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7"/>
  </p:notesMasterIdLst>
  <p:sldIdLst>
    <p:sldId id="256" r:id="rId8"/>
    <p:sldId id="264" r:id="rId9"/>
    <p:sldId id="288" r:id="rId10"/>
    <p:sldId id="265" r:id="rId11"/>
    <p:sldId id="289" r:id="rId12"/>
    <p:sldId id="281" r:id="rId13"/>
    <p:sldId id="282" r:id="rId14"/>
    <p:sldId id="283" r:id="rId15"/>
    <p:sldId id="287" r:id="rId16"/>
    <p:sldId id="286" r:id="rId17"/>
    <p:sldId id="297" r:id="rId18"/>
    <p:sldId id="290" r:id="rId19"/>
    <p:sldId id="292" r:id="rId20"/>
    <p:sldId id="293" r:id="rId21"/>
    <p:sldId id="294" r:id="rId22"/>
    <p:sldId id="295" r:id="rId23"/>
    <p:sldId id="296" r:id="rId24"/>
    <p:sldId id="291" r:id="rId25"/>
    <p:sldId id="298" r:id="rId2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2014" autoAdjust="0"/>
  </p:normalViewPr>
  <p:slideViewPr>
    <p:cSldViewPr snapToGrid="0" snapToObjects="1">
      <p:cViewPr varScale="1">
        <p:scale>
          <a:sx n="48" d="100"/>
          <a:sy n="48" d="100"/>
        </p:scale>
        <p:origin x="2479"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3/28/2016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a:t>
            </a:fld>
            <a:endParaRPr lang="en-US"/>
          </a:p>
        </p:txBody>
      </p:sp>
    </p:spTree>
    <p:extLst>
      <p:ext uri="{BB962C8B-B14F-4D97-AF65-F5344CB8AC3E}">
        <p14:creationId xmlns:p14="http://schemas.microsoft.com/office/powerpoint/2010/main" val="200683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50637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2904026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17</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Recap</a:t>
            </a:r>
            <a:endParaRPr lang="en-US" baseline="0" dirty="0" smtClean="0"/>
          </a:p>
          <a:p>
            <a:pPr marL="171450" indent="-171450">
              <a:buFontTx/>
              <a:buChar char="-"/>
            </a:pPr>
            <a:r>
              <a:rPr lang="en-US" baseline="0" dirty="0" smtClean="0"/>
              <a:t>Web services:</a:t>
            </a:r>
          </a:p>
          <a:p>
            <a:pPr marL="628650" lvl="1" indent="-171450">
              <a:buFontTx/>
              <a:buChar char="-"/>
            </a:pPr>
            <a:r>
              <a:rPr lang="en-US" baseline="0" dirty="0" smtClean="0"/>
              <a:t>What are?</a:t>
            </a:r>
          </a:p>
          <a:p>
            <a:pPr marL="628650" lvl="1" indent="-171450">
              <a:buFontTx/>
              <a:buChar char="-"/>
            </a:pPr>
            <a:r>
              <a:rPr lang="en-US" baseline="0" dirty="0" smtClean="0"/>
              <a:t>Why use them?</a:t>
            </a:r>
          </a:p>
          <a:p>
            <a:pPr marL="628650" lvl="1" indent="-171450">
              <a:buFontTx/>
              <a:buChar char="-"/>
            </a:pPr>
            <a:r>
              <a:rPr lang="en-US" baseline="0" dirty="0" smtClean="0"/>
              <a:t>When to use them?</a:t>
            </a:r>
          </a:p>
          <a:p>
            <a:pPr marL="171450" lvl="0" indent="-171450">
              <a:buFontTx/>
              <a:buChar char="-"/>
            </a:pPr>
            <a:r>
              <a:rPr lang="en-US" baseline="0" dirty="0" smtClean="0"/>
              <a:t>Types of Web Services</a:t>
            </a:r>
          </a:p>
          <a:p>
            <a:pPr marL="628650" lvl="1" indent="-171450">
              <a:buFontTx/>
              <a:buChar char="-"/>
            </a:pPr>
            <a:r>
              <a:rPr lang="en-US" baseline="0" dirty="0" smtClean="0"/>
              <a:t>SOAP</a:t>
            </a:r>
          </a:p>
          <a:p>
            <a:pPr marL="628650" lvl="1" indent="-171450">
              <a:buFontTx/>
              <a:buChar char="-"/>
            </a:pPr>
            <a:r>
              <a:rPr lang="en-US" baseline="0" dirty="0" smtClean="0"/>
              <a:t>REST</a:t>
            </a:r>
          </a:p>
          <a:p>
            <a:pPr marL="171450" lvl="0" indent="-171450">
              <a:buFontTx/>
              <a:buChar char="-"/>
            </a:pPr>
            <a:r>
              <a:rPr lang="en-US" baseline="0" dirty="0" smtClean="0"/>
              <a:t>Richardson Maturity model</a:t>
            </a:r>
          </a:p>
          <a:p>
            <a:pPr marL="628650" lvl="1" indent="-171450">
              <a:buFontTx/>
              <a:buChar char="-"/>
            </a:pPr>
            <a:r>
              <a:rPr lang="en-US" baseline="0" dirty="0" smtClean="0"/>
              <a:t>Level 0 </a:t>
            </a:r>
            <a:r>
              <a:rPr lang="en-US" baseline="0" dirty="0" smtClean="0"/>
              <a:t>– </a:t>
            </a:r>
            <a:r>
              <a:rPr lang="en-US" baseline="0" dirty="0" smtClean="0"/>
              <a:t>swamp of POX (use HTTP as a tunnel, specify operations through XML)</a:t>
            </a:r>
          </a:p>
          <a:p>
            <a:pPr marL="628650" lvl="1" indent="-171450">
              <a:buFontTx/>
              <a:buChar char="-"/>
            </a:pPr>
            <a:r>
              <a:rPr lang="en-US" baseline="0" dirty="0" smtClean="0"/>
              <a:t>Level 1 </a:t>
            </a:r>
            <a:r>
              <a:rPr lang="en-US" baseline="0" dirty="0" smtClean="0"/>
              <a:t>–</a:t>
            </a:r>
            <a:r>
              <a:rPr lang="en-US" baseline="0" dirty="0" smtClean="0"/>
              <a:t> Introducing Resources (where is your web service functionality exposed for a given service)</a:t>
            </a:r>
          </a:p>
          <a:p>
            <a:pPr marL="628650" lvl="1" indent="-171450">
              <a:buFontTx/>
              <a:buChar char="-"/>
            </a:pPr>
            <a:r>
              <a:rPr lang="en-US" baseline="0" dirty="0" smtClean="0"/>
              <a:t>Level 2 – Introducing HTTP verbs that are easily mapped over CRUD</a:t>
            </a:r>
          </a:p>
          <a:p>
            <a:pPr marL="628650" lvl="1" indent="-171450">
              <a:buFontTx/>
              <a:buChar char="-"/>
            </a:pPr>
            <a:r>
              <a:rPr lang="en-US" baseline="0" dirty="0" smtClean="0"/>
              <a:t>Level 3 – HATEOAS (</a:t>
            </a:r>
            <a:r>
              <a:rPr lang="en-US" sz="1200" b="0" i="0" kern="1200" dirty="0" smtClean="0">
                <a:solidFill>
                  <a:schemeClr val="tx1"/>
                </a:solidFill>
                <a:effectLst/>
                <a:latin typeface="+mn-lt"/>
                <a:ea typeface="+mn-ea"/>
                <a:cs typeface="+mn-cs"/>
              </a:rPr>
              <a:t>Hypertext As The Engine Of Application State</a:t>
            </a:r>
            <a:r>
              <a:rPr lang="en-US" baseline="0" dirty="0" smtClean="0"/>
              <a:t>) – self describing web service </a:t>
            </a:r>
            <a:r>
              <a:rPr lang="en-US" baseline="0" smtClean="0"/>
              <a:t>(resource)</a:t>
            </a:r>
            <a:endParaRPr lang="en-US" baseline="0" dirty="0" smtClean="0"/>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18</a:t>
            </a:fld>
            <a:endParaRPr lang="en-US"/>
          </a:p>
        </p:txBody>
      </p:sp>
    </p:spTree>
    <p:extLst>
      <p:ext uri="{BB962C8B-B14F-4D97-AF65-F5344CB8AC3E}">
        <p14:creationId xmlns:p14="http://schemas.microsoft.com/office/powerpoint/2010/main" val="206831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p>
          <a:p>
            <a:endParaRPr lang="en-US" dirty="0" smtClean="0">
              <a:effectLst/>
            </a:endParaRPr>
          </a:p>
          <a:p>
            <a:endParaRPr lang="en-US" dirty="0" smtClean="0">
              <a:effectLst/>
            </a:endParaRPr>
          </a:p>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resources through URIs (uniform resource identifiers) and executes actions using HTTP verbs.</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1xx Informational</a:t>
            </a:r>
          </a:p>
          <a:p>
            <a:r>
              <a:rPr lang="en-US" b="0" dirty="0" smtClean="0"/>
              <a:t>Request received, continuing process.[4]</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2xx Success</a:t>
            </a:r>
          </a:p>
          <a:p>
            <a:r>
              <a:rPr lang="en-US" b="0" dirty="0" smtClean="0"/>
              <a:t>This class of status codes indicates the action requested by the client was received, understood, accepted, and processed successfully.[9]</a:t>
            </a:r>
          </a:p>
          <a:p>
            <a:r>
              <a:rPr lang="en-US" b="0" dirty="0" smtClean="0"/>
              <a:t>200 OK</a:t>
            </a:r>
          </a:p>
          <a:p>
            <a:r>
              <a:rPr lang="en-US" b="0" dirty="0" smtClean="0"/>
              <a:t>Standard response for successful HTTP requests. The actual response will depend on the request method used. In a GET request, the response will contain an entity corresponding to the requested resource. In a POST request, the response will contain an entity describing or containing the result of the action.[10]</a:t>
            </a:r>
          </a:p>
          <a:p>
            <a:r>
              <a:rPr lang="en-US" b="0" dirty="0" smtClean="0"/>
              <a:t>201 Created</a:t>
            </a:r>
          </a:p>
          <a:p>
            <a:r>
              <a:rPr lang="en-US" b="0" dirty="0" smtClean="0"/>
              <a:t>The request has been fulfilled, resulting in the creation of a new resource.[11]</a:t>
            </a:r>
          </a:p>
          <a:p>
            <a:r>
              <a:rPr lang="en-US" b="0" dirty="0" smtClean="0"/>
              <a:t>204 No Content</a:t>
            </a:r>
          </a:p>
          <a:p>
            <a:r>
              <a:rPr lang="en-US" b="0" dirty="0" smtClean="0"/>
              <a:t>The server successfully processed the request and is not returning any content.[15]</a:t>
            </a:r>
          </a:p>
          <a:p>
            <a:endParaRPr lang="en-US" b="0" dirty="0" smtClean="0"/>
          </a:p>
          <a:p>
            <a:r>
              <a:rPr lang="en-US" b="0" dirty="0" smtClean="0"/>
              <a:t>3xx Redirection</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4xx Client Error</a:t>
            </a:r>
          </a:p>
          <a:p>
            <a:r>
              <a:rPr lang="en-US" b="0" dirty="0" smtClean="0"/>
              <a:t>400 Bad Request</a:t>
            </a:r>
          </a:p>
          <a:p>
            <a:r>
              <a:rPr lang="en-US" b="0" dirty="0" smtClean="0"/>
              <a:t>The server cannot or will not process the request due to an apparent client error (e.g., malformed request syntax, invalid request message framing, or deceptive request routing).[36]</a:t>
            </a:r>
          </a:p>
          <a:p>
            <a:r>
              <a:rPr lang="en-US" b="0" dirty="0" smtClean="0"/>
              <a:t>401 Unauthorized (RFC 7235)</a:t>
            </a:r>
          </a:p>
          <a:p>
            <a:r>
              <a:rPr lang="en-US" b="0" dirty="0" smtClean="0"/>
              <a:t>Similar to 403 Forbidden, but specifically for use when authentication is required and has failed or has not yet been provided. The response must include a WWW-Authenticate header field containing a challenge applicable to the requested resource. See Basic access authentication and Digest access authentication.[37] 401 semantically means "unauthenticated",[38] i.e. the user does not have the necessary credentials.</a:t>
            </a:r>
          </a:p>
          <a:p>
            <a:r>
              <a:rPr lang="en-US" b="0" dirty="0" smtClean="0"/>
              <a:t>Note: Some sites issue HTTP 401 when an IP address is banned from the website (usually the website domain) and that specific address is refused permission to access a website.</a:t>
            </a:r>
          </a:p>
          <a:p>
            <a:r>
              <a:rPr lang="en-US" b="0" dirty="0" smtClean="0"/>
              <a:t>403 Forbidden</a:t>
            </a:r>
          </a:p>
          <a:p>
            <a:r>
              <a:rPr lang="en-US" b="0" dirty="0" smtClean="0"/>
              <a:t>The request was a valid request, but the server is refusing to respond to it. 403 error semantically means "unauthorized", i.e. the user does not have the necessary permissions for the resource.</a:t>
            </a:r>
          </a:p>
          <a:p>
            <a:r>
              <a:rPr lang="en-US" b="0" dirty="0" smtClean="0"/>
              <a:t>404 Not Found</a:t>
            </a:r>
          </a:p>
          <a:p>
            <a:r>
              <a:rPr lang="en-US" b="0" dirty="0" smtClean="0"/>
              <a:t>The requested resource could not be found but may be available again in the future. Subsequent requests by the client are permissible.[40]</a:t>
            </a:r>
          </a:p>
          <a:p>
            <a:r>
              <a:rPr lang="en-US" b="0" dirty="0" smtClean="0"/>
              <a:t>405 Method Not Allowed</a:t>
            </a:r>
          </a:p>
          <a:p>
            <a:r>
              <a:rPr lang="en-US" b="0" dirty="0" smtClean="0"/>
              <a:t>A request method is not supported for the requested resource; for example, a GET request on a form which requires data to be presented via POST, or a PUT request on a read-only resource.</a:t>
            </a:r>
          </a:p>
          <a:p>
            <a:r>
              <a:rPr lang="en-US" b="0" dirty="0" smtClean="0"/>
              <a:t>415 Unsupported Media Type</a:t>
            </a:r>
          </a:p>
          <a:p>
            <a:r>
              <a:rPr lang="en-US" b="0" dirty="0" smtClean="0"/>
              <a:t>The request entity has a media type which the server or resource does not support. For example, the client uploads an image as image/</a:t>
            </a:r>
            <a:r>
              <a:rPr lang="en-US" b="0" dirty="0" err="1" smtClean="0"/>
              <a:t>svg+xml</a:t>
            </a:r>
            <a:r>
              <a:rPr lang="en-US" b="0" dirty="0" smtClean="0"/>
              <a:t>, but the server requires that images use a different format.</a:t>
            </a:r>
          </a:p>
          <a:p>
            <a:endParaRPr lang="en-US" b="0" dirty="0" smtClean="0"/>
          </a:p>
          <a:p>
            <a:r>
              <a:rPr lang="en-US" b="0" dirty="0" smtClean="0"/>
              <a:t>429 Too Many Requests (RFC 6585)</a:t>
            </a:r>
          </a:p>
          <a:p>
            <a:r>
              <a:rPr lang="en-US" b="0" dirty="0" smtClean="0"/>
              <a:t>The user has sent too many requests in a given amount of time. Intended for use with rate limiting schemes.[57]</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5xx Server Error</a:t>
            </a:r>
          </a:p>
          <a:p>
            <a:r>
              <a:rPr lang="en-US" b="0" dirty="0" smtClean="0"/>
              <a:t>500 Internal Server Error</a:t>
            </a:r>
          </a:p>
          <a:p>
            <a:r>
              <a:rPr lang="en-US" b="0" dirty="0" smtClean="0"/>
              <a:t>A generic error message, given when an unexpected condition was encountered and no more specific message is suitable.[62]</a:t>
            </a:r>
          </a:p>
          <a:p>
            <a:r>
              <a:rPr lang="en-US" b="0" dirty="0" smtClean="0"/>
              <a:t>501 Not Implemented</a:t>
            </a:r>
          </a:p>
          <a:p>
            <a:r>
              <a:rPr lang="en-US" b="0" dirty="0" smtClean="0"/>
              <a:t>The server either does not recognize the request method, or it lacks the ability to fulfill the request. Usually this implies future availability (e.g., a new feature of a web-service API).[63]</a:t>
            </a:r>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11</a:t>
            </a:fld>
            <a:endParaRPr lang="en-US"/>
          </a:p>
        </p:txBody>
      </p:sp>
    </p:spTree>
    <p:extLst>
      <p:ext uri="{BB962C8B-B14F-4D97-AF65-F5344CB8AC3E}">
        <p14:creationId xmlns:p14="http://schemas.microsoft.com/office/powerpoint/2010/main" val="324985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1172823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s.google.com/custom-search/json-api/v1/using_rest" TargetMode="External"/><Relationship Id="rId3" Type="http://schemas.openxmlformats.org/officeDocument/2006/relationships/image" Target="../media/image8.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developers.facebook.com/docs/graph-api/using-graph-api" TargetMode="External"/><Relationship Id="rId5" Type="http://schemas.openxmlformats.org/officeDocument/2006/relationships/image" Target="../media/image13.png"/><Relationship Id="rId4" Type="http://schemas.openxmlformats.org/officeDocument/2006/relationships/hyperlink" Target="https://dev.twitter.com/rest/public"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353" y="5267740"/>
            <a:ext cx="2945416" cy="1342935"/>
          </a:xfrm>
          <a:prstGeom prst="rect">
            <a:avLst/>
          </a:prstGeom>
        </p:spPr>
      </p:pic>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Who uses REST</a:t>
            </a:r>
          </a:p>
        </p:txBody>
      </p:sp>
      <p:pic>
        <p:nvPicPr>
          <p:cNvPr id="1030" name="Picture 6" descr="https://g.twimg.com/Twitter_logo_blu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494" y="4188227"/>
            <a:ext cx="1978967" cy="1608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facebookbrand.com/img/fb-art.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7719" y="28767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es.cloudinary.com/demo/image/fetch/fl_png8/https:/www.google.com/images/branding/googlelogo/2x/googlelogo_color_272x92dp.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134" y="2296779"/>
            <a:ext cx="3447686" cy="11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5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178510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a:t>
            </a:r>
            <a:r>
              <a:rPr lang="en-US" sz="2600" b="1" dirty="0" smtClean="0">
                <a:solidFill>
                  <a:srgbClr val="424D43"/>
                </a:solidFill>
                <a:latin typeface="Helvetica Neue Light"/>
                <a:ea typeface="ヒラギノ明朝 ProN W3" pitchFamily="-84" charset="-128"/>
              </a:rPr>
              <a:t>Model</a:t>
            </a:r>
            <a:endParaRPr lang="en-US" sz="2600" b="1" dirty="0" smtClean="0">
              <a:solidFill>
                <a:schemeClr val="bg1">
                  <a:lumMod val="75000"/>
                </a:schemeClr>
              </a:solidFill>
              <a:latin typeface="Helvetica Neue Light"/>
              <a:ea typeface="ヒラギノ明朝 ProN W3" pitchFamily="-84" charset="-128"/>
            </a:endParaRP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178510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a:t>
            </a:r>
            <a:r>
              <a:rPr lang="en-US" sz="2600" b="1" dirty="0" smtClean="0">
                <a:solidFill>
                  <a:schemeClr val="bg1">
                    <a:lumMod val="75000"/>
                  </a:schemeClr>
                </a:solidFill>
                <a:latin typeface="Helvetica Neue Light"/>
                <a:ea typeface="ヒラギノ明朝 ProN W3" pitchFamily="-84" charset="-128"/>
              </a:rPr>
              <a:t>Model</a:t>
            </a:r>
            <a:endParaRPr lang="en-US" sz="2600" b="1" dirty="0">
              <a:solidFill>
                <a:srgbClr val="424D43"/>
              </a:solidFill>
              <a:latin typeface="Helvetica Neue Light"/>
              <a:ea typeface="ヒラギノ明朝 ProN W3" pitchFamily="-84" charset="-128"/>
            </a:endParaRP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smtClean="0">
                <a:solidFill>
                  <a:schemeClr val="bg1"/>
                </a:solidFill>
                <a:latin typeface="Helvetica Neue Light"/>
              </a:rPr>
              <a:t>ONE COMMON GOAL</a:t>
            </a:r>
          </a:p>
          <a:p>
            <a:pPr algn="ctr"/>
            <a:endParaRPr lang="en-US" sz="2800" dirty="0" smtClean="0">
              <a:solidFill>
                <a:schemeClr val="bg1"/>
              </a:solidFill>
              <a:latin typeface="Helvetica Neue Light"/>
            </a:endParaRPr>
          </a:p>
        </p:txBody>
      </p:sp>
    </p:spTree>
    <p:extLst>
      <p:ext uri="{BB962C8B-B14F-4D97-AF65-F5344CB8AC3E}">
        <p14:creationId xmlns:p14="http://schemas.microsoft.com/office/powerpoint/2010/main" val="52115772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1538883"/>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a:t>
            </a:r>
            <a:r>
              <a:rPr lang="en-US" sz="2600" b="1" dirty="0" smtClean="0">
                <a:solidFill>
                  <a:srgbClr val="424D43"/>
                </a:solidFill>
                <a:latin typeface="Helvetica Neue Light"/>
                <a:ea typeface="ヒラギノ明朝 ProN W3" pitchFamily="-84" charset="-128"/>
              </a:rPr>
              <a:t>Model</a:t>
            </a: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1538883"/>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a:t>
            </a:r>
            <a:r>
              <a:rPr lang="en-US" sz="2600" b="1" dirty="0" smtClean="0">
                <a:solidFill>
                  <a:schemeClr val="bg1">
                    <a:lumMod val="75000"/>
                  </a:schemeClr>
                </a:solidFill>
                <a:latin typeface="Helvetica Neue Light"/>
                <a:ea typeface="ヒラギノ明朝 ProN W3" pitchFamily="-84" charset="-128"/>
              </a:rPr>
              <a:t>Model</a:t>
            </a: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1292662"/>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a:t>
            </a:r>
            <a:r>
              <a:rPr lang="en-US" sz="2600" b="1" dirty="0" smtClean="0">
                <a:solidFill>
                  <a:schemeClr val="bg1">
                    <a:lumMod val="75000"/>
                  </a:schemeClr>
                </a:solidFill>
                <a:latin typeface="Helvetica Neue Light"/>
                <a:ea typeface="ヒラギノ明朝 ProN W3" pitchFamily="-84" charset="-128"/>
              </a:rPr>
              <a:t>Model</a:t>
            </a:r>
            <a:endParaRPr lang="en-US" sz="2600" b="1" dirty="0" smtClean="0">
              <a:solidFill>
                <a:schemeClr val="bg1">
                  <a:lumMod val="75000"/>
                </a:schemeClr>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515214"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3"/>
            <a:ext cx="5360272" cy="2984369"/>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30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a:t>
            </a:r>
            <a:r>
              <a:rPr lang="en-US" sz="1600" b="1" noProof="1" smtClean="0">
                <a:solidFill>
                  <a:srgbClr val="424D43"/>
                </a:solidFill>
                <a:ea typeface="ヒラギノ明朝 ProN W3" pitchFamily="-84" charset="-128"/>
                <a:cs typeface="+mn-cs"/>
              </a:rPr>
              <a:t>e</a:t>
            </a:r>
            <a:r>
              <a:rPr lang="ro-RO" sz="1600" b="1" noProof="1" smtClean="0">
                <a:solidFill>
                  <a:srgbClr val="424D43"/>
                </a:solidFill>
                <a:ea typeface="ヒラギノ明朝 ProN W3" pitchFamily="-84" charset="-128"/>
                <a:cs typeface="+mn-cs"/>
              </a:rPr>
              <a:t>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a:t>
            </a:r>
            <a:r>
              <a:rPr lang="ro-RO" sz="2800" dirty="0" smtClean="0">
                <a:solidFill>
                  <a:schemeClr val="bg1"/>
                </a:solidFill>
                <a:latin typeface="Helvetica Neue Light"/>
              </a:rPr>
              <a:t>R</a:t>
            </a:r>
            <a:r>
              <a:rPr lang="en-US" sz="2800" dirty="0" smtClean="0">
                <a:solidFill>
                  <a:schemeClr val="bg1"/>
                </a:solidFill>
                <a:latin typeface="Helvetica Neue Light"/>
              </a:rPr>
              <a:t>EST</a:t>
            </a: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2.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FBE2CE3-A764-49E9-945D-1AE464F7016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2644</TotalTime>
  <Words>1006</Words>
  <Application>Microsoft Office PowerPoint</Application>
  <PresentationFormat>On-screen Show (4:3)</PresentationFormat>
  <Paragraphs>405</Paragraphs>
  <Slides>19</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200</cp:revision>
  <dcterms:created xsi:type="dcterms:W3CDTF">2015-03-16T12:00:39Z</dcterms:created>
  <dcterms:modified xsi:type="dcterms:W3CDTF">2016-03-28T06:33:19Z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