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7"/>
  </p:notesMasterIdLst>
  <p:sldIdLst>
    <p:sldId id="256" r:id="rId8"/>
    <p:sldId id="264" r:id="rId9"/>
    <p:sldId id="288" r:id="rId10"/>
    <p:sldId id="265" r:id="rId11"/>
    <p:sldId id="289" r:id="rId12"/>
    <p:sldId id="281" r:id="rId13"/>
    <p:sldId id="282" r:id="rId14"/>
    <p:sldId id="283" r:id="rId15"/>
    <p:sldId id="287" r:id="rId16"/>
    <p:sldId id="286" r:id="rId17"/>
    <p:sldId id="297" r:id="rId18"/>
    <p:sldId id="290" r:id="rId19"/>
    <p:sldId id="292" r:id="rId20"/>
    <p:sldId id="293" r:id="rId21"/>
    <p:sldId id="294" r:id="rId22"/>
    <p:sldId id="295" r:id="rId23"/>
    <p:sldId id="296" r:id="rId24"/>
    <p:sldId id="291" r:id="rId25"/>
    <p:sldId id="298" r:id="rId26"/>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 Balaniscu" initials="MB" lastIdx="1" clrIdx="0">
    <p:extLst>
      <p:ext uri="{19B8F6BF-5375-455C-9EA6-DF929625EA0E}">
        <p15:presenceInfo xmlns:p15="http://schemas.microsoft.com/office/powerpoint/2012/main" userId="S-1-5-21-3455732799-2421934152-1756096538-30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2014" autoAdjust="0"/>
  </p:normalViewPr>
  <p:slideViewPr>
    <p:cSldViewPr snapToGrid="0" snapToObjects="1">
      <p:cViewPr varScale="1">
        <p:scale>
          <a:sx n="60" d="100"/>
          <a:sy n="60" d="100"/>
        </p:scale>
        <p:origin x="31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tompub.org/rfc4287.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roy.gbiv.com/untangled/2008/rest-apis-must-be-hypertext-driven" TargetMode="External"/><Relationship Id="rId4" Type="http://schemas.openxmlformats.org/officeDocument/2006/relationships/hyperlink" Target="http://www.iana.org/assignments/link-relation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a:t>
            </a:fld>
            <a:endParaRPr lang="en-US"/>
          </a:p>
        </p:txBody>
      </p:sp>
    </p:spTree>
    <p:extLst>
      <p:ext uri="{BB962C8B-B14F-4D97-AF65-F5344CB8AC3E}">
        <p14:creationId xmlns:p14="http://schemas.microsoft.com/office/powerpoint/2010/main" val="200683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The starting point for the model is using HTTP as a transport system for remote interactions, but without using any of the mechanisms of the web. Essentially what you are doing here is using HTTP as a tunneling mechanism for your own remote interaction mechanism, usually based on Remote Procedure Invocation.</a:t>
            </a:r>
          </a:p>
          <a:p>
            <a:endParaRPr lang="en-US" b="0" dirty="0" smtClean="0"/>
          </a:p>
          <a:p>
            <a:r>
              <a:rPr lang="en-US" sz="1200" b="0" i="0" kern="1200" dirty="0" smtClean="0">
                <a:solidFill>
                  <a:schemeClr val="tx1"/>
                </a:solidFill>
                <a:effectLst/>
                <a:latin typeface="+mn-lt"/>
                <a:ea typeface="+mn-ea"/>
                <a:cs typeface="+mn-cs"/>
              </a:rPr>
              <a:t>Let's assume I want to book an appointment with my doctor. My appointment software first needs to know what open slots my doctor has on a given date, so it makes a request of the hospital appointment system to obtain that information. In a level 0 scenario, the hospital will expose a service endpoint at some URI. I then post to that endpoint a document containing the details of my request.</a:t>
            </a:r>
          </a:p>
          <a:p>
            <a:endParaRPr lang="en-US" sz="1200" b="0" i="0" kern="1200" dirty="0" smtClean="0">
              <a:solidFill>
                <a:schemeClr val="tx1"/>
              </a:solidFill>
              <a:effectLst/>
              <a:latin typeface="+mn-lt"/>
              <a:ea typeface="+mn-ea"/>
              <a:cs typeface="+mn-cs"/>
            </a:endParaRPr>
          </a:p>
          <a:p>
            <a:r>
              <a:rPr lang="en-US" b="0" dirty="0" smtClean="0"/>
              <a:t>POST /</a:t>
            </a:r>
            <a:r>
              <a:rPr lang="en-US" b="0" dirty="0" err="1" smtClean="0"/>
              <a:t>appointmentService</a:t>
            </a:r>
            <a:r>
              <a:rPr lang="en-US" b="0" dirty="0" smtClean="0"/>
              <a:t> HTTP/1.1</a:t>
            </a:r>
          </a:p>
          <a:p>
            <a:r>
              <a:rPr lang="en-US" b="0" dirty="0" smtClean="0"/>
              <a:t>[various other headers]</a:t>
            </a:r>
          </a:p>
          <a:p>
            <a:r>
              <a:rPr lang="en-US" b="0" dirty="0" smtClean="0"/>
              <a:t>&lt;</a:t>
            </a:r>
            <a:r>
              <a:rPr lang="en-US" b="0" dirty="0" err="1" smtClean="0"/>
              <a:t>openSlotRequest</a:t>
            </a:r>
            <a:r>
              <a:rPr lang="en-US" b="0" dirty="0" smtClean="0"/>
              <a:t> date = "2010-01-04" doctor = "</a:t>
            </a:r>
            <a:r>
              <a:rPr lang="en-US" b="0" dirty="0" err="1" smtClean="0"/>
              <a:t>mjones</a:t>
            </a:r>
            <a:r>
              <a:rPr lang="en-US" b="0" dirty="0" smtClean="0"/>
              <a:t>"/&gt;</a:t>
            </a:r>
          </a:p>
          <a:p>
            <a:endParaRPr lang="en-US" b="0" dirty="0" smtClean="0"/>
          </a:p>
          <a:p>
            <a:r>
              <a:rPr lang="ro-RO" b="0" dirty="0" smtClean="0"/>
              <a:t>The server then will return a document giving me this information</a:t>
            </a:r>
          </a:p>
          <a:p>
            <a:endParaRPr lang="ro-RO" b="0" dirty="0" smtClean="0"/>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start = "1400" end = "1450"&gt;</a:t>
            </a:r>
          </a:p>
          <a:p>
            <a:r>
              <a:rPr lang="ro-RO" b="0" dirty="0" smtClean="0"/>
              <a:t>    &lt;doctor id = "mjones"/&gt;</a:t>
            </a:r>
          </a:p>
          <a:p>
            <a:r>
              <a:rPr lang="ro-RO" b="0" dirty="0" smtClean="0"/>
              <a:t>  &lt;/slot&gt;</a:t>
            </a:r>
          </a:p>
          <a:p>
            <a:r>
              <a:rPr lang="ro-RO" b="0" dirty="0" smtClean="0"/>
              <a:t>  &lt;slot start = "1600" end = "1650"&gt;</a:t>
            </a:r>
          </a:p>
          <a:p>
            <a:r>
              <a:rPr lang="ro-RO" b="0" dirty="0" smtClean="0"/>
              <a:t>    &lt;doctor id = "mjones"/&gt;</a:t>
            </a:r>
          </a:p>
          <a:p>
            <a:r>
              <a:rPr lang="ro-RO" b="0" dirty="0" smtClean="0"/>
              <a:t>  &lt;/slot&gt;</a:t>
            </a:r>
          </a:p>
          <a:p>
            <a:r>
              <a:rPr lang="ro-RO" b="0" dirty="0" smtClean="0"/>
              <a:t>&lt;/openSlotList&gt;</a:t>
            </a:r>
            <a:endParaRPr lang="en-US" b="0" dirty="0" smtClean="0"/>
          </a:p>
          <a:p>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I'm using XML here for the example, but the content can actually be anything: JSON, YAML, key-value pairs, or any custom format.</a:t>
            </a:r>
          </a:p>
          <a:p>
            <a:pPr fontAlgn="base"/>
            <a:r>
              <a:rPr lang="en-US" sz="1200" b="0" i="0" kern="1200" dirty="0" smtClean="0">
                <a:solidFill>
                  <a:schemeClr val="tx1"/>
                </a:solidFill>
                <a:effectLst/>
                <a:latin typeface="+mn-lt"/>
                <a:ea typeface="+mn-ea"/>
                <a:cs typeface="+mn-cs"/>
              </a:rPr>
              <a:t>My next step is to book an appointment, which I can again do by posting a document to the endpoint.</a:t>
            </a:r>
          </a:p>
          <a:p>
            <a:r>
              <a:rPr lang="en-US" b="0" dirty="0" smtClean="0"/>
              <a:t>POST /</a:t>
            </a:r>
            <a:r>
              <a:rPr lang="en-US" b="0" dirty="0" err="1" smtClean="0"/>
              <a:t>appointmentService</a:t>
            </a:r>
            <a:r>
              <a:rPr lang="en-US" b="0" dirty="0" smtClean="0"/>
              <a:t>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sz="1200" b="0" i="0" kern="1200" dirty="0" smtClean="0">
                <a:solidFill>
                  <a:schemeClr val="tx1"/>
                </a:solidFill>
                <a:effectLst/>
                <a:latin typeface="+mn-lt"/>
                <a:ea typeface="+mn-ea"/>
                <a:cs typeface="+mn-cs"/>
              </a:rPr>
              <a:t>If all is well I get a response saying my appointment is booked.</a:t>
            </a:r>
          </a:p>
          <a:p>
            <a:endParaRPr lang="en-US" sz="1200" b="0" i="0" kern="1200" dirty="0" smtClean="0">
              <a:solidFill>
                <a:schemeClr val="tx1"/>
              </a:solidFill>
              <a:effectLst/>
              <a:latin typeface="+mn-lt"/>
              <a:ea typeface="+mn-ea"/>
              <a:cs typeface="+mn-cs"/>
            </a:endParaRPr>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r>
              <a:rPr lang="en-US" b="0" dirty="0" smtClean="0"/>
              <a:t>If there is a problem, say someone else got in before me, then I'll get some kind of error message in the reply body.</a:t>
            </a:r>
          </a:p>
          <a:p>
            <a:endParaRPr lang="en-US" b="0" dirty="0" smtClean="0"/>
          </a:p>
          <a:p>
            <a:r>
              <a:rPr lang="en-US" b="0" dirty="0" smtClean="0"/>
              <a:t>HTTP/1.1 200 OK</a:t>
            </a:r>
          </a:p>
          <a:p>
            <a:r>
              <a:rPr lang="en-US" b="0" dirty="0" smtClean="0"/>
              <a:t>[various headers]</a:t>
            </a:r>
          </a:p>
          <a:p>
            <a:endParaRPr lang="en-US" b="0" dirty="0" smtClean="0"/>
          </a:p>
          <a:p>
            <a:r>
              <a:rPr lang="en-US" b="0" dirty="0" smtClean="0"/>
              <a:t>&lt;</a:t>
            </a:r>
            <a:r>
              <a:rPr lang="en-US" b="0" dirty="0" err="1" smtClean="0"/>
              <a:t>appointmentRequestFailure</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  &lt;reason&gt;Slot not available&lt;/reason&gt;</a:t>
            </a:r>
          </a:p>
          <a:p>
            <a:r>
              <a:rPr lang="en-US" b="0" dirty="0" smtClean="0"/>
              <a:t>&lt;/</a:t>
            </a:r>
            <a:r>
              <a:rPr lang="en-US" b="0" dirty="0" err="1" smtClean="0"/>
              <a:t>appointmentRequestFailure</a:t>
            </a:r>
            <a:r>
              <a:rPr lang="en-US" b="0" dirty="0" smtClean="0"/>
              <a:t>&gt;</a:t>
            </a:r>
          </a:p>
          <a:p>
            <a:endParaRPr lang="en-US" b="0" dirty="0" smtClean="0"/>
          </a:p>
          <a:p>
            <a:r>
              <a:rPr lang="en-US" sz="1200" b="0" i="0" kern="1200" dirty="0" smtClean="0">
                <a:solidFill>
                  <a:schemeClr val="tx1"/>
                </a:solidFill>
                <a:effectLst/>
                <a:latin typeface="+mn-lt"/>
                <a:ea typeface="+mn-ea"/>
                <a:cs typeface="+mn-cs"/>
              </a:rPr>
              <a:t>So far this is a straightforward RPC style system. It's simple as it's just slinging plain old XML (POX) back and forth. If you use SOAP or XML-RPC it's basically the same mechanism, the only difference is that you wrap the XML messages in some kind of envelope.</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14</a:t>
            </a:fld>
            <a:endParaRPr lang="en-US"/>
          </a:p>
        </p:txBody>
      </p:sp>
    </p:spTree>
    <p:extLst>
      <p:ext uri="{BB962C8B-B14F-4D97-AF65-F5344CB8AC3E}">
        <p14:creationId xmlns:p14="http://schemas.microsoft.com/office/powerpoint/2010/main" val="250637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first step towards the Glory of Rest in the RMM is to introduce resources. So now rather than making all our requests to a singular service endpoint, we now start talking to individual resources.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with our initial query, we might have a resource for given doctor.</a:t>
            </a:r>
          </a:p>
          <a:p>
            <a:r>
              <a:rPr lang="en-US" b="0" dirty="0" smtClean="0"/>
              <a:t>POST /doctors/</a:t>
            </a:r>
            <a:r>
              <a:rPr lang="en-US" b="0" dirty="0" err="1" smtClean="0"/>
              <a:t>mjones</a:t>
            </a:r>
            <a:r>
              <a:rPr lang="en-US" b="0" dirty="0" smtClean="0"/>
              <a:t> HTTP/1.1</a:t>
            </a:r>
          </a:p>
          <a:p>
            <a:r>
              <a:rPr lang="en-US" b="0" dirty="0" smtClean="0"/>
              <a:t>[various other headers]</a:t>
            </a:r>
          </a:p>
          <a:p>
            <a:endParaRPr lang="en-US" b="0" dirty="0" smtClean="0"/>
          </a:p>
          <a:p>
            <a:r>
              <a:rPr lang="en-US" b="0" dirty="0" smtClean="0"/>
              <a:t>&lt;</a:t>
            </a:r>
            <a:r>
              <a:rPr lang="en-US" b="0" dirty="0" err="1" smtClean="0"/>
              <a:t>openSlotRequest</a:t>
            </a:r>
            <a:r>
              <a:rPr lang="en-US" b="0" dirty="0" smtClean="0"/>
              <a:t> date = "2010-01-04"/&gt;</a:t>
            </a:r>
          </a:p>
          <a:p>
            <a:r>
              <a:rPr lang="en-US" sz="1200" b="0" i="0" kern="1200" dirty="0" smtClean="0">
                <a:solidFill>
                  <a:schemeClr val="tx1"/>
                </a:solidFill>
                <a:effectLst/>
                <a:latin typeface="+mn-lt"/>
                <a:ea typeface="+mn-ea"/>
                <a:cs typeface="+mn-cs"/>
              </a:rPr>
              <a:t>The reply carries the same basic information, but each slot is now a resource that can be addressed individually.</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endParaRPr lang="en-US" b="0" dirty="0" smtClean="0"/>
          </a:p>
          <a:p>
            <a:r>
              <a:rPr lang="en-US" b="0" dirty="0" smtClean="0"/>
              <a:t>With specific resources booking an appointment means posting to a particular slot.</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b="0" dirty="0" smtClean="0"/>
              <a:t>If all goes well I get a similar reply to before.</a:t>
            </a:r>
          </a:p>
          <a:p>
            <a:endParaRPr lang="en-US" b="0" dirty="0" smtClean="0"/>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difference now is that if anyone needs to do anything about the appointment, like book some tests, they first get hold of the appointment resource, which might have a URI like http://royalhope.nhs.uk/slots/1234/appointment, and post to that resource.</a:t>
            </a:r>
          </a:p>
          <a:p>
            <a:pPr fontAlgn="base"/>
            <a:r>
              <a:rPr lang="en-US" sz="1200" b="0" i="0" kern="1200" dirty="0" smtClean="0">
                <a:solidFill>
                  <a:schemeClr val="tx1"/>
                </a:solidFill>
                <a:effectLst/>
                <a:latin typeface="+mn-lt"/>
                <a:ea typeface="+mn-ea"/>
                <a:cs typeface="+mn-cs"/>
              </a:rPr>
              <a:t>To an object guy like me this is like the notion of object identity. Rather than calling some function in the ether and passing arguments, we call a method on one particular object providing arguments for the other information.</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15</a:t>
            </a:fld>
            <a:endParaRPr lang="en-US"/>
          </a:p>
        </p:txBody>
      </p:sp>
    </p:spTree>
    <p:extLst>
      <p:ext uri="{BB962C8B-B14F-4D97-AF65-F5344CB8AC3E}">
        <p14:creationId xmlns:p14="http://schemas.microsoft.com/office/powerpoint/2010/main" val="2904026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I've used HTTP POST verbs for all my interactions here in level 0 and 1, but some people use GETs instead or in addition. At these levels it doesn't make much difference, they are both being used as tunneling mechanisms allowing you to tunnel your interactions through HTTP. Level 2 moves away from this, using the HTTP verbs as closely as possible to how they are used in HTTP itself.</a:t>
            </a:r>
          </a:p>
          <a:p>
            <a:endParaRPr lang="en-US" b="0" dirty="0" smtClean="0"/>
          </a:p>
          <a:p>
            <a:r>
              <a:rPr lang="en-US" sz="1200" b="0" i="0" kern="1200" dirty="0" smtClean="0">
                <a:solidFill>
                  <a:schemeClr val="tx1"/>
                </a:solidFill>
                <a:effectLst/>
                <a:latin typeface="+mn-lt"/>
                <a:ea typeface="+mn-ea"/>
                <a:cs typeface="+mn-cs"/>
              </a:rPr>
              <a:t>For our the list of slots, this means we want to use GET.</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The reply is the same as it would have been with the POST</a:t>
            </a:r>
          </a:p>
          <a:p>
            <a:r>
              <a:rPr lang="ro-RO" b="0" dirty="0" smtClean="0"/>
              <a:t>HTTP/1.1 200 OK</a:t>
            </a:r>
          </a:p>
          <a:p>
            <a:r>
              <a:rPr lang="ro-RO" b="0" dirty="0" smtClean="0"/>
              <a:t>[various headers]</a:t>
            </a:r>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r>
              <a:rPr lang="en-US" sz="1200" b="0" i="0" kern="1200" dirty="0" smtClean="0">
                <a:solidFill>
                  <a:schemeClr val="tx1"/>
                </a:solidFill>
                <a:effectLst/>
                <a:latin typeface="+mn-lt"/>
                <a:ea typeface="+mn-ea"/>
                <a:cs typeface="+mn-cs"/>
              </a:rPr>
              <a:t>At Level 2, the use of GET for a request like this is crucial. HTTP defines GET as a safe operation, that is it doesn't make any significant changes to the state of anything. This allows us to invoke GETs safely any number of times in any order and get the same results each time. An important consequence of this is that it allows any participant in the routing of requests to use caching, which is a key element in making the web perform as well as it does. HTTP includes various measures to support caching, which can be used by all participants in the communication. By following the rules of HTTP we're able to take advantage of that capability.</a:t>
            </a:r>
          </a:p>
          <a:p>
            <a:r>
              <a:rPr lang="en-US" b="0" dirty="0" smtClean="0"/>
              <a:t>To book an appointment we need an HTTP verb that does change state, a POST or a PUT. I'll use the same POST that I did earlier.</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pPr fontAlgn="base"/>
            <a:r>
              <a:rPr lang="en-US" sz="1200" b="0" i="0" kern="1200" dirty="0" smtClean="0">
                <a:solidFill>
                  <a:schemeClr val="tx1"/>
                </a:solidFill>
                <a:effectLst/>
                <a:latin typeface="+mn-lt"/>
                <a:ea typeface="+mn-ea"/>
                <a:cs typeface="+mn-cs"/>
              </a:rPr>
              <a:t>The trade-offs between using POST and PUT here are more than I want to go into here, maybe I'll do a separate article on them some day. But I do want to point out that some people incorrectly make a correspondence between POST/PUT and create/update. The choice between them is rather different to that.</a:t>
            </a:r>
          </a:p>
          <a:p>
            <a:pPr fontAlgn="base"/>
            <a:r>
              <a:rPr lang="en-US" sz="1200" b="0" i="0" kern="1200" dirty="0" smtClean="0">
                <a:solidFill>
                  <a:schemeClr val="tx1"/>
                </a:solidFill>
                <a:effectLst/>
                <a:latin typeface="+mn-lt"/>
                <a:ea typeface="+mn-ea"/>
                <a:cs typeface="+mn-cs"/>
              </a:rPr>
              <a:t>Even if I use the same post as level 1, there's another significant difference in how the remote service responds. If all goes well, the service replies with a response code of 201 to indicate that there's a new resource in the world.</a:t>
            </a:r>
          </a:p>
          <a:p>
            <a:r>
              <a:rPr lang="en-US" b="0" dirty="0" smtClean="0"/>
              <a:t>HTTP/1.1 201 Created</a:t>
            </a:r>
          </a:p>
          <a:p>
            <a:r>
              <a:rPr lang="en-US" b="0" dirty="0" smtClean="0"/>
              <a:t>Location: slots/1234/appointment</a:t>
            </a:r>
          </a:p>
          <a:p>
            <a:r>
              <a:rPr lang="en-US" b="0" dirty="0" smtClean="0"/>
              <a:t>[various headers]</a:t>
            </a:r>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201 response includes a location attribute with a URI that the client can use to GET the current state of that resource in the future. The response here also includes a representation of that resource to save the client an extra call right now.</a:t>
            </a:r>
          </a:p>
          <a:p>
            <a:pPr fontAlgn="base"/>
            <a:r>
              <a:rPr lang="en-US" sz="1200" b="0" i="0" kern="1200" dirty="0" smtClean="0">
                <a:solidFill>
                  <a:schemeClr val="tx1"/>
                </a:solidFill>
                <a:effectLst/>
                <a:latin typeface="+mn-lt"/>
                <a:ea typeface="+mn-ea"/>
                <a:cs typeface="+mn-cs"/>
              </a:rPr>
              <a:t>There is another difference if something goes wrong, such as someone else booking the session.</a:t>
            </a:r>
          </a:p>
          <a:p>
            <a:r>
              <a:rPr lang="en-US" b="0" dirty="0" smtClean="0"/>
              <a:t>HTTP/1.1 409 Conflict</a:t>
            </a:r>
          </a:p>
          <a:p>
            <a:r>
              <a:rPr lang="en-US" b="0" dirty="0" smtClean="0"/>
              <a:t>[various headers]</a:t>
            </a:r>
          </a:p>
          <a:p>
            <a:r>
              <a:rPr lang="en-US" b="0" dirty="0" smtClean="0"/>
              <a:t>&lt;</a:t>
            </a:r>
            <a:r>
              <a:rPr lang="en-US" b="0" dirty="0" err="1" smtClean="0"/>
              <a:t>openSlotList</a:t>
            </a:r>
            <a:r>
              <a:rPr lang="en-US" b="0" dirty="0" smtClean="0"/>
              <a:t>&gt;</a:t>
            </a:r>
          </a:p>
          <a:p>
            <a:r>
              <a:rPr lang="en-US" b="0" dirty="0" smtClean="0"/>
              <a:t>  &lt;slot id = "5678" doctor = "</a:t>
            </a:r>
            <a:r>
              <a:rPr lang="en-US" b="0" dirty="0" err="1" smtClean="0"/>
              <a:t>mjones</a:t>
            </a:r>
            <a:r>
              <a:rPr lang="en-US" b="0" dirty="0" smtClean="0"/>
              <a:t>" start = "1600" end = "1650"/&gt;</a:t>
            </a:r>
          </a:p>
          <a:p>
            <a:r>
              <a:rPr lang="en-US" b="0" dirty="0" smtClean="0"/>
              <a:t>&lt;/</a:t>
            </a:r>
            <a:r>
              <a:rPr lang="en-US" b="0" dirty="0" err="1" smtClean="0"/>
              <a:t>openSlotList</a:t>
            </a:r>
            <a:r>
              <a:rPr lang="en-US" b="0" dirty="0" smtClean="0"/>
              <a:t>&gt;</a:t>
            </a:r>
          </a:p>
          <a:p>
            <a:endParaRPr lang="en-US" b="0" dirty="0" smtClean="0"/>
          </a:p>
          <a:p>
            <a:pPr fontAlgn="base"/>
            <a:r>
              <a:rPr lang="en-US" sz="1200" b="0" i="0" kern="1200" dirty="0" smtClean="0">
                <a:solidFill>
                  <a:schemeClr val="tx1"/>
                </a:solidFill>
                <a:effectLst/>
                <a:latin typeface="+mn-lt"/>
                <a:ea typeface="+mn-ea"/>
                <a:cs typeface="+mn-cs"/>
              </a:rPr>
              <a:t>The important part of this response is the use of an HTTP response code to indicate something has gone wrong. In this case a 409 seems a good choice to indicate that someone else has already updated the resource in an incompatible way. Rather than using a return code of 200 but including an error response, at level 2 we explicitly use some kind of error response like this. It's up to the protocol designer to decide what codes to use, but there should be a non-2xx response if an error crops up. Level 2 introduces using HTTP verbs and HTTP response codes.</a:t>
            </a:r>
          </a:p>
          <a:p>
            <a:pPr fontAlgn="base"/>
            <a:r>
              <a:rPr lang="en-US" sz="1200" b="0" i="0" kern="1200" dirty="0" smtClean="0">
                <a:solidFill>
                  <a:schemeClr val="tx1"/>
                </a:solidFill>
                <a:effectLst/>
                <a:latin typeface="+mn-lt"/>
                <a:ea typeface="+mn-ea"/>
                <a:cs typeface="+mn-cs"/>
              </a:rPr>
              <a:t>There is an inconsistency creeping in here. REST advocates talk about using all the HTTP verbs. They also justify their approach by saying that REST is attempting to learn from the practical success of the web. But the world-wide web doesn't use PUT or DELETE much in practice. There are sensible reasons for using PUT and DELETE more, but the existence proof of the web isn't one of them.</a:t>
            </a:r>
          </a:p>
          <a:p>
            <a:pPr fontAlgn="base"/>
            <a:r>
              <a:rPr lang="en-US" sz="1200" b="0" i="0" kern="1200" dirty="0" smtClean="0">
                <a:solidFill>
                  <a:schemeClr val="tx1"/>
                </a:solidFill>
                <a:effectLst/>
                <a:latin typeface="+mn-lt"/>
                <a:ea typeface="+mn-ea"/>
                <a:cs typeface="+mn-cs"/>
              </a:rPr>
              <a:t>The key elements that are supported by the existence of the web are the strong separation between safe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GET) and non-safe operations, together with using status codes to help communicate the kinds of errors you run into.</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16</a:t>
            </a:fld>
            <a:endParaRPr lang="en-US"/>
          </a:p>
        </p:txBody>
      </p:sp>
    </p:spTree>
    <p:extLst>
      <p:ext uri="{BB962C8B-B14F-4D97-AF65-F5344CB8AC3E}">
        <p14:creationId xmlns:p14="http://schemas.microsoft.com/office/powerpoint/2010/main" val="385091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final level introduces something that you often hear referred to under the ugly acronym of HATEOAS (Hypertext As The Engine Of Application State). It addresses the question of how to get from a list open slots to knowing what to do to book an appointment.</a:t>
            </a:r>
          </a:p>
          <a:p>
            <a:r>
              <a:rPr lang="en-US" sz="1200" b="0" i="0" kern="1200" dirty="0" smtClean="0">
                <a:solidFill>
                  <a:schemeClr val="tx1"/>
                </a:solidFill>
                <a:effectLst/>
                <a:latin typeface="+mn-lt"/>
                <a:ea typeface="+mn-ea"/>
                <a:cs typeface="+mn-cs"/>
              </a:rPr>
              <a:t>We begin with the same initial GET that we sent in level 2</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But the response has a new element</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&lt;link rel = "/linkrels/slot/book" </a:t>
            </a:r>
          </a:p>
          <a:p>
            <a:r>
              <a:rPr lang="ro-RO" b="0" dirty="0" smtClean="0"/>
              <a:t>           uri = "/slots/1234"/&gt;</a:t>
            </a:r>
          </a:p>
          <a:p>
            <a:r>
              <a:rPr lang="ro-RO" b="0" dirty="0" smtClean="0"/>
              <a:t>  &lt;/slot&gt;</a:t>
            </a:r>
          </a:p>
          <a:p>
            <a:r>
              <a:rPr lang="ro-RO" b="0" dirty="0" smtClean="0"/>
              <a:t>  &lt;slot id = "5678" doctor = "mjones" start = "1600" end = "1650"&gt;</a:t>
            </a:r>
          </a:p>
          <a:p>
            <a:r>
              <a:rPr lang="ro-RO" b="0" dirty="0" smtClean="0"/>
              <a:t>     &lt;link rel = "/linkrels/slot/book" </a:t>
            </a:r>
          </a:p>
          <a:p>
            <a:r>
              <a:rPr lang="ro-RO" b="0" dirty="0" smtClean="0"/>
              <a:t>           uri = "/slots/5678"/&gt;</a:t>
            </a:r>
          </a:p>
          <a:p>
            <a:r>
              <a:rPr lang="ro-RO" b="0" dirty="0" smtClean="0"/>
              <a:t>  &lt;/slot&gt;</a:t>
            </a:r>
          </a:p>
          <a:p>
            <a:r>
              <a:rPr lang="ro-RO" b="0" dirty="0" smtClean="0"/>
              <a:t>&lt;/openSlotList&gt;</a:t>
            </a:r>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Each slot now has a link element which contains a URI to tell us how to book an appointment.</a:t>
            </a:r>
          </a:p>
          <a:p>
            <a:pPr fontAlgn="base"/>
            <a:r>
              <a:rPr lang="en-US" sz="1200" b="0" i="0" kern="1200" dirty="0" smtClean="0">
                <a:solidFill>
                  <a:schemeClr val="tx1"/>
                </a:solidFill>
                <a:effectLst/>
                <a:latin typeface="+mn-lt"/>
                <a:ea typeface="+mn-ea"/>
                <a:cs typeface="+mn-cs"/>
              </a:rPr>
              <a:t>The point of hypermedia controls is that they tell us what we can do next, and the URI of the resource we need to manipulate to do it. Rather than us having to know where to post our appointment request, the hypermedia controls in the response tell us how to do it.</a:t>
            </a:r>
          </a:p>
          <a:p>
            <a:pPr fontAlgn="base"/>
            <a:r>
              <a:rPr lang="en-US" sz="1200" b="0" i="0" kern="1200" dirty="0" smtClean="0">
                <a:solidFill>
                  <a:schemeClr val="tx1"/>
                </a:solidFill>
                <a:effectLst/>
                <a:latin typeface="+mn-lt"/>
                <a:ea typeface="+mn-ea"/>
                <a:cs typeface="+mn-cs"/>
              </a:rPr>
              <a:t>The POST would again copy that of level 2</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r>
              <a:rPr lang="en-US" sz="1200" b="0" i="0" kern="1200" dirty="0" smtClean="0">
                <a:solidFill>
                  <a:schemeClr val="tx1"/>
                </a:solidFill>
                <a:effectLst/>
                <a:latin typeface="+mn-lt"/>
                <a:ea typeface="+mn-ea"/>
                <a:cs typeface="+mn-cs"/>
              </a:rPr>
              <a:t>And the reply contains a number of hypermedia controls for different things to do next.</a:t>
            </a:r>
          </a:p>
          <a:p>
            <a:r>
              <a:rPr lang="en-US" sz="1200" b="0" i="0" kern="1200" dirty="0" smtClean="0">
                <a:solidFill>
                  <a:schemeClr val="tx1"/>
                </a:solidFill>
                <a:effectLst/>
                <a:latin typeface="+mn-lt"/>
                <a:ea typeface="+mn-ea"/>
                <a:cs typeface="+mn-cs"/>
              </a:rPr>
              <a:t>HTTP/1.1 201 Created</a:t>
            </a:r>
          </a:p>
          <a:p>
            <a:r>
              <a:rPr lang="en-US" sz="1200" b="0" i="0" kern="1200" dirty="0" smtClean="0">
                <a:solidFill>
                  <a:schemeClr val="tx1"/>
                </a:solidFill>
                <a:effectLst/>
                <a:latin typeface="+mn-lt"/>
                <a:ea typeface="+mn-ea"/>
                <a:cs typeface="+mn-cs"/>
              </a:rPr>
              <a:t>Location: http://royalhope.nhs.uk/slots/1234/appointment</a:t>
            </a:r>
          </a:p>
          <a:p>
            <a:r>
              <a:rPr lang="en-US" sz="1200" b="0" i="0" kern="1200" dirty="0" smtClean="0">
                <a:solidFill>
                  <a:schemeClr val="tx1"/>
                </a:solidFill>
                <a:effectLst/>
                <a:latin typeface="+mn-lt"/>
                <a:ea typeface="+mn-ea"/>
                <a:cs typeface="+mn-cs"/>
              </a:rPr>
              <a:t>[various headers]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&lt;appointment&gt;</a:t>
            </a:r>
          </a:p>
          <a:p>
            <a:r>
              <a:rPr lang="en-US" sz="1200" b="0" i="0" kern="1200" dirty="0" smtClean="0">
                <a:solidFill>
                  <a:schemeClr val="tx1"/>
                </a:solidFill>
                <a:effectLst/>
                <a:latin typeface="+mn-lt"/>
                <a:ea typeface="+mn-ea"/>
                <a:cs typeface="+mn-cs"/>
              </a:rPr>
              <a:t>  &lt;slot id = "1234" doctor = "</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 start = "1400" end = "1450"/&gt;</a:t>
            </a:r>
          </a:p>
          <a:p>
            <a:r>
              <a:rPr lang="en-US" sz="1200" b="0" i="0" kern="1200" dirty="0" smtClean="0">
                <a:solidFill>
                  <a:schemeClr val="tx1"/>
                </a:solidFill>
                <a:effectLst/>
                <a:latin typeface="+mn-lt"/>
                <a:ea typeface="+mn-ea"/>
                <a:cs typeface="+mn-cs"/>
              </a:rPr>
              <a:t>  &lt;patient id = "</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/appointment/cancel"</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"/slots/1234/appointment/tests"/&gt;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"self"</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changeTime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"/doctors/</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slots?date</a:t>
            </a:r>
            <a:r>
              <a:rPr lang="en-US" sz="1200" b="0" i="0" kern="1200" dirty="0" smtClean="0">
                <a:solidFill>
                  <a:schemeClr val="tx1"/>
                </a:solidFill>
                <a:effectLst/>
                <a:latin typeface="+mn-lt"/>
                <a:ea typeface="+mn-ea"/>
                <a:cs typeface="+mn-cs"/>
              </a:rPr>
              <a:t>=20100104@status=open"/&gt;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updateContactInfo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"/patients/</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contactInfo</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/help"</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"/help/appointment"/&gt;</a:t>
            </a:r>
          </a:p>
          <a:p>
            <a:r>
              <a:rPr lang="en-US" sz="1200" b="0" i="0" kern="1200" dirty="0" smtClean="0">
                <a:solidFill>
                  <a:schemeClr val="tx1"/>
                </a:solidFill>
                <a:effectLst/>
                <a:latin typeface="+mn-lt"/>
                <a:ea typeface="+mn-ea"/>
                <a:cs typeface="+mn-cs"/>
              </a:rPr>
              <a:t>&lt;/appointment&gt;</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One obvious benefit of hypermedia controls is that it allows the server to change its URI scheme without breaking clients. As long as clients look up the "</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 link URI then the server team can juggle all URIs other than the initial entry points.</a:t>
            </a:r>
          </a:p>
          <a:p>
            <a:pPr fontAlgn="base"/>
            <a:r>
              <a:rPr lang="en-US" sz="1200" b="0" i="0" kern="1200" dirty="0" smtClean="0">
                <a:solidFill>
                  <a:schemeClr val="tx1"/>
                </a:solidFill>
                <a:effectLst/>
                <a:latin typeface="+mn-lt"/>
                <a:ea typeface="+mn-ea"/>
                <a:cs typeface="+mn-cs"/>
              </a:rPr>
              <a:t>A further benefit is that it helps client developers explore the protocol. The links give client developers a hint as to what may be possible next. It doesn't give all the information: both the "latest" and "cancel" controls point to the same URI - they need to figure out that one is a GET and the other a DELETE. But at least it gives them a starting point as to what to think about for more information and to look for a similar URI in the protocol documentation.</a:t>
            </a:r>
          </a:p>
          <a:p>
            <a:pPr fontAlgn="base"/>
            <a:r>
              <a:rPr lang="en-US" sz="1200" b="0" i="0" kern="1200" dirty="0" smtClean="0">
                <a:solidFill>
                  <a:schemeClr val="tx1"/>
                </a:solidFill>
                <a:effectLst/>
                <a:latin typeface="+mn-lt"/>
                <a:ea typeface="+mn-ea"/>
                <a:cs typeface="+mn-cs"/>
              </a:rPr>
              <a:t>Similarly it allows the server team to advertise new capabilities by putting new links in the responses. If the client developers are keeping an eye out for unknown links these links can be a trigger for further exploration.</a:t>
            </a:r>
          </a:p>
          <a:p>
            <a:pPr fontAlgn="base"/>
            <a:r>
              <a:rPr lang="en-US" sz="1200" b="0" i="0" kern="1200" dirty="0" smtClean="0">
                <a:solidFill>
                  <a:schemeClr val="tx1"/>
                </a:solidFill>
                <a:effectLst/>
                <a:latin typeface="+mn-lt"/>
                <a:ea typeface="+mn-ea"/>
                <a:cs typeface="+mn-cs"/>
              </a:rPr>
              <a:t>There's no absolute standard as to how to represent hypermedia controls. What I've done here is to use the current recommendations of the REST in Practice team, which is to follow ATOM (</a:t>
            </a:r>
            <a:r>
              <a:rPr lang="en-US" sz="1200" b="0" i="0" u="none" strike="noStrike" kern="1200" dirty="0" smtClean="0">
                <a:solidFill>
                  <a:schemeClr val="tx1"/>
                </a:solidFill>
                <a:effectLst/>
                <a:latin typeface="+mn-lt"/>
                <a:ea typeface="+mn-ea"/>
                <a:cs typeface="+mn-cs"/>
                <a:hlinkClick r:id="rId3"/>
              </a:rPr>
              <a:t>RFC 4287</a:t>
            </a:r>
            <a:r>
              <a:rPr lang="en-US" sz="1200" b="0" i="0" kern="1200" dirty="0" smtClean="0">
                <a:solidFill>
                  <a:schemeClr val="tx1"/>
                </a:solidFill>
                <a:effectLst/>
                <a:latin typeface="+mn-lt"/>
                <a:ea typeface="+mn-ea"/>
                <a:cs typeface="+mn-cs"/>
              </a:rPr>
              <a:t>) I use a &lt;link&gt; element with a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attribute for the target URI and a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attribute for to describe the kind of relationship. A well known relationship (such as self for a reference to the element itself) is bare, any specific to that server is a fully qualified URI. ATOM states that the definition for well-known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4"/>
              </a:rPr>
              <a:t>Registry of Link Relations </a:t>
            </a:r>
            <a:r>
              <a:rPr lang="en-US" sz="1200" b="0" i="0" kern="1200" dirty="0" smtClean="0">
                <a:solidFill>
                  <a:schemeClr val="tx1"/>
                </a:solidFill>
                <a:effectLst/>
                <a:latin typeface="+mn-lt"/>
                <a:ea typeface="+mn-ea"/>
                <a:cs typeface="+mn-cs"/>
              </a:rPr>
              <a:t>. As I write these are confined to what's done by ATOM, which is generally seen as a leader in level 3 restfulness.</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The Meaning of the Levels</a:t>
            </a:r>
          </a:p>
          <a:p>
            <a:pPr fontAlgn="base"/>
            <a:r>
              <a:rPr lang="en-US" sz="1200" b="0" i="0" kern="1200" dirty="0" smtClean="0">
                <a:solidFill>
                  <a:schemeClr val="tx1"/>
                </a:solidFill>
                <a:effectLst/>
                <a:latin typeface="+mn-lt"/>
                <a:ea typeface="+mn-ea"/>
                <a:cs typeface="+mn-cs"/>
              </a:rPr>
              <a:t>I should stress that the RMM, while a good way to think about what the elements of REST, is not a definition of levels of REST itself. Roy Fielding has made it clear that </a:t>
            </a:r>
            <a:r>
              <a:rPr lang="en-US" sz="1200" b="0" i="0" u="none" strike="noStrike" kern="1200" dirty="0" smtClean="0">
                <a:solidFill>
                  <a:schemeClr val="tx1"/>
                </a:solidFill>
                <a:effectLst/>
                <a:latin typeface="+mn-lt"/>
                <a:ea typeface="+mn-ea"/>
                <a:cs typeface="+mn-cs"/>
                <a:hlinkClick r:id="rId5"/>
              </a:rPr>
              <a:t>level 3 RMM is a pre-condition of REST</a:t>
            </a:r>
            <a:r>
              <a:rPr lang="en-US" sz="1200" b="0" i="0" kern="1200" dirty="0" smtClean="0">
                <a:solidFill>
                  <a:schemeClr val="tx1"/>
                </a:solidFill>
                <a:effectLst/>
                <a:latin typeface="+mn-lt"/>
                <a:ea typeface="+mn-ea"/>
                <a:cs typeface="+mn-cs"/>
              </a:rPr>
              <a:t>. Like many terms in software, REST gets lots of definitions, but since Roy Fielding coined the term, his definition should carry more weight than most.</a:t>
            </a:r>
          </a:p>
          <a:p>
            <a:pPr fontAlgn="base"/>
            <a:r>
              <a:rPr lang="en-US" sz="1200" b="0" i="0" kern="1200" dirty="0" smtClean="0">
                <a:solidFill>
                  <a:schemeClr val="tx1"/>
                </a:solidFill>
                <a:effectLst/>
                <a:latin typeface="+mn-lt"/>
                <a:ea typeface="+mn-ea"/>
                <a:cs typeface="+mn-cs"/>
              </a:rPr>
              <a:t>What I find useful about this RMM is that it provides a good step by step way to understand the basic ideas behind restful thinking. As such I see it as tool to help us learn about the concepts and not something that should be used in some kind of assessment mechanism. I don't think we have enough examples yet to be really sure that the restful approach is the right way to integrate systems, I do think it's a very attractive approach and the one that I would recommend in most situations.</a:t>
            </a:r>
          </a:p>
          <a:p>
            <a:pPr fontAlgn="base"/>
            <a:r>
              <a:rPr lang="en-US" sz="1200" b="0" i="0" kern="1200" dirty="0" smtClean="0">
                <a:solidFill>
                  <a:schemeClr val="tx1"/>
                </a:solidFill>
                <a:effectLst/>
                <a:latin typeface="+mn-lt"/>
                <a:ea typeface="+mn-ea"/>
                <a:cs typeface="+mn-cs"/>
              </a:rPr>
              <a:t>Talking about this with Ian Robinson, he stressed that something he found attractive about this model when Leonard Richardson first presented it was its relationship to common design techniques.</a:t>
            </a:r>
          </a:p>
          <a:p>
            <a:pPr fontAlgn="base"/>
            <a:r>
              <a:rPr lang="en-US" sz="1200" b="0" i="0" kern="1200" dirty="0" smtClean="0">
                <a:solidFill>
                  <a:schemeClr val="tx1"/>
                </a:solidFill>
                <a:effectLst/>
                <a:latin typeface="+mn-lt"/>
                <a:ea typeface="+mn-ea"/>
                <a:cs typeface="+mn-cs"/>
              </a:rPr>
              <a:t>Level 1 tackles the question of handling complexity by using divide and conquer, breaking a large service endpoint down into multiple resources.</a:t>
            </a:r>
          </a:p>
          <a:p>
            <a:pPr fontAlgn="base"/>
            <a:r>
              <a:rPr lang="en-US" sz="1200" b="0" i="0" kern="1200" dirty="0" smtClean="0">
                <a:solidFill>
                  <a:schemeClr val="tx1"/>
                </a:solidFill>
                <a:effectLst/>
                <a:latin typeface="+mn-lt"/>
                <a:ea typeface="+mn-ea"/>
                <a:cs typeface="+mn-cs"/>
              </a:rPr>
              <a:t>Level 2 introduces a standard set of verbs so that we handle similar situations in the same way, removing unnecessary variation.</a:t>
            </a:r>
          </a:p>
          <a:p>
            <a:pPr fontAlgn="base"/>
            <a:r>
              <a:rPr lang="en-US" sz="1200" b="0" i="0" kern="1200" dirty="0" smtClean="0">
                <a:solidFill>
                  <a:schemeClr val="tx1"/>
                </a:solidFill>
                <a:effectLst/>
                <a:latin typeface="+mn-lt"/>
                <a:ea typeface="+mn-ea"/>
                <a:cs typeface="+mn-cs"/>
              </a:rPr>
              <a:t>Level 3 introduces discoverability, providing a way of making a protocol more self-documenting.</a:t>
            </a:r>
          </a:p>
          <a:p>
            <a:pPr fontAlgn="base"/>
            <a:r>
              <a:rPr lang="en-US" sz="1200" b="0" i="0" kern="1200" dirty="0" smtClean="0">
                <a:solidFill>
                  <a:schemeClr val="tx1"/>
                </a:solidFill>
                <a:effectLst/>
                <a:latin typeface="+mn-lt"/>
                <a:ea typeface="+mn-ea"/>
                <a:cs typeface="+mn-cs"/>
              </a:rPr>
              <a:t>The result is a model that helps us think about the kind of HTTP service we want to provide and frame the expectations of people looking to interact with it.</a:t>
            </a:r>
          </a:p>
        </p:txBody>
      </p:sp>
      <p:sp>
        <p:nvSpPr>
          <p:cNvPr id="4" name="Slide Number Placeholder 3"/>
          <p:cNvSpPr>
            <a:spLocks noGrp="1"/>
          </p:cNvSpPr>
          <p:nvPr>
            <p:ph type="sldNum" sz="quarter" idx="10"/>
          </p:nvPr>
        </p:nvSpPr>
        <p:spPr/>
        <p:txBody>
          <a:bodyPr/>
          <a:lstStyle/>
          <a:p>
            <a:fld id="{5C84FE02-A589-41E9-8DDF-29CEE6AB9026}" type="slidenum">
              <a:rPr lang="en-US" smtClean="0"/>
              <a:t>17</a:t>
            </a:fld>
            <a:endParaRPr lang="en-US"/>
          </a:p>
        </p:txBody>
      </p:sp>
    </p:spTree>
    <p:extLst>
      <p:ext uri="{BB962C8B-B14F-4D97-AF65-F5344CB8AC3E}">
        <p14:creationId xmlns:p14="http://schemas.microsoft.com/office/powerpoint/2010/main" val="109233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424D43"/>
                </a:solidFill>
                <a:ea typeface="ヒラギノ明朝 ProN W3" pitchFamily="-84" charset="-128"/>
                <a:cs typeface="+mn-cs"/>
              </a:rPr>
              <a:t>What is a Web Service?</a:t>
            </a:r>
          </a:p>
          <a:p>
            <a:endParaRPr lang="en-US" dirty="0" smtClean="0"/>
          </a:p>
          <a:p>
            <a:r>
              <a:rPr lang="en-US" dirty="0" smtClean="0"/>
              <a:t>W3C</a:t>
            </a:r>
            <a:r>
              <a:rPr lang="en-US" baseline="0" dirty="0" smtClean="0"/>
              <a:t> </a:t>
            </a:r>
            <a:r>
              <a:rPr lang="ro-RO" baseline="0" dirty="0" smtClean="0"/>
              <a:t>defineste un Web service ca fiind un sistem software care suporta interactiunea intre dispozitive electronice folosind un protocol de comunicare.</a:t>
            </a:r>
          </a:p>
          <a:p>
            <a:endParaRPr lang="ro-RO" dirty="0" smtClean="0"/>
          </a:p>
          <a:p>
            <a:r>
              <a:rPr lang="ro-RO" dirty="0" smtClean="0"/>
              <a:t>O definitie mai amanuntita</a:t>
            </a:r>
            <a:r>
              <a:rPr lang="ro-RO" baseline="0" dirty="0" smtClean="0"/>
              <a:t> ar fi:</a:t>
            </a:r>
          </a:p>
          <a:p>
            <a:r>
              <a:rPr lang="ro-RO" baseline="0" dirty="0" smtClean="0"/>
              <a:t>Un Web service este un serviciu oferit de un dispozitiv electronic altui dispositiv electronic, comunicarea intre ele realizandu-se prin intermediul World wide web, mai exact folosind HTTP (Hypertext Transfer Protocol). Acesta a fost folosit initial pentru interactiunea dintre utilizator (om) si masina, acum utilizare lui fiind extinsa la transferul de informatii intre 2 dispozitive electronice folosind formate ca XML (eXtensile Mark-up Language) si JSON (JavaScript Object Notation). In practica Web services realizeaza o procesare de date primite ca request si pot furniza ca raspuns rezultatul procesarii sau un status al operatiei realizate si o modalitate de a obtine rezultatul procesarii.</a:t>
            </a:r>
            <a:endParaRPr lang="en-US" dirty="0" smtClean="0"/>
          </a:p>
          <a:p>
            <a:endParaRPr lang="en-US" dirty="0" smtClean="0"/>
          </a:p>
          <a:p>
            <a:r>
              <a:rPr lang="en-US" b="1" dirty="0" smtClean="0"/>
              <a:t>Why should I use Web Services?</a:t>
            </a:r>
          </a:p>
          <a:p>
            <a:r>
              <a:rPr lang="ro-RO" b="0" dirty="0" smtClean="0"/>
              <a:t>Loose</a:t>
            </a:r>
            <a:r>
              <a:rPr lang="ro-RO" b="0" baseline="0" dirty="0" smtClean="0"/>
              <a:t> coupling – slaba cuplare intre module, adica modulele nu trebuie sa aiba cunostinte directe de implementarea specifica a unui anumit modul, singura interactiune fiind modul de transmitere a informatiilor (protocolul) si modul de incapsulare a informatiilor.</a:t>
            </a:r>
            <a:endParaRPr lang="ro-RO" b="0" dirty="0" smtClean="0"/>
          </a:p>
          <a:p>
            <a:r>
              <a:rPr lang="ro-RO" b="0" baseline="0" dirty="0" smtClean="0"/>
              <a:t>Discoverability – modulele nu trebuie sa stie unde se afla fizic celelalte module, locatia pe care un modul trebuie sa o cunoasca e locatia virtuala si de acolo sa poata obtine o definitie a serviciilor oferite.</a:t>
            </a:r>
          </a:p>
          <a:p>
            <a:r>
              <a:rPr lang="ro-RO" b="0" baseline="0" dirty="0" smtClean="0"/>
              <a:t>Low cost communication</a:t>
            </a:r>
            <a:r>
              <a:rPr lang="en-US" b="0" baseline="0" dirty="0" smtClean="0"/>
              <a:t>.</a:t>
            </a:r>
          </a:p>
          <a:p>
            <a:r>
              <a:rPr lang="en-US" b="0" baseline="0" dirty="0" smtClean="0"/>
              <a:t>Interoperability – nu </a:t>
            </a:r>
            <a:r>
              <a:rPr lang="en-US" b="0" baseline="0" dirty="0" err="1" smtClean="0"/>
              <a:t>conteaza</a:t>
            </a:r>
            <a:r>
              <a:rPr lang="en-US" b="0" baseline="0" dirty="0" smtClean="0"/>
              <a:t> </a:t>
            </a:r>
            <a:r>
              <a:rPr lang="en-US" b="0" baseline="0" dirty="0" err="1" smtClean="0"/>
              <a:t>limbajul</a:t>
            </a:r>
            <a:r>
              <a:rPr lang="en-US" b="0" baseline="0" dirty="0" smtClean="0"/>
              <a:t> in care e </a:t>
            </a:r>
            <a:r>
              <a:rPr lang="en-US" b="0" baseline="0" dirty="0" err="1" smtClean="0"/>
              <a:t>scris</a:t>
            </a:r>
            <a:r>
              <a:rPr lang="en-US" b="0" baseline="0" dirty="0" smtClean="0"/>
              <a:t> </a:t>
            </a:r>
            <a:r>
              <a:rPr lang="ro-RO" b="0" baseline="0" dirty="0" smtClean="0"/>
              <a:t>un anumit client,  sau un anumit service provider.</a:t>
            </a:r>
          </a:p>
          <a:p>
            <a:endParaRPr lang="ro-RO" b="0" baseline="0" dirty="0" smtClean="0"/>
          </a:p>
          <a:p>
            <a:endParaRPr lang="en-US" dirty="0" smtClean="0"/>
          </a:p>
          <a:p>
            <a:r>
              <a:rPr lang="en-US" sz="1200" b="1" dirty="0" smtClean="0">
                <a:solidFill>
                  <a:srgbClr val="424D43"/>
                </a:solidFill>
                <a:ea typeface="ヒラギノ明朝 ProN W3" pitchFamily="-84" charset="-128"/>
                <a:cs typeface="+mn-cs"/>
              </a:rPr>
              <a:t>What types of Web Services do you know?</a:t>
            </a:r>
          </a:p>
          <a:p>
            <a:r>
              <a:rPr lang="en-US" sz="1200" b="0" dirty="0" smtClean="0">
                <a:solidFill>
                  <a:srgbClr val="424D43"/>
                </a:solidFill>
                <a:ea typeface="ヒラギノ明朝 ProN W3" pitchFamily="-84" charset="-128"/>
                <a:cs typeface="+mn-cs"/>
              </a:rPr>
              <a:t>SOAP</a:t>
            </a:r>
            <a:r>
              <a:rPr lang="en-US" sz="1200" b="0" baseline="0" dirty="0" smtClean="0">
                <a:solidFill>
                  <a:srgbClr val="424D43"/>
                </a:solidFill>
                <a:ea typeface="ヒラギノ明朝 ProN W3" pitchFamily="-84" charset="-128"/>
                <a:cs typeface="+mn-cs"/>
              </a:rPr>
              <a:t> based Web Services</a:t>
            </a:r>
          </a:p>
          <a:p>
            <a:r>
              <a:rPr lang="en-US" sz="1200" b="0" baseline="0" dirty="0" smtClean="0">
                <a:solidFill>
                  <a:srgbClr val="424D43"/>
                </a:solidFill>
                <a:ea typeface="ヒラギノ明朝 ProN W3" pitchFamily="-84" charset="-128"/>
                <a:cs typeface="+mn-cs"/>
              </a:rPr>
              <a:t>RESTful Web Services</a:t>
            </a:r>
            <a:endParaRPr lang="en-US" b="0" dirty="0"/>
          </a:p>
        </p:txBody>
      </p:sp>
      <p:sp>
        <p:nvSpPr>
          <p:cNvPr id="4" name="Slide Number Placeholder 3"/>
          <p:cNvSpPr>
            <a:spLocks noGrp="1"/>
          </p:cNvSpPr>
          <p:nvPr>
            <p:ph type="sldNum" sz="quarter" idx="10"/>
          </p:nvPr>
        </p:nvSpPr>
        <p:spPr/>
        <p:txBody>
          <a:bodyPr/>
          <a:lstStyle/>
          <a:p>
            <a:fld id="{5C84FE02-A589-41E9-8DDF-29CEE6AB9026}" type="slidenum">
              <a:rPr lang="en-US" smtClean="0"/>
              <a:t>4</a:t>
            </a:fld>
            <a:endParaRPr lang="en-US"/>
          </a:p>
        </p:txBody>
      </p:sp>
    </p:spTree>
    <p:extLst>
      <p:ext uri="{BB962C8B-B14F-4D97-AF65-F5344CB8AC3E}">
        <p14:creationId xmlns:p14="http://schemas.microsoft.com/office/powerpoint/2010/main" val="194220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6</a:t>
            </a:fld>
            <a:endParaRPr lang="en-US"/>
          </a:p>
        </p:txBody>
      </p:sp>
    </p:spTree>
    <p:extLst>
      <p:ext uri="{BB962C8B-B14F-4D97-AF65-F5344CB8AC3E}">
        <p14:creationId xmlns:p14="http://schemas.microsoft.com/office/powerpoint/2010/main" val="345654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SOAP?</a:t>
            </a:r>
          </a:p>
          <a:p>
            <a:r>
              <a:rPr lang="ro-RO" b="0" dirty="0" smtClean="0"/>
              <a:t>SOAP,</a:t>
            </a:r>
            <a:r>
              <a:rPr lang="ro-RO" b="0" baseline="0" dirty="0" smtClean="0"/>
              <a:t> acronim pentru Simple Object Access Protocol, e un protocol care defineste schimbul de informatii intr-o maniera structurata folosind retelele de calculatoare. Pentru incapsularea informatiilor se foloseste formatul XML, iar transferul se realizeaza de obicei folosind protocoale ca HTTP (Hypertext Transfer Protocol) sau SMTP (Simple Mail Transfer Protocol).</a:t>
            </a:r>
          </a:p>
          <a:p>
            <a:endParaRPr lang="ro-RO" b="0" baseline="0" dirty="0" smtClean="0"/>
          </a:p>
          <a:p>
            <a:r>
              <a:rPr lang="ro-RO" b="1" baseline="0" dirty="0" smtClean="0"/>
              <a:t>How to describe a SOAP Web Service?</a:t>
            </a:r>
          </a:p>
          <a:p>
            <a:r>
              <a:rPr lang="ro-RO" b="0" baseline="0" dirty="0" smtClean="0"/>
              <a:t>Through WDSL (Web Service Definition Language)</a:t>
            </a:r>
          </a:p>
          <a:p>
            <a:r>
              <a:rPr lang="ro-RO" b="0" baseline="0" dirty="0" smtClean="0"/>
              <a:t>Discoverability prin UDDI (Universal Description Discovery and Integration)</a:t>
            </a:r>
            <a:r>
              <a:rPr lang="en-US" b="0" baseline="0" dirty="0" smtClean="0"/>
              <a:t> – nu </a:t>
            </a:r>
            <a:r>
              <a:rPr lang="en-US" b="0" baseline="0" dirty="0" err="1" smtClean="0"/>
              <a:t>prea</a:t>
            </a:r>
            <a:r>
              <a:rPr lang="en-US" b="0" baseline="0" dirty="0" smtClean="0"/>
              <a:t> e </a:t>
            </a:r>
            <a:r>
              <a:rPr lang="en-US" b="0" baseline="0" dirty="0" err="1" smtClean="0"/>
              <a:t>folosit</a:t>
            </a:r>
            <a:endParaRPr lang="ro-RO" b="0" baseline="0" dirty="0" smtClean="0"/>
          </a:p>
          <a:p>
            <a:r>
              <a:rPr lang="en-US" b="0" baseline="0" dirty="0" smtClean="0"/>
              <a:t>White Pages — address, contact, and known identifiers;</a:t>
            </a:r>
          </a:p>
          <a:p>
            <a:r>
              <a:rPr lang="en-US" b="0" baseline="0" dirty="0" smtClean="0"/>
              <a:t>Yellow Pages — industrial categorizations based on standard taxonomies;</a:t>
            </a:r>
          </a:p>
          <a:p>
            <a:r>
              <a:rPr lang="en-US" b="0" baseline="0" dirty="0" smtClean="0"/>
              <a:t>Green Pages — technical information about services exposed by the business.</a:t>
            </a:r>
            <a:endParaRPr lang="ro-RO" b="0" baseline="0" dirty="0" smtClean="0"/>
          </a:p>
          <a:p>
            <a:endParaRPr lang="en-US" b="0" baseline="0" dirty="0" smtClean="0"/>
          </a:p>
          <a:p>
            <a:r>
              <a:rPr lang="en-US" b="0" baseline="0" dirty="0" err="1" smtClean="0"/>
              <a:t>Clientul</a:t>
            </a:r>
            <a:r>
              <a:rPr lang="en-US" b="0" baseline="0" dirty="0" smtClean="0"/>
              <a:t> </a:t>
            </a:r>
            <a:r>
              <a:rPr lang="en-US" b="0" baseline="0" dirty="0" err="1" smtClean="0"/>
              <a:t>implementeaza</a:t>
            </a:r>
            <a:r>
              <a:rPr lang="en-US" b="0" baseline="0" dirty="0" smtClean="0"/>
              <a:t> un SEI (Service Endpoint Interface – language specific) </a:t>
            </a:r>
            <a:r>
              <a:rPr lang="en-US" b="0" baseline="0" dirty="0" err="1" smtClean="0"/>
              <a:t>prin</a:t>
            </a:r>
            <a:r>
              <a:rPr lang="en-US" b="0" baseline="0" dirty="0" smtClean="0"/>
              <a:t> </a:t>
            </a:r>
            <a:r>
              <a:rPr lang="en-US" b="0" baseline="0" dirty="0" err="1" smtClean="0"/>
              <a:t>intermediul</a:t>
            </a:r>
            <a:r>
              <a:rPr lang="en-US" b="0" baseline="0" dirty="0" smtClean="0"/>
              <a:t> </a:t>
            </a:r>
            <a:r>
              <a:rPr lang="en-US" b="0" baseline="0" dirty="0" err="1" smtClean="0"/>
              <a:t>caruia</a:t>
            </a:r>
            <a:r>
              <a:rPr lang="en-US" b="0" baseline="0" dirty="0" smtClean="0"/>
              <a:t> </a:t>
            </a:r>
            <a:r>
              <a:rPr lang="en-US" b="0" baseline="0" dirty="0" err="1" smtClean="0"/>
              <a:t>incapsuleaza</a:t>
            </a:r>
            <a:r>
              <a:rPr lang="en-US" b="0" baseline="0" dirty="0" smtClean="0"/>
              <a:t> </a:t>
            </a:r>
            <a:r>
              <a:rPr lang="en-US" b="0" baseline="0" dirty="0" err="1" smtClean="0"/>
              <a:t>mesajul</a:t>
            </a:r>
            <a:r>
              <a:rPr lang="en-US" b="0" baseline="0" dirty="0" smtClean="0"/>
              <a:t> SOAP (xml)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trimite</a:t>
            </a:r>
            <a:r>
              <a:rPr lang="en-US" b="0" baseline="0" dirty="0" smtClean="0"/>
              <a:t> la server.</a:t>
            </a:r>
            <a:endParaRPr lang="ro-RO" b="0" baseline="0" dirty="0" smtClean="0"/>
          </a:p>
          <a:p>
            <a:endParaRPr lang="ro-RO"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b="1" noProof="1" smtClean="0">
                <a:solidFill>
                  <a:srgbClr val="424D43"/>
                </a:solidFill>
                <a:ea typeface="ヒラギノ明朝 ProN W3" pitchFamily="-84" charset="-128"/>
                <a:cs typeface="+mn-cs"/>
              </a:rPr>
              <a:t>Describer a SOAP message.</a:t>
            </a:r>
            <a:endParaRPr lang="nl-NL" sz="1200" b="1" noProof="1" smtClean="0">
              <a:solidFill>
                <a:srgbClr val="424D43"/>
              </a:solidFill>
              <a:ea typeface="ヒラギノ明朝 ProN W3" pitchFamily="-84" charset="-128"/>
              <a:cs typeface="+mn-cs"/>
            </a:endParaRPr>
          </a:p>
          <a:p>
            <a:r>
              <a:rPr lang="en-US" b="1" dirty="0" smtClean="0"/>
              <a:t>Element</a:t>
            </a:r>
            <a:r>
              <a:rPr lang="ro-RO" b="1" dirty="0" smtClean="0"/>
              <a:t>	</a:t>
            </a:r>
            <a:r>
              <a:rPr lang="en-US" b="1" dirty="0" smtClean="0"/>
              <a:t>Description</a:t>
            </a:r>
            <a:r>
              <a:rPr lang="ro-RO" b="1" dirty="0" smtClean="0"/>
              <a:t>						</a:t>
            </a:r>
            <a:r>
              <a:rPr lang="en-US" b="1" dirty="0" smtClean="0"/>
              <a:t>Required</a:t>
            </a:r>
            <a:endParaRPr lang="ro-RO" b="1" dirty="0" smtClean="0"/>
          </a:p>
          <a:p>
            <a:r>
              <a:rPr lang="en-US" dirty="0" smtClean="0">
                <a:effectLst/>
              </a:rPr>
              <a:t>Envelope</a:t>
            </a:r>
            <a:r>
              <a:rPr lang="ro-RO" dirty="0" smtClean="0">
                <a:effectLst/>
              </a:rPr>
              <a:t>	</a:t>
            </a:r>
            <a:r>
              <a:rPr lang="en-US" dirty="0" smtClean="0">
                <a:effectLst/>
              </a:rPr>
              <a:t>Identifies the XML document as a SOAP message.</a:t>
            </a:r>
            <a:r>
              <a:rPr lang="ro-RO" dirty="0" smtClean="0">
                <a:effectLst/>
              </a:rPr>
              <a:t>			</a:t>
            </a:r>
            <a:r>
              <a:rPr lang="en-US" dirty="0" smtClean="0">
                <a:effectLst/>
              </a:rPr>
              <a:t>Yes</a:t>
            </a:r>
            <a:endParaRPr lang="ro-RO" dirty="0" smtClean="0">
              <a:effectLst/>
            </a:endParaRPr>
          </a:p>
          <a:p>
            <a:r>
              <a:rPr lang="en-US" dirty="0" smtClean="0">
                <a:effectLst/>
              </a:rPr>
              <a:t>Header</a:t>
            </a:r>
            <a:r>
              <a:rPr lang="ro-RO" dirty="0" smtClean="0">
                <a:effectLst/>
              </a:rPr>
              <a:t>	</a:t>
            </a:r>
            <a:r>
              <a:rPr lang="en-US" dirty="0" smtClean="0">
                <a:effectLst/>
              </a:rPr>
              <a:t>Contains header information.</a:t>
            </a:r>
            <a:r>
              <a:rPr lang="ro-RO" dirty="0" smtClean="0">
                <a:effectLst/>
              </a:rPr>
              <a:t>					</a:t>
            </a:r>
            <a:r>
              <a:rPr lang="en-US" dirty="0" smtClean="0">
                <a:effectLst/>
              </a:rPr>
              <a:t>No</a:t>
            </a:r>
            <a:endParaRPr lang="ro-RO" dirty="0" smtClean="0">
              <a:effectLst/>
            </a:endParaRPr>
          </a:p>
          <a:p>
            <a:r>
              <a:rPr lang="en-US" dirty="0" smtClean="0">
                <a:effectLst/>
              </a:rPr>
              <a:t>Body</a:t>
            </a:r>
            <a:r>
              <a:rPr lang="ro-RO" dirty="0" smtClean="0">
                <a:effectLst/>
              </a:rPr>
              <a:t>	</a:t>
            </a:r>
            <a:r>
              <a:rPr lang="en-US" dirty="0" smtClean="0">
                <a:effectLst/>
              </a:rPr>
              <a:t>Contains call, and response information.</a:t>
            </a:r>
            <a:r>
              <a:rPr lang="ro-RO" dirty="0" smtClean="0">
                <a:effectLst/>
              </a:rPr>
              <a:t>				</a:t>
            </a:r>
            <a:r>
              <a:rPr lang="en-US" dirty="0" smtClean="0">
                <a:effectLst/>
              </a:rPr>
              <a:t>Yes</a:t>
            </a:r>
            <a:endParaRPr lang="ro-RO" dirty="0" smtClean="0">
              <a:effectLst/>
            </a:endParaRPr>
          </a:p>
          <a:p>
            <a:r>
              <a:rPr lang="en-US" dirty="0" smtClean="0">
                <a:effectLst/>
              </a:rPr>
              <a:t>Fault</a:t>
            </a:r>
            <a:r>
              <a:rPr lang="ro-RO" dirty="0" smtClean="0">
                <a:effectLst/>
              </a:rPr>
              <a:t>	</a:t>
            </a:r>
            <a:r>
              <a:rPr lang="en-US" dirty="0" smtClean="0">
                <a:effectLst/>
              </a:rPr>
              <a:t>Provides information about errors that occurred while processing the message.</a:t>
            </a:r>
            <a:r>
              <a:rPr lang="ro-RO" dirty="0" smtClean="0">
                <a:effectLst/>
              </a:rPr>
              <a:t>	</a:t>
            </a:r>
            <a:r>
              <a:rPr lang="en-US" dirty="0" smtClean="0">
                <a:effectLst/>
              </a:rPr>
              <a:t>No</a:t>
            </a:r>
          </a:p>
          <a:p>
            <a:endParaRPr lang="en-US" dirty="0" smtClean="0">
              <a:effectLst/>
            </a:endParaRPr>
          </a:p>
          <a:p>
            <a:endParaRPr lang="en-US" dirty="0" smtClean="0">
              <a:effectLst/>
            </a:endParaRPr>
          </a:p>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7</a:t>
            </a:fld>
            <a:endParaRPr lang="en-US"/>
          </a:p>
        </p:txBody>
      </p:sp>
    </p:spTree>
    <p:extLst>
      <p:ext uri="{BB962C8B-B14F-4D97-AF65-F5344CB8AC3E}">
        <p14:creationId xmlns:p14="http://schemas.microsoft.com/office/powerpoint/2010/main" val="136658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stands for Representational State Transfer. (It is sometimes spelled "</a:t>
            </a:r>
            <a:r>
              <a:rPr lang="en-US" sz="1200" b="1"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 </a:t>
            </a: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is an architecture style for designing networked applications.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a:t>
            </a:r>
            <a:r>
              <a:rPr lang="en-US" sz="1200" b="0" i="0" kern="1200" baseline="0" dirty="0" smtClean="0">
                <a:solidFill>
                  <a:schemeClr val="tx1"/>
                </a:solidFill>
                <a:effectLst/>
                <a:latin typeface="+mn-lt"/>
                <a:ea typeface="+mn-ea"/>
                <a:cs typeface="+mn-cs"/>
              </a:rPr>
              <a:t> works over HTTP and uses the HTTP verbs (GET, POST, PUT, DELETE etc. which as you can think map on CRUD).</a:t>
            </a:r>
          </a:p>
          <a:p>
            <a:r>
              <a:rPr lang="en-US" sz="1200" b="0" i="0" kern="1200" baseline="0" dirty="0" smtClean="0">
                <a:solidFill>
                  <a:schemeClr val="tx1"/>
                </a:solidFill>
                <a:effectLst/>
                <a:latin typeface="+mn-lt"/>
                <a:ea typeface="+mn-ea"/>
                <a:cs typeface="+mn-cs"/>
              </a:rPr>
              <a:t>REST expose information as resources through URIs (uniform resource identifiers) and executes actions using HTTP verbs.</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1xx Informational</a:t>
            </a:r>
          </a:p>
          <a:p>
            <a:r>
              <a:rPr lang="en-US" b="0" dirty="0" smtClean="0"/>
              <a:t>Request received, continuing process.[4]</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2xx Success</a:t>
            </a:r>
          </a:p>
          <a:p>
            <a:r>
              <a:rPr lang="en-US" b="0" dirty="0" smtClean="0"/>
              <a:t>This class of status codes indicates the action requested by the client was received, understood, accepted, and processed successfully.[9]</a:t>
            </a:r>
          </a:p>
          <a:p>
            <a:r>
              <a:rPr lang="en-US" b="0" dirty="0" smtClean="0"/>
              <a:t>200 OK</a:t>
            </a:r>
          </a:p>
          <a:p>
            <a:r>
              <a:rPr lang="en-US" b="0" dirty="0" smtClean="0"/>
              <a:t>Standard response for successful HTTP requests. The actual response will depend on the request method used. In a GET request, the response will contain an entity corresponding to the requested resource. In a POST request, the response will contain an entity describing or containing the result of the action.[10]</a:t>
            </a:r>
          </a:p>
          <a:p>
            <a:r>
              <a:rPr lang="en-US" b="0" dirty="0" smtClean="0"/>
              <a:t>201 Created</a:t>
            </a:r>
          </a:p>
          <a:p>
            <a:r>
              <a:rPr lang="en-US" b="0" dirty="0" smtClean="0"/>
              <a:t>The request has been fulfilled, resulting in the creation of a new resource.[11]</a:t>
            </a:r>
          </a:p>
          <a:p>
            <a:r>
              <a:rPr lang="en-US" b="0" dirty="0" smtClean="0"/>
              <a:t>204 No Content</a:t>
            </a:r>
          </a:p>
          <a:p>
            <a:r>
              <a:rPr lang="en-US" b="0" dirty="0" smtClean="0"/>
              <a:t>The server successfully processed the request and is not returning any content.[15]</a:t>
            </a:r>
          </a:p>
          <a:p>
            <a:endParaRPr lang="en-US" b="0" dirty="0" smtClean="0"/>
          </a:p>
          <a:p>
            <a:r>
              <a:rPr lang="en-US" b="0" dirty="0" smtClean="0"/>
              <a:t>3xx Redirection</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4xx Client Error</a:t>
            </a:r>
          </a:p>
          <a:p>
            <a:r>
              <a:rPr lang="en-US" b="0" dirty="0" smtClean="0"/>
              <a:t>400 Bad Request</a:t>
            </a:r>
          </a:p>
          <a:p>
            <a:r>
              <a:rPr lang="en-US" b="0" dirty="0" smtClean="0"/>
              <a:t>The server cannot or will not process the request due to an apparent client error (e.g., malformed request syntax, invalid request message framing, or deceptive request routing).[36]</a:t>
            </a:r>
          </a:p>
          <a:p>
            <a:r>
              <a:rPr lang="en-US" b="0" dirty="0" smtClean="0"/>
              <a:t>401 Unauthorized (RFC 7235)</a:t>
            </a:r>
          </a:p>
          <a:p>
            <a:r>
              <a:rPr lang="en-US" b="0" dirty="0" smtClean="0"/>
              <a:t>Similar to 403 Forbidden, but specifically for use when authentication is required and has failed or has not yet been provided. The response must include a WWW-Authenticate header field containing a challenge applicable to the requested resource. See Basic access authentication and Digest access authentication.[37] 401 semantically means "unauthenticated",[38] i.e. the user does not have the necessary credentials.</a:t>
            </a:r>
          </a:p>
          <a:p>
            <a:r>
              <a:rPr lang="en-US" b="0" dirty="0" smtClean="0"/>
              <a:t>Note: Some sites issue HTTP 401 when an IP address is banned from the website (usually the website domain) and that specific address is refused permission to access a website.</a:t>
            </a:r>
          </a:p>
          <a:p>
            <a:r>
              <a:rPr lang="en-US" b="0" dirty="0" smtClean="0"/>
              <a:t>403 Forbidden</a:t>
            </a:r>
          </a:p>
          <a:p>
            <a:r>
              <a:rPr lang="en-US" b="0" dirty="0" smtClean="0"/>
              <a:t>The request was a valid request, but the server is refusing to respond to it. 403 error semantically means "unauthorized", i.e. the user does not have the necessary permissions for the resource.</a:t>
            </a:r>
          </a:p>
          <a:p>
            <a:r>
              <a:rPr lang="en-US" b="0" dirty="0" smtClean="0"/>
              <a:t>404 Not Found</a:t>
            </a:r>
          </a:p>
          <a:p>
            <a:r>
              <a:rPr lang="en-US" b="0" dirty="0" smtClean="0"/>
              <a:t>The requested resource could not be found but may be available again in the future. Subsequent requests by the client are permissible.[40]</a:t>
            </a:r>
          </a:p>
          <a:p>
            <a:r>
              <a:rPr lang="en-US" b="0" dirty="0" smtClean="0"/>
              <a:t>405 Method Not Allowed</a:t>
            </a:r>
          </a:p>
          <a:p>
            <a:r>
              <a:rPr lang="en-US" b="0" dirty="0" smtClean="0"/>
              <a:t>A request method is not supported for the requested resource; for example, a GET request on a form which requires data to be presented via POST, or a PUT request on a read-only resource.</a:t>
            </a:r>
          </a:p>
          <a:p>
            <a:r>
              <a:rPr lang="en-US" b="0" dirty="0" smtClean="0"/>
              <a:t>415 Unsupported Media Type</a:t>
            </a:r>
          </a:p>
          <a:p>
            <a:r>
              <a:rPr lang="en-US" b="0" dirty="0" smtClean="0"/>
              <a:t>The request entity has a media type which the server or resource does not support. For example, the client uploads an image as image/</a:t>
            </a:r>
            <a:r>
              <a:rPr lang="en-US" b="0" dirty="0" err="1" smtClean="0"/>
              <a:t>svg+xml</a:t>
            </a:r>
            <a:r>
              <a:rPr lang="en-US" b="0" dirty="0" smtClean="0"/>
              <a:t>, but the server requires that images use a different format.</a:t>
            </a:r>
          </a:p>
          <a:p>
            <a:endParaRPr lang="en-US" b="0" dirty="0" smtClean="0"/>
          </a:p>
          <a:p>
            <a:r>
              <a:rPr lang="en-US" b="0" dirty="0" smtClean="0"/>
              <a:t>429 Too Many Requests (RFC 6585)</a:t>
            </a:r>
          </a:p>
          <a:p>
            <a:r>
              <a:rPr lang="en-US" b="0" dirty="0" smtClean="0"/>
              <a:t>The user has sent too many requests in a given amount of time. Intended for use with rate limiting schemes.[57]</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5xx Server Error</a:t>
            </a:r>
          </a:p>
          <a:p>
            <a:r>
              <a:rPr lang="en-US" b="0" dirty="0" smtClean="0"/>
              <a:t>500 Internal Server Error</a:t>
            </a:r>
          </a:p>
          <a:p>
            <a:r>
              <a:rPr lang="en-US" b="0" dirty="0" smtClean="0"/>
              <a:t>A generic error message, given when an unexpected condition was encountered and no more specific message is suitable.[62]</a:t>
            </a:r>
          </a:p>
          <a:p>
            <a:r>
              <a:rPr lang="en-US" b="0" dirty="0" smtClean="0"/>
              <a:t>501 Not Implemented</a:t>
            </a:r>
          </a:p>
          <a:p>
            <a:r>
              <a:rPr lang="en-US" b="0" dirty="0" smtClean="0"/>
              <a:t>The server either does not recognize the request method, or it lacks the ability to fulfill the request. Usually this implies future availability (e.g., a new feature of a web-service API).[63]</a:t>
            </a:r>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1520566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2415829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10</a:t>
            </a:fld>
            <a:endParaRPr lang="en-US"/>
          </a:p>
        </p:txBody>
      </p:sp>
    </p:spTree>
    <p:extLst>
      <p:ext uri="{BB962C8B-B14F-4D97-AF65-F5344CB8AC3E}">
        <p14:creationId xmlns:p14="http://schemas.microsoft.com/office/powerpoint/2010/main" val="53079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11</a:t>
            </a:fld>
            <a:endParaRPr lang="en-US"/>
          </a:p>
        </p:txBody>
      </p:sp>
    </p:spTree>
    <p:extLst>
      <p:ext uri="{BB962C8B-B14F-4D97-AF65-F5344CB8AC3E}">
        <p14:creationId xmlns:p14="http://schemas.microsoft.com/office/powerpoint/2010/main" val="324985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13</a:t>
            </a:fld>
            <a:endParaRPr lang="en-US"/>
          </a:p>
        </p:txBody>
      </p:sp>
    </p:spTree>
    <p:extLst>
      <p:ext uri="{BB962C8B-B14F-4D97-AF65-F5344CB8AC3E}">
        <p14:creationId xmlns:p14="http://schemas.microsoft.com/office/powerpoint/2010/main" val="1172823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jp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developers.google.com/custom-search/json-api/v1/using_rest" TargetMode="External"/><Relationship Id="rId3" Type="http://schemas.openxmlformats.org/officeDocument/2006/relationships/image" Target="../media/image8.pn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developers.facebook.com/docs/graph-api/using-graph-api" TargetMode="External"/><Relationship Id="rId5" Type="http://schemas.openxmlformats.org/officeDocument/2006/relationships/image" Target="../media/image13.png"/><Relationship Id="rId4" Type="http://schemas.openxmlformats.org/officeDocument/2006/relationships/hyperlink" Target="https://dev.twitter.com/rest/public"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ervice-repository.com/operation/show?operation=ResolveIP&amp;portType=IP2GeoSoap&amp;id=9" TargetMode="External"/><Relationship Id="rId7"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javabrains.io/courses/javaee_jaxw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brains.io/courses/javaee_jaxr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p:txBody>
          <a:bodyPr>
            <a:normAutofit fontScale="90000"/>
          </a:bodyPr>
          <a:lstStyle/>
          <a:p>
            <a:r>
              <a:rPr lang="nl-NL" b="1" dirty="0" smtClean="0">
                <a:solidFill>
                  <a:schemeClr val="bg1"/>
                </a:solidFill>
                <a:latin typeface="Helvetica Neue"/>
                <a:cs typeface="Helvetica Neue"/>
              </a:rPr>
              <a:t>Levi9 IT Services</a:t>
            </a:r>
            <a:br>
              <a:rPr lang="nl-NL" b="1" dirty="0" smtClean="0">
                <a:solidFill>
                  <a:schemeClr val="bg1"/>
                </a:solidFill>
                <a:latin typeface="Helvetica Neue"/>
                <a:cs typeface="Helvetica Neue"/>
              </a:rPr>
            </a:br>
            <a:endParaRPr lang="nl-NL" b="1" dirty="0">
              <a:solidFill>
                <a:schemeClr val="bg1"/>
              </a:solidFill>
              <a:latin typeface="Helvetica Neue"/>
              <a:cs typeface="Helvetica Neue"/>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353" y="5267740"/>
            <a:ext cx="2945416" cy="1342935"/>
          </a:xfrm>
          <a:prstGeom prst="rect">
            <a:avLst/>
          </a:prstGeom>
        </p:spPr>
      </p:pic>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 Cont’</a:t>
            </a:r>
            <a:r>
              <a:rPr lang="en-US" sz="2800" dirty="0">
                <a:solidFill>
                  <a:schemeClr val="bg1"/>
                </a:solidFill>
                <a:latin typeface="Helvetica Neue Light"/>
              </a:rPr>
              <a:t>d</a:t>
            </a:r>
            <a:endParaRPr lang="en-US" sz="2800" dirty="0" smtClean="0">
              <a:solidFill>
                <a:schemeClr val="bg1"/>
              </a:solidFill>
              <a:latin typeface="Helvetica Neue Light"/>
            </a:endParaRPr>
          </a:p>
        </p:txBody>
      </p:sp>
      <p:sp>
        <p:nvSpPr>
          <p:cNvPr id="4" name="TextBox 3"/>
          <p:cNvSpPr txBox="1"/>
          <p:nvPr/>
        </p:nvSpPr>
        <p:spPr>
          <a:xfrm>
            <a:off x="390071" y="1767990"/>
            <a:ext cx="3631652" cy="4456350"/>
          </a:xfrm>
          <a:prstGeom prst="rect">
            <a:avLst/>
          </a:prstGeom>
        </p:spPr>
        <p:txBody>
          <a:bodyPr>
            <a:normAutofit fontScale="925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Some people try to say that one process is better than the other, but this statement is incorrect. Each protocol has definite advantages and equally problematic disadvantages. You need to select between SOAP and REST based on the programming language you use, the environment in which you use it, and the requirements of the application. Sometimes SOAP is a better choice and other times REST is a better choice. In order to avoid problems later, you really do need to chart the advantages and disadvantages of a particular solution in your specific situation.</a:t>
            </a:r>
          </a:p>
        </p:txBody>
      </p:sp>
      <p:pic>
        <p:nvPicPr>
          <p:cNvPr id="2050" name="Picture 2" descr="SOAP and REST Basics soap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723" y="1767990"/>
            <a:ext cx="4424173" cy="44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4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Who uses REST</a:t>
            </a:r>
          </a:p>
        </p:txBody>
      </p:sp>
      <p:pic>
        <p:nvPicPr>
          <p:cNvPr id="1030" name="Picture 6" descr="https://g.twimg.com/Twitter_logo_blue.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494" y="4188227"/>
            <a:ext cx="1978967" cy="16088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facebookbrand.com/img/fb-art.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7719" y="287678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res.cloudinary.com/demo/image/fetch/fl_png8/https:/www.google.com/images/branding/googlelogo/2x/googlelogo_color_272x92dp.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134" y="2296779"/>
            <a:ext cx="3447686" cy="116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85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90528027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A model (developed by Leonard Richardson) that breaks down the principal elements of a REST approach into three steps. These introduce resources, http verbs, and hypermedia controls.</a:t>
            </a:r>
          </a:p>
        </p:txBody>
      </p:sp>
      <p:pic>
        <p:nvPicPr>
          <p:cNvPr id="1026" name="Picture 2" descr="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5" y="2786314"/>
            <a:ext cx="6410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168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a:t>
            </a:r>
            <a:r>
              <a:rPr lang="en-US" sz="2800" dirty="0" smtClean="0">
                <a:solidFill>
                  <a:schemeClr val="bg1"/>
                </a:solidFill>
                <a:latin typeface="Helvetica Neue Light"/>
              </a:rPr>
              <a:t>Model – Level 0</a:t>
            </a:r>
          </a:p>
        </p:txBody>
      </p:sp>
      <p:sp>
        <p:nvSpPr>
          <p:cNvPr id="4" name="TextBox 3"/>
          <p:cNvSpPr txBox="1"/>
          <p:nvPr/>
        </p:nvSpPr>
        <p:spPr>
          <a:xfrm>
            <a:off x="624566" y="4288186"/>
            <a:ext cx="9787271" cy="7676717"/>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2050" name="Picture 2" descr="Fig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0" y="2448509"/>
            <a:ext cx="8363859" cy="28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39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1</a:t>
            </a: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3074" name="Picture 2" descr="Fig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395216"/>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2</a:t>
            </a:r>
          </a:p>
        </p:txBody>
      </p:sp>
      <p:pic>
        <p:nvPicPr>
          <p:cNvPr id="4098" name="Picture 2"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432467"/>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48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3</a:t>
            </a:r>
          </a:p>
        </p:txBody>
      </p:sp>
      <p:pic>
        <p:nvPicPr>
          <p:cNvPr id="5122" name="Picture 2" descr="Fig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107365"/>
            <a:ext cx="8064118" cy="376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02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2563249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smtClean="0">
                <a:solidFill>
                  <a:schemeClr val="bg1"/>
                </a:solidFill>
                <a:latin typeface="Helvetica Neue Light"/>
              </a:rPr>
              <a:t>ONE COMMON GOAL</a:t>
            </a:r>
          </a:p>
          <a:p>
            <a:pPr algn="ctr"/>
            <a:endParaRPr lang="en-US" sz="2800" dirty="0" smtClean="0">
              <a:solidFill>
                <a:schemeClr val="bg1"/>
              </a:solidFill>
              <a:latin typeface="Helvetica Neue Light"/>
            </a:endParaRPr>
          </a:p>
        </p:txBody>
      </p:sp>
    </p:spTree>
    <p:extLst>
      <p:ext uri="{BB962C8B-B14F-4D97-AF65-F5344CB8AC3E}">
        <p14:creationId xmlns:p14="http://schemas.microsoft.com/office/powerpoint/2010/main" val="52115772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425556764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7379973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1" y="2887579"/>
            <a:ext cx="7484195" cy="1989221"/>
          </a:xfrm>
        </p:spPr>
        <p:txBody>
          <a:bodyPr>
            <a:normAutofit lnSpcReduction="10000"/>
          </a:bodyPr>
          <a:lstStyle/>
          <a:p>
            <a:pPr marL="0" lvl="0" indent="0">
              <a:spcBef>
                <a:spcPts val="0"/>
              </a:spcBef>
              <a:buNone/>
            </a:pPr>
            <a:r>
              <a:rPr lang="en-US" sz="2600" b="1" dirty="0" smtClean="0">
                <a:solidFill>
                  <a:srgbClr val="424D43"/>
                </a:solidFill>
                <a:ea typeface="ヒラギノ明朝 ProN W3" pitchFamily="-84" charset="-128"/>
                <a:cs typeface="+mn-cs"/>
              </a:rPr>
              <a:t>What is a Web Service?</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Why should I use Web Services?</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What types of Web Services do you know?</a:t>
            </a:r>
          </a:p>
          <a:p>
            <a:pPr marL="0" lvl="0" indent="0">
              <a:spcBef>
                <a:spcPts val="0"/>
              </a:spcBef>
              <a:buNone/>
            </a:pPr>
            <a:endParaRPr lang="en-US" sz="1600" b="1" dirty="0">
              <a:solidFill>
                <a:srgbClr val="424D43"/>
              </a:solidFill>
              <a:ea typeface="ヒラギノ明朝 ProN W3" pitchFamily="-84" charset="-128"/>
              <a:cs typeface="+mn-cs"/>
            </a:endParaRPr>
          </a:p>
          <a:p>
            <a:pPr marL="0" indent="0" algn="ctr">
              <a:buNone/>
            </a:pPr>
            <a:endParaRPr lang="en-US" i="1" dirty="0" smtClean="0">
              <a:solidFill>
                <a:srgbClr val="404040"/>
              </a:solidFill>
              <a:latin typeface="Futura-MediumItalic"/>
            </a:endParaRPr>
          </a:p>
          <a:p>
            <a:pPr marL="0" indent="0">
              <a:buNone/>
            </a:pPr>
            <a:endParaRPr lang="en-US" i="1" dirty="0">
              <a:solidFill>
                <a:srgbClr val="404040"/>
              </a:solidFill>
              <a:latin typeface="Futura-MediumItalic"/>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r>
              <a:rPr lang="en-US" sz="2800" dirty="0" smtClean="0">
                <a:solidFill>
                  <a:schemeClr val="bg1"/>
                </a:solidFill>
                <a:latin typeface="Helvetica Neue Light"/>
              </a:rPr>
              <a:t>Web Services</a:t>
            </a:r>
          </a:p>
        </p:txBody>
      </p:sp>
    </p:spTree>
    <p:extLst>
      <p:ext uri="{BB962C8B-B14F-4D97-AF65-F5344CB8AC3E}">
        <p14:creationId xmlns:p14="http://schemas.microsoft.com/office/powerpoint/2010/main" val="25016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9941991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0" y="2471351"/>
            <a:ext cx="8363859" cy="1754660"/>
          </a:xfrm>
        </p:spPr>
        <p:txBody>
          <a:bodyPr>
            <a:normAutofit fontScale="92500" lnSpcReduction="10000"/>
          </a:bodyPr>
          <a:lstStyle/>
          <a:p>
            <a:pPr marL="0" indent="0" algn="ctr">
              <a:buNone/>
            </a:pPr>
            <a:endParaRPr lang="en-US" i="1" dirty="0" smtClean="0">
              <a:solidFill>
                <a:srgbClr val="404040"/>
              </a:solidFill>
              <a:latin typeface="Futura-MediumItalic"/>
            </a:endParaRPr>
          </a:p>
          <a:p>
            <a:pPr marL="0" lvl="0" indent="0" algn="ctr">
              <a:lnSpc>
                <a:spcPct val="120000"/>
              </a:lnSpc>
              <a:spcBef>
                <a:spcPts val="0"/>
              </a:spcBef>
              <a:buNone/>
            </a:pPr>
            <a:r>
              <a:rPr lang="nl-NL" sz="2600" b="1" noProof="1" smtClean="0">
                <a:solidFill>
                  <a:srgbClr val="424D43"/>
                </a:solidFill>
                <a:ea typeface="ヒラギノ明朝 ProN W3" pitchFamily="-84" charset="-128"/>
                <a:cs typeface="+mn-cs"/>
              </a:rPr>
              <a:t>SOAP</a:t>
            </a:r>
            <a:endParaRPr lang="ro-RO" sz="2600" b="1" noProof="1" smtClean="0">
              <a:solidFill>
                <a:srgbClr val="424D43"/>
              </a:solidFill>
              <a:ea typeface="ヒラギノ明朝 ProN W3" pitchFamily="-84" charset="-128"/>
              <a:cs typeface="+mn-cs"/>
            </a:endParaRPr>
          </a:p>
          <a:p>
            <a:pPr marL="0" lvl="0" indent="0" algn="ctr">
              <a:lnSpc>
                <a:spcPct val="120000"/>
              </a:lnSpc>
              <a:spcBef>
                <a:spcPts val="0"/>
              </a:spcBef>
              <a:buNone/>
            </a:pPr>
            <a:endParaRPr lang="nl-NL" sz="2600" b="1" noProof="1">
              <a:solidFill>
                <a:srgbClr val="424D43"/>
              </a:solidFill>
              <a:ea typeface="ヒラギノ明朝 ProN W3" pitchFamily="-84" charset="-128"/>
              <a:cs typeface="+mn-cs"/>
            </a:endParaRPr>
          </a:p>
          <a:p>
            <a:pPr marL="0" lvl="0" indent="0" algn="ctr">
              <a:lnSpc>
                <a:spcPct val="120000"/>
              </a:lnSpc>
              <a:spcBef>
                <a:spcPts val="0"/>
              </a:spcBef>
              <a:buNone/>
            </a:pPr>
            <a:r>
              <a:rPr lang="nl-NL" sz="2600" b="1" noProof="1">
                <a:solidFill>
                  <a:srgbClr val="424D43"/>
                </a:solidFill>
                <a:ea typeface="ヒラギノ明朝 ProN W3" pitchFamily="-84" charset="-128"/>
                <a:cs typeface="+mn-cs"/>
              </a:rPr>
              <a:t>REST</a:t>
            </a:r>
            <a:endParaRPr lang="en-US" sz="2600" b="1" dirty="0">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a:t>
            </a:r>
          </a:p>
        </p:txBody>
      </p:sp>
    </p:spTree>
    <p:extLst>
      <p:ext uri="{BB962C8B-B14F-4D97-AF65-F5344CB8AC3E}">
        <p14:creationId xmlns:p14="http://schemas.microsoft.com/office/powerpoint/2010/main" val="623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7846747"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SOAP?</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How to describe a SOAP Web service?</a:t>
            </a: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Describe a SOAP message.</a:t>
            </a: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E.g. of SOAP Web services can be found </a:t>
            </a:r>
            <a:r>
              <a:rPr lang="ro-RO" sz="1600" b="1" noProof="1" smtClean="0">
                <a:solidFill>
                  <a:srgbClr val="424D43"/>
                </a:solidFill>
                <a:ea typeface="ヒラギノ明朝 ProN W3" pitchFamily="-84" charset="-128"/>
                <a:cs typeface="+mn-cs"/>
                <a:hlinkClick r:id="rId3"/>
              </a:rPr>
              <a:t>here</a:t>
            </a:r>
            <a:r>
              <a:rPr lang="ro-RO" sz="1600" b="1" noProof="1" smtClean="0">
                <a:solidFill>
                  <a:srgbClr val="424D43"/>
                </a:solidFill>
                <a:ea typeface="ヒラギノ明朝 ProN W3" pitchFamily="-84" charset="-128"/>
                <a:cs typeface="+mn-cs"/>
              </a:rPr>
              <a:t>.</a:t>
            </a: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Another presentation on SOAP can be found </a:t>
            </a:r>
            <a:r>
              <a:rPr lang="en-US" sz="1600" b="1" noProof="1" smtClean="0">
                <a:solidFill>
                  <a:srgbClr val="424D43"/>
                </a:solidFill>
                <a:ea typeface="ヒラギノ明朝 ProN W3" pitchFamily="-84" charset="-128"/>
                <a:cs typeface="+mn-cs"/>
                <a:hlinkClick r:id="rId4"/>
              </a:rPr>
              <a:t>here</a:t>
            </a:r>
            <a:r>
              <a:rPr lang="en-US" sz="1600" b="1" noProof="1" smtClean="0">
                <a:solidFill>
                  <a:srgbClr val="424D43"/>
                </a:solidFill>
                <a:ea typeface="ヒラギノ明朝 ProN W3" pitchFamily="-84" charset="-128"/>
                <a:cs typeface="+mn-cs"/>
              </a:rPr>
              <a:t>.</a:t>
            </a: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SOAP</a:t>
            </a:r>
          </a:p>
        </p:txBody>
      </p:sp>
      <p:pic>
        <p:nvPicPr>
          <p:cNvPr id="5" name="Picture 4"/>
          <p:cNvPicPr>
            <a:picLocks noChangeAspect="1"/>
          </p:cNvPicPr>
          <p:nvPr/>
        </p:nvPicPr>
        <p:blipFill>
          <a:blip r:embed="rId6"/>
          <a:stretch>
            <a:fillRect/>
          </a:stretch>
        </p:blipFill>
        <p:spPr>
          <a:xfrm>
            <a:off x="3158086" y="2678493"/>
            <a:ext cx="5360272" cy="2984369"/>
          </a:xfrm>
          <a:prstGeom prst="rect">
            <a:avLst/>
          </a:prstGeom>
        </p:spPr>
      </p:pic>
      <p:pic>
        <p:nvPicPr>
          <p:cNvPr id="1029" name="Picture 5" descr="Diagram of SOAPMessage Object with SOAPPart, SOAPEnvelope, SOAPHeader, and SOAP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5" y="2626106"/>
            <a:ext cx="2276475" cy="303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a:t>
            </a:r>
            <a:r>
              <a:rPr lang="ro-RO" sz="1600" b="1" noProof="1" smtClean="0">
                <a:solidFill>
                  <a:srgbClr val="424D43"/>
                </a:solidFill>
                <a:ea typeface="ヒラギノ明朝 ProN W3" pitchFamily="-84" charset="-128"/>
                <a:cs typeface="+mn-cs"/>
              </a:rPr>
              <a:t>R</a:t>
            </a:r>
            <a:r>
              <a:rPr lang="en-US" sz="1600" b="1" noProof="1" smtClean="0">
                <a:solidFill>
                  <a:srgbClr val="424D43"/>
                </a:solidFill>
                <a:ea typeface="ヒラギノ明朝 ProN W3" pitchFamily="-84" charset="-128"/>
                <a:cs typeface="+mn-cs"/>
              </a:rPr>
              <a:t>e</a:t>
            </a:r>
            <a:r>
              <a:rPr lang="ro-RO" sz="1600" b="1" noProof="1" smtClean="0">
                <a:solidFill>
                  <a:srgbClr val="424D43"/>
                </a:solidFill>
                <a:ea typeface="ヒラギノ明朝 ProN W3" pitchFamily="-84" charset="-128"/>
                <a:cs typeface="+mn-cs"/>
              </a:rPr>
              <a:t>ST</a:t>
            </a:r>
            <a:r>
              <a:rPr lang="nl-NL" sz="1600" b="1" noProof="1" smtClean="0">
                <a:solidFill>
                  <a:srgbClr val="424D43"/>
                </a:solidFill>
                <a:ea typeface="ヒラギノ明朝 ProN W3" pitchFamily="-84" charset="-128"/>
                <a:cs typeface="+mn-cs"/>
              </a:rPr>
              <a:t>?</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How REST works?</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en-US"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REST diagram</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indent="0">
              <a:lnSpc>
                <a:spcPct val="120000"/>
              </a:lnSpc>
              <a:spcBef>
                <a:spcPts val="0"/>
              </a:spcBef>
              <a:buNone/>
            </a:pPr>
            <a:endParaRPr lang="en-US" sz="1600" b="1" noProof="1" smtClean="0">
              <a:solidFill>
                <a:srgbClr val="424D43"/>
              </a:solidFill>
              <a:ea typeface="ヒラギノ明朝 ProN W3" pitchFamily="-84" charset="-128"/>
            </a:endParaRPr>
          </a:p>
          <a:p>
            <a:pPr marL="0" indent="0">
              <a:lnSpc>
                <a:spcPct val="120000"/>
              </a:lnSpc>
              <a:spcBef>
                <a:spcPts val="0"/>
              </a:spcBef>
              <a:buNone/>
            </a:pPr>
            <a:r>
              <a:rPr lang="en-US" sz="1600" b="1" noProof="1" smtClean="0">
                <a:solidFill>
                  <a:srgbClr val="424D43"/>
                </a:solidFill>
                <a:ea typeface="ヒラギノ明朝 ProN W3" pitchFamily="-84" charset="-128"/>
              </a:rPr>
              <a:t>Another </a:t>
            </a:r>
            <a:r>
              <a:rPr lang="en-US" sz="1600" b="1" noProof="1">
                <a:solidFill>
                  <a:srgbClr val="424D43"/>
                </a:solidFill>
                <a:ea typeface="ヒラギノ明朝 ProN W3" pitchFamily="-84" charset="-128"/>
              </a:rPr>
              <a:t>presentation on </a:t>
            </a:r>
            <a:r>
              <a:rPr lang="en-US" sz="1600" b="1" noProof="1" smtClean="0">
                <a:solidFill>
                  <a:srgbClr val="424D43"/>
                </a:solidFill>
                <a:ea typeface="ヒラギノ明朝 ProN W3" pitchFamily="-84" charset="-128"/>
              </a:rPr>
              <a:t>REST can </a:t>
            </a:r>
            <a:r>
              <a:rPr lang="en-US" sz="1600" b="1" noProof="1">
                <a:solidFill>
                  <a:srgbClr val="424D43"/>
                </a:solidFill>
                <a:ea typeface="ヒラギノ明朝 ProN W3" pitchFamily="-84" charset="-128"/>
              </a:rPr>
              <a:t>be found </a:t>
            </a:r>
            <a:r>
              <a:rPr lang="en-US" sz="1600" b="1" noProof="1">
                <a:solidFill>
                  <a:srgbClr val="424D43"/>
                </a:solidFill>
                <a:ea typeface="ヒラギノ明朝 ProN W3" pitchFamily="-84" charset="-128"/>
                <a:hlinkClick r:id="rId3"/>
              </a:rPr>
              <a:t>here</a:t>
            </a:r>
            <a:r>
              <a:rPr lang="en-US" sz="1600" b="1" noProof="1" smtClean="0">
                <a:solidFill>
                  <a:srgbClr val="424D43"/>
                </a:solidFill>
                <a:ea typeface="ヒラギノ明朝 ProN W3" pitchFamily="-84" charset="-128"/>
              </a:rPr>
              <a:t>.</a:t>
            </a: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a:t>
            </a:r>
            <a:r>
              <a:rPr lang="ro-RO" sz="2800" dirty="0" smtClean="0">
                <a:solidFill>
                  <a:schemeClr val="bg1"/>
                </a:solidFill>
                <a:latin typeface="Helvetica Neue Light"/>
              </a:rPr>
              <a:t>R</a:t>
            </a:r>
            <a:r>
              <a:rPr lang="en-US" sz="2800" dirty="0" smtClean="0">
                <a:solidFill>
                  <a:schemeClr val="bg1"/>
                </a:solidFill>
                <a:latin typeface="Helvetica Neue Light"/>
              </a:rPr>
              <a:t>EST</a:t>
            </a:r>
          </a:p>
        </p:txBody>
      </p:sp>
      <p:pic>
        <p:nvPicPr>
          <p:cNvPr id="6146" name="Picture 2" descr="http://www.comune.cagliari.it/resources/cms/images/rest-websrvices_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796" y="1946038"/>
            <a:ext cx="5633133" cy="352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2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a:t>
            </a:r>
          </a:p>
        </p:txBody>
      </p:sp>
      <p:sp>
        <p:nvSpPr>
          <p:cNvPr id="4" name="TextBox 3"/>
          <p:cNvSpPr txBox="1"/>
          <p:nvPr/>
        </p:nvSpPr>
        <p:spPr>
          <a:xfrm>
            <a:off x="390071" y="1641239"/>
            <a:ext cx="8363858" cy="4936025"/>
          </a:xfrm>
          <a:prstGeom prst="rect">
            <a:avLst/>
          </a:prstGeom>
        </p:spPr>
        <p:txBody>
          <a:bodyPr>
            <a:normAutofit lnSpcReduction="100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SOAP is definitely the heavyweight choice for Web service access. It provides the following advantages when compared to REST:</a:t>
            </a:r>
          </a:p>
          <a:p>
            <a:pPr marL="285750" indent="-285750">
              <a:buFont typeface="Arial" panose="020B0604020202020204" pitchFamily="34" charset="0"/>
              <a:buChar char="•"/>
            </a:pPr>
            <a:r>
              <a:rPr lang="en-US" b="0" dirty="0"/>
              <a:t>Language, platform, and transport independent (REST requires use of HTTP</a:t>
            </a:r>
            <a:r>
              <a:rPr lang="en-US" b="0" dirty="0" smtClean="0"/>
              <a:t>)</a:t>
            </a:r>
          </a:p>
          <a:p>
            <a:pPr marL="285750" indent="-285750">
              <a:buFont typeface="Arial" panose="020B0604020202020204" pitchFamily="34" charset="0"/>
              <a:buChar char="•"/>
            </a:pPr>
            <a:r>
              <a:rPr lang="en-US" b="0" dirty="0" smtClean="0"/>
              <a:t>Works </a:t>
            </a:r>
            <a:r>
              <a:rPr lang="en-US" b="0" dirty="0"/>
              <a:t>well in distributed enterprise environments (REST assumes direct point-to-point communication)</a:t>
            </a:r>
          </a:p>
          <a:p>
            <a:pPr marL="285750" indent="-285750">
              <a:buFont typeface="Arial" panose="020B0604020202020204" pitchFamily="34" charset="0"/>
              <a:buChar char="•"/>
            </a:pPr>
            <a:r>
              <a:rPr lang="en-US" b="0" dirty="0"/>
              <a:t>Standardized</a:t>
            </a:r>
          </a:p>
          <a:p>
            <a:pPr marL="285750" indent="-285750">
              <a:buFont typeface="Arial" panose="020B0604020202020204" pitchFamily="34" charset="0"/>
              <a:buChar char="•"/>
            </a:pPr>
            <a:r>
              <a:rPr lang="en-US" b="0" dirty="0"/>
              <a:t>Provides significant pre-build extensibility in the form of the WS* standards</a:t>
            </a:r>
          </a:p>
          <a:p>
            <a:pPr marL="285750" indent="-285750">
              <a:buFont typeface="Arial" panose="020B0604020202020204" pitchFamily="34" charset="0"/>
              <a:buChar char="•"/>
            </a:pPr>
            <a:r>
              <a:rPr lang="en-US" b="0" dirty="0"/>
              <a:t>Built-in error handling</a:t>
            </a:r>
          </a:p>
          <a:p>
            <a:pPr marL="285750" indent="-285750">
              <a:buFont typeface="Arial" panose="020B0604020202020204" pitchFamily="34" charset="0"/>
              <a:buChar char="•"/>
            </a:pPr>
            <a:r>
              <a:rPr lang="en-US" b="0" dirty="0"/>
              <a:t>Automation when used with certain language </a:t>
            </a:r>
            <a:r>
              <a:rPr lang="en-US" b="0" dirty="0" smtClean="0"/>
              <a:t>products</a:t>
            </a:r>
          </a:p>
          <a:p>
            <a:endParaRPr lang="en-US" b="0" dirty="0"/>
          </a:p>
          <a:p>
            <a:r>
              <a:rPr lang="en-US" b="0" dirty="0"/>
              <a:t>REST is easier to use for the most part and is more flexible. It has the following advantages when compared to SOAP:</a:t>
            </a:r>
          </a:p>
          <a:p>
            <a:pPr marL="285750" indent="-285750">
              <a:buFont typeface="Arial" panose="020B0604020202020204" pitchFamily="34" charset="0"/>
              <a:buChar char="•"/>
            </a:pPr>
            <a:r>
              <a:rPr lang="en-US" b="0" dirty="0"/>
              <a:t>No expensive tools require to interact with the Web service</a:t>
            </a:r>
          </a:p>
          <a:p>
            <a:pPr marL="285750" indent="-285750">
              <a:buFont typeface="Arial" panose="020B0604020202020204" pitchFamily="34" charset="0"/>
              <a:buChar char="•"/>
            </a:pPr>
            <a:r>
              <a:rPr lang="en-US" b="0" dirty="0"/>
              <a:t>Smaller learning curve</a:t>
            </a:r>
          </a:p>
          <a:p>
            <a:pPr marL="285750" indent="-285750">
              <a:buFont typeface="Arial" panose="020B0604020202020204" pitchFamily="34" charset="0"/>
              <a:buChar char="•"/>
            </a:pPr>
            <a:r>
              <a:rPr lang="en-US" b="0" dirty="0"/>
              <a:t>Efficient (SOAP uses XML for all messages, REST can use smaller message formats)</a:t>
            </a:r>
          </a:p>
          <a:p>
            <a:pPr marL="285750" indent="-285750">
              <a:buFont typeface="Arial" panose="020B0604020202020204" pitchFamily="34" charset="0"/>
              <a:buChar char="•"/>
            </a:pPr>
            <a:r>
              <a:rPr lang="en-US" b="0" dirty="0"/>
              <a:t>Fast (no extensive processing required)</a:t>
            </a:r>
          </a:p>
          <a:p>
            <a:pPr marL="285750" indent="-285750">
              <a:buFont typeface="Arial" panose="020B0604020202020204" pitchFamily="34" charset="0"/>
              <a:buChar char="•"/>
            </a:pPr>
            <a:r>
              <a:rPr lang="en-US" b="0" dirty="0"/>
              <a:t>Closer to other Web technologies in design philosophy</a:t>
            </a:r>
          </a:p>
        </p:txBody>
      </p:sp>
    </p:spTree>
    <p:extLst>
      <p:ext uri="{BB962C8B-B14F-4D97-AF65-F5344CB8AC3E}">
        <p14:creationId xmlns:p14="http://schemas.microsoft.com/office/powerpoint/2010/main" val="89261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631425-235C-4781-93DD-7928AF7173EF}">
  <ds:schemaRefs>
    <ds:schemaRef ds:uri="http://schemas.microsoft.com/office/2006/metadata/properties"/>
    <ds:schemaRef ds:uri="http://schemas.microsoft.com/sharepoint/v3"/>
    <ds:schemaRef ds:uri="http://www.w3.org/XML/1998/namespace"/>
    <ds:schemaRef ds:uri="696890a7-2738-473a-8580-15948eca3069"/>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3.xml><?xml version="1.0" encoding="utf-8"?>
<ds:datastoreItem xmlns:ds="http://schemas.openxmlformats.org/officeDocument/2006/customXml" ds:itemID="{DFBE2CE3-A764-49E9-945D-1AE464F7016A}">
  <ds:schemaRefs>
    <ds:schemaRef ds:uri="http://schemas.microsoft.com/sharepoint/events"/>
  </ds:schemaRefs>
</ds:datastoreItem>
</file>

<file path=customXml/itemProps4.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Levi9 Basic Presentation Template (2)</Template>
  <TotalTime>2630</TotalTime>
  <Words>931</Words>
  <Application>Microsoft Office PowerPoint</Application>
  <PresentationFormat>On-screen Show (4:3)</PresentationFormat>
  <Paragraphs>396</Paragraphs>
  <Slides>19</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Futura-MediumItalic</vt:lpstr>
      <vt:lpstr>Helvetica Neue</vt:lpstr>
      <vt:lpstr>Helvetica Neue Light</vt:lpstr>
      <vt:lpstr>ヒラギノ明朝 ProN W3</vt:lpstr>
      <vt:lpstr>Title</vt:lpstr>
      <vt:lpstr>Office Thema</vt:lpstr>
      <vt:lpstr>Empty Thema</vt:lpstr>
      <vt:lpstr>Levi9 IT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Levi9</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Petrila</dc:creator>
  <cp:lastModifiedBy>Mihai Balaniscu</cp:lastModifiedBy>
  <cp:revision>192</cp:revision>
  <dcterms:created xsi:type="dcterms:W3CDTF">2015-03-16T12:00:39Z</dcterms:created>
  <dcterms:modified xsi:type="dcterms:W3CDTF">2016-03-11T14:14:43Z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