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0" r:id="rId1"/>
  </p:sldMasterIdLst>
  <p:notesMasterIdLst>
    <p:notesMasterId r:id="rId16"/>
  </p:notesMasterIdLst>
  <p:sldIdLst>
    <p:sldId id="256" r:id="rId2"/>
    <p:sldId id="269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8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A1B74-F780-4453-AF53-FDEEFB49B6FE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6E6F7-13B6-4D2D-8A83-CDD5B8943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9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6E6F7-13B6-4D2D-8A83-CDD5B8943B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7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917C3A5-F6A7-49E3-932D-1BD60D5F8B26}" type="datetime1">
              <a:rPr lang="en-US" smtClean="0"/>
              <a:t>6/7/2013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C3AE94-B4BE-4127-95B8-B7376A856E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555B-29B2-4841-AF34-ED8158E6AA29}" type="datetime1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AE94-B4BE-4127-95B8-B7376A856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04EB30-E0EE-4ED5-B337-9C6B51CFBC73}" type="datetime1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DC3AE94-B4BE-4127-95B8-B7376A856E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34EA-4D5C-4447-ABED-C738245432FD}" type="datetime1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C3AE94-B4BE-4127-95B8-B7376A856E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9836-43DE-4F01-B1B9-5E83DC9DD601}" type="datetime1">
              <a:rPr lang="en-US" smtClean="0"/>
              <a:t>6/7/2013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DC3AE94-B4BE-4127-95B8-B7376A856EB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6B3A906-8D7D-4928-9761-D64A014E1E0E}" type="datetime1">
              <a:rPr lang="en-US" smtClean="0"/>
              <a:t>6/7/2013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DC3AE94-B4BE-4127-95B8-B7376A856EB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FE38F77-85F3-468C-9280-1E94FB1CA795}" type="datetime1">
              <a:rPr lang="en-US" smtClean="0"/>
              <a:t>6/7/2013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DC3AE94-B4BE-4127-95B8-B7376A856EB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9BD-A5C7-47AA-965B-678AF912B342}" type="datetime1">
              <a:rPr lang="en-US" smtClean="0"/>
              <a:t>6/7/2013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C3AE94-B4BE-4127-95B8-B7376A856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AB0B-F9EE-4BCF-95F0-3A9CAD2A5DAB}" type="datetime1">
              <a:rPr lang="en-US" smtClean="0"/>
              <a:t>6/7/2013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C3AE94-B4BE-4127-95B8-B7376A856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FF35-43B0-428A-8170-9F4773DE3FC9}" type="datetime1">
              <a:rPr lang="en-US" smtClean="0"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C3AE94-B4BE-4127-95B8-B7376A856EB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F383759-212E-488B-8E0E-A30F02EB64E2}" type="datetime1">
              <a:rPr lang="en-US" smtClean="0"/>
              <a:t>6/7/2013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DC3AE94-B4BE-4127-95B8-B7376A856EB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573A22C-F42D-462F-97BF-BEDBC7148B3C}" type="datetime1">
              <a:rPr lang="en-US" smtClean="0"/>
              <a:t>6/7/2013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DC3AE94-B4BE-4127-95B8-B7376A856E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.org/documentation/" TargetMode="External"/><Relationship Id="rId7" Type="http://schemas.openxmlformats.org/officeDocument/2006/relationships/hyperlink" Target="mailto:mihai.bace@epfl.ch" TargetMode="External"/><Relationship Id="rId2" Type="http://schemas.openxmlformats.org/officeDocument/2006/relationships/hyperlink" Target="http://docs.opencv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princeton.edu/~edwardz/tutorials/index.html" TargetMode="External"/><Relationship Id="rId5" Type="http://schemas.openxmlformats.org/officeDocument/2006/relationships/hyperlink" Target="http://msdn.microsoft.com/en-us/library/hh855366.aspx" TargetMode="External"/><Relationship Id="rId4" Type="http://schemas.openxmlformats.org/officeDocument/2006/relationships/hyperlink" Target="http://www.swiftless.com/tutorials/opengl/camera3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 Depth Camera Calibration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064" y="6090166"/>
            <a:ext cx="2209800" cy="6858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Mihai</a:t>
            </a:r>
            <a:r>
              <a:rPr lang="en-US" dirty="0" smtClean="0"/>
              <a:t> </a:t>
            </a:r>
            <a:r>
              <a:rPr lang="en-US" dirty="0" err="1" smtClean="0"/>
              <a:t>Bace</a:t>
            </a:r>
            <a:endParaRPr lang="en-US" dirty="0" smtClean="0"/>
          </a:p>
          <a:p>
            <a:r>
              <a:rPr lang="en-US" dirty="0" smtClean="0"/>
              <a:t>mihai.bace@epfl.ch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6019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Supervisors: </a:t>
            </a:r>
            <a:r>
              <a:rPr lang="en-US" dirty="0" err="1" smtClean="0"/>
              <a:t>Julien</a:t>
            </a:r>
            <a:r>
              <a:rPr lang="en-US" dirty="0" smtClean="0"/>
              <a:t> </a:t>
            </a:r>
            <a:r>
              <a:rPr lang="en-US" dirty="0" err="1" smtClean="0"/>
              <a:t>Pilet</a:t>
            </a:r>
            <a:r>
              <a:rPr lang="en-US" dirty="0" smtClean="0"/>
              <a:t>, Vincent Lepetit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0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correspondences</a:t>
            </a:r>
            <a:endParaRPr lang="en-US" dirty="0"/>
          </a:p>
        </p:txBody>
      </p:sp>
      <p:pic>
        <p:nvPicPr>
          <p:cNvPr id="7173" name="Picture 5" descr="C:\Users\MihaiB\Documents\Visual Studio 2012\Projects\DepthCameraAutomaticCalibration\Report\images\good_kinect_depth_match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0048"/>
            <a:ext cx="2751879" cy="246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MihaiB\Documents\Visual Studio 2012\Projects\DepthCameraAutomaticCalibration\Report\images\good_kinect_rgb_match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918" y="1730048"/>
            <a:ext cx="3102320" cy="246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C:\Users\MihaiB\Documents\Visual Studio 2012\Projects\DepthCameraAutomaticCalibration\Report\images\good_rgb_match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15" y="1712795"/>
            <a:ext cx="3123883" cy="246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50292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Collect the points in the center of the template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Extra validation criteria: check the points detected by the </a:t>
            </a:r>
            <a:r>
              <a:rPr lang="en-US" dirty="0" err="1" smtClean="0"/>
              <a:t>Kinect</a:t>
            </a:r>
            <a:r>
              <a:rPr lang="en-US" dirty="0" smtClean="0"/>
              <a:t> using the </a:t>
            </a:r>
            <a:r>
              <a:rPr lang="en-US" dirty="0" err="1" smtClean="0"/>
              <a:t>Kinect’s</a:t>
            </a:r>
            <a:r>
              <a:rPr lang="en-US" dirty="0" smtClean="0"/>
              <a:t> default calibration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43078" y="4191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Green cross: median point from color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C3AE94-B4BE-4127-95B8-B7376A856E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Iterative process: try to remove outliers </a:t>
            </a:r>
          </a:p>
          <a:p>
            <a:r>
              <a:rPr lang="en-US" dirty="0" smtClean="0"/>
              <a:t>Repeat until </a:t>
            </a:r>
            <a:r>
              <a:rPr lang="en-US" dirty="0" err="1" smtClean="0"/>
              <a:t>reprojection</a:t>
            </a:r>
            <a:r>
              <a:rPr lang="en-US" dirty="0" smtClean="0"/>
              <a:t> error &lt; 2-3 pixels</a:t>
            </a:r>
            <a:endParaRPr lang="en-US" dirty="0"/>
          </a:p>
        </p:txBody>
      </p:sp>
      <p:pic>
        <p:nvPicPr>
          <p:cNvPr id="8194" name="Picture 2" descr="C:\Users\MihaiB\Documents\Visual Studio 2012\Projects\DepthCameraAutomaticCalibration\Report\images\webcam_calib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953000"/>
            <a:ext cx="3805238" cy="17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MihaiB\Documents\Visual Studio 2012\Projects\DepthCameraAutomaticCalibration\Report\images\depth_reconstruction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744638"/>
            <a:ext cx="3112889" cy="247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MihaiB\Documents\Visual Studio 2012\Projects\DepthCameraAutomaticCalibration\Report\images\point_cloud_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254196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95600" y="3581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3D Point cloud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53340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 image color reconstruction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3298" y="5517124"/>
            <a:ext cx="119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Iterative</a:t>
            </a:r>
          </a:p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C3AE94-B4BE-4127-95B8-B7376A856E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0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</a:t>
            </a:r>
            <a:r>
              <a:rPr lang="en-US" dirty="0" err="1" smtClean="0"/>
              <a:t>Kinect’s</a:t>
            </a:r>
            <a:r>
              <a:rPr lang="en-US" dirty="0" smtClean="0"/>
              <a:t> calibration</a:t>
            </a:r>
            <a:endParaRPr lang="en-US" dirty="0"/>
          </a:p>
        </p:txBody>
      </p:sp>
      <p:pic>
        <p:nvPicPr>
          <p:cNvPr id="9218" name="Picture 2" descr="C:\Users\MihaiB\Documents\Visual Studio 2012\Projects\DepthCameraAutomaticCalibration\Report\images\compare_output\rgb_image_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43350"/>
            <a:ext cx="3886200" cy="2914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MihaiB\Documents\Visual Studio 2012\Projects\DepthCameraAutomaticCalibration\Report\images\compare_output\rgb_image_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943350"/>
            <a:ext cx="3886200" cy="2914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MihaiB\Documents\Visual Studio 2012\Projects\DepthCameraAutomaticCalibration\Report\images\cha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054" y="1523999"/>
            <a:ext cx="4525821" cy="224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31630" y="1828800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Blue </a:t>
            </a:r>
            <a:r>
              <a:rPr lang="en-US" dirty="0" smtClean="0"/>
              <a:t>cross: detection result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cross: </a:t>
            </a:r>
            <a:r>
              <a:rPr lang="en-US" dirty="0" err="1" smtClean="0"/>
              <a:t>reprojection</a:t>
            </a:r>
            <a:r>
              <a:rPr lang="en-US" dirty="0" smtClean="0"/>
              <a:t> using </a:t>
            </a:r>
            <a:r>
              <a:rPr lang="en-US" dirty="0" err="1" smtClean="0"/>
              <a:t>Kinect’s</a:t>
            </a:r>
            <a:r>
              <a:rPr lang="en-US" dirty="0" smtClean="0"/>
              <a:t> calibration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/>
              <a:t> cross: </a:t>
            </a:r>
            <a:r>
              <a:rPr lang="en-US" dirty="0" err="1" smtClean="0"/>
              <a:t>reprojection</a:t>
            </a:r>
            <a:r>
              <a:rPr lang="en-US" dirty="0" smtClean="0"/>
              <a:t> using our calibration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C3AE94-B4BE-4127-95B8-B7376A856E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5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10242" name="Picture 2" descr="http://www.thevancouvermovers.ca/wp-content/uploads/2010/07/Man-With-Questio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90800"/>
            <a:ext cx="2964611" cy="296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05000" y="3657600"/>
            <a:ext cx="40767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C3AE94-B4BE-4127-95B8-B7376A856E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5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Zhengyou</a:t>
            </a:r>
            <a:r>
              <a:rPr lang="en-US" sz="1400" dirty="0"/>
              <a:t> Zhang,</a:t>
            </a:r>
            <a:r>
              <a:rPr lang="en-US" sz="1400" dirty="0"/>
              <a:t> </a:t>
            </a:r>
            <a:r>
              <a:rPr lang="en-US" sz="1400" i="1" dirty="0" smtClean="0"/>
              <a:t>A </a:t>
            </a:r>
            <a:r>
              <a:rPr lang="en-US" sz="1400" i="1" dirty="0"/>
              <a:t>Flexible New Technique for Camera </a:t>
            </a:r>
            <a:r>
              <a:rPr lang="en-US" sz="1400" i="1" dirty="0" smtClean="0"/>
              <a:t>Calibration</a:t>
            </a:r>
            <a:r>
              <a:rPr lang="en-US" sz="1400" dirty="0" smtClean="0"/>
              <a:t>. </a:t>
            </a:r>
            <a:r>
              <a:rPr lang="en-US" sz="1400" dirty="0"/>
              <a:t>Microsoft Research, One Microsoft Way, Redmond, WA 98052-6399, </a:t>
            </a:r>
            <a:r>
              <a:rPr lang="en-US" sz="1400" dirty="0" smtClean="0"/>
              <a:t>USA</a:t>
            </a:r>
          </a:p>
          <a:p>
            <a:r>
              <a:rPr lang="en-US" sz="1400" dirty="0" err="1"/>
              <a:t>OpenCV</a:t>
            </a:r>
            <a:r>
              <a:rPr lang="en-US" sz="1400" dirty="0"/>
              <a:t> </a:t>
            </a:r>
            <a:r>
              <a:rPr lang="en-US" sz="1400" dirty="0" err="1"/>
              <a:t>Documnetation</a:t>
            </a:r>
            <a:r>
              <a:rPr lang="en-US" sz="1400" dirty="0"/>
              <a:t>,</a:t>
            </a:r>
            <a:r>
              <a:rPr lang="en-US" sz="1400" dirty="0"/>
              <a:t> </a:t>
            </a: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://docs.opencv.org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r>
              <a:rPr lang="en-US" sz="1400" dirty="0"/>
              <a:t>OpenGL </a:t>
            </a:r>
            <a:r>
              <a:rPr lang="en-US" sz="1400" dirty="0" err="1"/>
              <a:t>Documnetation</a:t>
            </a:r>
            <a:r>
              <a:rPr lang="en-US" sz="1400" dirty="0"/>
              <a:t>,</a:t>
            </a:r>
            <a:r>
              <a:rPr lang="en-US" sz="1400" dirty="0"/>
              <a:t> </a:t>
            </a:r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://www.opengl.org/documentation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r>
              <a:rPr lang="en-US" sz="1400" dirty="0"/>
              <a:t>OpenGL Camera Part 3,</a:t>
            </a:r>
            <a:r>
              <a:rPr lang="en-US" sz="1400" dirty="0"/>
              <a:t> </a:t>
            </a:r>
            <a:r>
              <a:rPr lang="en-US" sz="1400" dirty="0" smtClean="0">
                <a:hlinkClick r:id="rId4"/>
              </a:rPr>
              <a:t>http</a:t>
            </a:r>
            <a:r>
              <a:rPr lang="en-US" sz="1400" dirty="0">
                <a:hlinkClick r:id="rId4"/>
              </a:rPr>
              <a:t>://</a:t>
            </a:r>
            <a:r>
              <a:rPr lang="en-US" sz="1400" dirty="0" smtClean="0">
                <a:hlinkClick r:id="rId4"/>
              </a:rPr>
              <a:t>www.swiftless.com/tutorials/opengl/camera3.html</a:t>
            </a:r>
            <a:r>
              <a:rPr lang="en-US" sz="1400" dirty="0" smtClean="0"/>
              <a:t>, </a:t>
            </a:r>
            <a:r>
              <a:rPr lang="en-US" sz="1400" i="1" dirty="0" err="1"/>
              <a:t>Swiftless</a:t>
            </a:r>
            <a:r>
              <a:rPr lang="en-US" sz="1400" i="1" dirty="0"/>
              <a:t> Tutorials, Game Programming and Computer Graphics </a:t>
            </a:r>
            <a:r>
              <a:rPr lang="en-US" sz="1400" i="1" dirty="0" smtClean="0"/>
              <a:t>Tutorials</a:t>
            </a:r>
          </a:p>
          <a:p>
            <a:r>
              <a:rPr lang="en-US" sz="1400" dirty="0"/>
              <a:t>Microsoft </a:t>
            </a:r>
            <a:r>
              <a:rPr lang="en-US" sz="1400" dirty="0" err="1"/>
              <a:t>Kinect</a:t>
            </a:r>
            <a:r>
              <a:rPr lang="en-US" sz="1400" dirty="0"/>
              <a:t> SDK </a:t>
            </a:r>
            <a:r>
              <a:rPr lang="en-US" sz="1400" dirty="0" err="1"/>
              <a:t>documnetation</a:t>
            </a:r>
            <a:r>
              <a:rPr lang="en-US" sz="1400" dirty="0"/>
              <a:t>,</a:t>
            </a:r>
            <a:r>
              <a:rPr lang="en-US" sz="1400" dirty="0"/>
              <a:t> </a:t>
            </a:r>
            <a:r>
              <a:rPr lang="en-US" sz="1400" dirty="0" smtClean="0">
                <a:hlinkClick r:id="rId5"/>
              </a:rPr>
              <a:t>http</a:t>
            </a:r>
            <a:r>
              <a:rPr lang="en-US" sz="1400" dirty="0">
                <a:hlinkClick r:id="rId5"/>
              </a:rPr>
              <a:t>://</a:t>
            </a:r>
            <a:r>
              <a:rPr lang="en-US" sz="1400" dirty="0" smtClean="0">
                <a:hlinkClick r:id="rId5"/>
              </a:rPr>
              <a:t>msdn.microsoft.com/en-us/library/hh855366.aspx</a:t>
            </a:r>
            <a:r>
              <a:rPr lang="en-US" sz="1400" dirty="0" smtClean="0"/>
              <a:t>, </a:t>
            </a:r>
            <a:r>
              <a:rPr lang="en-US" sz="1400" i="1" dirty="0"/>
              <a:t>MSDN Natural User </a:t>
            </a:r>
            <a:r>
              <a:rPr lang="en-US" sz="1400" i="1" dirty="0" smtClean="0"/>
              <a:t>Interface</a:t>
            </a:r>
          </a:p>
          <a:p>
            <a:r>
              <a:rPr lang="en-US" sz="1400" dirty="0"/>
              <a:t>Edward Zhang, </a:t>
            </a:r>
            <a:r>
              <a:rPr lang="en-US" sz="1400" i="1" dirty="0" err="1"/>
              <a:t>Kinect</a:t>
            </a:r>
            <a:r>
              <a:rPr lang="en-US" sz="1400" i="1" dirty="0"/>
              <a:t> SDK Tutorials</a:t>
            </a:r>
            <a:r>
              <a:rPr lang="en-US" sz="1400" dirty="0"/>
              <a:t>, </a:t>
            </a:r>
            <a:r>
              <a:rPr lang="en-US" sz="1400" dirty="0" smtClean="0">
                <a:hlinkClick r:id="rId6"/>
              </a:rPr>
              <a:t>http</a:t>
            </a:r>
            <a:r>
              <a:rPr lang="en-US" sz="1400" dirty="0">
                <a:hlinkClick r:id="rId6"/>
              </a:rPr>
              <a:t>://www.cs.princeton.edu/~</a:t>
            </a:r>
            <a:r>
              <a:rPr lang="en-US" sz="1400" dirty="0" smtClean="0">
                <a:hlinkClick r:id="rId6"/>
              </a:rPr>
              <a:t>edwardz/tutorials/index.html</a:t>
            </a:r>
            <a:r>
              <a:rPr lang="en-US" sz="1400" dirty="0" smtClean="0"/>
              <a:t>, </a:t>
            </a:r>
            <a:r>
              <a:rPr lang="en-US" sz="1400" dirty="0"/>
              <a:t>Princeton </a:t>
            </a:r>
            <a:r>
              <a:rPr lang="en-US" sz="1400" dirty="0" smtClean="0"/>
              <a:t>University</a:t>
            </a:r>
          </a:p>
          <a:p>
            <a:r>
              <a:rPr lang="en-US" sz="1400" dirty="0"/>
              <a:t>Jared St. Jean,</a:t>
            </a:r>
            <a:r>
              <a:rPr lang="en-US" sz="1400" dirty="0"/>
              <a:t> </a:t>
            </a:r>
            <a:r>
              <a:rPr lang="en-US" sz="1400" i="1" dirty="0" err="1" smtClean="0"/>
              <a:t>Kinect</a:t>
            </a:r>
            <a:r>
              <a:rPr lang="en-US" sz="1400" i="1" dirty="0" smtClean="0"/>
              <a:t> </a:t>
            </a:r>
            <a:r>
              <a:rPr lang="en-US" sz="1400" i="1" dirty="0"/>
              <a:t>Hacks, Tips and Tools for Motion and Pattern </a:t>
            </a:r>
            <a:r>
              <a:rPr lang="en-US" sz="1400" i="1" dirty="0" smtClean="0"/>
              <a:t>Detection</a:t>
            </a:r>
            <a:r>
              <a:rPr lang="en-US" sz="1400" dirty="0" smtClean="0"/>
              <a:t>, </a:t>
            </a:r>
            <a:r>
              <a:rPr lang="en-US" sz="1400" dirty="0"/>
              <a:t>O'REILLY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6388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Contact:</a:t>
            </a:r>
          </a:p>
          <a:p>
            <a:endParaRPr lang="en-US" dirty="0"/>
          </a:p>
          <a:p>
            <a:r>
              <a:rPr lang="en-US" dirty="0" err="1" smtClean="0"/>
              <a:t>Mihai</a:t>
            </a:r>
            <a:r>
              <a:rPr lang="en-US" dirty="0" smtClean="0"/>
              <a:t> </a:t>
            </a:r>
            <a:r>
              <a:rPr lang="en-US" dirty="0" err="1" smtClean="0"/>
              <a:t>Bace</a:t>
            </a:r>
            <a:r>
              <a:rPr lang="en-US" dirty="0" smtClean="0"/>
              <a:t>, </a:t>
            </a:r>
            <a:r>
              <a:rPr lang="en-US" dirty="0" smtClean="0">
                <a:hlinkClick r:id="rId7"/>
              </a:rPr>
              <a:t>mihai.bace@epfl.ch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C3AE94-B4BE-4127-95B8-B7376A856E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Project motivation</a:t>
            </a:r>
          </a:p>
          <a:p>
            <a:r>
              <a:rPr lang="en-US" dirty="0" smtClean="0"/>
              <a:t>How?</a:t>
            </a:r>
          </a:p>
          <a:p>
            <a:r>
              <a:rPr lang="en-US" dirty="0" smtClean="0"/>
              <a:t>Steps</a:t>
            </a:r>
          </a:p>
          <a:p>
            <a:r>
              <a:rPr lang="en-US" dirty="0" smtClean="0"/>
              <a:t>Data acquisition</a:t>
            </a:r>
          </a:p>
          <a:p>
            <a:r>
              <a:rPr lang="en-US" dirty="0" smtClean="0"/>
              <a:t>Color filtering</a:t>
            </a:r>
          </a:p>
          <a:p>
            <a:r>
              <a:rPr lang="en-US" dirty="0" smtClean="0"/>
              <a:t>Difference between Gaussian blurs</a:t>
            </a:r>
          </a:p>
          <a:p>
            <a:r>
              <a:rPr lang="en-US" dirty="0" smtClean="0"/>
              <a:t>Pattern detection: template matching</a:t>
            </a:r>
          </a:p>
          <a:p>
            <a:r>
              <a:rPr lang="en-US" dirty="0" smtClean="0"/>
              <a:t>Collect Correspondences</a:t>
            </a:r>
          </a:p>
          <a:p>
            <a:r>
              <a:rPr lang="en-US" dirty="0" smtClean="0"/>
              <a:t>Calibration and Results</a:t>
            </a:r>
          </a:p>
          <a:p>
            <a:r>
              <a:rPr lang="en-US" dirty="0" smtClean="0"/>
              <a:t>Comparison to </a:t>
            </a:r>
            <a:r>
              <a:rPr lang="en-US" dirty="0" err="1" smtClean="0"/>
              <a:t>Kinect’s</a:t>
            </a:r>
            <a:r>
              <a:rPr lang="en-US" dirty="0" smtClean="0"/>
              <a:t> calibration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C3AE94-B4BE-4127-95B8-B7376A856E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0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Calibrate a 3D camera with respect to a conventional 2D camera</a:t>
            </a:r>
          </a:p>
          <a:p>
            <a:endParaRPr lang="en-US" sz="2000" dirty="0"/>
          </a:p>
          <a:p>
            <a:r>
              <a:rPr lang="en-US" sz="2000" dirty="0" smtClean="0"/>
              <a:t>We want to be able to project a 3D point to a 2D point</a:t>
            </a:r>
          </a:p>
          <a:p>
            <a:endParaRPr lang="en-US" sz="2000" dirty="0"/>
          </a:p>
          <a:p>
            <a:r>
              <a:rPr lang="en-US" sz="2000" dirty="0" smtClean="0"/>
              <a:t>Determine the calibration matrix </a:t>
            </a:r>
            <a:endParaRPr lang="en-US" sz="2000" dirty="0"/>
          </a:p>
        </p:txBody>
      </p:sp>
      <p:pic>
        <p:nvPicPr>
          <p:cNvPr id="1026" name="Picture 2" descr="http://upload.wikimedia.org/wikipedia/commons/6/67/Xbox-360-Kinect-Standal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96950"/>
            <a:ext cx="1752600" cy="60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logitech.com/assets/33034/3/logitech-b910-hd-webc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3112">
            <a:off x="4831279" y="185754"/>
            <a:ext cx="843098" cy="78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Elbow Connector 4"/>
          <p:cNvCxnSpPr/>
          <p:nvPr/>
        </p:nvCxnSpPr>
        <p:spPr>
          <a:xfrm>
            <a:off x="5705057" y="597226"/>
            <a:ext cx="1610143" cy="402529"/>
          </a:xfrm>
          <a:prstGeom prst="bentConnector3">
            <a:avLst>
              <a:gd name="adj1" fmla="val 3767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05577" y="174652"/>
            <a:ext cx="335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What is the relationship between them? </a:t>
            </a:r>
            <a:endParaRPr 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973819"/>
            <a:ext cx="25717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25973"/>
            <a:ext cx="30956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58574" y="506519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a 3D point (</a:t>
            </a:r>
            <a:r>
              <a:rPr lang="en-US" dirty="0" err="1" smtClean="0"/>
              <a:t>x,y,z</a:t>
            </a:r>
            <a:r>
              <a:rPr lang="en-US" dirty="0" smtClean="0"/>
              <a:t>) to a 2D point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C3AE94-B4BE-4127-95B8-B7376A856E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1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the process to be automatic:</a:t>
            </a:r>
          </a:p>
          <a:p>
            <a:pPr lvl="1"/>
            <a:r>
              <a:rPr lang="en-US" dirty="0" smtClean="0"/>
              <a:t>Create a pattern</a:t>
            </a:r>
          </a:p>
          <a:p>
            <a:pPr lvl="1"/>
            <a:r>
              <a:rPr lang="en-US" dirty="0" smtClean="0"/>
              <a:t>Detect the pattern in the 3D environment and the 2D environment</a:t>
            </a:r>
          </a:p>
          <a:p>
            <a:pPr lvl="1"/>
            <a:r>
              <a:rPr lang="en-US" dirty="0" smtClean="0"/>
              <a:t>Feed the collected points to the calibrator</a:t>
            </a:r>
          </a:p>
          <a:p>
            <a:pPr lvl="1"/>
            <a:r>
              <a:rPr lang="en-US" dirty="0" smtClean="0"/>
              <a:t>Calibrate!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result of the calibration will be the A matrix which we can use to project any point from 3D to 2D</a:t>
            </a:r>
            <a:endParaRPr lang="en-US" dirty="0"/>
          </a:p>
        </p:txBody>
      </p:sp>
      <p:pic>
        <p:nvPicPr>
          <p:cNvPr id="2050" name="Picture 2" descr="C:\Users\MihaiB\Documents\Visual Studio 2012\Projects\DepthCameraAutomaticCalibration\Report\images\small_big_patt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78634"/>
            <a:ext cx="14732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C3AE94-B4BE-4127-95B8-B7376A856E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0292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1. Get depth map from the </a:t>
            </a:r>
            <a:r>
              <a:rPr lang="en-US" dirty="0" err="1" smtClean="0"/>
              <a:t>Kinect</a:t>
            </a:r>
            <a:r>
              <a:rPr lang="en-US" dirty="0" smtClean="0"/>
              <a:t>, RGB image from the webcam and, RGB image from the </a:t>
            </a:r>
            <a:r>
              <a:rPr lang="en-US" dirty="0" err="1" smtClean="0"/>
              <a:t>Kinect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 Color filtering on the </a:t>
            </a:r>
            <a:r>
              <a:rPr lang="en-US" dirty="0" err="1" smtClean="0"/>
              <a:t>Kinect’s</a:t>
            </a:r>
            <a:r>
              <a:rPr lang="en-US" dirty="0" smtClean="0"/>
              <a:t> RGB image &amp; webcam’s RGB image</a:t>
            </a:r>
          </a:p>
          <a:p>
            <a:endParaRPr lang="en-US" dirty="0" smtClean="0"/>
          </a:p>
          <a:p>
            <a:r>
              <a:rPr lang="en-US" dirty="0" smtClean="0"/>
              <a:t>3. Filtering on the depth map based on filtering of the RGB image from the </a:t>
            </a:r>
            <a:r>
              <a:rPr lang="en-US" dirty="0" err="1" smtClean="0"/>
              <a:t>Kinect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4. Subtract two consecutive Gaussian blurs on the RGB images</a:t>
            </a:r>
          </a:p>
          <a:p>
            <a:endParaRPr lang="en-US" dirty="0" smtClean="0"/>
          </a:p>
          <a:p>
            <a:r>
              <a:rPr lang="en-US" dirty="0" smtClean="0"/>
              <a:t>5. Template matching on the RGB images</a:t>
            </a:r>
          </a:p>
          <a:p>
            <a:endParaRPr lang="en-US" dirty="0" smtClean="0"/>
          </a:p>
          <a:p>
            <a:r>
              <a:rPr lang="en-US" dirty="0" smtClean="0"/>
              <a:t>6. Template matching on the depth image</a:t>
            </a:r>
          </a:p>
          <a:p>
            <a:endParaRPr lang="en-US" dirty="0" smtClean="0"/>
          </a:p>
          <a:p>
            <a:r>
              <a:rPr lang="en-US" dirty="0" smtClean="0"/>
              <a:t>7. Collect correspondences</a:t>
            </a:r>
          </a:p>
          <a:p>
            <a:endParaRPr lang="en-US" dirty="0" smtClean="0"/>
          </a:p>
          <a:p>
            <a:r>
              <a:rPr lang="en-US" dirty="0" smtClean="0"/>
              <a:t>8. Minimize calibration error and eliminate outliers</a:t>
            </a:r>
          </a:p>
          <a:p>
            <a:endParaRPr lang="en-US" dirty="0" smtClean="0"/>
          </a:p>
          <a:p>
            <a:r>
              <a:rPr lang="en-US" dirty="0" smtClean="0"/>
              <a:t>9. Final result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C3AE94-B4BE-4127-95B8-B7376A856E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Obtain RGB images from the webcam and the </a:t>
            </a:r>
            <a:r>
              <a:rPr lang="en-US" dirty="0" err="1" smtClean="0"/>
              <a:t>Kinect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Obtain depth map from the </a:t>
            </a:r>
            <a:r>
              <a:rPr lang="en-US" dirty="0" err="1" smtClean="0"/>
              <a:t>Kinect</a:t>
            </a:r>
            <a:endParaRPr lang="en-US" dirty="0"/>
          </a:p>
        </p:txBody>
      </p:sp>
      <p:pic>
        <p:nvPicPr>
          <p:cNvPr id="3075" name="Picture 3" descr="C:\Users\MihaiB\Documents\Visual Studio 2012\Projects\DepthCameraAutomaticCalibration\Report\images\kinect_rgb_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38400"/>
            <a:ext cx="1930400" cy="144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MihaiB\Documents\Visual Studio 2012\Projects\DepthCameraAutomaticCalibration\Report\images\original_dept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868174"/>
            <a:ext cx="2514600" cy="1885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MihaiB\Documents\Visual Studio 2012\Projects\DepthCameraAutomaticCalibration\Report\images\rgb_ima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438400"/>
            <a:ext cx="1916981" cy="1437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C3AE94-B4BE-4127-95B8-B7376A856E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4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Try to isolate the pattern from the rest of the image</a:t>
            </a:r>
          </a:p>
          <a:p>
            <a:r>
              <a:rPr lang="en-US" dirty="0" smtClean="0"/>
              <a:t>Filter by color!</a:t>
            </a:r>
            <a:endParaRPr lang="en-US" dirty="0"/>
          </a:p>
        </p:txBody>
      </p:sp>
      <p:pic>
        <p:nvPicPr>
          <p:cNvPr id="4098" name="Picture 2" descr="C:\Users\MihaiB\Documents\Visual Studio 2012\Projects\DepthCameraAutomaticCalibration\Report\images\color_ma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17069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ihaiB\Documents\Visual Studio 2012\Projects\DepthCameraAutomaticCalibration\Report\images\color_filtered_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83731"/>
            <a:ext cx="2922634" cy="231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8800" y="560141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 mask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76800" y="5610045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RGB image filtered using the color mask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C3AE94-B4BE-4127-95B8-B7376A856E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 consecutive Gaussian blurs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Cannot do pattern detection directly on the RGB image</a:t>
            </a:r>
          </a:p>
          <a:p>
            <a:r>
              <a:rPr lang="en-US" dirty="0" smtClean="0"/>
              <a:t>Subtract two consecutive Gaussian blurs do be able to isolate the pattern</a:t>
            </a:r>
          </a:p>
          <a:p>
            <a:endParaRPr lang="en-US" dirty="0"/>
          </a:p>
        </p:txBody>
      </p:sp>
      <p:pic>
        <p:nvPicPr>
          <p:cNvPr id="5122" name="Picture 2" descr="C:\Users\MihaiB\Documents\Visual Studio 2012\Projects\DepthCameraAutomaticCalibration\Report\images\gaussian_blur_differ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85" y="3733800"/>
            <a:ext cx="3505200" cy="279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8200" y="38862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input we use the RGB image filtered by color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57150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clear disc shaped pattern is visible!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C3AE94-B4BE-4127-95B8-B7376A856E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 the depth image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 the RGB Images</a:t>
            </a:r>
            <a:endParaRPr lang="en-US" dirty="0"/>
          </a:p>
        </p:txBody>
      </p:sp>
      <p:pic>
        <p:nvPicPr>
          <p:cNvPr id="6146" name="Picture 2" descr="C:\Users\MihaiB\Documents\Visual Studio 2012\Projects\DepthCameraAutomaticCalibration\Report\images\good_kinect_depth_match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00200"/>
            <a:ext cx="2743200" cy="245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MihaiB\Documents\Visual Studio 2012\Projects\DepthCameraAutomaticCalibration\Report\images\good_rgb_match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336245"/>
            <a:ext cx="2895600" cy="228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MihaiB\Documents\Visual Studio 2012\Projects\DepthCameraAutomaticCalibration\Report\images\kinect_rgb_match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2831057" cy="185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44264" y="4876637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Green – valid</a:t>
            </a:r>
          </a:p>
          <a:p>
            <a:endParaRPr lang="en-US" dirty="0"/>
          </a:p>
          <a:p>
            <a:r>
              <a:rPr lang="en-US" dirty="0" smtClean="0"/>
              <a:t>Red – incorrect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C3AE94-B4BE-4127-95B8-B7376A856E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1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242</TotalTime>
  <Words>557</Words>
  <Application>Microsoft Office PowerPoint</Application>
  <PresentationFormat>On-screen Show (4:3)</PresentationFormat>
  <Paragraphs>120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Automatic Depth Camera Calibration</vt:lpstr>
      <vt:lpstr>Contents </vt:lpstr>
      <vt:lpstr>Project motivation</vt:lpstr>
      <vt:lpstr>How?</vt:lpstr>
      <vt:lpstr>Steps</vt:lpstr>
      <vt:lpstr>Data acquisition</vt:lpstr>
      <vt:lpstr>Color Filtering</vt:lpstr>
      <vt:lpstr>Subtract consecutive Gaussian blurs</vt:lpstr>
      <vt:lpstr>Template matching</vt:lpstr>
      <vt:lpstr>Collect correspondences</vt:lpstr>
      <vt:lpstr>Calibration and Results</vt:lpstr>
      <vt:lpstr>Comparison to Kinect’s calibration</vt:lpstr>
      <vt:lpstr>Thank you!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Depth Camera Calibration</dc:title>
  <dc:creator>MihaiB</dc:creator>
  <cp:lastModifiedBy>MihaiB</cp:lastModifiedBy>
  <cp:revision>27</cp:revision>
  <dcterms:created xsi:type="dcterms:W3CDTF">2013-06-06T20:59:10Z</dcterms:created>
  <dcterms:modified xsi:type="dcterms:W3CDTF">2013-06-07T01:01:29Z</dcterms:modified>
</cp:coreProperties>
</file>