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9" r:id="rId4"/>
    <p:sldId id="292" r:id="rId5"/>
    <p:sldId id="293" r:id="rId6"/>
    <p:sldId id="270" r:id="rId7"/>
    <p:sldId id="294" r:id="rId8"/>
    <p:sldId id="259" r:id="rId9"/>
    <p:sldId id="376" r:id="rId10"/>
    <p:sldId id="295" r:id="rId11"/>
    <p:sldId id="323" r:id="rId12"/>
    <p:sldId id="326" r:id="rId13"/>
    <p:sldId id="330" r:id="rId14"/>
    <p:sldId id="327" r:id="rId15"/>
    <p:sldId id="328" r:id="rId16"/>
    <p:sldId id="329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55" r:id="rId27"/>
    <p:sldId id="360" r:id="rId28"/>
    <p:sldId id="370" r:id="rId29"/>
    <p:sldId id="331" r:id="rId30"/>
    <p:sldId id="342" r:id="rId31"/>
    <p:sldId id="343" r:id="rId32"/>
    <p:sldId id="316" r:id="rId33"/>
    <p:sldId id="344" r:id="rId34"/>
    <p:sldId id="345" r:id="rId35"/>
    <p:sldId id="346" r:id="rId36"/>
    <p:sldId id="347" r:id="rId37"/>
    <p:sldId id="361" r:id="rId38"/>
    <p:sldId id="362" r:id="rId39"/>
    <p:sldId id="332" r:id="rId40"/>
    <p:sldId id="348" r:id="rId41"/>
    <p:sldId id="351" r:id="rId42"/>
    <p:sldId id="300" r:id="rId43"/>
    <p:sldId id="353" r:id="rId44"/>
    <p:sldId id="356" r:id="rId45"/>
    <p:sldId id="367" r:id="rId46"/>
    <p:sldId id="321" r:id="rId47"/>
    <p:sldId id="311" r:id="rId48"/>
    <p:sldId id="322" r:id="rId49"/>
    <p:sldId id="365" r:id="rId50"/>
    <p:sldId id="318" r:id="rId51"/>
    <p:sldId id="319" r:id="rId52"/>
    <p:sldId id="375" r:id="rId53"/>
    <p:sldId id="357" r:id="rId54"/>
    <p:sldId id="358" r:id="rId55"/>
    <p:sldId id="354" r:id="rId56"/>
    <p:sldId id="359" r:id="rId57"/>
    <p:sldId id="363" r:id="rId58"/>
    <p:sldId id="364" r:id="rId59"/>
    <p:sldId id="366" r:id="rId60"/>
    <p:sldId id="374" r:id="rId61"/>
    <p:sldId id="368" r:id="rId62"/>
    <p:sldId id="377" r:id="rId63"/>
    <p:sldId id="369" r:id="rId64"/>
    <p:sldId id="371" r:id="rId65"/>
    <p:sldId id="372" r:id="rId66"/>
    <p:sldId id="37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94552-2EF7-4704-B95B-6B0F8E3018A7}">
          <p14:sldIdLst>
            <p14:sldId id="256"/>
            <p14:sldId id="257"/>
          </p14:sldIdLst>
        </p14:section>
        <p14:section name="JSON" id="{0160E3C2-65B9-4E8E-9277-573867C2CD5D}">
          <p14:sldIdLst>
            <p14:sldId id="269"/>
            <p14:sldId id="292"/>
            <p14:sldId id="293"/>
            <p14:sldId id="270"/>
            <p14:sldId id="294"/>
            <p14:sldId id="259"/>
            <p14:sldId id="376"/>
          </p14:sldIdLst>
        </p14:section>
        <p14:section name="JPath" id="{3E7CE99A-5F7F-49DD-A7DB-A66329C080A4}">
          <p14:sldIdLst>
            <p14:sldId id="295"/>
            <p14:sldId id="323"/>
            <p14:sldId id="326"/>
            <p14:sldId id="330"/>
            <p14:sldId id="327"/>
            <p14:sldId id="328"/>
            <p14:sldId id="329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55"/>
            <p14:sldId id="360"/>
            <p14:sldId id="370"/>
          </p14:sldIdLst>
        </p14:section>
        <p14:section name="Indexing" id="{C64FE8A2-862A-4F40-9EFA-BE5D6CE8A807}">
          <p14:sldIdLst>
            <p14:sldId id="331"/>
            <p14:sldId id="342"/>
            <p14:sldId id="343"/>
            <p14:sldId id="316"/>
            <p14:sldId id="344"/>
            <p14:sldId id="345"/>
            <p14:sldId id="346"/>
            <p14:sldId id="347"/>
            <p14:sldId id="361"/>
            <p14:sldId id="362"/>
          </p14:sldIdLst>
        </p14:section>
        <p14:section name="Column Stores" id="{2D8BAB96-3907-48DE-901F-93C582783519}">
          <p14:sldIdLst>
            <p14:sldId id="332"/>
            <p14:sldId id="348"/>
            <p14:sldId id="351"/>
            <p14:sldId id="300"/>
          </p14:sldIdLst>
        </p14:section>
        <p14:section name="Experiments" id="{6068E173-FEBF-48EC-B652-0731A84E4550}">
          <p14:sldIdLst>
            <p14:sldId id="353"/>
            <p14:sldId id="356"/>
            <p14:sldId id="367"/>
            <p14:sldId id="321"/>
            <p14:sldId id="311"/>
            <p14:sldId id="322"/>
          </p14:sldIdLst>
        </p14:section>
        <p14:section name="Untitled Section" id="{47AB23F4-E952-4B8F-AAD1-E909F110B820}">
          <p14:sldIdLst>
            <p14:sldId id="365"/>
            <p14:sldId id="318"/>
            <p14:sldId id="319"/>
            <p14:sldId id="375"/>
            <p14:sldId id="357"/>
            <p14:sldId id="358"/>
          </p14:sldIdLst>
        </p14:section>
        <p14:section name="JPath Mathematics" id="{03A0C105-E41F-4191-90FD-069EA30521E6}">
          <p14:sldIdLst>
            <p14:sldId id="354"/>
            <p14:sldId id="359"/>
            <p14:sldId id="363"/>
            <p14:sldId id="364"/>
            <p14:sldId id="366"/>
            <p14:sldId id="374"/>
          </p14:sldIdLst>
        </p14:section>
        <p14:section name="Backup" id="{43BEE34F-8558-44D6-BA55-6B734DBB912B}">
          <p14:sldIdLst>
            <p14:sldId id="368"/>
            <p14:sldId id="377"/>
            <p14:sldId id="369"/>
            <p14:sldId id="371"/>
            <p14:sldId id="372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CCFF"/>
    <a:srgbClr val="CCFFCC"/>
    <a:srgbClr val="DCCFC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571" autoAdjust="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budiu\Documents\research\papers\argo\data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[charts.xlsx]queryTime!PivotTable3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spPr>
          <a:solidFill>
            <a:srgbClr val="FF0000"/>
          </a:solidFill>
        </c:spPr>
        <c:marker>
          <c:symbol val="none"/>
        </c:marker>
      </c:pivotFmt>
      <c:pivotFmt>
        <c:idx val="24"/>
        <c:spPr>
          <a:solidFill>
            <a:srgbClr val="FFC000"/>
          </a:solidFill>
        </c:spPr>
        <c:marker>
          <c:symbol val="none"/>
        </c:marker>
      </c:pivotFmt>
      <c:pivotFmt>
        <c:idx val="25"/>
        <c:spPr>
          <a:solidFill>
            <a:schemeClr val="tx1">
              <a:lumMod val="75000"/>
              <a:lumOff val="25000"/>
            </a:schemeClr>
          </a:solidFill>
        </c:spPr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spPr>
          <a:solidFill>
            <a:srgbClr val="FF0000"/>
          </a:solidFill>
        </c:spPr>
        <c:marker>
          <c:symbol val="none"/>
        </c:marker>
      </c:pivotFmt>
      <c:pivotFmt>
        <c:idx val="28"/>
        <c:spPr>
          <a:solidFill>
            <a:srgbClr val="FFC000"/>
          </a:solidFill>
        </c:spPr>
        <c:marker>
          <c:symbol val="none"/>
        </c:marker>
      </c:pivotFmt>
      <c:pivotFmt>
        <c:idx val="29"/>
        <c:spPr>
          <a:solidFill>
            <a:schemeClr val="tx1">
              <a:lumMod val="75000"/>
              <a:lumOff val="25000"/>
            </a:schemeClr>
          </a:solidFill>
        </c:spPr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spPr>
          <a:solidFill>
            <a:srgbClr val="FF0000"/>
          </a:solidFill>
        </c:spPr>
        <c:marker>
          <c:symbol val="none"/>
        </c:marker>
      </c:pivotFmt>
      <c:pivotFmt>
        <c:idx val="32"/>
        <c:spPr>
          <a:solidFill>
            <a:srgbClr val="FFC000"/>
          </a:solidFill>
        </c:spPr>
        <c:marker>
          <c:symbol val="none"/>
        </c:marker>
      </c:pivotFmt>
      <c:pivotFmt>
        <c:idx val="33"/>
        <c:spPr>
          <a:solidFill>
            <a:schemeClr val="tx1">
              <a:lumMod val="75000"/>
              <a:lumOff val="25000"/>
            </a:schemeClr>
          </a:solidFill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3483064177610486E-2"/>
          <c:y val="0.17960397958729735"/>
          <c:w val="0.89240828639829517"/>
          <c:h val="0.606509726538420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queryTime!$B$3</c:f>
              <c:strCache>
                <c:ptCount val="1"/>
                <c:pt idx="0">
                  <c:v>Sum of checkindextime</c:v>
                </c:pt>
              </c:strCache>
            </c:strRef>
          </c:tx>
          <c:invertIfNegative val="0"/>
          <c:cat>
            <c:multiLvlStrRef>
              <c:f>queryTime!$A$4:$A$88</c:f>
              <c:multiLvlStrCache>
                <c:ptCount val="64"/>
                <c:lvl>
                  <c:pt idx="0">
                    <c:v>0</c:v>
                  </c:pt>
                  <c:pt idx="1">
                    <c:v>50</c:v>
                  </c:pt>
                  <c:pt idx="2">
                    <c:v>100</c:v>
                  </c:pt>
                  <c:pt idx="3">
                    <c:v>150</c:v>
                  </c:pt>
                  <c:pt idx="4">
                    <c:v>0</c:v>
                  </c:pt>
                  <c:pt idx="5">
                    <c:v>50</c:v>
                  </c:pt>
                  <c:pt idx="6">
                    <c:v>100</c:v>
                  </c:pt>
                  <c:pt idx="7">
                    <c:v>150</c:v>
                  </c:pt>
                  <c:pt idx="8">
                    <c:v>0</c:v>
                  </c:pt>
                  <c:pt idx="9">
                    <c:v>50</c:v>
                  </c:pt>
                  <c:pt idx="10">
                    <c:v>100</c:v>
                  </c:pt>
                  <c:pt idx="11">
                    <c:v>150</c:v>
                  </c:pt>
                  <c:pt idx="12">
                    <c:v>0</c:v>
                  </c:pt>
                  <c:pt idx="13">
                    <c:v>50</c:v>
                  </c:pt>
                  <c:pt idx="14">
                    <c:v>100</c:v>
                  </c:pt>
                  <c:pt idx="15">
                    <c:v>150</c:v>
                  </c:pt>
                  <c:pt idx="16">
                    <c:v>0</c:v>
                  </c:pt>
                  <c:pt idx="17">
                    <c:v>50</c:v>
                  </c:pt>
                  <c:pt idx="18">
                    <c:v>100</c:v>
                  </c:pt>
                  <c:pt idx="19">
                    <c:v>150</c:v>
                  </c:pt>
                  <c:pt idx="20">
                    <c:v>0</c:v>
                  </c:pt>
                  <c:pt idx="21">
                    <c:v>50</c:v>
                  </c:pt>
                  <c:pt idx="22">
                    <c:v>100</c:v>
                  </c:pt>
                  <c:pt idx="23">
                    <c:v>150</c:v>
                  </c:pt>
                  <c:pt idx="24">
                    <c:v>0</c:v>
                  </c:pt>
                  <c:pt idx="25">
                    <c:v>50</c:v>
                  </c:pt>
                  <c:pt idx="26">
                    <c:v>100</c:v>
                  </c:pt>
                  <c:pt idx="27">
                    <c:v>150</c:v>
                  </c:pt>
                  <c:pt idx="28">
                    <c:v>0</c:v>
                  </c:pt>
                  <c:pt idx="29">
                    <c:v>50</c:v>
                  </c:pt>
                  <c:pt idx="30">
                    <c:v>100</c:v>
                  </c:pt>
                  <c:pt idx="31">
                    <c:v>150</c:v>
                  </c:pt>
                  <c:pt idx="32">
                    <c:v>0</c:v>
                  </c:pt>
                  <c:pt idx="33">
                    <c:v>50</c:v>
                  </c:pt>
                  <c:pt idx="34">
                    <c:v>100</c:v>
                  </c:pt>
                  <c:pt idx="35">
                    <c:v>150</c:v>
                  </c:pt>
                  <c:pt idx="36">
                    <c:v>0</c:v>
                  </c:pt>
                  <c:pt idx="37">
                    <c:v>50</c:v>
                  </c:pt>
                  <c:pt idx="38">
                    <c:v>100</c:v>
                  </c:pt>
                  <c:pt idx="39">
                    <c:v>150</c:v>
                  </c:pt>
                  <c:pt idx="40">
                    <c:v>0</c:v>
                  </c:pt>
                  <c:pt idx="41">
                    <c:v>50</c:v>
                  </c:pt>
                  <c:pt idx="42">
                    <c:v>100</c:v>
                  </c:pt>
                  <c:pt idx="43">
                    <c:v>150</c:v>
                  </c:pt>
                  <c:pt idx="44">
                    <c:v>0</c:v>
                  </c:pt>
                  <c:pt idx="45">
                    <c:v>50</c:v>
                  </c:pt>
                  <c:pt idx="46">
                    <c:v>100</c:v>
                  </c:pt>
                  <c:pt idx="47">
                    <c:v>150</c:v>
                  </c:pt>
                  <c:pt idx="48">
                    <c:v>0</c:v>
                  </c:pt>
                  <c:pt idx="49">
                    <c:v>50</c:v>
                  </c:pt>
                  <c:pt idx="50">
                    <c:v>100</c:v>
                  </c:pt>
                  <c:pt idx="51">
                    <c:v>150</c:v>
                  </c:pt>
                  <c:pt idx="52">
                    <c:v>0</c:v>
                  </c:pt>
                  <c:pt idx="53">
                    <c:v>50</c:v>
                  </c:pt>
                  <c:pt idx="54">
                    <c:v>100</c:v>
                  </c:pt>
                  <c:pt idx="55">
                    <c:v>150</c:v>
                  </c:pt>
                  <c:pt idx="56">
                    <c:v>0</c:v>
                  </c:pt>
                  <c:pt idx="57">
                    <c:v>50</c:v>
                  </c:pt>
                  <c:pt idx="58">
                    <c:v>100</c:v>
                  </c:pt>
                  <c:pt idx="59">
                    <c:v>150</c:v>
                  </c:pt>
                  <c:pt idx="60">
                    <c:v>0</c:v>
                  </c:pt>
                  <c:pt idx="61">
                    <c:v>50</c:v>
                  </c:pt>
                  <c:pt idx="62">
                    <c:v>100</c:v>
                  </c:pt>
                  <c:pt idx="63">
                    <c:v>150</c:v>
                  </c:pt>
                </c:lvl>
                <c:lvl>
                  <c:pt idx="0">
                    <c:v>200</c:v>
                  </c:pt>
                  <c:pt idx="4">
                    <c:v>400</c:v>
                  </c:pt>
                  <c:pt idx="8">
                    <c:v>800</c:v>
                  </c:pt>
                  <c:pt idx="12">
                    <c:v>1600</c:v>
                  </c:pt>
                  <c:pt idx="16">
                    <c:v>200</c:v>
                  </c:pt>
                  <c:pt idx="20">
                    <c:v>400</c:v>
                  </c:pt>
                  <c:pt idx="24">
                    <c:v>800</c:v>
                  </c:pt>
                  <c:pt idx="28">
                    <c:v>1600</c:v>
                  </c:pt>
                  <c:pt idx="32">
                    <c:v>200</c:v>
                  </c:pt>
                  <c:pt idx="36">
                    <c:v>400</c:v>
                  </c:pt>
                  <c:pt idx="40">
                    <c:v>800</c:v>
                  </c:pt>
                  <c:pt idx="44">
                    <c:v>1600</c:v>
                  </c:pt>
                  <c:pt idx="48">
                    <c:v>200</c:v>
                  </c:pt>
                  <c:pt idx="52">
                    <c:v>400</c:v>
                  </c:pt>
                  <c:pt idx="56">
                    <c:v>800</c:v>
                  </c:pt>
                  <c:pt idx="60">
                    <c:v>1600</c:v>
                  </c:pt>
                </c:lvl>
                <c:lvl>
                  <c:pt idx="0">
                    <c:v>q1</c:v>
                  </c:pt>
                  <c:pt idx="16">
                    <c:v>q2</c:v>
                  </c:pt>
                  <c:pt idx="32">
                    <c:v>q3</c:v>
                  </c:pt>
                  <c:pt idx="48">
                    <c:v>q4</c:v>
                  </c:pt>
                </c:lvl>
              </c:multiLvlStrCache>
            </c:multiLvlStrRef>
          </c:cat>
          <c:val>
            <c:numRef>
              <c:f>queryTime!$B$4:$B$88</c:f>
              <c:numCache>
                <c:formatCode>General</c:formatCode>
                <c:ptCount val="64"/>
                <c:pt idx="0">
                  <c:v>0</c:v>
                </c:pt>
                <c:pt idx="1">
                  <c:v>2.9899999999999998</c:v>
                </c:pt>
                <c:pt idx="2">
                  <c:v>3.76</c:v>
                </c:pt>
                <c:pt idx="3">
                  <c:v>4.1400000000000006</c:v>
                </c:pt>
                <c:pt idx="4">
                  <c:v>0</c:v>
                </c:pt>
                <c:pt idx="5">
                  <c:v>2.65</c:v>
                </c:pt>
                <c:pt idx="6">
                  <c:v>3.4499999999999997</c:v>
                </c:pt>
                <c:pt idx="7">
                  <c:v>3.7199999999999998</c:v>
                </c:pt>
                <c:pt idx="8">
                  <c:v>0</c:v>
                </c:pt>
                <c:pt idx="9">
                  <c:v>2.54</c:v>
                </c:pt>
                <c:pt idx="10">
                  <c:v>3.04</c:v>
                </c:pt>
                <c:pt idx="11">
                  <c:v>3.49</c:v>
                </c:pt>
                <c:pt idx="12">
                  <c:v>0</c:v>
                </c:pt>
                <c:pt idx="13">
                  <c:v>2.34</c:v>
                </c:pt>
                <c:pt idx="14">
                  <c:v>2.86</c:v>
                </c:pt>
                <c:pt idx="15">
                  <c:v>3.25</c:v>
                </c:pt>
                <c:pt idx="16">
                  <c:v>0</c:v>
                </c:pt>
                <c:pt idx="17">
                  <c:v>3.5600000000000005</c:v>
                </c:pt>
                <c:pt idx="18">
                  <c:v>4.4999999999999991</c:v>
                </c:pt>
                <c:pt idx="19">
                  <c:v>4.8099999999999996</c:v>
                </c:pt>
                <c:pt idx="20">
                  <c:v>0</c:v>
                </c:pt>
                <c:pt idx="21">
                  <c:v>3.44</c:v>
                </c:pt>
                <c:pt idx="22">
                  <c:v>4.0299999999999994</c:v>
                </c:pt>
                <c:pt idx="23">
                  <c:v>4.4400000000000004</c:v>
                </c:pt>
                <c:pt idx="24">
                  <c:v>0</c:v>
                </c:pt>
                <c:pt idx="25">
                  <c:v>3.26</c:v>
                </c:pt>
                <c:pt idx="26">
                  <c:v>4.01</c:v>
                </c:pt>
                <c:pt idx="27">
                  <c:v>4.1400000000000006</c:v>
                </c:pt>
                <c:pt idx="28">
                  <c:v>0</c:v>
                </c:pt>
                <c:pt idx="29">
                  <c:v>2.98</c:v>
                </c:pt>
                <c:pt idx="30">
                  <c:v>3.78</c:v>
                </c:pt>
                <c:pt idx="31">
                  <c:v>3.78</c:v>
                </c:pt>
                <c:pt idx="32">
                  <c:v>0</c:v>
                </c:pt>
                <c:pt idx="33">
                  <c:v>3.18</c:v>
                </c:pt>
                <c:pt idx="34">
                  <c:v>3.9699999999999998</c:v>
                </c:pt>
                <c:pt idx="35">
                  <c:v>4.28</c:v>
                </c:pt>
                <c:pt idx="36">
                  <c:v>0</c:v>
                </c:pt>
                <c:pt idx="37">
                  <c:v>2.9699999999999998</c:v>
                </c:pt>
                <c:pt idx="38">
                  <c:v>3.5200000000000005</c:v>
                </c:pt>
                <c:pt idx="39">
                  <c:v>3.95</c:v>
                </c:pt>
                <c:pt idx="40">
                  <c:v>0</c:v>
                </c:pt>
                <c:pt idx="41">
                  <c:v>2.7800000000000002</c:v>
                </c:pt>
                <c:pt idx="42">
                  <c:v>3.19</c:v>
                </c:pt>
                <c:pt idx="43">
                  <c:v>3.62</c:v>
                </c:pt>
                <c:pt idx="44">
                  <c:v>0</c:v>
                </c:pt>
                <c:pt idx="45">
                  <c:v>2.56</c:v>
                </c:pt>
                <c:pt idx="46">
                  <c:v>3.18</c:v>
                </c:pt>
                <c:pt idx="47">
                  <c:v>3.2</c:v>
                </c:pt>
                <c:pt idx="48">
                  <c:v>0</c:v>
                </c:pt>
                <c:pt idx="49">
                  <c:v>3.6</c:v>
                </c:pt>
                <c:pt idx="50">
                  <c:v>4.43</c:v>
                </c:pt>
                <c:pt idx="51">
                  <c:v>4.8099999999999996</c:v>
                </c:pt>
                <c:pt idx="52">
                  <c:v>0</c:v>
                </c:pt>
                <c:pt idx="53">
                  <c:v>3.42</c:v>
                </c:pt>
                <c:pt idx="54">
                  <c:v>4.0599999999999996</c:v>
                </c:pt>
                <c:pt idx="55">
                  <c:v>4.49</c:v>
                </c:pt>
                <c:pt idx="56">
                  <c:v>0</c:v>
                </c:pt>
                <c:pt idx="57">
                  <c:v>3.23</c:v>
                </c:pt>
                <c:pt idx="58">
                  <c:v>4.05</c:v>
                </c:pt>
                <c:pt idx="59">
                  <c:v>4.1400000000000006</c:v>
                </c:pt>
                <c:pt idx="60">
                  <c:v>0</c:v>
                </c:pt>
                <c:pt idx="61">
                  <c:v>3.02</c:v>
                </c:pt>
                <c:pt idx="62">
                  <c:v>3.74</c:v>
                </c:pt>
                <c:pt idx="63">
                  <c:v>3.84</c:v>
                </c:pt>
              </c:numCache>
            </c:numRef>
          </c:val>
        </c:ser>
        <c:ser>
          <c:idx val="1"/>
          <c:order val="1"/>
          <c:tx>
            <c:strRef>
              <c:f>queryTime!$C$3</c:f>
              <c:strCache>
                <c:ptCount val="1"/>
                <c:pt idx="0">
                  <c:v>Sum of readtime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queryTime!$A$4:$A$88</c:f>
              <c:multiLvlStrCache>
                <c:ptCount val="64"/>
                <c:lvl>
                  <c:pt idx="0">
                    <c:v>0</c:v>
                  </c:pt>
                  <c:pt idx="1">
                    <c:v>50</c:v>
                  </c:pt>
                  <c:pt idx="2">
                    <c:v>100</c:v>
                  </c:pt>
                  <c:pt idx="3">
                    <c:v>150</c:v>
                  </c:pt>
                  <c:pt idx="4">
                    <c:v>0</c:v>
                  </c:pt>
                  <c:pt idx="5">
                    <c:v>50</c:v>
                  </c:pt>
                  <c:pt idx="6">
                    <c:v>100</c:v>
                  </c:pt>
                  <c:pt idx="7">
                    <c:v>150</c:v>
                  </c:pt>
                  <c:pt idx="8">
                    <c:v>0</c:v>
                  </c:pt>
                  <c:pt idx="9">
                    <c:v>50</c:v>
                  </c:pt>
                  <c:pt idx="10">
                    <c:v>100</c:v>
                  </c:pt>
                  <c:pt idx="11">
                    <c:v>150</c:v>
                  </c:pt>
                  <c:pt idx="12">
                    <c:v>0</c:v>
                  </c:pt>
                  <c:pt idx="13">
                    <c:v>50</c:v>
                  </c:pt>
                  <c:pt idx="14">
                    <c:v>100</c:v>
                  </c:pt>
                  <c:pt idx="15">
                    <c:v>150</c:v>
                  </c:pt>
                  <c:pt idx="16">
                    <c:v>0</c:v>
                  </c:pt>
                  <c:pt idx="17">
                    <c:v>50</c:v>
                  </c:pt>
                  <c:pt idx="18">
                    <c:v>100</c:v>
                  </c:pt>
                  <c:pt idx="19">
                    <c:v>150</c:v>
                  </c:pt>
                  <c:pt idx="20">
                    <c:v>0</c:v>
                  </c:pt>
                  <c:pt idx="21">
                    <c:v>50</c:v>
                  </c:pt>
                  <c:pt idx="22">
                    <c:v>100</c:v>
                  </c:pt>
                  <c:pt idx="23">
                    <c:v>150</c:v>
                  </c:pt>
                  <c:pt idx="24">
                    <c:v>0</c:v>
                  </c:pt>
                  <c:pt idx="25">
                    <c:v>50</c:v>
                  </c:pt>
                  <c:pt idx="26">
                    <c:v>100</c:v>
                  </c:pt>
                  <c:pt idx="27">
                    <c:v>150</c:v>
                  </c:pt>
                  <c:pt idx="28">
                    <c:v>0</c:v>
                  </c:pt>
                  <c:pt idx="29">
                    <c:v>50</c:v>
                  </c:pt>
                  <c:pt idx="30">
                    <c:v>100</c:v>
                  </c:pt>
                  <c:pt idx="31">
                    <c:v>150</c:v>
                  </c:pt>
                  <c:pt idx="32">
                    <c:v>0</c:v>
                  </c:pt>
                  <c:pt idx="33">
                    <c:v>50</c:v>
                  </c:pt>
                  <c:pt idx="34">
                    <c:v>100</c:v>
                  </c:pt>
                  <c:pt idx="35">
                    <c:v>150</c:v>
                  </c:pt>
                  <c:pt idx="36">
                    <c:v>0</c:v>
                  </c:pt>
                  <c:pt idx="37">
                    <c:v>50</c:v>
                  </c:pt>
                  <c:pt idx="38">
                    <c:v>100</c:v>
                  </c:pt>
                  <c:pt idx="39">
                    <c:v>150</c:v>
                  </c:pt>
                  <c:pt idx="40">
                    <c:v>0</c:v>
                  </c:pt>
                  <c:pt idx="41">
                    <c:v>50</c:v>
                  </c:pt>
                  <c:pt idx="42">
                    <c:v>100</c:v>
                  </c:pt>
                  <c:pt idx="43">
                    <c:v>150</c:v>
                  </c:pt>
                  <c:pt idx="44">
                    <c:v>0</c:v>
                  </c:pt>
                  <c:pt idx="45">
                    <c:v>50</c:v>
                  </c:pt>
                  <c:pt idx="46">
                    <c:v>100</c:v>
                  </c:pt>
                  <c:pt idx="47">
                    <c:v>150</c:v>
                  </c:pt>
                  <c:pt idx="48">
                    <c:v>0</c:v>
                  </c:pt>
                  <c:pt idx="49">
                    <c:v>50</c:v>
                  </c:pt>
                  <c:pt idx="50">
                    <c:v>100</c:v>
                  </c:pt>
                  <c:pt idx="51">
                    <c:v>150</c:v>
                  </c:pt>
                  <c:pt idx="52">
                    <c:v>0</c:v>
                  </c:pt>
                  <c:pt idx="53">
                    <c:v>50</c:v>
                  </c:pt>
                  <c:pt idx="54">
                    <c:v>100</c:v>
                  </c:pt>
                  <c:pt idx="55">
                    <c:v>150</c:v>
                  </c:pt>
                  <c:pt idx="56">
                    <c:v>0</c:v>
                  </c:pt>
                  <c:pt idx="57">
                    <c:v>50</c:v>
                  </c:pt>
                  <c:pt idx="58">
                    <c:v>100</c:v>
                  </c:pt>
                  <c:pt idx="59">
                    <c:v>150</c:v>
                  </c:pt>
                  <c:pt idx="60">
                    <c:v>0</c:v>
                  </c:pt>
                  <c:pt idx="61">
                    <c:v>50</c:v>
                  </c:pt>
                  <c:pt idx="62">
                    <c:v>100</c:v>
                  </c:pt>
                  <c:pt idx="63">
                    <c:v>150</c:v>
                  </c:pt>
                </c:lvl>
                <c:lvl>
                  <c:pt idx="0">
                    <c:v>200</c:v>
                  </c:pt>
                  <c:pt idx="4">
                    <c:v>400</c:v>
                  </c:pt>
                  <c:pt idx="8">
                    <c:v>800</c:v>
                  </c:pt>
                  <c:pt idx="12">
                    <c:v>1600</c:v>
                  </c:pt>
                  <c:pt idx="16">
                    <c:v>200</c:v>
                  </c:pt>
                  <c:pt idx="20">
                    <c:v>400</c:v>
                  </c:pt>
                  <c:pt idx="24">
                    <c:v>800</c:v>
                  </c:pt>
                  <c:pt idx="28">
                    <c:v>1600</c:v>
                  </c:pt>
                  <c:pt idx="32">
                    <c:v>200</c:v>
                  </c:pt>
                  <c:pt idx="36">
                    <c:v>400</c:v>
                  </c:pt>
                  <c:pt idx="40">
                    <c:v>800</c:v>
                  </c:pt>
                  <c:pt idx="44">
                    <c:v>1600</c:v>
                  </c:pt>
                  <c:pt idx="48">
                    <c:v>200</c:v>
                  </c:pt>
                  <c:pt idx="52">
                    <c:v>400</c:v>
                  </c:pt>
                  <c:pt idx="56">
                    <c:v>800</c:v>
                  </c:pt>
                  <c:pt idx="60">
                    <c:v>1600</c:v>
                  </c:pt>
                </c:lvl>
                <c:lvl>
                  <c:pt idx="0">
                    <c:v>q1</c:v>
                  </c:pt>
                  <c:pt idx="16">
                    <c:v>q2</c:v>
                  </c:pt>
                  <c:pt idx="32">
                    <c:v>q3</c:v>
                  </c:pt>
                  <c:pt idx="48">
                    <c:v>q4</c:v>
                  </c:pt>
                </c:lvl>
              </c:multiLvlStrCache>
            </c:multiLvlStrRef>
          </c:cat>
          <c:val>
            <c:numRef>
              <c:f>queryTime!$C$4:$C$88</c:f>
              <c:numCache>
                <c:formatCode>General</c:formatCode>
                <c:ptCount val="64"/>
                <c:pt idx="0">
                  <c:v>17.587999999999997</c:v>
                </c:pt>
                <c:pt idx="1">
                  <c:v>16.766999999999999</c:v>
                </c:pt>
                <c:pt idx="2">
                  <c:v>16.625</c:v>
                </c:pt>
                <c:pt idx="3">
                  <c:v>16.852999999999998</c:v>
                </c:pt>
                <c:pt idx="4">
                  <c:v>17.355999999999998</c:v>
                </c:pt>
                <c:pt idx="5">
                  <c:v>16.782999999999998</c:v>
                </c:pt>
                <c:pt idx="6">
                  <c:v>16.407999999999998</c:v>
                </c:pt>
                <c:pt idx="7">
                  <c:v>15.971</c:v>
                </c:pt>
                <c:pt idx="8">
                  <c:v>16.899000000000001</c:v>
                </c:pt>
                <c:pt idx="9">
                  <c:v>16.127000000000002</c:v>
                </c:pt>
                <c:pt idx="10">
                  <c:v>15.922999999999998</c:v>
                </c:pt>
                <c:pt idx="11">
                  <c:v>16.456</c:v>
                </c:pt>
                <c:pt idx="12">
                  <c:v>16.795000000000002</c:v>
                </c:pt>
                <c:pt idx="13">
                  <c:v>15.4</c:v>
                </c:pt>
                <c:pt idx="14">
                  <c:v>15.897</c:v>
                </c:pt>
                <c:pt idx="15">
                  <c:v>15.544</c:v>
                </c:pt>
                <c:pt idx="16">
                  <c:v>17.960999999999999</c:v>
                </c:pt>
                <c:pt idx="17">
                  <c:v>3.8459999999999992</c:v>
                </c:pt>
                <c:pt idx="18">
                  <c:v>3.9019999999999997</c:v>
                </c:pt>
                <c:pt idx="19">
                  <c:v>3.9389999999999996</c:v>
                </c:pt>
                <c:pt idx="20">
                  <c:v>17.817</c:v>
                </c:pt>
                <c:pt idx="21">
                  <c:v>4.01</c:v>
                </c:pt>
                <c:pt idx="22">
                  <c:v>3.577</c:v>
                </c:pt>
                <c:pt idx="23">
                  <c:v>3.5629999999999997</c:v>
                </c:pt>
                <c:pt idx="24">
                  <c:v>16.946999999999999</c:v>
                </c:pt>
                <c:pt idx="25">
                  <c:v>4.3420000000000005</c:v>
                </c:pt>
                <c:pt idx="26">
                  <c:v>3.3</c:v>
                </c:pt>
                <c:pt idx="27">
                  <c:v>3.4359999999999999</c:v>
                </c:pt>
                <c:pt idx="28">
                  <c:v>17.341000000000001</c:v>
                </c:pt>
                <c:pt idx="29">
                  <c:v>5.4109999999999996</c:v>
                </c:pt>
                <c:pt idx="30">
                  <c:v>3.2010000000000001</c:v>
                </c:pt>
                <c:pt idx="31">
                  <c:v>3.254</c:v>
                </c:pt>
                <c:pt idx="32">
                  <c:v>18.205000000000002</c:v>
                </c:pt>
                <c:pt idx="33">
                  <c:v>5.6799999999999988</c:v>
                </c:pt>
                <c:pt idx="34">
                  <c:v>3.0000000000000002E-2</c:v>
                </c:pt>
                <c:pt idx="35">
                  <c:v>3.1000000000000003E-2</c:v>
                </c:pt>
                <c:pt idx="36">
                  <c:v>18.134</c:v>
                </c:pt>
                <c:pt idx="37">
                  <c:v>11.33</c:v>
                </c:pt>
                <c:pt idx="38">
                  <c:v>3.0000000000000002E-2</c:v>
                </c:pt>
                <c:pt idx="39">
                  <c:v>2.8000000000000001E-2</c:v>
                </c:pt>
                <c:pt idx="40">
                  <c:v>17.319000000000003</c:v>
                </c:pt>
                <c:pt idx="41">
                  <c:v>14.297000000000001</c:v>
                </c:pt>
                <c:pt idx="42">
                  <c:v>2.8000000000000001E-2</c:v>
                </c:pt>
                <c:pt idx="43">
                  <c:v>2.8000000000000001E-2</c:v>
                </c:pt>
                <c:pt idx="44">
                  <c:v>17.43</c:v>
                </c:pt>
                <c:pt idx="45">
                  <c:v>14.401999999999999</c:v>
                </c:pt>
                <c:pt idx="46">
                  <c:v>2.5999999999999999E-2</c:v>
                </c:pt>
                <c:pt idx="47">
                  <c:v>2.4E-2</c:v>
                </c:pt>
                <c:pt idx="48">
                  <c:v>18.597000000000001</c:v>
                </c:pt>
                <c:pt idx="49">
                  <c:v>3.5150000000000001</c:v>
                </c:pt>
                <c:pt idx="50">
                  <c:v>1.599</c:v>
                </c:pt>
                <c:pt idx="51">
                  <c:v>6.3E-2</c:v>
                </c:pt>
                <c:pt idx="52">
                  <c:v>18.187999999999999</c:v>
                </c:pt>
                <c:pt idx="53">
                  <c:v>3.6390000000000002</c:v>
                </c:pt>
                <c:pt idx="54">
                  <c:v>3.3100000000000005</c:v>
                </c:pt>
                <c:pt idx="55">
                  <c:v>5.5000000000000007E-2</c:v>
                </c:pt>
                <c:pt idx="56">
                  <c:v>17.750999999999998</c:v>
                </c:pt>
                <c:pt idx="57">
                  <c:v>4.1559999999999997</c:v>
                </c:pt>
                <c:pt idx="58">
                  <c:v>3.1</c:v>
                </c:pt>
                <c:pt idx="59">
                  <c:v>1.9430000000000001</c:v>
                </c:pt>
                <c:pt idx="60">
                  <c:v>17.777000000000001</c:v>
                </c:pt>
                <c:pt idx="61">
                  <c:v>5.117</c:v>
                </c:pt>
                <c:pt idx="62">
                  <c:v>2.915</c:v>
                </c:pt>
                <c:pt idx="63">
                  <c:v>3.03</c:v>
                </c:pt>
              </c:numCache>
            </c:numRef>
          </c:val>
        </c:ser>
        <c:ser>
          <c:idx val="2"/>
          <c:order val="2"/>
          <c:tx>
            <c:strRef>
              <c:f>queryTime!$D$3</c:f>
              <c:strCache>
                <c:ptCount val="1"/>
                <c:pt idx="0">
                  <c:v>Sum of parsetime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multiLvlStrRef>
              <c:f>queryTime!$A$4:$A$88</c:f>
              <c:multiLvlStrCache>
                <c:ptCount val="64"/>
                <c:lvl>
                  <c:pt idx="0">
                    <c:v>0</c:v>
                  </c:pt>
                  <c:pt idx="1">
                    <c:v>50</c:v>
                  </c:pt>
                  <c:pt idx="2">
                    <c:v>100</c:v>
                  </c:pt>
                  <c:pt idx="3">
                    <c:v>150</c:v>
                  </c:pt>
                  <c:pt idx="4">
                    <c:v>0</c:v>
                  </c:pt>
                  <c:pt idx="5">
                    <c:v>50</c:v>
                  </c:pt>
                  <c:pt idx="6">
                    <c:v>100</c:v>
                  </c:pt>
                  <c:pt idx="7">
                    <c:v>150</c:v>
                  </c:pt>
                  <c:pt idx="8">
                    <c:v>0</c:v>
                  </c:pt>
                  <c:pt idx="9">
                    <c:v>50</c:v>
                  </c:pt>
                  <c:pt idx="10">
                    <c:v>100</c:v>
                  </c:pt>
                  <c:pt idx="11">
                    <c:v>150</c:v>
                  </c:pt>
                  <c:pt idx="12">
                    <c:v>0</c:v>
                  </c:pt>
                  <c:pt idx="13">
                    <c:v>50</c:v>
                  </c:pt>
                  <c:pt idx="14">
                    <c:v>100</c:v>
                  </c:pt>
                  <c:pt idx="15">
                    <c:v>150</c:v>
                  </c:pt>
                  <c:pt idx="16">
                    <c:v>0</c:v>
                  </c:pt>
                  <c:pt idx="17">
                    <c:v>50</c:v>
                  </c:pt>
                  <c:pt idx="18">
                    <c:v>100</c:v>
                  </c:pt>
                  <c:pt idx="19">
                    <c:v>150</c:v>
                  </c:pt>
                  <c:pt idx="20">
                    <c:v>0</c:v>
                  </c:pt>
                  <c:pt idx="21">
                    <c:v>50</c:v>
                  </c:pt>
                  <c:pt idx="22">
                    <c:v>100</c:v>
                  </c:pt>
                  <c:pt idx="23">
                    <c:v>150</c:v>
                  </c:pt>
                  <c:pt idx="24">
                    <c:v>0</c:v>
                  </c:pt>
                  <c:pt idx="25">
                    <c:v>50</c:v>
                  </c:pt>
                  <c:pt idx="26">
                    <c:v>100</c:v>
                  </c:pt>
                  <c:pt idx="27">
                    <c:v>150</c:v>
                  </c:pt>
                  <c:pt idx="28">
                    <c:v>0</c:v>
                  </c:pt>
                  <c:pt idx="29">
                    <c:v>50</c:v>
                  </c:pt>
                  <c:pt idx="30">
                    <c:v>100</c:v>
                  </c:pt>
                  <c:pt idx="31">
                    <c:v>150</c:v>
                  </c:pt>
                  <c:pt idx="32">
                    <c:v>0</c:v>
                  </c:pt>
                  <c:pt idx="33">
                    <c:v>50</c:v>
                  </c:pt>
                  <c:pt idx="34">
                    <c:v>100</c:v>
                  </c:pt>
                  <c:pt idx="35">
                    <c:v>150</c:v>
                  </c:pt>
                  <c:pt idx="36">
                    <c:v>0</c:v>
                  </c:pt>
                  <c:pt idx="37">
                    <c:v>50</c:v>
                  </c:pt>
                  <c:pt idx="38">
                    <c:v>100</c:v>
                  </c:pt>
                  <c:pt idx="39">
                    <c:v>150</c:v>
                  </c:pt>
                  <c:pt idx="40">
                    <c:v>0</c:v>
                  </c:pt>
                  <c:pt idx="41">
                    <c:v>50</c:v>
                  </c:pt>
                  <c:pt idx="42">
                    <c:v>100</c:v>
                  </c:pt>
                  <c:pt idx="43">
                    <c:v>150</c:v>
                  </c:pt>
                  <c:pt idx="44">
                    <c:v>0</c:v>
                  </c:pt>
                  <c:pt idx="45">
                    <c:v>50</c:v>
                  </c:pt>
                  <c:pt idx="46">
                    <c:v>100</c:v>
                  </c:pt>
                  <c:pt idx="47">
                    <c:v>150</c:v>
                  </c:pt>
                  <c:pt idx="48">
                    <c:v>0</c:v>
                  </c:pt>
                  <c:pt idx="49">
                    <c:v>50</c:v>
                  </c:pt>
                  <c:pt idx="50">
                    <c:v>100</c:v>
                  </c:pt>
                  <c:pt idx="51">
                    <c:v>150</c:v>
                  </c:pt>
                  <c:pt idx="52">
                    <c:v>0</c:v>
                  </c:pt>
                  <c:pt idx="53">
                    <c:v>50</c:v>
                  </c:pt>
                  <c:pt idx="54">
                    <c:v>100</c:v>
                  </c:pt>
                  <c:pt idx="55">
                    <c:v>150</c:v>
                  </c:pt>
                  <c:pt idx="56">
                    <c:v>0</c:v>
                  </c:pt>
                  <c:pt idx="57">
                    <c:v>50</c:v>
                  </c:pt>
                  <c:pt idx="58">
                    <c:v>100</c:v>
                  </c:pt>
                  <c:pt idx="59">
                    <c:v>150</c:v>
                  </c:pt>
                  <c:pt idx="60">
                    <c:v>0</c:v>
                  </c:pt>
                  <c:pt idx="61">
                    <c:v>50</c:v>
                  </c:pt>
                  <c:pt idx="62">
                    <c:v>100</c:v>
                  </c:pt>
                  <c:pt idx="63">
                    <c:v>150</c:v>
                  </c:pt>
                </c:lvl>
                <c:lvl>
                  <c:pt idx="0">
                    <c:v>200</c:v>
                  </c:pt>
                  <c:pt idx="4">
                    <c:v>400</c:v>
                  </c:pt>
                  <c:pt idx="8">
                    <c:v>800</c:v>
                  </c:pt>
                  <c:pt idx="12">
                    <c:v>1600</c:v>
                  </c:pt>
                  <c:pt idx="16">
                    <c:v>200</c:v>
                  </c:pt>
                  <c:pt idx="20">
                    <c:v>400</c:v>
                  </c:pt>
                  <c:pt idx="24">
                    <c:v>800</c:v>
                  </c:pt>
                  <c:pt idx="28">
                    <c:v>1600</c:v>
                  </c:pt>
                  <c:pt idx="32">
                    <c:v>200</c:v>
                  </c:pt>
                  <c:pt idx="36">
                    <c:v>400</c:v>
                  </c:pt>
                  <c:pt idx="40">
                    <c:v>800</c:v>
                  </c:pt>
                  <c:pt idx="44">
                    <c:v>1600</c:v>
                  </c:pt>
                  <c:pt idx="48">
                    <c:v>200</c:v>
                  </c:pt>
                  <c:pt idx="52">
                    <c:v>400</c:v>
                  </c:pt>
                  <c:pt idx="56">
                    <c:v>800</c:v>
                  </c:pt>
                  <c:pt idx="60">
                    <c:v>1600</c:v>
                  </c:pt>
                </c:lvl>
                <c:lvl>
                  <c:pt idx="0">
                    <c:v>q1</c:v>
                  </c:pt>
                  <c:pt idx="16">
                    <c:v>q2</c:v>
                  </c:pt>
                  <c:pt idx="32">
                    <c:v>q3</c:v>
                  </c:pt>
                  <c:pt idx="48">
                    <c:v>q4</c:v>
                  </c:pt>
                </c:lvl>
              </c:multiLvlStrCache>
            </c:multiLvlStrRef>
          </c:cat>
          <c:val>
            <c:numRef>
              <c:f>queryTime!$D$4:$D$88</c:f>
              <c:numCache>
                <c:formatCode>General</c:formatCode>
                <c:ptCount val="64"/>
                <c:pt idx="0">
                  <c:v>83.692000000000007</c:v>
                </c:pt>
                <c:pt idx="1">
                  <c:v>82.578999999999994</c:v>
                </c:pt>
                <c:pt idx="2">
                  <c:v>82.311000000000007</c:v>
                </c:pt>
                <c:pt idx="3">
                  <c:v>83.257000000000005</c:v>
                </c:pt>
                <c:pt idx="4">
                  <c:v>83.090999999999994</c:v>
                </c:pt>
                <c:pt idx="5">
                  <c:v>82.106999999999999</c:v>
                </c:pt>
                <c:pt idx="6">
                  <c:v>81.94</c:v>
                </c:pt>
                <c:pt idx="7">
                  <c:v>81.722000000000008</c:v>
                </c:pt>
                <c:pt idx="8">
                  <c:v>83.798000000000002</c:v>
                </c:pt>
                <c:pt idx="9">
                  <c:v>82.991</c:v>
                </c:pt>
                <c:pt idx="10">
                  <c:v>82.11699999999999</c:v>
                </c:pt>
                <c:pt idx="11">
                  <c:v>83.789999999999992</c:v>
                </c:pt>
                <c:pt idx="12">
                  <c:v>82.686999999999998</c:v>
                </c:pt>
                <c:pt idx="13">
                  <c:v>82.259</c:v>
                </c:pt>
                <c:pt idx="14">
                  <c:v>83.230999999999995</c:v>
                </c:pt>
                <c:pt idx="15">
                  <c:v>80.972999999999999</c:v>
                </c:pt>
                <c:pt idx="16">
                  <c:v>89.972000000000008</c:v>
                </c:pt>
                <c:pt idx="17">
                  <c:v>55.55</c:v>
                </c:pt>
                <c:pt idx="18">
                  <c:v>55.874000000000002</c:v>
                </c:pt>
                <c:pt idx="19">
                  <c:v>54.826000000000001</c:v>
                </c:pt>
                <c:pt idx="20">
                  <c:v>90.153000000000006</c:v>
                </c:pt>
                <c:pt idx="21">
                  <c:v>61.06</c:v>
                </c:pt>
                <c:pt idx="22">
                  <c:v>55.685000000000002</c:v>
                </c:pt>
                <c:pt idx="23">
                  <c:v>56.138000000000005</c:v>
                </c:pt>
                <c:pt idx="24">
                  <c:v>89.777000000000001</c:v>
                </c:pt>
                <c:pt idx="25">
                  <c:v>71.004000000000005</c:v>
                </c:pt>
                <c:pt idx="26">
                  <c:v>55.32</c:v>
                </c:pt>
                <c:pt idx="27">
                  <c:v>56.577999999999996</c:v>
                </c:pt>
                <c:pt idx="28">
                  <c:v>89.573999999999998</c:v>
                </c:pt>
                <c:pt idx="29">
                  <c:v>81.864000000000004</c:v>
                </c:pt>
                <c:pt idx="30">
                  <c:v>55.968000000000004</c:v>
                </c:pt>
                <c:pt idx="31">
                  <c:v>55.627000000000002</c:v>
                </c:pt>
                <c:pt idx="32">
                  <c:v>83.564999999999998</c:v>
                </c:pt>
                <c:pt idx="33">
                  <c:v>30.704000000000001</c:v>
                </c:pt>
                <c:pt idx="34">
                  <c:v>0.92599999999999993</c:v>
                </c:pt>
                <c:pt idx="35">
                  <c:v>0.95399999999999996</c:v>
                </c:pt>
                <c:pt idx="36">
                  <c:v>83.689000000000007</c:v>
                </c:pt>
                <c:pt idx="37">
                  <c:v>61.406999999999996</c:v>
                </c:pt>
                <c:pt idx="38">
                  <c:v>0.873</c:v>
                </c:pt>
                <c:pt idx="39">
                  <c:v>0.90600000000000003</c:v>
                </c:pt>
                <c:pt idx="40">
                  <c:v>83.221000000000004</c:v>
                </c:pt>
                <c:pt idx="41">
                  <c:v>82.683000000000007</c:v>
                </c:pt>
                <c:pt idx="42">
                  <c:v>0.92900000000000005</c:v>
                </c:pt>
                <c:pt idx="43">
                  <c:v>0.91700000000000004</c:v>
                </c:pt>
                <c:pt idx="44">
                  <c:v>83.141999999999996</c:v>
                </c:pt>
                <c:pt idx="45">
                  <c:v>82.602999999999994</c:v>
                </c:pt>
                <c:pt idx="46">
                  <c:v>0.84299999999999997</c:v>
                </c:pt>
                <c:pt idx="47">
                  <c:v>0.879</c:v>
                </c:pt>
                <c:pt idx="48">
                  <c:v>87.381</c:v>
                </c:pt>
                <c:pt idx="49">
                  <c:v>51.371000000000009</c:v>
                </c:pt>
                <c:pt idx="50">
                  <c:v>24.792999999999999</c:v>
                </c:pt>
                <c:pt idx="51">
                  <c:v>1.6120000000000001</c:v>
                </c:pt>
                <c:pt idx="52">
                  <c:v>87.55</c:v>
                </c:pt>
                <c:pt idx="53">
                  <c:v>56.86</c:v>
                </c:pt>
                <c:pt idx="54">
                  <c:v>51.245000000000005</c:v>
                </c:pt>
                <c:pt idx="55">
                  <c:v>1.611</c:v>
                </c:pt>
                <c:pt idx="56">
                  <c:v>86.966000000000008</c:v>
                </c:pt>
                <c:pt idx="57">
                  <c:v>65.572000000000003</c:v>
                </c:pt>
                <c:pt idx="58">
                  <c:v>51.153000000000006</c:v>
                </c:pt>
                <c:pt idx="59">
                  <c:v>31.105</c:v>
                </c:pt>
                <c:pt idx="60">
                  <c:v>86.742000000000004</c:v>
                </c:pt>
                <c:pt idx="61">
                  <c:v>77.052999999999997</c:v>
                </c:pt>
                <c:pt idx="62">
                  <c:v>51.042999999999999</c:v>
                </c:pt>
                <c:pt idx="63">
                  <c:v>50.816000000000003</c:v>
                </c:pt>
              </c:numCache>
            </c:numRef>
          </c:val>
        </c:ser>
        <c:ser>
          <c:idx val="3"/>
          <c:order val="3"/>
          <c:tx>
            <c:strRef>
              <c:f>queryTime!$E$3</c:f>
              <c:strCache>
                <c:ptCount val="1"/>
                <c:pt idx="0">
                  <c:v>Sum of matchtime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cat>
            <c:multiLvlStrRef>
              <c:f>queryTime!$A$4:$A$88</c:f>
              <c:multiLvlStrCache>
                <c:ptCount val="64"/>
                <c:lvl>
                  <c:pt idx="0">
                    <c:v>0</c:v>
                  </c:pt>
                  <c:pt idx="1">
                    <c:v>50</c:v>
                  </c:pt>
                  <c:pt idx="2">
                    <c:v>100</c:v>
                  </c:pt>
                  <c:pt idx="3">
                    <c:v>150</c:v>
                  </c:pt>
                  <c:pt idx="4">
                    <c:v>0</c:v>
                  </c:pt>
                  <c:pt idx="5">
                    <c:v>50</c:v>
                  </c:pt>
                  <c:pt idx="6">
                    <c:v>100</c:v>
                  </c:pt>
                  <c:pt idx="7">
                    <c:v>150</c:v>
                  </c:pt>
                  <c:pt idx="8">
                    <c:v>0</c:v>
                  </c:pt>
                  <c:pt idx="9">
                    <c:v>50</c:v>
                  </c:pt>
                  <c:pt idx="10">
                    <c:v>100</c:v>
                  </c:pt>
                  <c:pt idx="11">
                    <c:v>150</c:v>
                  </c:pt>
                  <c:pt idx="12">
                    <c:v>0</c:v>
                  </c:pt>
                  <c:pt idx="13">
                    <c:v>50</c:v>
                  </c:pt>
                  <c:pt idx="14">
                    <c:v>100</c:v>
                  </c:pt>
                  <c:pt idx="15">
                    <c:v>150</c:v>
                  </c:pt>
                  <c:pt idx="16">
                    <c:v>0</c:v>
                  </c:pt>
                  <c:pt idx="17">
                    <c:v>50</c:v>
                  </c:pt>
                  <c:pt idx="18">
                    <c:v>100</c:v>
                  </c:pt>
                  <c:pt idx="19">
                    <c:v>150</c:v>
                  </c:pt>
                  <c:pt idx="20">
                    <c:v>0</c:v>
                  </c:pt>
                  <c:pt idx="21">
                    <c:v>50</c:v>
                  </c:pt>
                  <c:pt idx="22">
                    <c:v>100</c:v>
                  </c:pt>
                  <c:pt idx="23">
                    <c:v>150</c:v>
                  </c:pt>
                  <c:pt idx="24">
                    <c:v>0</c:v>
                  </c:pt>
                  <c:pt idx="25">
                    <c:v>50</c:v>
                  </c:pt>
                  <c:pt idx="26">
                    <c:v>100</c:v>
                  </c:pt>
                  <c:pt idx="27">
                    <c:v>150</c:v>
                  </c:pt>
                  <c:pt idx="28">
                    <c:v>0</c:v>
                  </c:pt>
                  <c:pt idx="29">
                    <c:v>50</c:v>
                  </c:pt>
                  <c:pt idx="30">
                    <c:v>100</c:v>
                  </c:pt>
                  <c:pt idx="31">
                    <c:v>150</c:v>
                  </c:pt>
                  <c:pt idx="32">
                    <c:v>0</c:v>
                  </c:pt>
                  <c:pt idx="33">
                    <c:v>50</c:v>
                  </c:pt>
                  <c:pt idx="34">
                    <c:v>100</c:v>
                  </c:pt>
                  <c:pt idx="35">
                    <c:v>150</c:v>
                  </c:pt>
                  <c:pt idx="36">
                    <c:v>0</c:v>
                  </c:pt>
                  <c:pt idx="37">
                    <c:v>50</c:v>
                  </c:pt>
                  <c:pt idx="38">
                    <c:v>100</c:v>
                  </c:pt>
                  <c:pt idx="39">
                    <c:v>150</c:v>
                  </c:pt>
                  <c:pt idx="40">
                    <c:v>0</c:v>
                  </c:pt>
                  <c:pt idx="41">
                    <c:v>50</c:v>
                  </c:pt>
                  <c:pt idx="42">
                    <c:v>100</c:v>
                  </c:pt>
                  <c:pt idx="43">
                    <c:v>150</c:v>
                  </c:pt>
                  <c:pt idx="44">
                    <c:v>0</c:v>
                  </c:pt>
                  <c:pt idx="45">
                    <c:v>50</c:v>
                  </c:pt>
                  <c:pt idx="46">
                    <c:v>100</c:v>
                  </c:pt>
                  <c:pt idx="47">
                    <c:v>150</c:v>
                  </c:pt>
                  <c:pt idx="48">
                    <c:v>0</c:v>
                  </c:pt>
                  <c:pt idx="49">
                    <c:v>50</c:v>
                  </c:pt>
                  <c:pt idx="50">
                    <c:v>100</c:v>
                  </c:pt>
                  <c:pt idx="51">
                    <c:v>150</c:v>
                  </c:pt>
                  <c:pt idx="52">
                    <c:v>0</c:v>
                  </c:pt>
                  <c:pt idx="53">
                    <c:v>50</c:v>
                  </c:pt>
                  <c:pt idx="54">
                    <c:v>100</c:v>
                  </c:pt>
                  <c:pt idx="55">
                    <c:v>150</c:v>
                  </c:pt>
                  <c:pt idx="56">
                    <c:v>0</c:v>
                  </c:pt>
                  <c:pt idx="57">
                    <c:v>50</c:v>
                  </c:pt>
                  <c:pt idx="58">
                    <c:v>100</c:v>
                  </c:pt>
                  <c:pt idx="59">
                    <c:v>150</c:v>
                  </c:pt>
                  <c:pt idx="60">
                    <c:v>0</c:v>
                  </c:pt>
                  <c:pt idx="61">
                    <c:v>50</c:v>
                  </c:pt>
                  <c:pt idx="62">
                    <c:v>100</c:v>
                  </c:pt>
                  <c:pt idx="63">
                    <c:v>150</c:v>
                  </c:pt>
                </c:lvl>
                <c:lvl>
                  <c:pt idx="0">
                    <c:v>200</c:v>
                  </c:pt>
                  <c:pt idx="4">
                    <c:v>400</c:v>
                  </c:pt>
                  <c:pt idx="8">
                    <c:v>800</c:v>
                  </c:pt>
                  <c:pt idx="12">
                    <c:v>1600</c:v>
                  </c:pt>
                  <c:pt idx="16">
                    <c:v>200</c:v>
                  </c:pt>
                  <c:pt idx="20">
                    <c:v>400</c:v>
                  </c:pt>
                  <c:pt idx="24">
                    <c:v>800</c:v>
                  </c:pt>
                  <c:pt idx="28">
                    <c:v>1600</c:v>
                  </c:pt>
                  <c:pt idx="32">
                    <c:v>200</c:v>
                  </c:pt>
                  <c:pt idx="36">
                    <c:v>400</c:v>
                  </c:pt>
                  <c:pt idx="40">
                    <c:v>800</c:v>
                  </c:pt>
                  <c:pt idx="44">
                    <c:v>1600</c:v>
                  </c:pt>
                  <c:pt idx="48">
                    <c:v>200</c:v>
                  </c:pt>
                  <c:pt idx="52">
                    <c:v>400</c:v>
                  </c:pt>
                  <c:pt idx="56">
                    <c:v>800</c:v>
                  </c:pt>
                  <c:pt idx="60">
                    <c:v>1600</c:v>
                  </c:pt>
                </c:lvl>
                <c:lvl>
                  <c:pt idx="0">
                    <c:v>q1</c:v>
                  </c:pt>
                  <c:pt idx="16">
                    <c:v>q2</c:v>
                  </c:pt>
                  <c:pt idx="32">
                    <c:v>q3</c:v>
                  </c:pt>
                  <c:pt idx="48">
                    <c:v>q4</c:v>
                  </c:pt>
                </c:lvl>
              </c:multiLvlStrCache>
            </c:multiLvlStrRef>
          </c:cat>
          <c:val>
            <c:numRef>
              <c:f>queryTime!$E$4:$E$88</c:f>
              <c:numCache>
                <c:formatCode>General</c:formatCode>
                <c:ptCount val="64"/>
                <c:pt idx="0">
                  <c:v>1.73</c:v>
                </c:pt>
                <c:pt idx="1">
                  <c:v>1.68</c:v>
                </c:pt>
                <c:pt idx="2">
                  <c:v>1.72</c:v>
                </c:pt>
                <c:pt idx="3">
                  <c:v>1.68</c:v>
                </c:pt>
                <c:pt idx="4">
                  <c:v>1.58</c:v>
                </c:pt>
                <c:pt idx="5">
                  <c:v>1.58</c:v>
                </c:pt>
                <c:pt idx="6">
                  <c:v>1.5899999999999999</c:v>
                </c:pt>
                <c:pt idx="7">
                  <c:v>1.58</c:v>
                </c:pt>
                <c:pt idx="8">
                  <c:v>1.54</c:v>
                </c:pt>
                <c:pt idx="9">
                  <c:v>1.5299999999999998</c:v>
                </c:pt>
                <c:pt idx="10">
                  <c:v>1.49</c:v>
                </c:pt>
                <c:pt idx="11">
                  <c:v>1.63</c:v>
                </c:pt>
                <c:pt idx="12">
                  <c:v>1.48</c:v>
                </c:pt>
                <c:pt idx="13">
                  <c:v>1.49</c:v>
                </c:pt>
                <c:pt idx="14">
                  <c:v>1.52</c:v>
                </c:pt>
                <c:pt idx="15">
                  <c:v>1.48</c:v>
                </c:pt>
                <c:pt idx="16">
                  <c:v>43.72</c:v>
                </c:pt>
                <c:pt idx="17">
                  <c:v>36.299999999999997</c:v>
                </c:pt>
                <c:pt idx="18">
                  <c:v>36.699999999999996</c:v>
                </c:pt>
                <c:pt idx="19">
                  <c:v>36.74</c:v>
                </c:pt>
                <c:pt idx="20">
                  <c:v>43.5</c:v>
                </c:pt>
                <c:pt idx="21">
                  <c:v>37.229999999999997</c:v>
                </c:pt>
                <c:pt idx="22">
                  <c:v>36.72</c:v>
                </c:pt>
                <c:pt idx="23">
                  <c:v>36.489999999999995</c:v>
                </c:pt>
                <c:pt idx="24">
                  <c:v>43.59</c:v>
                </c:pt>
                <c:pt idx="25">
                  <c:v>38.099999999999994</c:v>
                </c:pt>
                <c:pt idx="26">
                  <c:v>36.53</c:v>
                </c:pt>
                <c:pt idx="27">
                  <c:v>36.94</c:v>
                </c:pt>
                <c:pt idx="28">
                  <c:v>43.34</c:v>
                </c:pt>
                <c:pt idx="29">
                  <c:v>38.159999999999997</c:v>
                </c:pt>
                <c:pt idx="30">
                  <c:v>36.29</c:v>
                </c:pt>
                <c:pt idx="31">
                  <c:v>36.85</c:v>
                </c:pt>
                <c:pt idx="32">
                  <c:v>4.7699999999999996</c:v>
                </c:pt>
                <c:pt idx="33">
                  <c:v>1.9900000000000002</c:v>
                </c:pt>
                <c:pt idx="34">
                  <c:v>0.21</c:v>
                </c:pt>
                <c:pt idx="35">
                  <c:v>0.21</c:v>
                </c:pt>
                <c:pt idx="36">
                  <c:v>4.74</c:v>
                </c:pt>
                <c:pt idx="37">
                  <c:v>3.5300000000000002</c:v>
                </c:pt>
                <c:pt idx="38">
                  <c:v>0.12</c:v>
                </c:pt>
                <c:pt idx="39">
                  <c:v>0.13</c:v>
                </c:pt>
                <c:pt idx="40">
                  <c:v>4.6500000000000004</c:v>
                </c:pt>
                <c:pt idx="41">
                  <c:v>4.4800000000000004</c:v>
                </c:pt>
                <c:pt idx="42">
                  <c:v>7.0000000000000007E-2</c:v>
                </c:pt>
                <c:pt idx="43">
                  <c:v>7.0000000000000007E-2</c:v>
                </c:pt>
                <c:pt idx="44">
                  <c:v>4.5999999999999996</c:v>
                </c:pt>
                <c:pt idx="45">
                  <c:v>4.4800000000000004</c:v>
                </c:pt>
                <c:pt idx="46">
                  <c:v>0.04</c:v>
                </c:pt>
                <c:pt idx="47">
                  <c:v>0.04</c:v>
                </c:pt>
                <c:pt idx="48">
                  <c:v>25.939999999999998</c:v>
                </c:pt>
                <c:pt idx="49">
                  <c:v>18.600000000000001</c:v>
                </c:pt>
                <c:pt idx="50">
                  <c:v>8.9499999999999993</c:v>
                </c:pt>
                <c:pt idx="51">
                  <c:v>0.63000000000000012</c:v>
                </c:pt>
                <c:pt idx="52">
                  <c:v>26</c:v>
                </c:pt>
                <c:pt idx="53">
                  <c:v>18.98</c:v>
                </c:pt>
                <c:pt idx="54">
                  <c:v>18.25</c:v>
                </c:pt>
                <c:pt idx="55">
                  <c:v>0.52</c:v>
                </c:pt>
                <c:pt idx="56">
                  <c:v>25.67</c:v>
                </c:pt>
                <c:pt idx="57">
                  <c:v>19.37</c:v>
                </c:pt>
                <c:pt idx="58">
                  <c:v>18.36</c:v>
                </c:pt>
                <c:pt idx="59">
                  <c:v>11.44</c:v>
                </c:pt>
                <c:pt idx="60">
                  <c:v>25.55</c:v>
                </c:pt>
                <c:pt idx="61">
                  <c:v>20.79</c:v>
                </c:pt>
                <c:pt idx="62">
                  <c:v>18.309999999999999</c:v>
                </c:pt>
                <c:pt idx="63">
                  <c:v>18.28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640896"/>
        <c:axId val="88654976"/>
      </c:barChart>
      <c:catAx>
        <c:axId val="88640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700"/>
            </a:pPr>
            <a:endParaRPr lang="en-US"/>
          </a:p>
        </c:txPr>
        <c:crossAx val="88654976"/>
        <c:crosses val="autoZero"/>
        <c:auto val="1"/>
        <c:lblAlgn val="ctr"/>
        <c:lblOffset val="100"/>
        <c:noMultiLvlLbl val="0"/>
      </c:catAx>
      <c:valAx>
        <c:axId val="8865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864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32413083689671"/>
          <c:y val="0.19458478707110763"/>
          <c:w val="0.2128435944628187"/>
          <c:h val="0.15247230748698787"/>
        </c:manualLayout>
      </c:layout>
      <c:overlay val="0"/>
      <c:spPr>
        <a:solidFill>
          <a:schemeClr val="bg1">
            <a:lumMod val="95000"/>
          </a:schemeClr>
        </a:solidFill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0.5756</cdr:x>
      <cdr:y>0.82796</cdr:y>
    </cdr:from>
    <cdr:to>
      <cdr:x>0.64573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7505700" y="52006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0.00365</cdr:x>
      <cdr:y>0.79211</cdr:y>
    </cdr:from>
    <cdr:to>
      <cdr:x>0.09666</cdr:x>
      <cdr:y>0.8862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651" y="4985635"/>
          <a:ext cx="806549" cy="5922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indent="0" algn="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>
              <a:effectLst/>
              <a:latin typeface="+mn-lt"/>
              <a:ea typeface="+mn-ea"/>
              <a:cs typeface="+mn-cs"/>
            </a:rPr>
            <a:t>threshold</a:t>
          </a:r>
        </a:p>
        <a:p xmlns:a="http://schemas.openxmlformats.org/drawingml/2006/main">
          <a:pPr marL="0" marR="0" indent="0" algn="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300">
            <a:effectLst/>
          </a:endParaRPr>
        </a:p>
        <a:p xmlns:a="http://schemas.openxmlformats.org/drawingml/2006/main">
          <a:pPr algn="r"/>
          <a:r>
            <a:rPr lang="en-US" sz="800"/>
            <a:t>filesize</a:t>
          </a:r>
        </a:p>
        <a:p xmlns:a="http://schemas.openxmlformats.org/drawingml/2006/main">
          <a:pPr marL="0" marR="0" indent="0" algn="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300">
            <a:effectLst/>
            <a:latin typeface="+mn-lt"/>
            <a:ea typeface="+mn-ea"/>
            <a:cs typeface="+mn-cs"/>
          </a:endParaRPr>
        </a:p>
        <a:p xmlns:a="http://schemas.openxmlformats.org/drawingml/2006/main">
          <a:pPr marL="0" marR="0" indent="0" algn="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>
              <a:effectLst/>
              <a:latin typeface="+mn-lt"/>
              <a:ea typeface="+mn-ea"/>
              <a:cs typeface="+mn-cs"/>
            </a:rPr>
            <a:t>query</a:t>
          </a:r>
          <a:endParaRPr lang="en-US" sz="800">
            <a:effectLst/>
          </a:endParaRPr>
        </a:p>
      </cdr:txBody>
    </cdr:sp>
  </cdr:relSizeAnchor>
  <cdr:relSizeAnchor xmlns:cdr="http://schemas.openxmlformats.org/drawingml/2006/chartDrawing">
    <cdr:from>
      <cdr:x>0.13333</cdr:x>
      <cdr:y>0.86089</cdr:y>
    </cdr:from>
    <cdr:to>
      <cdr:x>0.23333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9200" y="603969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64399-4ACB-4D38-8CD2-088AAC47F2E7}" type="datetimeFigureOut">
              <a:rPr lang="en-US" smtClean="0"/>
              <a:t>11/16/2012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10A3-9E57-4FFD-B2BF-05923FC03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10A3-9E57-4FFD-B2BF-05923FC039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10A3-9E57-4FFD-B2BF-05923FC039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C27-5DDA-4485-9DD1-FFBF0B025412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0212-EC9F-4D42-80D7-0623EF587B69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FFD-59F8-4AAD-90B6-7CDCB98E2D2C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940-6AD6-4C83-B7B9-4B7587DDC2D9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07AC-7142-4163-9D48-65CE814E1D8A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C56-3990-450E-AE7C-BFF212058006}" type="datetime1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1976-370B-4244-8B2F-6CE99D886E95}" type="datetime1">
              <a:rPr lang="en-US" smtClean="0"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4502-2D3E-4BFC-8E59-E06B313759E5}" type="datetime1">
              <a:rPr lang="en-US" smtClean="0"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912A-CEDB-4428-A502-F040FF1BDCE1}" type="datetime1">
              <a:rPr lang="en-US" smtClean="0"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C351D-806E-49ED-A95C-C67BC9C119A6}" type="datetime1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6A17-1BA9-417B-AB7E-46A608F24035}" type="datetime1">
              <a:rPr lang="en-US" smtClean="0"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F179-6712-4CFE-AAB0-0E9EBB96E5B2}" type="datetime1">
              <a:rPr lang="en-US" smtClean="0"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03CC-FED8-460A-BA1B-D65ABD79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975"/>
            <a:ext cx="91440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err="1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JPath</a:t>
            </a:r>
            <a:r>
              <a:rPr lang="en-US" sz="4800" b="1" spc="5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Structural Queries for JSON</a:t>
            </a:r>
            <a:endParaRPr lang="en-US" sz="4800" b="1" spc="5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1981200"/>
            <a:ext cx="3657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Mihai Budiu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Gordon Plotkin*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Yuan Yu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 Zhang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836663"/>
            <a:ext cx="3778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November 15, 2012</a:t>
            </a:r>
          </a:p>
          <a:p>
            <a:pPr algn="ctr"/>
            <a:r>
              <a:rPr lang="en-US" sz="3200" dirty="0" smtClean="0"/>
              <a:t>Social Search </a:t>
            </a:r>
            <a:r>
              <a:rPr lang="en-US" sz="3200" dirty="0" err="1" smtClean="0"/>
              <a:t>Meetup</a:t>
            </a:r>
            <a:endParaRPr lang="en-US" sz="3200" dirty="0"/>
          </a:p>
        </p:txBody>
      </p:sp>
      <p:pic>
        <p:nvPicPr>
          <p:cNvPr id="1026" name="Picture 2" descr="http://www.beazley.ox.ac.uk/dictionary/Dict/image/argonau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6475"/>
            <a:ext cx="4027491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191000"/>
            <a:ext cx="37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MSR SVC and *University of Edinburgh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supports efficient indexing 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533400" y="2432288"/>
            <a:ext cx="2227264" cy="27320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1997" y="3260466"/>
            <a:ext cx="1513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731001" y="3083004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528" y="3083004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6096000" y="2432288"/>
            <a:ext cx="2227264" cy="27320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3581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91400" y="39544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05600" y="4495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24800" y="4648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94632" y="227988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332" y="5182180"/>
            <a:ext cx="205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JSON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Tree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0190" y="518218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Set of nodes</a:t>
            </a:r>
            <a:endParaRPr lang="en-US" sz="28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Jpath</a:t>
            </a:r>
            <a:r>
              <a:rPr lang="en-US" dirty="0" smtClean="0"/>
              <a:t> Syntax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258706"/>
              </p:ext>
            </p:extLst>
          </p:nvPr>
        </p:nvGraphicFramePr>
        <p:xfrm>
          <a:off x="1371600" y="1752600"/>
          <a:ext cx="6422874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553"/>
                <a:gridCol w="2230247"/>
                <a:gridCol w="30700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ε</a:t>
                      </a:r>
                      <a:endParaRPr 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Empty query</a:t>
                      </a:r>
                      <a:endParaRPr lang="en-US" sz="2400" i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nm</a:t>
                      </a:r>
                      <a:endParaRPr lang="en-US" sz="2400" b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Node matcher</a:t>
                      </a:r>
                      <a:endParaRPr lang="en-US" sz="2400" i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Child</a:t>
                      </a:r>
                      <a:endParaRPr lang="en-US" sz="2400" i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Any</a:t>
                      </a:r>
                      <a:endParaRPr lang="en-US" sz="2400" i="1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r>
                        <a:rPr lang="en-US" sz="2400" baseline="0" dirty="0" smtClean="0"/>
                        <a:t> &amp; query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Set intersection</a:t>
                      </a:r>
                      <a:endParaRPr lang="en-US" sz="24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 | query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Set union</a:t>
                      </a:r>
                      <a:endParaRPr lang="en-US" sz="24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 </a:t>
                      </a:r>
                      <a:r>
                        <a:rPr lang="en-US" sz="2400" dirty="0" err="1" smtClean="0"/>
                        <a:t>query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Sequence</a:t>
                      </a:r>
                      <a:endParaRPr lang="en-US" sz="24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query*</a:t>
                      </a:r>
                      <a:endParaRPr lang="en-US" sz="2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Kleene</a:t>
                      </a:r>
                      <a:r>
                        <a:rPr lang="en-US" sz="2400" i="1" dirty="0" smtClean="0"/>
                        <a:t> star</a:t>
                      </a:r>
                      <a:endParaRPr lang="en-US" sz="2400" i="1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^query</a:t>
                      </a:r>
                      <a:endParaRPr lang="en-US" sz="2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Snap (back)</a:t>
                      </a:r>
                      <a:r>
                        <a:rPr lang="en-US" sz="2400" i="1" baseline="0" dirty="0" smtClean="0"/>
                        <a:t> operator</a:t>
                      </a:r>
                      <a:endParaRPr lang="en-US" sz="2400" i="1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057400" y="3624842"/>
            <a:ext cx="274319" cy="2242558"/>
          </a:xfrm>
          <a:prstGeom prst="leftBrace">
            <a:avLst>
              <a:gd name="adj1" fmla="val 3637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428" y="4422955"/>
            <a:ext cx="109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Recursive</a:t>
            </a:r>
            <a:br>
              <a:rPr lang="en-US" i="1" dirty="0" smtClean="0"/>
            </a:br>
            <a:r>
              <a:rPr lang="en-US" i="1" dirty="0" smtClean="0"/>
              <a:t>definition</a:t>
            </a:r>
            <a:endParaRPr lang="en-US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Matchers (</a:t>
            </a:r>
            <a:r>
              <a:rPr lang="en-US" b="1" dirty="0" smtClean="0"/>
              <a:t>nm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Boolean functions of node labels</a:t>
            </a:r>
          </a:p>
          <a:p>
            <a:r>
              <a:rPr lang="en-US" dirty="0" smtClean="0"/>
              <a:t>Possible examples: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4363"/>
              </p:ext>
            </p:extLst>
          </p:nvPr>
        </p:nvGraphicFramePr>
        <p:xfrm>
          <a:off x="381000" y="3200400"/>
          <a:ext cx="8458200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9637"/>
                <a:gridCol w="4758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Expression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Matches</a:t>
                      </a:r>
                      <a:endParaRPr lang="en-US" sz="2000" b="1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l =&gt; </a:t>
                      </a:r>
                      <a:r>
                        <a:rPr lang="en-US" sz="2000" dirty="0" smtClean="0"/>
                        <a:t>l == “price”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exactly the “price” label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“price”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exactly the “price” label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</a:t>
                      </a:r>
                      <a:r>
                        <a:rPr lang="en-US" sz="2000" baseline="0" dirty="0" smtClean="0"/>
                        <a:t> =&gt; </a:t>
                      </a:r>
                      <a:r>
                        <a:rPr lang="en-US" sz="2000" dirty="0" smtClean="0"/>
                        <a:t>length(l) == 5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labels with length 5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l =&gt; </a:t>
                      </a:r>
                      <a:r>
                        <a:rPr lang="en-US" sz="2000" dirty="0" smtClean="0"/>
                        <a:t>index(</a:t>
                      </a:r>
                      <a:r>
                        <a:rPr lang="en-US" sz="2000" dirty="0" err="1" smtClean="0"/>
                        <a:t>l,”price</a:t>
                      </a:r>
                      <a:r>
                        <a:rPr lang="en-US" sz="2000" dirty="0" smtClean="0"/>
                        <a:t>”) &gt;= 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labels that contain the “price” sub-string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l =&gt;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(l)%2 == 0 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all even numeric labels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 =&gt;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err="1" smtClean="0"/>
                        <a:t>regexMatch</a:t>
                      </a:r>
                      <a:r>
                        <a:rPr lang="en-US" sz="2000" dirty="0" smtClean="0"/>
                        <a:t>(l, “[A-Za-z0-9]+”) 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alphanumeric labels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Operation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 bwMode="auto">
          <a:xfrm>
            <a:off x="533400" y="2432288"/>
            <a:ext cx="2227264" cy="27320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1997" y="3260466"/>
            <a:ext cx="1513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731001" y="3083004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5528" y="3083004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6096000" y="2432288"/>
            <a:ext cx="2227264" cy="27320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01327" y="3798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6649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65279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94632" y="3429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332" y="518218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Start node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190190" y="518218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Result nodes</a:t>
            </a:r>
            <a:endParaRPr lang="en-US" sz="28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JPath</a:t>
            </a:r>
            <a:r>
              <a:rPr lang="en-US" dirty="0" smtClean="0"/>
              <a:t> Semantics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0941503"/>
                  </p:ext>
                </p:extLst>
              </p:nvPr>
            </p:nvGraphicFramePr>
            <p:xfrm>
              <a:off x="990600" y="1371597"/>
              <a:ext cx="7619999" cy="53603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6400"/>
                    <a:gridCol w="2133600"/>
                    <a:gridCol w="3809999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</a:t>
                          </a:r>
                          <a:r>
                            <a:rPr lang="en-US" sz="2400" b="0" i="0" dirty="0" err="1" smtClean="0"/>
                            <a:t>q,v</a:t>
                          </a:r>
                          <a:r>
                            <a:rPr lang="en-US" sz="2400" b="0" i="0" dirty="0" smtClean="0"/>
                            <a:t>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i="0" dirty="0" smtClean="0"/>
                            <a:t>{v} </a:t>
                          </a:r>
                          <a:r>
                            <a:rPr lang="en-US" sz="2400" b="0" i="0" dirty="0" smtClean="0"/>
                            <a:t>if </a:t>
                          </a:r>
                          <a:r>
                            <a:rPr lang="en-US" sz="2400" b="1" i="0" dirty="0" smtClean="0"/>
                            <a:t>nm</a:t>
                          </a:r>
                          <a:r>
                            <a:rPr lang="en-US" sz="2400" i="0" dirty="0" smtClean="0"/>
                            <a:t>(</a:t>
                          </a:r>
                          <a:r>
                            <a:rPr lang="en-US" sz="2400" i="0" dirty="0" err="1" smtClean="0"/>
                            <a:t>v.label</a:t>
                          </a:r>
                          <a:r>
                            <a:rPr lang="en-US" sz="2400" i="0" dirty="0" smtClean="0"/>
                            <a:t>)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v.children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&amp; </a:t>
                          </a:r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baseline="0" dirty="0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| </a:t>
                          </a:r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q</m:t>
                                    </m:r>
                                    <m:r>
                                      <a:rPr lang="en-US" sz="2400" i="0" baseline="-25000" dirty="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0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</m:d>
                                <m:r>
                                  <a:rPr lang="en-US" sz="2400" b="0" i="0" baseline="0" dirty="0" smtClean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 smtClean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0" smtClean="0">
                                        <a:latin typeface="Cambria Math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u</m:t>
                                    </m:r>
                                    <m:r>
                                      <a:rPr lang="en-US" sz="2400" b="0" i="0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query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2400" i="0" dirty="0"/>
                                      <m:t> 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b="0" i="0" baseline="-2500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u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baseline="-25000" dirty="0"/>
                        </a:p>
                      </a:txBody>
                      <a:tcPr/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i</m:t>
                                        </m:r>
                                      </m:sup>
                                    </m:sSubSup>
                                    <m:r>
                                      <a:rPr lang="en-US" sz="2400" b="0" i="0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  <a:ea typeface="Cambria Math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i="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{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v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}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query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q</m:t>
                                              </m:r>
                                              <m:r>
                                                <a:rPr lang="en-US" sz="2400" b="0" i="0" baseline="-2500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v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∅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∅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                 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60941503"/>
                  </p:ext>
                </p:extLst>
              </p:nvPr>
            </p:nvGraphicFramePr>
            <p:xfrm>
              <a:off x="990600" y="1371597"/>
              <a:ext cx="7619999" cy="53603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6400"/>
                    <a:gridCol w="2133600"/>
                    <a:gridCol w="3809999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</a:t>
                          </a:r>
                          <a:r>
                            <a:rPr lang="en-US" sz="2400" b="0" i="0" dirty="0" err="1" smtClean="0"/>
                            <a:t>q,v</a:t>
                          </a:r>
                          <a:r>
                            <a:rPr lang="en-US" sz="2400" b="0" i="0" dirty="0" smtClean="0"/>
                            <a:t>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i="0" dirty="0" smtClean="0"/>
                            <a:t>{v} </a:t>
                          </a:r>
                          <a:r>
                            <a:rPr lang="en-US" sz="2400" b="0" i="0" dirty="0" smtClean="0"/>
                            <a:t>if </a:t>
                          </a:r>
                          <a:r>
                            <a:rPr lang="en-US" sz="2400" b="1" i="0" dirty="0" smtClean="0"/>
                            <a:t>nm</a:t>
                          </a:r>
                          <a:r>
                            <a:rPr lang="en-US" sz="2400" i="0" dirty="0" smtClean="0"/>
                            <a:t>(</a:t>
                          </a:r>
                          <a:r>
                            <a:rPr lang="en-US" sz="2400" i="0" dirty="0" err="1" smtClean="0"/>
                            <a:t>v.label</a:t>
                          </a:r>
                          <a:r>
                            <a:rPr lang="en-US" sz="2400" i="0" dirty="0" smtClean="0"/>
                            <a:t>)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v.children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smtClean="0"/>
                            <a:t>&amp; </a:t>
                          </a:r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1" t="-512195" r="-160" b="-470732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 smtClean="0"/>
                            <a:t>| </a:t>
                          </a:r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1" t="-604819" r="-160" b="-365060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1" t="-713415" r="-160" b="-269512"/>
                          </a:stretch>
                        </a:blipFill>
                      </a:tcPr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1" t="-717204" r="-160" b="-137634"/>
                          </a:stretch>
                        </a:blipFill>
                      </a:tcPr>
                    </a:tc>
                  </a:tr>
                  <a:tr h="771779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1" t="-598425" r="-160" b="-7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 rot="18912706">
            <a:off x="282677" y="3915491"/>
            <a:ext cx="2199385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Complete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/headquarters/Belgium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(/*)/city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(/*)/city/?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supports efficient indexing 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/location(/*)/city/?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/location/?(/country/Germany | /country/France)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(^/headquarters/Belgium)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(^/headquarters/Belgium)/location/0/city/?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(/*)(^/country/Germany)/city/?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(/*)(^/country/?)/city/?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 rot="21295133">
            <a:off x="2955569" y="4143317"/>
            <a:ext cx="2293672" cy="67136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 rot="20231424">
            <a:off x="3201608" y="3470265"/>
            <a:ext cx="1855561" cy="5217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Isosceles Triangle 1"/>
          <p:cNvSpPr/>
          <p:nvPr/>
        </p:nvSpPr>
        <p:spPr>
          <a:xfrm>
            <a:off x="2614100" y="2403395"/>
            <a:ext cx="2971800" cy="2509953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Isosceles Triangle 2"/>
          <p:cNvSpPr/>
          <p:nvPr/>
        </p:nvSpPr>
        <p:spPr>
          <a:xfrm>
            <a:off x="4116042" y="3541749"/>
            <a:ext cx="1066799" cy="1357562"/>
          </a:xfrm>
          <a:prstGeom prst="triangle">
            <a:avLst/>
          </a:prstGeom>
          <a:solidFill>
            <a:srgbClr val="C0C0C0">
              <a:alpha val="4392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Isosceles Triangle 3"/>
          <p:cNvSpPr/>
          <p:nvPr/>
        </p:nvSpPr>
        <p:spPr>
          <a:xfrm>
            <a:off x="3033200" y="4004965"/>
            <a:ext cx="1066800" cy="908384"/>
          </a:xfrm>
          <a:prstGeom prst="triangle">
            <a:avLst/>
          </a:prstGeom>
          <a:solidFill>
            <a:srgbClr val="C0C0C0">
              <a:alpha val="43922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4045858" y="2366665"/>
            <a:ext cx="135834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4595300" y="3433465"/>
            <a:ext cx="135834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3500950" y="3890665"/>
            <a:ext cx="135834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3173032" y="4459157"/>
            <a:ext cx="135834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3683588" y="4442112"/>
            <a:ext cx="135834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4233292" y="4382957"/>
            <a:ext cx="135834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4574723" y="4178870"/>
            <a:ext cx="135834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4937879" y="4448127"/>
            <a:ext cx="135834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5079728" y="3248799"/>
            <a:ext cx="180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matches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3500" y="4089825"/>
            <a:ext cx="2320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/q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matches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8867" y="5284261"/>
            <a:ext cx="228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!q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cxnSp>
        <p:nvCxnSpPr>
          <p:cNvPr id="21" name="Straight Arrow Connector 20"/>
          <p:cNvCxnSpPr>
            <a:stCxn id="20" idx="0"/>
            <a:endCxn id="3" idx="3"/>
          </p:cNvCxnSpPr>
          <p:nvPr/>
        </p:nvCxnSpPr>
        <p:spPr>
          <a:xfrm flipH="1" flipV="1">
            <a:off x="4649442" y="4899311"/>
            <a:ext cx="61789" cy="38495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4" idx="3"/>
          </p:cNvCxnSpPr>
          <p:nvPr/>
        </p:nvCxnSpPr>
        <p:spPr>
          <a:xfrm flipH="1" flipV="1">
            <a:off x="3566600" y="4913349"/>
            <a:ext cx="1144631" cy="370912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Cut Operator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62259" y="1447800"/>
            <a:ext cx="3402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UserQuery</a:t>
            </a:r>
            <a:r>
              <a:rPr lang="en-US" sz="3200" dirty="0" smtClean="0"/>
              <a:t> = q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! q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4456" y="6306750"/>
            <a:ext cx="820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of cut is a set of trees (no longer a set of nodes)!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6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Examples: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(^/headquarters/Belgium)/location ! ?/city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34073" y="2271572"/>
            <a:ext cx="5638800" cy="3429000"/>
            <a:chOff x="347334" y="495300"/>
            <a:chExt cx="8568066" cy="4419600"/>
          </a:xfrm>
        </p:grpSpPr>
        <p:sp>
          <p:nvSpPr>
            <p:cNvPr id="5" name="Rectangle 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27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022916"/>
            <a:ext cx="30498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Final result is:</a:t>
            </a:r>
          </a:p>
          <a:p>
            <a:r>
              <a:rPr lang="en-US" sz="2800" dirty="0" smtClean="0"/>
              <a:t>[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{ “city”: “Berlin” },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{ “city” : “Paris” }</a:t>
            </a:r>
          </a:p>
          <a:p>
            <a:r>
              <a:rPr lang="en-US" sz="2800" dirty="0"/>
              <a:t>]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budiu\AppData\Local\Microsoft\Windows\Temporary Internet Files\Content.IE5\XDPVR3RS\MP90043313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1441"/>
            <a:ext cx="4346390" cy="214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Monotone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76" y="1981200"/>
            <a:ext cx="8153400" cy="1986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Query: No child has label “x”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28</a:t>
            </a:fld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2438400" y="1676400"/>
            <a:ext cx="1447800" cy="1371600"/>
          </a:xfrm>
          <a:prstGeom prst="noSmoking">
            <a:avLst>
              <a:gd name="adj" fmla="val 12543"/>
            </a:avLst>
          </a:prstGeom>
          <a:solidFill>
            <a:srgbClr val="FF0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supports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efficient </a:t>
            </a:r>
            <a:r>
              <a:rPr lang="en-US" dirty="0" smtClean="0"/>
              <a:t>indexing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JavaScript Object Notation</a:t>
            </a:r>
          </a:p>
          <a:p>
            <a:pPr eaLnBrk="1" hangingPunct="1"/>
            <a:r>
              <a:rPr lang="en-US" dirty="0" smtClean="0"/>
              <a:t>IETF RFC 4627</a:t>
            </a:r>
          </a:p>
          <a:p>
            <a:pPr eaLnBrk="1" hangingPunct="1"/>
            <a:r>
              <a:rPr lang="en-US" dirty="0" smtClean="0"/>
              <a:t>Text data serialization format</a:t>
            </a:r>
          </a:p>
          <a:p>
            <a:r>
              <a:rPr lang="en-US" dirty="0" smtClean="0"/>
              <a:t>Language-independent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JSON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9144000" cy="15962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0326"/>
      </p:ext>
    </p:extLst>
  </p:cSld>
  <p:clrMapOvr>
    <a:masterClrMapping/>
  </p:clrMapOvr>
  <p:transition advTm="4896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Idea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2133600"/>
            <a:ext cx="1311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Common</a:t>
            </a:r>
            <a:br>
              <a:rPr lang="en-US" sz="2400" i="1" dirty="0" smtClean="0"/>
            </a:br>
            <a:r>
              <a:rPr lang="en-US" sz="2400" i="1" dirty="0" smtClean="0"/>
              <a:t>structure</a:t>
            </a:r>
            <a:endParaRPr lang="en-US" sz="2400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3400" y="1752600"/>
            <a:ext cx="7437461" cy="3505200"/>
            <a:chOff x="1798178" y="2438400"/>
            <a:chExt cx="5279275" cy="2133600"/>
          </a:xfrm>
        </p:grpSpPr>
        <p:sp>
          <p:nvSpPr>
            <p:cNvPr id="4" name="Isosceles Triangle 3"/>
            <p:cNvSpPr/>
            <p:nvPr/>
          </p:nvSpPr>
          <p:spPr>
            <a:xfrm>
              <a:off x="3323992" y="2438400"/>
              <a:ext cx="1369786" cy="175260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798178" y="2438400"/>
              <a:ext cx="1219200" cy="2133600"/>
            </a:xfrm>
            <a:prstGeom prst="triangle">
              <a:avLst/>
            </a:prstGeom>
            <a:solidFill>
              <a:srgbClr val="CCFFCC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64978" y="2895600"/>
              <a:ext cx="60625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+</a:t>
              </a:r>
              <a:endParaRPr lang="en-US" sz="6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4778" y="2951202"/>
              <a:ext cx="60625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=</a:t>
              </a:r>
              <a:endParaRPr lang="en-US" sz="6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627105" y="2438400"/>
              <a:ext cx="1369786" cy="175260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702398" y="2438400"/>
              <a:ext cx="1219200" cy="2133600"/>
            </a:xfrm>
            <a:prstGeom prst="triangle">
              <a:avLst/>
            </a:prstGeom>
            <a:solidFill>
              <a:srgbClr val="CCFFCC">
                <a:alpha val="76863"/>
              </a:srgb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6400800" y="3176137"/>
              <a:ext cx="676653" cy="48146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eft Brace 16"/>
          <p:cNvSpPr/>
          <p:nvPr/>
        </p:nvSpPr>
        <p:spPr>
          <a:xfrm rot="16200000">
            <a:off x="6757812" y="4552950"/>
            <a:ext cx="304800" cy="2171700"/>
          </a:xfrm>
          <a:prstGeom prst="leftBrace">
            <a:avLst>
              <a:gd name="adj1" fmla="val 475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93741" y="5780307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Still a tree!</a:t>
            </a:r>
            <a:endParaRPr lang="en-US" sz="2800" i="1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16" y="-60515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20" y="261224"/>
            <a:ext cx="4413918" cy="3015376"/>
            <a:chOff x="123444" y="495300"/>
            <a:chExt cx="8867575" cy="6057900"/>
          </a:xfrm>
        </p:grpSpPr>
        <p:sp>
          <p:nvSpPr>
            <p:cNvPr id="5" name="Rectangle 4"/>
            <p:cNvSpPr/>
            <p:nvPr/>
          </p:nvSpPr>
          <p:spPr>
            <a:xfrm>
              <a:off x="3739514" y="495300"/>
              <a:ext cx="381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9244" y="264845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9045" y="1752601"/>
              <a:ext cx="2039113" cy="3809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57444" y="1752600"/>
              <a:ext cx="1371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1571244" y="876300"/>
              <a:ext cx="235877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930014" y="876300"/>
              <a:ext cx="10858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930014" y="876300"/>
              <a:ext cx="221323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3444" y="379145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5044" y="377926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5946" y="28956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300" y="2895600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25996" y="2883408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71244" y="3029458"/>
              <a:ext cx="685800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38600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71144" y="3029458"/>
              <a:ext cx="8001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43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676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3444" y="487045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95044" y="485825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3962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395020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4724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44820" y="467207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257044" y="4160266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71144" y="4172458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391400" y="395020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39582" y="4628644"/>
              <a:ext cx="1751437" cy="4201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16" idx="2"/>
            </p:cNvCxnSpPr>
            <p:nvPr/>
          </p:nvCxnSpPr>
          <p:spPr>
            <a:xfrm>
              <a:off x="7054596" y="3264408"/>
              <a:ext cx="984504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039100" y="4331208"/>
              <a:ext cx="7620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544820" y="542544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4820" y="61722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306820" y="5806440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86300" y="43434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676900" y="3276600"/>
              <a:ext cx="571500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686300" y="32766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306820" y="5053076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48400" y="43312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09244" y="17526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571244" y="2133600"/>
              <a:ext cx="0" cy="5148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691591" y="121922"/>
            <a:ext cx="4423190" cy="2689777"/>
            <a:chOff x="347334" y="495300"/>
            <a:chExt cx="8568066" cy="4419600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5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4171864" y="648896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64543" y="2501934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214082" y="3261553"/>
            <a:ext cx="6068379" cy="3602872"/>
            <a:chOff x="-265431" y="114300"/>
            <a:chExt cx="9906867" cy="5881829"/>
          </a:xfrm>
        </p:grpSpPr>
        <p:sp>
          <p:nvSpPr>
            <p:cNvPr id="89" name="Rectangle 88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219200" y="2648458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36253" y="933449"/>
              <a:ext cx="176414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89" idx="2"/>
            </p:cNvCxnSpPr>
            <p:nvPr/>
          </p:nvCxnSpPr>
          <p:spPr>
            <a:xfrm flipH="1">
              <a:off x="1571244" y="495300"/>
              <a:ext cx="2638254" cy="1257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</p:cNvCxnSpPr>
            <p:nvPr/>
          </p:nvCxnSpPr>
          <p:spPr>
            <a:xfrm>
              <a:off x="4209498" y="495300"/>
              <a:ext cx="2381802" cy="3600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7800" y="3779266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416211" y="3029458"/>
              <a:ext cx="549055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771144" y="3029458"/>
              <a:ext cx="645067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50460" y="4843096"/>
              <a:ext cx="106053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33600" y="5035042"/>
              <a:ext cx="660937" cy="4303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>
              <a:endCxn id="107" idx="0"/>
            </p:cNvCxnSpPr>
            <p:nvPr/>
          </p:nvCxnSpPr>
          <p:spPr>
            <a:xfrm>
              <a:off x="1965266" y="4160266"/>
              <a:ext cx="498803" cy="87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27898" y="3750937"/>
              <a:ext cx="1713538" cy="4215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809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H="1">
              <a:off x="1416211" y="2133600"/>
              <a:ext cx="155033" cy="514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2935678" y="2710481"/>
              <a:ext cx="45720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10546" y="4495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074794" y="4483608"/>
              <a:ext cx="1183006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10546" y="5257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50392" y="4876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164278" y="3091481"/>
              <a:ext cx="1502019" cy="1392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164278" y="3091481"/>
              <a:ext cx="86114" cy="1404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4666297" y="4864608"/>
              <a:ext cx="74557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571244" y="2133600"/>
              <a:ext cx="1593034" cy="576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7119048" y="3728873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Arrow Connector 138"/>
            <p:cNvCxnSpPr>
              <a:endCxn id="138" idx="0"/>
            </p:cNvCxnSpPr>
            <p:nvPr/>
          </p:nvCxnSpPr>
          <p:spPr>
            <a:xfrm flipH="1">
              <a:off x="7488643" y="3276600"/>
              <a:ext cx="702858" cy="45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1322761" y="5101004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1690738" y="4160266"/>
              <a:ext cx="274528" cy="940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52588" y="5242441"/>
              <a:ext cx="856272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{1,2}</a:t>
              </a:r>
              <a:endParaRPr lang="en-US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146976" y="5461414"/>
              <a:ext cx="633830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{1}</a:t>
              </a:r>
              <a:endParaRPr 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67759" y="5493671"/>
              <a:ext cx="633830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{2}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00203" y="3814167"/>
              <a:ext cx="856272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{1,2}</a:t>
              </a:r>
              <a:endParaRPr 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654925" y="2654029"/>
              <a:ext cx="856272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{1,2}</a:t>
              </a:r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151980" y="114300"/>
              <a:ext cx="856272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{1,2}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265431" y="1747108"/>
              <a:ext cx="856272" cy="5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{1,2}</a:t>
              </a:r>
              <a:endParaRPr lang="en-US" sz="1400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-61542" y="3906701"/>
            <a:ext cx="1089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/>
              <a:t>i</a:t>
            </a:r>
            <a:r>
              <a:rPr lang="en-US" sz="2000" i="1" dirty="0" smtClean="0"/>
              <a:t>nverted </a:t>
            </a:r>
            <a:br>
              <a:rPr lang="en-US" sz="2000" i="1" dirty="0" smtClean="0"/>
            </a:br>
            <a:r>
              <a:rPr lang="en-US" sz="2000" i="1" dirty="0" smtClean="0"/>
              <a:t>index</a:t>
            </a:r>
            <a:endParaRPr lang="en-US" sz="2000" i="1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918857" y="4229867"/>
            <a:ext cx="416369" cy="1857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Slide Number Placeholder 1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03199" y="3350611"/>
            <a:ext cx="5740801" cy="3507389"/>
            <a:chOff x="189795" y="114300"/>
            <a:chExt cx="9070404" cy="5541638"/>
          </a:xfrm>
        </p:grpSpPr>
        <p:sp>
          <p:nvSpPr>
            <p:cNvPr id="56" name="Rectangle 55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47800" y="3779266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1965266" y="2906641"/>
              <a:ext cx="42823" cy="872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82263" y="5035042"/>
              <a:ext cx="660937" cy="4303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965266" y="4160266"/>
              <a:ext cx="514810" cy="87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2810546" y="4495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074794" y="4483608"/>
              <a:ext cx="1183006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810546" y="5257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3250392" y="4876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008089" y="2906641"/>
              <a:ext cx="2658208" cy="1576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2008089" y="2906641"/>
              <a:ext cx="1242303" cy="1589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666297" y="4864608"/>
              <a:ext cx="74557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322761" y="5101004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690738" y="4160266"/>
              <a:ext cx="274528" cy="940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ght Arrow 129"/>
            <p:cNvSpPr/>
            <p:nvPr/>
          </p:nvSpPr>
          <p:spPr>
            <a:xfrm>
              <a:off x="841131" y="2379337"/>
              <a:ext cx="809915" cy="67361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0231" y="83308"/>
            <a:ext cx="5813628" cy="3394490"/>
            <a:chOff x="150460" y="114300"/>
            <a:chExt cx="9490976" cy="5541638"/>
          </a:xfrm>
        </p:grpSpPr>
        <p:sp>
          <p:nvSpPr>
            <p:cNvPr id="71" name="Rectangle 70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19200" y="2648458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636253" y="933449"/>
              <a:ext cx="176414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71" idx="2"/>
            </p:cNvCxnSpPr>
            <p:nvPr/>
          </p:nvCxnSpPr>
          <p:spPr>
            <a:xfrm flipH="1">
              <a:off x="1571244" y="495300"/>
              <a:ext cx="2638254" cy="1257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71" idx="2"/>
            </p:cNvCxnSpPr>
            <p:nvPr/>
          </p:nvCxnSpPr>
          <p:spPr>
            <a:xfrm>
              <a:off x="4209498" y="495300"/>
              <a:ext cx="2381802" cy="3600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447800" y="3779266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1416211" y="3029458"/>
              <a:ext cx="549055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771144" y="3029458"/>
              <a:ext cx="645067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150460" y="4843096"/>
              <a:ext cx="106053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5035042"/>
              <a:ext cx="660937" cy="4303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Arrow Connector 135"/>
            <p:cNvCxnSpPr>
              <a:endCxn id="131" idx="0"/>
            </p:cNvCxnSpPr>
            <p:nvPr/>
          </p:nvCxnSpPr>
          <p:spPr>
            <a:xfrm>
              <a:off x="1965266" y="4160266"/>
              <a:ext cx="498803" cy="87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27898" y="3750937"/>
              <a:ext cx="1713538" cy="4215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809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flipH="1">
              <a:off x="1416211" y="2133600"/>
              <a:ext cx="155033" cy="514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2935678" y="2710481"/>
              <a:ext cx="45720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810546" y="4495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074794" y="4483608"/>
              <a:ext cx="1183006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10546" y="5257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>
              <a:off x="3250392" y="4876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3164278" y="3091481"/>
              <a:ext cx="1502019" cy="13921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4278" y="3091481"/>
              <a:ext cx="86114" cy="1404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4666297" y="4864608"/>
              <a:ext cx="74557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571244" y="2133600"/>
              <a:ext cx="1593034" cy="576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7119048" y="3728873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Straight Arrow Connector 162"/>
            <p:cNvCxnSpPr>
              <a:endCxn id="162" idx="0"/>
            </p:cNvCxnSpPr>
            <p:nvPr/>
          </p:nvCxnSpPr>
          <p:spPr>
            <a:xfrm flipH="1">
              <a:off x="7488643" y="3276600"/>
              <a:ext cx="702858" cy="45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322761" y="5101004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flipH="1">
              <a:off x="1690738" y="4160266"/>
              <a:ext cx="274528" cy="940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66" y="85605"/>
            <a:ext cx="3815631" cy="1707284"/>
          </a:xfrm>
        </p:spPr>
        <p:txBody>
          <a:bodyPr>
            <a:normAutofit/>
          </a:bodyPr>
          <a:lstStyle/>
          <a:p>
            <a:r>
              <a:rPr lang="en-US" dirty="0" smtClean="0"/>
              <a:t>Approximating</a:t>
            </a:r>
            <a:br>
              <a:rPr lang="en-US" dirty="0" smtClean="0"/>
            </a:br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3764" y="1463273"/>
            <a:ext cx="1966112" cy="639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929" y="4236222"/>
            <a:ext cx="370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Indexing policy controls collapsing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0487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684" y="-33051"/>
            <a:ext cx="3883996" cy="2199459"/>
          </a:xfrm>
        </p:spPr>
        <p:txBody>
          <a:bodyPr>
            <a:normAutofit/>
          </a:bodyPr>
          <a:lstStyle/>
          <a:p>
            <a:r>
              <a:rPr lang="en-US" dirty="0" smtClean="0"/>
              <a:t>Cascaded Collapsing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03199" y="3331115"/>
            <a:ext cx="5740801" cy="3507389"/>
            <a:chOff x="189795" y="114300"/>
            <a:chExt cx="9070404" cy="5541638"/>
          </a:xfrm>
        </p:grpSpPr>
        <p:sp>
          <p:nvSpPr>
            <p:cNvPr id="4" name="Rectangle 3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45466" y="3486644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5" idx="2"/>
              <a:endCxn id="12" idx="0"/>
            </p:cNvCxnSpPr>
            <p:nvPr/>
          </p:nvCxnSpPr>
          <p:spPr>
            <a:xfrm>
              <a:off x="2008089" y="2906641"/>
              <a:ext cx="1054843" cy="58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8062" y="5015473"/>
              <a:ext cx="660936" cy="4303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2" idx="2"/>
              <a:endCxn id="22" idx="0"/>
            </p:cNvCxnSpPr>
            <p:nvPr/>
          </p:nvCxnSpPr>
          <p:spPr>
            <a:xfrm>
              <a:off x="3062933" y="3867644"/>
              <a:ext cx="625598" cy="1147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9617" y="4909178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11" idx="2"/>
              <a:endCxn id="45" idx="0"/>
            </p:cNvCxnSpPr>
            <p:nvPr/>
          </p:nvCxnSpPr>
          <p:spPr>
            <a:xfrm>
              <a:off x="771144" y="4172459"/>
              <a:ext cx="1058319" cy="736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2" idx="2"/>
              <a:endCxn id="46" idx="0"/>
            </p:cNvCxnSpPr>
            <p:nvPr/>
          </p:nvCxnSpPr>
          <p:spPr>
            <a:xfrm>
              <a:off x="3062933" y="3867644"/>
              <a:ext cx="1677922" cy="133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598560" y="5081436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12" idx="2"/>
              <a:endCxn id="57" idx="0"/>
            </p:cNvCxnSpPr>
            <p:nvPr/>
          </p:nvCxnSpPr>
          <p:spPr>
            <a:xfrm flipH="1">
              <a:off x="2966538" y="3867644"/>
              <a:ext cx="96395" cy="1213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1843" y="122943"/>
            <a:ext cx="5740801" cy="3507389"/>
            <a:chOff x="189795" y="114300"/>
            <a:chExt cx="9070404" cy="5541638"/>
          </a:xfrm>
        </p:grpSpPr>
        <p:sp>
          <p:nvSpPr>
            <p:cNvPr id="74" name="Rectangle 73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447800" y="3779266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1965266" y="2906641"/>
              <a:ext cx="42823" cy="872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82263" y="5035042"/>
              <a:ext cx="660937" cy="43039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1965266" y="4160266"/>
              <a:ext cx="514810" cy="87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810546" y="4495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074794" y="4483608"/>
              <a:ext cx="1183006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10546" y="5257800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3250392" y="4876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2008089" y="2906641"/>
              <a:ext cx="2658208" cy="1576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008089" y="2906641"/>
              <a:ext cx="1242303" cy="1589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666297" y="4864608"/>
              <a:ext cx="74557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1322761" y="5101004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1690738" y="4160266"/>
              <a:ext cx="274528" cy="940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Oval 129"/>
          <p:cNvSpPr/>
          <p:nvPr/>
        </p:nvSpPr>
        <p:spPr>
          <a:xfrm rot="598463">
            <a:off x="-193960" y="2390011"/>
            <a:ext cx="3716579" cy="759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Tree </a:t>
            </a:r>
            <a:r>
              <a:rPr lang="en-US" dirty="0" err="1" smtClean="0"/>
              <a:t>vs</a:t>
            </a:r>
            <a:r>
              <a:rPr lang="en-US" dirty="0" smtClean="0"/>
              <a:t> JSON Tree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1765" y="1285285"/>
            <a:ext cx="4413918" cy="3015376"/>
            <a:chOff x="123444" y="495300"/>
            <a:chExt cx="8867575" cy="6057900"/>
          </a:xfrm>
        </p:grpSpPr>
        <p:sp>
          <p:nvSpPr>
            <p:cNvPr id="4" name="Rectangle 3"/>
            <p:cNvSpPr/>
            <p:nvPr/>
          </p:nvSpPr>
          <p:spPr>
            <a:xfrm>
              <a:off x="3739514" y="495300"/>
              <a:ext cx="381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09244" y="264845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19045" y="1752601"/>
              <a:ext cx="2039113" cy="3809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57444" y="1752600"/>
              <a:ext cx="1371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2"/>
            </p:cNvCxnSpPr>
            <p:nvPr/>
          </p:nvCxnSpPr>
          <p:spPr>
            <a:xfrm flipH="1">
              <a:off x="1571244" y="876300"/>
              <a:ext cx="235877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930014" y="876300"/>
              <a:ext cx="10858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>
              <a:off x="3930014" y="876300"/>
              <a:ext cx="221323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23444" y="379145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95044" y="377926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5946" y="28956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8300" y="2895600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25996" y="2883408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71244" y="3029458"/>
              <a:ext cx="685800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38600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71144" y="3029458"/>
              <a:ext cx="8001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143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676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23444" y="487045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95044" y="485825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8600" y="3962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395020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8600" y="4724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44820" y="467207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57044" y="4160266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71144" y="4172458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391400" y="395020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39582" y="4628644"/>
              <a:ext cx="1751437" cy="4201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15" idx="2"/>
            </p:cNvCxnSpPr>
            <p:nvPr/>
          </p:nvCxnSpPr>
          <p:spPr>
            <a:xfrm>
              <a:off x="7054596" y="3264408"/>
              <a:ext cx="984504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039100" y="4331208"/>
              <a:ext cx="7620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544820" y="542544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44820" y="61722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306820" y="5806440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686300" y="43434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76900" y="3276600"/>
              <a:ext cx="571500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4686300" y="32766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306820" y="5053076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248400" y="43312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09244" y="17526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571244" y="2133600"/>
              <a:ext cx="0" cy="5148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03199" y="3228794"/>
            <a:ext cx="5740801" cy="3507389"/>
            <a:chOff x="189795" y="114300"/>
            <a:chExt cx="9070404" cy="5541638"/>
          </a:xfrm>
        </p:grpSpPr>
        <p:sp>
          <p:nvSpPr>
            <p:cNvPr id="44" name="Rectangle 43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45466" y="3486644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5" idx="2"/>
              <a:endCxn id="52" idx="0"/>
            </p:cNvCxnSpPr>
            <p:nvPr/>
          </p:nvCxnSpPr>
          <p:spPr>
            <a:xfrm>
              <a:off x="2008089" y="2906641"/>
              <a:ext cx="1054843" cy="58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58062" y="5015473"/>
              <a:ext cx="660936" cy="4303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2" idx="2"/>
              <a:endCxn id="62" idx="0"/>
            </p:cNvCxnSpPr>
            <p:nvPr/>
          </p:nvCxnSpPr>
          <p:spPr>
            <a:xfrm>
              <a:off x="3062933" y="3867644"/>
              <a:ext cx="625598" cy="1147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389617" y="4909178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51" idx="2"/>
              <a:endCxn id="83" idx="0"/>
            </p:cNvCxnSpPr>
            <p:nvPr/>
          </p:nvCxnSpPr>
          <p:spPr>
            <a:xfrm>
              <a:off x="771144" y="4172459"/>
              <a:ext cx="1058319" cy="736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84" idx="0"/>
            </p:cNvCxnSpPr>
            <p:nvPr/>
          </p:nvCxnSpPr>
          <p:spPr>
            <a:xfrm>
              <a:off x="3062933" y="3867644"/>
              <a:ext cx="1677922" cy="133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598560" y="5081436"/>
              <a:ext cx="735954" cy="31359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52" idx="2"/>
              <a:endCxn id="93" idx="0"/>
            </p:cNvCxnSpPr>
            <p:nvPr/>
          </p:nvCxnSpPr>
          <p:spPr>
            <a:xfrm flipH="1">
              <a:off x="2966538" y="3867644"/>
              <a:ext cx="96395" cy="1213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2782516" y="549202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74492" y="4413514"/>
            <a:ext cx="2791149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Multiple labels/node</a:t>
            </a:r>
            <a:endParaRPr lang="en-US" sz="2400" i="1" dirty="0"/>
          </a:p>
        </p:txBody>
      </p:sp>
      <p:cxnSp>
        <p:nvCxnSpPr>
          <p:cNvPr id="98" name="Straight Arrow Connector 97"/>
          <p:cNvCxnSpPr>
            <a:stCxn id="96" idx="3"/>
            <a:endCxn id="45" idx="1"/>
          </p:cNvCxnSpPr>
          <p:nvPr/>
        </p:nvCxnSpPr>
        <p:spPr>
          <a:xfrm>
            <a:off x="3565641" y="4644347"/>
            <a:ext cx="863693" cy="23119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1708" y="4935023"/>
            <a:ext cx="1942583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Inverted index</a:t>
            </a:r>
            <a:endParaRPr lang="en-US" sz="2400" i="1" dirty="0"/>
          </a:p>
        </p:txBody>
      </p:sp>
      <p:cxnSp>
        <p:nvCxnSpPr>
          <p:cNvPr id="102" name="Straight Arrow Connector 101"/>
          <p:cNvCxnSpPr>
            <a:stCxn id="101" idx="3"/>
          </p:cNvCxnSpPr>
          <p:nvPr/>
        </p:nvCxnSpPr>
        <p:spPr>
          <a:xfrm>
            <a:off x="2244291" y="5165856"/>
            <a:ext cx="611759" cy="43848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  <p:bldP spid="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JPath</a:t>
            </a:r>
            <a:r>
              <a:rPr lang="en-US" dirty="0" smtClean="0"/>
              <a:t> Semantics on Index 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0712062"/>
                  </p:ext>
                </p:extLst>
              </p:nvPr>
            </p:nvGraphicFramePr>
            <p:xfrm>
              <a:off x="533400" y="1234300"/>
              <a:ext cx="8382002" cy="56172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4041"/>
                    <a:gridCol w="2346961"/>
                    <a:gridCol w="4191000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</a:t>
                          </a:r>
                          <a:r>
                            <a:rPr lang="en-US" sz="2400" b="0" i="0" dirty="0" err="1" smtClean="0"/>
                            <a:t>q,v</a:t>
                          </a:r>
                          <a:r>
                            <a:rPr lang="en-US" sz="2400" b="0" i="0" dirty="0" smtClean="0"/>
                            <a:t>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{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v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}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  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 ∃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v</m:t>
                                          </m:r>
                                          <m:r>
                                            <a:rPr lang="en-US" sz="2400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labels</m:t>
                                          </m:r>
                                          <m:r>
                                            <a:rPr lang="en-US" sz="2400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. </m:t>
                                          </m:r>
                                          <m:r>
                                            <a:rPr lang="en-US" sz="2400" b="1" i="0" smtClean="0">
                                              <a:latin typeface="Cambria Math"/>
                                            </a:rPr>
                                            <m:t>𝐧𝐦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∅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                 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v.children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&amp;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dirty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baseline="0" dirty="0" smtClean="0">
                                    <a:latin typeface="Cambria Math"/>
                                  </a:rPr>
                                  <m:t>∩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|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q</m:t>
                                    </m:r>
                                    <m:r>
                                      <a:rPr lang="en-US" sz="2400" i="0" baseline="-25000" dirty="0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0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</m:d>
                                <m:r>
                                  <a:rPr lang="en-US" sz="2400" b="0" i="0" baseline="0" dirty="0" smtClean="0">
                                    <a:latin typeface="Cambria Math"/>
                                  </a:rPr>
                                  <m:t>∪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v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 smtClean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0" smtClean="0">
                                        <a:latin typeface="Cambria Math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u</m:t>
                                    </m:r>
                                    <m:r>
                                      <a:rPr lang="en-US" sz="2400" b="0" i="0" smtClean="0">
                                        <a:latin typeface="Cambria Math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</a:rPr>
                                      <m:t>query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</a:rPr>
                                          <m:t>v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sz="2400" i="0" dirty="0"/>
                                      <m:t> 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b="0" i="0" baseline="-2500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u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baseline="-25000" dirty="0"/>
                        </a:p>
                      </a:txBody>
                      <a:tcPr/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i</m:t>
                                        </m:r>
                                      </m:sup>
                                    </m:sSubSup>
                                    <m:r>
                                      <a:rPr lang="en-US" sz="2400" b="0" i="0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/>
                                        <a:ea typeface="Cambria Math"/>
                                      </a:rPr>
                                      <m:t>v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i="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{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v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}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</a:rPr>
                                            <m:t>query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q</m:t>
                                              </m:r>
                                              <m:r>
                                                <a:rPr lang="en-US" sz="2400" b="0" i="0" baseline="-25000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/>
                                                </a:rPr>
                                                <m:t>v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∅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∅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                   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0712062"/>
                  </p:ext>
                </p:extLst>
              </p:nvPr>
            </p:nvGraphicFramePr>
            <p:xfrm>
              <a:off x="533400" y="1234300"/>
              <a:ext cx="8382002" cy="56172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4041"/>
                    <a:gridCol w="2346961"/>
                    <a:gridCol w="4191000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</a:t>
                          </a:r>
                          <a:r>
                            <a:rPr lang="en-US" sz="2400" b="0" i="0" dirty="0" err="1" smtClean="0"/>
                            <a:t>q,v</a:t>
                          </a:r>
                          <a:r>
                            <a:rPr lang="en-US" sz="2400" b="0" i="0" dirty="0" smtClean="0"/>
                            <a:t>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759206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138400" b="-505600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v.children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{v}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&amp;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556627" b="-463855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|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664634" b="-369512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755422" b="-265060"/>
                          </a:stretch>
                        </a:blipFill>
                      </a:tcPr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763441" b="-136559"/>
                          </a:stretch>
                        </a:blipFill>
                      </a:tcPr>
                    </a:tc>
                  </a:tr>
                  <a:tr h="771779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1" t="-6322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 rot="18933095">
            <a:off x="773455" y="4599540"/>
            <a:ext cx="3739101" cy="70788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only change!</a:t>
            </a:r>
            <a:endParaRPr lang="en-US" sz="40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3977642" y="2667001"/>
            <a:ext cx="822958" cy="97729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/>
          <p:cNvSpPr/>
          <p:nvPr/>
        </p:nvSpPr>
        <p:spPr>
          <a:xfrm>
            <a:off x="5901583" y="2942698"/>
            <a:ext cx="2035842" cy="1695902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551920" y="792511"/>
            <a:ext cx="897550" cy="143679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30527" y="767885"/>
            <a:ext cx="656732" cy="1436791"/>
          </a:xfrm>
          <a:prstGeom prst="triangl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003226" y="792511"/>
            <a:ext cx="897550" cy="143679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51425" y="533400"/>
            <a:ext cx="2035842" cy="1695902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56225" y="2204676"/>
            <a:ext cx="1492384" cy="457812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r>
              <a:rPr lang="en-US" sz="2800" i="1" dirty="0" smtClean="0"/>
              <a:t>index </a:t>
            </a:r>
            <a:r>
              <a:rPr lang="en-US" sz="2800" i="1" dirty="0"/>
              <a:t>tree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95452" y="919577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95374" y="5321052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5225" y="919577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870336" y="2942698"/>
            <a:ext cx="2035842" cy="1695902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07189" y="3297954"/>
            <a:ext cx="1513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27" name="Rectangle 26"/>
          <p:cNvSpPr/>
          <p:nvPr/>
        </p:nvSpPr>
        <p:spPr>
          <a:xfrm>
            <a:off x="2556193" y="3120492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161" y="3506718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61595" y="3646716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48376" y="2790298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43600" y="4572000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 smtClean="0"/>
              <a:t>Set of nodes</a:t>
            </a:r>
            <a:endParaRPr lang="en-US" sz="2800" i="1" dirty="0"/>
          </a:p>
        </p:txBody>
      </p:sp>
      <p:sp>
        <p:nvSpPr>
          <p:cNvPr id="35" name="Rectangle 34"/>
          <p:cNvSpPr/>
          <p:nvPr/>
        </p:nvSpPr>
        <p:spPr>
          <a:xfrm>
            <a:off x="4890172" y="919576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66395" y="358218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72754" y="321285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38" name="Isosceles Triangle 37"/>
          <p:cNvSpPr/>
          <p:nvPr/>
        </p:nvSpPr>
        <p:spPr>
          <a:xfrm>
            <a:off x="4724400" y="5128077"/>
            <a:ext cx="897550" cy="143679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76200" y="5128077"/>
            <a:ext cx="897550" cy="143679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2400" y="656486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Tree 1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00600" y="6564868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Tree 2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1295400" y="5461751"/>
            <a:ext cx="1513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43" name="Rectangle 42"/>
          <p:cNvSpPr/>
          <p:nvPr/>
        </p:nvSpPr>
        <p:spPr>
          <a:xfrm>
            <a:off x="752260" y="5284289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43600" y="5478130"/>
            <a:ext cx="1513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query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5478958" y="5300668"/>
            <a:ext cx="60625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60219" y="5321052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7" name="Isosceles Triangle 46"/>
          <p:cNvSpPr/>
          <p:nvPr/>
        </p:nvSpPr>
        <p:spPr>
          <a:xfrm>
            <a:off x="3179278" y="5128077"/>
            <a:ext cx="897550" cy="143679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7914717" y="5128077"/>
            <a:ext cx="897550" cy="143679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23253" y="5862850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12351" y="5702266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507467" y="6063935"/>
            <a:ext cx="3048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3" grpId="0"/>
      <p:bldP spid="25" grpId="0" animBg="1"/>
      <p:bldP spid="26" grpId="0"/>
      <p:bldP spid="27" grpId="0"/>
      <p:bldP spid="28" grpId="0" animBg="1"/>
      <p:bldP spid="31" grpId="0" animBg="1"/>
      <p:bldP spid="32" grpId="0" animBg="1"/>
      <p:bldP spid="33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82" y="-6178"/>
            <a:ext cx="8229600" cy="1143000"/>
          </a:xfrm>
        </p:spPr>
        <p:txBody>
          <a:bodyPr/>
          <a:lstStyle/>
          <a:p>
            <a:r>
              <a:rPr lang="en-US" dirty="0" smtClean="0"/>
              <a:t>(1) Run Query on Index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403199" y="3228794"/>
            <a:ext cx="5740801" cy="3507389"/>
            <a:chOff x="189795" y="114300"/>
            <a:chExt cx="9070404" cy="5541638"/>
          </a:xfrm>
        </p:grpSpPr>
        <p:sp>
          <p:nvSpPr>
            <p:cNvPr id="44" name="Rectangle 43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45466" y="3486644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5" idx="2"/>
              <a:endCxn id="52" idx="0"/>
            </p:cNvCxnSpPr>
            <p:nvPr/>
          </p:nvCxnSpPr>
          <p:spPr>
            <a:xfrm>
              <a:off x="2008089" y="2906641"/>
              <a:ext cx="1054843" cy="58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22270" y="5015473"/>
              <a:ext cx="660936" cy="43039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>
              <a:stCxn id="52" idx="2"/>
              <a:endCxn id="62" idx="0"/>
            </p:cNvCxnSpPr>
            <p:nvPr/>
          </p:nvCxnSpPr>
          <p:spPr>
            <a:xfrm>
              <a:off x="3062933" y="3867644"/>
              <a:ext cx="689806" cy="1147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389617" y="4909178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51" idx="2"/>
              <a:endCxn id="83" idx="0"/>
            </p:cNvCxnSpPr>
            <p:nvPr/>
          </p:nvCxnSpPr>
          <p:spPr>
            <a:xfrm>
              <a:off x="771144" y="4172459"/>
              <a:ext cx="1058319" cy="736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84" idx="0"/>
            </p:cNvCxnSpPr>
            <p:nvPr/>
          </p:nvCxnSpPr>
          <p:spPr>
            <a:xfrm>
              <a:off x="3062933" y="3867644"/>
              <a:ext cx="1677922" cy="133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598560" y="5081436"/>
              <a:ext cx="735954" cy="3135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52" idx="2"/>
              <a:endCxn id="93" idx="0"/>
            </p:cNvCxnSpPr>
            <p:nvPr/>
          </p:nvCxnSpPr>
          <p:spPr>
            <a:xfrm flipH="1">
              <a:off x="2966538" y="3867644"/>
              <a:ext cx="96395" cy="1213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37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403199" y="1064956"/>
            <a:ext cx="491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smtClean="0"/>
              <a:t>^/headquarters/Italy)/location/city/?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283635" y="2267196"/>
                <a:ext cx="2100255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{1}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∩</m:t>
                    </m:r>
                  </m:oMath>
                </a14:m>
                <a:r>
                  <a:rPr lang="en-US" sz="2400" dirty="0" smtClean="0"/>
                  <a:t> {1,2} = {1}</a:t>
                </a:r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35" y="2267196"/>
                <a:ext cx="210025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651" t="-10526" r="-377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/>
          <p:nvPr/>
        </p:nvCxnSpPr>
        <p:spPr>
          <a:xfrm>
            <a:off x="6610819" y="2728861"/>
            <a:ext cx="0" cy="1544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0" idx="2"/>
          </p:cNvCxnSpPr>
          <p:nvPr/>
        </p:nvCxnSpPr>
        <p:spPr>
          <a:xfrm flipH="1">
            <a:off x="6542845" y="2728861"/>
            <a:ext cx="790918" cy="3691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0" idx="2"/>
          </p:cNvCxnSpPr>
          <p:nvPr/>
        </p:nvCxnSpPr>
        <p:spPr>
          <a:xfrm flipH="1">
            <a:off x="5862076" y="2728861"/>
            <a:ext cx="1471687" cy="3555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82" y="-6178"/>
            <a:ext cx="8229600" cy="1143000"/>
          </a:xfrm>
        </p:spPr>
        <p:txBody>
          <a:bodyPr/>
          <a:lstStyle/>
          <a:p>
            <a:r>
              <a:rPr lang="en-US" dirty="0" smtClean="0"/>
              <a:t>(2) Run query on Trees</a:t>
            </a:r>
            <a:endParaRPr lang="en-US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38</a:t>
            </a:fld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403199" y="1064956"/>
            <a:ext cx="491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smtClean="0"/>
              <a:t>^/headquarters/Italy)/location/city/?</a:t>
            </a:r>
            <a:endParaRPr lang="en-US" sz="24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91765" y="1285285"/>
            <a:ext cx="4413918" cy="3015376"/>
            <a:chOff x="123444" y="495300"/>
            <a:chExt cx="8867575" cy="6057900"/>
          </a:xfrm>
        </p:grpSpPr>
        <p:sp>
          <p:nvSpPr>
            <p:cNvPr id="99" name="Rectangle 98"/>
            <p:cNvSpPr/>
            <p:nvPr/>
          </p:nvSpPr>
          <p:spPr>
            <a:xfrm>
              <a:off x="3739514" y="495300"/>
              <a:ext cx="381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09244" y="264845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19045" y="1752601"/>
              <a:ext cx="2039113" cy="38099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57444" y="1752600"/>
              <a:ext cx="13716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99" idx="2"/>
            </p:cNvCxnSpPr>
            <p:nvPr/>
          </p:nvCxnSpPr>
          <p:spPr>
            <a:xfrm flipH="1">
              <a:off x="1571244" y="876300"/>
              <a:ext cx="235877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930014" y="876300"/>
              <a:ext cx="10858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9" idx="2"/>
            </p:cNvCxnSpPr>
            <p:nvPr/>
          </p:nvCxnSpPr>
          <p:spPr>
            <a:xfrm>
              <a:off x="3930014" y="876300"/>
              <a:ext cx="2213230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23444" y="379145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495044" y="377926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95946" y="2895600"/>
              <a:ext cx="15240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448300" y="2895600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25996" y="2883408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571244" y="3029458"/>
              <a:ext cx="685800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038600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771144" y="3029458"/>
              <a:ext cx="8001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143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676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23444" y="487045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95044" y="4858258"/>
              <a:ext cx="152400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38600" y="3962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86400" y="3950208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038600" y="47244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44820" y="4672076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2257044" y="4160266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71144" y="4172458"/>
              <a:ext cx="0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391400" y="3950208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239582" y="4628644"/>
              <a:ext cx="1751437" cy="4201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>
              <a:stCxn id="111" idx="2"/>
            </p:cNvCxnSpPr>
            <p:nvPr/>
          </p:nvCxnSpPr>
          <p:spPr>
            <a:xfrm>
              <a:off x="7054596" y="3264408"/>
              <a:ext cx="984504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8039100" y="4331208"/>
              <a:ext cx="7620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544820" y="542544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544820" y="61722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306820" y="5806440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686300" y="43434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676900" y="3276600"/>
              <a:ext cx="571500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686300" y="32766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6306820" y="5053076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6248400" y="43312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809244" y="1752600"/>
              <a:ext cx="15240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Arrow Connector 137"/>
            <p:cNvCxnSpPr/>
            <p:nvPr/>
          </p:nvCxnSpPr>
          <p:spPr>
            <a:xfrm>
              <a:off x="1571244" y="2133600"/>
              <a:ext cx="0" cy="5148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403199" y="3228794"/>
            <a:ext cx="5740801" cy="3507389"/>
            <a:chOff x="189795" y="114300"/>
            <a:chExt cx="9070404" cy="5541638"/>
          </a:xfrm>
        </p:grpSpPr>
        <p:sp>
          <p:nvSpPr>
            <p:cNvPr id="140" name="Rectangle 139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 flipH="1">
              <a:off x="2008089" y="439504"/>
              <a:ext cx="2066705" cy="1325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4344202" y="439504"/>
              <a:ext cx="2247098" cy="415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45466" y="3486644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Arrow Connector 151"/>
            <p:cNvCxnSpPr>
              <a:stCxn id="141" idx="2"/>
              <a:endCxn id="148" idx="0"/>
            </p:cNvCxnSpPr>
            <p:nvPr/>
          </p:nvCxnSpPr>
          <p:spPr>
            <a:xfrm>
              <a:off x="2008089" y="2906641"/>
              <a:ext cx="1054843" cy="58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22270" y="5015473"/>
              <a:ext cx="660936" cy="43039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Straight Arrow Connector 162"/>
            <p:cNvCxnSpPr>
              <a:stCxn id="148" idx="2"/>
              <a:endCxn id="158" idx="0"/>
            </p:cNvCxnSpPr>
            <p:nvPr/>
          </p:nvCxnSpPr>
          <p:spPr>
            <a:xfrm>
              <a:off x="3062933" y="3867644"/>
              <a:ext cx="689806" cy="1147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1389617" y="4909178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Straight Arrow Connector 180"/>
            <p:cNvCxnSpPr>
              <a:stCxn id="147" idx="2"/>
              <a:endCxn id="179" idx="0"/>
            </p:cNvCxnSpPr>
            <p:nvPr/>
          </p:nvCxnSpPr>
          <p:spPr>
            <a:xfrm>
              <a:off x="771144" y="4172459"/>
              <a:ext cx="1058319" cy="736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48" idx="2"/>
              <a:endCxn id="180" idx="0"/>
            </p:cNvCxnSpPr>
            <p:nvPr/>
          </p:nvCxnSpPr>
          <p:spPr>
            <a:xfrm>
              <a:off x="3062933" y="3867644"/>
              <a:ext cx="1677922" cy="133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2598560" y="5081436"/>
              <a:ext cx="735954" cy="3135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48" idx="2"/>
              <a:endCxn id="189" idx="0"/>
            </p:cNvCxnSpPr>
            <p:nvPr/>
          </p:nvCxnSpPr>
          <p:spPr>
            <a:xfrm flipH="1">
              <a:off x="2966538" y="3867644"/>
              <a:ext cx="96395" cy="1213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3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supports efficient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indexing and </a:t>
            </a:r>
            <a:r>
              <a:rPr lang="en-US" dirty="0" smtClean="0"/>
              <a:t>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JSON Grammar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924800" cy="4068763"/>
          </a:xfrm>
        </p:spPr>
        <p:txBody>
          <a:bodyPr/>
          <a:lstStyle/>
          <a:p>
            <a:r>
              <a:rPr lang="en-US" dirty="0" smtClean="0"/>
              <a:t>Value = primitive, array, object</a:t>
            </a:r>
          </a:p>
          <a:p>
            <a:r>
              <a:rPr lang="en-US" dirty="0" smtClean="0"/>
              <a:t>Array = [ value, value, … ]</a:t>
            </a:r>
          </a:p>
          <a:p>
            <a:r>
              <a:rPr lang="en-US" dirty="0" smtClean="0"/>
              <a:t>Object = { </a:t>
            </a:r>
            <a:r>
              <a:rPr lang="en-US" dirty="0" err="1" smtClean="0"/>
              <a:t>label:value</a:t>
            </a:r>
            <a:r>
              <a:rPr lang="en-US" dirty="0" smtClean="0"/>
              <a:t>, </a:t>
            </a:r>
            <a:r>
              <a:rPr lang="en-US" dirty="0" err="1" smtClean="0"/>
              <a:t>label:value</a:t>
            </a:r>
            <a:r>
              <a:rPr lang="en-US" dirty="0" smtClean="0"/>
              <a:t>, … }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0" y="4724401"/>
            <a:ext cx="8115470" cy="153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33338" y="1721642"/>
            <a:ext cx="9144000" cy="1557337"/>
            <a:chOff x="24714" y="1766720"/>
            <a:chExt cx="9144000" cy="1775548"/>
          </a:xfrm>
        </p:grpSpPr>
        <p:sp>
          <p:nvSpPr>
            <p:cNvPr id="4" name="Rectangle 3"/>
            <p:cNvSpPr/>
            <p:nvPr/>
          </p:nvSpPr>
          <p:spPr>
            <a:xfrm>
              <a:off x="24714" y="1766720"/>
              <a:ext cx="9144000" cy="177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573" name="Group 67"/>
            <p:cNvGrpSpPr>
              <a:grpSpLocks/>
            </p:cNvGrpSpPr>
            <p:nvPr/>
          </p:nvGrpSpPr>
          <p:grpSpPr bwMode="auto">
            <a:xfrm>
              <a:off x="57666" y="2042839"/>
              <a:ext cx="8980409" cy="1230720"/>
              <a:chOff x="57666" y="1968697"/>
              <a:chExt cx="8980409" cy="123072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58051" y="1969497"/>
                <a:ext cx="668338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1096276" y="1969497"/>
                <a:ext cx="669925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2136089" y="1969497"/>
                <a:ext cx="668337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3174314" y="1969497"/>
                <a:ext cx="669925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4214126" y="1969497"/>
                <a:ext cx="668338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5252351" y="1969497"/>
                <a:ext cx="669925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6292164" y="1969497"/>
                <a:ext cx="668337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7330389" y="1969497"/>
                <a:ext cx="669925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370201" y="1969497"/>
                <a:ext cx="668338" cy="1230758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2225" y="1721642"/>
            <a:ext cx="9085263" cy="1557337"/>
            <a:chOff x="14693" y="3899905"/>
            <a:chExt cx="9084615" cy="1775548"/>
          </a:xfrm>
        </p:grpSpPr>
        <p:sp>
          <p:nvSpPr>
            <p:cNvPr id="54" name="Rectangle 53"/>
            <p:cNvSpPr/>
            <p:nvPr/>
          </p:nvSpPr>
          <p:spPr>
            <a:xfrm>
              <a:off x="6202327" y="3899905"/>
              <a:ext cx="2896981" cy="177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73588" y="3899905"/>
              <a:ext cx="2896980" cy="177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693" y="3899905"/>
              <a:ext cx="2896981" cy="17755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57553" y="4173205"/>
              <a:ext cx="668289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097291" y="4173205"/>
              <a:ext cx="668290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2135442" y="4173205"/>
              <a:ext cx="668290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3175181" y="4173205"/>
              <a:ext cx="668289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4213332" y="4173205"/>
              <a:ext cx="668289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5253069" y="4173205"/>
              <a:ext cx="668290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291220" y="4173205"/>
              <a:ext cx="668290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7330959" y="4173205"/>
              <a:ext cx="668289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8369110" y="4173205"/>
              <a:ext cx="668289" cy="1228948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57200" y="125657"/>
            <a:ext cx="8229600" cy="1143001"/>
          </a:xfrm>
        </p:spPr>
        <p:txBody>
          <a:bodyPr/>
          <a:lstStyle/>
          <a:p>
            <a:pPr eaLnBrk="1" hangingPunct="1"/>
            <a:r>
              <a:rPr lang="en-US" dirty="0" smtClean="0"/>
              <a:t>Big JSON Data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2998788" y="1570829"/>
            <a:ext cx="3116262" cy="1901825"/>
            <a:chOff x="2981878" y="1212600"/>
            <a:chExt cx="3116541" cy="275938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981878" y="1212600"/>
              <a:ext cx="0" cy="2759384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8419" y="1212600"/>
              <a:ext cx="0" cy="2759384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7" name="TextBox 69"/>
          <p:cNvSpPr txBox="1">
            <a:spLocks noChangeArrowheads="1"/>
          </p:cNvSpPr>
          <p:nvPr/>
        </p:nvSpPr>
        <p:spPr bwMode="auto">
          <a:xfrm>
            <a:off x="339725" y="3548854"/>
            <a:ext cx="86344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 partitioned into many chunks (aka Cosmos)</a:t>
            </a:r>
          </a:p>
          <a:p>
            <a:pPr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 indexing/column partitioning/querying </a:t>
            </a:r>
            <a:br>
              <a:rPr lang="en-US" sz="3200" dirty="0" smtClean="0">
                <a:latin typeface="Calibri" pitchFamily="34" charset="0"/>
              </a:rPr>
            </a:br>
            <a:r>
              <a:rPr lang="en-US" sz="3200" dirty="0" smtClean="0">
                <a:latin typeface="Calibri" pitchFamily="34" charset="0"/>
              </a:rPr>
              <a:t>	is independent for each  chunk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652388"/>
      </p:ext>
    </p:extLst>
  </p:cSld>
  <p:clrMapOvr>
    <a:masterClrMapping/>
  </p:clrMapOvr>
  <p:transition advTm="763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/>
              <a:t>Partitioning and Indexing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8800" y="1447800"/>
            <a:ext cx="5759165" cy="5116391"/>
            <a:chOff x="1590744" y="5284207"/>
            <a:chExt cx="6910999" cy="6139671"/>
          </a:xfrm>
        </p:grpSpPr>
        <p:sp>
          <p:nvSpPr>
            <p:cNvPr id="5" name="Rectangle 4"/>
            <p:cNvSpPr/>
            <p:nvPr/>
          </p:nvSpPr>
          <p:spPr>
            <a:xfrm>
              <a:off x="1643743" y="9524252"/>
              <a:ext cx="6858000" cy="189962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4617303" y="8667488"/>
              <a:ext cx="1069870" cy="72856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747651" y="5750183"/>
              <a:ext cx="585797" cy="476365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3777948" y="5742019"/>
              <a:ext cx="428625" cy="476365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/>
            <p:cNvSpPr/>
            <p:nvPr/>
          </p:nvSpPr>
          <p:spPr>
            <a:xfrm>
              <a:off x="3259218" y="5742134"/>
              <a:ext cx="512077" cy="547688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0" name="Equal 9"/>
            <p:cNvSpPr/>
            <p:nvPr/>
          </p:nvSpPr>
          <p:spPr>
            <a:xfrm>
              <a:off x="4349448" y="5813571"/>
              <a:ext cx="444500" cy="434408"/>
            </a:xfrm>
            <a:prstGeom prst="mathEqual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736876" y="5750183"/>
              <a:ext cx="585797" cy="476365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2" name="Plus 11"/>
            <p:cNvSpPr/>
            <p:nvPr/>
          </p:nvSpPr>
          <p:spPr>
            <a:xfrm>
              <a:off x="2285335" y="5742134"/>
              <a:ext cx="512077" cy="547688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352370" y="6101363"/>
              <a:ext cx="585797" cy="52183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014745" y="6101363"/>
              <a:ext cx="428625" cy="521834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4688114" y="6101363"/>
              <a:ext cx="585797" cy="52183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368601" y="5375024"/>
              <a:ext cx="553334" cy="444331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981013" y="5819355"/>
              <a:ext cx="525732" cy="28200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>
              <a:off x="5645268" y="5819355"/>
              <a:ext cx="0" cy="28200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783121" y="5802686"/>
              <a:ext cx="445936" cy="29867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3239" y="5284207"/>
              <a:ext cx="1492384" cy="457812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r>
                <a:rPr lang="en-US" sz="2800" i="1" dirty="0"/>
                <a:t>index tree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86435" y="7281455"/>
              <a:ext cx="1918484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13398" y="7281455"/>
              <a:ext cx="1690688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3653" y="7948205"/>
              <a:ext cx="1458079" cy="457812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r>
                <a:rPr lang="en-US" sz="2800" i="1" dirty="0"/>
                <a:t>partitions</a:t>
              </a: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5255045" y="7353913"/>
              <a:ext cx="585797" cy="52183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5917420" y="7353913"/>
              <a:ext cx="428625" cy="521834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590789" y="7353913"/>
              <a:ext cx="585797" cy="52183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02856" y="10531699"/>
              <a:ext cx="1918484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29819" y="10531699"/>
              <a:ext cx="1690688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5271466" y="10604157"/>
              <a:ext cx="585797" cy="52183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933841" y="10604157"/>
              <a:ext cx="428625" cy="521834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607210" y="10604157"/>
              <a:ext cx="585797" cy="521834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12315" y="9732826"/>
              <a:ext cx="1918484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39278" y="9732826"/>
              <a:ext cx="1690688" cy="6667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287697" y="9859149"/>
              <a:ext cx="553334" cy="444331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50000">
                  <a:schemeClr val="accent5">
                    <a:lumMod val="75000"/>
                  </a:schemeClr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900109" y="10303479"/>
              <a:ext cx="525732" cy="30067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3"/>
            </p:cNvCxnSpPr>
            <p:nvPr/>
          </p:nvCxnSpPr>
          <p:spPr>
            <a:xfrm>
              <a:off x="5564364" y="10303479"/>
              <a:ext cx="0" cy="30067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02217" y="10286811"/>
              <a:ext cx="445936" cy="317346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25525" y="8635553"/>
              <a:ext cx="2026388" cy="918706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algn="ctr"/>
              <a:r>
                <a:rPr lang="en-US" sz="2400" i="1" dirty="0" smtClean="0"/>
                <a:t>Cross-stream</a:t>
              </a:r>
              <a:r>
                <a:rPr lang="en-US" sz="2400" i="1" dirty="0"/>
                <a:t/>
              </a:r>
              <a:br>
                <a:rPr lang="en-US" sz="2400" i="1" dirty="0"/>
              </a:br>
              <a:r>
                <a:rPr lang="en-US" sz="2400" i="1" dirty="0"/>
                <a:t>references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5917420" y="9256837"/>
              <a:ext cx="755523" cy="11427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590744" y="8602096"/>
              <a:ext cx="2721630" cy="580923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algn="ctr"/>
              <a:r>
                <a:rPr lang="en-US" sz="3600" dirty="0" smtClean="0"/>
                <a:t>Preprocessing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43743" y="6923315"/>
              <a:ext cx="6858000" cy="160496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6664" tIns="13332" rIns="26664" bIns="13332"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404" y="7097206"/>
              <a:ext cx="2357555" cy="1214171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algn="ctr"/>
              <a:r>
                <a:rPr lang="en-US" sz="3200" b="1" dirty="0" smtClean="0"/>
                <a:t>Distributed</a:t>
              </a:r>
            </a:p>
            <a:p>
              <a:pPr algn="ctr"/>
              <a:r>
                <a:rPr lang="en-US" sz="3200" b="1" dirty="0" smtClean="0"/>
                <a:t>stream</a:t>
              </a:r>
              <a:endParaRPr lang="en-US" sz="3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2661" y="9906605"/>
              <a:ext cx="1689834" cy="1214171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algn="ctr"/>
              <a:r>
                <a:rPr lang="en-US" sz="3200" b="1" dirty="0" smtClean="0"/>
                <a:t>Indexed</a:t>
              </a:r>
            </a:p>
            <a:p>
              <a:pPr algn="ctr"/>
              <a:r>
                <a:rPr lang="en-US" sz="3200" b="1" dirty="0" smtClean="0"/>
                <a:t>stream</a:t>
              </a:r>
              <a:endParaRPr lang="en-US" sz="32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4"/>
          <p:cNvGrpSpPr>
            <a:grpSpLocks/>
          </p:cNvGrpSpPr>
          <p:nvPr/>
        </p:nvGrpSpPr>
        <p:grpSpPr bwMode="auto">
          <a:xfrm>
            <a:off x="0" y="1371600"/>
            <a:ext cx="9144000" cy="3673475"/>
            <a:chOff x="0" y="1272089"/>
            <a:chExt cx="9144000" cy="3673928"/>
          </a:xfrm>
        </p:grpSpPr>
        <p:sp>
          <p:nvSpPr>
            <p:cNvPr id="74" name="Rectangle 73"/>
            <p:cNvSpPr/>
            <p:nvPr/>
          </p:nvSpPr>
          <p:spPr>
            <a:xfrm>
              <a:off x="0" y="3209078"/>
              <a:ext cx="9144000" cy="7954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0" y="4150582"/>
              <a:ext cx="9144000" cy="7954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0" y="2285039"/>
              <a:ext cx="9144000" cy="79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0" y="1272089"/>
              <a:ext cx="9144000" cy="7954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5602" name="Group 122"/>
          <p:cNvGrpSpPr>
            <a:grpSpLocks/>
          </p:cNvGrpSpPr>
          <p:nvPr/>
        </p:nvGrpSpPr>
        <p:grpSpPr bwMode="auto">
          <a:xfrm>
            <a:off x="2473325" y="1882775"/>
            <a:ext cx="6383338" cy="2851150"/>
            <a:chOff x="2053898" y="2220687"/>
            <a:chExt cx="6382530" cy="2852056"/>
          </a:xfrm>
        </p:grpSpPr>
        <p:cxnSp>
          <p:nvCxnSpPr>
            <p:cNvPr id="104" name="Straight Connector 103"/>
            <p:cNvCxnSpPr/>
            <p:nvPr/>
          </p:nvCxnSpPr>
          <p:spPr>
            <a:xfrm rot="5400000">
              <a:off x="5063287" y="2670093"/>
              <a:ext cx="587562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9323" y="2634362"/>
              <a:ext cx="589149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1673457" y="3020249"/>
              <a:ext cx="1273580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 flipH="1">
              <a:off x="3254407" y="3048834"/>
              <a:ext cx="1273580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4987738" y="3026601"/>
              <a:ext cx="1273580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1204087" y="3657833"/>
              <a:ext cx="2732956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6569633" y="2601809"/>
              <a:ext cx="587562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7826774" y="2514468"/>
              <a:ext cx="587562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6494084" y="3004370"/>
              <a:ext cx="1273580" cy="1111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H="1">
              <a:off x="7543221" y="3015486"/>
              <a:ext cx="1578476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6200000" flipH="1">
              <a:off x="2746941" y="3700710"/>
              <a:ext cx="2732955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6200000" flipH="1">
              <a:off x="5830270" y="3614163"/>
              <a:ext cx="2731368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7065189" y="3603047"/>
              <a:ext cx="2731368" cy="1111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Column Storage</a:t>
            </a:r>
          </a:p>
        </p:txBody>
      </p:sp>
      <p:sp>
        <p:nvSpPr>
          <p:cNvPr id="61" name="Isosceles Triangle 60"/>
          <p:cNvSpPr/>
          <p:nvPr/>
        </p:nvSpPr>
        <p:spPr>
          <a:xfrm>
            <a:off x="2376488" y="1447800"/>
            <a:ext cx="717550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3959225" y="1447800"/>
            <a:ext cx="719138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5641975" y="1447800"/>
            <a:ext cx="468313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7153275" y="1425575"/>
            <a:ext cx="490538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8464550" y="1447800"/>
            <a:ext cx="414338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2289175" y="2470150"/>
            <a:ext cx="347663" cy="41433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5532438" y="2459038"/>
            <a:ext cx="468312" cy="598487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7034213" y="2459038"/>
            <a:ext cx="488950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8323263" y="2481263"/>
            <a:ext cx="414337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2376488" y="3341688"/>
            <a:ext cx="717550" cy="598487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3959225" y="3341688"/>
            <a:ext cx="719138" cy="598487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5848350" y="3319463"/>
            <a:ext cx="403225" cy="479425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7294563" y="3308350"/>
            <a:ext cx="490537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8562975" y="3330575"/>
            <a:ext cx="412750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2647950" y="4337050"/>
            <a:ext cx="719138" cy="59848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>
            <a:off x="4176713" y="4294188"/>
            <a:ext cx="719137" cy="598487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7370763" y="4314825"/>
            <a:ext cx="490537" cy="600075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8639175" y="4337050"/>
            <a:ext cx="412750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2289175" y="2676525"/>
            <a:ext cx="347663" cy="414338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7045325" y="2600325"/>
            <a:ext cx="488950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7045325" y="2720975"/>
            <a:ext cx="488950" cy="457200"/>
          </a:xfrm>
          <a:prstGeom prst="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6" name="Rectangle 7"/>
          <p:cNvSpPr>
            <a:spLocks noChangeArrowheads="1"/>
          </p:cNvSpPr>
          <p:nvPr/>
        </p:nvSpPr>
        <p:spPr bwMode="auto">
          <a:xfrm>
            <a:off x="420688" y="1590675"/>
            <a:ext cx="581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root</a:t>
            </a:r>
          </a:p>
        </p:txBody>
      </p:sp>
      <p:sp>
        <p:nvSpPr>
          <p:cNvPr id="25627" name="Rectangle 47"/>
          <p:cNvSpPr>
            <a:spLocks noChangeArrowheads="1"/>
          </p:cNvSpPr>
          <p:nvPr/>
        </p:nvSpPr>
        <p:spPr bwMode="auto">
          <a:xfrm>
            <a:off x="420688" y="2566988"/>
            <a:ext cx="827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/A/B/C</a:t>
            </a:r>
          </a:p>
        </p:txBody>
      </p:sp>
      <p:sp>
        <p:nvSpPr>
          <p:cNvPr id="25628" name="Rectangle 48"/>
          <p:cNvSpPr>
            <a:spLocks noChangeArrowheads="1"/>
          </p:cNvSpPr>
          <p:nvPr/>
        </p:nvSpPr>
        <p:spPr bwMode="auto">
          <a:xfrm>
            <a:off x="420688" y="3495675"/>
            <a:ext cx="1057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/C/B/C/D</a:t>
            </a:r>
          </a:p>
        </p:txBody>
      </p:sp>
      <p:sp>
        <p:nvSpPr>
          <p:cNvPr id="25629" name="Rectangle 49"/>
          <p:cNvSpPr>
            <a:spLocks noChangeArrowheads="1"/>
          </p:cNvSpPr>
          <p:nvPr/>
        </p:nvSpPr>
        <p:spPr bwMode="auto">
          <a:xfrm>
            <a:off x="420688" y="4445000"/>
            <a:ext cx="822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/C/B/X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7782" y="5884932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Cross-column references</a:t>
            </a:r>
            <a:endParaRPr lang="en-US" sz="2400" i="1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007519" y="4191000"/>
            <a:ext cx="2210263" cy="19247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658941"/>
      </p:ext>
    </p:extLst>
  </p:cSld>
  <p:clrMapOvr>
    <a:masterClrMapping/>
  </p:clrMapOvr>
  <p:transition advTm="88515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supports </a:t>
            </a:r>
            <a:r>
              <a:rPr lang="en-US" dirty="0" smtClean="0">
                <a:solidFill>
                  <a:srgbClr val="FF0000"/>
                </a:solidFill>
              </a:rPr>
              <a:t>efficient</a:t>
            </a:r>
            <a:r>
              <a:rPr lang="en-US" dirty="0" smtClean="0"/>
              <a:t> indexing 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000" y="343875"/>
            <a:ext cx="8590813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{AppNS:"FD",ClientId:"4115F05B009F4A9DB646281FD7D10BD6",ImpressionGuid:"2CC5604F3B0848609CAE4994DC640B6A",ProvClientId:true,Events:[{T:"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Ev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ent.Impression",EventId:"B20A547029FB4190BB49FEF3ECFD7F86",Page:{Name:"Page.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CoreTop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",L:[{"T":"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L.B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ox","K":150,"L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K":"151.1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T:"L.Box",Region:"Core",L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T":"L.Box","K":5000,"L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Results","L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K":"5039.1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T":"L.Item","K":5044,"L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K":"5041.1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K":"5052.1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T":"L.Item","K":5057,"L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K":"5054.1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K":"5081.1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"},{"T":"L.Box","Region":"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CapMe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ta","L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K":"5075.1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K":"5076.1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K":"5077.1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K":"5078.1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080,"L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K":"5083.1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K":"5093.1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097,"L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K":"5104.1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T":"L.Item","K":5108,"L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":[]}]},{"T":"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L.Box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K":"5116.1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T":"L.Item","K":5121,"L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K":"5118.1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"}]},{"T":"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L.Box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Region":"Entity","Results":true,"L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K":"5128.1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T":"L.Item","K":5132,"L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T":"L.Box","Region":"Entity","Results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K":"5156.1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"},{"T":"L.Box","Region":"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CapMeta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","L":[{"T":"L.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K":"5150.1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L.U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T":"L.Item","K":5155,"L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K":"5158.1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K":"5169.1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T":"L.Item","K":5174,"L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K":"5171.1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Results":true,"L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K":"5181.1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T":"L.Item","K":5185,"L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":[]}]}]}]}]}]},{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CoreBottom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",L:[{"T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L.Box","Region":"Pagination","L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K":"5194.1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K":"5195.1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K":"5196.1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97.1"},{"T":"L.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K":"5198.1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T":"L.Form","K":"5191.1","L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FD",T:"L.Box",K:5,Region:"Header",L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:[{T:"L.Box",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K:16,Regi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ScopeBar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K:"19.1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K:"21.1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K:"23.1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K:"25.1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K:"27.1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.1"}]},{"T":"L.Box","Region":"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NetworkLinks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","L":[{"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T":"L.Box","K":33,"L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K":"32.1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T":"L.Box","K":35,"L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K":"34.1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K:"12.1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"},{"T":"L.Box","Region":"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UserOptions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","L":[{"T":"L.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K":"41.1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K":"36.1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"}]},{T:"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L.F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orm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K:"6.1",L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K:"31.1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:"FD",T:"L.Box",Region:"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:"FD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LeftRail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T":"L.Box","Region":"Explore","L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T":"L.Box","Region":"Related","L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T":"L.Box","Region":"Group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L":[{"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K":"123.1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K":"125.1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K":"127.1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K":"129.1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K":"131.1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egion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K":"133.1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K":"135.1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K":"137.1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"}]}]}]}]}]},{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:"FD",T:"L.Box",Region:"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CoreTop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",L:[{"T"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L.Box","K":43,"Region":"Promotional","L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K":"45.1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"L":[{"T":"L.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K":"47.1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K":"49.1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:"FD",T:"L.Box",Region:"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CoreBotto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m",L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T":"L.Box","K":50,"Region":"Promotional","L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T":"L.Box","Region":"Entity","L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K":"52.1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"}]},{"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T":"L.Box","Region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Entity","L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":[{"T":"L.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K":"54.1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"}]}]}]},{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FD",T:"L.Box",K:79,Region:"Footer",L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K:"95.1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K:"81.1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K:"83.1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K:"85.1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K:"87.1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K:"89.1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K:"91.1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"},{T:"L.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K:"93.1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"}]}],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Number:1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Req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uestInfo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:{AFORM:"MSNH2",BotDogMatch:"MatchAll:MatchAll",Bytes:1275,DOB:"20100630",Entry:"Kiev.BingMain",FDPartnerEntry:"web",FDPartnerName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:"SERP",Form:"IE8SRC",IsQuery:true,Market:"de-DE",MuidSyncInitiated:true,NoRedirection:"0",PartnerCode:null,RawQuery:"mobile",Referer:null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:"http://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www.bing.com:80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search?q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mobile&amp;src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IE-SearchBox&amp;FORM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IE8SRC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UserAgent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:"Mozilla/4.0 (compatible;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MSIE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8.0; Windows NT 5.1; T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rident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/4.0; .NET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2.0.50727; .NET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3.0.04506.30; .NET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3.0.4506.2152; .NET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3.5.30729)",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Vertical:"web",Classification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Auth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NoAuth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","Load":"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LatencyFactor1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ReqIPType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":"Other"},Cookies:{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MUID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4115F05B009F4A9DB646281FD7D10BD6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SRCHD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:{"AF":"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MSNH2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D":"1312765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MS":"1322953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SRCHUID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GUID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AE919F3C7688454C8E502CE5944EE649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V:"2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SRCHUSR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AUTOREDIR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":"0","DOB":"20100630","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GEOVAR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":""}},Headers:{}}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ResponseInfo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:{BlockedStatus:"None",Bytes:11981,ClickTracked:true,ClickTrackingType:"GPing Only",FDLogging:false,Format:"HTML",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QueryAdultS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core:0,QueryIsAdult:0,RequestCost:1,ResultsAdultScore:2.68941e+014,SafeDisp:false,Status:200,Cookies:{"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MUID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4115F05B009F4A9DB646281FD7D1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0BD6","OrigMUID":"4115F05B009F4A9DB646281FD7D10BD6%2c2cc5604f3b0848609cae4994dc640b6a","SRCHD":{"AF":"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MSNH2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D":"1312765","MS":"1358750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}},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ServerContext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:{Domain:"www.bing.com",Market:"de-DE",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MarketReason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:"Mix RevIP",UILang:"de-DE",UILangReason:"PreferredBAL",XForwardedFor:"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95.90.80.136, 92.123.72.118,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168.143.241.166",Experiments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:{ClientIdPresent:true,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FlightId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0",Assigned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:[{"Factor":"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flt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Hash":975,"Level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"0"},{"Factor":"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flt2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","Hash":63,"Level":"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as2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flt3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Hash":408,"Level":"0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flt4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Hash":328,"Level":"0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ramp1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Hash":460,"Level":"0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domainvertical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Hash":412,"Level":"0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cashback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Hash":429,"Level":"0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"},{"Factor"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:"release","Hash":711,"Level":"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or3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"}]}},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UserInfo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:{AcceptLanguage:"de",ClientIP:"95.90.80.136",IsMuidDobNew:false,Locale:"de-DE",LoggedInSt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ate:"Anonymous",MsIp:false,MuidDob:"2010-06-30T08:25:00.000-07:00",SafeSearch:"moderate",Loc:{"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ReverseIP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":{"City":"Berlin","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CityCf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5,"Con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tinent":"Europe","Country":"Germany","CountryCf":8,"CountryIso":"de","Lat":52.517,"Loc":"Berlin, Berlin","Long":13.4,"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PostalCode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":"13178",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"Region":"Unknown","State":"Berlin","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Timezone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":1}}},DS:[{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AppNS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:"FD",T:"D.Top",K:5,Scenario:"header",Service:"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",DS:[{T:"D.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K:2,N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65098"/>
            </a:srgbClr>
          </a:solidFill>
        </p:spPr>
        <p:txBody>
          <a:bodyPr/>
          <a:lstStyle/>
          <a:p>
            <a:r>
              <a:rPr lang="en-US" dirty="0" smtClean="0"/>
              <a:t>Experiments on Bing Merged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999"/>
          </a:xfrm>
          <a:solidFill>
            <a:srgbClr val="FFFFFF">
              <a:alpha val="69804"/>
            </a:srgbClr>
          </a:solidFill>
        </p:spPr>
        <p:txBody>
          <a:bodyPr>
            <a:normAutofit/>
          </a:bodyPr>
          <a:lstStyle/>
          <a:p>
            <a:pPr lvl="0"/>
            <a:r>
              <a:rPr lang="en-US" kern="0" dirty="0" smtClean="0">
                <a:solidFill>
                  <a:sysClr val="windowText" lastClr="000000"/>
                </a:solidFill>
              </a:rPr>
              <a:t>Complex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denormalized</a:t>
            </a:r>
            <a:r>
              <a:rPr lang="en-US" kern="0" dirty="0" smtClean="0">
                <a:solidFill>
                  <a:sysClr val="windowText" lastClr="000000"/>
                </a:solidFill>
              </a:rPr>
              <a:t> relation</a:t>
            </a:r>
          </a:p>
          <a:p>
            <a:pPr lvl="0"/>
            <a:r>
              <a:rPr lang="en-US" kern="0" dirty="0" smtClean="0">
                <a:solidFill>
                  <a:sysClr val="windowText" lastClr="000000"/>
                </a:solidFill>
              </a:rPr>
              <a:t>Cosmos Production queries (extraction)</a:t>
            </a:r>
          </a:p>
          <a:p>
            <a:pPr lvl="0"/>
            <a:r>
              <a:rPr lang="en-US" kern="0" dirty="0" smtClean="0">
                <a:solidFill>
                  <a:sysClr val="windowText" lastClr="000000"/>
                </a:solidFill>
              </a:rPr>
              <a:t>Multiple record types (many schemas)</a:t>
            </a:r>
          </a:p>
          <a:p>
            <a:pPr lvl="0"/>
            <a:r>
              <a:rPr lang="en-US" kern="0" dirty="0" smtClean="0">
                <a:solidFill>
                  <a:sysClr val="windowText" lastClr="000000"/>
                </a:solidFill>
              </a:rPr>
              <a:t>Average JSON object: 40KB</a:t>
            </a:r>
            <a:r>
              <a:rPr lang="en-US" kern="0" dirty="0">
                <a:solidFill>
                  <a:sysClr val="windowText" lastClr="000000"/>
                </a:solidFill>
              </a:rPr>
              <a:t>, 4K </a:t>
            </a:r>
            <a:r>
              <a:rPr lang="en-US" kern="0" dirty="0" smtClean="0">
                <a:solidFill>
                  <a:sysClr val="windowText" lastClr="000000"/>
                </a:solidFill>
              </a:rPr>
              <a:t>nodes</a:t>
            </a:r>
          </a:p>
          <a:p>
            <a:pPr lvl="0"/>
            <a:endParaRPr lang="en-US" kern="0" dirty="0">
              <a:solidFill>
                <a:sysClr val="windowText" lastClr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cost for 1.6GB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Total: 40K JSON objects, 16M tree nodes</a:t>
            </a:r>
          </a:p>
          <a:p>
            <a:endParaRPr lang="en-US" dirty="0" smtClean="0"/>
          </a:p>
          <a:p>
            <a:r>
              <a:rPr lang="en-US" dirty="0" smtClean="0"/>
              <a:t>Index space overhead: &lt; 8%</a:t>
            </a:r>
          </a:p>
          <a:p>
            <a:r>
              <a:rPr lang="en-US" dirty="0" smtClean="0"/>
              <a:t>Indexing time: ~.5s/MB</a:t>
            </a:r>
          </a:p>
          <a:p>
            <a:r>
              <a:rPr lang="en-US" dirty="0" smtClean="0"/>
              <a:t>Index size: 5300 – 17500 nodes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(function of indexing policy and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77341"/>
              </p:ext>
            </p:extLst>
          </p:nvPr>
        </p:nvGraphicFramePr>
        <p:xfrm>
          <a:off x="0" y="284906"/>
          <a:ext cx="9143999" cy="657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Cost Breakdown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096000"/>
            <a:ext cx="143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Simple,</a:t>
            </a:r>
            <a:br>
              <a:rPr lang="en-US" dirty="0" smtClean="0"/>
            </a:br>
            <a:r>
              <a:rPr lang="en-US" dirty="0" smtClean="0"/>
              <a:t>non-selective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6096000"/>
            <a:ext cx="1073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Complex,</a:t>
            </a:r>
            <a:br>
              <a:rPr lang="en-US" dirty="0" smtClean="0"/>
            </a:br>
            <a:r>
              <a:rPr lang="en-US" dirty="0" smtClean="0"/>
              <a:t>selective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14" y="6096000"/>
            <a:ext cx="76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6096000"/>
            <a:ext cx="14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simple,</a:t>
            </a:r>
            <a:br>
              <a:rPr lang="en-US" dirty="0" smtClean="0"/>
            </a:br>
            <a:r>
              <a:rPr lang="en-US" dirty="0" smtClean="0"/>
              <a:t>very selective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6096000"/>
            <a:ext cx="14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Complex,</a:t>
            </a:r>
            <a:br>
              <a:rPr lang="en-US" dirty="0" smtClean="0"/>
            </a:br>
            <a:r>
              <a:rPr lang="en-US" dirty="0" smtClean="0"/>
              <a:t>very selective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49623" y="3510833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time (seconds)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422" y="1371414"/>
            <a:ext cx="216418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Diff. indexing policies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1051151" y="2448256"/>
            <a:ext cx="135612" cy="561515"/>
          </a:xfrm>
          <a:prstGeom prst="leftBrace">
            <a:avLst>
              <a:gd name="adj1" fmla="val 501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kern="0" noProof="0" dirty="0" smtClean="0">
                <a:solidFill>
                  <a:sysClr val="windowText" lastClr="000000"/>
                </a:solidFill>
              </a:rPr>
              <a:t>Cluster Experiments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" y="2027918"/>
            <a:ext cx="7688843" cy="3172336"/>
            <a:chOff x="880615" y="4954595"/>
            <a:chExt cx="10295848" cy="4247959"/>
          </a:xfrm>
        </p:grpSpPr>
        <p:sp>
          <p:nvSpPr>
            <p:cNvPr id="4" name="L-Shape 3"/>
            <p:cNvSpPr/>
            <p:nvPr/>
          </p:nvSpPr>
          <p:spPr>
            <a:xfrm>
              <a:off x="915784" y="5874399"/>
              <a:ext cx="5943600" cy="1307592"/>
            </a:xfrm>
            <a:prstGeom prst="corner">
              <a:avLst>
                <a:gd name="adj1" fmla="val 49658"/>
                <a:gd name="adj2" fmla="val 239387"/>
              </a:avLst>
            </a:prstGeom>
            <a:solidFill>
              <a:srgbClr val="FF99CC">
                <a:alpha val="52157"/>
              </a:srgbClr>
            </a:solidFill>
            <a:ln w="28575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80615" y="5006536"/>
              <a:ext cx="5943600" cy="73152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0615" y="8226311"/>
              <a:ext cx="5943600" cy="731520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Distributed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File System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0615" y="7339250"/>
              <a:ext cx="5943600" cy="73152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Dryad</a:t>
              </a:r>
              <a:r>
                <a:rPr kumimoji="0" lang="en-US" sz="24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Hadoop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4515" y="6487124"/>
              <a:ext cx="5943600" cy="6813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DryadLINQ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(Scope,</a:t>
              </a:r>
              <a:r>
                <a:rPr kumimoji="0" lang="en-US" sz="2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HIVE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00474" y="5834396"/>
              <a:ext cx="2761326" cy="617223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32359" y="8089796"/>
              <a:ext cx="3664544" cy="1112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 smtClean="0">
                  <a:solidFill>
                    <a:sysClr val="windowText" lastClr="000000"/>
                  </a:solidFill>
                </a:rPr>
                <a:t>t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erabytes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/petabytes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JSON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streams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359" y="7345609"/>
              <a:ext cx="4244104" cy="61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c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luster-based execution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2359" y="5771512"/>
              <a:ext cx="2265011" cy="61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</a:rPr>
                <a:t>A</a:t>
              </a:r>
              <a:r>
                <a:rPr lang="en-US" sz="2400" b="1" kern="0" noProof="0" dirty="0" err="1" smtClean="0">
                  <a:solidFill>
                    <a:sysClr val="windowText" lastClr="000000"/>
                  </a:solidFill>
                </a:rPr>
                <a:t>rgo</a:t>
              </a:r>
              <a:r>
                <a:rPr lang="en-US" sz="2400" b="1" kern="0" noProof="0" dirty="0" smtClean="0">
                  <a:solidFill>
                    <a:sysClr val="windowText" lastClr="000000"/>
                  </a:solidFill>
                </a:rPr>
                <a:t> l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ibrary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2359" y="4954595"/>
              <a:ext cx="3593709" cy="61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l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arge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-scale analytics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32359" y="6487124"/>
              <a:ext cx="4162536" cy="618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p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arallel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query language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4822" y="556260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d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set: 1TB of JSON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query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logs</a:t>
            </a:r>
          </a:p>
        </p:txBody>
      </p:sp>
    </p:spTree>
    <p:extLst>
      <p:ext uri="{BB962C8B-B14F-4D97-AF65-F5344CB8AC3E}">
        <p14:creationId xmlns:p14="http://schemas.microsoft.com/office/powerpoint/2010/main" val="24291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69072"/>
              </p:ext>
            </p:extLst>
          </p:nvPr>
        </p:nvGraphicFramePr>
        <p:xfrm>
          <a:off x="1295400" y="1752600"/>
          <a:ext cx="6329150" cy="2735584"/>
        </p:xfrm>
        <a:graphic>
          <a:graphicData uri="http://schemas.openxmlformats.org/drawingml/2006/table">
            <a:tbl>
              <a:tblPr firstRow="1" bandRow="1"/>
              <a:tblGrid>
                <a:gridCol w="1850527"/>
                <a:gridCol w="2275777"/>
                <a:gridCol w="2202846"/>
              </a:tblGrid>
              <a:tr h="257175"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dirty="0" smtClean="0"/>
                        <a:t>metric</a:t>
                      </a:r>
                      <a:endParaRPr lang="en-US" sz="28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800" dirty="0" smtClean="0"/>
                        <a:t>Improvement</a:t>
                      </a:r>
                      <a:endParaRPr lang="en-US" sz="28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4800" dirty="0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smtClean="0"/>
                        <a:t>storage space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smtClean="0"/>
                        <a:t>simple</a:t>
                      </a:r>
                    </a:p>
                    <a:p>
                      <a:r>
                        <a:rPr lang="en-US" sz="2400" dirty="0" smtClean="0"/>
                        <a:t>column</a:t>
                      </a:r>
                      <a:r>
                        <a:rPr lang="en-US" sz="2400" baseline="0" dirty="0" smtClean="0"/>
                        <a:t> store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5x</a:t>
                      </a:r>
                    </a:p>
                    <a:p>
                      <a:pPr marL="0" marR="0" indent="0" algn="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10x</a:t>
                      </a:r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  <a:tr h="714375"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smtClean="0"/>
                        <a:t>query time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smtClean="0"/>
                        <a:t>shallow query</a:t>
                      </a:r>
                    </a:p>
                    <a:p>
                      <a:r>
                        <a:rPr lang="en-US" sz="2400" dirty="0" smtClean="0"/>
                        <a:t>deep query</a:t>
                      </a:r>
                    </a:p>
                    <a:p>
                      <a:r>
                        <a:rPr lang="en-US" sz="2400" baseline="0" dirty="0" smtClean="0"/>
                        <a:t>!*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3-10x</a:t>
                      </a:r>
                    </a:p>
                    <a:p>
                      <a:pPr marL="0" marR="0" indent="0" algn="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1.2-1.5x</a:t>
                      </a:r>
                    </a:p>
                    <a:p>
                      <a:pPr marL="0" marR="0" indent="0" algn="r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0.8x</a:t>
                      </a:r>
                      <a:endParaRPr lang="en-US" sz="2400" dirty="0" smtClean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20000"/>
                      </a:srgbClr>
                    </a:solidFill>
                  </a:tcPr>
                </a:tc>
              </a:tr>
              <a:tr h="257175"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smtClean="0"/>
                        <a:t>index</a:t>
                      </a:r>
                      <a:r>
                        <a:rPr lang="en-US" sz="2400" baseline="0" dirty="0" smtClean="0"/>
                        <a:t> build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dirty="0" err="1" smtClean="0"/>
                        <a:t>vs</a:t>
                      </a:r>
                      <a:r>
                        <a:rPr lang="en-US" sz="2400" dirty="0" smtClean="0"/>
                        <a:t> complex query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355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710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06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41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6774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129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483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8838" algn="l" defTabSz="1567355" rtl="0" eaLnBrk="1" latinLnBrk="0" hangingPunct="1">
                        <a:defRPr sz="6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2400" dirty="0" err="1" smtClean="0"/>
                        <a:t>10x</a:t>
                      </a:r>
                      <a:endParaRPr lang="en-US" sz="2400" dirty="0"/>
                    </a:p>
                  </a:txBody>
                  <a:tcPr marL="28575" marR="28575" marT="14288" marB="1428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supports efficient indexing 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“location”: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[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{ “country”: “Germany”, “city”: “Berlin” },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{ “country”: “France”, “city”: “Paris” 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],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“headquarters”: “Belgium”,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“exports”: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[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{ “city”: “Moscow” },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{ “city”: “Athens” 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022579" y="4094202"/>
            <a:ext cx="1454422" cy="52173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143000" y="3212068"/>
            <a:ext cx="1905000" cy="2133600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91000" y="2602468"/>
            <a:ext cx="2971800" cy="2667000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89176" y="5421868"/>
            <a:ext cx="6030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tree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5345668"/>
            <a:ext cx="12149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Index tree</a:t>
            </a:r>
            <a:endParaRPr lang="en-US" sz="2000" i="1" dirty="0"/>
          </a:p>
        </p:txBody>
      </p:sp>
      <p:sp>
        <p:nvSpPr>
          <p:cNvPr id="8" name="Oval 7"/>
          <p:cNvSpPr/>
          <p:nvPr/>
        </p:nvSpPr>
        <p:spPr>
          <a:xfrm>
            <a:off x="2027583" y="3212068"/>
            <a:ext cx="135834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08983" y="2526268"/>
            <a:ext cx="135834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4278868"/>
            <a:ext cx="510738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7434" y="4202668"/>
            <a:ext cx="854766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>
          <a:xfrm flipV="1">
            <a:off x="2163417" y="2602468"/>
            <a:ext cx="3445566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10" idx="0"/>
          </p:cNvCxnSpPr>
          <p:nvPr/>
        </p:nvCxnSpPr>
        <p:spPr>
          <a:xfrm flipH="1">
            <a:off x="2084169" y="3364468"/>
            <a:ext cx="11331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6" idx="0"/>
          </p:cNvCxnSpPr>
          <p:nvPr/>
        </p:nvCxnSpPr>
        <p:spPr>
          <a:xfrm>
            <a:off x="5676900" y="2678668"/>
            <a:ext cx="72890" cy="14155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1" idx="2"/>
          </p:cNvCxnSpPr>
          <p:nvPr/>
        </p:nvCxnSpPr>
        <p:spPr>
          <a:xfrm>
            <a:off x="2339538" y="4355068"/>
            <a:ext cx="297789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35174" y="3821668"/>
            <a:ext cx="10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45564" y="3364468"/>
            <a:ext cx="98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069" y="2841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48200" y="2156936"/>
            <a:ext cx="19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Representative of 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88520" y="4495800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result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96328" y="4345924"/>
            <a:ext cx="1599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of</a:t>
            </a:r>
            <a:br>
              <a:rPr lang="en-US" dirty="0" smtClean="0"/>
            </a:br>
            <a:r>
              <a:rPr lang="en-US" dirty="0" smtClean="0"/>
              <a:t>representative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18420" y="3637002"/>
            <a:ext cx="15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Representative</a:t>
            </a:r>
            <a:br>
              <a:rPr lang="en-US" dirty="0" smtClean="0"/>
            </a:br>
            <a:r>
              <a:rPr lang="en-US" dirty="0" smtClean="0"/>
              <a:t>of result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1"/>
            <a:endCxn id="16" idx="5"/>
          </p:cNvCxnSpPr>
          <p:nvPr/>
        </p:nvCxnSpPr>
        <p:spPr>
          <a:xfrm flipH="1" flipV="1">
            <a:off x="6264006" y="4539528"/>
            <a:ext cx="932322" cy="1295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1"/>
            <a:endCxn id="11" idx="7"/>
          </p:cNvCxnSpPr>
          <p:nvPr/>
        </p:nvCxnSpPr>
        <p:spPr>
          <a:xfrm flipH="1">
            <a:off x="6047022" y="3960168"/>
            <a:ext cx="571398" cy="2871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is Correct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9362" y="2320499"/>
            <a:ext cx="2971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814600" y="3807554"/>
            <a:ext cx="988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 </a:t>
            </a:r>
            <a:r>
              <a:rPr lang="en-US" sz="2400" i="1" dirty="0" smtClean="0"/>
              <a:t>u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1759362" y="3844499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130962" y="2320499"/>
            <a:ext cx="381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2978562" y="192983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end </a:t>
            </a:r>
            <a:r>
              <a:rPr lang="en-US" sz="2400" i="1" dirty="0" smtClean="0"/>
              <a:t>v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0754" y="1975997"/>
            <a:ext cx="215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Query </a:t>
            </a:r>
            <a:r>
              <a:rPr lang="en-US" sz="2400" dirty="0"/>
              <a:t>r</a:t>
            </a:r>
            <a:r>
              <a:rPr lang="en-US" sz="2400" dirty="0" smtClean="0"/>
              <a:t>esult</a:t>
            </a:r>
          </a:p>
          <a:p>
            <a:r>
              <a:rPr lang="en-US" sz="2400" dirty="0" smtClean="0"/>
              <a:t>(inverted index)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130962" y="3844499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308870" y="2806994"/>
            <a:ext cx="1822092" cy="103750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Matrix-Based Query Representation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00400" y="2890349"/>
            <a:ext cx="5740801" cy="3507389"/>
            <a:chOff x="189795" y="114300"/>
            <a:chExt cx="9070404" cy="5541638"/>
          </a:xfrm>
        </p:grpSpPr>
        <p:sp>
          <p:nvSpPr>
            <p:cNvPr id="5" name="Rectangle 4"/>
            <p:cNvSpPr/>
            <p:nvPr/>
          </p:nvSpPr>
          <p:spPr>
            <a:xfrm>
              <a:off x="4018998" y="114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11078" y="2525641"/>
              <a:ext cx="39402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6256" y="933450"/>
              <a:ext cx="1621545" cy="381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headquarters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5500" y="855338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exports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 flipH="1">
              <a:off x="2333294" y="495300"/>
              <a:ext cx="1876206" cy="1312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209498" y="495300"/>
              <a:ext cx="157224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4209499" y="495300"/>
              <a:ext cx="2381801" cy="360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1298" y="3791458"/>
              <a:ext cx="87969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country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5466" y="3486644"/>
              <a:ext cx="1034932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278" y="1858972"/>
              <a:ext cx="1009820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Belgium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96356" y="199833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74052" y="1986146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008089" y="2906641"/>
              <a:ext cx="1054843" cy="58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6722" y="1314450"/>
              <a:ext cx="538186" cy="4933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71144" y="2906641"/>
              <a:ext cx="1236945" cy="8848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91300" y="1236338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6124956" y="1236338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89795" y="4843096"/>
              <a:ext cx="1021195" cy="4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Germany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2270" y="5015473"/>
              <a:ext cx="660936" cy="43039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Bonn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96251" y="3023362"/>
              <a:ext cx="1143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04356" y="3052945"/>
              <a:ext cx="784352" cy="4608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dealers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961" y="3848441"/>
              <a:ext cx="66679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62776" y="3774814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13" idx="2"/>
              <a:endCxn id="23" idx="0"/>
            </p:cNvCxnSpPr>
            <p:nvPr/>
          </p:nvCxnSpPr>
          <p:spPr>
            <a:xfrm>
              <a:off x="3062933" y="3867644"/>
              <a:ext cx="689806" cy="1147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71144" y="4172458"/>
              <a:ext cx="0" cy="670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543800" y="28956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7897" y="3750938"/>
              <a:ext cx="1332302" cy="4215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Amsterdam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664297" y="2311350"/>
              <a:ext cx="527203" cy="58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191500" y="3276600"/>
              <a:ext cx="339877" cy="474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462776" y="452817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62776" y="5274938"/>
              <a:ext cx="584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Hans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754876" y="4909178"/>
              <a:ext cx="0" cy="36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67751" y="3404362"/>
              <a:ext cx="428605" cy="4440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24956" y="2379338"/>
              <a:ext cx="671576" cy="67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467751" y="2379338"/>
              <a:ext cx="657205" cy="64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754876" y="4155814"/>
              <a:ext cx="0" cy="372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6754876" y="3513768"/>
              <a:ext cx="41656" cy="261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246089" y="1764725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008089" y="2145725"/>
              <a:ext cx="0" cy="379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389617" y="4909178"/>
              <a:ext cx="879692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France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11709" y="5205476"/>
              <a:ext cx="858290" cy="381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12" idx="2"/>
              <a:endCxn id="44" idx="0"/>
            </p:cNvCxnSpPr>
            <p:nvPr/>
          </p:nvCxnSpPr>
          <p:spPr>
            <a:xfrm>
              <a:off x="771144" y="4172459"/>
              <a:ext cx="1058319" cy="736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2"/>
              <a:endCxn id="45" idx="0"/>
            </p:cNvCxnSpPr>
            <p:nvPr/>
          </p:nvCxnSpPr>
          <p:spPr>
            <a:xfrm>
              <a:off x="3062933" y="3867644"/>
              <a:ext cx="1677922" cy="133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188708" y="3802499"/>
              <a:ext cx="739190" cy="42694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Athens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58303" y="3276600"/>
              <a:ext cx="633197" cy="525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520885" y="3829099"/>
              <a:ext cx="885805" cy="3810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Moscow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4963788" y="3404362"/>
              <a:ext cx="503963" cy="424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399998" y="1807838"/>
              <a:ext cx="100982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Italy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669188" y="1314450"/>
              <a:ext cx="697534" cy="5445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598560" y="5081436"/>
              <a:ext cx="735954" cy="3135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Berlin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13" idx="2"/>
              <a:endCxn id="54" idx="0"/>
            </p:cNvCxnSpPr>
            <p:nvPr/>
          </p:nvCxnSpPr>
          <p:spPr>
            <a:xfrm flipH="1">
              <a:off x="2966538" y="3867644"/>
              <a:ext cx="96395" cy="1213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006902" y="2366665"/>
            <a:ext cx="491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smtClean="0"/>
              <a:t>^/headquarters/Italy)/location/city/?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99497" y="1670069"/>
            <a:ext cx="2971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399497" y="1670069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1771097" y="1670069"/>
            <a:ext cx="381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/>
          <p:cNvSpPr/>
          <p:nvPr/>
        </p:nvSpPr>
        <p:spPr>
          <a:xfrm>
            <a:off x="2158092" y="1670069"/>
            <a:ext cx="381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>
          <a:xfrm>
            <a:off x="1388991" y="1670069"/>
            <a:ext cx="381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TextBox 66"/>
          <p:cNvSpPr txBox="1"/>
          <p:nvPr/>
        </p:nvSpPr>
        <p:spPr>
          <a:xfrm>
            <a:off x="3378088" y="170416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root</a:t>
            </a:r>
            <a:endParaRPr lang="en-US" i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212021" y="477745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Berlin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1634648" y="477745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Bonn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2048003" y="4777454"/>
            <a:ext cx="63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Paris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1438800" y="17041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776513" y="17041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182815" y="17041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328740" y="2013856"/>
            <a:ext cx="854096" cy="18202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=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8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using Matrices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7391315"/>
                  </p:ext>
                </p:extLst>
              </p:nvPr>
            </p:nvGraphicFramePr>
            <p:xfrm>
              <a:off x="609599" y="1371597"/>
              <a:ext cx="8382002" cy="50908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4041"/>
                    <a:gridCol w="2346961"/>
                    <a:gridCol w="4191000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query(q)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2400" i="0" dirty="0" smtClean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𝑙𝑎𝑏𝑒𝑙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1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𝐧𝐦</m:t>
                                </m:r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C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𝑙𝑎𝑏𝑒𝑙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Σ</m:t>
                                    </m:r>
                                  </m:sub>
                                </m:sSub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&amp;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q</m:t>
                                    </m:r>
                                    <m:r>
                                      <a:rPr lang="en-US" sz="2400" i="0" baseline="-25000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|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dirty="0" smtClean="0">
                                        <a:latin typeface="Cambria Math"/>
                                      </a:rPr>
                                      <m:t>q</m:t>
                                    </m:r>
                                    <m:r>
                                      <a:rPr lang="en-US" sz="2400" i="0" baseline="-25000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400" b="0" i="1" baseline="0" dirty="0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i="0" baseline="-25000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i="0" baseline="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 smtClean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query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</m:t>
                                </m:r>
                                <m:r>
                                  <a:rPr lang="en-US" sz="2400" b="0" i="0" baseline="-2500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baseline="-25000" dirty="0"/>
                        </a:p>
                      </a:txBody>
                      <a:tcPr/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∨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≥0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  <a:ea typeface="Cambria Math"/>
                                  </a:rPr>
                                  <m:t>query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i="0" baseline="0" dirty="0" smtClean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240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query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7391315"/>
                  </p:ext>
                </p:extLst>
              </p:nvPr>
            </p:nvGraphicFramePr>
            <p:xfrm>
              <a:off x="609599" y="1371597"/>
              <a:ext cx="8382002" cy="50908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44041"/>
                    <a:gridCol w="2346961"/>
                    <a:gridCol w="4191000"/>
                  </a:tblGrid>
                  <a:tr h="5023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dirty="0" smtClean="0"/>
                            <a:t>query(q)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case q of: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result</a:t>
                          </a:r>
                          <a:endParaRPr lang="en-US" sz="2400" b="0" i="0" dirty="0"/>
                        </a:p>
                      </a:txBody>
                      <a:tcPr>
                        <a:solidFill>
                          <a:srgbClr val="FFCCFF"/>
                        </a:solid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2400" dirty="0" smtClean="0"/>
                            <a:t>ε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108434" b="-826506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nm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210976" b="-736585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/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smtClean="0"/>
                            <a:t>C</a:t>
                          </a:r>
                          <a:endParaRPr lang="en-US" sz="2400" i="0" dirty="0"/>
                        </a:p>
                      </a:txBody>
                      <a:tcPr/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?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412195" b="-535366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aseline="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baseline="0" dirty="0" smtClean="0"/>
                            <a:t> &amp;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512195" b="-435366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|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604819" b="-330120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 q</a:t>
                          </a:r>
                          <a:r>
                            <a:rPr lang="en-US" sz="2400" baseline="-25000" dirty="0" smtClean="0"/>
                            <a:t>2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713415" b="-234146"/>
                          </a:stretch>
                        </a:blipFill>
                      </a:tcPr>
                    </a:tc>
                  </a:tr>
                  <a:tr h="57005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q</a:t>
                          </a:r>
                          <a:r>
                            <a:rPr lang="en-US" sz="2400" baseline="-25000" dirty="0" smtClean="0"/>
                            <a:t>1</a:t>
                          </a:r>
                          <a:r>
                            <a:rPr lang="en-US" sz="2400" dirty="0" smtClean="0"/>
                            <a:t>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709574" b="-104255"/>
                          </a:stretch>
                        </a:blipFill>
                      </a:tcPr>
                    </a:tc>
                  </a:tr>
                  <a:tr h="50231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^q</a:t>
                          </a:r>
                          <a:r>
                            <a:rPr lang="en-US" sz="2400" baseline="-25000" dirty="0" smtClean="0"/>
                            <a:t>1</a:t>
                          </a:r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146" t="-928049" b="-195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9800" y="1752600"/>
            <a:ext cx="4769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O(nmh+m</a:t>
            </a:r>
            <a:r>
              <a:rPr lang="en-US" sz="4400" baseline="-25000" dirty="0" smtClean="0"/>
              <a:t>0</a:t>
            </a:r>
            <a:r>
              <a:rPr lang="en-US" sz="4400" dirty="0" smtClean="0"/>
              <a:t>nh</a:t>
            </a:r>
            <a:r>
              <a:rPr lang="en-US" sz="4400" baseline="30000" dirty="0" smtClean="0"/>
              <a:t>2</a:t>
            </a:r>
            <a:r>
              <a:rPr lang="en-US" sz="4400" dirty="0" smtClean="0"/>
              <a:t>log 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276600"/>
            <a:ext cx="5552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Tree size</a:t>
            </a:r>
          </a:p>
          <a:p>
            <a:r>
              <a:rPr lang="en-US" sz="3600" dirty="0"/>
              <a:t>Query </a:t>
            </a:r>
            <a:r>
              <a:rPr lang="en-US" sz="3600" dirty="0" smtClean="0"/>
              <a:t>size</a:t>
            </a:r>
          </a:p>
          <a:p>
            <a:r>
              <a:rPr lang="en-US" sz="3600" dirty="0" smtClean="0"/>
              <a:t>Tree depth</a:t>
            </a:r>
          </a:p>
          <a:p>
            <a:r>
              <a:rPr lang="en-US" sz="3600" dirty="0" smtClean="0"/>
              <a:t>Number of / and * operators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67000" y="2362200"/>
            <a:ext cx="360148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27148" y="2362200"/>
            <a:ext cx="323850" cy="1632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0998" y="2362200"/>
            <a:ext cx="382802" cy="23179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43400" y="2362200"/>
            <a:ext cx="2428410" cy="2895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620" y="6268995"/>
            <a:ext cx="393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(counting inverted index set operations)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9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 descr="C:\Users\mbudiu\AppData\Local\Microsoft\Windows\Temporary Internet Files\Content.IE5\60INKQKM\MP900442237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38" b="100000" l="15563" r="81457">
                        <a14:foregroundMark x1="51987" y1="33333" x2="51987" y2="33333"/>
                        <a14:foregroundMark x1="54801" y1="31950" x2="54801" y2="31950"/>
                        <a14:foregroundMark x1="55132" y1="40881" x2="55132" y2="40881"/>
                        <a14:foregroundMark x1="51987" y1="49182" x2="51987" y2="49182"/>
                        <a14:foregroundMark x1="48179" y1="49434" x2="48179" y2="49434"/>
                        <a14:foregroundMark x1="46689" y1="44528" x2="46689" y2="44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26543" r="19563" b="-1"/>
          <a:stretch/>
        </p:blipFill>
        <p:spPr bwMode="auto">
          <a:xfrm>
            <a:off x="6264848" y="2487538"/>
            <a:ext cx="2879152" cy="4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should you care?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JSON is ubiquitous on client- and server-side</a:t>
            </a:r>
          </a:p>
          <a:p>
            <a:pPr marL="0" indent="0">
              <a:buNone/>
            </a:pPr>
            <a:r>
              <a:rPr lang="en-US" dirty="0" err="1" smtClean="0"/>
              <a:t>JPath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a simple and clean query language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supports efficient indexing and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has interesting mathematical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could be adapted for graph-shaped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JPath</a:t>
            </a:r>
            <a:r>
              <a:rPr lang="en-US" dirty="0" smtClean="0"/>
              <a:t> for Graphs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9786" y="2286000"/>
            <a:ext cx="631228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John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692" y="2911833"/>
            <a:ext cx="68272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461300" y="2475646"/>
            <a:ext cx="1174100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35400" y="2475646"/>
            <a:ext cx="1101656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40644" y="3586455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371" y="35803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141" y="3480772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6902" y="3474703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2" idx="2"/>
            <a:endCxn id="13" idx="0"/>
          </p:cNvCxnSpPr>
          <p:nvPr/>
        </p:nvCxnSpPr>
        <p:spPr>
          <a:xfrm>
            <a:off x="2461300" y="3101479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2"/>
            <a:endCxn id="12" idx="0"/>
          </p:cNvCxnSpPr>
          <p:nvPr/>
        </p:nvCxnSpPr>
        <p:spPr>
          <a:xfrm flipH="1">
            <a:off x="2063043" y="3101479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7055" y="3101479"/>
            <a:ext cx="453634" cy="3732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04928" y="3101479"/>
            <a:ext cx="232127" cy="37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00200" y="4123534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Germany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3600" y="558074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Bonn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603" y="3961387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Mike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3" idx="0"/>
          </p:cNvCxnSpPr>
          <p:nvPr/>
        </p:nvCxnSpPr>
        <p:spPr>
          <a:xfrm flipH="1">
            <a:off x="2512893" y="3770033"/>
            <a:ext cx="289770" cy="1810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63043" y="3776102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8337" y="4005713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Jamie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6" idx="2"/>
          </p:cNvCxnSpPr>
          <p:nvPr/>
        </p:nvCxnSpPr>
        <p:spPr>
          <a:xfrm>
            <a:off x="5190689" y="3664349"/>
            <a:ext cx="490046" cy="341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7" idx="0"/>
          </p:cNvCxnSpPr>
          <p:nvPr/>
        </p:nvCxnSpPr>
        <p:spPr>
          <a:xfrm>
            <a:off x="5680735" y="4195359"/>
            <a:ext cx="378702" cy="3658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58" idx="0"/>
          </p:cNvCxnSpPr>
          <p:nvPr/>
        </p:nvCxnSpPr>
        <p:spPr>
          <a:xfrm flipH="1">
            <a:off x="4125637" y="4151033"/>
            <a:ext cx="276365" cy="4961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4" idx="0"/>
          </p:cNvCxnSpPr>
          <p:nvPr/>
        </p:nvCxnSpPr>
        <p:spPr>
          <a:xfrm flipH="1">
            <a:off x="4402002" y="3670418"/>
            <a:ext cx="102927" cy="290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82007" y="2911833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60184" y="4552364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87708" y="531574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8" idx="2"/>
            <a:endCxn id="51" idx="0"/>
          </p:cNvCxnSpPr>
          <p:nvPr/>
        </p:nvCxnSpPr>
        <p:spPr>
          <a:xfrm>
            <a:off x="4125637" y="483683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1"/>
            <a:endCxn id="50" idx="3"/>
          </p:cNvCxnSpPr>
          <p:nvPr/>
        </p:nvCxnSpPr>
        <p:spPr>
          <a:xfrm flipH="1" flipV="1">
            <a:off x="3404981" y="4647187"/>
            <a:ext cx="341363" cy="94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6800" y="4817372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87708" y="585281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Berlin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67000" y="5505387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22" idx="2"/>
          </p:cNvCxnSpPr>
          <p:nvPr/>
        </p:nvCxnSpPr>
        <p:spPr>
          <a:xfrm flipH="1" flipV="1">
            <a:off x="1992821" y="4313180"/>
            <a:ext cx="767363" cy="3340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46344" y="46471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8781" y="5235879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21508" y="522981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7" idx="2"/>
            <a:endCxn id="60" idx="0"/>
          </p:cNvCxnSpPr>
          <p:nvPr/>
        </p:nvCxnSpPr>
        <p:spPr>
          <a:xfrm>
            <a:off x="6059437" y="475090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7" idx="2"/>
            <a:endCxn id="59" idx="0"/>
          </p:cNvCxnSpPr>
          <p:nvPr/>
        </p:nvCxnSpPr>
        <p:spPr>
          <a:xfrm flipH="1">
            <a:off x="5661180" y="4750903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934199" y="4537760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2"/>
            <a:endCxn id="55" idx="3"/>
          </p:cNvCxnSpPr>
          <p:nvPr/>
        </p:nvCxnSpPr>
        <p:spPr>
          <a:xfrm flipH="1">
            <a:off x="4846293" y="5419457"/>
            <a:ext cx="1554508" cy="5281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1"/>
            <a:endCxn id="22" idx="3"/>
          </p:cNvCxnSpPr>
          <p:nvPr/>
        </p:nvCxnSpPr>
        <p:spPr>
          <a:xfrm rot="10800000">
            <a:off x="2385441" y="4218358"/>
            <a:ext cx="2953340" cy="1112345"/>
          </a:xfrm>
          <a:prstGeom prst="bentConnector3">
            <a:avLst>
              <a:gd name="adj1" fmla="val 1087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0144" y="456125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799" y="5249506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Europe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22" idx="2"/>
            <a:endCxn id="54" idx="0"/>
          </p:cNvCxnSpPr>
          <p:nvPr/>
        </p:nvCxnSpPr>
        <p:spPr>
          <a:xfrm flipH="1">
            <a:off x="1459421" y="4313180"/>
            <a:ext cx="533400" cy="5041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4" idx="2"/>
            <a:endCxn id="78" idx="0"/>
          </p:cNvCxnSpPr>
          <p:nvPr/>
        </p:nvCxnSpPr>
        <p:spPr>
          <a:xfrm flipH="1">
            <a:off x="1459420" y="5007018"/>
            <a:ext cx="1" cy="242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0" idx="2"/>
            <a:endCxn id="63" idx="0"/>
          </p:cNvCxnSpPr>
          <p:nvPr/>
        </p:nvCxnSpPr>
        <p:spPr>
          <a:xfrm>
            <a:off x="5680736" y="4195359"/>
            <a:ext cx="1646084" cy="342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620000" y="3554555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63" idx="0"/>
            <a:endCxn id="92" idx="2"/>
          </p:cNvCxnSpPr>
          <p:nvPr/>
        </p:nvCxnSpPr>
        <p:spPr>
          <a:xfrm flipV="1">
            <a:off x="7326820" y="3744201"/>
            <a:ext cx="685801" cy="7935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0"/>
            <a:endCxn id="5" idx="3"/>
          </p:cNvCxnSpPr>
          <p:nvPr/>
        </p:nvCxnSpPr>
        <p:spPr>
          <a:xfrm flipH="1" flipV="1">
            <a:off x="3951014" y="2380823"/>
            <a:ext cx="4061607" cy="1173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30" grpId="0" animBg="1"/>
      <p:bldP spid="42" grpId="0" animBg="1"/>
      <p:bldP spid="50" grpId="0" animBg="1"/>
      <p:bldP spid="51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3" grpId="0" animBg="1"/>
      <p:bldP spid="67" grpId="0" animBg="1"/>
      <p:bldP spid="78" grpId="0" animBg="1"/>
      <p:bldP spid="9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in Berlin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9786" y="2286000"/>
            <a:ext cx="631228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John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692" y="2911833"/>
            <a:ext cx="682727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461300" y="2475646"/>
            <a:ext cx="1174100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35400" y="2475646"/>
            <a:ext cx="1101656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40644" y="3586455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371" y="35803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141" y="3480772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6902" y="3474703"/>
            <a:ext cx="227576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2" idx="2"/>
            <a:endCxn id="13" idx="0"/>
          </p:cNvCxnSpPr>
          <p:nvPr/>
        </p:nvCxnSpPr>
        <p:spPr>
          <a:xfrm>
            <a:off x="2461300" y="3101479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2"/>
            <a:endCxn id="12" idx="0"/>
          </p:cNvCxnSpPr>
          <p:nvPr/>
        </p:nvCxnSpPr>
        <p:spPr>
          <a:xfrm flipH="1">
            <a:off x="2063043" y="3101479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7055" y="3101479"/>
            <a:ext cx="453634" cy="3732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04928" y="3101479"/>
            <a:ext cx="232127" cy="37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00200" y="4123534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Germany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3600" y="558074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Bonn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603" y="3961387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Mike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3" idx="0"/>
          </p:cNvCxnSpPr>
          <p:nvPr/>
        </p:nvCxnSpPr>
        <p:spPr>
          <a:xfrm flipH="1">
            <a:off x="2512893" y="3770033"/>
            <a:ext cx="289770" cy="1810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63043" y="3776102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8337" y="4005713"/>
            <a:ext cx="644797" cy="189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Jamie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6" idx="2"/>
          </p:cNvCxnSpPr>
          <p:nvPr/>
        </p:nvCxnSpPr>
        <p:spPr>
          <a:xfrm>
            <a:off x="5190689" y="3664349"/>
            <a:ext cx="490046" cy="341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7" idx="0"/>
          </p:cNvCxnSpPr>
          <p:nvPr/>
        </p:nvCxnSpPr>
        <p:spPr>
          <a:xfrm>
            <a:off x="5680735" y="4195359"/>
            <a:ext cx="378702" cy="3658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58" idx="0"/>
          </p:cNvCxnSpPr>
          <p:nvPr/>
        </p:nvCxnSpPr>
        <p:spPr>
          <a:xfrm flipH="1">
            <a:off x="4125637" y="4151033"/>
            <a:ext cx="276365" cy="4961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4" idx="0"/>
          </p:cNvCxnSpPr>
          <p:nvPr/>
        </p:nvCxnSpPr>
        <p:spPr>
          <a:xfrm flipH="1">
            <a:off x="4402002" y="3670418"/>
            <a:ext cx="102927" cy="290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82007" y="2911833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60184" y="4552364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87708" y="531574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8" idx="2"/>
            <a:endCxn id="51" idx="0"/>
          </p:cNvCxnSpPr>
          <p:nvPr/>
        </p:nvCxnSpPr>
        <p:spPr>
          <a:xfrm>
            <a:off x="4125637" y="483683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1"/>
            <a:endCxn id="50" idx="3"/>
          </p:cNvCxnSpPr>
          <p:nvPr/>
        </p:nvCxnSpPr>
        <p:spPr>
          <a:xfrm flipH="1" flipV="1">
            <a:off x="3404981" y="4647187"/>
            <a:ext cx="341363" cy="94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6800" y="4817372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87708" y="5852819"/>
            <a:ext cx="758585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Berlin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67000" y="5505387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22" idx="2"/>
          </p:cNvCxnSpPr>
          <p:nvPr/>
        </p:nvCxnSpPr>
        <p:spPr>
          <a:xfrm flipH="1" flipV="1">
            <a:off x="1992821" y="4313180"/>
            <a:ext cx="767363" cy="3340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46344" y="46471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8781" y="5235879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21508" y="5229811"/>
            <a:ext cx="758585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7" idx="2"/>
            <a:endCxn id="60" idx="0"/>
          </p:cNvCxnSpPr>
          <p:nvPr/>
        </p:nvCxnSpPr>
        <p:spPr>
          <a:xfrm>
            <a:off x="6059437" y="475090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7" idx="2"/>
            <a:endCxn id="59" idx="0"/>
          </p:cNvCxnSpPr>
          <p:nvPr/>
        </p:nvCxnSpPr>
        <p:spPr>
          <a:xfrm flipH="1">
            <a:off x="5661180" y="4750903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934199" y="4537760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2"/>
            <a:endCxn id="55" idx="3"/>
          </p:cNvCxnSpPr>
          <p:nvPr/>
        </p:nvCxnSpPr>
        <p:spPr>
          <a:xfrm flipH="1">
            <a:off x="4846293" y="5419457"/>
            <a:ext cx="1554508" cy="5281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1"/>
            <a:endCxn id="22" idx="3"/>
          </p:cNvCxnSpPr>
          <p:nvPr/>
        </p:nvCxnSpPr>
        <p:spPr>
          <a:xfrm rot="10800000">
            <a:off x="2385441" y="4218358"/>
            <a:ext cx="2953340" cy="1112345"/>
          </a:xfrm>
          <a:prstGeom prst="bentConnector3">
            <a:avLst>
              <a:gd name="adj1" fmla="val 1087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0144" y="4561257"/>
            <a:ext cx="758585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799" y="5249506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Europe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22" idx="2"/>
            <a:endCxn id="54" idx="0"/>
          </p:cNvCxnSpPr>
          <p:nvPr/>
        </p:nvCxnSpPr>
        <p:spPr>
          <a:xfrm flipH="1">
            <a:off x="1459421" y="4313180"/>
            <a:ext cx="533400" cy="5041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4" idx="2"/>
            <a:endCxn id="78" idx="0"/>
          </p:cNvCxnSpPr>
          <p:nvPr/>
        </p:nvCxnSpPr>
        <p:spPr>
          <a:xfrm flipH="1">
            <a:off x="1459420" y="5007018"/>
            <a:ext cx="1" cy="242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0" idx="2"/>
            <a:endCxn id="63" idx="0"/>
          </p:cNvCxnSpPr>
          <p:nvPr/>
        </p:nvCxnSpPr>
        <p:spPr>
          <a:xfrm>
            <a:off x="5680736" y="4195359"/>
            <a:ext cx="1646084" cy="342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620000" y="3554555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63" idx="0"/>
            <a:endCxn id="92" idx="2"/>
          </p:cNvCxnSpPr>
          <p:nvPr/>
        </p:nvCxnSpPr>
        <p:spPr>
          <a:xfrm flipV="1">
            <a:off x="7326820" y="3744201"/>
            <a:ext cx="685801" cy="7935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0"/>
            <a:endCxn id="5" idx="3"/>
          </p:cNvCxnSpPr>
          <p:nvPr/>
        </p:nvCxnSpPr>
        <p:spPr>
          <a:xfrm flipH="1" flipV="1">
            <a:off x="3951014" y="2380823"/>
            <a:ext cx="4061607" cy="1173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447800"/>
            <a:ext cx="600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John/friends/?/(^?/address/city/Berlin)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2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in the Same Country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9786" y="2286000"/>
            <a:ext cx="631228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John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5692" y="2911833"/>
            <a:ext cx="682727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461300" y="2475646"/>
            <a:ext cx="1174100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35400" y="2475646"/>
            <a:ext cx="1101656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40644" y="3586455"/>
            <a:ext cx="644797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3371" y="35803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1141" y="3480772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76902" y="3474703"/>
            <a:ext cx="227576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2" idx="2"/>
            <a:endCxn id="13" idx="0"/>
          </p:cNvCxnSpPr>
          <p:nvPr/>
        </p:nvCxnSpPr>
        <p:spPr>
          <a:xfrm>
            <a:off x="2461300" y="3101479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2" idx="2"/>
            <a:endCxn id="12" idx="0"/>
          </p:cNvCxnSpPr>
          <p:nvPr/>
        </p:nvCxnSpPr>
        <p:spPr>
          <a:xfrm flipH="1">
            <a:off x="2063043" y="3101479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7055" y="3101479"/>
            <a:ext cx="453634" cy="3732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04928" y="3101479"/>
            <a:ext cx="232127" cy="37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00200" y="4123534"/>
            <a:ext cx="785241" cy="189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Germany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33600" y="558074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Bonn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9603" y="3961387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Mike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3" idx="0"/>
          </p:cNvCxnSpPr>
          <p:nvPr/>
        </p:nvCxnSpPr>
        <p:spPr>
          <a:xfrm flipH="1">
            <a:off x="2512893" y="3770033"/>
            <a:ext cx="289770" cy="1810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63043" y="3776102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8337" y="4005713"/>
            <a:ext cx="644797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Jamie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6" idx="2"/>
          </p:cNvCxnSpPr>
          <p:nvPr/>
        </p:nvCxnSpPr>
        <p:spPr>
          <a:xfrm>
            <a:off x="5190689" y="3664349"/>
            <a:ext cx="490046" cy="341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7" idx="0"/>
          </p:cNvCxnSpPr>
          <p:nvPr/>
        </p:nvCxnSpPr>
        <p:spPr>
          <a:xfrm>
            <a:off x="5680735" y="4195359"/>
            <a:ext cx="378702" cy="3658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58" idx="0"/>
          </p:cNvCxnSpPr>
          <p:nvPr/>
        </p:nvCxnSpPr>
        <p:spPr>
          <a:xfrm flipH="1">
            <a:off x="4125637" y="4151033"/>
            <a:ext cx="276365" cy="4961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4" idx="0"/>
          </p:cNvCxnSpPr>
          <p:nvPr/>
        </p:nvCxnSpPr>
        <p:spPr>
          <a:xfrm flipH="1">
            <a:off x="4402002" y="3670418"/>
            <a:ext cx="102927" cy="290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82007" y="2911833"/>
            <a:ext cx="758585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60184" y="4552364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87708" y="531574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8" idx="2"/>
            <a:endCxn id="51" idx="0"/>
          </p:cNvCxnSpPr>
          <p:nvPr/>
        </p:nvCxnSpPr>
        <p:spPr>
          <a:xfrm>
            <a:off x="4125637" y="483683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1"/>
            <a:endCxn id="50" idx="3"/>
          </p:cNvCxnSpPr>
          <p:nvPr/>
        </p:nvCxnSpPr>
        <p:spPr>
          <a:xfrm flipH="1" flipV="1">
            <a:off x="3404981" y="4647187"/>
            <a:ext cx="341363" cy="94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6800" y="4817372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87708" y="585281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Berlin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67000" y="5505387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22" idx="2"/>
          </p:cNvCxnSpPr>
          <p:nvPr/>
        </p:nvCxnSpPr>
        <p:spPr>
          <a:xfrm flipH="1" flipV="1">
            <a:off x="1992821" y="4313180"/>
            <a:ext cx="767363" cy="3340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746344" y="46471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8781" y="5235879"/>
            <a:ext cx="644797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21508" y="522981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67" idx="2"/>
            <a:endCxn id="60" idx="0"/>
          </p:cNvCxnSpPr>
          <p:nvPr/>
        </p:nvCxnSpPr>
        <p:spPr>
          <a:xfrm>
            <a:off x="6059437" y="475090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7" idx="2"/>
            <a:endCxn id="59" idx="0"/>
          </p:cNvCxnSpPr>
          <p:nvPr/>
        </p:nvCxnSpPr>
        <p:spPr>
          <a:xfrm flipH="1">
            <a:off x="5661180" y="4750903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934199" y="4537760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0" idx="2"/>
            <a:endCxn id="55" idx="3"/>
          </p:cNvCxnSpPr>
          <p:nvPr/>
        </p:nvCxnSpPr>
        <p:spPr>
          <a:xfrm flipH="1">
            <a:off x="4846293" y="5419457"/>
            <a:ext cx="1554508" cy="5281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1"/>
            <a:endCxn id="22" idx="3"/>
          </p:cNvCxnSpPr>
          <p:nvPr/>
        </p:nvCxnSpPr>
        <p:spPr>
          <a:xfrm rot="10800000">
            <a:off x="2385441" y="4218358"/>
            <a:ext cx="2953340" cy="1112345"/>
          </a:xfrm>
          <a:prstGeom prst="bentConnector3">
            <a:avLst>
              <a:gd name="adj1" fmla="val 1087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80144" y="4561257"/>
            <a:ext cx="758585" cy="189646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66799" y="5249506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Europe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22" idx="2"/>
            <a:endCxn id="54" idx="0"/>
          </p:cNvCxnSpPr>
          <p:nvPr/>
        </p:nvCxnSpPr>
        <p:spPr>
          <a:xfrm flipH="1">
            <a:off x="1459421" y="4313180"/>
            <a:ext cx="533400" cy="5041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4" idx="2"/>
            <a:endCxn id="78" idx="0"/>
          </p:cNvCxnSpPr>
          <p:nvPr/>
        </p:nvCxnSpPr>
        <p:spPr>
          <a:xfrm flipH="1">
            <a:off x="1459420" y="5007018"/>
            <a:ext cx="1" cy="242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0" idx="2"/>
            <a:endCxn id="63" idx="0"/>
          </p:cNvCxnSpPr>
          <p:nvPr/>
        </p:nvCxnSpPr>
        <p:spPr>
          <a:xfrm>
            <a:off x="5680736" y="4195359"/>
            <a:ext cx="1646084" cy="342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620000" y="3554555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63" idx="0"/>
            <a:endCxn id="92" idx="2"/>
          </p:cNvCxnSpPr>
          <p:nvPr/>
        </p:nvCxnSpPr>
        <p:spPr>
          <a:xfrm flipV="1">
            <a:off x="7326820" y="3744201"/>
            <a:ext cx="685801" cy="7935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2" idx="0"/>
            <a:endCxn id="5" idx="3"/>
          </p:cNvCxnSpPr>
          <p:nvPr/>
        </p:nvCxnSpPr>
        <p:spPr>
          <a:xfrm flipH="1" flipV="1">
            <a:off x="3951014" y="2380823"/>
            <a:ext cx="4061607" cy="1173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" y="1463749"/>
            <a:ext cx="841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(John/address/country/?) &amp; (John/friends/?/?/address/country/?)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9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Friend Who Has More than 50 Friends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463749"/>
            <a:ext cx="614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John/friends/?/?/friends/(l =&gt; </a:t>
            </a:r>
            <a:r>
              <a:rPr lang="en-US" sz="2800" dirty="0" err="1" smtClean="0"/>
              <a:t>int</a:t>
            </a:r>
            <a:r>
              <a:rPr lang="en-US" sz="2800" dirty="0" smtClean="0"/>
              <a:t>(l) &gt; 50)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319786" y="2286000"/>
            <a:ext cx="631228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John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5692" y="2911833"/>
            <a:ext cx="68272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461300" y="2475646"/>
            <a:ext cx="1174100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3635400" y="2475646"/>
            <a:ext cx="1101656" cy="4361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40644" y="3586455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3371" y="35803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1141" y="3480772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6902" y="3474703"/>
            <a:ext cx="227576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7" idx="2"/>
            <a:endCxn id="10" idx="0"/>
          </p:cNvCxnSpPr>
          <p:nvPr/>
        </p:nvCxnSpPr>
        <p:spPr>
          <a:xfrm>
            <a:off x="2461300" y="3101479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7" idx="2"/>
            <a:endCxn id="9" idx="0"/>
          </p:cNvCxnSpPr>
          <p:nvPr/>
        </p:nvCxnSpPr>
        <p:spPr>
          <a:xfrm flipH="1">
            <a:off x="2063043" y="3101479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7055" y="3101479"/>
            <a:ext cx="453634" cy="3732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04928" y="3101479"/>
            <a:ext cx="232127" cy="37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00200" y="4123534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Germany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3600" y="558074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Bonn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9603" y="3961387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Mike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2512893" y="3770033"/>
            <a:ext cx="289770" cy="1810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63043" y="3776102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8337" y="4005713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Jamie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5190689" y="3664349"/>
            <a:ext cx="490046" cy="3413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4" idx="0"/>
          </p:cNvCxnSpPr>
          <p:nvPr/>
        </p:nvCxnSpPr>
        <p:spPr>
          <a:xfrm>
            <a:off x="5680735" y="4195359"/>
            <a:ext cx="378702" cy="3658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36" idx="0"/>
          </p:cNvCxnSpPr>
          <p:nvPr/>
        </p:nvCxnSpPr>
        <p:spPr>
          <a:xfrm flipH="1">
            <a:off x="4125637" y="4151033"/>
            <a:ext cx="276365" cy="4961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9" idx="0"/>
          </p:cNvCxnSpPr>
          <p:nvPr/>
        </p:nvCxnSpPr>
        <p:spPr>
          <a:xfrm flipH="1">
            <a:off x="4402002" y="3670418"/>
            <a:ext cx="102927" cy="290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2007" y="2911833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60184" y="4552364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87708" y="531574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6" idx="2"/>
            <a:endCxn id="29" idx="0"/>
          </p:cNvCxnSpPr>
          <p:nvPr/>
        </p:nvCxnSpPr>
        <p:spPr>
          <a:xfrm>
            <a:off x="4125637" y="483683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1"/>
            <a:endCxn id="28" idx="3"/>
          </p:cNvCxnSpPr>
          <p:nvPr/>
        </p:nvCxnSpPr>
        <p:spPr>
          <a:xfrm flipH="1" flipV="1">
            <a:off x="3404981" y="4647187"/>
            <a:ext cx="341363" cy="948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66800" y="4817372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continent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87708" y="5852819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Berlin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67000" y="5505387"/>
            <a:ext cx="0" cy="3474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17" idx="2"/>
          </p:cNvCxnSpPr>
          <p:nvPr/>
        </p:nvCxnSpPr>
        <p:spPr>
          <a:xfrm flipH="1" flipV="1">
            <a:off x="1992821" y="4313180"/>
            <a:ext cx="767363" cy="3340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46344" y="464718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8781" y="5235879"/>
            <a:ext cx="644797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country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21508" y="5229811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4" idx="2"/>
            <a:endCxn id="38" idx="0"/>
          </p:cNvCxnSpPr>
          <p:nvPr/>
        </p:nvCxnSpPr>
        <p:spPr>
          <a:xfrm>
            <a:off x="6059437" y="4750903"/>
            <a:ext cx="341364" cy="4789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37" idx="0"/>
          </p:cNvCxnSpPr>
          <p:nvPr/>
        </p:nvCxnSpPr>
        <p:spPr>
          <a:xfrm flipH="1">
            <a:off x="5661180" y="4750903"/>
            <a:ext cx="398257" cy="4849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34199" y="4537760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8" idx="2"/>
            <a:endCxn id="33" idx="3"/>
          </p:cNvCxnSpPr>
          <p:nvPr/>
        </p:nvCxnSpPr>
        <p:spPr>
          <a:xfrm flipH="1">
            <a:off x="4846293" y="5419457"/>
            <a:ext cx="1554508" cy="5281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5"/>
          <p:cNvCxnSpPr>
            <a:stCxn id="37" idx="1"/>
            <a:endCxn id="17" idx="3"/>
          </p:cNvCxnSpPr>
          <p:nvPr/>
        </p:nvCxnSpPr>
        <p:spPr>
          <a:xfrm rot="10800000">
            <a:off x="2385441" y="4218358"/>
            <a:ext cx="2953340" cy="1112345"/>
          </a:xfrm>
          <a:prstGeom prst="bentConnector3">
            <a:avLst>
              <a:gd name="adj1" fmla="val 1087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80144" y="4561257"/>
            <a:ext cx="758585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66799" y="5249506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Europe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17" idx="2"/>
            <a:endCxn id="32" idx="0"/>
          </p:cNvCxnSpPr>
          <p:nvPr/>
        </p:nvCxnSpPr>
        <p:spPr>
          <a:xfrm flipH="1">
            <a:off x="1459421" y="4313180"/>
            <a:ext cx="533400" cy="5041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  <a:endCxn id="45" idx="0"/>
          </p:cNvCxnSpPr>
          <p:nvPr/>
        </p:nvCxnSpPr>
        <p:spPr>
          <a:xfrm flipH="1">
            <a:off x="1459420" y="5007018"/>
            <a:ext cx="1" cy="242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2"/>
            <a:endCxn id="41" idx="0"/>
          </p:cNvCxnSpPr>
          <p:nvPr/>
        </p:nvCxnSpPr>
        <p:spPr>
          <a:xfrm>
            <a:off x="5680736" y="4195359"/>
            <a:ext cx="1646084" cy="342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20000" y="3554555"/>
            <a:ext cx="785241" cy="189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1" idx="0"/>
            <a:endCxn id="49" idx="2"/>
          </p:cNvCxnSpPr>
          <p:nvPr/>
        </p:nvCxnSpPr>
        <p:spPr>
          <a:xfrm flipV="1">
            <a:off x="7326820" y="3744201"/>
            <a:ext cx="685801" cy="7935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5" idx="3"/>
          </p:cNvCxnSpPr>
          <p:nvPr/>
        </p:nvCxnSpPr>
        <p:spPr>
          <a:xfrm flipH="1" flipV="1">
            <a:off x="3951014" y="2380823"/>
            <a:ext cx="4061607" cy="1173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JSON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Schema-less: 	</a:t>
            </a:r>
            <a:r>
              <a:rPr lang="en-US" dirty="0" smtClean="0">
                <a:solidFill>
                  <a:srgbClr val="FF0000"/>
                </a:solidFill>
              </a:rPr>
              <a:t>flexible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Structured: 	</a:t>
            </a:r>
            <a:r>
              <a:rPr lang="en-US" dirty="0" smtClean="0">
                <a:solidFill>
                  <a:srgbClr val="FF0000"/>
                </a:solidFill>
              </a:rPr>
              <a:t>expressive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Simple: 		</a:t>
            </a:r>
            <a:r>
              <a:rPr lang="en-US" dirty="0" smtClean="0">
                <a:solidFill>
                  <a:srgbClr val="FF0000"/>
                </a:solidFill>
              </a:rPr>
              <a:t>lightweight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pic>
        <p:nvPicPr>
          <p:cNvPr id="1026" name="Picture 2" descr="C:\Users\mbudiu\AppData\Local\Microsoft\Windows\Temporary Internet Files\Content.IE5\XDPVR3RS\MP90030953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12307"/>
            <a:ext cx="242011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58"/>
      </p:ext>
    </p:extLst>
  </p:cSld>
  <p:clrMapOvr>
    <a:masterClrMapping/>
  </p:clrMapOvr>
  <p:transition advTm="75255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budiu\AppData\Local\Microsoft\Windows\Temporary Internet Files\Content.IE5\ALO6T82F\MP90044427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8041">
            <a:off x="1768821" y="559121"/>
            <a:ext cx="5606358" cy="66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/>
          <a:p>
            <a:r>
              <a:rPr lang="en-US" dirty="0" smtClean="0"/>
              <a:t>JSON: ubiquitous text data format</a:t>
            </a:r>
          </a:p>
          <a:p>
            <a:r>
              <a:rPr lang="en-US" dirty="0" err="1" smtClean="0"/>
              <a:t>JPath</a:t>
            </a:r>
            <a:r>
              <a:rPr lang="en-US" dirty="0" smtClean="0"/>
              <a:t>: structural queries on JSON objects</a:t>
            </a:r>
          </a:p>
          <a:p>
            <a:r>
              <a:rPr lang="en-US" dirty="0" smtClean="0"/>
              <a:t>Indexing techniques for </a:t>
            </a:r>
            <a:r>
              <a:rPr lang="en-US" dirty="0" err="1" smtClean="0"/>
              <a:t>JPath</a:t>
            </a:r>
            <a:r>
              <a:rPr lang="en-US" dirty="0" smtClean="0"/>
              <a:t> queries</a:t>
            </a:r>
          </a:p>
          <a:p>
            <a:r>
              <a:rPr lang="en-US" dirty="0" smtClean="0"/>
              <a:t>Speeds-up selective queries</a:t>
            </a:r>
          </a:p>
          <a:p>
            <a:r>
              <a:rPr lang="en-US" dirty="0" smtClean="0"/>
              <a:t>Small overhead on non-selective queries</a:t>
            </a:r>
          </a:p>
          <a:p>
            <a:r>
              <a:rPr lang="en-US" dirty="0" smtClean="0"/>
              <a:t>Applicable to tree and graph-shaped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“city”: “Moscow” },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“city”: “Athens” 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“0”:{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“city”: “Moscow” },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“1”:{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“city”: “Athens” 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1534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038600"/>
            <a:ext cx="81534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343400" y="3733800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7245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038850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886200"/>
            <a:ext cx="6029325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3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>
            <a:noAutofit/>
          </a:bodyPr>
          <a:lstStyle/>
          <a:p>
            <a:r>
              <a:rPr lang="en-US" sz="4800" dirty="0" smtClean="0"/>
              <a:t>Columns </a:t>
            </a:r>
            <a:r>
              <a:rPr lang="en-US" sz="4800" dirty="0"/>
              <a:t>and Partitioning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764458" y="1404559"/>
            <a:ext cx="5989255" cy="4912936"/>
            <a:chOff x="12798245" y="4669975"/>
            <a:chExt cx="7437309" cy="6100763"/>
          </a:xfrm>
        </p:grpSpPr>
        <p:sp>
          <p:nvSpPr>
            <p:cNvPr id="65" name="Rounded Rectangle 64"/>
            <p:cNvSpPr/>
            <p:nvPr/>
          </p:nvSpPr>
          <p:spPr>
            <a:xfrm>
              <a:off x="16930125" y="8041953"/>
              <a:ext cx="1857375" cy="2562098"/>
            </a:xfrm>
            <a:prstGeom prst="roundRect">
              <a:avLst>
                <a:gd name="adj" fmla="val 7594"/>
              </a:avLst>
            </a:prstGeom>
            <a:solidFill>
              <a:srgbClr val="4BACC6">
                <a:lumMod val="20000"/>
                <a:lumOff val="80000"/>
              </a:srgbClr>
            </a:solidFill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36084" y="10045890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017272" y="10045890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136084" y="9452936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017272" y="9452936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5145608" y="5298625"/>
              <a:ext cx="1690688" cy="81914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026796" y="5298625"/>
              <a:ext cx="1690688" cy="81914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973391" y="5033055"/>
              <a:ext cx="1858380" cy="950688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Distributed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stream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5366791" y="5338652"/>
              <a:ext cx="332459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5264475" y="5683426"/>
              <a:ext cx="309563" cy="358149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6074296" y="5338652"/>
              <a:ext cx="404813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5586140" y="5673351"/>
              <a:ext cx="226219" cy="405140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6074297" y="5673352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6377906" y="5684800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99372" y="4746175"/>
              <a:ext cx="1551833" cy="377404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JSON </a:t>
              </a: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objects</a:t>
              </a:r>
              <a:endPara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15574037" y="5131938"/>
              <a:ext cx="309759" cy="28575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>
            <a:xfrm>
              <a:off x="15883797" y="5131938"/>
              <a:ext cx="291703" cy="349588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051048" y="8787073"/>
              <a:ext cx="1430407" cy="1409316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Column-</a:t>
              </a:r>
              <a:b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oriented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stream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5136084" y="8835779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017272" y="8835779"/>
              <a:ext cx="1690688" cy="462911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15254950" y="9493426"/>
              <a:ext cx="309563" cy="358149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16064772" y="9551994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Arrow Connector 86"/>
            <p:cNvCxnSpPr>
              <a:endCxn id="85" idx="0"/>
            </p:cNvCxnSpPr>
            <p:nvPr/>
          </p:nvCxnSpPr>
          <p:spPr>
            <a:xfrm flipH="1">
              <a:off x="15409732" y="9153308"/>
              <a:ext cx="42902" cy="340118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8" name="Straight Arrow Connector 87"/>
            <p:cNvCxnSpPr>
              <a:stCxn id="120" idx="3"/>
              <a:endCxn id="109" idx="0"/>
            </p:cNvCxnSpPr>
            <p:nvPr/>
          </p:nvCxnSpPr>
          <p:spPr>
            <a:xfrm>
              <a:off x="15523496" y="9220578"/>
              <a:ext cx="261479" cy="859597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9" name="Straight Arrow Connector 88"/>
            <p:cNvCxnSpPr>
              <a:endCxn id="86" idx="0"/>
            </p:cNvCxnSpPr>
            <p:nvPr/>
          </p:nvCxnSpPr>
          <p:spPr>
            <a:xfrm flipH="1">
              <a:off x="16165975" y="9221950"/>
              <a:ext cx="9938" cy="330044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endCxn id="110" idx="0"/>
            </p:cNvCxnSpPr>
            <p:nvPr/>
          </p:nvCxnSpPr>
          <p:spPr>
            <a:xfrm>
              <a:off x="16368382" y="9221952"/>
              <a:ext cx="101202" cy="93444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5096418" y="7946574"/>
              <a:ext cx="1625485" cy="721375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Cross-column</a:t>
              </a:r>
              <a:b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references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15654235" y="8708575"/>
              <a:ext cx="254928" cy="974187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3" name="Rectangle 92"/>
            <p:cNvSpPr/>
            <p:nvPr/>
          </p:nvSpPr>
          <p:spPr>
            <a:xfrm>
              <a:off x="12798245" y="4669975"/>
              <a:ext cx="7437309" cy="2101471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798245" y="7870375"/>
              <a:ext cx="7437309" cy="2900363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17217511" y="9493426"/>
              <a:ext cx="309563" cy="358149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18027333" y="9551994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/>
            <p:cNvCxnSpPr>
              <a:endCxn id="95" idx="0"/>
            </p:cNvCxnSpPr>
            <p:nvPr/>
          </p:nvCxnSpPr>
          <p:spPr>
            <a:xfrm flipH="1">
              <a:off x="17372293" y="9151935"/>
              <a:ext cx="43374" cy="341491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endCxn id="111" idx="0"/>
            </p:cNvCxnSpPr>
            <p:nvPr/>
          </p:nvCxnSpPr>
          <p:spPr>
            <a:xfrm>
              <a:off x="17539176" y="9157179"/>
              <a:ext cx="113110" cy="922996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endCxn id="96" idx="0"/>
            </p:cNvCxnSpPr>
            <p:nvPr/>
          </p:nvCxnSpPr>
          <p:spPr>
            <a:xfrm flipH="1">
              <a:off x="18128536" y="9221950"/>
              <a:ext cx="37094" cy="330044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endCxn id="112" idx="0"/>
            </p:cNvCxnSpPr>
            <p:nvPr/>
          </p:nvCxnSpPr>
          <p:spPr>
            <a:xfrm>
              <a:off x="18330942" y="9221952"/>
              <a:ext cx="101203" cy="934445"/>
            </a:xfrm>
            <a:prstGeom prst="straightConnector1">
              <a:avLst/>
            </a:prstGeom>
            <a:noFill/>
            <a:ln w="38100" cap="flat" cmpd="sng" algn="ctr">
              <a:solidFill>
                <a:srgbClr val="9BBB59">
                  <a:lumMod val="7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01" name="Isosceles Triangle 100"/>
            <p:cNvSpPr/>
            <p:nvPr/>
          </p:nvSpPr>
          <p:spPr>
            <a:xfrm>
              <a:off x="17292398" y="5338652"/>
              <a:ext cx="332459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7190081" y="5683426"/>
              <a:ext cx="309563" cy="358149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7999903" y="5338652"/>
              <a:ext cx="404813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17511747" y="5673351"/>
              <a:ext cx="226219" cy="405140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7999904" y="5673352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18303512" y="5684800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975665" y="8860974"/>
              <a:ext cx="1066134" cy="377404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column1</a:t>
              </a:r>
              <a:endPara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8975665" y="9455319"/>
              <a:ext cx="1066134" cy="377404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column2</a:t>
              </a:r>
              <a:endPara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15671865" y="10080175"/>
              <a:ext cx="226219" cy="405140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16368381" y="10156397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17539176" y="10080175"/>
              <a:ext cx="226219" cy="405140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8330942" y="10156397"/>
              <a:ext cx="202406" cy="29474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8975665" y="10018179"/>
              <a:ext cx="1066134" cy="377404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column3</a:t>
              </a:r>
              <a:endPara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 flipV="1">
              <a:off x="16602231" y="6109322"/>
              <a:ext cx="392921" cy="30479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16995152" y="6109322"/>
              <a:ext cx="366532" cy="30479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17150603" y="8041951"/>
              <a:ext cx="1376663" cy="721375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Co-located </a:t>
              </a: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/>
              </a:r>
              <a:b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partitions</a:t>
              </a:r>
              <a:endPara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16311253" y="7023056"/>
              <a:ext cx="1069870" cy="728560"/>
            </a:xfrm>
            <a:prstGeom prst="downArrow">
              <a:avLst/>
            </a:prstGeom>
            <a:solidFill>
              <a:srgbClr val="FF0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516899" y="6394042"/>
              <a:ext cx="1187559" cy="377404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partitions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882403" y="7070308"/>
              <a:ext cx="2242559" cy="492061"/>
            </a:xfrm>
            <a:prstGeom prst="rect">
              <a:avLst/>
            </a:prstGeom>
            <a:noFill/>
          </p:spPr>
          <p:txBody>
            <a:bodyPr wrap="none" lIns="26664" tIns="13332" rIns="26664" bIns="13332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Preprocessing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15357266" y="8875804"/>
              <a:ext cx="332459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16064772" y="8875804"/>
              <a:ext cx="404813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17319827" y="8875804"/>
              <a:ext cx="332459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18027332" y="8875804"/>
              <a:ext cx="404813" cy="344774"/>
            </a:xfrm>
            <a:prstGeom prst="triangle">
              <a:avLst/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/>
          </p:spPr>
          <p:txBody>
            <a:bodyPr lIns="26664" tIns="13332" rIns="26664" bIns="1333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008287" y="3521959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453025" y="2032179"/>
            <a:ext cx="1495742" cy="2913767"/>
          </a:xfrm>
          <a:prstGeom prst="roundRect">
            <a:avLst>
              <a:gd name="adj" fmla="val 7594"/>
            </a:avLst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/>
              <a:t>Partitioned, Indexed, </a:t>
            </a:r>
            <a:r>
              <a:rPr lang="en-US" dirty="0" err="1" smtClean="0"/>
              <a:t>Columnized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08287" y="2850655"/>
            <a:ext cx="1405071" cy="5019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03758" y="2844411"/>
            <a:ext cx="1408906" cy="5556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460774" y="2949681"/>
            <a:ext cx="461112" cy="370276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78" idx="0"/>
          </p:cNvCxnSpPr>
          <p:nvPr/>
        </p:nvCxnSpPr>
        <p:spPr>
          <a:xfrm flipH="1">
            <a:off x="4320269" y="3319955"/>
            <a:ext cx="255625" cy="23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3"/>
            <a:endCxn id="79" idx="0"/>
          </p:cNvCxnSpPr>
          <p:nvPr/>
        </p:nvCxnSpPr>
        <p:spPr>
          <a:xfrm>
            <a:off x="4691330" y="3319957"/>
            <a:ext cx="227826" cy="2342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51810" y="2944246"/>
            <a:ext cx="1717253" cy="396256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algn="ctr"/>
            <a:r>
              <a:rPr lang="en-US" sz="2400" b="1" dirty="0" smtClean="0"/>
              <a:t>Index stream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008287" y="4496460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23205" y="4496460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08287" y="4018955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3205" y="4018955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29210" y="3672393"/>
            <a:ext cx="1151905" cy="1134920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Column-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oriented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stream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3205" y="3521959"/>
            <a:ext cx="1361509" cy="37278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4104009" y="4051561"/>
            <a:ext cx="249291" cy="28841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756158" y="4098726"/>
            <a:ext cx="162997" cy="23735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>
          <a:xfrm flipH="1">
            <a:off x="4228655" y="3777665"/>
            <a:ext cx="34549" cy="273897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Straight Arrow Connector 57"/>
          <p:cNvCxnSpPr>
            <a:stCxn id="78" idx="3"/>
            <a:endCxn id="72" idx="0"/>
          </p:cNvCxnSpPr>
          <p:nvPr/>
        </p:nvCxnSpPr>
        <p:spPr>
          <a:xfrm>
            <a:off x="4320269" y="3831837"/>
            <a:ext cx="210569" cy="692232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Straight Arrow Connector 58"/>
          <p:cNvCxnSpPr>
            <a:endCxn id="56" idx="0"/>
          </p:cNvCxnSpPr>
          <p:nvPr/>
        </p:nvCxnSpPr>
        <p:spPr>
          <a:xfrm flipH="1">
            <a:off x="4837656" y="3832942"/>
            <a:ext cx="8003" cy="265784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Straight Arrow Connector 59"/>
          <p:cNvCxnSpPr>
            <a:endCxn id="73" idx="0"/>
          </p:cNvCxnSpPr>
          <p:nvPr/>
        </p:nvCxnSpPr>
        <p:spPr>
          <a:xfrm>
            <a:off x="5000655" y="3832944"/>
            <a:ext cx="81498" cy="752507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1199444" y="2744521"/>
            <a:ext cx="6915439" cy="2335658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Isosceles Triangle 63"/>
          <p:cNvSpPr/>
          <p:nvPr/>
        </p:nvSpPr>
        <p:spPr>
          <a:xfrm>
            <a:off x="5684457" y="4051561"/>
            <a:ext cx="249291" cy="28841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Isosceles Triangle 64"/>
          <p:cNvSpPr/>
          <p:nvPr/>
        </p:nvSpPr>
        <p:spPr>
          <a:xfrm>
            <a:off x="6336606" y="4098726"/>
            <a:ext cx="162997" cy="23735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>
            <a:endCxn id="64" idx="0"/>
          </p:cNvCxnSpPr>
          <p:nvPr/>
        </p:nvCxnSpPr>
        <p:spPr>
          <a:xfrm flipH="1">
            <a:off x="5809103" y="3776559"/>
            <a:ext cx="34929" cy="275002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Straight Arrow Connector 66"/>
          <p:cNvCxnSpPr>
            <a:endCxn id="74" idx="0"/>
          </p:cNvCxnSpPr>
          <p:nvPr/>
        </p:nvCxnSpPr>
        <p:spPr>
          <a:xfrm>
            <a:off x="5943493" y="3780782"/>
            <a:ext cx="91087" cy="743287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/>
          <p:cNvCxnSpPr>
            <a:endCxn id="65" idx="0"/>
          </p:cNvCxnSpPr>
          <p:nvPr/>
        </p:nvCxnSpPr>
        <p:spPr>
          <a:xfrm flipH="1">
            <a:off x="6418104" y="3832942"/>
            <a:ext cx="29872" cy="265784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Straight Arrow Connector 68"/>
          <p:cNvCxnSpPr>
            <a:endCxn id="75" idx="0"/>
          </p:cNvCxnSpPr>
          <p:nvPr/>
        </p:nvCxnSpPr>
        <p:spPr>
          <a:xfrm>
            <a:off x="6581102" y="3832944"/>
            <a:ext cx="81499" cy="752507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100296" y="3542249"/>
            <a:ext cx="858556" cy="303923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column1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00296" y="4020874"/>
            <a:ext cx="858556" cy="303923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column2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Isosceles Triangle 71"/>
          <p:cNvSpPr/>
          <p:nvPr/>
        </p:nvSpPr>
        <p:spPr>
          <a:xfrm>
            <a:off x="4439750" y="4524070"/>
            <a:ext cx="182174" cy="326259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Isosceles Triangle 72"/>
          <p:cNvSpPr/>
          <p:nvPr/>
        </p:nvSpPr>
        <p:spPr>
          <a:xfrm>
            <a:off x="5000654" y="4585451"/>
            <a:ext cx="162997" cy="23735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Isosceles Triangle 73"/>
          <p:cNvSpPr/>
          <p:nvPr/>
        </p:nvSpPr>
        <p:spPr>
          <a:xfrm>
            <a:off x="5943493" y="4524070"/>
            <a:ext cx="182174" cy="326259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Isosceles Triangle 74"/>
          <p:cNvSpPr/>
          <p:nvPr/>
        </p:nvSpPr>
        <p:spPr>
          <a:xfrm>
            <a:off x="6581102" y="4585451"/>
            <a:ext cx="162997" cy="237357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00296" y="4474144"/>
            <a:ext cx="858556" cy="303923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column3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31248" y="2032179"/>
            <a:ext cx="1108625" cy="580922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Co-located </a:t>
            </a: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partitions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4186404" y="3554191"/>
            <a:ext cx="267729" cy="277646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Isosceles Triangle 78"/>
          <p:cNvSpPr/>
          <p:nvPr/>
        </p:nvSpPr>
        <p:spPr>
          <a:xfrm>
            <a:off x="4756158" y="3554191"/>
            <a:ext cx="325995" cy="277646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5766852" y="3554191"/>
            <a:ext cx="267729" cy="277646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Isosceles Triangle 80"/>
          <p:cNvSpPr/>
          <p:nvPr/>
        </p:nvSpPr>
        <p:spPr>
          <a:xfrm>
            <a:off x="6336605" y="3554191"/>
            <a:ext cx="325995" cy="277646"/>
          </a:xfrm>
          <a:prstGeom prst="triangle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lIns="26664" tIns="13332" rIns="26664" bIns="13332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5955005" y="2916503"/>
            <a:ext cx="461112" cy="370276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00B050"/>
              </a:gs>
            </a:gsLst>
            <a:lin ang="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664" tIns="13332" rIns="26664" bIns="13332"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5933749" y="3286779"/>
            <a:ext cx="251812" cy="3148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3"/>
          </p:cNvCxnSpPr>
          <p:nvPr/>
        </p:nvCxnSpPr>
        <p:spPr>
          <a:xfrm>
            <a:off x="6185561" y="3286779"/>
            <a:ext cx="347074" cy="3148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52581" y="2990412"/>
            <a:ext cx="553986" cy="303923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index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JavaScript serialization / Browser AJA</a:t>
            </a:r>
            <a:r>
              <a:rPr lang="en-US" b="1" dirty="0" smtClean="0"/>
              <a:t>X</a:t>
            </a:r>
            <a:br>
              <a:rPr lang="en-US" b="1" dirty="0" smtClean="0"/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(“(” +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jsonString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“)”);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jsonString.parseJSON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Web services </a:t>
            </a:r>
          </a:p>
          <a:p>
            <a:pPr>
              <a:defRPr/>
            </a:pPr>
            <a:r>
              <a:rPr lang="en-US" dirty="0" smtClean="0"/>
              <a:t>Data exchange format</a:t>
            </a:r>
          </a:p>
          <a:p>
            <a:pPr>
              <a:defRPr/>
            </a:pPr>
            <a:r>
              <a:rPr lang="en-US" dirty="0" smtClean="0"/>
              <a:t>Big data storage</a:t>
            </a:r>
          </a:p>
          <a:p>
            <a:pPr>
              <a:defRPr/>
            </a:pPr>
            <a:r>
              <a:rPr lang="en-US" dirty="0" smtClean="0"/>
              <a:t>Semi-structured </a:t>
            </a:r>
            <a:r>
              <a:rPr lang="en-US" dirty="0"/>
              <a:t>data </a:t>
            </a:r>
            <a:r>
              <a:rPr lang="en-US" dirty="0" smtClean="0"/>
              <a:t>storage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denormalized</a:t>
            </a:r>
            <a:r>
              <a:rPr lang="en-US" dirty="0" smtClean="0"/>
              <a:t> </a:t>
            </a:r>
            <a:r>
              <a:rPr lang="en-US" dirty="0"/>
              <a:t>tables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err="1" smtClean="0"/>
              <a:t>NoSQL</a:t>
            </a:r>
            <a:r>
              <a:rPr lang="en-US" dirty="0" smtClean="0"/>
              <a:t> databases data format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22096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Documents as Labeled Trees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447800"/>
            <a:ext cx="8686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“location”: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[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 “country”: “Germany”, “city”: “Berlin” },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 “country”: “France”, “city”: “Paris”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],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“headquarters”: “Belgium”,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“exports”: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[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 “city”: “Moscow” },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{ “city”: “Athens”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]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17202" y="2958435"/>
            <a:ext cx="5638800" cy="3429000"/>
            <a:chOff x="347334" y="495300"/>
            <a:chExt cx="8568066" cy="4419600"/>
          </a:xfrm>
        </p:grpSpPr>
        <p:sp>
          <p:nvSpPr>
            <p:cNvPr id="6" name="Rectangle 5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376915" y="2598474"/>
            <a:ext cx="622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root</a:t>
            </a:r>
            <a:endParaRPr lang="en-US" sz="2000" i="1" dirty="0"/>
          </a:p>
        </p:txBody>
      </p:sp>
      <p:cxnSp>
        <p:nvCxnSpPr>
          <p:cNvPr id="49" name="Straight Arrow Connector 48"/>
          <p:cNvCxnSpPr>
            <a:stCxn id="47" idx="1"/>
            <a:endCxn id="6" idx="3"/>
          </p:cNvCxnSpPr>
          <p:nvPr/>
        </p:nvCxnSpPr>
        <p:spPr>
          <a:xfrm flipH="1">
            <a:off x="6834277" y="2798529"/>
            <a:ext cx="542638" cy="30770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95527" y="325304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label</a:t>
            </a:r>
            <a:endParaRPr lang="en-US" sz="2000" i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903476" y="3593982"/>
            <a:ext cx="380127" cy="44461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11997" y="4029474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array</a:t>
            </a:r>
            <a:br>
              <a:rPr lang="en-US" sz="2000" i="1" dirty="0" smtClean="0"/>
            </a:br>
            <a:r>
              <a:rPr lang="en-US" sz="2000" i="1" dirty="0" smtClean="0"/>
              <a:t>index</a:t>
            </a:r>
          </a:p>
        </p:txBody>
      </p:sp>
      <p:cxnSp>
        <p:nvCxnSpPr>
          <p:cNvPr id="58" name="Straight Arrow Connector 57"/>
          <p:cNvCxnSpPr>
            <a:endCxn id="15" idx="3"/>
          </p:cNvCxnSpPr>
          <p:nvPr/>
        </p:nvCxnSpPr>
        <p:spPr>
          <a:xfrm flipH="1">
            <a:off x="8434048" y="4663476"/>
            <a:ext cx="202576" cy="29560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and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smtClean="0"/>
              <a:t>JSON document </a:t>
            </a:r>
            <a:r>
              <a:rPr lang="en-US" dirty="0"/>
              <a:t>is a tree, but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/>
              <a:t>every tree is a legal </a:t>
            </a:r>
            <a:r>
              <a:rPr lang="en-US" dirty="0" smtClean="0"/>
              <a:t>JSON document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03CC-FED8-460A-BA1B-D65ABD79D87D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17202" y="2958435"/>
            <a:ext cx="5638800" cy="3429000"/>
            <a:chOff x="347334" y="495300"/>
            <a:chExt cx="8568066" cy="4419600"/>
          </a:xfrm>
        </p:grpSpPr>
        <p:sp>
          <p:nvSpPr>
            <p:cNvPr id="8" name="Rectangle 7"/>
            <p:cNvSpPr/>
            <p:nvPr/>
          </p:nvSpPr>
          <p:spPr>
            <a:xfrm>
              <a:off x="5614370" y="4953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52244" y="1752600"/>
              <a:ext cx="1524000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75692" y="1752600"/>
              <a:ext cx="1858013" cy="380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headquarters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00444" y="1752600"/>
              <a:ext cx="1371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exports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2"/>
            </p:cNvCxnSpPr>
            <p:nvPr/>
          </p:nvCxnSpPr>
          <p:spPr>
            <a:xfrm flipH="1">
              <a:off x="2714244" y="876300"/>
              <a:ext cx="3090626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604697" y="876300"/>
              <a:ext cx="200173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</p:cNvCxnSpPr>
            <p:nvPr/>
          </p:nvCxnSpPr>
          <p:spPr>
            <a:xfrm>
              <a:off x="5804870" y="876300"/>
              <a:ext cx="1481374" cy="87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862043" y="2895600"/>
              <a:ext cx="1524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Belgium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1300" y="2895600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68996" y="2883408"/>
              <a:ext cx="4572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04697" y="2133600"/>
              <a:ext cx="19346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286244" y="2133600"/>
              <a:ext cx="911352" cy="749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819900" y="2133600"/>
              <a:ext cx="466344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172200" y="3733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722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Moscow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0000" y="3797808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0" y="44958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Athens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197596" y="3264408"/>
              <a:ext cx="70104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267700" y="4178808"/>
              <a:ext cx="0" cy="316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819900" y="41148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819900" y="32766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57034" y="2705100"/>
              <a:ext cx="457200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334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5134" y="3759708"/>
              <a:ext cx="1252866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7334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Germany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3554" y="4481576"/>
              <a:ext cx="1194446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Berlin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5034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985634" y="3086100"/>
              <a:ext cx="435933" cy="673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995034" y="3086100"/>
              <a:ext cx="9906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421567" y="4140708"/>
              <a:ext cx="2921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931964" y="2692908"/>
              <a:ext cx="457200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7891" y="3771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country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75691" y="3759708"/>
              <a:ext cx="1263883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27891" y="4533900"/>
              <a:ext cx="1295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France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34111" y="4481576"/>
              <a:ext cx="1263883" cy="381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Paris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875591" y="4152900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60564" y="3073908"/>
              <a:ext cx="1147069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75591" y="3073908"/>
              <a:ext cx="284973" cy="697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307633" y="4140708"/>
              <a:ext cx="58420" cy="340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985634" y="2133600"/>
              <a:ext cx="728610" cy="571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714244" y="2133600"/>
              <a:ext cx="1446320" cy="559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533400" y="3106236"/>
            <a:ext cx="8305800" cy="317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“location”: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{ “city” },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{ “city”: “Paris” }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9270</TotalTime>
  <Words>4138</Words>
  <Application>Microsoft Office PowerPoint</Application>
  <PresentationFormat>On-screen Show (4:3)</PresentationFormat>
  <Paragraphs>1251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JPath: Structural Queries for JSON</vt:lpstr>
      <vt:lpstr>Why should you care?</vt:lpstr>
      <vt:lpstr>JSON</vt:lpstr>
      <vt:lpstr>JSON Grammar</vt:lpstr>
      <vt:lpstr>Example</vt:lpstr>
      <vt:lpstr>JSON Properties</vt:lpstr>
      <vt:lpstr>JSON Uses</vt:lpstr>
      <vt:lpstr>JSON Documents as Labeled Trees</vt:lpstr>
      <vt:lpstr>Trees and Documents</vt:lpstr>
      <vt:lpstr>Why should you care?</vt:lpstr>
      <vt:lpstr>Query Results</vt:lpstr>
      <vt:lpstr>Jpath Syntax</vt:lpstr>
      <vt:lpstr>Node Matchers (nm)</vt:lpstr>
      <vt:lpstr>Query Operation</vt:lpstr>
      <vt:lpstr>JPath Semantics</vt:lpstr>
      <vt:lpstr>Query Examples: 1</vt:lpstr>
      <vt:lpstr>Query Examples: 2</vt:lpstr>
      <vt:lpstr>Query Examples: 3</vt:lpstr>
      <vt:lpstr>Query Examples: 4</vt:lpstr>
      <vt:lpstr>Query Examples: 5</vt:lpstr>
      <vt:lpstr>Query Examples: 6</vt:lpstr>
      <vt:lpstr>Query Examples: 7</vt:lpstr>
      <vt:lpstr>Query Examples: 8</vt:lpstr>
      <vt:lpstr>Query Examples: 9</vt:lpstr>
      <vt:lpstr>Query Examples: 10</vt:lpstr>
      <vt:lpstr>The Cut Operator</vt:lpstr>
      <vt:lpstr>Query Examples: 11</vt:lpstr>
      <vt:lpstr>Only Monotone Operators</vt:lpstr>
      <vt:lpstr>Why should you care?</vt:lpstr>
      <vt:lpstr>Indexing Idea</vt:lpstr>
      <vt:lpstr>Example</vt:lpstr>
      <vt:lpstr>Approximating Labels</vt:lpstr>
      <vt:lpstr>Cascaded Collapsing</vt:lpstr>
      <vt:lpstr>Index Tree vs JSON Tree</vt:lpstr>
      <vt:lpstr>JPath Semantics on Index Trees</vt:lpstr>
      <vt:lpstr>Using Indexes</vt:lpstr>
      <vt:lpstr>(1) Run Query on Index</vt:lpstr>
      <vt:lpstr>(2) Run query on Trees</vt:lpstr>
      <vt:lpstr>Why should you care?</vt:lpstr>
      <vt:lpstr>Big JSON Data</vt:lpstr>
      <vt:lpstr>Partitioning and Indexing</vt:lpstr>
      <vt:lpstr>Column Storage</vt:lpstr>
      <vt:lpstr>Why should you care?</vt:lpstr>
      <vt:lpstr>Experiments on Bing Merged Logs</vt:lpstr>
      <vt:lpstr>Indexing cost for 1.6GB</vt:lpstr>
      <vt:lpstr>Query Cost Breakdown</vt:lpstr>
      <vt:lpstr>Cluster Experiments</vt:lpstr>
      <vt:lpstr>Performance</vt:lpstr>
      <vt:lpstr>Why should you care?</vt:lpstr>
      <vt:lpstr>Indexing is Correct</vt:lpstr>
      <vt:lpstr>Matrix-Based Query Representation</vt:lpstr>
      <vt:lpstr>Example Matrix</vt:lpstr>
      <vt:lpstr>Query Execution using Matrices</vt:lpstr>
      <vt:lpstr>Query Complexity</vt:lpstr>
      <vt:lpstr>Why should you care?</vt:lpstr>
      <vt:lpstr>JPath for Graphs</vt:lpstr>
      <vt:lpstr>Friends in Berlin</vt:lpstr>
      <vt:lpstr>Friends in the Same Country</vt:lpstr>
      <vt:lpstr>Friend Who Has More than 50 Friends</vt:lpstr>
      <vt:lpstr>Conclusions</vt:lpstr>
      <vt:lpstr>Backup Slides</vt:lpstr>
      <vt:lpstr>Removing Arrays</vt:lpstr>
      <vt:lpstr>Creating a Tree</vt:lpstr>
      <vt:lpstr>Creating an Index</vt:lpstr>
      <vt:lpstr>Columns and Partitioning</vt:lpstr>
      <vt:lpstr>Partitioned, Indexed, Columnized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Jpath: A JSON Query Language</dc:title>
  <dc:creator>Mihai Budiu</dc:creator>
  <cp:lastModifiedBy>Mihai Budiu</cp:lastModifiedBy>
  <cp:revision>28</cp:revision>
  <dcterms:created xsi:type="dcterms:W3CDTF">2012-11-06T22:37:14Z</dcterms:created>
  <dcterms:modified xsi:type="dcterms:W3CDTF">2012-11-16T17:39:33Z</dcterms:modified>
</cp:coreProperties>
</file>