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5"/>
  </p:notesMasterIdLst>
  <p:sldIdLst>
    <p:sldId id="256" r:id="rId2"/>
    <p:sldId id="305" r:id="rId3"/>
    <p:sldId id="306" r:id="rId4"/>
    <p:sldId id="267" r:id="rId5"/>
    <p:sldId id="271" r:id="rId6"/>
    <p:sldId id="307" r:id="rId7"/>
    <p:sldId id="333" r:id="rId8"/>
    <p:sldId id="342" r:id="rId9"/>
    <p:sldId id="328" r:id="rId10"/>
    <p:sldId id="308" r:id="rId11"/>
    <p:sldId id="309" r:id="rId12"/>
    <p:sldId id="310" r:id="rId13"/>
    <p:sldId id="329" r:id="rId14"/>
    <p:sldId id="330" r:id="rId15"/>
    <p:sldId id="311" r:id="rId16"/>
    <p:sldId id="331" r:id="rId17"/>
    <p:sldId id="332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1" r:id="rId27"/>
    <p:sldId id="323" r:id="rId28"/>
    <p:sldId id="324" r:id="rId29"/>
    <p:sldId id="325" r:id="rId30"/>
    <p:sldId id="326" r:id="rId31"/>
    <p:sldId id="327" r:id="rId32"/>
    <p:sldId id="335" r:id="rId33"/>
    <p:sldId id="346" r:id="rId34"/>
    <p:sldId id="336" r:id="rId35"/>
    <p:sldId id="322" r:id="rId36"/>
    <p:sldId id="340" r:id="rId37"/>
    <p:sldId id="337" r:id="rId38"/>
    <p:sldId id="338" r:id="rId39"/>
    <p:sldId id="339" r:id="rId40"/>
    <p:sldId id="345" r:id="rId41"/>
    <p:sldId id="343" r:id="rId42"/>
    <p:sldId id="344" r:id="rId43"/>
    <p:sldId id="341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A30BD1-AE2C-4151-85D6-1228AE3AA455}">
          <p14:sldIdLst>
            <p14:sldId id="256"/>
            <p14:sldId id="305"/>
            <p14:sldId id="306"/>
            <p14:sldId id="267"/>
            <p14:sldId id="271"/>
          </p14:sldIdLst>
        </p14:section>
        <p14:section name="P4-16" id="{F64D6C3E-6C5E-45DE-8024-4945F19A9C4C}">
          <p14:sldIdLst>
            <p14:sldId id="307"/>
            <p14:sldId id="333"/>
            <p14:sldId id="342"/>
            <p14:sldId id="328"/>
            <p14:sldId id="308"/>
            <p14:sldId id="309"/>
            <p14:sldId id="310"/>
            <p14:sldId id="329"/>
            <p14:sldId id="330"/>
            <p14:sldId id="311"/>
            <p14:sldId id="331"/>
            <p14:sldId id="332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1"/>
            <p14:sldId id="323"/>
            <p14:sldId id="324"/>
            <p14:sldId id="325"/>
            <p14:sldId id="326"/>
            <p14:sldId id="327"/>
          </p14:sldIdLst>
        </p14:section>
        <p14:section name="Compiler architecture" id="{A6A1BEBA-996F-4442-BD78-C0510C78E08A}">
          <p14:sldIdLst>
            <p14:sldId id="335"/>
            <p14:sldId id="346"/>
            <p14:sldId id="336"/>
            <p14:sldId id="322"/>
            <p14:sldId id="340"/>
            <p14:sldId id="337"/>
            <p14:sldId id="338"/>
            <p14:sldId id="339"/>
          </p14:sldIdLst>
        </p14:section>
        <p14:section name="Conclusions" id="{F2729C4F-1A99-4DD4-BF95-D86CF6C32909}">
          <p14:sldIdLst>
            <p14:sldId id="345"/>
            <p14:sldId id="343"/>
            <p14:sldId id="344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0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5D1FB-C169-4C40-BCD5-CBCF4C3DC27B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898E9-3504-4B33-A6C3-1881895A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79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7F897-9DD6-3F44-9F39-5E102FFA3B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4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7F897-9DD6-3F44-9F39-5E102FFA3B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79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7F897-9DD6-3F44-9F39-5E102FFA3B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51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7F897-9DD6-3F44-9F39-5E102FFA3B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47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7F897-9DD6-3F44-9F39-5E102FFA3B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87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7F897-9DD6-3F44-9F39-5E102FFA3B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30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7F897-9DD6-3F44-9F39-5E102FFA3BB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9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CCD1-7DEC-4FE7-98DC-85BF10B512EC}" type="datetime1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CD8-A5DC-4BAD-9405-D493DC3E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3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093B-67EA-4090-ADA5-872721A74857}" type="datetime1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CD8-A5DC-4BAD-9405-D493DC3E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9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B75F-CDCD-44BF-85A9-36D34EAE89EC}" type="datetime1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CD8-A5DC-4BAD-9405-D493DC3E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2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31428" y="6356350"/>
            <a:ext cx="1983921" cy="365125"/>
          </a:xfrm>
        </p:spPr>
        <p:txBody>
          <a:bodyPr/>
          <a:lstStyle/>
          <a:p>
            <a:fld id="{CB90CCD8-A5DC-4BAD-9405-D493DC3E55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5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081C-1596-415D-974F-9522311A38F0}" type="datetime1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CD8-A5DC-4BAD-9405-D493DC3E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5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AB327-5D37-4D6A-981A-43588F927571}" type="datetime1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CD8-A5DC-4BAD-9405-D493DC3E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0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0A2B-AA5F-4838-B1B5-EB635F1AC88C}" type="datetime1">
              <a:rPr lang="en-US" smtClean="0"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CD8-A5DC-4BAD-9405-D493DC3E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AB9B-2001-437E-B7A9-0572C8E2FE72}" type="datetime1">
              <a:rPr lang="en-US" smtClean="0"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CD8-A5DC-4BAD-9405-D493DC3E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6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AC26-B43B-4E98-92B0-ABF9663A5B63}" type="datetime1">
              <a:rPr lang="en-US" smtClean="0"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CD8-A5DC-4BAD-9405-D493DC3E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6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4223-88F4-46F2-9D0F-3A1BE62AFB76}" type="datetime1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CD8-A5DC-4BAD-9405-D493DC3E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6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81F3B-D2F8-4F7E-A56D-770FF3D614DF}" type="datetime1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CD8-A5DC-4BAD-9405-D493DC3E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2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7A853-6BC0-4598-BD68-81B2024372A8}" type="datetime1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0CCD8-A5DC-4BAD-9405-D493DC3E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9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hyperlink" Target="https://github.com/p4lang/p4c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p4lang" TargetMode="External"/><Relationship Id="rId2" Type="http://schemas.openxmlformats.org/officeDocument/2006/relationships/hyperlink" Target="http://www.sigcomm.org/ccr/papers/2014/July/0000000.000000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4lang/p4-spec/tree/master/p4-16/spec" TargetMode="External"/><Relationship Id="rId2" Type="http://schemas.openxmlformats.org/officeDocument/2006/relationships/hyperlink" Target="http://p4.org/wp-content/uploads/2016/12/P4_16-prerelease-Dec_16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4lang/p4c/tree/master/docs" TargetMode="External"/><Relationship Id="rId4" Type="http://schemas.openxmlformats.org/officeDocument/2006/relationships/hyperlink" Target="https://github.com/p4lang/p4-spec/blob/master/p4-16/discussions/migration-guide.ppt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p4lang/p4c" TargetMode="External"/><Relationship Id="rId2" Type="http://schemas.openxmlformats.org/officeDocument/2006/relationships/hyperlink" Target="http://p4.org/wp-content/uploads/2016/12/P4_16-prerelease-Dec_16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P4</a:t>
            </a:r>
            <a:r>
              <a:rPr lang="en-US" baseline="-25000" dirty="0" smtClean="0"/>
              <a:t>16</a:t>
            </a:r>
            <a:endParaRPr lang="en-US" baseline="-2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Mihai Budiu – VMware Research</a:t>
            </a:r>
          </a:p>
          <a:p>
            <a:endParaRPr lang="en-US" dirty="0"/>
          </a:p>
          <a:p>
            <a:r>
              <a:rPr lang="en-US" dirty="0" smtClean="0"/>
              <a:t>March 23, Barefoot Networks</a:t>
            </a:r>
            <a:endParaRPr lang="en-US" dirty="0"/>
          </a:p>
        </p:txBody>
      </p:sp>
      <p:pic>
        <p:nvPicPr>
          <p:cNvPr id="5" name="Picture 2" descr="https://research.vmware.com/files/projects/0/0/0/0/0/0/9/p4-logo-tall.png?v=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99915" y="1122363"/>
            <a:ext cx="1744169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73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</a:t>
            </a:r>
            <a:r>
              <a:rPr lang="en-US" baseline="-25000" dirty="0" smtClean="0"/>
              <a:t>16</a:t>
            </a:r>
            <a:r>
              <a:rPr lang="en-US" dirty="0" smtClean="0"/>
              <a:t> data plane model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824923" y="2646452"/>
            <a:ext cx="7559431" cy="2872370"/>
            <a:chOff x="824924" y="4108664"/>
            <a:chExt cx="4680128" cy="1410158"/>
          </a:xfrm>
        </p:grpSpPr>
        <p:sp>
          <p:nvSpPr>
            <p:cNvPr id="4" name="Rectangle 3"/>
            <p:cNvSpPr/>
            <p:nvPr/>
          </p:nvSpPr>
          <p:spPr>
            <a:xfrm>
              <a:off x="1234935" y="4138694"/>
              <a:ext cx="3860106" cy="13500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Data plane</a:t>
              </a:r>
            </a:p>
            <a:p>
              <a:pPr algn="ctr"/>
              <a:endParaRPr lang="en-US" sz="3200" dirty="0"/>
            </a:p>
            <a:p>
              <a:pPr algn="ctr"/>
              <a:endParaRPr lang="en-US" sz="3200" dirty="0" smtClean="0"/>
            </a:p>
            <a:p>
              <a:pPr algn="ctr"/>
              <a:endParaRPr lang="en-US" sz="3200" dirty="0"/>
            </a:p>
            <a:p>
              <a:pPr algn="ctr"/>
              <a:endParaRPr lang="en-US" sz="3200" dirty="0" smtClean="0"/>
            </a:p>
            <a:p>
              <a:pPr algn="ctr"/>
              <a:endParaRPr lang="en-US" sz="3200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824924" y="4138694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824924" y="4483726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24924" y="4828758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824924" y="5173790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5095041" y="4108664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5095041" y="4453696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5095041" y="4798728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5095041" y="5143760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901206" y="3124200"/>
            <a:ext cx="1383388" cy="2055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P4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3956303" y="3124200"/>
            <a:ext cx="1322982" cy="2055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P4</a:t>
            </a:r>
            <a:endParaRPr lang="en-US" sz="3200" dirty="0"/>
          </a:p>
        </p:txBody>
      </p:sp>
      <p:sp>
        <p:nvSpPr>
          <p:cNvPr id="16" name="Rectangle 15"/>
          <p:cNvSpPr/>
          <p:nvPr/>
        </p:nvSpPr>
        <p:spPr>
          <a:xfrm>
            <a:off x="5937535" y="3124200"/>
            <a:ext cx="1402706" cy="2055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P4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2940565" y="1542655"/>
            <a:ext cx="2124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Programmable</a:t>
            </a:r>
            <a:br>
              <a:rPr lang="en-US" sz="2400" i="1" dirty="0" smtClean="0"/>
            </a:br>
            <a:r>
              <a:rPr lang="en-US" sz="2400" i="1" dirty="0" smtClean="0"/>
              <a:t>blocks</a:t>
            </a:r>
            <a:endParaRPr lang="en-US" sz="2400" i="1" dirty="0"/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 flipH="1">
            <a:off x="3284594" y="2373652"/>
            <a:ext cx="718253" cy="77859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  <a:endCxn id="15" idx="0"/>
          </p:cNvCxnSpPr>
          <p:nvPr/>
        </p:nvCxnSpPr>
        <p:spPr>
          <a:xfrm>
            <a:off x="4002847" y="2373652"/>
            <a:ext cx="614947" cy="7505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2"/>
          </p:cNvCxnSpPr>
          <p:nvPr/>
        </p:nvCxnSpPr>
        <p:spPr>
          <a:xfrm>
            <a:off x="4002847" y="2373652"/>
            <a:ext cx="1934688" cy="7505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41904" y="5691866"/>
            <a:ext cx="2005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Fixed function</a:t>
            </a:r>
            <a:endParaRPr lang="en-US" sz="2400" i="1" dirty="0"/>
          </a:p>
        </p:txBody>
      </p:sp>
      <p:cxnSp>
        <p:nvCxnSpPr>
          <p:cNvPr id="37" name="Straight Arrow Connector 36"/>
          <p:cNvCxnSpPr>
            <a:stCxn id="34" idx="0"/>
          </p:cNvCxnSpPr>
          <p:nvPr/>
        </p:nvCxnSpPr>
        <p:spPr>
          <a:xfrm flipV="1">
            <a:off x="3344599" y="5253007"/>
            <a:ext cx="139463" cy="43885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ight Arrow 40"/>
          <p:cNvSpPr/>
          <p:nvPr/>
        </p:nvSpPr>
        <p:spPr>
          <a:xfrm>
            <a:off x="3810000" y="3810000"/>
            <a:ext cx="202692" cy="763579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3284594" y="3810000"/>
            <a:ext cx="202692" cy="763579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5747779" y="3810000"/>
            <a:ext cx="202692" cy="763579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7340241" y="3810000"/>
            <a:ext cx="202692" cy="763579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5279285" y="3810000"/>
            <a:ext cx="202692" cy="763579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1698514" y="3810000"/>
            <a:ext cx="202692" cy="763579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10</a:t>
            </a:fld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620333" y="5713412"/>
            <a:ext cx="2019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Block interface</a:t>
            </a:r>
            <a:endParaRPr lang="en-US" sz="2400" i="1" dirty="0"/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flipH="1" flipV="1">
            <a:off x="5849125" y="4573579"/>
            <a:ext cx="780844" cy="113983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0"/>
            <a:endCxn id="45" idx="2"/>
          </p:cNvCxnSpPr>
          <p:nvPr/>
        </p:nvCxnSpPr>
        <p:spPr>
          <a:xfrm flipV="1">
            <a:off x="6629969" y="4573579"/>
            <a:ext cx="811618" cy="113983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85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packet processing pipeline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5100" y="2150156"/>
            <a:ext cx="2392876" cy="430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13314" y="1850135"/>
            <a:ext cx="1590043" cy="9500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Programmable</a:t>
            </a:r>
          </a:p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990082" y="2210160"/>
            <a:ext cx="420011" cy="3050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050084" y="3790282"/>
            <a:ext cx="420011" cy="3050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41488" y="2606299"/>
            <a:ext cx="156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Packet (byte[])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39435" y="1935142"/>
            <a:ext cx="960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26694" y="1940143"/>
            <a:ext cx="521505" cy="430032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eth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48199" y="1940143"/>
            <a:ext cx="521505" cy="430032"/>
          </a:xfrm>
          <a:prstGeom prst="rect">
            <a:avLst/>
          </a:prstGeom>
          <a:solidFill>
            <a:srgbClr val="D996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vlan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69704" y="1940143"/>
            <a:ext cx="521505" cy="430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ipv4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26694" y="1940143"/>
            <a:ext cx="1564515" cy="4300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300036" y="3445255"/>
            <a:ext cx="1590043" cy="9500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Programmable</a:t>
            </a:r>
          </a:p>
          <a:p>
            <a:pPr algn="ctr"/>
            <a:r>
              <a:rPr lang="en-US" dirty="0" smtClean="0"/>
              <a:t>match-action</a:t>
            </a:r>
          </a:p>
          <a:p>
            <a:pPr algn="ctr"/>
            <a:r>
              <a:rPr lang="en-US" dirty="0" smtClean="0"/>
              <a:t>units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998855" y="4305319"/>
            <a:ext cx="1104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570098" y="3445255"/>
            <a:ext cx="521505" cy="430032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eth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70098" y="3875287"/>
            <a:ext cx="521505" cy="430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mtag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91603" y="3445255"/>
            <a:ext cx="622999" cy="430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ipv4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5320146" y="5401091"/>
            <a:ext cx="420011" cy="3050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80022" y="3790282"/>
            <a:ext cx="420011" cy="3050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70098" y="5066065"/>
            <a:ext cx="1590043" cy="9500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Programmable</a:t>
            </a:r>
          </a:p>
          <a:p>
            <a:pPr algn="ctr"/>
            <a:r>
              <a:rPr lang="en-US" dirty="0" smtClean="0"/>
              <a:t>reassembly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3050084" y="5401091"/>
            <a:ext cx="420011" cy="3050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928143" y="5276081"/>
            <a:ext cx="2392876" cy="430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776343" y="5732224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Packet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5204851" y="2275166"/>
            <a:ext cx="420011" cy="3050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518180" y="2425815"/>
            <a:ext cx="925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091603" y="3875287"/>
            <a:ext cx="521505" cy="430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err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623109" y="3875287"/>
            <a:ext cx="781512" cy="430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bcast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09311" y="3450260"/>
            <a:ext cx="695310" cy="430032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port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80960" y="3379589"/>
            <a:ext cx="1590043" cy="9500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Queueing/</a:t>
            </a:r>
          </a:p>
          <a:p>
            <a:pPr algn="ctr"/>
            <a:r>
              <a:rPr lang="en-US" dirty="0" smtClean="0"/>
              <a:t>switching</a:t>
            </a:r>
            <a:endParaRPr lang="en-US" dirty="0"/>
          </a:p>
        </p:txBody>
      </p:sp>
      <p:sp>
        <p:nvSpPr>
          <p:cNvPr id="40" name="Right Arrow 39"/>
          <p:cNvSpPr/>
          <p:nvPr/>
        </p:nvSpPr>
        <p:spPr>
          <a:xfrm>
            <a:off x="5616688" y="3730296"/>
            <a:ext cx="420011" cy="3050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826694" y="2425815"/>
            <a:ext cx="1130031" cy="430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ight Arrow 41"/>
          <p:cNvSpPr/>
          <p:nvPr/>
        </p:nvSpPr>
        <p:spPr>
          <a:xfrm>
            <a:off x="8476794" y="2275166"/>
            <a:ext cx="420011" cy="3050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8013344" y="3722776"/>
            <a:ext cx="420011" cy="3050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200033" y="5186075"/>
            <a:ext cx="521505" cy="430032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eth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721538" y="5186075"/>
            <a:ext cx="521505" cy="430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mtag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43043" y="5186075"/>
            <a:ext cx="521505" cy="430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ipv4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200033" y="5186075"/>
            <a:ext cx="1564515" cy="4300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200033" y="5671747"/>
            <a:ext cx="1130031" cy="430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369270" y="4853138"/>
            <a:ext cx="960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50" name="Right Arrow 49"/>
          <p:cNvSpPr/>
          <p:nvPr/>
        </p:nvSpPr>
        <p:spPr>
          <a:xfrm>
            <a:off x="8400230" y="5401091"/>
            <a:ext cx="420011" cy="3050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37189" y="2217664"/>
            <a:ext cx="420011" cy="3050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315094" y="5458213"/>
            <a:ext cx="420011" cy="3050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3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/>
      <p:bldP spid="14" grpId="0" animBg="1"/>
      <p:bldP spid="16" grpId="0" animBg="1"/>
      <p:bldP spid="17" grpId="0" animBg="1"/>
      <p:bldP spid="10" grpId="0" animBg="1"/>
      <p:bldP spid="18" grpId="0" animBg="1"/>
      <p:bldP spid="19" grpId="0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 animBg="1"/>
      <p:bldP spid="32" grpId="0"/>
      <p:bldP spid="33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 animBg="1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71"/>
            <a:ext cx="8229600" cy="699937"/>
          </a:xfrm>
        </p:spPr>
        <p:txBody>
          <a:bodyPr>
            <a:normAutofit/>
          </a:bodyPr>
          <a:lstStyle/>
          <a:p>
            <a:r>
              <a:rPr lang="en-US" dirty="0" smtClean="0"/>
              <a:t>Language elements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1869" y="1206787"/>
            <a:ext cx="1590043" cy="9500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Programmable</a:t>
            </a:r>
          </a:p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00034" y="2216884"/>
            <a:ext cx="1590043" cy="9500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Programmable</a:t>
            </a:r>
          </a:p>
          <a:p>
            <a:pPr algn="ctr"/>
            <a:r>
              <a:rPr lang="en-US" dirty="0" smtClean="0"/>
              <a:t>match-action</a:t>
            </a:r>
          </a:p>
          <a:p>
            <a:pPr algn="ctr"/>
            <a:r>
              <a:rPr lang="en-US" dirty="0" smtClean="0"/>
              <a:t>units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00035" y="3238280"/>
            <a:ext cx="1590043" cy="9500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Programmable</a:t>
            </a:r>
          </a:p>
          <a:p>
            <a:pPr algn="ctr"/>
            <a:r>
              <a:rPr lang="en-US" dirty="0" smtClean="0"/>
              <a:t>reassembly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46905" y="1281310"/>
            <a:ext cx="2401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State-machine; </a:t>
            </a:r>
            <a:br>
              <a:rPr lang="en-US" sz="2400" dirty="0" smtClean="0"/>
            </a:br>
            <a:r>
              <a:rPr lang="en-US" sz="2400" dirty="0" err="1" smtClean="0"/>
              <a:t>bitfield</a:t>
            </a:r>
            <a:r>
              <a:rPr lang="en-US" sz="2400" dirty="0" smtClean="0"/>
              <a:t> extraction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246905" y="2304239"/>
            <a:ext cx="4685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 lookup; </a:t>
            </a:r>
            <a:r>
              <a:rPr lang="en-US" sz="2400" dirty="0" err="1" smtClean="0"/>
              <a:t>bitfield</a:t>
            </a:r>
            <a:r>
              <a:rPr lang="en-US" sz="2400" dirty="0" smtClean="0"/>
              <a:t> manipulation; </a:t>
            </a:r>
            <a:br>
              <a:rPr lang="en-US" sz="2400" dirty="0" smtClean="0"/>
            </a:br>
            <a:r>
              <a:rPr lang="en-US" sz="2400" dirty="0" smtClean="0"/>
              <a:t>control flow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46905" y="3499705"/>
            <a:ext cx="2561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Bitfield</a:t>
            </a:r>
            <a:r>
              <a:rPr lang="en-US" sz="2400" dirty="0" smtClean="0"/>
              <a:t> reassembly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12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03704" y="4259676"/>
            <a:ext cx="1590043" cy="572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Data-types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35556" y="4133779"/>
            <a:ext cx="25724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Bitstrings</a:t>
            </a:r>
            <a:r>
              <a:rPr lang="en-US" sz="2400" dirty="0" smtClean="0"/>
              <a:t>, headers,</a:t>
            </a:r>
            <a:br>
              <a:rPr lang="en-US" sz="2400" dirty="0" smtClean="0"/>
            </a:br>
            <a:r>
              <a:rPr lang="en-US" sz="2400" dirty="0" smtClean="0"/>
              <a:t>structures, arrays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303704" y="5813372"/>
            <a:ext cx="1590043" cy="663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libraries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35556" y="5918869"/>
            <a:ext cx="4246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Support for custom accelerators 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1303704" y="5089680"/>
            <a:ext cx="1590043" cy="66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</a:t>
            </a:r>
          </a:p>
          <a:p>
            <a:pPr algn="ctr"/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35556" y="5190679"/>
            <a:ext cx="4508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Interfaces of programmable blocks</a:t>
            </a:r>
            <a:endParaRPr lang="en-US" sz="2400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740979" y="4964776"/>
            <a:ext cx="7945821" cy="168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36503" y="461131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36503" y="4965955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958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bit&lt;N&gt;,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&lt;N&gt;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bit&lt;128&gt;,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&lt;1024&gt;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is two’s complement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varbit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&lt;13&gt;</a:t>
            </a:r>
          </a:p>
          <a:p>
            <a:pPr lvl="1"/>
            <a:r>
              <a:rPr lang="en-US" dirty="0" smtClean="0"/>
              <a:t>Container up to specified size; dynamic size is shorter</a:t>
            </a:r>
          </a:p>
          <a:p>
            <a:pPr lvl="1"/>
            <a:r>
              <a:rPr lang="en-US" dirty="0" smtClean="0"/>
              <a:t>Only operation is copying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dirty="0" smtClean="0"/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match_kind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 {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PacketTooShort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ParseError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error.PacketTooShort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cs typeface="Consolas" panose="020B0609020204030204" pitchFamily="49" charset="0"/>
              </a:rPr>
              <a:t>Only string constants supported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CD8-A5DC-4BAD-9405-D493DC3E55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 descr="Berkas:&lt;strong&gt;Basic&lt;/strong&gt; shapes.svg - Wikibuku bahasa Indones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832" y="192565"/>
            <a:ext cx="30480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9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Cannot be recursive</a:t>
            </a:r>
          </a:p>
          <a:p>
            <a:r>
              <a:rPr lang="en-US" dirty="0" smtClean="0"/>
              <a:t>C-like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cs typeface="Consolas" panose="020B0609020204030204" pitchFamily="49" charset="0"/>
              </a:rPr>
              <a:t>+ valid bit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Header stacks = fixed-size array of headers</a:t>
            </a:r>
          </a:p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&lt;32&gt;,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S&gt;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set&lt;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&lt;32&gt;,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&lt;16&gt;&gt;</a:t>
            </a:r>
            <a:r>
              <a:rPr lang="en-US" dirty="0" smtClean="0">
                <a:cs typeface="Consolas" panose="020B0609020204030204" pitchFamily="49" charset="0"/>
              </a:rPr>
              <a:t> - implicit only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cs typeface="Consolas" panose="020B0609020204030204" pitchFamily="49" charset="0"/>
              </a:rPr>
              <a:t>Under design: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header_union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CD8-A5DC-4BAD-9405-D493DC3E55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 descr="&lt;strong&gt;Lego&lt;/strong&gt; Blocks - vector Clip Ar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314" y="542613"/>
            <a:ext cx="1118906" cy="128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5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637"/>
            <a:ext cx="8229600" cy="1143000"/>
          </a:xfrm>
        </p:spPr>
        <p:txBody>
          <a:bodyPr/>
          <a:lstStyle/>
          <a:p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948690"/>
            <a:ext cx="4572000" cy="59093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 IPv4Address;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header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IPv4_h {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      version;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 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ihl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     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16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16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     identification;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      flags;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fragOffset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 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ttl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      protocol;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16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hdrChecksum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IPv4Address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srcAddr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IPv4Address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dstAddr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64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List of all recognized headers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b="1" dirty="0" err="1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struct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Parsed_packet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Ethernet_h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ethernet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IPv4_h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 descr="File:&lt;strong&gt;IPv4 Header&lt;/strong&gt;.svg - Wikimedia Common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2859" y="1381919"/>
            <a:ext cx="4773083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6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3132" y="2947182"/>
            <a:ext cx="8072217" cy="2820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03286"/>
            <a:ext cx="7886700" cy="1049617"/>
          </a:xfrm>
        </p:spPr>
        <p:txBody>
          <a:bodyPr/>
          <a:lstStyle/>
          <a:p>
            <a:r>
              <a:rPr lang="en-US" dirty="0" smtClean="0"/>
              <a:t>Extern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2290"/>
            <a:ext cx="7886700" cy="4744673"/>
          </a:xfrm>
        </p:spPr>
        <p:txBody>
          <a:bodyPr/>
          <a:lstStyle/>
          <a:p>
            <a:r>
              <a:rPr lang="en-US" dirty="0" smtClean="0"/>
              <a:t>Model hardware accelerators or…</a:t>
            </a:r>
          </a:p>
          <a:p>
            <a:r>
              <a:rPr lang="en-US" dirty="0" smtClean="0"/>
              <a:t>…behaviors not expressible in P4</a:t>
            </a:r>
          </a:p>
          <a:p>
            <a:r>
              <a:rPr lang="en-US" dirty="0" smtClean="0"/>
              <a:t>Moved &gt; 1/3 of P4</a:t>
            </a:r>
            <a:r>
              <a:rPr lang="en-US" baseline="-25000" dirty="0" smtClean="0"/>
              <a:t>14</a:t>
            </a:r>
            <a:r>
              <a:rPr lang="en-US" dirty="0" smtClean="0"/>
              <a:t> into externs</a:t>
            </a:r>
          </a:p>
          <a:p>
            <a:endParaRPr 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Register&lt;T&gt; { 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Register(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bit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&lt;32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size); 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T read(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bit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&lt;32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index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write(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bit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&lt;32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index,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 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Register&lt;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bit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&lt;32&gt;&gt;(1024) </a:t>
            </a:r>
            <a:r>
              <a:rPr lang="en-US" alt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reg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cs typeface="Consolas" panose="020B0609020204030204" pitchFamily="49" charset="0"/>
              </a:rPr>
              <a:t>Method calls using copy-in, copy-out</a:t>
            </a:r>
            <a:endParaRPr lang="en-US" altLang="en-US" sz="23900" dirty="0"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CD8-A5DC-4BAD-9405-D493DC3E5580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0800" y="3730428"/>
            <a:ext cx="136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constructor</a:t>
            </a:r>
            <a:endParaRPr lang="en-US" sz="2000" i="1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5122258" y="3930483"/>
            <a:ext cx="1278542" cy="1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07936" y="2888856"/>
            <a:ext cx="1489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Generic type</a:t>
            </a:r>
            <a:endParaRPr lang="en-US" sz="2000" i="1" dirty="0"/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flipH="1">
            <a:off x="3528127" y="3288966"/>
            <a:ext cx="24564" cy="179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01729" y="5179400"/>
            <a:ext cx="1501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instantiation</a:t>
            </a:r>
            <a:endParaRPr lang="en-US" sz="2000" i="1" dirty="0"/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>
            <a:off x="5523187" y="5379455"/>
            <a:ext cx="1278542" cy="1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70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62826"/>
            <a:ext cx="7886700" cy="857380"/>
          </a:xfrm>
        </p:spPr>
        <p:txBody>
          <a:bodyPr/>
          <a:lstStyle/>
          <a:p>
            <a:r>
              <a:rPr lang="en-US" dirty="0" smtClean="0"/>
              <a:t>Packets = byte streams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CD8-A5DC-4BAD-9405-D493DC3E5580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5243" y="1222506"/>
            <a:ext cx="86220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packet_in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void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extract&lt;T&gt;(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headerLvalue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extract&lt;T&gt;(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T 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varSizeHdr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bit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&lt;32&gt;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varFieldSizeBits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lookahead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b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bit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&lt;32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length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advance(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bit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&lt;32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bits); 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00715" y="5047577"/>
            <a:ext cx="6206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packet_out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emit&lt;T&gt;(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hdr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emit&lt;T&gt;(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condition, 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T data); 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en-US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91511" y="3896349"/>
            <a:ext cx="404602" cy="56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96113" y="3896349"/>
            <a:ext cx="404602" cy="56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00715" y="3896349"/>
            <a:ext cx="404602" cy="56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05317" y="3896349"/>
            <a:ext cx="404602" cy="56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09919" y="3896349"/>
            <a:ext cx="404602" cy="56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14521" y="3896349"/>
            <a:ext cx="404602" cy="56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19123" y="3896349"/>
            <a:ext cx="404602" cy="56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23725" y="3896349"/>
            <a:ext cx="404602" cy="56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28327" y="3896349"/>
            <a:ext cx="404602" cy="5629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32929" y="3896349"/>
            <a:ext cx="404602" cy="5629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37531" y="3896349"/>
            <a:ext cx="404602" cy="5629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342133" y="3896349"/>
            <a:ext cx="404602" cy="5629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746735" y="3896349"/>
            <a:ext cx="404602" cy="5629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151337" y="3896349"/>
            <a:ext cx="404602" cy="5629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555939" y="3896349"/>
            <a:ext cx="404602" cy="5629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960541" y="3896349"/>
            <a:ext cx="404602" cy="5629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5403458" y="3184250"/>
            <a:ext cx="663544" cy="7120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4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98" y="150653"/>
            <a:ext cx="7886700" cy="756334"/>
          </a:xfrm>
        </p:spPr>
        <p:txBody>
          <a:bodyPr>
            <a:normAutofit/>
          </a:bodyPr>
          <a:lstStyle/>
          <a:p>
            <a:r>
              <a:rPr lang="en-US" dirty="0" smtClean="0"/>
              <a:t>Parsing = State machines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18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83959" y="2663031"/>
            <a:ext cx="6429374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parser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Parser(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packet_in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b, 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Parsed_packet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p) {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start {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b.extract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p.ethernet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transition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p.ethernet.type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altLang="en-US" sz="1400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0x0800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 parse_ipv4;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altLang="en-US" dirty="0">
                <a:solidFill>
                  <a:srgbClr val="0064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default</a:t>
            </a:r>
            <a:r>
              <a:rPr lang="en-US" alt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 reject;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}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en-US" alt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parse_ipv4 {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b.extract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p.ip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transition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accept;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alt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9150" y="1232694"/>
            <a:ext cx="7648575" cy="5064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981200" y="1232694"/>
            <a:ext cx="1171575" cy="50641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src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05250" y="1232694"/>
            <a:ext cx="2609850" cy="5064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 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00100" y="1232694"/>
            <a:ext cx="1171575" cy="50641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515100" y="1232694"/>
            <a:ext cx="1952625" cy="5064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 payload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152775" y="1232694"/>
            <a:ext cx="752475" cy="50641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41" idx="2"/>
          </p:cNvCxnSpPr>
          <p:nvPr/>
        </p:nvCxnSpPr>
        <p:spPr>
          <a:xfrm flipH="1" flipV="1">
            <a:off x="3529013" y="1739106"/>
            <a:ext cx="2233612" cy="178514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Left Brace 43"/>
          <p:cNvSpPr/>
          <p:nvPr/>
        </p:nvSpPr>
        <p:spPr>
          <a:xfrm rot="16200000">
            <a:off x="2225046" y="449262"/>
            <a:ext cx="274308" cy="3086100"/>
          </a:xfrm>
          <a:prstGeom prst="leftBrace">
            <a:avLst>
              <a:gd name="adj1" fmla="val 60833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e 45"/>
          <p:cNvSpPr/>
          <p:nvPr/>
        </p:nvSpPr>
        <p:spPr>
          <a:xfrm rot="16200000">
            <a:off x="5073021" y="700963"/>
            <a:ext cx="274308" cy="2609850"/>
          </a:xfrm>
          <a:prstGeom prst="leftBrace">
            <a:avLst>
              <a:gd name="adj1" fmla="val 60833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endCxn id="44" idx="1"/>
          </p:cNvCxnSpPr>
          <p:nvPr/>
        </p:nvCxnSpPr>
        <p:spPr>
          <a:xfrm flipH="1" flipV="1">
            <a:off x="2362200" y="2129466"/>
            <a:ext cx="1895475" cy="112808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6" idx="1"/>
          </p:cNvCxnSpPr>
          <p:nvPr/>
        </p:nvCxnSpPr>
        <p:spPr>
          <a:xfrm flipV="1">
            <a:off x="3974539" y="2143042"/>
            <a:ext cx="1235636" cy="307156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44327" y="1670491"/>
            <a:ext cx="1724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ethernet</a:t>
            </a:r>
            <a:r>
              <a:rPr lang="en-US" dirty="0" smtClean="0"/>
              <a:t> header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540836" y="3496630"/>
            <a:ext cx="879588" cy="50618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36536" y="4522805"/>
            <a:ext cx="1322615" cy="50618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arse_ipv4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089204" y="5408181"/>
            <a:ext cx="879588" cy="50618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reject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021681" y="5408181"/>
            <a:ext cx="879588" cy="50618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accept</a:t>
            </a:r>
          </a:p>
        </p:txBody>
      </p:sp>
      <p:cxnSp>
        <p:nvCxnSpPr>
          <p:cNvPr id="7" name="Straight Arrow Connector 6"/>
          <p:cNvCxnSpPr>
            <a:stCxn id="18" idx="2"/>
            <a:endCxn id="20" idx="0"/>
          </p:cNvCxnSpPr>
          <p:nvPr/>
        </p:nvCxnSpPr>
        <p:spPr>
          <a:xfrm flipH="1">
            <a:off x="7461475" y="5028991"/>
            <a:ext cx="236369" cy="37919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2"/>
            <a:endCxn id="19" idx="0"/>
          </p:cNvCxnSpPr>
          <p:nvPr/>
        </p:nvCxnSpPr>
        <p:spPr>
          <a:xfrm>
            <a:off x="7697844" y="5028991"/>
            <a:ext cx="831154" cy="37919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18" idx="0"/>
          </p:cNvCxnSpPr>
          <p:nvPr/>
        </p:nvCxnSpPr>
        <p:spPr>
          <a:xfrm flipH="1">
            <a:off x="7697844" y="4002816"/>
            <a:ext cx="282786" cy="51998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2"/>
            <a:endCxn id="19" idx="0"/>
          </p:cNvCxnSpPr>
          <p:nvPr/>
        </p:nvCxnSpPr>
        <p:spPr>
          <a:xfrm rot="16200000" flipH="1">
            <a:off x="7552132" y="4431314"/>
            <a:ext cx="1405365" cy="548368"/>
          </a:xfrm>
          <a:prstGeom prst="bentConnector3">
            <a:avLst>
              <a:gd name="adj1" fmla="val 16887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02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372"/>
            <a:ext cx="8229600" cy="827495"/>
          </a:xfrm>
        </p:spPr>
        <p:txBody>
          <a:bodyPr>
            <a:normAutofit/>
          </a:bodyPr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0073" y="3220121"/>
            <a:ext cx="70104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action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Set_nhop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(IPv4Address ipv4_dest,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PortId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port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nextHop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ipv4_dest;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outCtrl.outputPort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port;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Left Brace 7"/>
          <p:cNvSpPr/>
          <p:nvPr/>
        </p:nvSpPr>
        <p:spPr>
          <a:xfrm rot="5400000">
            <a:off x="5645235" y="1035590"/>
            <a:ext cx="274308" cy="4171950"/>
          </a:xfrm>
          <a:prstGeom prst="leftBrace">
            <a:avLst>
              <a:gd name="adj1" fmla="val 60833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3694" y="2615079"/>
            <a:ext cx="31193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Action data; from control plane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867" y="1230084"/>
            <a:ext cx="84669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~ Objects with a single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Straight-line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Reside in tables; invoked automatically on table match.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583870" y="4431131"/>
            <a:ext cx="6466116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Set_nhop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IPv4Address ipv4_dest;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PortId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port;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void run() {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nextHop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ipv4_dest;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outCtrl.outputPort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port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844" y="6379113"/>
            <a:ext cx="262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Java/C++ equivalent</a:t>
            </a:r>
            <a:r>
              <a:rPr lang="en-US" i="1" dirty="0"/>
              <a:t> </a:t>
            </a:r>
            <a:r>
              <a:rPr lang="en-US" i="1" dirty="0" smtClean="0"/>
              <a:t>code.</a:t>
            </a:r>
          </a:p>
        </p:txBody>
      </p:sp>
    </p:spTree>
    <p:extLst>
      <p:ext uri="{BB962C8B-B14F-4D97-AF65-F5344CB8AC3E}">
        <p14:creationId xmlns:p14="http://schemas.microsoft.com/office/powerpoint/2010/main" val="45412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Software-Defined Networking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14932" y="3900732"/>
            <a:ext cx="3860106" cy="4759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Dumb control plane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4932" y="4786689"/>
            <a:ext cx="3860106" cy="13500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Data plane</a:t>
            </a:r>
            <a:endParaRPr lang="en-US" sz="3200" dirty="0"/>
          </a:p>
        </p:txBody>
      </p:sp>
      <p:sp>
        <p:nvSpPr>
          <p:cNvPr id="7" name="Right Arrow 6"/>
          <p:cNvSpPr/>
          <p:nvPr/>
        </p:nvSpPr>
        <p:spPr>
          <a:xfrm>
            <a:off x="704921" y="4786689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04921" y="5131721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04921" y="5476753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04921" y="5821785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975038" y="4756659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975038" y="5101691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975038" y="5446723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975038" y="5791755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055818" y="4376656"/>
            <a:ext cx="729061" cy="52512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94929" y="3781720"/>
            <a:ext cx="4070111" cy="249008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/>
          <p:cNvSpPr/>
          <p:nvPr/>
        </p:nvSpPr>
        <p:spPr>
          <a:xfrm>
            <a:off x="4007558" y="4283790"/>
            <a:ext cx="401700" cy="61798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56372" y="4901776"/>
            <a:ext cx="828675" cy="5449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05050" y="4901776"/>
            <a:ext cx="828675" cy="5449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... 기업과 학교 위한 일체형&lt;strong&gt;PC&lt;/strong&gt; '옵티플렉스 올인원' 출시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823" y="1417637"/>
            <a:ext cx="1848852" cy="173792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320491" y="2769542"/>
            <a:ext cx="1645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Controller</a:t>
            </a:r>
            <a:endParaRPr lang="en-US" sz="2800" dirty="0"/>
          </a:p>
        </p:txBody>
      </p:sp>
      <p:cxnSp>
        <p:nvCxnSpPr>
          <p:cNvPr id="25" name="Elbow Connector 24"/>
          <p:cNvCxnSpPr>
            <a:endCxn id="5" idx="0"/>
          </p:cNvCxnSpPr>
          <p:nvPr/>
        </p:nvCxnSpPr>
        <p:spPr>
          <a:xfrm rot="10800000" flipV="1">
            <a:off x="3044985" y="2286598"/>
            <a:ext cx="3460590" cy="1614134"/>
          </a:xfrm>
          <a:prstGeom prst="bentConnector2">
            <a:avLst/>
          </a:prstGeom>
          <a:ln w="5715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45700" y="1813131"/>
            <a:ext cx="2029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Policies/signaling</a:t>
            </a:r>
            <a:endParaRPr lang="en-US" sz="2000" dirty="0"/>
          </a:p>
        </p:txBody>
      </p:sp>
      <p:cxnSp>
        <p:nvCxnSpPr>
          <p:cNvPr id="30" name="Elbow Connector 29"/>
          <p:cNvCxnSpPr/>
          <p:nvPr/>
        </p:nvCxnSpPr>
        <p:spPr>
          <a:xfrm rot="16200000" flipH="1">
            <a:off x="7059937" y="2911428"/>
            <a:ext cx="2251691" cy="1002033"/>
          </a:xfrm>
          <a:prstGeom prst="bentConnector3">
            <a:avLst>
              <a:gd name="adj1" fmla="val -339"/>
            </a:avLst>
          </a:prstGeom>
          <a:ln w="5715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226362" y="4481226"/>
            <a:ext cx="1825465" cy="90001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323397" y="4538291"/>
            <a:ext cx="1630104" cy="2483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7351806" y="4894388"/>
            <a:ext cx="1601695" cy="3729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 smtClean="0"/>
          </a:p>
        </p:txBody>
      </p:sp>
      <p:pic>
        <p:nvPicPr>
          <p:cNvPr id="45" name="Picture 44" descr="Category:PGA &lt;strong&gt;integrated circuit&lt;/strong&gt; packages - Wikimedia Commons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89" b="98889" l="0" r="100000">
                        <a14:backgroundMark x1="45000" y1="80000" x2="45000" y2="80000"/>
                        <a14:backgroundMark x1="22500" y1="68889" x2="22500" y2="6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858" y="4959205"/>
            <a:ext cx="934791" cy="70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5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1115"/>
          </a:xfrm>
        </p:spPr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3089667" y="3743702"/>
          <a:ext cx="4654157" cy="259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9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81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dstAddr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action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81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0.0.0.0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drop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81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10.0.0.1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Set_nhop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(10.4.3.4, 4)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81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224.0.0.2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drop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81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192.168.1.100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drop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81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10.0.1.10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Set_nhop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(10.4.2.1,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6)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906092"/>
            <a:ext cx="82296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table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ipv4_match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 = {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headers.ip.dstAddr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exact; }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actions = {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Drop_action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Set_nhop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}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default_action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Drop_action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4714033"/>
            <a:ext cx="23223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Populated by</a:t>
            </a:r>
            <a:br>
              <a:rPr lang="en-US" sz="2400" dirty="0" smtClean="0"/>
            </a:br>
            <a:r>
              <a:rPr lang="en-US" sz="2400" dirty="0" smtClean="0"/>
              <a:t>the control plane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231468"/>
            <a:ext cx="3403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Aka. </a:t>
            </a:r>
            <a:r>
              <a:rPr lang="en-US" sz="2400" dirty="0" err="1" smtClean="0"/>
              <a:t>HashMap</a:t>
            </a:r>
            <a:r>
              <a:rPr lang="en-US" sz="2400" dirty="0" smtClean="0"/>
              <a:t>&lt;K</a:t>
            </a:r>
            <a:r>
              <a:rPr lang="en-US" sz="2400" dirty="0"/>
              <a:t>, Action</a:t>
            </a:r>
            <a:r>
              <a:rPr lang="en-US" sz="2400" dirty="0" smtClean="0"/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466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749"/>
            <a:ext cx="7886700" cy="5850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Match-Action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21</a:t>
            </a:fld>
            <a:endParaRPr lang="en-US" dirty="0"/>
          </a:p>
        </p:txBody>
      </p:sp>
      <p:sp>
        <p:nvSpPr>
          <p:cNvPr id="41" name="Up-Down Arrow 40"/>
          <p:cNvSpPr/>
          <p:nvPr/>
        </p:nvSpPr>
        <p:spPr>
          <a:xfrm>
            <a:off x="3467747" y="1268111"/>
            <a:ext cx="770759" cy="1609155"/>
          </a:xfrm>
          <a:prstGeom prst="up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583679"/>
              </p:ext>
            </p:extLst>
          </p:nvPr>
        </p:nvGraphicFramePr>
        <p:xfrm>
          <a:off x="2772385" y="2877267"/>
          <a:ext cx="2441768" cy="26985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7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127">
                <a:tc>
                  <a:txBody>
                    <a:bodyPr/>
                    <a:lstStyle/>
                    <a:p>
                      <a:r>
                        <a:rPr lang="en-US" sz="28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3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action code &amp;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data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5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43367" y="2136497"/>
            <a:ext cx="693774" cy="8113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3367" y="4100126"/>
            <a:ext cx="693774" cy="44681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5" name="Bent-Up Arrow 44"/>
          <p:cNvSpPr/>
          <p:nvPr/>
        </p:nvSpPr>
        <p:spPr>
          <a:xfrm flipV="1">
            <a:off x="737140" y="2395177"/>
            <a:ext cx="1399297" cy="2570498"/>
          </a:xfrm>
          <a:prstGeom prst="bentUpArrow">
            <a:avLst>
              <a:gd name="adj1" fmla="val 13440"/>
              <a:gd name="adj2" fmla="val 15662"/>
              <a:gd name="adj3" fmla="val 15984"/>
            </a:avLst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6" name="Bent-Up Arrow 45"/>
          <p:cNvSpPr/>
          <p:nvPr/>
        </p:nvSpPr>
        <p:spPr>
          <a:xfrm flipV="1">
            <a:off x="737141" y="4252977"/>
            <a:ext cx="759917" cy="712697"/>
          </a:xfrm>
          <a:prstGeom prst="bentUp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79141" y="5575779"/>
            <a:ext cx="207803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Lookup table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66137" y="4989193"/>
            <a:ext cx="676136" cy="56895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03966" y="4989193"/>
            <a:ext cx="462171" cy="56895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-127820" y="5233076"/>
            <a:ext cx="1145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headers &amp;</a:t>
            </a:r>
          </a:p>
          <a:p>
            <a:pPr algn="ctr"/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51" name="Right Arrow 50"/>
          <p:cNvSpPr/>
          <p:nvPr/>
        </p:nvSpPr>
        <p:spPr>
          <a:xfrm>
            <a:off x="2242274" y="5093675"/>
            <a:ext cx="530111" cy="446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16200000">
            <a:off x="1734801" y="4315820"/>
            <a:ext cx="1326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Lookup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517864" y="1439335"/>
            <a:ext cx="1430091" cy="3748675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31917" y="5478859"/>
            <a:ext cx="1840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Lookup key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38822" y="5123365"/>
            <a:ext cx="1122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Action</a:t>
            </a:r>
          </a:p>
        </p:txBody>
      </p:sp>
      <p:sp>
        <p:nvSpPr>
          <p:cNvPr id="56" name="Right Arrow 55"/>
          <p:cNvSpPr/>
          <p:nvPr/>
        </p:nvSpPr>
        <p:spPr>
          <a:xfrm>
            <a:off x="737140" y="1677926"/>
            <a:ext cx="5780724" cy="611429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58737" y="3507651"/>
            <a:ext cx="1122322" cy="145802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action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data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18456" y="1727047"/>
            <a:ext cx="12202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action</a:t>
            </a:r>
          </a:p>
          <a:p>
            <a:pPr algn="ctr"/>
            <a:r>
              <a:rPr lang="en-US" sz="3200" dirty="0" smtClean="0"/>
              <a:t>code</a:t>
            </a:r>
            <a:endParaRPr lang="en-US" sz="3200" dirty="0"/>
          </a:p>
        </p:txBody>
      </p:sp>
      <p:sp>
        <p:nvSpPr>
          <p:cNvPr id="59" name="Right Arrow 58"/>
          <p:cNvSpPr/>
          <p:nvPr/>
        </p:nvSpPr>
        <p:spPr>
          <a:xfrm>
            <a:off x="7947955" y="3135949"/>
            <a:ext cx="4912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458318" y="2065948"/>
            <a:ext cx="674667" cy="81131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439211" y="3873583"/>
            <a:ext cx="693774" cy="81131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200000">
            <a:off x="7407663" y="4002771"/>
            <a:ext cx="1402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Execute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3367" y="1536827"/>
            <a:ext cx="693774" cy="370384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439211" y="1536827"/>
            <a:ext cx="693774" cy="370384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62870" y="744892"/>
            <a:ext cx="2162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 plane 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658737" y="1635975"/>
            <a:ext cx="1122322" cy="161021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729067" y="6347920"/>
            <a:ext cx="2485086" cy="51488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Default action</a:t>
            </a:r>
          </a:p>
        </p:txBody>
      </p:sp>
      <p:sp>
        <p:nvSpPr>
          <p:cNvPr id="68" name="Trapezoid 67"/>
          <p:cNvSpPr/>
          <p:nvPr/>
        </p:nvSpPr>
        <p:spPr>
          <a:xfrm rot="5400000">
            <a:off x="4102727" y="4842824"/>
            <a:ext cx="3616611" cy="423351"/>
          </a:xfrm>
          <a:prstGeom prst="trapezoid">
            <a:avLst>
              <a:gd name="adj" fmla="val 52024"/>
            </a:avLst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9" name="Right Arrow 68"/>
          <p:cNvSpPr/>
          <p:nvPr/>
        </p:nvSpPr>
        <p:spPr>
          <a:xfrm>
            <a:off x="5214153" y="3563088"/>
            <a:ext cx="4912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0" name="Right Arrow 69"/>
          <p:cNvSpPr/>
          <p:nvPr/>
        </p:nvSpPr>
        <p:spPr>
          <a:xfrm>
            <a:off x="5214153" y="6290712"/>
            <a:ext cx="4912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6122709" y="4100126"/>
            <a:ext cx="395155" cy="634946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72" name="Elbow Connector 71"/>
          <p:cNvCxnSpPr>
            <a:endCxn id="68" idx="1"/>
          </p:cNvCxnSpPr>
          <p:nvPr/>
        </p:nvCxnSpPr>
        <p:spPr>
          <a:xfrm>
            <a:off x="5214153" y="2947816"/>
            <a:ext cx="696879" cy="408500"/>
          </a:xfrm>
          <a:prstGeom prst="bentConnector2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335033" y="2440539"/>
            <a:ext cx="575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25767" y="1663448"/>
            <a:ext cx="9677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055868" y="5233076"/>
            <a:ext cx="1145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headers &amp;</a:t>
            </a:r>
          </a:p>
          <a:p>
            <a:pPr algn="ctr"/>
            <a:r>
              <a:rPr lang="en-US" dirty="0" smtClean="0"/>
              <a:t>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14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87789"/>
            <a:ext cx="7494640" cy="4924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control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Pipe(</a:t>
            </a:r>
            <a:r>
              <a:rPr lang="en-US" altLang="en-US" b="1" dirty="0" err="1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inout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Parsed_packet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headers,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InControl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inCtrl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rgbClr val="0064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input port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OutControl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outCtrl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</a:t>
            </a:r>
            <a:r>
              <a:rPr lang="en-US" altLang="en-US" dirty="0">
                <a:solidFill>
                  <a:srgbClr val="0064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output port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IPv4Address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nextHop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altLang="en-US" dirty="0">
                <a:solidFill>
                  <a:srgbClr val="0064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local variable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action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Drop_action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 { … }</a:t>
            </a:r>
            <a:endParaRPr lang="en-US" alt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action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Set_nhop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(…) { … }</a:t>
            </a:r>
            <a:endParaRPr lang="en-US" alt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table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ipv4_match { …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/>
            </a:r>
            <a:b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apply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  <a:r>
              <a:rPr lang="en-US" altLang="en-US" dirty="0">
                <a:solidFill>
                  <a:srgbClr val="0064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body of the pipeline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ipv4_match.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apply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outCtrl.outputPort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== DROP_PORT)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alt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dmac.</a:t>
            </a:r>
            <a:r>
              <a:rPr lang="en-US" altLang="en-US" b="1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apply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outCtrl.outputPort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== DROP_PORT)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alt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smac.</a:t>
            </a:r>
            <a:r>
              <a:rPr lang="en-US" altLang="en-US" b="1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apply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}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alt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344"/>
            <a:ext cx="8229600" cy="759692"/>
          </a:xfrm>
        </p:spPr>
        <p:txBody>
          <a:bodyPr>
            <a:normAutofit/>
          </a:bodyPr>
          <a:lstStyle/>
          <a:p>
            <a:r>
              <a:rPr lang="en-US" dirty="0" smtClean="0"/>
              <a:t>Control-Flow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44191" y="915462"/>
            <a:ext cx="1401638" cy="7596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Ipv4_match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84220" y="2615134"/>
            <a:ext cx="921580" cy="7596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dmac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92163" y="4194285"/>
            <a:ext cx="921580" cy="7596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smac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9" idx="2"/>
            <a:endCxn id="31" idx="0"/>
          </p:cNvCxnSpPr>
          <p:nvPr/>
        </p:nvCxnSpPr>
        <p:spPr>
          <a:xfrm rot="16200000" flipH="1">
            <a:off x="6258754" y="3261410"/>
            <a:ext cx="3874146" cy="701634"/>
          </a:xfrm>
          <a:prstGeom prst="bentConnector3">
            <a:avLst>
              <a:gd name="adj1" fmla="val 10416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11" idx="0"/>
          </p:cNvCxnSpPr>
          <p:nvPr/>
        </p:nvCxnSpPr>
        <p:spPr>
          <a:xfrm>
            <a:off x="7845010" y="1675154"/>
            <a:ext cx="0" cy="9399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3" idx="0"/>
          </p:cNvCxnSpPr>
          <p:nvPr/>
        </p:nvCxnSpPr>
        <p:spPr>
          <a:xfrm>
            <a:off x="7845010" y="3374826"/>
            <a:ext cx="7943" cy="81945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22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204125" y="5549300"/>
            <a:ext cx="685037" cy="2444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>
            <a:stCxn id="11" idx="2"/>
            <a:endCxn id="31" idx="0"/>
          </p:cNvCxnSpPr>
          <p:nvPr/>
        </p:nvCxnSpPr>
        <p:spPr>
          <a:xfrm rot="16200000" flipH="1">
            <a:off x="7108590" y="4111246"/>
            <a:ext cx="2174474" cy="701634"/>
          </a:xfrm>
          <a:prstGeom prst="bentConnector3">
            <a:avLst>
              <a:gd name="adj1" fmla="val 17147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2"/>
            <a:endCxn id="31" idx="0"/>
          </p:cNvCxnSpPr>
          <p:nvPr/>
        </p:nvCxnSpPr>
        <p:spPr>
          <a:xfrm>
            <a:off x="7852953" y="4953977"/>
            <a:ext cx="693691" cy="59532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Deparsing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6991" y="2978061"/>
            <a:ext cx="7610474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control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Deparser(</a:t>
            </a:r>
            <a:r>
              <a:rPr lang="en-US" altLang="en-US" b="1" dirty="0" smtClean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Parsed_packet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p,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packet_out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b) {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apply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b.emit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p.ethernet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      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b.emit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p.ip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alt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1782351"/>
            <a:ext cx="5300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Convert headers back into a byte stream.</a:t>
            </a:r>
          </a:p>
          <a:p>
            <a:r>
              <a:rPr lang="en-US" sz="2400" dirty="0" smtClean="0"/>
              <a:t>Only valid headers are emitted.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52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 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2847976"/>
            <a:ext cx="8505825" cy="207645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#include &lt;core.p4&gt; // core library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#include &lt;target.p4&gt; // target description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#include "library.p4" // library functions</a:t>
            </a: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#include "user.p4" // user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3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713"/>
            <a:ext cx="8229600" cy="773112"/>
          </a:xfrm>
        </p:spPr>
        <p:txBody>
          <a:bodyPr/>
          <a:lstStyle/>
          <a:p>
            <a:r>
              <a:rPr lang="en-US" dirty="0" smtClean="0"/>
              <a:t>Architecture declaration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8168" y="1484838"/>
            <a:ext cx="7967663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struct</a:t>
            </a:r>
            <a:r>
              <a:rPr lang="en-US" alt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input_metadata</a:t>
            </a:r>
            <a:r>
              <a:rPr lang="en-US" altLang="en-US" b="1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bit</a:t>
            </a:r>
            <a:r>
              <a:rPr lang="en-US" altLang="en-US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&lt;12&gt; </a:t>
            </a:r>
            <a:r>
              <a:rPr lang="en-US" altLang="en-US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inputPort</a:t>
            </a:r>
            <a:r>
              <a:rPr lang="en-US" altLang="en-US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}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struct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output_metadata</a:t>
            </a:r>
            <a:r>
              <a:rPr lang="en-US" altLang="en-US" b="1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bit</a:t>
            </a:r>
            <a:r>
              <a:rPr lang="en-US" alt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&lt;12&gt; </a:t>
            </a:r>
            <a:r>
              <a:rPr lang="en-US" altLang="en-US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outputPort</a:t>
            </a:r>
            <a:r>
              <a:rPr lang="en-US" alt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parser</a:t>
            </a:r>
            <a:r>
              <a:rPr lang="en-US" altLang="en-US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Parser&lt;H&gt;(</a:t>
            </a:r>
            <a:r>
              <a:rPr lang="en-US" altLang="en-US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packet_in</a:t>
            </a:r>
            <a:r>
              <a:rPr lang="en-US" altLang="en-US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b, 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</a:t>
            </a:r>
            <a:r>
              <a:rPr lang="en-US" alt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 headers);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control</a:t>
            </a:r>
            <a:r>
              <a:rPr lang="en-US" altLang="en-US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Pipeline&lt;H&gt;(</a:t>
            </a:r>
            <a:r>
              <a:rPr lang="en-US" altLang="en-US" b="1" dirty="0" err="1" smtClean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inout</a:t>
            </a:r>
            <a:r>
              <a:rPr lang="en-US" altLang="en-US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H headers, </a:t>
            </a:r>
            <a:br>
              <a:rPr lang="en-US" altLang="en-US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  </a:t>
            </a:r>
            <a:r>
              <a:rPr lang="en-US" altLang="en-US" b="1" dirty="0" smtClean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 </a:t>
            </a:r>
            <a:r>
              <a:rPr lang="en-US" altLang="en-US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input_metadata</a:t>
            </a:r>
            <a:r>
              <a:rPr lang="en-US" altLang="en-US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input,</a:t>
            </a:r>
            <a:br>
              <a:rPr lang="en-US" altLang="en-US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  </a:t>
            </a:r>
            <a:r>
              <a:rPr lang="en-US" altLang="en-US" b="1" dirty="0" smtClean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 </a:t>
            </a:r>
            <a:r>
              <a:rPr lang="en-US" altLang="en-US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output_metadata</a:t>
            </a:r>
            <a:r>
              <a:rPr lang="en-US" altLang="en-US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output);</a:t>
            </a:r>
            <a:endParaRPr lang="en-US" altLang="en-US" b="1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 smtClean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control</a:t>
            </a:r>
            <a:r>
              <a:rPr lang="en-US" altLang="en-US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Deparser&lt;H&gt;(</a:t>
            </a:r>
            <a:r>
              <a:rPr lang="en-US" altLang="en-US" b="1" dirty="0" smtClean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</a:t>
            </a:r>
            <a:r>
              <a:rPr lang="en-US" altLang="en-US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H headers, </a:t>
            </a:r>
            <a:r>
              <a:rPr lang="en-US" altLang="en-US" dirty="0" err="1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packet_out</a:t>
            </a:r>
            <a:r>
              <a:rPr lang="en-US" altLang="en-US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p);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package</a:t>
            </a:r>
            <a:r>
              <a:rPr lang="en-US" altLang="en-US" dirty="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Switch&lt;H&gt;(Parser&lt;H&gt; p, Pipeline&lt;H&gt; p, Deparser&lt;H&gt; d);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8168" y="1000665"/>
            <a:ext cx="4745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Provided by the target manufacturer</a:t>
            </a:r>
            <a:endParaRPr lang="en-US" sz="2400" dirty="0"/>
          </a:p>
        </p:txBody>
      </p:sp>
      <p:sp>
        <p:nvSpPr>
          <p:cNvPr id="9" name="Left Brace 8"/>
          <p:cNvSpPr/>
          <p:nvPr/>
        </p:nvSpPr>
        <p:spPr>
          <a:xfrm rot="16200000">
            <a:off x="5137729" y="1997969"/>
            <a:ext cx="274308" cy="1642239"/>
          </a:xfrm>
          <a:prstGeom prst="leftBrace">
            <a:avLst>
              <a:gd name="adj1" fmla="val 60833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21832" y="3036747"/>
            <a:ext cx="30556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 = user-specified header type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 rot="5400000">
            <a:off x="4007412" y="2685763"/>
            <a:ext cx="274308" cy="1845467"/>
          </a:xfrm>
          <a:prstGeom prst="leftBrace">
            <a:avLst>
              <a:gd name="adj1" fmla="val 60833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05902" y="5794487"/>
            <a:ext cx="4449642" cy="10098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8" name="Rectangle 27"/>
          <p:cNvSpPr/>
          <p:nvPr/>
        </p:nvSpPr>
        <p:spPr>
          <a:xfrm>
            <a:off x="2401378" y="5947455"/>
            <a:ext cx="987276" cy="7548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868029" y="5947455"/>
            <a:ext cx="944166" cy="7548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281964" y="5947455"/>
            <a:ext cx="1073389" cy="7548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Deparser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3763617" y="6199283"/>
            <a:ext cx="144654" cy="280389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3388653" y="6199283"/>
            <a:ext cx="144654" cy="280389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5146542" y="6199283"/>
            <a:ext cx="144654" cy="280389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6355354" y="6199283"/>
            <a:ext cx="144654" cy="280389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4812195" y="6199283"/>
            <a:ext cx="144654" cy="280389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2256723" y="6199283"/>
            <a:ext cx="144654" cy="280389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026415" y="5674920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038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When a block is invoked (parser, control) it executes to completion on a separate thread</a:t>
            </a:r>
          </a:p>
          <a:p>
            <a:pPr lvl="1"/>
            <a:r>
              <a:rPr lang="en-US" dirty="0" smtClean="0"/>
              <a:t>All local variables are thread-local</a:t>
            </a:r>
          </a:p>
          <a:p>
            <a:pPr lvl="1"/>
            <a:r>
              <a:rPr lang="en-US" dirty="0"/>
              <a:t>Only inter-thread communication possible </a:t>
            </a:r>
            <a:r>
              <a:rPr lang="en-US" dirty="0" smtClean="0"/>
              <a:t>through extern objects and functions</a:t>
            </a:r>
          </a:p>
          <a:p>
            <a:r>
              <a:rPr lang="en-US" dirty="0" smtClean="0"/>
              <a:t>Execution triggered by outside event</a:t>
            </a:r>
            <a:br>
              <a:rPr lang="en-US" dirty="0" smtClean="0"/>
            </a:br>
            <a:r>
              <a:rPr lang="en-US" dirty="0" smtClean="0"/>
              <a:t>(e.g., packet arrival)</a:t>
            </a:r>
          </a:p>
          <a:p>
            <a:r>
              <a:rPr lang="en-US" dirty="0" smtClean="0"/>
              <a:t>Actions execute atomically</a:t>
            </a:r>
          </a:p>
          <a:p>
            <a:pPr lvl="1"/>
            <a:r>
              <a:rPr lang="en-US" dirty="0" smtClean="0"/>
              <a:t>@atomic annotation for </a:t>
            </a:r>
            <a:r>
              <a:rPr lang="en-US" dirty="0" err="1" smtClean="0"/>
              <a:t>futher</a:t>
            </a:r>
            <a:r>
              <a:rPr lang="en-US" dirty="0" smtClean="0"/>
              <a:t> user-level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 descr="Configurar Internet Nokia 5230 - Descargar Grati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414" y="241073"/>
            <a:ext cx="1589314" cy="158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7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An introduction to P4</a:t>
            </a:r>
            <a:r>
              <a:rPr lang="en-US" baseline="-25000" dirty="0" smtClean="0">
                <a:solidFill>
                  <a:schemeClr val="bg1">
                    <a:lumMod val="65000"/>
                  </a:schemeClr>
                </a:solidFill>
              </a:rPr>
              <a:t>16</a:t>
            </a:r>
          </a:p>
          <a:p>
            <a:pPr lvl="1"/>
            <a:r>
              <a:rPr lang="en-US" dirty="0" smtClean="0"/>
              <a:t>P4 limitations</a:t>
            </a:r>
          </a:p>
          <a:p>
            <a:r>
              <a:rPr lang="en-US" dirty="0" smtClean="0"/>
              <a:t>Conclusions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 descr="Free searchable database of accredited policestation representatives ...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99" b="97149" l="521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124" y="2490952"/>
            <a:ext cx="2673201" cy="170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P4</a:t>
            </a:r>
            <a:r>
              <a:rPr lang="en-US" baseline="-25000" dirty="0" smtClean="0"/>
              <a:t>16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610599" cy="4525963"/>
          </a:xfrm>
        </p:spPr>
        <p:txBody>
          <a:bodyPr/>
          <a:lstStyle/>
          <a:p>
            <a:r>
              <a:rPr lang="en-US" dirty="0" smtClean="0"/>
              <a:t>The core P4 language is very small</a:t>
            </a:r>
          </a:p>
          <a:p>
            <a:pPr lvl="1"/>
            <a:r>
              <a:rPr lang="en-US" dirty="0" smtClean="0"/>
              <a:t>Highly portable among many targets</a:t>
            </a:r>
          </a:p>
          <a:p>
            <a:pPr lvl="1"/>
            <a:r>
              <a:rPr lang="en-US" dirty="0" smtClean="0"/>
              <a:t>But very limited in expressivity</a:t>
            </a:r>
          </a:p>
          <a:p>
            <a:r>
              <a:rPr lang="en-US" dirty="0" smtClean="0"/>
              <a:t>Accelerators can provide additional functionality</a:t>
            </a:r>
          </a:p>
          <a:p>
            <a:pPr lvl="1"/>
            <a:r>
              <a:rPr lang="en-US" dirty="0" smtClean="0"/>
              <a:t>May not be portable between different targets</a:t>
            </a:r>
          </a:p>
          <a:p>
            <a:pPr lvl="1"/>
            <a:r>
              <a:rPr lang="en-US" dirty="0" smtClean="0"/>
              <a:t>Under construction: library of standard accelerators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 descr="Jen dosiero de la Wikimedia-Komunejo . La priskribo en ties priskriba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136" y="1433042"/>
            <a:ext cx="2264838" cy="151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4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600200"/>
            <a:ext cx="885825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Floating point</a:t>
            </a:r>
          </a:p>
          <a:p>
            <a:r>
              <a:rPr lang="en-US" dirty="0" smtClean="0"/>
              <a:t>Pointers, references</a:t>
            </a:r>
          </a:p>
          <a:p>
            <a:r>
              <a:rPr lang="en-US" dirty="0" smtClean="0"/>
              <a:t>Data structures, recursive data types</a:t>
            </a:r>
          </a:p>
          <a:p>
            <a:r>
              <a:rPr lang="en-US" dirty="0" smtClean="0"/>
              <a:t>Dynamic memory management</a:t>
            </a:r>
          </a:p>
          <a:p>
            <a:r>
              <a:rPr lang="en-US" dirty="0" smtClean="0"/>
              <a:t>Loops, iterators (except the parser state-machine)</a:t>
            </a:r>
          </a:p>
          <a:p>
            <a:r>
              <a:rPr lang="en-US" dirty="0" smtClean="0"/>
              <a:t>Recursion</a:t>
            </a:r>
          </a:p>
          <a:p>
            <a:r>
              <a:rPr lang="en-US" dirty="0" smtClean="0"/>
              <a:t>Threads</a:t>
            </a:r>
          </a:p>
          <a:p>
            <a:endParaRPr lang="en-US" dirty="0"/>
          </a:p>
          <a:p>
            <a:r>
              <a:rPr lang="en-US" dirty="0" smtClean="0"/>
              <a:t>=&gt; Constant work/byte of header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 descr="2860614683_ef6c60a77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492" y="1088945"/>
            <a:ext cx="1667771" cy="2206047"/>
          </a:xfrm>
          <a:prstGeom prst="rect">
            <a:avLst/>
          </a:prstGeom>
        </p:spPr>
      </p:pic>
      <p:pic>
        <p:nvPicPr>
          <p:cNvPr id="9218" name="Picture 2" descr="http://p4lc.wpengine.com/wp-content/uploads/2015/05/p4-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74876" y="2261722"/>
            <a:ext cx="593118" cy="571501"/>
          </a:xfrm>
          <a:prstGeom prst="rect">
            <a:avLst/>
          </a:prstGeom>
          <a:noFill/>
          <a:scene3d>
            <a:camera prst="isometricRightUp">
              <a:rot lat="2100000" lon="19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2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14932" y="4495669"/>
            <a:ext cx="3860106" cy="16411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Programmable data plane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183101" y="4592783"/>
            <a:ext cx="3723768" cy="9334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                       SW: P4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P4 world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14932" y="3900732"/>
            <a:ext cx="3860106" cy="4759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Dumb control plane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04921" y="4786689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04921" y="5131721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04921" y="5476753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04921" y="5821785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975038" y="4756659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975038" y="5101691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975038" y="5446723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975038" y="5791755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055818" y="4376656"/>
            <a:ext cx="729061" cy="52512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94929" y="3781720"/>
            <a:ext cx="4070111" cy="249008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-Down Arrow 16"/>
          <p:cNvSpPr/>
          <p:nvPr/>
        </p:nvSpPr>
        <p:spPr>
          <a:xfrm>
            <a:off x="4007558" y="4283790"/>
            <a:ext cx="401700" cy="61798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356372" y="4901776"/>
            <a:ext cx="828675" cy="5449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05050" y="4901776"/>
            <a:ext cx="828675" cy="5449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Category:PGA &lt;strong&gt;integrated circuit&lt;/strong&gt; packages - Wikimedia Commons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8889" l="0" r="100000">
                        <a14:backgroundMark x1="45000" y1="80000" x2="45000" y2="80000"/>
                        <a14:backgroundMark x1="22500" y1="68889" x2="22500" y2="6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588" y="5851486"/>
            <a:ext cx="934791" cy="701093"/>
          </a:xfrm>
          <a:prstGeom prst="rect">
            <a:avLst/>
          </a:prstGeom>
        </p:spPr>
      </p:pic>
      <p:pic>
        <p:nvPicPr>
          <p:cNvPr id="21" name="Picture 20" descr="... 기업과 학교 위한 일체형&lt;strong&gt;PC&lt;/strong&gt; '옵티플렉스 올인원' 출시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823" y="1417637"/>
            <a:ext cx="1848852" cy="1737921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rot="10800000" flipV="1">
            <a:off x="3044985" y="2286598"/>
            <a:ext cx="3460590" cy="1614134"/>
          </a:xfrm>
          <a:prstGeom prst="bentConnector2">
            <a:avLst/>
          </a:prstGeom>
          <a:ln w="5715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3819525" y="1941140"/>
            <a:ext cx="2686050" cy="2651641"/>
          </a:xfrm>
          <a:prstGeom prst="bentConnector3">
            <a:avLst>
              <a:gd name="adj1" fmla="val 100000"/>
            </a:avLst>
          </a:prstGeom>
          <a:ln w="571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72000" y="1571807"/>
            <a:ext cx="171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Upload program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89485" y="2313031"/>
            <a:ext cx="2029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Policies/signaling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48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cannot be done in (pure) P4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1575"/>
          </a:xfrm>
        </p:spPr>
        <p:txBody>
          <a:bodyPr>
            <a:normAutofit/>
          </a:bodyPr>
          <a:lstStyle/>
          <a:p>
            <a:r>
              <a:rPr lang="en-US" dirty="0" smtClean="0"/>
              <a:t>Multicast or broadcast</a:t>
            </a:r>
          </a:p>
          <a:p>
            <a:r>
              <a:rPr lang="en-US" dirty="0" smtClean="0"/>
              <a:t>Queueing, scheduling, multiplexing</a:t>
            </a:r>
          </a:p>
          <a:p>
            <a:r>
              <a:rPr lang="en-US" dirty="0"/>
              <a:t>Payload processing: e.g., encryption</a:t>
            </a:r>
          </a:p>
          <a:p>
            <a:r>
              <a:rPr lang="en-US" dirty="0" smtClean="0"/>
              <a:t>Packet trailers</a:t>
            </a:r>
          </a:p>
          <a:p>
            <a:r>
              <a:rPr lang="en-US" dirty="0" smtClean="0"/>
              <a:t>Persistent state across packets</a:t>
            </a:r>
          </a:p>
          <a:p>
            <a:r>
              <a:rPr lang="en-US" dirty="0" smtClean="0"/>
              <a:t>Communication to control-plane</a:t>
            </a:r>
          </a:p>
          <a:p>
            <a:r>
              <a:rPr lang="en-US" dirty="0" smtClean="0"/>
              <a:t>Inter-packet operations</a:t>
            </a:r>
            <a:br>
              <a:rPr lang="en-US" dirty="0" smtClean="0"/>
            </a:br>
            <a:r>
              <a:rPr lang="en-US" dirty="0" smtClean="0"/>
              <a:t>(fragmentation and reassembly)</a:t>
            </a:r>
          </a:p>
          <a:p>
            <a:r>
              <a:rPr lang="en-US" dirty="0" smtClean="0"/>
              <a:t>Packet generation</a:t>
            </a:r>
          </a:p>
          <a:p>
            <a:r>
              <a:rPr lang="en-US" dirty="0" smtClean="0"/>
              <a:t>Timers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 descr="Roadsign &lt;strong&gt;no entry&lt;/strong&gt; by Anonymous - &quot;&lt;strong&gt;No entry&lt;/strong&gt;&quot; roadsign by John Cliff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770" y="2694096"/>
            <a:ext cx="2035559" cy="203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3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are these done?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1054"/>
            <a:ext cx="8229600" cy="475072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Multicast, broadcast, queueing</a:t>
            </a:r>
            <a:r>
              <a:rPr lang="en-US" dirty="0"/>
              <a:t>, scheduling, </a:t>
            </a:r>
            <a:r>
              <a:rPr lang="en-US" dirty="0" smtClean="0"/>
              <a:t>multiplexing</a:t>
            </a:r>
          </a:p>
          <a:p>
            <a:pPr lvl="1"/>
            <a:r>
              <a:rPr lang="en-US" dirty="0" smtClean="0"/>
              <a:t>By target device, controlled by P4 metadata</a:t>
            </a:r>
          </a:p>
          <a:p>
            <a:r>
              <a:rPr lang="en-US" dirty="0" smtClean="0"/>
              <a:t>Persistent state across packets (e.g. per-flow state)</a:t>
            </a:r>
          </a:p>
          <a:p>
            <a:pPr lvl="1"/>
            <a:r>
              <a:rPr lang="en-US" dirty="0" smtClean="0"/>
              <a:t>External objects: registers, counters, meters</a:t>
            </a:r>
          </a:p>
          <a:p>
            <a:r>
              <a:rPr lang="en-US" dirty="0" smtClean="0"/>
              <a:t>Communication to control-plane</a:t>
            </a:r>
          </a:p>
          <a:p>
            <a:pPr lvl="1"/>
            <a:r>
              <a:rPr lang="en-US" dirty="0" smtClean="0"/>
              <a:t>External objects: learning providers</a:t>
            </a:r>
          </a:p>
          <a:p>
            <a:r>
              <a:rPr lang="en-US" dirty="0" smtClean="0"/>
              <a:t>Packet generation</a:t>
            </a:r>
          </a:p>
          <a:p>
            <a:pPr lvl="1"/>
            <a:r>
              <a:rPr lang="en-US" dirty="0" smtClean="0"/>
              <a:t>Control-plane, or external objects</a:t>
            </a:r>
          </a:p>
          <a:p>
            <a:r>
              <a:rPr lang="en-US" dirty="0" smtClean="0"/>
              <a:t>TCP-style reassembly, trailers:</a:t>
            </a:r>
          </a:p>
          <a:p>
            <a:pPr lvl="1"/>
            <a:r>
              <a:rPr lang="en-US" dirty="0" smtClean="0"/>
              <a:t>Not currently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Picture 5" descr="sólo por como te veo esta noche... nada es imposible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669" y="0"/>
            <a:ext cx="2749331" cy="183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9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9"/>
            <a:ext cx="8317811" cy="2852737"/>
          </a:xfrm>
        </p:spPr>
        <p:txBody>
          <a:bodyPr/>
          <a:lstStyle/>
          <a:p>
            <a:r>
              <a:rPr lang="en-US" dirty="0" smtClean="0"/>
              <a:t>P4</a:t>
            </a:r>
            <a:r>
              <a:rPr lang="en-US" baseline="-25000" dirty="0" smtClean="0"/>
              <a:t>16</a:t>
            </a:r>
            <a:r>
              <a:rPr lang="en-US" dirty="0" smtClean="0"/>
              <a:t> Compiler architecture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004" y="1443391"/>
            <a:ext cx="2608118" cy="195608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CD8-A5DC-4BAD-9405-D493DC3E55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8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compiler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2 license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github.com/p4lang/p4c</a:t>
            </a:r>
            <a:endParaRPr lang="en-US" dirty="0" smtClean="0"/>
          </a:p>
          <a:p>
            <a:r>
              <a:rPr lang="en-US" dirty="0" smtClean="0"/>
              <a:t>Tracks P4</a:t>
            </a:r>
            <a:r>
              <a:rPr lang="en-US" baseline="-25000" dirty="0" smtClean="0"/>
              <a:t>16</a:t>
            </a:r>
            <a:r>
              <a:rPr lang="en-US" dirty="0" smtClean="0"/>
              <a:t> specification</a:t>
            </a:r>
          </a:p>
          <a:p>
            <a:r>
              <a:rPr lang="en-US" dirty="0" smtClean="0"/>
              <a:t>Modular construction</a:t>
            </a:r>
          </a:p>
          <a:p>
            <a:r>
              <a:rPr lang="en-US" dirty="0" smtClean="0"/>
              <a:t>Encourage extensibility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CD8-A5DC-4BAD-9405-D493DC3E5580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 descr="Human Eye - References and Relted Sit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807" y="415291"/>
            <a:ext cx="2339925" cy="204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994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18523" y="3081629"/>
            <a:ext cx="1121273" cy="1458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Mid-end</a:t>
            </a:r>
          </a:p>
        </p:txBody>
      </p:sp>
      <p:sp>
        <p:nvSpPr>
          <p:cNvPr id="6" name="Rectangle 5"/>
          <p:cNvSpPr/>
          <p:nvPr/>
        </p:nvSpPr>
        <p:spPr>
          <a:xfrm>
            <a:off x="2029165" y="3081629"/>
            <a:ext cx="1121273" cy="14588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Front-end</a:t>
            </a:r>
          </a:p>
        </p:txBody>
      </p:sp>
      <p:sp>
        <p:nvSpPr>
          <p:cNvPr id="7" name="Rectangle 6"/>
          <p:cNvSpPr/>
          <p:nvPr/>
        </p:nvSpPr>
        <p:spPr>
          <a:xfrm>
            <a:off x="5983765" y="3081629"/>
            <a:ext cx="1121273" cy="14588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Back-end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62602" y="3654446"/>
            <a:ext cx="397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IR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004" y="4785013"/>
            <a:ext cx="46038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P4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902570" y="3738696"/>
            <a:ext cx="126595" cy="262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2" name="Right Arrow 11"/>
          <p:cNvSpPr/>
          <p:nvPr/>
        </p:nvSpPr>
        <p:spPr>
          <a:xfrm>
            <a:off x="3160583" y="3738696"/>
            <a:ext cx="126595" cy="262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3" name="Right Arrow 12"/>
          <p:cNvSpPr/>
          <p:nvPr/>
        </p:nvSpPr>
        <p:spPr>
          <a:xfrm>
            <a:off x="3885894" y="3738696"/>
            <a:ext cx="126595" cy="262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4" name="Right Arrow 13"/>
          <p:cNvSpPr/>
          <p:nvPr/>
        </p:nvSpPr>
        <p:spPr>
          <a:xfrm>
            <a:off x="5139796" y="3738696"/>
            <a:ext cx="126595" cy="262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5" name="Right Arrow 14"/>
          <p:cNvSpPr/>
          <p:nvPr/>
        </p:nvSpPr>
        <p:spPr>
          <a:xfrm>
            <a:off x="5852243" y="3738696"/>
            <a:ext cx="126595" cy="262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9" name="Rectangle 18"/>
          <p:cNvSpPr/>
          <p:nvPr/>
        </p:nvSpPr>
        <p:spPr>
          <a:xfrm>
            <a:off x="391885" y="2772147"/>
            <a:ext cx="1291442" cy="201286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endParaRPr lang="en-US" sz="1350" dirty="0"/>
          </a:p>
          <a:p>
            <a:pPr algn="ctr"/>
            <a:r>
              <a:rPr lang="en-US" sz="1350" dirty="0"/>
              <a:t>User</a:t>
            </a:r>
          </a:p>
          <a:p>
            <a:pPr algn="ctr"/>
            <a:r>
              <a:rPr lang="en-US" sz="1350" dirty="0"/>
              <a:t>program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9857" y="2923556"/>
            <a:ext cx="1113312" cy="63236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/>
              <a:t>Arch definition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9857" y="3654446"/>
            <a:ext cx="1113312" cy="34625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/>
              <a:t>Libraries</a:t>
            </a:r>
            <a:endParaRPr lang="en-US" sz="1350" dirty="0"/>
          </a:p>
        </p:txBody>
      </p:sp>
      <p:sp>
        <p:nvSpPr>
          <p:cNvPr id="22" name="TextBox 21"/>
          <p:cNvSpPr txBox="1"/>
          <p:nvPr/>
        </p:nvSpPr>
        <p:spPr>
          <a:xfrm>
            <a:off x="5344476" y="3654446"/>
            <a:ext cx="397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IR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7101689" y="3719654"/>
            <a:ext cx="126595" cy="262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4" name="Rectangle 23"/>
          <p:cNvSpPr/>
          <p:nvPr/>
        </p:nvSpPr>
        <p:spPr>
          <a:xfrm>
            <a:off x="7321138" y="3382792"/>
            <a:ext cx="1113312" cy="34625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Output file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983764" y="2238148"/>
            <a:ext cx="1117924" cy="51494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/>
              <a:t>Control-plane API</a:t>
            </a:r>
            <a:endParaRPr lang="en-US" sz="1350" dirty="0"/>
          </a:p>
        </p:txBody>
      </p:sp>
      <p:sp>
        <p:nvSpPr>
          <p:cNvPr id="28" name="Right Arrow 27"/>
          <p:cNvSpPr/>
          <p:nvPr/>
        </p:nvSpPr>
        <p:spPr>
          <a:xfrm rot="16200000">
            <a:off x="6439213" y="2845442"/>
            <a:ext cx="210374" cy="262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9" name="Rectangle 28"/>
          <p:cNvSpPr/>
          <p:nvPr/>
        </p:nvSpPr>
        <p:spPr>
          <a:xfrm>
            <a:off x="4089781" y="4793920"/>
            <a:ext cx="1113312" cy="73211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Architecture-specific policies</a:t>
            </a:r>
          </a:p>
        </p:txBody>
      </p:sp>
      <p:sp>
        <p:nvSpPr>
          <p:cNvPr id="30" name="Right Arrow 29"/>
          <p:cNvSpPr/>
          <p:nvPr/>
        </p:nvSpPr>
        <p:spPr>
          <a:xfrm rot="16200000">
            <a:off x="4500692" y="4557734"/>
            <a:ext cx="210374" cy="262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1" name="Rectangle 30"/>
          <p:cNvSpPr/>
          <p:nvPr/>
        </p:nvSpPr>
        <p:spPr>
          <a:xfrm>
            <a:off x="5988377" y="4764684"/>
            <a:ext cx="1113312" cy="73211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Architecture</a:t>
            </a:r>
          </a:p>
          <a:p>
            <a:pPr algn="ctr"/>
            <a:r>
              <a:rPr lang="en-US" sz="1350" dirty="0"/>
              <a:t>details</a:t>
            </a:r>
          </a:p>
        </p:txBody>
      </p:sp>
      <p:sp>
        <p:nvSpPr>
          <p:cNvPr id="32" name="Right Arrow 31"/>
          <p:cNvSpPr/>
          <p:nvPr/>
        </p:nvSpPr>
        <p:spPr>
          <a:xfrm rot="16200000">
            <a:off x="6399288" y="4528497"/>
            <a:ext cx="210374" cy="262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3" name="Rectangle 32"/>
          <p:cNvSpPr/>
          <p:nvPr/>
        </p:nvSpPr>
        <p:spPr>
          <a:xfrm>
            <a:off x="7321138" y="3837023"/>
            <a:ext cx="1113312" cy="4406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Debugging</a:t>
            </a:r>
          </a:p>
          <a:p>
            <a:pPr algn="ctr"/>
            <a:r>
              <a:rPr lang="en-US" sz="1350" dirty="0"/>
              <a:t>information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CD8-A5DC-4BAD-9405-D493DC3E5580}" type="slidenum">
              <a:rPr lang="en-US" smtClean="0"/>
              <a:t>34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5354" y="1378861"/>
            <a:ext cx="1572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Same </a:t>
            </a:r>
            <a:br>
              <a:rPr lang="en-US" i="1" dirty="0" smtClean="0"/>
            </a:br>
            <a:r>
              <a:rPr lang="en-US" i="1" dirty="0" smtClean="0"/>
              <a:t>intermediate </a:t>
            </a:r>
            <a:br>
              <a:rPr lang="en-US" i="1" dirty="0" smtClean="0"/>
            </a:br>
            <a:r>
              <a:rPr lang="en-US" i="1" dirty="0" smtClean="0"/>
              <a:t>representation</a:t>
            </a:r>
          </a:p>
        </p:txBody>
      </p:sp>
      <p:cxnSp>
        <p:nvCxnSpPr>
          <p:cNvPr id="16" name="Straight Arrow Connector 15"/>
          <p:cNvCxnSpPr>
            <a:stCxn id="4" idx="2"/>
            <a:endCxn id="9" idx="0"/>
          </p:cNvCxnSpPr>
          <p:nvPr/>
        </p:nvCxnSpPr>
        <p:spPr>
          <a:xfrm flipH="1">
            <a:off x="3561535" y="2302191"/>
            <a:ext cx="1170124" cy="135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2"/>
            <a:endCxn id="22" idx="0"/>
          </p:cNvCxnSpPr>
          <p:nvPr/>
        </p:nvCxnSpPr>
        <p:spPr>
          <a:xfrm>
            <a:off x="4731659" y="2302191"/>
            <a:ext cx="811750" cy="135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946125" y="4879705"/>
            <a:ext cx="14164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/>
              <a:t>Architecture-</a:t>
            </a:r>
            <a:br>
              <a:rPr lang="en-US" i="1" dirty="0" smtClean="0"/>
            </a:br>
            <a:r>
              <a:rPr lang="en-US" i="1" dirty="0" smtClean="0"/>
              <a:t>independent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695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Provided implementations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06776" y="4134823"/>
            <a:ext cx="864304" cy="8127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  <a:r>
              <a:rPr lang="en-US" baseline="-25000" dirty="0"/>
              <a:t>16</a:t>
            </a:r>
          </a:p>
          <a:p>
            <a:pPr algn="ctr"/>
            <a:r>
              <a:rPr lang="en-US" dirty="0"/>
              <a:t>parser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945592" y="3087752"/>
            <a:ext cx="738529" cy="745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  <a:r>
              <a:rPr lang="en-US" baseline="-25000" dirty="0"/>
              <a:t>14</a:t>
            </a:r>
          </a:p>
          <a:p>
            <a:pPr algn="ctr"/>
            <a:r>
              <a:rPr lang="en-US" sz="1600" dirty="0"/>
              <a:t>parser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6776" y="3085598"/>
            <a:ext cx="864303" cy="745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convert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45178" y="3264235"/>
            <a:ext cx="6431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P4</a:t>
            </a:r>
            <a:r>
              <a:rPr lang="en-US" sz="2100" baseline="-25000" dirty="0"/>
              <a:t>14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344982"/>
            <a:ext cx="6431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P4</a:t>
            </a:r>
            <a:r>
              <a:rPr lang="en-US" sz="2100" baseline="-25000" dirty="0"/>
              <a:t>16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10943" y="3192830"/>
            <a:ext cx="369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v1</a:t>
            </a:r>
            <a:br>
              <a:rPr lang="en-US" sz="1500" dirty="0"/>
            </a:br>
            <a:r>
              <a:rPr lang="en-US" sz="1500" dirty="0"/>
              <a:t>IR</a:t>
            </a:r>
          </a:p>
        </p:txBody>
      </p:sp>
      <p:cxnSp>
        <p:nvCxnSpPr>
          <p:cNvPr id="13" name="Straight Arrow Connector 12"/>
          <p:cNvCxnSpPr>
            <a:stCxn id="7" idx="3"/>
            <a:endCxn id="5" idx="1"/>
          </p:cNvCxnSpPr>
          <p:nvPr/>
        </p:nvCxnSpPr>
        <p:spPr>
          <a:xfrm>
            <a:off x="552581" y="3460442"/>
            <a:ext cx="3930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4" idx="1"/>
          </p:cNvCxnSpPr>
          <p:nvPr/>
        </p:nvCxnSpPr>
        <p:spPr>
          <a:xfrm>
            <a:off x="597760" y="4541190"/>
            <a:ext cx="190901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12" idx="1"/>
          </p:cNvCxnSpPr>
          <p:nvPr/>
        </p:nvCxnSpPr>
        <p:spPr>
          <a:xfrm flipV="1">
            <a:off x="1684120" y="3458288"/>
            <a:ext cx="250106" cy="21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  <a:endCxn id="6" idx="1"/>
          </p:cNvCxnSpPr>
          <p:nvPr/>
        </p:nvCxnSpPr>
        <p:spPr>
          <a:xfrm>
            <a:off x="2256670" y="3458288"/>
            <a:ext cx="2501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82303" y="3847086"/>
            <a:ext cx="3369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IR</a:t>
            </a:r>
          </a:p>
        </p:txBody>
      </p:sp>
      <p:cxnSp>
        <p:nvCxnSpPr>
          <p:cNvPr id="35" name="Straight Arrow Connector 34"/>
          <p:cNvCxnSpPr>
            <a:stCxn id="4" idx="3"/>
            <a:endCxn id="34" idx="1"/>
          </p:cNvCxnSpPr>
          <p:nvPr/>
        </p:nvCxnSpPr>
        <p:spPr>
          <a:xfrm flipV="1">
            <a:off x="3371079" y="3997127"/>
            <a:ext cx="434107" cy="544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3"/>
            <a:endCxn id="34" idx="1"/>
          </p:cNvCxnSpPr>
          <p:nvPr/>
        </p:nvCxnSpPr>
        <p:spPr>
          <a:xfrm>
            <a:off x="3371079" y="3458288"/>
            <a:ext cx="434107" cy="538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338246" y="3594449"/>
            <a:ext cx="1030719" cy="8127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cxnSp>
        <p:nvCxnSpPr>
          <p:cNvPr id="45" name="Straight Arrow Connector 44"/>
          <p:cNvCxnSpPr>
            <a:stCxn id="34" idx="3"/>
            <a:endCxn id="44" idx="1"/>
          </p:cNvCxnSpPr>
          <p:nvPr/>
        </p:nvCxnSpPr>
        <p:spPr>
          <a:xfrm>
            <a:off x="4096371" y="3997127"/>
            <a:ext cx="241875" cy="36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553395" y="3848413"/>
            <a:ext cx="3369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IR</a:t>
            </a:r>
          </a:p>
        </p:txBody>
      </p:sp>
      <p:cxnSp>
        <p:nvCxnSpPr>
          <p:cNvPr id="64" name="Straight Arrow Connector 63"/>
          <p:cNvCxnSpPr>
            <a:stCxn id="44" idx="3"/>
            <a:endCxn id="63" idx="1"/>
          </p:cNvCxnSpPr>
          <p:nvPr/>
        </p:nvCxnSpPr>
        <p:spPr>
          <a:xfrm flipV="1">
            <a:off x="5368965" y="3998454"/>
            <a:ext cx="207313" cy="2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143515" y="3594448"/>
            <a:ext cx="1121273" cy="8127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ebpf</a:t>
            </a:r>
            <a:endParaRPr lang="en-US" dirty="0"/>
          </a:p>
          <a:p>
            <a:pPr algn="ctr"/>
            <a:r>
              <a:rPr lang="en-US" dirty="0"/>
              <a:t>back-end</a:t>
            </a:r>
          </a:p>
        </p:txBody>
      </p:sp>
      <p:cxnSp>
        <p:nvCxnSpPr>
          <p:cNvPr id="69" name="Straight Arrow Connector 68"/>
          <p:cNvCxnSpPr>
            <a:stCxn id="63" idx="3"/>
            <a:endCxn id="43" idx="1"/>
          </p:cNvCxnSpPr>
          <p:nvPr/>
        </p:nvCxnSpPr>
        <p:spPr>
          <a:xfrm flipV="1">
            <a:off x="5867463" y="3994656"/>
            <a:ext cx="287486" cy="37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143515" y="2696284"/>
            <a:ext cx="1121273" cy="812735"/>
          </a:xfrm>
          <a:prstGeom prst="rect">
            <a:avLst/>
          </a:prstGeom>
          <a:noFill/>
          <a:ln w="28575"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</a:t>
            </a:r>
            <a:br>
              <a:rPr lang="en-US" dirty="0"/>
            </a:br>
            <a:r>
              <a:rPr lang="en-US" dirty="0"/>
              <a:t>own</a:t>
            </a:r>
            <a:br>
              <a:rPr lang="en-US" dirty="0"/>
            </a:br>
            <a:r>
              <a:rPr lang="en-US" dirty="0"/>
              <a:t>backend</a:t>
            </a:r>
          </a:p>
        </p:txBody>
      </p:sp>
      <p:cxnSp>
        <p:nvCxnSpPr>
          <p:cNvPr id="75" name="Straight Arrow Connector 74"/>
          <p:cNvCxnSpPr>
            <a:stCxn id="63" idx="3"/>
            <a:endCxn id="57" idx="1"/>
          </p:cNvCxnSpPr>
          <p:nvPr/>
        </p:nvCxnSpPr>
        <p:spPr>
          <a:xfrm flipV="1">
            <a:off x="5867463" y="3102651"/>
            <a:ext cx="287486" cy="8958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8" idx="3"/>
            <a:endCxn id="84" idx="1"/>
          </p:cNvCxnSpPr>
          <p:nvPr/>
        </p:nvCxnSpPr>
        <p:spPr>
          <a:xfrm flipV="1">
            <a:off x="8264788" y="3996322"/>
            <a:ext cx="241875" cy="4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3" idx="3"/>
            <a:endCxn id="83" idx="1"/>
          </p:cNvCxnSpPr>
          <p:nvPr/>
        </p:nvCxnSpPr>
        <p:spPr>
          <a:xfrm flipV="1">
            <a:off x="8264788" y="3102650"/>
            <a:ext cx="191189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8455977" y="2756402"/>
            <a:ext cx="71045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target-</a:t>
            </a:r>
            <a:br>
              <a:rPr lang="en-US" sz="1350" dirty="0"/>
            </a:br>
            <a:r>
              <a:rPr lang="en-US" sz="1350" dirty="0"/>
              <a:t>specific</a:t>
            </a:r>
          </a:p>
          <a:p>
            <a:r>
              <a:rPr lang="en-US" sz="1350" dirty="0"/>
              <a:t>code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506663" y="3857822"/>
            <a:ext cx="6577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/>
              <a:t>C code</a:t>
            </a:r>
            <a:endParaRPr lang="en-US" sz="1350" dirty="0"/>
          </a:p>
        </p:txBody>
      </p:sp>
      <p:sp>
        <p:nvSpPr>
          <p:cNvPr id="31" name="Rectangle 30"/>
          <p:cNvSpPr/>
          <p:nvPr/>
        </p:nvSpPr>
        <p:spPr>
          <a:xfrm>
            <a:off x="7143515" y="4519384"/>
            <a:ext cx="1121273" cy="8127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BMv2</a:t>
            </a:r>
          </a:p>
          <a:p>
            <a:pPr algn="ctr"/>
            <a:r>
              <a:rPr lang="en-US" dirty="0"/>
              <a:t>back-end</a:t>
            </a:r>
          </a:p>
        </p:txBody>
      </p:sp>
      <p:cxnSp>
        <p:nvCxnSpPr>
          <p:cNvPr id="32" name="Straight Arrow Connector 31"/>
          <p:cNvCxnSpPr>
            <a:stCxn id="31" idx="3"/>
            <a:endCxn id="33" idx="1"/>
          </p:cNvCxnSpPr>
          <p:nvPr/>
        </p:nvCxnSpPr>
        <p:spPr>
          <a:xfrm flipV="1">
            <a:off x="8264788" y="4921258"/>
            <a:ext cx="241875" cy="4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506663" y="4782758"/>
            <a:ext cx="5469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JSON</a:t>
            </a:r>
          </a:p>
        </p:txBody>
      </p:sp>
      <p:cxnSp>
        <p:nvCxnSpPr>
          <p:cNvPr id="36" name="Straight Arrow Connector 35"/>
          <p:cNvCxnSpPr>
            <a:stCxn id="63" idx="3"/>
            <a:endCxn id="52" idx="1"/>
          </p:cNvCxnSpPr>
          <p:nvPr/>
        </p:nvCxnSpPr>
        <p:spPr>
          <a:xfrm>
            <a:off x="5867464" y="3998454"/>
            <a:ext cx="278843" cy="922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54948" y="3588289"/>
            <a:ext cx="740729" cy="8127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mid-</a:t>
            </a:r>
            <a:br>
              <a:rPr lang="en-US" dirty="0"/>
            </a:br>
            <a:r>
              <a:rPr lang="en-US" dirty="0"/>
              <a:t>end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146306" y="4514890"/>
            <a:ext cx="740729" cy="8127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mid-</a:t>
            </a:r>
            <a:br>
              <a:rPr lang="en-US" dirty="0"/>
            </a:br>
            <a:r>
              <a:rPr lang="en-US" dirty="0"/>
              <a:t>end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154948" y="2696284"/>
            <a:ext cx="740729" cy="812735"/>
          </a:xfrm>
          <a:prstGeom prst="rect">
            <a:avLst/>
          </a:prstGeom>
          <a:noFill/>
          <a:ln w="28575"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mid</a:t>
            </a:r>
          </a:p>
        </p:txBody>
      </p:sp>
      <p:cxnSp>
        <p:nvCxnSpPr>
          <p:cNvPr id="65" name="Straight Arrow Connector 64"/>
          <p:cNvCxnSpPr>
            <a:stCxn id="57" idx="3"/>
            <a:endCxn id="73" idx="1"/>
          </p:cNvCxnSpPr>
          <p:nvPr/>
        </p:nvCxnSpPr>
        <p:spPr>
          <a:xfrm>
            <a:off x="6895677" y="3102651"/>
            <a:ext cx="24783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3" idx="3"/>
            <a:endCxn id="68" idx="1"/>
          </p:cNvCxnSpPr>
          <p:nvPr/>
        </p:nvCxnSpPr>
        <p:spPr>
          <a:xfrm>
            <a:off x="6895677" y="3994656"/>
            <a:ext cx="247838" cy="61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2" idx="3"/>
            <a:endCxn id="31" idx="1"/>
          </p:cNvCxnSpPr>
          <p:nvPr/>
        </p:nvCxnSpPr>
        <p:spPr>
          <a:xfrm>
            <a:off x="6887035" y="4921258"/>
            <a:ext cx="256480" cy="4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CD8-A5DC-4BAD-9405-D493DC3E55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3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30" y="983399"/>
            <a:ext cx="1615040" cy="21480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&lt;-&gt; P4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98" y="2057401"/>
            <a:ext cx="7222002" cy="3839396"/>
          </a:xfrm>
        </p:spPr>
        <p:txBody>
          <a:bodyPr>
            <a:normAutofit/>
          </a:bodyPr>
          <a:lstStyle/>
          <a:p>
            <a:r>
              <a:rPr lang="en-US" sz="2400" dirty="0"/>
              <a:t>Front-end and mid-end </a:t>
            </a:r>
            <a:r>
              <a:rPr lang="en-US" sz="2400" dirty="0" smtClean="0"/>
              <a:t>IR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is always serializable to a P4 program</a:t>
            </a:r>
          </a:p>
          <a:p>
            <a:r>
              <a:rPr lang="en-US" sz="2400" dirty="0"/>
              <a:t>Simplifies debugging and testing</a:t>
            </a:r>
          </a:p>
          <a:p>
            <a:pPr lvl="1"/>
            <a:r>
              <a:rPr lang="en-US" sz="2100" dirty="0"/>
              <a:t>Easy to read the IR: just generate and read P4</a:t>
            </a:r>
          </a:p>
          <a:p>
            <a:pPr lvl="1"/>
            <a:r>
              <a:rPr lang="en-US" sz="2100" dirty="0"/>
              <a:t>Easy to compare generated IR with reference (testing)</a:t>
            </a:r>
          </a:p>
          <a:p>
            <a:pPr lvl="1"/>
            <a:r>
              <a:rPr lang="en-US" sz="2100" dirty="0"/>
              <a:t>Compiler can self-validate (re-compile generated code)</a:t>
            </a:r>
          </a:p>
          <a:p>
            <a:pPr lvl="1"/>
            <a:r>
              <a:rPr lang="en-US" sz="2100" dirty="0"/>
              <a:t>Dumped P4 can contain IR representation as </a:t>
            </a:r>
            <a:r>
              <a:rPr lang="en-US" sz="2100" dirty="0" smtClean="0"/>
              <a:t>comments</a:t>
            </a:r>
          </a:p>
          <a:p>
            <a:pPr lvl="2"/>
            <a:r>
              <a:rPr lang="en-US" sz="1700" dirty="0" smtClean="0"/>
              <a:t>Useful for learning IR and debugging compiler</a:t>
            </a:r>
          </a:p>
          <a:p>
            <a:r>
              <a:rPr lang="en-US" dirty="0" smtClean="0"/>
              <a:t>IR </a:t>
            </a:r>
            <a:r>
              <a:rPr lang="en-US" dirty="0"/>
              <a:t>always maintains source-level position</a:t>
            </a:r>
          </a:p>
          <a:p>
            <a:pPr lvl="1"/>
            <a:r>
              <a:rPr lang="en-US" sz="2100" dirty="0"/>
              <a:t>can emit nice error message anywhere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CD8-A5DC-4BAD-9405-D493DC3E55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0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455" y="2226468"/>
            <a:ext cx="8212895" cy="360150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Common infrastructure for all compiler passes</a:t>
            </a:r>
          </a:p>
          <a:p>
            <a:pPr lvl="1"/>
            <a:r>
              <a:rPr lang="en-US" dirty="0" smtClean="0"/>
              <a:t>Same IR and visitor base classes</a:t>
            </a:r>
          </a:p>
          <a:p>
            <a:pPr lvl="1"/>
            <a:r>
              <a:rPr lang="en-US" dirty="0" smtClean="0"/>
              <a:t>Common utilities (error reporting, collections, strings, etc.)</a:t>
            </a:r>
          </a:p>
          <a:p>
            <a:r>
              <a:rPr lang="en-US" dirty="0" smtClean="0"/>
              <a:t>C++11, using garbage-collection (Boehm-Weiser)</a:t>
            </a:r>
          </a:p>
          <a:p>
            <a:r>
              <a:rPr lang="en-US" dirty="0" smtClean="0"/>
              <a:t>Clean separation between front-end, mid-end and back-end</a:t>
            </a:r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mid+back-ends</a:t>
            </a:r>
            <a:r>
              <a:rPr lang="en-US" dirty="0" smtClean="0"/>
              <a:t> can be added easily</a:t>
            </a:r>
          </a:p>
          <a:p>
            <a:r>
              <a:rPr lang="en-US" dirty="0" smtClean="0"/>
              <a:t>IR can be extended (front-end and back-end have different IRs)</a:t>
            </a:r>
          </a:p>
          <a:p>
            <a:pPr lvl="1"/>
            <a:r>
              <a:rPr lang="en-US" dirty="0" smtClean="0"/>
              <a:t>IR description language, a subset of C++</a:t>
            </a:r>
          </a:p>
          <a:p>
            <a:r>
              <a:rPr lang="en-US" dirty="0" smtClean="0"/>
              <a:t>IR can be serialized to/from JSON</a:t>
            </a:r>
          </a:p>
          <a:p>
            <a:r>
              <a:rPr lang="en-US" dirty="0" smtClean="0"/>
              <a:t>Passes can be added easily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242" y="908339"/>
            <a:ext cx="1983064" cy="198306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CD8-A5DC-4BAD-9405-D493DC3E55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9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072" y="275138"/>
            <a:ext cx="7886700" cy="748841"/>
          </a:xfrm>
        </p:spPr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1model.p4: A P4</a:t>
            </a:r>
            <a:r>
              <a:rPr lang="en-US" baseline="-25000" dirty="0" smtClean="0"/>
              <a:t>14</a:t>
            </a:r>
            <a:r>
              <a:rPr lang="en-US" dirty="0" smtClean="0"/>
              <a:t> switch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2707" y="2500993"/>
            <a:ext cx="1284515" cy="13280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>
                <a:solidFill>
                  <a:schemeClr val="tx1"/>
                </a:solidFill>
              </a:rPr>
              <a:t>Parse</a:t>
            </a:r>
          </a:p>
        </p:txBody>
      </p:sp>
      <p:sp>
        <p:nvSpPr>
          <p:cNvPr id="5" name="Rectangle 4"/>
          <p:cNvSpPr/>
          <p:nvPr/>
        </p:nvSpPr>
        <p:spPr>
          <a:xfrm>
            <a:off x="2043793" y="2500992"/>
            <a:ext cx="1284515" cy="13280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verify</a:t>
            </a:r>
          </a:p>
          <a:p>
            <a:pPr algn="ctr"/>
            <a:r>
              <a:rPr lang="en-US" sz="2700" dirty="0" err="1">
                <a:solidFill>
                  <a:schemeClr val="tx1"/>
                </a:solidFill>
              </a:rPr>
              <a:t>cksum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2222" y="2500993"/>
            <a:ext cx="1284515" cy="13280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>
                <a:solidFill>
                  <a:schemeClr val="tx1"/>
                </a:solidFill>
              </a:rPr>
              <a:t>ingress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39985" y="4313463"/>
            <a:ext cx="1284515" cy="13280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>
                <a:solidFill>
                  <a:schemeClr val="tx1"/>
                </a:solidFill>
              </a:rPr>
              <a:t>egress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18414" y="4313463"/>
            <a:ext cx="1284515" cy="13280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compute</a:t>
            </a:r>
          </a:p>
          <a:p>
            <a:pPr algn="ctr"/>
            <a:r>
              <a:rPr lang="en-US" sz="2700" dirty="0" err="1">
                <a:solidFill>
                  <a:schemeClr val="tx1"/>
                </a:solidFill>
              </a:rPr>
              <a:t>cksum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29499" y="4313464"/>
            <a:ext cx="1284515" cy="13280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 err="1">
                <a:solidFill>
                  <a:schemeClr val="tx1"/>
                </a:solidFill>
              </a:rPr>
              <a:t>deparse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717222" y="2937696"/>
            <a:ext cx="326571" cy="563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ight Arrow 11"/>
          <p:cNvSpPr/>
          <p:nvPr/>
        </p:nvSpPr>
        <p:spPr>
          <a:xfrm>
            <a:off x="3328307" y="2937696"/>
            <a:ext cx="293915" cy="563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ight Arrow 12"/>
          <p:cNvSpPr/>
          <p:nvPr/>
        </p:nvSpPr>
        <p:spPr>
          <a:xfrm>
            <a:off x="5540828" y="4695823"/>
            <a:ext cx="293915" cy="563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ight Arrow 13"/>
          <p:cNvSpPr/>
          <p:nvPr/>
        </p:nvSpPr>
        <p:spPr>
          <a:xfrm>
            <a:off x="7119256" y="4695823"/>
            <a:ext cx="293915" cy="563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6" name="Elbow Connector 15"/>
          <p:cNvCxnSpPr>
            <a:stCxn id="6" idx="3"/>
            <a:endCxn id="7" idx="1"/>
          </p:cNvCxnSpPr>
          <p:nvPr/>
        </p:nvCxnSpPr>
        <p:spPr>
          <a:xfrm flipH="1">
            <a:off x="4239986" y="3165022"/>
            <a:ext cx="666751" cy="1812470"/>
          </a:xfrm>
          <a:prstGeom prst="bentConnector5">
            <a:avLst>
              <a:gd name="adj1" fmla="val -46530"/>
              <a:gd name="adj2" fmla="val 50000"/>
              <a:gd name="adj3" fmla="val 15265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107498" y="2937696"/>
            <a:ext cx="326571" cy="563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ight Arrow 19"/>
          <p:cNvSpPr/>
          <p:nvPr/>
        </p:nvSpPr>
        <p:spPr>
          <a:xfrm>
            <a:off x="8730342" y="4695823"/>
            <a:ext cx="326571" cy="563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/>
          <p:cNvSpPr txBox="1"/>
          <p:nvPr/>
        </p:nvSpPr>
        <p:spPr>
          <a:xfrm>
            <a:off x="516395" y="1972620"/>
            <a:ext cx="833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P4</a:t>
            </a:r>
            <a:r>
              <a:rPr lang="en-US" baseline="-25000" dirty="0"/>
              <a:t>16 </a:t>
            </a:r>
            <a:r>
              <a:rPr lang="en-US" dirty="0"/>
              <a:t>switch architecture that models the fixed switch architecture from the P4</a:t>
            </a:r>
            <a:r>
              <a:rPr lang="en-US" baseline="-25000" dirty="0"/>
              <a:t>14</a:t>
            </a:r>
            <a:r>
              <a:rPr lang="en-US" dirty="0"/>
              <a:t> spec.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CD8-A5DC-4BAD-9405-D493DC3E55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23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0441"/>
          </a:xfrm>
        </p:spPr>
        <p:txBody>
          <a:bodyPr/>
          <a:lstStyle/>
          <a:p>
            <a:r>
              <a:rPr lang="en-US" dirty="0"/>
              <a:t>Testing the BMv2 back-end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473815" y="3853339"/>
            <a:ext cx="1154225" cy="8445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p4c-bm2-ss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115274" y="3569768"/>
            <a:ext cx="98363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P4</a:t>
            </a:r>
            <a:r>
              <a:rPr lang="en-US" sz="1200" baseline="-25000" dirty="0" smtClean="0"/>
              <a:t>14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program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15275" y="4289197"/>
            <a:ext cx="9268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P4</a:t>
            </a:r>
            <a:r>
              <a:rPr lang="en-US" sz="1200" baseline="-25000" dirty="0" smtClean="0"/>
              <a:t>16</a:t>
            </a:r>
            <a:r>
              <a:rPr lang="en-US" sz="1200" dirty="0" smtClean="0"/>
              <a:t> </a:t>
            </a:r>
            <a:br>
              <a:rPr lang="en-US" sz="1200" dirty="0" smtClean="0"/>
            </a:br>
            <a:r>
              <a:rPr lang="en-US" sz="1200" dirty="0" smtClean="0"/>
              <a:t>program +</a:t>
            </a:r>
          </a:p>
          <a:p>
            <a:r>
              <a:rPr lang="en-US" sz="1200" dirty="0" smtClean="0"/>
              <a:t>v1model.p4</a:t>
            </a:r>
          </a:p>
        </p:txBody>
      </p:sp>
      <p:cxnSp>
        <p:nvCxnSpPr>
          <p:cNvPr id="40" name="Elbow Connector 39"/>
          <p:cNvCxnSpPr>
            <a:stCxn id="40" idx="3"/>
            <a:endCxn id="39" idx="1"/>
          </p:cNvCxnSpPr>
          <p:nvPr/>
        </p:nvCxnSpPr>
        <p:spPr>
          <a:xfrm>
            <a:off x="2098905" y="3823071"/>
            <a:ext cx="374910" cy="45252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42" idx="3"/>
            <a:endCxn id="39" idx="1"/>
          </p:cNvCxnSpPr>
          <p:nvPr/>
        </p:nvCxnSpPr>
        <p:spPr>
          <a:xfrm flipV="1">
            <a:off x="2098906" y="4275595"/>
            <a:ext cx="374909" cy="37546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78069" y="4570394"/>
            <a:ext cx="1154225" cy="8850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simple_switch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(BMv2</a:t>
            </a:r>
            <a:br>
              <a:rPr lang="en-US" sz="1200" dirty="0" smtClean="0"/>
            </a:br>
            <a:r>
              <a:rPr lang="en-US" sz="1200" dirty="0" smtClean="0"/>
              <a:t>data-plane simulator)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3998466" y="4130850"/>
            <a:ext cx="58516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/>
              <a:t>p.json</a:t>
            </a:r>
            <a:endParaRPr lang="en-US" sz="1200" dirty="0" smtClean="0"/>
          </a:p>
        </p:txBody>
      </p:sp>
      <p:cxnSp>
        <p:nvCxnSpPr>
          <p:cNvPr id="47" name="Straight Arrow Connector 46"/>
          <p:cNvCxnSpPr>
            <a:stCxn id="37" idx="3"/>
            <a:endCxn id="46" idx="1"/>
          </p:cNvCxnSpPr>
          <p:nvPr/>
        </p:nvCxnSpPr>
        <p:spPr>
          <a:xfrm flipV="1">
            <a:off x="3628040" y="4269350"/>
            <a:ext cx="370426" cy="62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492807" y="3164281"/>
            <a:ext cx="1524749" cy="8850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simple_switch_CLI</a:t>
            </a:r>
            <a:endParaRPr lang="en-US" sz="1200" dirty="0" smtClean="0"/>
          </a:p>
          <a:p>
            <a:pPr algn="ctr"/>
            <a:r>
              <a:rPr lang="en-US" sz="1200" dirty="0" smtClean="0"/>
              <a:t>(control-plane)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6385440" y="4173837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RPC (Thrift)</a:t>
            </a:r>
            <a:endParaRPr lang="en-US" sz="1200" dirty="0"/>
          </a:p>
        </p:txBody>
      </p:sp>
      <p:cxnSp>
        <p:nvCxnSpPr>
          <p:cNvPr id="53" name="Elbow Connector 52"/>
          <p:cNvCxnSpPr>
            <a:stCxn id="46" idx="3"/>
          </p:cNvCxnSpPr>
          <p:nvPr/>
        </p:nvCxnSpPr>
        <p:spPr>
          <a:xfrm flipV="1">
            <a:off x="4583631" y="3606807"/>
            <a:ext cx="909177" cy="662543"/>
          </a:xfrm>
          <a:prstGeom prst="bentConnector3">
            <a:avLst>
              <a:gd name="adj1" fmla="val 6005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494217" y="4018250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or</a:t>
            </a:r>
            <a:endParaRPr lang="en-US" sz="1200"/>
          </a:p>
        </p:txBody>
      </p:sp>
      <p:cxnSp>
        <p:nvCxnSpPr>
          <p:cNvPr id="57" name="Elbow Connector 56"/>
          <p:cNvCxnSpPr>
            <a:stCxn id="46" idx="3"/>
          </p:cNvCxnSpPr>
          <p:nvPr/>
        </p:nvCxnSpPr>
        <p:spPr>
          <a:xfrm>
            <a:off x="4583631" y="4269350"/>
            <a:ext cx="1094439" cy="74357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Arrow 57"/>
          <p:cNvSpPr/>
          <p:nvPr/>
        </p:nvSpPr>
        <p:spPr>
          <a:xfrm>
            <a:off x="5304154" y="5157665"/>
            <a:ext cx="373916" cy="286689"/>
          </a:xfrm>
          <a:prstGeom prst="rightArrow">
            <a:avLst>
              <a:gd name="adj1" fmla="val 50000"/>
              <a:gd name="adj2" fmla="val 54546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9" name="Right Arrow 58"/>
          <p:cNvSpPr/>
          <p:nvPr/>
        </p:nvSpPr>
        <p:spPr>
          <a:xfrm>
            <a:off x="6830599" y="5168757"/>
            <a:ext cx="373916" cy="286689"/>
          </a:xfrm>
          <a:prstGeom prst="rightArrow">
            <a:avLst>
              <a:gd name="adj1" fmla="val 50000"/>
              <a:gd name="adj2" fmla="val 54546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0" name="TextBox 59"/>
          <p:cNvSpPr txBox="1"/>
          <p:nvPr/>
        </p:nvSpPr>
        <p:spPr>
          <a:xfrm>
            <a:off x="5555711" y="2267183"/>
            <a:ext cx="13999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smtClean="0"/>
              <a:t>table management </a:t>
            </a:r>
            <a:br>
              <a:rPr lang="en-US" sz="1200" smtClean="0"/>
            </a:br>
            <a:r>
              <a:rPr lang="en-US" sz="1200" smtClean="0"/>
              <a:t>commands</a:t>
            </a:r>
            <a:endParaRPr lang="en-US" sz="1200" dirty="0" smtClean="0"/>
          </a:p>
        </p:txBody>
      </p:sp>
      <p:sp>
        <p:nvSpPr>
          <p:cNvPr id="61" name="Down Arrow 60"/>
          <p:cNvSpPr/>
          <p:nvPr/>
        </p:nvSpPr>
        <p:spPr>
          <a:xfrm>
            <a:off x="6073191" y="2777989"/>
            <a:ext cx="312250" cy="386292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Down Arrow 61"/>
          <p:cNvSpPr/>
          <p:nvPr/>
        </p:nvSpPr>
        <p:spPr>
          <a:xfrm>
            <a:off x="6099057" y="4049332"/>
            <a:ext cx="312250" cy="521061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TextBox 62"/>
          <p:cNvSpPr txBox="1"/>
          <p:nvPr/>
        </p:nvSpPr>
        <p:spPr>
          <a:xfrm>
            <a:off x="1590491" y="2569669"/>
            <a:ext cx="5084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p</a:t>
            </a:r>
            <a:r>
              <a:rPr lang="en-US" sz="1200" smtClean="0"/>
              <a:t>.stf</a:t>
            </a:r>
            <a:endParaRPr lang="en-US" sz="1200" dirty="0" smtClean="0"/>
          </a:p>
        </p:txBody>
      </p:sp>
      <p:sp>
        <p:nvSpPr>
          <p:cNvPr id="64" name="Rectangle 63"/>
          <p:cNvSpPr/>
          <p:nvPr/>
        </p:nvSpPr>
        <p:spPr>
          <a:xfrm>
            <a:off x="2473815" y="2292158"/>
            <a:ext cx="1154225" cy="844511"/>
          </a:xfrm>
          <a:prstGeom prst="rect">
            <a:avLst/>
          </a:prstGeom>
          <a:solidFill>
            <a:srgbClr val="FF8AD8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run-bmv2-test.py</a:t>
            </a:r>
            <a:endParaRPr lang="en-US" sz="1200" dirty="0"/>
          </a:p>
        </p:txBody>
      </p:sp>
      <p:cxnSp>
        <p:nvCxnSpPr>
          <p:cNvPr id="65" name="Straight Arrow Connector 64"/>
          <p:cNvCxnSpPr>
            <a:stCxn id="63" idx="3"/>
            <a:endCxn id="64" idx="1"/>
          </p:cNvCxnSpPr>
          <p:nvPr/>
        </p:nvCxnSpPr>
        <p:spPr>
          <a:xfrm>
            <a:off x="2098904" y="2708169"/>
            <a:ext cx="374911" cy="62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64" idx="3"/>
            <a:endCxn id="60" idx="1"/>
          </p:cNvCxnSpPr>
          <p:nvPr/>
        </p:nvCxnSpPr>
        <p:spPr>
          <a:xfrm flipV="1">
            <a:off x="3628040" y="2498016"/>
            <a:ext cx="1927671" cy="21639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631459" y="5165957"/>
            <a:ext cx="67269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pipe</a:t>
            </a:r>
          </a:p>
        </p:txBody>
      </p:sp>
      <p:cxnSp>
        <p:nvCxnSpPr>
          <p:cNvPr id="68" name="Elbow Connector 67"/>
          <p:cNvCxnSpPr>
            <a:stCxn id="64" idx="3"/>
            <a:endCxn id="67" idx="1"/>
          </p:cNvCxnSpPr>
          <p:nvPr/>
        </p:nvCxnSpPr>
        <p:spPr>
          <a:xfrm>
            <a:off x="3628040" y="2714414"/>
            <a:ext cx="1003419" cy="2590043"/>
          </a:xfrm>
          <a:prstGeom prst="bentConnector3">
            <a:avLst>
              <a:gd name="adj1" fmla="val 184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04514" y="5718630"/>
            <a:ext cx="7561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smtClean="0"/>
              <a:t>expected</a:t>
            </a:r>
            <a:br>
              <a:rPr lang="en-US" sz="1200" smtClean="0"/>
            </a:br>
            <a:r>
              <a:rPr lang="en-US" sz="1200" smtClean="0"/>
              <a:t>packets</a:t>
            </a:r>
            <a:endParaRPr lang="en-US" sz="12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7204514" y="5165957"/>
            <a:ext cx="7803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pipe</a:t>
            </a:r>
          </a:p>
        </p:txBody>
      </p:sp>
      <p:cxnSp>
        <p:nvCxnSpPr>
          <p:cNvPr id="71" name="Elbow Connector 70"/>
          <p:cNvCxnSpPr>
            <a:stCxn id="64" idx="3"/>
            <a:endCxn id="69" idx="1"/>
          </p:cNvCxnSpPr>
          <p:nvPr/>
        </p:nvCxnSpPr>
        <p:spPr>
          <a:xfrm>
            <a:off x="3628040" y="2714414"/>
            <a:ext cx="3576474" cy="3235049"/>
          </a:xfrm>
          <a:prstGeom prst="bentConnector3">
            <a:avLst>
              <a:gd name="adj1" fmla="val 53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Brace 71"/>
          <p:cNvSpPr/>
          <p:nvPr/>
        </p:nvSpPr>
        <p:spPr>
          <a:xfrm>
            <a:off x="8074856" y="5165958"/>
            <a:ext cx="133078" cy="1014338"/>
          </a:xfrm>
          <a:prstGeom prst="rightBrace">
            <a:avLst>
              <a:gd name="adj1" fmla="val 4341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3" name="TextBox 72"/>
          <p:cNvSpPr txBox="1"/>
          <p:nvPr/>
        </p:nvSpPr>
        <p:spPr>
          <a:xfrm>
            <a:off x="8226398" y="5515683"/>
            <a:ext cx="73597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compare</a:t>
            </a:r>
            <a:endParaRPr lang="en-US" sz="1200" dirty="0"/>
          </a:p>
        </p:txBody>
      </p:sp>
      <p:cxnSp>
        <p:nvCxnSpPr>
          <p:cNvPr id="76" name="Elbow Connector 75"/>
          <p:cNvCxnSpPr>
            <a:stCxn id="70" idx="3"/>
            <a:endCxn id="64" idx="0"/>
          </p:cNvCxnSpPr>
          <p:nvPr/>
        </p:nvCxnSpPr>
        <p:spPr>
          <a:xfrm flipH="1" flipV="1">
            <a:off x="3050928" y="2292158"/>
            <a:ext cx="4933895" cy="3012299"/>
          </a:xfrm>
          <a:prstGeom prst="bentConnector4">
            <a:avLst>
              <a:gd name="adj1" fmla="val -6771"/>
              <a:gd name="adj2" fmla="val 10758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CD8-A5DC-4BAD-9405-D493DC3E55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2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913" y="277416"/>
            <a:ext cx="6172200" cy="5798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Language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485" y="1156991"/>
            <a:ext cx="8296865" cy="5199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hlinkClick r:id="rId2" tooltip="P4 Programming Protocol"/>
              </a:rPr>
              <a:t>P4: Programming Protocol-Independent Packet Processors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Pat </a:t>
            </a:r>
            <a:r>
              <a:rPr lang="en-US" sz="2400" dirty="0" err="1"/>
              <a:t>Bosshart</a:t>
            </a:r>
            <a:r>
              <a:rPr lang="en-US" sz="2400" dirty="0"/>
              <a:t>, Dan Daly, Glen Gibb, Martin Izzard, Nick McKeown, Jennifer Rexford, Cole Schlesinger, Dan Talayco, Amin </a:t>
            </a:r>
            <a:r>
              <a:rPr lang="en-US" sz="2400" dirty="0" err="1"/>
              <a:t>Vahdat</a:t>
            </a:r>
            <a:r>
              <a:rPr lang="en-US" sz="2400" dirty="0"/>
              <a:t>, George Varghese, David Walker </a:t>
            </a:r>
            <a:r>
              <a:rPr lang="en-US" sz="2400" i="1" dirty="0"/>
              <a:t>ACM SIGCOMM Computer Communications Review (CCR). Volume 44, Issue #3 (July 2014)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P4 v1.0 spec, reference implementation and tools released in Spring 2015 (mostly by Barefoot Networks), Apache 2 license, </a:t>
            </a:r>
            <a:r>
              <a:rPr lang="en-US" sz="2400" dirty="0">
                <a:hlinkClick r:id="rId3"/>
              </a:rPr>
              <a:t>http://github.com/p4lang</a:t>
            </a:r>
            <a:r>
              <a:rPr lang="en-US" sz="2400" dirty="0" smtClean="0"/>
              <a:t>. Aka P4</a:t>
            </a:r>
            <a:r>
              <a:rPr lang="en-US" sz="2400" baseline="-25000" dirty="0" smtClean="0"/>
              <a:t>14</a:t>
            </a:r>
            <a:r>
              <a:rPr lang="en-US" sz="2400" dirty="0" smtClean="0"/>
              <a:t>.</a:t>
            </a:r>
            <a:endParaRPr lang="en-US" sz="2400" baseline="-25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P4</a:t>
            </a:r>
            <a:r>
              <a:rPr lang="en-US" sz="2400" baseline="-25000" dirty="0"/>
              <a:t>16</a:t>
            </a:r>
            <a:r>
              <a:rPr lang="en-US" sz="2400" dirty="0"/>
              <a:t> spec, reference implementation and tools released in December 2016.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 descr="... 69/Human_&lt;strong&gt;evolution&lt;/strong&gt;.svg/800px-Human_&lt;strong&gt;evolution&lt;/strong&gt;.svg.png (human &lt;strong&gt;evolution&lt;/strong&gt;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386" y="127545"/>
            <a:ext cx="1407319" cy="87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CD8-A5DC-4BAD-9405-D493DC3E5580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Picture 5" descr="Portal Erudito/Críticas Musicais: A bela adormecida.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422" y="569742"/>
            <a:ext cx="3601328" cy="270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902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P4?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69" y="1600200"/>
            <a:ext cx="8828689" cy="4958255"/>
          </a:xfrm>
        </p:spPr>
        <p:txBody>
          <a:bodyPr>
            <a:normAutofit/>
          </a:bodyPr>
          <a:lstStyle/>
          <a:p>
            <a:r>
              <a:rPr lang="en-US" dirty="0" smtClean="0"/>
              <a:t>It has a </a:t>
            </a:r>
            <a:r>
              <a:rPr lang="en-US" b="1" dirty="0" smtClean="0"/>
              <a:t>semantics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you can specify what the data-plane is doing</a:t>
            </a:r>
          </a:p>
          <a:p>
            <a:r>
              <a:rPr lang="en-US" b="1" dirty="0" smtClean="0"/>
              <a:t>Expressive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express many packet-forwarding policies</a:t>
            </a:r>
          </a:p>
          <a:p>
            <a:r>
              <a:rPr lang="en-US" b="1" dirty="0" smtClean="0"/>
              <a:t>High-level, type-safe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compiler-managed abstract resources</a:t>
            </a:r>
          </a:p>
          <a:p>
            <a:r>
              <a:rPr lang="en-US" b="1" dirty="0" smtClean="0"/>
              <a:t>Software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treat network devices like software</a:t>
            </a:r>
          </a:p>
          <a:p>
            <a:r>
              <a:rPr lang="en-US" b="1" dirty="0" smtClean="0"/>
              <a:t>Killer app: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network monitoring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Picture 5" descr="Flickr - Photo Sharing!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21062" y="402021"/>
            <a:ext cx="1411014" cy="119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21111" y="2348533"/>
            <a:ext cx="3860106" cy="13500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Control plane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321111" y="4108664"/>
            <a:ext cx="3860106" cy="13500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Data plane</a:t>
            </a:r>
            <a:endParaRPr lang="en-US" sz="3200" dirty="0"/>
          </a:p>
        </p:txBody>
      </p:sp>
      <p:sp>
        <p:nvSpPr>
          <p:cNvPr id="23" name="Up-Down Arrow 22"/>
          <p:cNvSpPr/>
          <p:nvPr/>
        </p:nvSpPr>
        <p:spPr>
          <a:xfrm>
            <a:off x="7169159" y="3578732"/>
            <a:ext cx="401700" cy="61798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42</a:t>
            </a:fld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911100" y="4108664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911100" y="4453696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911100" y="4798728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911100" y="5143760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8181217" y="4078634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8181217" y="4423666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8181217" y="4768698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8181217" y="5113730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5601047" y="3698631"/>
            <a:ext cx="540601" cy="41003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201108" y="2243535"/>
            <a:ext cx="4070111" cy="335024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4616021" y="2039009"/>
            <a:ext cx="390010" cy="259892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</p:cNvCxnSpPr>
          <p:nvPr/>
        </p:nvCxnSpPr>
        <p:spPr>
          <a:xfrm flipH="1" flipV="1">
            <a:off x="3190390" y="3890068"/>
            <a:ext cx="5080829" cy="285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3734" y="3441451"/>
            <a:ext cx="29811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The P4 Programming-</a:t>
            </a:r>
            <a:br>
              <a:rPr lang="en-US" sz="2400" i="1" dirty="0" smtClean="0"/>
            </a:br>
            <a:r>
              <a:rPr lang="en-US" sz="2400" i="1" dirty="0" smtClean="0"/>
              <a:t>Language Interface</a:t>
            </a:r>
            <a:endParaRPr lang="en-US" sz="24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133274" y="170120"/>
            <a:ext cx="8890115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Creating a Programming Language Interface</a:t>
            </a:r>
            <a:br>
              <a:rPr lang="en-US" sz="36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600" b="1" i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 a place where there wasn’t one. </a:t>
            </a:r>
          </a:p>
        </p:txBody>
      </p:sp>
    </p:spTree>
    <p:extLst>
      <p:ext uri="{BB962C8B-B14F-4D97-AF65-F5344CB8AC3E}">
        <p14:creationId xmlns:p14="http://schemas.microsoft.com/office/powerpoint/2010/main" val="90107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61144"/>
            <a:ext cx="7886700" cy="704019"/>
          </a:xfrm>
        </p:spPr>
        <p:txBody>
          <a:bodyPr/>
          <a:lstStyle/>
          <a:p>
            <a:r>
              <a:rPr lang="en-US" dirty="0" smtClean="0"/>
              <a:t>Additional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827" y="1941342"/>
            <a:ext cx="8609427" cy="423562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P4</a:t>
            </a:r>
            <a:r>
              <a:rPr lang="en-US" sz="2000" baseline="-25000" dirty="0" smtClean="0"/>
              <a:t>16</a:t>
            </a:r>
            <a:r>
              <a:rPr lang="en-US" sz="2000" dirty="0" smtClean="0"/>
              <a:t> </a:t>
            </a:r>
            <a:r>
              <a:rPr lang="en-US" sz="2000" dirty="0"/>
              <a:t>spec draft: 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p4.org/wp-content/uploads/2016/12/P4_16-prerelease-Dec_16.html</a:t>
            </a:r>
            <a:r>
              <a:rPr lang="en-US" sz="2000" dirty="0"/>
              <a:t>;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github.com/p4lang/p4-spec/tree/master/p4-16/spec</a:t>
            </a:r>
            <a:r>
              <a:rPr lang="en-US" sz="2000" dirty="0" smtClean="0"/>
              <a:t> (private)</a:t>
            </a:r>
          </a:p>
          <a:p>
            <a:r>
              <a:rPr lang="en-US" sz="2000" dirty="0" smtClean="0"/>
              <a:t>Translation P4</a:t>
            </a:r>
            <a:r>
              <a:rPr lang="en-US" sz="2000" baseline="-25000" dirty="0" smtClean="0"/>
              <a:t>14</a:t>
            </a:r>
            <a:r>
              <a:rPr lang="en-US" sz="2000" dirty="0" smtClean="0"/>
              <a:t> =&gt; P4</a:t>
            </a:r>
            <a:r>
              <a:rPr lang="en-US" sz="2000" baseline="-25000" dirty="0" smtClean="0"/>
              <a:t>16:</a:t>
            </a:r>
            <a:r>
              <a:rPr lang="en-US" sz="2000" dirty="0"/>
              <a:t> </a:t>
            </a:r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</a:t>
            </a:r>
            <a:r>
              <a:rPr lang="en-US" sz="2000" dirty="0" smtClean="0">
                <a:hlinkClick r:id="rId4"/>
              </a:rPr>
              <a:t>github.com/p4lang/p4-spec/blob/master/p4-16/discussions/migration-guide.pptx</a:t>
            </a:r>
            <a:endParaRPr lang="en-US" sz="2000" dirty="0" smtClean="0"/>
          </a:p>
          <a:p>
            <a:r>
              <a:rPr lang="en-US" sz="2000" dirty="0" smtClean="0"/>
              <a:t>P4</a:t>
            </a:r>
            <a:r>
              <a:rPr lang="en-US" sz="2000" baseline="-25000" dirty="0" smtClean="0"/>
              <a:t>16</a:t>
            </a:r>
            <a:r>
              <a:rPr lang="en-US" sz="2000" dirty="0" smtClean="0"/>
              <a:t> </a:t>
            </a:r>
            <a:r>
              <a:rPr lang="en-US" sz="2000" dirty="0"/>
              <a:t>compiler documentation: </a:t>
            </a: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github.com/p4lang/p4c/tree/master/docs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CD8-A5DC-4BAD-9405-D493DC3E55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8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 smtClean="0"/>
              <a:t>A brief introduction to P4</a:t>
            </a:r>
            <a:r>
              <a:rPr lang="en-US" baseline="-25000" dirty="0" smtClean="0"/>
              <a:t>16</a:t>
            </a:r>
          </a:p>
          <a:p>
            <a:pPr lvl="1"/>
            <a:r>
              <a:rPr lang="en-US" dirty="0" smtClean="0"/>
              <a:t>P4 limitations</a:t>
            </a:r>
          </a:p>
          <a:p>
            <a:r>
              <a:rPr lang="en-US" dirty="0" smtClean="0"/>
              <a:t>P4</a:t>
            </a:r>
            <a:r>
              <a:rPr lang="en-US" baseline="-25000" dirty="0" smtClean="0"/>
              <a:t>16 </a:t>
            </a:r>
            <a:r>
              <a:rPr lang="en-US" dirty="0" smtClean="0"/>
              <a:t>reference compiler architecture</a:t>
            </a:r>
            <a:endParaRPr lang="en-US" baseline="-25000" dirty="0" smtClean="0"/>
          </a:p>
          <a:p>
            <a:r>
              <a:rPr lang="en-US" dirty="0" smtClean="0"/>
              <a:t>Conclusions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Presentation outline</a:t>
            </a:r>
            <a:endParaRPr lang="en-US" sz="5400" b="1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715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</a:t>
            </a:r>
            <a:r>
              <a:rPr lang="en-US" baseline="-25000" dirty="0" smtClean="0"/>
              <a:t>16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recent revision of P4</a:t>
            </a:r>
          </a:p>
          <a:p>
            <a:r>
              <a:rPr lang="en-US" dirty="0" smtClean="0"/>
              <a:t>Similar to C with restrictions; strongly typed</a:t>
            </a:r>
          </a:p>
          <a:p>
            <a:r>
              <a:rPr lang="en-US" dirty="0" smtClean="0"/>
              <a:t>Currently in draft form</a:t>
            </a:r>
          </a:p>
          <a:p>
            <a:r>
              <a:rPr lang="en-US" dirty="0" smtClean="0"/>
              <a:t>Spec: 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p4.org/wp-content/uploads/2016/12/P4_16-prerelease-Dec_16.pdf</a:t>
            </a:r>
            <a:endParaRPr lang="en-US" sz="2400" dirty="0" smtClean="0"/>
          </a:p>
          <a:p>
            <a:r>
              <a:rPr lang="en-US" dirty="0" smtClean="0"/>
              <a:t>Reference compiler implementation</a:t>
            </a:r>
            <a:br>
              <a:rPr lang="en-US" dirty="0" smtClean="0"/>
            </a:br>
            <a:r>
              <a:rPr lang="en-US" dirty="0" smtClean="0"/>
              <a:t>(Apache 2 license): </a:t>
            </a:r>
            <a:r>
              <a:rPr lang="en-US" dirty="0" smtClean="0">
                <a:hlinkClick r:id="rId3"/>
              </a:rPr>
              <a:t>http://github.com/p4lang/p4c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696" y="134284"/>
            <a:ext cx="7886700" cy="1325563"/>
          </a:xfrm>
        </p:spPr>
        <p:txBody>
          <a:bodyPr/>
          <a:lstStyle/>
          <a:p>
            <a:r>
              <a:rPr lang="en-US" dirty="0" smtClean="0"/>
              <a:t>P4</a:t>
            </a:r>
            <a:r>
              <a:rPr lang="en-US" baseline="-25000" dirty="0" smtClean="0"/>
              <a:t>16</a:t>
            </a:r>
            <a:r>
              <a:rPr lang="en-US" dirty="0" smtClean="0"/>
              <a:t>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53" y="1350498"/>
            <a:ext cx="8650386" cy="5244511"/>
          </a:xfrm>
        </p:spPr>
        <p:txBody>
          <a:bodyPr>
            <a:normAutofit/>
          </a:bodyPr>
          <a:lstStyle/>
          <a:p>
            <a:r>
              <a:rPr lang="en-US" dirty="0" smtClean="0"/>
              <a:t>Strictly more expressive than P4</a:t>
            </a:r>
            <a:r>
              <a:rPr lang="en-US" baseline="-25000" dirty="0" smtClean="0"/>
              <a:t>14</a:t>
            </a:r>
          </a:p>
          <a:p>
            <a:r>
              <a:rPr lang="en-US" dirty="0" smtClean="0"/>
              <a:t>Minimally change and simplify P4</a:t>
            </a:r>
            <a:r>
              <a:rPr lang="en-US" baseline="-25000" dirty="0" smtClean="0"/>
              <a:t>14</a:t>
            </a:r>
          </a:p>
          <a:p>
            <a:pPr lvl="1"/>
            <a:r>
              <a:rPr lang="en-US" dirty="0" smtClean="0"/>
              <a:t>Same building-blocks: headers, parsers, match-action, control</a:t>
            </a:r>
          </a:p>
          <a:p>
            <a:r>
              <a:rPr lang="en-US" dirty="0" smtClean="0"/>
              <a:t>Well-defined semantics for all constructs</a:t>
            </a:r>
          </a:p>
          <a:p>
            <a:r>
              <a:rPr lang="en-US" dirty="0" smtClean="0"/>
              <a:t>Move target-specific constructs </a:t>
            </a:r>
            <a:br>
              <a:rPr lang="en-US" dirty="0" smtClean="0"/>
            </a:br>
            <a:r>
              <a:rPr lang="en-US" dirty="0" smtClean="0"/>
              <a:t>from language into libraries</a:t>
            </a:r>
          </a:p>
          <a:p>
            <a:r>
              <a:rPr lang="en-US" dirty="0" smtClean="0"/>
              <a:t>Support a variety of targets (ASICs, NICs, FPGAs, etc.)</a:t>
            </a:r>
          </a:p>
          <a:p>
            <a:r>
              <a:rPr lang="en-US" dirty="0" smtClean="0"/>
              <a:t>Based on well-understood techniques </a:t>
            </a:r>
            <a:br>
              <a:rPr lang="en-US" dirty="0" smtClean="0"/>
            </a:br>
            <a:r>
              <a:rPr lang="en-US" dirty="0" smtClean="0"/>
              <a:t>(no need to invent new language constructs)</a:t>
            </a:r>
          </a:p>
          <a:p>
            <a:r>
              <a:rPr lang="en-US" dirty="0" smtClean="0"/>
              <a:t>Strong type system </a:t>
            </a:r>
          </a:p>
          <a:p>
            <a:r>
              <a:rPr lang="en-US" dirty="0" smtClean="0"/>
              <a:t>Support for good software engineering practices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CD8-A5DC-4BAD-9405-D493DC3E55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007" y="0"/>
            <a:ext cx="3109993" cy="206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7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417343" y="4144464"/>
            <a:ext cx="1592826" cy="1236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34370" y="4217921"/>
            <a:ext cx="1592826" cy="1236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8754" y="3435158"/>
            <a:ext cx="1592826" cy="1236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 v1.0</a:t>
            </a:r>
          </a:p>
        </p:txBody>
      </p:sp>
      <p:sp>
        <p:nvSpPr>
          <p:cNvPr id="5" name="Rectangle 4"/>
          <p:cNvSpPr/>
          <p:nvPr/>
        </p:nvSpPr>
        <p:spPr>
          <a:xfrm>
            <a:off x="4024205" y="2584822"/>
            <a:ext cx="1592826" cy="6636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P4</a:t>
            </a:r>
            <a:r>
              <a:rPr lang="en-US" baseline="-25000" dirty="0" smtClean="0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24205" y="3487137"/>
            <a:ext cx="1592826" cy="5724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core.p4</a:t>
            </a:r>
          </a:p>
        </p:txBody>
      </p:sp>
      <p:sp>
        <p:nvSpPr>
          <p:cNvPr id="7" name="Rectangle 6"/>
          <p:cNvSpPr/>
          <p:nvPr/>
        </p:nvSpPr>
        <p:spPr>
          <a:xfrm>
            <a:off x="4024205" y="4285494"/>
            <a:ext cx="1592826" cy="1236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41732" y="4393342"/>
            <a:ext cx="1368835" cy="4147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library.p4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36202" y="4965765"/>
            <a:ext cx="1368835" cy="4147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75" dirty="0">
                <a:solidFill>
                  <a:schemeClr val="tx1"/>
                </a:solidFill>
              </a:rPr>
              <a:t>arch.p4</a:t>
            </a:r>
          </a:p>
        </p:txBody>
      </p:sp>
      <p:sp>
        <p:nvSpPr>
          <p:cNvPr id="10" name="Left Brace 9"/>
          <p:cNvSpPr/>
          <p:nvPr/>
        </p:nvSpPr>
        <p:spPr>
          <a:xfrm>
            <a:off x="3585903" y="2584823"/>
            <a:ext cx="331838" cy="2936771"/>
          </a:xfrm>
          <a:prstGeom prst="leftBrace">
            <a:avLst>
              <a:gd name="adj1" fmla="val 408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ight Arrow 10"/>
          <p:cNvSpPr/>
          <p:nvPr/>
        </p:nvSpPr>
        <p:spPr>
          <a:xfrm>
            <a:off x="3048046" y="3884401"/>
            <a:ext cx="431390" cy="337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" name="TextBox 11"/>
          <p:cNvSpPr txBox="1"/>
          <p:nvPr/>
        </p:nvSpPr>
        <p:spPr>
          <a:xfrm>
            <a:off x="6183762" y="2838771"/>
            <a:ext cx="1841895" cy="8194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75" dirty="0"/>
              <a:t>small</a:t>
            </a:r>
            <a:r>
              <a:rPr lang="en-US" sz="1575" dirty="0" smtClean="0"/>
              <a:t>,</a:t>
            </a:r>
          </a:p>
          <a:p>
            <a:r>
              <a:rPr lang="en-US" sz="1575" dirty="0" smtClean="0"/>
              <a:t>Standardized,</a:t>
            </a:r>
            <a:endParaRPr lang="en-US" sz="1575" dirty="0"/>
          </a:p>
          <a:p>
            <a:r>
              <a:rPr lang="en-US" sz="1575" dirty="0"/>
              <a:t>rarely change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95034" y="4333073"/>
            <a:ext cx="2400326" cy="8194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75" dirty="0" smtClean="0"/>
              <a:t>Can be large,</a:t>
            </a:r>
          </a:p>
          <a:p>
            <a:r>
              <a:rPr lang="en-US" sz="1575" dirty="0" smtClean="0"/>
              <a:t>manufacturer controlled,</a:t>
            </a:r>
            <a:endParaRPr lang="en-US" sz="1575" dirty="0"/>
          </a:p>
          <a:p>
            <a:r>
              <a:rPr lang="en-US" sz="1575" dirty="0"/>
              <a:t>frequent changes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</a:t>
            </a:r>
            <a:r>
              <a:rPr lang="en-US" baseline="-25000" dirty="0" smtClean="0"/>
              <a:t>14</a:t>
            </a:r>
            <a:r>
              <a:rPr lang="en-US" dirty="0" smtClean="0"/>
              <a:t> to P4</a:t>
            </a:r>
            <a:r>
              <a:rPr lang="en-US" baseline="-25000" dirty="0" smtClean="0"/>
              <a:t>16</a:t>
            </a:r>
            <a:r>
              <a:rPr lang="en-US" dirty="0" smtClean="0"/>
              <a:t> evolution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CD8-A5DC-4BAD-9405-D493DC3E55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6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</a:t>
            </a:r>
            <a:r>
              <a:rPr lang="en-US" baseline="-25000" dirty="0" smtClean="0"/>
              <a:t>14</a:t>
            </a:r>
            <a:r>
              <a:rPr lang="en-US" dirty="0" smtClean="0"/>
              <a:t> </a:t>
            </a:r>
            <a:r>
              <a:rPr lang="en-US" dirty="0" err="1" smtClean="0"/>
              <a:t>dataplane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80" y="2589451"/>
            <a:ext cx="7828040" cy="282368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CCD8-A5DC-4BAD-9405-D493DC3E5580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90046" y="1943120"/>
            <a:ext cx="4507263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Control-plane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8826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7001</TotalTime>
  <Words>1215</Words>
  <Application>Microsoft Office PowerPoint</Application>
  <PresentationFormat>On-screen Show (4:3)</PresentationFormat>
  <Paragraphs>491</Paragraphs>
  <Slides>43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Times New Roman</vt:lpstr>
      <vt:lpstr>Office Theme</vt:lpstr>
      <vt:lpstr>P416</vt:lpstr>
      <vt:lpstr>Software-Defined Networking</vt:lpstr>
      <vt:lpstr>The P4 world</vt:lpstr>
      <vt:lpstr>Language evolution</vt:lpstr>
      <vt:lpstr>Presentation outline</vt:lpstr>
      <vt:lpstr>P416</vt:lpstr>
      <vt:lpstr>P416 goals</vt:lpstr>
      <vt:lpstr>P414 to P416 evolution</vt:lpstr>
      <vt:lpstr>P414 dataplane model</vt:lpstr>
      <vt:lpstr>P416 data plane model</vt:lpstr>
      <vt:lpstr>Sample packet processing pipeline</vt:lpstr>
      <vt:lpstr>Language elements</vt:lpstr>
      <vt:lpstr>Basic data types</vt:lpstr>
      <vt:lpstr>Derived data types</vt:lpstr>
      <vt:lpstr>Headers</vt:lpstr>
      <vt:lpstr>Extern objects</vt:lpstr>
      <vt:lpstr>Packets = byte streams</vt:lpstr>
      <vt:lpstr>Parsing = State machines</vt:lpstr>
      <vt:lpstr>Actions</vt:lpstr>
      <vt:lpstr>Tables</vt:lpstr>
      <vt:lpstr>Match-Action Processing</vt:lpstr>
      <vt:lpstr>Control-Flow</vt:lpstr>
      <vt:lpstr>“Deparsing”</vt:lpstr>
      <vt:lpstr>P4 Program structure</vt:lpstr>
      <vt:lpstr>Architecture declaration</vt:lpstr>
      <vt:lpstr>Execution model</vt:lpstr>
      <vt:lpstr>Presentation outline</vt:lpstr>
      <vt:lpstr>Limitations of P416</vt:lpstr>
      <vt:lpstr>What is missing</vt:lpstr>
      <vt:lpstr>What cannot be done in (pure) P4</vt:lpstr>
      <vt:lpstr>How are these done?</vt:lpstr>
      <vt:lpstr>P416 Compiler architecture</vt:lpstr>
      <vt:lpstr>Reference compiler</vt:lpstr>
      <vt:lpstr>Compiler flow</vt:lpstr>
      <vt:lpstr>Provided implementations</vt:lpstr>
      <vt:lpstr>IR &lt;-&gt; P4</vt:lpstr>
      <vt:lpstr>Implementation details</vt:lpstr>
      <vt:lpstr>v1model.p4: A P414 switch model</vt:lpstr>
      <vt:lpstr>Testing the BMv2 back-end</vt:lpstr>
      <vt:lpstr>Conclusions</vt:lpstr>
      <vt:lpstr>Why use P4?</vt:lpstr>
      <vt:lpstr>PowerPoint Presentation</vt:lpstr>
      <vt:lpstr>Additional Documentation</vt:lpstr>
    </vt:vector>
  </TitlesOfParts>
  <Company>VMware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P416</dc:title>
  <dc:creator>Mihai Budiu</dc:creator>
  <cp:lastModifiedBy>Mihai Budiu</cp:lastModifiedBy>
  <cp:revision>39</cp:revision>
  <dcterms:created xsi:type="dcterms:W3CDTF">2017-03-17T00:06:12Z</dcterms:created>
  <dcterms:modified xsi:type="dcterms:W3CDTF">2017-04-05T17:09:25Z</dcterms:modified>
</cp:coreProperties>
</file>