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315" r:id="rId5"/>
    <p:sldId id="299" r:id="rId6"/>
    <p:sldId id="300" r:id="rId7"/>
    <p:sldId id="274" r:id="rId8"/>
    <p:sldId id="276" r:id="rId9"/>
    <p:sldId id="316" r:id="rId10"/>
    <p:sldId id="285" r:id="rId11"/>
    <p:sldId id="286" r:id="rId12"/>
    <p:sldId id="287" r:id="rId13"/>
    <p:sldId id="288" r:id="rId14"/>
    <p:sldId id="289" r:id="rId15"/>
    <p:sldId id="318" r:id="rId16"/>
    <p:sldId id="317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1" autoAdjust="0"/>
  </p:normalViewPr>
  <p:slideViewPr>
    <p:cSldViewPr>
      <p:cViewPr varScale="1">
        <p:scale>
          <a:sx n="89" d="100"/>
          <a:sy n="89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A4DD-4D6B-4B01-BDA6-BA2C632AB9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F5EA4A3-34C7-4C25-B633-ED0E5FE67003}">
      <dgm:prSet phldrT="[Text]"/>
      <dgm:spPr>
        <a:solidFill>
          <a:srgbClr val="FF0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D5BEBA5C-B6CA-467B-A14C-3CF13137B089}" type="parTrans" cxnId="{F3ABB504-E84B-4289-8E38-6E2EA4EF8072}">
      <dgm:prSet/>
      <dgm:spPr/>
      <dgm:t>
        <a:bodyPr/>
        <a:lstStyle/>
        <a:p>
          <a:endParaRPr lang="en-US"/>
        </a:p>
      </dgm:t>
    </dgm:pt>
    <dgm:pt modelId="{399903ED-F0F7-448B-B25B-3CB433C6FD66}" type="sibTrans" cxnId="{F3ABB504-E84B-4289-8E38-6E2EA4EF8072}">
      <dgm:prSet/>
      <dgm:spPr/>
      <dgm:t>
        <a:bodyPr/>
        <a:lstStyle/>
        <a:p>
          <a:endParaRPr lang="en-US"/>
        </a:p>
      </dgm:t>
    </dgm:pt>
    <dgm:pt modelId="{13EA37F1-A1ED-4144-8727-FC89BC262742}">
      <dgm:prSet phldrT="[Text]"/>
      <dgm:spPr>
        <a:solidFill>
          <a:srgbClr val="FFC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LINQ</a:t>
          </a:r>
          <a:endParaRPr lang="en-US" dirty="0"/>
        </a:p>
      </dgm:t>
    </dgm:pt>
    <dgm:pt modelId="{333EA1C2-C734-4BEE-8782-7FCE247A1DA5}" type="parTrans" cxnId="{AFE7A828-54F3-4F27-B6C2-10A54D58E740}">
      <dgm:prSet/>
      <dgm:spPr/>
      <dgm:t>
        <a:bodyPr/>
        <a:lstStyle/>
        <a:p>
          <a:endParaRPr lang="en-US"/>
        </a:p>
      </dgm:t>
    </dgm:pt>
    <dgm:pt modelId="{9FAFD229-09A4-41C2-B9BA-1385ACE8460D}" type="sibTrans" cxnId="{AFE7A828-54F3-4F27-B6C2-10A54D58E740}">
      <dgm:prSet/>
      <dgm:spPr/>
      <dgm:t>
        <a:bodyPr/>
        <a:lstStyle/>
        <a:p>
          <a:endParaRPr lang="en-US"/>
        </a:p>
      </dgm:t>
    </dgm:pt>
    <dgm:pt modelId="{B66AC7A4-B61D-403D-99DC-F1FCAE81641A}">
      <dgm:prSet phldrT="[Text]"/>
      <dgm:spPr>
        <a:solidFill>
          <a:srgbClr val="00B0F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Dryad</a:t>
          </a:r>
          <a:endParaRPr lang="en-US" dirty="0"/>
        </a:p>
      </dgm:t>
    </dgm:pt>
    <dgm:pt modelId="{DCAA05C9-36B7-4601-AD11-2DB5DE5B56D6}" type="parTrans" cxnId="{9A98D6D5-E02B-4931-846E-38713F77CB87}">
      <dgm:prSet/>
      <dgm:spPr/>
      <dgm:t>
        <a:bodyPr/>
        <a:lstStyle/>
        <a:p>
          <a:endParaRPr lang="en-US"/>
        </a:p>
      </dgm:t>
    </dgm:pt>
    <dgm:pt modelId="{0B45D90B-E755-45D9-B2B7-4B493F99C468}" type="sibTrans" cxnId="{9A98D6D5-E02B-4931-846E-38713F77CB87}">
      <dgm:prSet/>
      <dgm:spPr/>
      <dgm:t>
        <a:bodyPr/>
        <a:lstStyle/>
        <a:p>
          <a:endParaRPr lang="en-US"/>
        </a:p>
      </dgm:t>
    </dgm:pt>
    <dgm:pt modelId="{D3FFE5D5-1F0B-4311-B6BB-B7C026E10F59}" type="pres">
      <dgm:prSet presAssocID="{AA62A4DD-4D6B-4B01-BDA6-BA2C632AB943}" presName="compositeShape" presStyleCnt="0">
        <dgm:presLayoutVars>
          <dgm:chMax val="7"/>
          <dgm:dir/>
          <dgm:resizeHandles val="exact"/>
        </dgm:presLayoutVars>
      </dgm:prSet>
      <dgm:spPr/>
    </dgm:pt>
    <dgm:pt modelId="{A51B61C9-179F-4A52-AB43-AF6A2F323D98}" type="pres">
      <dgm:prSet presAssocID="{AA62A4DD-4D6B-4B01-BDA6-BA2C632AB943}" presName="wedge1" presStyleLbl="node1" presStyleIdx="0" presStyleCnt="3"/>
      <dgm:spPr/>
      <dgm:t>
        <a:bodyPr/>
        <a:lstStyle/>
        <a:p>
          <a:endParaRPr lang="en-US"/>
        </a:p>
      </dgm:t>
    </dgm:pt>
    <dgm:pt modelId="{D587AF4B-73C3-4633-9BCD-8227CB593D3E}" type="pres">
      <dgm:prSet presAssocID="{AA62A4DD-4D6B-4B01-BDA6-BA2C632AB943}" presName="dummy1a" presStyleCnt="0"/>
      <dgm:spPr/>
    </dgm:pt>
    <dgm:pt modelId="{AC3E7A76-1B15-4D84-870C-7AEBAEF3C581}" type="pres">
      <dgm:prSet presAssocID="{AA62A4DD-4D6B-4B01-BDA6-BA2C632AB943}" presName="dummy1b" presStyleCnt="0"/>
      <dgm:spPr/>
    </dgm:pt>
    <dgm:pt modelId="{099B2E04-23B5-4011-9C86-4C68C445B062}" type="pres">
      <dgm:prSet presAssocID="{AA62A4DD-4D6B-4B01-BDA6-BA2C632AB94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2489-9E40-44BB-987D-97A966AA3172}" type="pres">
      <dgm:prSet presAssocID="{AA62A4DD-4D6B-4B01-BDA6-BA2C632AB943}" presName="wedge2" presStyleLbl="node1" presStyleIdx="1" presStyleCnt="3"/>
      <dgm:spPr/>
      <dgm:t>
        <a:bodyPr/>
        <a:lstStyle/>
        <a:p>
          <a:endParaRPr lang="en-US"/>
        </a:p>
      </dgm:t>
    </dgm:pt>
    <dgm:pt modelId="{3CF7F74C-5237-4A78-8201-074AAE1EE35D}" type="pres">
      <dgm:prSet presAssocID="{AA62A4DD-4D6B-4B01-BDA6-BA2C632AB943}" presName="dummy2a" presStyleCnt="0"/>
      <dgm:spPr/>
    </dgm:pt>
    <dgm:pt modelId="{193B219A-69AA-4E8D-A41E-24BDFEF1894B}" type="pres">
      <dgm:prSet presAssocID="{AA62A4DD-4D6B-4B01-BDA6-BA2C632AB943}" presName="dummy2b" presStyleCnt="0"/>
      <dgm:spPr/>
    </dgm:pt>
    <dgm:pt modelId="{F72D59DB-6EBB-49F9-ADCC-BF12969E241B}" type="pres">
      <dgm:prSet presAssocID="{AA62A4DD-4D6B-4B01-BDA6-BA2C632AB94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E3AF1-83FF-467A-A3E8-3072DAF9B787}" type="pres">
      <dgm:prSet presAssocID="{AA62A4DD-4D6B-4B01-BDA6-BA2C632AB943}" presName="wedge3" presStyleLbl="node1" presStyleIdx="2" presStyleCnt="3"/>
      <dgm:spPr/>
      <dgm:t>
        <a:bodyPr/>
        <a:lstStyle/>
        <a:p>
          <a:endParaRPr lang="en-US"/>
        </a:p>
      </dgm:t>
    </dgm:pt>
    <dgm:pt modelId="{EE17DCFA-E0A4-4060-A1F9-7E48DC9EC244}" type="pres">
      <dgm:prSet presAssocID="{AA62A4DD-4D6B-4B01-BDA6-BA2C632AB943}" presName="dummy3a" presStyleCnt="0"/>
      <dgm:spPr/>
    </dgm:pt>
    <dgm:pt modelId="{14DBF8E3-5286-4E5D-A6A9-6E84F7685D7A}" type="pres">
      <dgm:prSet presAssocID="{AA62A4DD-4D6B-4B01-BDA6-BA2C632AB943}" presName="dummy3b" presStyleCnt="0"/>
      <dgm:spPr/>
    </dgm:pt>
    <dgm:pt modelId="{4BB1AEDC-37FF-4FC0-8B21-2B577647CDEE}" type="pres">
      <dgm:prSet presAssocID="{AA62A4DD-4D6B-4B01-BDA6-BA2C632AB94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C5663-2BC0-4BC8-BC2D-04BDBD461EE0}" type="pres">
      <dgm:prSet presAssocID="{399903ED-F0F7-448B-B25B-3CB433C6FD66}" presName="arrowWedge1" presStyleLbl="fgSibTrans2D1" presStyleIdx="0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B797DBA5-3A46-48EB-9E1A-89CF03BA3ED3}" type="pres">
      <dgm:prSet presAssocID="{9FAFD229-09A4-41C2-B9BA-1385ACE8460D}" presName="arrowWedge2" presStyleLbl="fgSibTrans2D1" presStyleIdx="1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05E12AA9-6EE1-4517-9C77-348CEF9F216A}" type="pres">
      <dgm:prSet presAssocID="{0B45D90B-E755-45D9-B2B7-4B493F99C468}" presName="arrowWedge3" presStyleLbl="fgSibTrans2D1" presStyleIdx="2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</dgm:ptLst>
  <dgm:cxnLst>
    <dgm:cxn modelId="{AFE7A828-54F3-4F27-B6C2-10A54D58E740}" srcId="{AA62A4DD-4D6B-4B01-BDA6-BA2C632AB943}" destId="{13EA37F1-A1ED-4144-8727-FC89BC262742}" srcOrd="1" destOrd="0" parTransId="{333EA1C2-C734-4BEE-8782-7FCE247A1DA5}" sibTransId="{9FAFD229-09A4-41C2-B9BA-1385ACE8460D}"/>
    <dgm:cxn modelId="{F3ABB504-E84B-4289-8E38-6E2EA4EF8072}" srcId="{AA62A4DD-4D6B-4B01-BDA6-BA2C632AB943}" destId="{AF5EA4A3-34C7-4C25-B633-ED0E5FE67003}" srcOrd="0" destOrd="0" parTransId="{D5BEBA5C-B6CA-467B-A14C-3CF13137B089}" sibTransId="{399903ED-F0F7-448B-B25B-3CB433C6FD66}"/>
    <dgm:cxn modelId="{4E533445-46E0-4290-B739-A6564953DE13}" type="presOf" srcId="{13EA37F1-A1ED-4144-8727-FC89BC262742}" destId="{C9D92489-9E40-44BB-987D-97A966AA3172}" srcOrd="0" destOrd="0" presId="urn:microsoft.com/office/officeart/2005/8/layout/cycle8"/>
    <dgm:cxn modelId="{9A98D6D5-E02B-4931-846E-38713F77CB87}" srcId="{AA62A4DD-4D6B-4B01-BDA6-BA2C632AB943}" destId="{B66AC7A4-B61D-403D-99DC-F1FCAE81641A}" srcOrd="2" destOrd="0" parTransId="{DCAA05C9-36B7-4601-AD11-2DB5DE5B56D6}" sibTransId="{0B45D90B-E755-45D9-B2B7-4B493F99C468}"/>
    <dgm:cxn modelId="{A339360A-37DB-42F6-83AF-5C4A511F36AF}" type="presOf" srcId="{B66AC7A4-B61D-403D-99DC-F1FCAE81641A}" destId="{4BB1AEDC-37FF-4FC0-8B21-2B577647CDEE}" srcOrd="1" destOrd="0" presId="urn:microsoft.com/office/officeart/2005/8/layout/cycle8"/>
    <dgm:cxn modelId="{6FAEB545-BD24-4CA8-910C-5D2133FE2F2C}" type="presOf" srcId="{AA62A4DD-4D6B-4B01-BDA6-BA2C632AB943}" destId="{D3FFE5D5-1F0B-4311-B6BB-B7C026E10F59}" srcOrd="0" destOrd="0" presId="urn:microsoft.com/office/officeart/2005/8/layout/cycle8"/>
    <dgm:cxn modelId="{D4BA6FD8-1E63-47A4-A4FB-B0721F218911}" type="presOf" srcId="{AF5EA4A3-34C7-4C25-B633-ED0E5FE67003}" destId="{099B2E04-23B5-4011-9C86-4C68C445B062}" srcOrd="1" destOrd="0" presId="urn:microsoft.com/office/officeart/2005/8/layout/cycle8"/>
    <dgm:cxn modelId="{D850E358-575A-42C4-837C-82C41D813772}" type="presOf" srcId="{13EA37F1-A1ED-4144-8727-FC89BC262742}" destId="{F72D59DB-6EBB-49F9-ADCC-BF12969E241B}" srcOrd="1" destOrd="0" presId="urn:microsoft.com/office/officeart/2005/8/layout/cycle8"/>
    <dgm:cxn modelId="{F8D3D535-A21B-42C9-9FE8-CB2BFC77C892}" type="presOf" srcId="{B66AC7A4-B61D-403D-99DC-F1FCAE81641A}" destId="{580E3AF1-83FF-467A-A3E8-3072DAF9B787}" srcOrd="0" destOrd="0" presId="urn:microsoft.com/office/officeart/2005/8/layout/cycle8"/>
    <dgm:cxn modelId="{0401FC61-10AC-4EBC-9A17-CFA80945D78F}" type="presOf" srcId="{AF5EA4A3-34C7-4C25-B633-ED0E5FE67003}" destId="{A51B61C9-179F-4A52-AB43-AF6A2F323D98}" srcOrd="0" destOrd="0" presId="urn:microsoft.com/office/officeart/2005/8/layout/cycle8"/>
    <dgm:cxn modelId="{EBA4FDD1-6FB1-4DC5-A166-FBEEF5F74CBA}" type="presParOf" srcId="{D3FFE5D5-1F0B-4311-B6BB-B7C026E10F59}" destId="{A51B61C9-179F-4A52-AB43-AF6A2F323D98}" srcOrd="0" destOrd="0" presId="urn:microsoft.com/office/officeart/2005/8/layout/cycle8"/>
    <dgm:cxn modelId="{7A10A3D5-6FFA-4711-8F15-6ED1D00EE0E2}" type="presParOf" srcId="{D3FFE5D5-1F0B-4311-B6BB-B7C026E10F59}" destId="{D587AF4B-73C3-4633-9BCD-8227CB593D3E}" srcOrd="1" destOrd="0" presId="urn:microsoft.com/office/officeart/2005/8/layout/cycle8"/>
    <dgm:cxn modelId="{489BFE81-EDD3-4557-B6A0-B4030662FBEE}" type="presParOf" srcId="{D3FFE5D5-1F0B-4311-B6BB-B7C026E10F59}" destId="{AC3E7A76-1B15-4D84-870C-7AEBAEF3C581}" srcOrd="2" destOrd="0" presId="urn:microsoft.com/office/officeart/2005/8/layout/cycle8"/>
    <dgm:cxn modelId="{9018ED55-43FB-4B63-8B28-38F1C2BB5F03}" type="presParOf" srcId="{D3FFE5D5-1F0B-4311-B6BB-B7C026E10F59}" destId="{099B2E04-23B5-4011-9C86-4C68C445B062}" srcOrd="3" destOrd="0" presId="urn:microsoft.com/office/officeart/2005/8/layout/cycle8"/>
    <dgm:cxn modelId="{4DE0E49A-FC07-4232-BCEC-9593EE8F6FD8}" type="presParOf" srcId="{D3FFE5D5-1F0B-4311-B6BB-B7C026E10F59}" destId="{C9D92489-9E40-44BB-987D-97A966AA3172}" srcOrd="4" destOrd="0" presId="urn:microsoft.com/office/officeart/2005/8/layout/cycle8"/>
    <dgm:cxn modelId="{C8229C14-0F53-4DC1-BB9B-EA5119570A18}" type="presParOf" srcId="{D3FFE5D5-1F0B-4311-B6BB-B7C026E10F59}" destId="{3CF7F74C-5237-4A78-8201-074AAE1EE35D}" srcOrd="5" destOrd="0" presId="urn:microsoft.com/office/officeart/2005/8/layout/cycle8"/>
    <dgm:cxn modelId="{FB54396E-E9A4-41EA-8144-DC2E9B7E4AFD}" type="presParOf" srcId="{D3FFE5D5-1F0B-4311-B6BB-B7C026E10F59}" destId="{193B219A-69AA-4E8D-A41E-24BDFEF1894B}" srcOrd="6" destOrd="0" presId="urn:microsoft.com/office/officeart/2005/8/layout/cycle8"/>
    <dgm:cxn modelId="{85D15063-F7F9-4B1B-95F2-85BAADC356CF}" type="presParOf" srcId="{D3FFE5D5-1F0B-4311-B6BB-B7C026E10F59}" destId="{F72D59DB-6EBB-49F9-ADCC-BF12969E241B}" srcOrd="7" destOrd="0" presId="urn:microsoft.com/office/officeart/2005/8/layout/cycle8"/>
    <dgm:cxn modelId="{2648CA83-B7FD-46FA-9936-BFB18B45ABBB}" type="presParOf" srcId="{D3FFE5D5-1F0B-4311-B6BB-B7C026E10F59}" destId="{580E3AF1-83FF-467A-A3E8-3072DAF9B787}" srcOrd="8" destOrd="0" presId="urn:microsoft.com/office/officeart/2005/8/layout/cycle8"/>
    <dgm:cxn modelId="{9015A50A-B447-4CE8-B74E-92EE5434528B}" type="presParOf" srcId="{D3FFE5D5-1F0B-4311-B6BB-B7C026E10F59}" destId="{EE17DCFA-E0A4-4060-A1F9-7E48DC9EC244}" srcOrd="9" destOrd="0" presId="urn:microsoft.com/office/officeart/2005/8/layout/cycle8"/>
    <dgm:cxn modelId="{90C5C39F-0E85-4048-AFC1-2C651C4066DF}" type="presParOf" srcId="{D3FFE5D5-1F0B-4311-B6BB-B7C026E10F59}" destId="{14DBF8E3-5286-4E5D-A6A9-6E84F7685D7A}" srcOrd="10" destOrd="0" presId="urn:microsoft.com/office/officeart/2005/8/layout/cycle8"/>
    <dgm:cxn modelId="{9667456C-2745-4F2F-88C9-E108EA78D06D}" type="presParOf" srcId="{D3FFE5D5-1F0B-4311-B6BB-B7C026E10F59}" destId="{4BB1AEDC-37FF-4FC0-8B21-2B577647CDEE}" srcOrd="11" destOrd="0" presId="urn:microsoft.com/office/officeart/2005/8/layout/cycle8"/>
    <dgm:cxn modelId="{C65B2F20-C615-4BD9-9DCD-AAA9B513C5A8}" type="presParOf" srcId="{D3FFE5D5-1F0B-4311-B6BB-B7C026E10F59}" destId="{265C5663-2BC0-4BC8-BC2D-04BDBD461EE0}" srcOrd="12" destOrd="0" presId="urn:microsoft.com/office/officeart/2005/8/layout/cycle8"/>
    <dgm:cxn modelId="{F1502BEC-543E-43AA-B458-FF7BEF2BC43A}" type="presParOf" srcId="{D3FFE5D5-1F0B-4311-B6BB-B7C026E10F59}" destId="{B797DBA5-3A46-48EB-9E1A-89CF03BA3ED3}" srcOrd="13" destOrd="0" presId="urn:microsoft.com/office/officeart/2005/8/layout/cycle8"/>
    <dgm:cxn modelId="{1EAD3949-87F5-4C83-B8BF-255A39D64C00}" type="presParOf" srcId="{D3FFE5D5-1F0B-4311-B6BB-B7C026E10F59}" destId="{05E12AA9-6EE1-4517-9C77-348CEF9F216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B61C9-179F-4A52-AB43-AF6A2F323D98}">
      <dsp:nvSpPr>
        <dsp:cNvPr id="0" name=""/>
        <dsp:cNvSpPr/>
      </dsp:nvSpPr>
      <dsp:spPr>
        <a:xfrm>
          <a:off x="370712" y="285750"/>
          <a:ext cx="3200400" cy="3200400"/>
        </a:xfrm>
        <a:prstGeom prst="pie">
          <a:avLst>
            <a:gd name="adj1" fmla="val 16200000"/>
            <a:gd name="adj2" fmla="val 18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Left"/>
          <a:lightRig rig="threePt" dir="t"/>
        </a:scene3d>
        <a:sp3d z="6350">
          <a:bevelT w="279400" h="228600"/>
          <a:bevelB w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Visual Studio</a:t>
          </a:r>
          <a:endParaRPr lang="en-US" sz="3100" kern="1200" dirty="0"/>
        </a:p>
      </dsp:txBody>
      <dsp:txXfrm>
        <a:off x="2057399" y="963930"/>
        <a:ext cx="1143000" cy="952500"/>
      </dsp:txXfrm>
    </dsp:sp>
    <dsp:sp modelId="{C9D92489-9E40-44BB-987D-97A966AA3172}">
      <dsp:nvSpPr>
        <dsp:cNvPr id="0" name=""/>
        <dsp:cNvSpPr/>
      </dsp:nvSpPr>
      <dsp:spPr>
        <a:xfrm>
          <a:off x="304799" y="400050"/>
          <a:ext cx="3200400" cy="3200400"/>
        </a:xfrm>
        <a:prstGeom prst="pie">
          <a:avLst>
            <a:gd name="adj1" fmla="val 1800000"/>
            <a:gd name="adj2" fmla="val 900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Left"/>
          <a:lightRig rig="threePt" dir="t"/>
        </a:scene3d>
        <a:sp3d z="6350">
          <a:bevelT w="279400" h="228600"/>
          <a:bevelB w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LINQ</a:t>
          </a:r>
          <a:endParaRPr lang="en-US" sz="3100" kern="1200" dirty="0"/>
        </a:p>
      </dsp:txBody>
      <dsp:txXfrm>
        <a:off x="1066799" y="2476500"/>
        <a:ext cx="1714500" cy="838200"/>
      </dsp:txXfrm>
    </dsp:sp>
    <dsp:sp modelId="{580E3AF1-83FF-467A-A3E8-3072DAF9B787}">
      <dsp:nvSpPr>
        <dsp:cNvPr id="0" name=""/>
        <dsp:cNvSpPr/>
      </dsp:nvSpPr>
      <dsp:spPr>
        <a:xfrm>
          <a:off x="238886" y="285750"/>
          <a:ext cx="3200400" cy="3200400"/>
        </a:xfrm>
        <a:prstGeom prst="pie">
          <a:avLst>
            <a:gd name="adj1" fmla="val 9000000"/>
            <a:gd name="adj2" fmla="val 1620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Left"/>
          <a:lightRig rig="threePt" dir="t"/>
        </a:scene3d>
        <a:sp3d z="6350">
          <a:bevelT w="279400" h="228600"/>
          <a:bevelB w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Dryad</a:t>
          </a:r>
          <a:endParaRPr lang="en-US" sz="3100" kern="1200" dirty="0"/>
        </a:p>
      </dsp:txBody>
      <dsp:txXfrm>
        <a:off x="609599" y="963930"/>
        <a:ext cx="1143000" cy="952500"/>
      </dsp:txXfrm>
    </dsp:sp>
    <dsp:sp modelId="{265C5663-2BC0-4BC8-BC2D-04BDBD461EE0}">
      <dsp:nvSpPr>
        <dsp:cNvPr id="0" name=""/>
        <dsp:cNvSpPr/>
      </dsp:nvSpPr>
      <dsp:spPr>
        <a:xfrm>
          <a:off x="172857" y="87629"/>
          <a:ext cx="3596640" cy="359664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6350" h="12700"/>
          <a:bevelB w="444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7DBA5-3A46-48EB-9E1A-89CF03BA3ED3}">
      <dsp:nvSpPr>
        <dsp:cNvPr id="0" name=""/>
        <dsp:cNvSpPr/>
      </dsp:nvSpPr>
      <dsp:spPr>
        <a:xfrm>
          <a:off x="106679" y="201727"/>
          <a:ext cx="3596640" cy="359664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6350" h="12700"/>
          <a:bevelB w="444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12AA9-6EE1-4517-9C77-348CEF9F216A}">
      <dsp:nvSpPr>
        <dsp:cNvPr id="0" name=""/>
        <dsp:cNvSpPr/>
      </dsp:nvSpPr>
      <dsp:spPr>
        <a:xfrm>
          <a:off x="40502" y="87629"/>
          <a:ext cx="3596640" cy="359664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6350" h="12700"/>
          <a:bevelB w="444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3F3A-04E2-4684-BDF5-8E37455B866E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C8ED5-7082-4E9A-B704-95E3357C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from http://r24085.ovh.net/images/Gallery/depthMap-small.jpg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91C6-B89D-4FA2-92AD-47BD95FBF12A}" type="datetimeFigureOut">
              <a:rPr lang="en-US" smtClean="0"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B2BA-C741-4D55-B5A2-0824C46139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.microsoft.com/site/sitehome.aspx?SiteID=891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/>
              <a:t>Large-scale Machine Learning using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76200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Mihai Budiu</a:t>
            </a:r>
          </a:p>
          <a:p>
            <a:r>
              <a:rPr lang="en-US" sz="3400" dirty="0" smtClean="0"/>
              <a:t>Microsoft Research, Silicon Valley</a:t>
            </a:r>
          </a:p>
          <a:p>
            <a:endParaRPr lang="en-US" dirty="0"/>
          </a:p>
          <a:p>
            <a:r>
              <a:rPr lang="en-US" sz="3600" b="1" i="1" dirty="0"/>
              <a:t>Ambient Intelligence: From Sensor Networks to 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Smart </a:t>
            </a:r>
            <a:r>
              <a:rPr lang="en-US" sz="3600" b="1" i="1" dirty="0"/>
              <a:t>Environments and Social </a:t>
            </a:r>
            <a:r>
              <a:rPr lang="en-US" sz="3600" b="1" i="1" dirty="0" smtClean="0"/>
              <a:t>Media Workshop</a:t>
            </a:r>
            <a:endParaRPr lang="en-US" sz="5100" dirty="0"/>
          </a:p>
          <a:p>
            <a:r>
              <a:rPr lang="en-US" sz="2800" dirty="0" smtClean="0"/>
              <a:t> Stanford, June 11, 2019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Natal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 descr="http://www.wassupjose.com/wp-content/uploads/2009/06/projectnata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4800600" cy="2016252"/>
          </a:xfrm>
          <a:prstGeom prst="rect">
            <a:avLst/>
          </a:prstGeom>
          <a:noFill/>
        </p:spPr>
      </p:pic>
      <p:pic>
        <p:nvPicPr>
          <p:cNvPr id="137220" name="Picture 4" descr="http://www.mobilewhack.com/wp-content/pics/2009/06/natal-x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3394881" cy="1895475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097" y="3684533"/>
            <a:ext cx="47244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1316" name="Picture 30" descr="ballet-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0"/>
            <a:ext cx="3257550" cy="2428875"/>
          </a:xfrm>
          <a:prstGeom prst="rect">
            <a:avLst/>
          </a:prstGeom>
          <a:noFill/>
        </p:spPr>
      </p:pic>
      <p:sp>
        <p:nvSpPr>
          <p:cNvPr id="141315" name="Picture 31" descr="ballet-depth"/>
          <p:cNvSpPr>
            <a:spLocks noChangeAspect="1" noChangeArrowheads="1"/>
          </p:cNvSpPr>
          <p:nvPr/>
        </p:nvSpPr>
        <p:spPr bwMode="auto">
          <a:xfrm>
            <a:off x="0" y="2428875"/>
            <a:ext cx="3257550" cy="2428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0" y="485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4132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95400"/>
            <a:ext cx="3257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438400"/>
            <a:ext cx="3257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 flipV="1">
            <a:off x="5334000" y="3810000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638800" y="3657600"/>
            <a:ext cx="381000" cy="1524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829300" y="3390900"/>
            <a:ext cx="4572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15000" y="3200400"/>
            <a:ext cx="3810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10200" y="3276600"/>
            <a:ext cx="3048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6658824" y="4490518"/>
            <a:ext cx="470780" cy="18107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5867400" y="3810000"/>
            <a:ext cx="3810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3200400"/>
            <a:ext cx="359121" cy="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5967743" y="3072143"/>
            <a:ext cx="226337" cy="30178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839486" y="4205334"/>
            <a:ext cx="430039" cy="9506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459651" y="3195877"/>
            <a:ext cx="307815" cy="45264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646753" y="3972208"/>
            <a:ext cx="525855" cy="4904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6667501" y="3391655"/>
            <a:ext cx="610354" cy="75444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6717672" y="3358835"/>
            <a:ext cx="90534" cy="45267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6785573" y="2897108"/>
            <a:ext cx="384772" cy="67901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743701" y="3162303"/>
            <a:ext cx="304799" cy="228597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629400" y="3886200"/>
            <a:ext cx="457200" cy="1524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6566025" y="4406774"/>
            <a:ext cx="467008" cy="35459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>
            <a:off x="4191000" y="32766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404088" y="5024437"/>
            <a:ext cx="4672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Recognize players from depth map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At frame rate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Low resource usage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C:\Users\mbudiu\Pictures\US_Prd_Gbl_Xbox360_Elite_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5562600"/>
            <a:ext cx="1066800" cy="106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1600200"/>
            <a:ext cx="3124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1500" y="3657600"/>
            <a:ext cx="250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Motion Capture</a:t>
            </a:r>
          </a:p>
          <a:p>
            <a:r>
              <a:rPr lang="en-US" sz="2800" dirty="0" smtClean="0"/>
              <a:t>(ground truth)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3543300" y="22098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5143500" y="2362200"/>
            <a:ext cx="3276600" cy="1133475"/>
            <a:chOff x="1219200" y="2438400"/>
            <a:chExt cx="6838950" cy="2428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7"/>
          <p:cNvGrpSpPr/>
          <p:nvPr/>
        </p:nvGrpSpPr>
        <p:grpSpPr>
          <a:xfrm>
            <a:off x="4991100" y="2209800"/>
            <a:ext cx="3276600" cy="1133475"/>
            <a:chOff x="1219200" y="2438400"/>
            <a:chExt cx="6838950" cy="2428875"/>
          </a:xfrm>
        </p:grpSpPr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Straight Connector 40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8"/>
          <p:cNvGrpSpPr/>
          <p:nvPr/>
        </p:nvGrpSpPr>
        <p:grpSpPr>
          <a:xfrm>
            <a:off x="4762500" y="2057400"/>
            <a:ext cx="3276600" cy="1133475"/>
            <a:chOff x="1219200" y="2438400"/>
            <a:chExt cx="6838950" cy="2428875"/>
          </a:xfrm>
        </p:grpSpPr>
        <p:pic>
          <p:nvPicPr>
            <p:cNvPr id="6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2" name="Straight Connector 61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9"/>
          <p:cNvGrpSpPr/>
          <p:nvPr/>
        </p:nvGrpSpPr>
        <p:grpSpPr>
          <a:xfrm>
            <a:off x="4610100" y="1905000"/>
            <a:ext cx="3276600" cy="1133475"/>
            <a:chOff x="1219200" y="2438400"/>
            <a:chExt cx="6838950" cy="2428875"/>
          </a:xfrm>
        </p:grpSpPr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3" name="Straight Connector 82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0"/>
          <p:cNvGrpSpPr/>
          <p:nvPr/>
        </p:nvGrpSpPr>
        <p:grpSpPr>
          <a:xfrm>
            <a:off x="4457700" y="1676400"/>
            <a:ext cx="3276600" cy="1133475"/>
            <a:chOff x="1219200" y="2438400"/>
            <a:chExt cx="6838950" cy="2428875"/>
          </a:xfrm>
        </p:grpSpPr>
        <p:pic>
          <p:nvPicPr>
            <p:cNvPr id="10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4" name="Straight Connector 103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Arrow 121"/>
          <p:cNvSpPr/>
          <p:nvPr/>
        </p:nvSpPr>
        <p:spPr>
          <a:xfrm rot="5400000">
            <a:off x="6248400" y="40005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5448300" y="48768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62600" y="3581400"/>
            <a:ext cx="2049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Training examples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029200" y="39624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Machine </a:t>
            </a:r>
            <a:br>
              <a:rPr lang="en-US" sz="2000" dirty="0" smtClean="0"/>
            </a:br>
            <a:r>
              <a:rPr lang="en-US" sz="2000" dirty="0" smtClean="0"/>
              <a:t>learning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390900" y="2819400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Rasterize</a:t>
            </a:r>
            <a:endParaRPr lang="en-US" dirty="0"/>
          </a:p>
        </p:txBody>
      </p:sp>
      <p:pic>
        <p:nvPicPr>
          <p:cNvPr id="1028" name="Picture 4" descr="C:\Users\mbudiu\Desktop\image0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720347"/>
            <a:ext cx="1257300" cy="1417806"/>
          </a:xfrm>
          <a:prstGeom prst="rect">
            <a:avLst/>
          </a:prstGeom>
          <a:noFill/>
        </p:spPr>
      </p:pic>
      <p:pic>
        <p:nvPicPr>
          <p:cNvPr id="130" name="Picture 4" descr="C:\Users\mbudiu\Desktop\image0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6700" y="4724400"/>
            <a:ext cx="1257300" cy="1417806"/>
          </a:xfrm>
          <a:prstGeom prst="rect">
            <a:avLst/>
          </a:prstGeom>
          <a:noFill/>
        </p:spPr>
      </p:pic>
      <p:sp>
        <p:nvSpPr>
          <p:cNvPr id="133" name="Right Arrow 132"/>
          <p:cNvSpPr/>
          <p:nvPr/>
        </p:nvSpPr>
        <p:spPr>
          <a:xfrm>
            <a:off x="4800600" y="51054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7315200" y="51054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rot="10800000" flipV="1">
            <a:off x="8686800" y="5029200"/>
            <a:ext cx="228600" cy="1524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8458200" y="5181600"/>
            <a:ext cx="228600" cy="2286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8191500" y="5143500"/>
            <a:ext cx="304800" cy="2286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8229600" y="5029200"/>
            <a:ext cx="152400" cy="762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8305800" y="5562600"/>
            <a:ext cx="30480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8305800" y="5715000"/>
            <a:ext cx="152400" cy="1524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458200" y="5715000"/>
            <a:ext cx="15240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8496300" y="5753100"/>
            <a:ext cx="152400" cy="762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305800" y="5867400"/>
            <a:ext cx="15240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610600" y="5867400"/>
            <a:ext cx="152400" cy="762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22" grpId="0" animBg="1"/>
      <p:bldP spid="124" grpId="0" animBg="1"/>
      <p:bldP spid="126" grpId="0"/>
      <p:bldP spid="127" grpId="0"/>
      <p:bldP spid="128" grpId="0"/>
      <p:bldP spid="133" grpId="0" animBg="1"/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Cluster-based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>
            <a:off x="1295400" y="2209800"/>
            <a:ext cx="3276600" cy="1133475"/>
            <a:chOff x="1219200" y="2438400"/>
            <a:chExt cx="6838950" cy="2428875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5"/>
          <p:cNvGrpSpPr/>
          <p:nvPr/>
        </p:nvGrpSpPr>
        <p:grpSpPr>
          <a:xfrm>
            <a:off x="1143000" y="2057400"/>
            <a:ext cx="3276600" cy="1133475"/>
            <a:chOff x="1219200" y="2438400"/>
            <a:chExt cx="6838950" cy="2428875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" name="Straight Connector 28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6"/>
          <p:cNvGrpSpPr/>
          <p:nvPr/>
        </p:nvGrpSpPr>
        <p:grpSpPr>
          <a:xfrm>
            <a:off x="914400" y="1905000"/>
            <a:ext cx="3276600" cy="1133475"/>
            <a:chOff x="1219200" y="2438400"/>
            <a:chExt cx="6838950" cy="2428875"/>
          </a:xfrm>
        </p:grpSpPr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Straight Connector 49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7"/>
          <p:cNvGrpSpPr/>
          <p:nvPr/>
        </p:nvGrpSpPr>
        <p:grpSpPr>
          <a:xfrm>
            <a:off x="762000" y="1752600"/>
            <a:ext cx="3276600" cy="1133475"/>
            <a:chOff x="1219200" y="2438400"/>
            <a:chExt cx="6838950" cy="2428875"/>
          </a:xfrm>
        </p:grpSpPr>
        <p:pic>
          <p:nvPicPr>
            <p:cNvPr id="6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1" name="Straight Connector 70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88"/>
          <p:cNvGrpSpPr/>
          <p:nvPr/>
        </p:nvGrpSpPr>
        <p:grpSpPr>
          <a:xfrm>
            <a:off x="609600" y="1524000"/>
            <a:ext cx="3276600" cy="1133475"/>
            <a:chOff x="1219200" y="2438400"/>
            <a:chExt cx="6838950" cy="2428875"/>
          </a:xfrm>
        </p:grpSpPr>
        <p:pic>
          <p:nvPicPr>
            <p:cNvPr id="9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2" name="Straight Connector 91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ight Arrow 109"/>
          <p:cNvSpPr/>
          <p:nvPr/>
        </p:nvSpPr>
        <p:spPr>
          <a:xfrm>
            <a:off x="4953000" y="21336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019800" y="19812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524000" y="3352800"/>
            <a:ext cx="241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examples</a:t>
            </a:r>
            <a:endParaRPr lang="en-US" sz="2400" dirty="0"/>
          </a:p>
        </p:txBody>
      </p:sp>
      <p:sp>
        <p:nvSpPr>
          <p:cNvPr id="125" name="Rectangle 124"/>
          <p:cNvSpPr/>
          <p:nvPr/>
        </p:nvSpPr>
        <p:spPr>
          <a:xfrm>
            <a:off x="4114800" y="4495800"/>
            <a:ext cx="2667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114800" y="3962400"/>
            <a:ext cx="2667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127"/>
          <p:cNvGrpSpPr/>
          <p:nvPr/>
        </p:nvGrpSpPr>
        <p:grpSpPr>
          <a:xfrm>
            <a:off x="4114800" y="4953000"/>
            <a:ext cx="2667000" cy="1143001"/>
            <a:chOff x="1219200" y="4343400"/>
            <a:chExt cx="6667043" cy="2514601"/>
          </a:xfrm>
        </p:grpSpPr>
        <p:pic>
          <p:nvPicPr>
            <p:cNvPr id="12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43434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6600" y="4343400"/>
              <a:ext cx="799643" cy="2514600"/>
            </a:xfrm>
            <a:prstGeom prst="rect">
              <a:avLst/>
            </a:prstGeom>
            <a:noFill/>
          </p:spPr>
        </p:pic>
      </p:grpSp>
      <p:sp>
        <p:nvSpPr>
          <p:cNvPr id="124" name="Rectangle 123"/>
          <p:cNvSpPr/>
          <p:nvPr/>
        </p:nvSpPr>
        <p:spPr>
          <a:xfrm>
            <a:off x="4114800" y="3429000"/>
            <a:ext cx="266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 learning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budiu\AppData\Local\Microsoft\Windows\Temporary Internet Files\Content.IE5\E9CM70IO\MP910216665[1]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7485" y="0"/>
            <a:ext cx="10278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have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dirty="0" err="1"/>
              <a:t>Dryad+DryadLINQ</a:t>
            </a:r>
            <a:r>
              <a:rPr lang="en-US" dirty="0"/>
              <a:t> available for download</a:t>
            </a:r>
          </a:p>
          <a:p>
            <a:pPr lvl="1"/>
            <a:r>
              <a:rPr lang="en-US" dirty="0"/>
              <a:t>Academic license</a:t>
            </a:r>
          </a:p>
          <a:p>
            <a:pPr lvl="1"/>
            <a:r>
              <a:rPr lang="en-US" dirty="0"/>
              <a:t>Commercial evaluation license</a:t>
            </a:r>
          </a:p>
          <a:p>
            <a:r>
              <a:rPr lang="en-US" dirty="0"/>
              <a:t>Runs on Windows HPC platform</a:t>
            </a:r>
          </a:p>
          <a:p>
            <a:r>
              <a:rPr lang="en-US" dirty="0"/>
              <a:t>Dryad is in binary form, DryadLINQ in source</a:t>
            </a:r>
          </a:p>
          <a:p>
            <a:r>
              <a:rPr lang="en-US" dirty="0"/>
              <a:t>Requires signing a 3-page licensing agreement</a:t>
            </a:r>
          </a:p>
          <a:p>
            <a:r>
              <a:rPr lang="en-US" sz="2600" dirty="0">
                <a:hlinkClick r:id="rId3"/>
              </a:rPr>
              <a:t>http://connect.microsoft.com/site/sitehome.aspx?SiteID=891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1752600"/>
          <a:ext cx="3810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43"/>
          <p:cNvGrpSpPr/>
          <p:nvPr/>
        </p:nvGrpSpPr>
        <p:grpSpPr>
          <a:xfrm>
            <a:off x="4495800" y="2209800"/>
            <a:ext cx="4495800" cy="2835275"/>
            <a:chOff x="304800" y="1600200"/>
            <a:chExt cx="8724443" cy="5121275"/>
          </a:xfrm>
        </p:grpSpPr>
        <p:sp>
          <p:nvSpPr>
            <p:cNvPr id="10" name="Slide Number Placeholder 621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7F914F-062F-453F-B34B-BB004E9935E0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17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62200" y="41910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00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38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768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150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6" name="Picture 1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32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7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8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9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62200" y="16002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00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38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768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150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4" name="Picture 2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32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9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7" name="Picture 16" descr="C:\Users\mbudiu\AppData\Local\Microsoft\Windows\Temporary Internet Files\Content.IE5\0W1FB6JX\MMj01781240000[1]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4800" y="3429000"/>
              <a:ext cx="1219200" cy="1239187"/>
            </a:xfrm>
            <a:prstGeom prst="rect">
              <a:avLst/>
            </a:prstGeom>
            <a:noFill/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1447800" y="2743200"/>
              <a:ext cx="1371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447800" y="2743200"/>
              <a:ext cx="2209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47800" y="2743200"/>
              <a:ext cx="3048000" cy="130992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447800" y="2743200"/>
              <a:ext cx="38862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1188360" y="4312560"/>
              <a:ext cx="1890480" cy="13716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7800" y="4053120"/>
              <a:ext cx="2209800" cy="18904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47800" y="4053120"/>
              <a:ext cx="3810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7800" y="4053120"/>
              <a:ext cx="4648200" cy="1904999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47800" y="4053120"/>
              <a:ext cx="5562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47800" y="4053120"/>
              <a:ext cx="3048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7800" y="4053120"/>
              <a:ext cx="6324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447800" y="4053120"/>
              <a:ext cx="7239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447800" y="2743200"/>
              <a:ext cx="47244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447800" y="2743200"/>
              <a:ext cx="6400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47800" y="2743200"/>
              <a:ext cx="5562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447800" y="2743200"/>
              <a:ext cx="7315200" cy="130992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733800" y="274320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=</a:t>
            </a:r>
            <a:endParaRPr lang="en-US" sz="9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DryadLINQ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82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3600" y="4343400"/>
            <a:ext cx="736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8200" y="3810000"/>
            <a:ext cx="7391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8200" y="3276600"/>
            <a:ext cx="7391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8200" y="2743200"/>
            <a:ext cx="73914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244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200" y="1676400"/>
            <a:ext cx="7391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hape 60"/>
          <p:cNvCxnSpPr>
            <a:endCxn id="55" idx="0"/>
          </p:cNvCxnSpPr>
          <p:nvPr/>
        </p:nvCxnSpPr>
        <p:spPr>
          <a:xfrm>
            <a:off x="381000" y="2438400"/>
            <a:ext cx="4152900" cy="3048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7400" y="2057400"/>
            <a:ext cx="161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.</a:t>
            </a:r>
            <a:r>
              <a:rPr lang="en-US" sz="2400" dirty="0" err="1" smtClean="0"/>
              <a:t>Net</a:t>
            </a:r>
            <a:r>
              <a:rPr lang="en-US" sz="2400" dirty="0" smtClean="0"/>
              <a:t> + LINQ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9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/>
              <a:t>Unix 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6475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4666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4348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3584032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3963716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4343400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4750687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5130371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510055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889739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5" name="TextBox 20"/>
          <p:cNvSpPr txBox="1"/>
          <p:nvPr/>
        </p:nvSpPr>
        <p:spPr>
          <a:xfrm>
            <a:off x="3728993" y="44958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dirty="0" smtClean="0"/>
              <a:t>Collection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4310293" y="2471507"/>
            <a:ext cx="294813" cy="3733799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2776946" y="1600200"/>
            <a:ext cx="385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.NET objects of type T</a:t>
            </a:r>
            <a:endParaRPr lang="en-US" sz="3200" i="1" dirty="0"/>
          </a:p>
        </p:txBody>
      </p:sp>
      <p:sp>
        <p:nvSpPr>
          <p:cNvPr id="29" name="Rounded Rectangle 28"/>
          <p:cNvSpPr/>
          <p:nvPr/>
        </p:nvSpPr>
        <p:spPr>
          <a:xfrm>
            <a:off x="2666999" y="2618361"/>
            <a:ext cx="3657601" cy="1496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17" idx="0"/>
          </p:cNvCxnSpPr>
          <p:nvPr/>
        </p:nvCxnSpPr>
        <p:spPr>
          <a:xfrm rot="16200000" flipH="1">
            <a:off x="5028382" y="1859766"/>
            <a:ext cx="650054" cy="13004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Data Model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2" idx="0"/>
          </p:cNvCxnSpPr>
          <p:nvPr/>
        </p:nvCxnSpPr>
        <p:spPr>
          <a:xfrm rot="5400000">
            <a:off x="4255213" y="2387069"/>
            <a:ext cx="650054" cy="245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5674659" y="2936471"/>
            <a:ext cx="1944716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1" name="Rounded Rectangle 140"/>
          <p:cNvSpPr/>
          <p:nvPr/>
        </p:nvSpPr>
        <p:spPr>
          <a:xfrm>
            <a:off x="5715000" y="2403071"/>
            <a:ext cx="1904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ounded Rectangle 13"/>
          <p:cNvSpPr/>
          <p:nvPr/>
        </p:nvSpPr>
        <p:spPr>
          <a:xfrm>
            <a:off x="5715000" y="1488671"/>
            <a:ext cx="1904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04" name="Rounded Rectangle 203"/>
          <p:cNvSpPr/>
          <p:nvPr/>
        </p:nvSpPr>
        <p:spPr>
          <a:xfrm>
            <a:off x="5638800" y="4003271"/>
            <a:ext cx="19805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83" name="Rounded Rectangle 182"/>
          <p:cNvSpPr/>
          <p:nvPr/>
        </p:nvSpPr>
        <p:spPr>
          <a:xfrm>
            <a:off x="5562600" y="3469871"/>
            <a:ext cx="21329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5" name="Rounded Rectangle 304"/>
          <p:cNvSpPr/>
          <p:nvPr/>
        </p:nvSpPr>
        <p:spPr>
          <a:xfrm>
            <a:off x="6781800" y="3509400"/>
            <a:ext cx="850605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0" name="Rounded Rectangle 299"/>
          <p:cNvSpPr/>
          <p:nvPr/>
        </p:nvSpPr>
        <p:spPr>
          <a:xfrm>
            <a:off x="5650200" y="3509400"/>
            <a:ext cx="6576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3" name="Rounded Rectangle 302"/>
          <p:cNvSpPr/>
          <p:nvPr/>
        </p:nvSpPr>
        <p:spPr>
          <a:xfrm>
            <a:off x="6337800" y="3505200"/>
            <a:ext cx="3678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LINQ Language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32449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     (filter)</a:t>
            </a:r>
          </a:p>
          <a:p>
            <a:r>
              <a:rPr lang="en-US" sz="3600" dirty="0" smtClean="0"/>
              <a:t>Select        (map)</a:t>
            </a:r>
          </a:p>
          <a:p>
            <a:r>
              <a:rPr lang="en-US" sz="3600" dirty="0" err="1" smtClean="0"/>
              <a:t>GroupBy</a:t>
            </a:r>
            <a:endParaRPr lang="en-US" sz="3600" dirty="0" smtClean="0"/>
          </a:p>
          <a:p>
            <a:r>
              <a:rPr lang="en-US" sz="3600" dirty="0" smtClean="0"/>
              <a:t>OrderBy    (sort)</a:t>
            </a:r>
          </a:p>
          <a:p>
            <a:r>
              <a:rPr lang="en-US" sz="3600" dirty="0" smtClean="0"/>
              <a:t>Aggregate (fold)</a:t>
            </a:r>
          </a:p>
          <a:p>
            <a:r>
              <a:rPr lang="en-US" sz="3600" dirty="0" smtClean="0"/>
              <a:t>Join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216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2914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6183660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6384406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658515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677624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697698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717773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737848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6" name="Rectangle 135"/>
          <p:cNvSpPr/>
          <p:nvPr/>
        </p:nvSpPr>
        <p:spPr>
          <a:xfrm>
            <a:off x="575431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55806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9" name="Rectangle 138"/>
          <p:cNvSpPr/>
          <p:nvPr/>
        </p:nvSpPr>
        <p:spPr>
          <a:xfrm>
            <a:off x="635655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3" name="Rectangle 142"/>
          <p:cNvSpPr/>
          <p:nvPr/>
        </p:nvSpPr>
        <p:spPr>
          <a:xfrm>
            <a:off x="697698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4" name="Rectangle 143"/>
          <p:cNvSpPr/>
          <p:nvPr/>
        </p:nvSpPr>
        <p:spPr>
          <a:xfrm>
            <a:off x="717773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5" name="Rectangle 144"/>
          <p:cNvSpPr/>
          <p:nvPr/>
        </p:nvSpPr>
        <p:spPr>
          <a:xfrm>
            <a:off x="737848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7" name="Rectangle 156"/>
          <p:cNvSpPr/>
          <p:nvPr/>
        </p:nvSpPr>
        <p:spPr>
          <a:xfrm>
            <a:off x="5738019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93876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9" name="Rectangle 158"/>
          <p:cNvSpPr/>
          <p:nvPr/>
        </p:nvSpPr>
        <p:spPr>
          <a:xfrm>
            <a:off x="613951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0" name="Rectangle 159"/>
          <p:cNvSpPr/>
          <p:nvPr/>
        </p:nvSpPr>
        <p:spPr>
          <a:xfrm>
            <a:off x="6340256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1" name="Rectangle 160"/>
          <p:cNvSpPr/>
          <p:nvPr/>
        </p:nvSpPr>
        <p:spPr>
          <a:xfrm>
            <a:off x="6541002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3" name="Rectangle 162"/>
          <p:cNvSpPr/>
          <p:nvPr/>
        </p:nvSpPr>
        <p:spPr>
          <a:xfrm>
            <a:off x="675416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4" name="Rectangle 163"/>
          <p:cNvSpPr/>
          <p:nvPr/>
        </p:nvSpPr>
        <p:spPr>
          <a:xfrm>
            <a:off x="695491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5" name="Rectangle 164"/>
          <p:cNvSpPr/>
          <p:nvPr/>
        </p:nvSpPr>
        <p:spPr>
          <a:xfrm>
            <a:off x="715566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6" name="Rectangle 165"/>
          <p:cNvSpPr/>
          <p:nvPr/>
        </p:nvSpPr>
        <p:spPr>
          <a:xfrm>
            <a:off x="735640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8" name="Rectangle 177"/>
          <p:cNvSpPr/>
          <p:nvPr/>
        </p:nvSpPr>
        <p:spPr>
          <a:xfrm>
            <a:off x="5727774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928519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0" name="Rectangle 179"/>
          <p:cNvSpPr/>
          <p:nvPr/>
        </p:nvSpPr>
        <p:spPr>
          <a:xfrm>
            <a:off x="6129265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1" name="Rectangle 180"/>
          <p:cNvSpPr/>
          <p:nvPr/>
        </p:nvSpPr>
        <p:spPr>
          <a:xfrm>
            <a:off x="637515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2" name="Rectangle 181"/>
          <p:cNvSpPr/>
          <p:nvPr/>
        </p:nvSpPr>
        <p:spPr>
          <a:xfrm>
            <a:off x="6546975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5" name="Rectangle 184"/>
          <p:cNvSpPr/>
          <p:nvPr/>
        </p:nvSpPr>
        <p:spPr>
          <a:xfrm>
            <a:off x="7055888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6" name="Rectangle 185"/>
          <p:cNvSpPr/>
          <p:nvPr/>
        </p:nvSpPr>
        <p:spPr>
          <a:xfrm>
            <a:off x="725663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7" name="Rectangle 186"/>
          <p:cNvSpPr/>
          <p:nvPr/>
        </p:nvSpPr>
        <p:spPr>
          <a:xfrm>
            <a:off x="7457381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9" name="Rectangle 198"/>
          <p:cNvSpPr/>
          <p:nvPr/>
        </p:nvSpPr>
        <p:spPr>
          <a:xfrm>
            <a:off x="5761041" y="4295790"/>
            <a:ext cx="1137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959125" y="4289363"/>
            <a:ext cx="116383" cy="5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6153721" y="4268487"/>
            <a:ext cx="122534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6348315" y="4268487"/>
            <a:ext cx="128685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6553200" y="4261529"/>
            <a:ext cx="120878" cy="7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6770400" y="4226400"/>
            <a:ext cx="126291" cy="11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6972000" y="4212000"/>
            <a:ext cx="125437" cy="12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7" name="Rectangle 206"/>
          <p:cNvSpPr/>
          <p:nvPr/>
        </p:nvSpPr>
        <p:spPr>
          <a:xfrm>
            <a:off x="7166401" y="4176000"/>
            <a:ext cx="131782" cy="1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8" name="Rectangle 207"/>
          <p:cNvSpPr/>
          <p:nvPr/>
        </p:nvSpPr>
        <p:spPr>
          <a:xfrm>
            <a:off x="7378618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9" name="Rounded Rectangle 218"/>
          <p:cNvSpPr/>
          <p:nvPr/>
        </p:nvSpPr>
        <p:spPr>
          <a:xfrm>
            <a:off x="6150875" y="5108577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0" name="Rectangle 219"/>
          <p:cNvSpPr/>
          <p:nvPr/>
        </p:nvSpPr>
        <p:spPr>
          <a:xfrm>
            <a:off x="6271323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472068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6672814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687356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7074306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6655797" y="4572482"/>
            <a:ext cx="35460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47" name="Rectangle 246"/>
          <p:cNvSpPr/>
          <p:nvPr/>
        </p:nvSpPr>
        <p:spPr>
          <a:xfrm>
            <a:off x="6776243" y="4614761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0" name="Down Arrow 309"/>
          <p:cNvSpPr/>
          <p:nvPr/>
        </p:nvSpPr>
        <p:spPr>
          <a:xfrm>
            <a:off x="6477000" y="19812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ounded Rectangle 314"/>
          <p:cNvSpPr/>
          <p:nvPr/>
        </p:nvSpPr>
        <p:spPr>
          <a:xfrm>
            <a:off x="4191000" y="5105400"/>
            <a:ext cx="72827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16" name="Rectangle 315"/>
          <p:cNvSpPr/>
          <p:nvPr/>
        </p:nvSpPr>
        <p:spPr>
          <a:xfrm>
            <a:off x="4311446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4512192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4712938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5" name="Down Arrow 324"/>
          <p:cNvSpPr/>
          <p:nvPr/>
        </p:nvSpPr>
        <p:spPr>
          <a:xfrm rot="16200000">
            <a:off x="5181600" y="51054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73085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6473830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8" name="Rectangle 327"/>
          <p:cNvSpPr/>
          <p:nvPr/>
        </p:nvSpPr>
        <p:spPr>
          <a:xfrm>
            <a:off x="6674576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687532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0" name="Rectangle 329"/>
          <p:cNvSpPr/>
          <p:nvPr/>
        </p:nvSpPr>
        <p:spPr>
          <a:xfrm>
            <a:off x="7076068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1" name="Rectangle 150"/>
          <p:cNvSpPr/>
          <p:nvPr/>
        </p:nvSpPr>
        <p:spPr>
          <a:xfrm>
            <a:off x="687659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2" name="Rectangle 151"/>
          <p:cNvSpPr/>
          <p:nvPr/>
        </p:nvSpPr>
        <p:spPr>
          <a:xfrm>
            <a:off x="609600" y="1447800"/>
            <a:ext cx="1181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41" grpId="0" animBg="1"/>
      <p:bldP spid="204" grpId="0" animBg="1"/>
      <p:bldP spid="183" grpId="0" animBg="1"/>
      <p:bldP spid="305" grpId="0" animBg="1"/>
      <p:bldP spid="300" grpId="0" animBg="1"/>
      <p:bldP spid="303" grpId="0" animBg="1"/>
      <p:bldP spid="136" grpId="0" animBg="1"/>
      <p:bldP spid="138" grpId="0" animBg="1"/>
      <p:bldP spid="139" grpId="0" animBg="1"/>
      <p:bldP spid="143" grpId="0" animBg="1"/>
      <p:bldP spid="144" grpId="0" animBg="1"/>
      <p:bldP spid="14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5" grpId="0" animBg="1"/>
      <p:bldP spid="166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5" grpId="0" animBg="1"/>
      <p:bldP spid="186" grpId="0" animBg="1"/>
      <p:bldP spid="187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46" grpId="0" animBg="1"/>
      <p:bldP spid="247" grpId="0" animBg="1"/>
      <p:bldP spid="315" grpId="0" animBg="1"/>
      <p:bldP spid="316" grpId="0" animBg="1"/>
      <p:bldP spid="317" grpId="0" animBg="1"/>
      <p:bldP spid="318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1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274638"/>
            <a:ext cx="3886200" cy="1143000"/>
          </a:xfrm>
        </p:spPr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Dryad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3064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=&gt; DryadLINQ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 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 smtClean="0"/>
              <a:t>.Net</a:t>
            </a:r>
            <a:r>
              <a:rPr lang="en-US" sz="3200" i="1" dirty="0" smtClean="0"/>
              <a:t>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/>
              <a:t>static </a:t>
            </a:r>
            <a:r>
              <a:rPr lang="en-US" sz="3200" dirty="0" err="1" smtClean="0"/>
              <a:t>bool</a:t>
            </a:r>
            <a:r>
              <a:rPr lang="en-US" sz="3200" dirty="0" smtClean="0"/>
              <a:t> </a:t>
            </a:r>
            <a:r>
              <a:rPr lang="en-US" sz="3200" dirty="0" err="1" smtClean="0"/>
              <a:t>IsLegal</a:t>
            </a:r>
            <a:r>
              <a:rPr lang="en-US" sz="3200" dirty="0" smtClean="0"/>
              <a:t>(Key c);</a:t>
            </a:r>
            <a:endParaRPr lang="en-US" sz="3200" dirty="0" smtClean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 smtClean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0915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 smtClean="0">
                <a:latin typeface="Calibri" pitchFamily="34" charset="0"/>
              </a:rPr>
              <a:t>Dryad job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378</Words>
  <Application>Microsoft Office PowerPoint</Application>
  <PresentationFormat>On-screen Show (4:3)</PresentationFormat>
  <Paragraphs>123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Large-scale Machine Learning using DryadLINQ</vt:lpstr>
      <vt:lpstr>Goal of DryadLINQ</vt:lpstr>
      <vt:lpstr>Software Stack</vt:lpstr>
      <vt:lpstr>Dryad = Execution Layer</vt:lpstr>
      <vt:lpstr>LINQ Data Model</vt:lpstr>
      <vt:lpstr>LINQ Language Summary</vt:lpstr>
      <vt:lpstr>LINQ</vt:lpstr>
      <vt:lpstr>DryadLINQ Data Model</vt:lpstr>
      <vt:lpstr>DryadLINQ = LINQ + Dryad</vt:lpstr>
      <vt:lpstr>Example: Natal Training</vt:lpstr>
      <vt:lpstr>Natal Problem</vt:lpstr>
      <vt:lpstr>Learn from Data</vt:lpstr>
      <vt:lpstr>Running on Xbox</vt:lpstr>
      <vt:lpstr>Cluster-based training</vt:lpstr>
      <vt:lpstr>PowerPoint Presentation</vt:lpstr>
      <vt:lpstr>You can have it!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</dc:creator>
  <cp:lastModifiedBy>admin1</cp:lastModifiedBy>
  <cp:revision>21</cp:revision>
  <dcterms:created xsi:type="dcterms:W3CDTF">2010-04-27T20:55:56Z</dcterms:created>
  <dcterms:modified xsi:type="dcterms:W3CDTF">2010-06-14T22:09:08Z</dcterms:modified>
</cp:coreProperties>
</file>