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0" r:id="rId4"/>
    <p:sldId id="269" r:id="rId5"/>
    <p:sldId id="263" r:id="rId6"/>
    <p:sldId id="262" r:id="rId7"/>
    <p:sldId id="264" r:id="rId8"/>
    <p:sldId id="266" r:id="rId9"/>
    <p:sldId id="268" r:id="rId10"/>
    <p:sldId id="265" r:id="rId11"/>
    <p:sldId id="259" r:id="rId12"/>
    <p:sldId id="267" r:id="rId13"/>
    <p:sldId id="257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1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68DAD-D494-44AF-A933-5D3DB1233E91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CF267-4AC0-4C13-8D45-93025528D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73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49886-ED19-4C15-8A7D-0916BBE34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4E3F3-22C3-444F-A164-31A816B41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3B8D7-CDB9-4F87-A179-9A2A540C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E12D-3E9A-4C3C-86D2-E4B983F9E3B3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11327-E54B-4E97-8D74-21C5869AD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50D3-4244-4C7D-BED5-968391099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091C-F864-45E3-86B2-FFC4DA06C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8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3DFE1-14EC-4B8A-839F-A42BDB28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AB9E8-5E6E-4E68-B238-47C959B4C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E0995-770D-463C-830A-88FA5B93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8049-EAE7-455E-9F25-5B533985D627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2473E-512A-4E06-9AB5-5BCB4BC0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F43A1-7FA0-4EFB-B678-5DC85DEC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091C-F864-45E3-86B2-FFC4DA06C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0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80933-168C-4CE4-B226-ADD0A8DD8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D99D2-E14F-4FD8-84A8-70839213A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A0BF2-B6D6-4B48-8AE2-A97C2E73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2215-528A-40D1-9BA4-B33263833477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50226-9235-4CE7-8B95-599AF0A99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72798-3D1E-455A-947B-2DDDC328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091C-F864-45E3-86B2-FFC4DA06C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1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7F59C-658D-490C-9C8A-B1A1CB2F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955C5-2774-4236-83E2-FEED513F2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C93B4-174A-43C7-B558-52FD995F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5BB9-C821-4B09-B34C-B3C35BD74205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10BE8-59DD-4444-9C22-1B6B6968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A822A-A105-44F4-904C-7B4901E3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091C-F864-45E3-86B2-FFC4DA06C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1DA4-B7F0-41EB-90E5-C7A9E66F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AAD93-30FC-4015-8A43-5FBE02CFB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B383F-53D4-4570-B66D-DFB1A236E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3AF8-61FB-4C84-8C4F-8943D3A7C77F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74B21-6719-4B3A-9EAE-4FF031DD0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61521-0CC9-476C-BDDF-ABE4ED62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091C-F864-45E3-86B2-FFC4DA06C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2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D4E6F-455D-4BE9-AB84-CD9252A9F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C8D89-D8B5-446D-AAFD-71C7BB4BC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98148-185E-4281-80F6-EEE38BA21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99E2D-C364-4B24-BF36-BFC1B93A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5F4E-7FA5-4898-AC56-9C16FB0B2B7F}" type="datetime1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8205F-55EA-426B-83B0-EF74B6C11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75D2C-B3B2-449B-85BA-633090BA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091C-F864-45E3-86B2-FFC4DA06C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89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8045-9FD9-4502-828B-BD1A5252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95B9E-52DB-4F5E-B25D-049BCA9E8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0859A-8F08-4D79-A888-DB5FC0E85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A936B8-ACA2-4365-9E35-6698F98D6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2CA95E-ACAF-473C-8538-FFF6F10F2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61BBC1-2FD4-4B49-B7CC-3AD271A4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AD9B-6707-4178-B86A-C15F9B6527DE}" type="datetime1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012C44-64E8-4E76-A63E-3A73DBBA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A38840-5AB8-4E60-9DAD-14451628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091C-F864-45E3-86B2-FFC4DA06C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1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6E80-DEC9-428A-99DB-3F6E8784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02A55-5766-417D-A050-7053EC03B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450F-7CD2-4C64-A418-D77D035B5722}" type="datetime1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2868C-C951-423F-A11A-A80CF2CF0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A2D1A-4EFB-4019-949A-5AA596EF3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091C-F864-45E3-86B2-FFC4DA06C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1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7D6E81-B1E0-4314-A687-0F53A581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F28B-F0E9-4319-90B9-1C8AA674482B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2CA04-CD79-40E5-9899-171A8DBCE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C5A21-8BFA-4E19-BDFE-08E2D300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091C-F864-45E3-86B2-FFC4DA06C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2468-9D97-4985-AD95-D39CC3ED5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99DB7-CBB4-419F-B283-196902EF5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0C232-B20C-4066-9B93-1AA6D068B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54C8D-8C3F-4EDC-9D15-71D030A9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ED4C-CE2F-426F-8393-D3614523D30E}" type="datetime1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1455E-8CDA-42AE-A2FD-504EC4EB7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8CA09-7DB5-4777-A239-3F27D865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091C-F864-45E3-86B2-FFC4DA06C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DF88-6D51-458C-8846-D1EAD352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3AB42B-AB07-4DE4-B1CF-0F14014F5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26B63-3EBB-47F0-9F22-0CCAB2C6F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2FE55-9C2D-4510-AE18-B4957F38A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E727-3309-4689-ADD7-49DBC45545BC}" type="datetime1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F193A-E45D-44DE-B906-FEFB272B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03C57-0A86-44F0-AA7C-49DF3461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091C-F864-45E3-86B2-FFC4DA06C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2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8F678-1E26-4BDA-844E-CD893D9B1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8190D-DDDA-4D4D-A7CC-11EE77060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B6EB5-978E-44C3-9A37-CB827A270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EA97F-7F09-483E-9D3B-DCBA91D7D4C0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2F0B6-935B-4874-A0CD-5D32BB1F0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0D5E6-5AF7-485A-8B94-ADD97DFF7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F091C-F864-45E3-86B2-FFC4DA06C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8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ephanridgway/5025566186" TargetMode="Externa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1.png"/><Relationship Id="rId7" Type="http://schemas.openxmlformats.org/officeDocument/2006/relationships/image" Target="../media/image12.png"/><Relationship Id="rId12" Type="http://schemas.openxmlformats.org/officeDocument/2006/relationships/image" Target="../media/image2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check-green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stackoverflow.com/questions/12294718/how-to-create-a-cross-as-a-template-to-checkbox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9.png"/><Relationship Id="rId7" Type="http://schemas.openxmlformats.org/officeDocument/2006/relationships/image" Target="../media/image12.png"/><Relationship Id="rId12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AF89-9CFE-4FE3-937A-A8E8E4ABE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Differential </a:t>
            </a:r>
            <a:r>
              <a:rPr lang="en-US" dirty="0" err="1"/>
              <a:t>Datalog</a:t>
            </a:r>
            <a:r>
              <a:rPr lang="en-US" dirty="0"/>
              <a:t> (</a:t>
            </a:r>
            <a:r>
              <a:rPr lang="en-US" dirty="0" err="1"/>
              <a:t>DDlog</a:t>
            </a:r>
            <a:r>
              <a:rPr lang="en-US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3EA16-C351-450B-8AE1-0E9046729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30668"/>
          </a:xfrm>
        </p:spPr>
        <p:txBody>
          <a:bodyPr>
            <a:normAutofit/>
          </a:bodyPr>
          <a:lstStyle/>
          <a:p>
            <a:r>
              <a:rPr lang="en-US" dirty="0"/>
              <a:t>Leonid Ryzhyk, </a:t>
            </a:r>
            <a:r>
              <a:rPr lang="en-US" dirty="0">
                <a:solidFill>
                  <a:srgbClr val="FF0000"/>
                </a:solidFill>
              </a:rPr>
              <a:t>Mihai Budiu</a:t>
            </a:r>
          </a:p>
          <a:p>
            <a:r>
              <a:rPr lang="en-US" dirty="0"/>
              <a:t>VMware Research</a:t>
            </a:r>
          </a:p>
          <a:p>
            <a:endParaRPr lang="en-US" dirty="0"/>
          </a:p>
          <a:p>
            <a:r>
              <a:rPr lang="en-US" dirty="0"/>
              <a:t>September 11, 2019</a:t>
            </a:r>
          </a:p>
          <a:p>
            <a:r>
              <a:rPr lang="en-US" dirty="0"/>
              <a:t>Stanford DAWN Retreat</a:t>
            </a:r>
          </a:p>
        </p:txBody>
      </p:sp>
    </p:spTree>
    <p:extLst>
      <p:ext uri="{BB962C8B-B14F-4D97-AF65-F5344CB8AC3E}">
        <p14:creationId xmlns:p14="http://schemas.microsoft.com/office/powerpoint/2010/main" val="3398666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1CAF-A38C-4E10-A7C4-F800B7958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74970"/>
            <a:ext cx="10515600" cy="1088083"/>
          </a:xfrm>
        </p:spPr>
        <p:txBody>
          <a:bodyPr/>
          <a:lstStyle/>
          <a:p>
            <a:r>
              <a:rPr lang="en-US" dirty="0"/>
              <a:t>Connected components in </a:t>
            </a:r>
            <a:r>
              <a:rPr lang="en-US" dirty="0" err="1"/>
              <a:t>DDlog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0038CE-4E9A-4544-A153-8414A9D2EB83}"/>
              </a:ext>
            </a:extLst>
          </p:cNvPr>
          <p:cNvSpPr/>
          <p:nvPr/>
        </p:nvSpPr>
        <p:spPr>
          <a:xfrm>
            <a:off x="954506" y="940111"/>
            <a:ext cx="10515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typedef Node = bit&lt;16&gt;</a:t>
            </a:r>
          </a:p>
          <a:p>
            <a:r>
              <a:rPr lang="en-US" dirty="0">
                <a:latin typeface="Consolas" panose="020B0609020204030204" pitchFamily="49" charset="0"/>
              </a:rPr>
              <a:t>input relation Edge(source: Node, </a:t>
            </a:r>
            <a:r>
              <a:rPr lang="en-US" dirty="0" err="1">
                <a:latin typeface="Consolas" panose="020B0609020204030204" pitchFamily="49" charset="0"/>
              </a:rPr>
              <a:t>dest</a:t>
            </a:r>
            <a:r>
              <a:rPr lang="en-US" dirty="0">
                <a:latin typeface="Consolas" panose="020B0609020204030204" pitchFamily="49" charset="0"/>
              </a:rPr>
              <a:t>: Node)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// Symmetric edges</a:t>
            </a:r>
          </a:p>
          <a:p>
            <a:r>
              <a:rPr lang="en-US" dirty="0">
                <a:latin typeface="Consolas" panose="020B0609020204030204" pitchFamily="49" charset="0"/>
              </a:rPr>
              <a:t>relation </a:t>
            </a:r>
            <a:r>
              <a:rPr lang="en-US" dirty="0" err="1">
                <a:latin typeface="Consolas" panose="020B0609020204030204" pitchFamily="49" charset="0"/>
              </a:rPr>
              <a:t>SimEdge</a:t>
            </a:r>
            <a:r>
              <a:rPr lang="en-US" dirty="0">
                <a:latin typeface="Consolas" panose="020B0609020204030204" pitchFamily="49" charset="0"/>
              </a:rPr>
              <a:t>(source: Node, </a:t>
            </a:r>
            <a:r>
              <a:rPr lang="en-US" dirty="0" err="1">
                <a:latin typeface="Consolas" panose="020B0609020204030204" pitchFamily="49" charset="0"/>
              </a:rPr>
              <a:t>dest</a:t>
            </a:r>
            <a:r>
              <a:rPr lang="en-US" dirty="0">
                <a:latin typeface="Consolas" panose="020B0609020204030204" pitchFamily="49" charset="0"/>
              </a:rPr>
              <a:t>: Node)</a:t>
            </a:r>
          </a:p>
          <a:p>
            <a:r>
              <a:rPr lang="en-US" dirty="0" err="1">
                <a:latin typeface="Consolas" panose="020B0609020204030204" pitchFamily="49" charset="0"/>
              </a:rPr>
              <a:t>SimEdge</a:t>
            </a:r>
            <a:r>
              <a:rPr lang="en-US" dirty="0">
                <a:latin typeface="Consolas" panose="020B0609020204030204" pitchFamily="49" charset="0"/>
              </a:rPr>
              <a:t>(n, m) :- Edge(n, m).</a:t>
            </a:r>
          </a:p>
          <a:p>
            <a:r>
              <a:rPr lang="en-US" dirty="0" err="1">
                <a:latin typeface="Consolas" panose="020B0609020204030204" pitchFamily="49" charset="0"/>
              </a:rPr>
              <a:t>SimEdge</a:t>
            </a:r>
            <a:r>
              <a:rPr lang="en-US" dirty="0">
                <a:latin typeface="Consolas" panose="020B0609020204030204" pitchFamily="49" charset="0"/>
              </a:rPr>
              <a:t>(n, m) :- Edge(m, n).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relation Reach(from: Node, to: Node)</a:t>
            </a:r>
          </a:p>
          <a:p>
            <a:r>
              <a:rPr lang="en-US" dirty="0">
                <a:latin typeface="Consolas" panose="020B0609020204030204" pitchFamily="49" charset="0"/>
              </a:rPr>
              <a:t>Reach(n, m) :- </a:t>
            </a:r>
            <a:r>
              <a:rPr lang="en-US" dirty="0" err="1">
                <a:latin typeface="Consolas" panose="020B0609020204030204" pitchFamily="49" charset="0"/>
              </a:rPr>
              <a:t>SimEdge</a:t>
            </a:r>
            <a:r>
              <a:rPr lang="en-US" dirty="0">
                <a:latin typeface="Consolas" panose="020B0609020204030204" pitchFamily="49" charset="0"/>
              </a:rPr>
              <a:t>(n, _), var m = n.</a:t>
            </a:r>
          </a:p>
          <a:p>
            <a:r>
              <a:rPr lang="en-US" dirty="0">
                <a:latin typeface="Consolas" panose="020B0609020204030204" pitchFamily="49" charset="0"/>
              </a:rPr>
              <a:t>Reach(n, m) :- </a:t>
            </a:r>
            <a:r>
              <a:rPr lang="en-US" dirty="0" err="1">
                <a:latin typeface="Consolas" panose="020B0609020204030204" pitchFamily="49" charset="0"/>
              </a:rPr>
              <a:t>SimEdge</a:t>
            </a:r>
            <a:r>
              <a:rPr lang="en-US" dirty="0">
                <a:latin typeface="Consolas" panose="020B0609020204030204" pitchFamily="49" charset="0"/>
              </a:rPr>
              <a:t>(n, m).</a:t>
            </a:r>
          </a:p>
          <a:p>
            <a:r>
              <a:rPr lang="en-US" dirty="0">
                <a:latin typeface="Consolas" panose="020B0609020204030204" pitchFamily="49" charset="0"/>
              </a:rPr>
              <a:t>Reach(n, m) :- </a:t>
            </a:r>
            <a:r>
              <a:rPr lang="en-US" dirty="0" err="1">
                <a:latin typeface="Consolas" panose="020B0609020204030204" pitchFamily="49" charset="0"/>
              </a:rPr>
              <a:t>SimEdge</a:t>
            </a:r>
            <a:r>
              <a:rPr lang="en-US" dirty="0">
                <a:latin typeface="Consolas" panose="020B0609020204030204" pitchFamily="49" charset="0"/>
              </a:rPr>
              <a:t>(n, x), Reach(x, m).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// Canonical representative of a connected component: node with smallest value</a:t>
            </a:r>
          </a:p>
          <a:p>
            <a:r>
              <a:rPr lang="en-US" dirty="0">
                <a:latin typeface="Consolas" panose="020B0609020204030204" pitchFamily="49" charset="0"/>
              </a:rPr>
              <a:t>output relation Canonical(node: Node, </a:t>
            </a:r>
            <a:r>
              <a:rPr lang="en-US" dirty="0" err="1">
                <a:latin typeface="Consolas" panose="020B0609020204030204" pitchFamily="49" charset="0"/>
              </a:rPr>
              <a:t>repr</a:t>
            </a:r>
            <a:r>
              <a:rPr lang="en-US" dirty="0">
                <a:latin typeface="Consolas" panose="020B0609020204030204" pitchFamily="49" charset="0"/>
              </a:rPr>
              <a:t>: Node)</a:t>
            </a:r>
          </a:p>
          <a:p>
            <a:r>
              <a:rPr lang="en-US" dirty="0">
                <a:latin typeface="Consolas" panose="020B0609020204030204" pitchFamily="49" charset="0"/>
              </a:rPr>
              <a:t>Canonical(n, r) :- Reach(n, m), var r = Aggregate( (n), </a:t>
            </a:r>
            <a:r>
              <a:rPr lang="en-US" dirty="0" err="1">
                <a:latin typeface="Consolas" panose="020B0609020204030204" pitchFamily="49" charset="0"/>
              </a:rPr>
              <a:t>group_min</a:t>
            </a:r>
            <a:r>
              <a:rPr lang="en-US" dirty="0">
                <a:latin typeface="Consolas" panose="020B0609020204030204" pitchFamily="49" charset="0"/>
              </a:rPr>
              <a:t>(m) 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BAA6F2-76AE-470A-9D4F-FE3783258889}"/>
              </a:ext>
            </a:extLst>
          </p:cNvPr>
          <p:cNvSpPr txBox="1"/>
          <p:nvPr/>
        </p:nvSpPr>
        <p:spPr>
          <a:xfrm>
            <a:off x="717885" y="5835296"/>
            <a:ext cx="109888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non-incremental algorithm is much simpler than the incremental one.</a:t>
            </a:r>
          </a:p>
          <a:p>
            <a:r>
              <a:rPr lang="en-US" sz="2800" dirty="0"/>
              <a:t>Try to write the incremental one by hand!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B36E78-0F14-42BB-A585-EF44CA5B7D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2" t="21744" r="44951"/>
          <a:stretch/>
        </p:blipFill>
        <p:spPr>
          <a:xfrm>
            <a:off x="7740316" y="1379621"/>
            <a:ext cx="3112170" cy="28101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B5A7D04-0F35-465B-84D9-244A2940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091C-F864-45E3-86B2-FFC4DA06CF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43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rrow: Up 26">
            <a:extLst>
              <a:ext uri="{FF2B5EF4-FFF2-40B4-BE49-F238E27FC236}">
                <a16:creationId xmlns:a16="http://schemas.microsoft.com/office/drawing/2014/main" id="{3AE0BC22-3D3F-4F21-A4EE-34B82EBAB9A4}"/>
              </a:ext>
            </a:extLst>
          </p:cNvPr>
          <p:cNvSpPr/>
          <p:nvPr/>
        </p:nvSpPr>
        <p:spPr>
          <a:xfrm>
            <a:off x="4554974" y="4075889"/>
            <a:ext cx="578919" cy="7974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BE363-0506-4FF8-AF4A-CCA33FB6C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9E0817-8355-442A-B42E-3C451ED98D31}"/>
              </a:ext>
            </a:extLst>
          </p:cNvPr>
          <p:cNvSpPr/>
          <p:nvPr/>
        </p:nvSpPr>
        <p:spPr>
          <a:xfrm>
            <a:off x="3479259" y="2782111"/>
            <a:ext cx="2684834" cy="1293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Connected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components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1C863-796A-4471-864D-19B4794ABCBB}"/>
              </a:ext>
            </a:extLst>
          </p:cNvPr>
          <p:cNvSpPr txBox="1"/>
          <p:nvPr/>
        </p:nvSpPr>
        <p:spPr>
          <a:xfrm>
            <a:off x="4379086" y="6259810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ddlog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37B33A-C34D-4E5B-86B6-B591542587FE}"/>
              </a:ext>
            </a:extLst>
          </p:cNvPr>
          <p:cNvSpPr/>
          <p:nvPr/>
        </p:nvSpPr>
        <p:spPr>
          <a:xfrm>
            <a:off x="356680" y="2782111"/>
            <a:ext cx="2684834" cy="12937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Random graph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changes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800C78-49B2-4BF5-B514-B83F1ED6C165}"/>
              </a:ext>
            </a:extLst>
          </p:cNvPr>
          <p:cNvSpPr txBox="1"/>
          <p:nvPr/>
        </p:nvSpPr>
        <p:spPr>
          <a:xfrm>
            <a:off x="1362525" y="4143983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4C4CD64-14B9-4701-87B3-78F6B3F062B8}"/>
              </a:ext>
            </a:extLst>
          </p:cNvPr>
          <p:cNvSpPr/>
          <p:nvPr/>
        </p:nvSpPr>
        <p:spPr>
          <a:xfrm>
            <a:off x="3041513" y="3190672"/>
            <a:ext cx="437745" cy="476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6E74A1C-D620-42DF-AB96-CA867A5CECA5}"/>
              </a:ext>
            </a:extLst>
          </p:cNvPr>
          <p:cNvSpPr/>
          <p:nvPr/>
        </p:nvSpPr>
        <p:spPr>
          <a:xfrm>
            <a:off x="6164093" y="3190672"/>
            <a:ext cx="437745" cy="476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0E1BA6-67C2-49A2-BBE4-E50E66EF6200}"/>
              </a:ext>
            </a:extLst>
          </p:cNvPr>
          <p:cNvSpPr/>
          <p:nvPr/>
        </p:nvSpPr>
        <p:spPr>
          <a:xfrm>
            <a:off x="6601838" y="2782111"/>
            <a:ext cx="2684834" cy="12937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Web 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13A6C5-B5DD-4264-B107-3AD715C629ED}"/>
              </a:ext>
            </a:extLst>
          </p:cNvPr>
          <p:cNvSpPr txBox="1"/>
          <p:nvPr/>
        </p:nvSpPr>
        <p:spPr>
          <a:xfrm>
            <a:off x="7590632" y="4143983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F35E5C-9F7D-46A3-B3AE-67B3AF4A3B66}"/>
              </a:ext>
            </a:extLst>
          </p:cNvPr>
          <p:cNvSpPr/>
          <p:nvPr/>
        </p:nvSpPr>
        <p:spPr>
          <a:xfrm>
            <a:off x="9724417" y="2782111"/>
            <a:ext cx="1939230" cy="12937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Web browser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9788802-947A-4ED6-9D9F-25C5CA0CFA54}"/>
              </a:ext>
            </a:extLst>
          </p:cNvPr>
          <p:cNvSpPr/>
          <p:nvPr/>
        </p:nvSpPr>
        <p:spPr>
          <a:xfrm>
            <a:off x="9286672" y="3190672"/>
            <a:ext cx="437745" cy="476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F33D5-B9DA-44D0-A6CD-5F5047EDEB7D}"/>
              </a:ext>
            </a:extLst>
          </p:cNvPr>
          <p:cNvSpPr txBox="1"/>
          <p:nvPr/>
        </p:nvSpPr>
        <p:spPr>
          <a:xfrm>
            <a:off x="9748773" y="4143983"/>
            <a:ext cx="1890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JavaScript+d3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00D9D5-7D1C-411A-A28C-1C382C47D2BC}"/>
              </a:ext>
            </a:extLst>
          </p:cNvPr>
          <p:cNvSpPr txBox="1"/>
          <p:nvPr/>
        </p:nvSpPr>
        <p:spPr>
          <a:xfrm>
            <a:off x="2853831" y="1931499"/>
            <a:ext cx="813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 </a:t>
            </a:r>
          </a:p>
          <a:p>
            <a:r>
              <a:rPr lang="en-US" dirty="0"/>
              <a:t>edges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2FB5D1-6754-48AF-BE91-8D1836C1B055}"/>
              </a:ext>
            </a:extLst>
          </p:cNvPr>
          <p:cNvSpPr txBox="1"/>
          <p:nvPr/>
        </p:nvSpPr>
        <p:spPr>
          <a:xfrm>
            <a:off x="5705952" y="1792999"/>
            <a:ext cx="13540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Graph </a:t>
            </a:r>
          </a:p>
          <a:p>
            <a:pPr algn="ctr"/>
            <a:r>
              <a:rPr lang="en-US" dirty="0"/>
              <a:t>edges &amp;</a:t>
            </a:r>
          </a:p>
          <a:p>
            <a:pPr algn="ctr"/>
            <a:r>
              <a:rPr lang="en-US" dirty="0"/>
              <a:t>components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1479EF-858F-4568-BEC5-3033C5A005C8}"/>
              </a:ext>
            </a:extLst>
          </p:cNvPr>
          <p:cNvSpPr txBox="1"/>
          <p:nvPr/>
        </p:nvSpPr>
        <p:spPr>
          <a:xfrm>
            <a:off x="8828531" y="1792999"/>
            <a:ext cx="13540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Graph </a:t>
            </a:r>
          </a:p>
          <a:p>
            <a:pPr algn="ctr"/>
            <a:r>
              <a:rPr lang="en-US" dirty="0"/>
              <a:t>edges &amp;</a:t>
            </a:r>
          </a:p>
          <a:p>
            <a:pPr algn="ctr"/>
            <a:r>
              <a:rPr lang="en-US" dirty="0"/>
              <a:t>components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D5165139-74F4-4A56-8B5A-15F0FB48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091C-F864-45E3-86B2-FFC4DA06CF43}" type="slidenum">
              <a:rPr lang="en-US" smtClean="0"/>
              <a:t>11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624C37-6770-4420-A561-5DD13485500E}"/>
              </a:ext>
            </a:extLst>
          </p:cNvPr>
          <p:cNvSpPr/>
          <p:nvPr/>
        </p:nvSpPr>
        <p:spPr>
          <a:xfrm rot="16200000">
            <a:off x="2175753" y="3210129"/>
            <a:ext cx="1293778" cy="4377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serialize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E6F478-D446-485A-938F-B16A1E50465E}"/>
              </a:ext>
            </a:extLst>
          </p:cNvPr>
          <p:cNvSpPr/>
          <p:nvPr/>
        </p:nvSpPr>
        <p:spPr>
          <a:xfrm rot="16200000">
            <a:off x="6171498" y="3210129"/>
            <a:ext cx="1293778" cy="4377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deserialize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3D104C-6900-4B6E-89DA-83AC55833719}"/>
              </a:ext>
            </a:extLst>
          </p:cNvPr>
          <p:cNvSpPr txBox="1"/>
          <p:nvPr/>
        </p:nvSpPr>
        <p:spPr>
          <a:xfrm>
            <a:off x="4485387" y="4143983"/>
            <a:ext cx="73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D7C8B1-51C7-4811-8E4D-BDC3B351767E}"/>
              </a:ext>
            </a:extLst>
          </p:cNvPr>
          <p:cNvSpPr/>
          <p:nvPr/>
        </p:nvSpPr>
        <p:spPr>
          <a:xfrm>
            <a:off x="3598739" y="4900858"/>
            <a:ext cx="2371724" cy="1099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compiler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DE012F61-9486-459C-BAEB-8171B49D5353}"/>
              </a:ext>
            </a:extLst>
          </p:cNvPr>
          <p:cNvSpPr/>
          <p:nvPr/>
        </p:nvSpPr>
        <p:spPr>
          <a:xfrm>
            <a:off x="4532215" y="6019800"/>
            <a:ext cx="578919" cy="3460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980E10B-EBF5-4175-817D-034B980DD746}"/>
              </a:ext>
            </a:extLst>
          </p:cNvPr>
          <p:cNvCxnSpPr>
            <a:stCxn id="25" idx="3"/>
            <a:endCxn id="23" idx="1"/>
          </p:cNvCxnSpPr>
          <p:nvPr/>
        </p:nvCxnSpPr>
        <p:spPr>
          <a:xfrm flipV="1">
            <a:off x="5970463" y="4075889"/>
            <a:ext cx="847924" cy="137447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13A96B7-947C-4198-9308-01F3931C3B5E}"/>
              </a:ext>
            </a:extLst>
          </p:cNvPr>
          <p:cNvCxnSpPr>
            <a:cxnSpLocks/>
            <a:stCxn id="25" idx="1"/>
            <a:endCxn id="3" idx="1"/>
          </p:cNvCxnSpPr>
          <p:nvPr/>
        </p:nvCxnSpPr>
        <p:spPr>
          <a:xfrm rot="10800000">
            <a:off x="2822643" y="4075890"/>
            <a:ext cx="776097" cy="137447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966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28FD4-7A70-479B-8A86-60D1E92E5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4550"/>
          </a:xfrm>
        </p:spPr>
        <p:txBody>
          <a:bodyPr/>
          <a:lstStyle/>
          <a:p>
            <a:r>
              <a:rPr lang="en-US" dirty="0"/>
              <a:t>Not your grandfather’s </a:t>
            </a:r>
            <a:r>
              <a:rPr lang="en-US" dirty="0" err="1"/>
              <a:t>Datalog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19A4-EB51-4DFC-85A2-0B079DE22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51530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Strongly typed: </a:t>
            </a:r>
            <a:r>
              <a:rPr lang="en-US" dirty="0" err="1"/>
              <a:t>bigint</a:t>
            </a:r>
            <a:r>
              <a:rPr lang="en-US" dirty="0"/>
              <a:t>, strings, structs, union types, generic types</a:t>
            </a:r>
          </a:p>
          <a:p>
            <a:r>
              <a:rPr lang="en-US" dirty="0"/>
              <a:t>Powerful expression language</a:t>
            </a:r>
          </a:p>
          <a:p>
            <a:pPr lvl="1"/>
            <a:r>
              <a:rPr lang="en-US" dirty="0"/>
              <a:t>Arithmetic</a:t>
            </a:r>
          </a:p>
          <a:p>
            <a:pPr lvl="1"/>
            <a:r>
              <a:rPr lang="en-US" dirty="0"/>
              <a:t>Type-based safe matching</a:t>
            </a:r>
          </a:p>
          <a:p>
            <a:pPr lvl="1"/>
            <a:r>
              <a:rPr lang="en-US" dirty="0" err="1"/>
              <a:t>Javascript</a:t>
            </a:r>
            <a:r>
              <a:rPr lang="en-US" dirty="0"/>
              <a:t>-like string interpolation</a:t>
            </a:r>
          </a:p>
          <a:p>
            <a:r>
              <a:rPr lang="en-US" dirty="0"/>
              <a:t>Module system</a:t>
            </a:r>
          </a:p>
          <a:p>
            <a:r>
              <a:rPr lang="en-US" dirty="0"/>
              <a:t>Native code execution</a:t>
            </a:r>
          </a:p>
          <a:p>
            <a:r>
              <a:rPr lang="en-US" dirty="0"/>
              <a:t>Vectors, Sets, Maps</a:t>
            </a:r>
          </a:p>
          <a:p>
            <a:r>
              <a:rPr lang="en-US" dirty="0"/>
              <a:t>Functions, iterators, aggregation</a:t>
            </a:r>
          </a:p>
          <a:p>
            <a:r>
              <a:rPr lang="en-US" dirty="0"/>
              <a:t>Profiling, logging, replay</a:t>
            </a:r>
          </a:p>
          <a:p>
            <a:r>
              <a:rPr lang="en-US" dirty="0"/>
              <a:t>Interoperation with Rust, C/C++, Java</a:t>
            </a:r>
          </a:p>
        </p:txBody>
      </p:sp>
      <p:pic>
        <p:nvPicPr>
          <p:cNvPr id="5" name="Picture 4" descr="An old car parked in front of a house&#10;&#10;Description automatically generated">
            <a:extLst>
              <a:ext uri="{FF2B5EF4-FFF2-40B4-BE49-F238E27FC236}">
                <a16:creationId xmlns:a16="http://schemas.microsoft.com/office/drawing/2014/main" id="{9AE1953F-C05F-4375-8F47-DCF623274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49387" y="2598819"/>
            <a:ext cx="3400927" cy="255069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1F276-18DA-481E-86DC-A2881F61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091C-F864-45E3-86B2-FFC4DA06CF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35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60EE-E312-4C3E-A6B0-5ACD25931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Kick the tires!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3F5957-73A1-4139-BB6B-B21429F87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88" y="1652160"/>
            <a:ext cx="11664339" cy="337569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325EF-03E4-429A-8FE8-D809072D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091C-F864-45E3-86B2-FFC4DA06CF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08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CB85-C312-4397-8EC2-4DDDED47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904F4-8722-46A3-BBB1-D5FC70CC0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6C0C5-40B8-486A-AD5E-7A724792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091C-F864-45E3-86B2-FFC4DA06CF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84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9ABB-4123-447B-B85B-B87F9534A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309"/>
            <a:ext cx="10515600" cy="1034733"/>
          </a:xfrm>
        </p:spPr>
        <p:txBody>
          <a:bodyPr/>
          <a:lstStyle/>
          <a:p>
            <a:r>
              <a:rPr lang="en-US" dirty="0"/>
              <a:t>Strawman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94D8BC4-663D-4F9B-8B43-71D3922F7DD1}"/>
                  </a:ext>
                </a:extLst>
              </p:cNvPr>
              <p:cNvSpPr txBox="1"/>
              <p:nvPr/>
            </p:nvSpPr>
            <p:spPr>
              <a:xfrm>
                <a:off x="6923805" y="5016954"/>
                <a:ext cx="377545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94D8BC4-663D-4F9B-8B43-71D3922F7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805" y="5016954"/>
                <a:ext cx="377545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5BF7D8A-AFC5-46BE-995D-5DEAEBBD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091C-F864-45E3-86B2-FFC4DA06CF43}" type="slidenum">
              <a:rPr lang="en-US" smtClean="0"/>
              <a:t>15</a:t>
            </a:fld>
            <a:endParaRPr lang="en-US"/>
          </a:p>
        </p:txBody>
      </p:sp>
      <p:sp>
        <p:nvSpPr>
          <p:cNvPr id="45" name="Cloud 44">
            <a:extLst>
              <a:ext uri="{FF2B5EF4-FFF2-40B4-BE49-F238E27FC236}">
                <a16:creationId xmlns:a16="http://schemas.microsoft.com/office/drawing/2014/main" id="{BCEF27B7-7F24-46E6-8745-2295A1125D91}"/>
              </a:ext>
            </a:extLst>
          </p:cNvPr>
          <p:cNvSpPr/>
          <p:nvPr/>
        </p:nvSpPr>
        <p:spPr>
          <a:xfrm>
            <a:off x="4635833" y="2774480"/>
            <a:ext cx="3160965" cy="2271898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tx1"/>
                </a:solidFill>
              </a:rPr>
              <a:t>Datalog</a:t>
            </a:r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C8B5708-8949-4DF4-9AD7-137B04C1EBE8}"/>
                  </a:ext>
                </a:extLst>
              </p:cNvPr>
              <p:cNvSpPr/>
              <p:nvPr/>
            </p:nvSpPr>
            <p:spPr>
              <a:xfrm>
                <a:off x="3167062" y="3282781"/>
                <a:ext cx="569494" cy="12552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C8B5708-8949-4DF4-9AD7-137B04C1E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062" y="3282781"/>
                <a:ext cx="569494" cy="12552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16A2844-33CA-4D33-968F-DB5977CE96A2}"/>
                  </a:ext>
                </a:extLst>
              </p:cNvPr>
              <p:cNvSpPr/>
              <p:nvPr/>
            </p:nvSpPr>
            <p:spPr>
              <a:xfrm>
                <a:off x="2452270" y="3282781"/>
                <a:ext cx="569494" cy="12552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16A2844-33CA-4D33-968F-DB5977CE9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270" y="3282781"/>
                <a:ext cx="569494" cy="12552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25B00FD-0873-4E16-A291-B46F6410DBCC}"/>
                  </a:ext>
                </a:extLst>
              </p:cNvPr>
              <p:cNvSpPr/>
              <p:nvPr/>
            </p:nvSpPr>
            <p:spPr>
              <a:xfrm>
                <a:off x="1737478" y="3282781"/>
                <a:ext cx="569494" cy="12552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25B00FD-0873-4E16-A291-B46F6410DB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478" y="3282781"/>
                <a:ext cx="569494" cy="12552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E9332F5-6CD2-4C6B-8E48-093ACBD639A1}"/>
                  </a:ext>
                </a:extLst>
              </p:cNvPr>
              <p:cNvSpPr/>
              <p:nvPr/>
            </p:nvSpPr>
            <p:spPr>
              <a:xfrm>
                <a:off x="1032879" y="3282781"/>
                <a:ext cx="569494" cy="12552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E9332F5-6CD2-4C6B-8E48-093ACBD63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879" y="3282781"/>
                <a:ext cx="569494" cy="12552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row: Right 49">
            <a:extLst>
              <a:ext uri="{FF2B5EF4-FFF2-40B4-BE49-F238E27FC236}">
                <a16:creationId xmlns:a16="http://schemas.microsoft.com/office/drawing/2014/main" id="{8B131E07-1444-48A3-BEF7-EED2E842A679}"/>
              </a:ext>
            </a:extLst>
          </p:cNvPr>
          <p:cNvSpPr/>
          <p:nvPr/>
        </p:nvSpPr>
        <p:spPr>
          <a:xfrm>
            <a:off x="4032953" y="3672100"/>
            <a:ext cx="437745" cy="476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991E05C-D820-4565-91F0-C94083C2E8B0}"/>
                  </a:ext>
                </a:extLst>
              </p:cNvPr>
              <p:cNvSpPr/>
              <p:nvPr/>
            </p:nvSpPr>
            <p:spPr>
              <a:xfrm>
                <a:off x="11104210" y="3282781"/>
                <a:ext cx="569494" cy="12552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991E05C-D820-4565-91F0-C94083C2E8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4210" y="3282781"/>
                <a:ext cx="569494" cy="1255295"/>
              </a:xfrm>
              <a:prstGeom prst="rect">
                <a:avLst/>
              </a:prstGeom>
              <a:blipFill>
                <a:blip r:embed="rId8"/>
                <a:stretch>
                  <a:fillRect l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3758BA6-7F7B-4310-A188-AEFC877C9033}"/>
                  </a:ext>
                </a:extLst>
              </p:cNvPr>
              <p:cNvSpPr/>
              <p:nvPr/>
            </p:nvSpPr>
            <p:spPr>
              <a:xfrm>
                <a:off x="10389418" y="3282781"/>
                <a:ext cx="569494" cy="12552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3758BA6-7F7B-4310-A188-AEFC877C90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9418" y="3282781"/>
                <a:ext cx="569494" cy="1255295"/>
              </a:xfrm>
              <a:prstGeom prst="rect">
                <a:avLst/>
              </a:prstGeom>
              <a:blipFill>
                <a:blip r:embed="rId9"/>
                <a:stretch>
                  <a:fillRect l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6888EDD-7C75-433A-90F8-791B4A087001}"/>
                  </a:ext>
                </a:extLst>
              </p:cNvPr>
              <p:cNvSpPr/>
              <p:nvPr/>
            </p:nvSpPr>
            <p:spPr>
              <a:xfrm>
                <a:off x="9674626" y="3282781"/>
                <a:ext cx="569494" cy="12552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6888EDD-7C75-433A-90F8-791B4A0870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626" y="3282781"/>
                <a:ext cx="569494" cy="1255295"/>
              </a:xfrm>
              <a:prstGeom prst="rect">
                <a:avLst/>
              </a:prstGeom>
              <a:blipFill>
                <a:blip r:embed="rId10"/>
                <a:stretch>
                  <a:fillRect l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75D171A-C903-4E7E-8E9D-5C916067B368}"/>
                  </a:ext>
                </a:extLst>
              </p:cNvPr>
              <p:cNvSpPr/>
              <p:nvPr/>
            </p:nvSpPr>
            <p:spPr>
              <a:xfrm>
                <a:off x="8970027" y="3282781"/>
                <a:ext cx="569494" cy="12552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75D171A-C903-4E7E-8E9D-5C916067B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0027" y="3282781"/>
                <a:ext cx="569494" cy="1255295"/>
              </a:xfrm>
              <a:prstGeom prst="rect">
                <a:avLst/>
              </a:prstGeom>
              <a:blipFill>
                <a:blip r:embed="rId11"/>
                <a:stretch>
                  <a:fillRect l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EC988E04-8294-4B3E-B9B8-9A198A1EC8CB}"/>
              </a:ext>
            </a:extLst>
          </p:cNvPr>
          <p:cNvSpPr txBox="1"/>
          <p:nvPr/>
        </p:nvSpPr>
        <p:spPr>
          <a:xfrm>
            <a:off x="426780" y="3477935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450AEF84-CAD6-40B2-8782-7A1145095C85}"/>
              </a:ext>
            </a:extLst>
          </p:cNvPr>
          <p:cNvSpPr/>
          <p:nvPr/>
        </p:nvSpPr>
        <p:spPr>
          <a:xfrm>
            <a:off x="7939959" y="3672100"/>
            <a:ext cx="437745" cy="476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171A1E7-B63B-482C-9648-708EB5B5FDBD}"/>
              </a:ext>
            </a:extLst>
          </p:cNvPr>
          <p:cNvSpPr txBox="1"/>
          <p:nvPr/>
        </p:nvSpPr>
        <p:spPr>
          <a:xfrm>
            <a:off x="8393714" y="3477935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36" name="Arrow: Circular 35">
            <a:extLst>
              <a:ext uri="{FF2B5EF4-FFF2-40B4-BE49-F238E27FC236}">
                <a16:creationId xmlns:a16="http://schemas.microsoft.com/office/drawing/2014/main" id="{771BD3A4-1F78-4263-90B4-E4412F30A5B2}"/>
              </a:ext>
            </a:extLst>
          </p:cNvPr>
          <p:cNvSpPr/>
          <p:nvPr/>
        </p:nvSpPr>
        <p:spPr>
          <a:xfrm rot="10800000">
            <a:off x="5385025" y="3477935"/>
            <a:ext cx="1816559" cy="2419634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994613C-F915-40EB-8694-9344218AC26E}"/>
                  </a:ext>
                </a:extLst>
              </p:cNvPr>
              <p:cNvSpPr/>
              <p:nvPr/>
            </p:nvSpPr>
            <p:spPr>
              <a:xfrm>
                <a:off x="5879162" y="3825590"/>
                <a:ext cx="83138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1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994613C-F915-40EB-8694-9344218AC2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162" y="3825590"/>
                <a:ext cx="831381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6CB1559-725F-4771-9D0A-3A779BF62F1A}"/>
                  </a:ext>
                </a:extLst>
              </p:cNvPr>
              <p:cNvSpPr/>
              <p:nvPr/>
            </p:nvSpPr>
            <p:spPr>
              <a:xfrm>
                <a:off x="1454754" y="1451443"/>
                <a:ext cx="852744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6CB1559-725F-4771-9D0A-3A779BF62F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754" y="1451443"/>
                <a:ext cx="8527446" cy="7078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62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92A51-352E-4576-8F17-E9E488ED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53"/>
            <a:ext cx="10515600" cy="1325563"/>
          </a:xfrm>
        </p:spPr>
        <p:txBody>
          <a:bodyPr/>
          <a:lstStyle/>
          <a:p>
            <a:r>
              <a:rPr lang="en-US" b="1" dirty="0" err="1"/>
              <a:t>Datalog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3A2B3E-F3DA-483E-A2D1-59DC3906BA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178056"/>
                <a:ext cx="10515600" cy="157567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Inputs and outputs are tables (relations = sets of typed tuples)</a:t>
                </a:r>
              </a:p>
              <a:p>
                <a:r>
                  <a:rPr lang="en-US" dirty="0"/>
                  <a:t>Select, project, join, recursion, negation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3A2B3E-F3DA-483E-A2D1-59DC3906BA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178056"/>
                <a:ext cx="10515600" cy="1575670"/>
              </a:xfrm>
              <a:blipFill>
                <a:blip r:embed="rId2"/>
                <a:stretch>
                  <a:fillRect l="-1043" t="-6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00D09962-313A-42E0-8158-8CF6D9CA7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934893"/>
              </p:ext>
            </p:extLst>
          </p:nvPr>
        </p:nvGraphicFramePr>
        <p:xfrm>
          <a:off x="1897315" y="1220335"/>
          <a:ext cx="2130924" cy="1988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308">
                  <a:extLst>
                    <a:ext uri="{9D8B030D-6E8A-4147-A177-3AD203B41FA5}">
                      <a16:colId xmlns:a16="http://schemas.microsoft.com/office/drawing/2014/main" val="262551107"/>
                    </a:ext>
                  </a:extLst>
                </a:gridCol>
                <a:gridCol w="710308">
                  <a:extLst>
                    <a:ext uri="{9D8B030D-6E8A-4147-A177-3AD203B41FA5}">
                      <a16:colId xmlns:a16="http://schemas.microsoft.com/office/drawing/2014/main" val="3932594"/>
                    </a:ext>
                  </a:extLst>
                </a:gridCol>
                <a:gridCol w="710308">
                  <a:extLst>
                    <a:ext uri="{9D8B030D-6E8A-4147-A177-3AD203B41FA5}">
                      <a16:colId xmlns:a16="http://schemas.microsoft.com/office/drawing/2014/main" val="1814475717"/>
                    </a:ext>
                  </a:extLst>
                </a:gridCol>
              </a:tblGrid>
              <a:tr h="28400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966840"/>
                  </a:ext>
                </a:extLst>
              </a:tr>
              <a:tr h="28400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594466"/>
                  </a:ext>
                </a:extLst>
              </a:tr>
              <a:tr h="28400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86497"/>
                  </a:ext>
                </a:extLst>
              </a:tr>
              <a:tr h="28400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775250"/>
                  </a:ext>
                </a:extLst>
              </a:tr>
              <a:tr h="28400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93249"/>
                  </a:ext>
                </a:extLst>
              </a:tr>
              <a:tr h="28400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339341"/>
                  </a:ext>
                </a:extLst>
              </a:tr>
              <a:tr h="28400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484769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FA880BD8-F4CB-40AD-BE44-2163150B8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804704"/>
              </p:ext>
            </p:extLst>
          </p:nvPr>
        </p:nvGraphicFramePr>
        <p:xfrm>
          <a:off x="2252469" y="3393675"/>
          <a:ext cx="1420616" cy="113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308">
                  <a:extLst>
                    <a:ext uri="{9D8B030D-6E8A-4147-A177-3AD203B41FA5}">
                      <a16:colId xmlns:a16="http://schemas.microsoft.com/office/drawing/2014/main" val="262551107"/>
                    </a:ext>
                  </a:extLst>
                </a:gridCol>
                <a:gridCol w="710308">
                  <a:extLst>
                    <a:ext uri="{9D8B030D-6E8A-4147-A177-3AD203B41FA5}">
                      <a16:colId xmlns:a16="http://schemas.microsoft.com/office/drawing/2014/main" val="3932594"/>
                    </a:ext>
                  </a:extLst>
                </a:gridCol>
              </a:tblGrid>
              <a:tr h="28400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966840"/>
                  </a:ext>
                </a:extLst>
              </a:tr>
              <a:tr h="28400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00850"/>
                  </a:ext>
                </a:extLst>
              </a:tr>
              <a:tr h="28400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712939"/>
                  </a:ext>
                </a:extLst>
              </a:tr>
              <a:tr h="28400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355396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EDCE1D46-8696-4425-ABA7-493B22759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207641"/>
              </p:ext>
            </p:extLst>
          </p:nvPr>
        </p:nvGraphicFramePr>
        <p:xfrm>
          <a:off x="8939800" y="1284504"/>
          <a:ext cx="1420616" cy="1704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308">
                  <a:extLst>
                    <a:ext uri="{9D8B030D-6E8A-4147-A177-3AD203B41FA5}">
                      <a16:colId xmlns:a16="http://schemas.microsoft.com/office/drawing/2014/main" val="262551107"/>
                    </a:ext>
                  </a:extLst>
                </a:gridCol>
                <a:gridCol w="710308">
                  <a:extLst>
                    <a:ext uri="{9D8B030D-6E8A-4147-A177-3AD203B41FA5}">
                      <a16:colId xmlns:a16="http://schemas.microsoft.com/office/drawing/2014/main" val="3932594"/>
                    </a:ext>
                  </a:extLst>
                </a:gridCol>
              </a:tblGrid>
              <a:tr h="28400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966840"/>
                  </a:ext>
                </a:extLst>
              </a:tr>
              <a:tr h="28400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712939"/>
                  </a:ext>
                </a:extLst>
              </a:tr>
              <a:tr h="28400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355396"/>
                  </a:ext>
                </a:extLst>
              </a:tr>
              <a:tr h="28400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594466"/>
                  </a:ext>
                </a:extLst>
              </a:tr>
              <a:tr h="28400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86497"/>
                  </a:ext>
                </a:extLst>
              </a:tr>
              <a:tr h="28400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86738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955C2C7C-7922-4C87-93E2-1DCE92A71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165857"/>
              </p:ext>
            </p:extLst>
          </p:nvPr>
        </p:nvGraphicFramePr>
        <p:xfrm>
          <a:off x="8939800" y="3384831"/>
          <a:ext cx="1420617" cy="113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539">
                  <a:extLst>
                    <a:ext uri="{9D8B030D-6E8A-4147-A177-3AD203B41FA5}">
                      <a16:colId xmlns:a16="http://schemas.microsoft.com/office/drawing/2014/main" val="262551107"/>
                    </a:ext>
                  </a:extLst>
                </a:gridCol>
                <a:gridCol w="473539">
                  <a:extLst>
                    <a:ext uri="{9D8B030D-6E8A-4147-A177-3AD203B41FA5}">
                      <a16:colId xmlns:a16="http://schemas.microsoft.com/office/drawing/2014/main" val="3932594"/>
                    </a:ext>
                  </a:extLst>
                </a:gridCol>
                <a:gridCol w="473539">
                  <a:extLst>
                    <a:ext uri="{9D8B030D-6E8A-4147-A177-3AD203B41FA5}">
                      <a16:colId xmlns:a16="http://schemas.microsoft.com/office/drawing/2014/main" val="3041962519"/>
                    </a:ext>
                  </a:extLst>
                </a:gridCol>
              </a:tblGrid>
              <a:tr h="28400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966840"/>
                  </a:ext>
                </a:extLst>
              </a:tr>
              <a:tr h="28400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00850"/>
                  </a:ext>
                </a:extLst>
              </a:tr>
              <a:tr h="28400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712939"/>
                  </a:ext>
                </a:extLst>
              </a:tr>
              <a:tr h="28400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355396"/>
                  </a:ext>
                </a:extLst>
              </a:tr>
            </a:tbl>
          </a:graphicData>
        </a:graphic>
      </p:graphicFrame>
      <p:sp>
        <p:nvSpPr>
          <p:cNvPr id="56" name="Cloud 55">
            <a:extLst>
              <a:ext uri="{FF2B5EF4-FFF2-40B4-BE49-F238E27FC236}">
                <a16:creationId xmlns:a16="http://schemas.microsoft.com/office/drawing/2014/main" id="{81A2F825-1ED5-48B7-8D8F-D42E02CCC48E}"/>
              </a:ext>
            </a:extLst>
          </p:cNvPr>
          <p:cNvSpPr/>
          <p:nvPr/>
        </p:nvSpPr>
        <p:spPr>
          <a:xfrm>
            <a:off x="4812296" y="1747785"/>
            <a:ext cx="3160965" cy="2271898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tx1"/>
                </a:solidFill>
              </a:rPr>
              <a:t>Datalog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D4BE734E-9B1C-4275-8D89-2CA184372D58}"/>
              </a:ext>
            </a:extLst>
          </p:cNvPr>
          <p:cNvSpPr/>
          <p:nvPr/>
        </p:nvSpPr>
        <p:spPr>
          <a:xfrm>
            <a:off x="4201395" y="2214352"/>
            <a:ext cx="437745" cy="476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055B8BA9-1E6C-4E07-AF6B-3F6CA9E91340}"/>
              </a:ext>
            </a:extLst>
          </p:cNvPr>
          <p:cNvSpPr/>
          <p:nvPr/>
        </p:nvSpPr>
        <p:spPr>
          <a:xfrm>
            <a:off x="4201395" y="3543027"/>
            <a:ext cx="437745" cy="476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4D21089C-4173-4F53-BF2F-A7734EF9568B}"/>
              </a:ext>
            </a:extLst>
          </p:cNvPr>
          <p:cNvSpPr/>
          <p:nvPr/>
        </p:nvSpPr>
        <p:spPr>
          <a:xfrm>
            <a:off x="8237658" y="2142163"/>
            <a:ext cx="437745" cy="476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8C29F17D-652C-4587-8C28-C2DB4821563A}"/>
              </a:ext>
            </a:extLst>
          </p:cNvPr>
          <p:cNvSpPr/>
          <p:nvPr/>
        </p:nvSpPr>
        <p:spPr>
          <a:xfrm>
            <a:off x="8237657" y="3497125"/>
            <a:ext cx="437745" cy="476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5AF36F9-F1F5-4D4B-AEB9-B409C95F27B7}"/>
              </a:ext>
            </a:extLst>
          </p:cNvPr>
          <p:cNvSpPr txBox="1"/>
          <p:nvPr/>
        </p:nvSpPr>
        <p:spPr>
          <a:xfrm>
            <a:off x="2246028" y="4813700"/>
            <a:ext cx="1427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tables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E866D2B-4831-43EF-A869-7346C2467A51}"/>
              </a:ext>
            </a:extLst>
          </p:cNvPr>
          <p:cNvSpPr txBox="1"/>
          <p:nvPr/>
        </p:nvSpPr>
        <p:spPr>
          <a:xfrm>
            <a:off x="8883653" y="4813700"/>
            <a:ext cx="1619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 tables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E0534A2-390C-4A7A-94AF-9513B36C2E05}"/>
                  </a:ext>
                </a:extLst>
              </p:cNvPr>
              <p:cNvSpPr/>
              <p:nvPr/>
            </p:nvSpPr>
            <p:spPr>
              <a:xfrm>
                <a:off x="6096000" y="2965036"/>
                <a:ext cx="55566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E0534A2-390C-4A7A-94AF-9513B36C2E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965036"/>
                <a:ext cx="55566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Slide Number Placeholder 69">
            <a:extLst>
              <a:ext uri="{FF2B5EF4-FFF2-40B4-BE49-F238E27FC236}">
                <a16:creationId xmlns:a16="http://schemas.microsoft.com/office/drawing/2014/main" id="{6ED74C90-3DC0-4C1B-A30C-C880790C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091C-F864-45E3-86B2-FFC4DA06CF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0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9ABB-4123-447B-B85B-B87F9534A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218"/>
            <a:ext cx="10515600" cy="1034733"/>
          </a:xfrm>
        </p:spPr>
        <p:txBody>
          <a:bodyPr/>
          <a:lstStyle/>
          <a:p>
            <a:r>
              <a:rPr lang="en-US" b="1" dirty="0"/>
              <a:t>Differential</a:t>
            </a:r>
            <a:r>
              <a:rPr lang="en-US" dirty="0"/>
              <a:t> </a:t>
            </a:r>
            <a:r>
              <a:rPr lang="en-US" dirty="0" err="1"/>
              <a:t>Datalog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078C9C-F188-4AA6-A271-D3AF02180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134810"/>
              </p:ext>
            </p:extLst>
          </p:nvPr>
        </p:nvGraphicFramePr>
        <p:xfrm>
          <a:off x="1897315" y="1220335"/>
          <a:ext cx="2130924" cy="1988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308">
                  <a:extLst>
                    <a:ext uri="{9D8B030D-6E8A-4147-A177-3AD203B41FA5}">
                      <a16:colId xmlns:a16="http://schemas.microsoft.com/office/drawing/2014/main" val="262551107"/>
                    </a:ext>
                  </a:extLst>
                </a:gridCol>
                <a:gridCol w="710308">
                  <a:extLst>
                    <a:ext uri="{9D8B030D-6E8A-4147-A177-3AD203B41FA5}">
                      <a16:colId xmlns:a16="http://schemas.microsoft.com/office/drawing/2014/main" val="3932594"/>
                    </a:ext>
                  </a:extLst>
                </a:gridCol>
                <a:gridCol w="710308">
                  <a:extLst>
                    <a:ext uri="{9D8B030D-6E8A-4147-A177-3AD203B41FA5}">
                      <a16:colId xmlns:a16="http://schemas.microsoft.com/office/drawing/2014/main" val="1814475717"/>
                    </a:ext>
                  </a:extLst>
                </a:gridCol>
              </a:tblGrid>
              <a:tr h="28400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966840"/>
                  </a:ext>
                </a:extLst>
              </a:tr>
              <a:tr h="28400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300850"/>
                  </a:ext>
                </a:extLst>
              </a:tr>
              <a:tr h="28400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712939"/>
                  </a:ext>
                </a:extLst>
              </a:tr>
              <a:tr h="28400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355396"/>
                  </a:ext>
                </a:extLst>
              </a:tr>
              <a:tr h="28400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594466"/>
                  </a:ext>
                </a:extLst>
              </a:tr>
              <a:tr h="28400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86497"/>
                  </a:ext>
                </a:extLst>
              </a:tr>
              <a:tr h="28400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77525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15F2C4-8E22-45F7-8C03-907F2F643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453612"/>
              </p:ext>
            </p:extLst>
          </p:nvPr>
        </p:nvGraphicFramePr>
        <p:xfrm>
          <a:off x="2252469" y="3393675"/>
          <a:ext cx="1420616" cy="1420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308">
                  <a:extLst>
                    <a:ext uri="{9D8B030D-6E8A-4147-A177-3AD203B41FA5}">
                      <a16:colId xmlns:a16="http://schemas.microsoft.com/office/drawing/2014/main" val="262551107"/>
                    </a:ext>
                  </a:extLst>
                </a:gridCol>
                <a:gridCol w="710308">
                  <a:extLst>
                    <a:ext uri="{9D8B030D-6E8A-4147-A177-3AD203B41FA5}">
                      <a16:colId xmlns:a16="http://schemas.microsoft.com/office/drawing/2014/main" val="3932594"/>
                    </a:ext>
                  </a:extLst>
                </a:gridCol>
              </a:tblGrid>
              <a:tr h="28400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966840"/>
                  </a:ext>
                </a:extLst>
              </a:tr>
              <a:tr h="28400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00850"/>
                  </a:ext>
                </a:extLst>
              </a:tr>
              <a:tr h="28400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712939"/>
                  </a:ext>
                </a:extLst>
              </a:tr>
              <a:tr h="28400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355396"/>
                  </a:ext>
                </a:extLst>
              </a:tr>
              <a:tr h="28400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59446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817D0DC-9872-4527-82B6-913A55A0C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922614"/>
              </p:ext>
            </p:extLst>
          </p:nvPr>
        </p:nvGraphicFramePr>
        <p:xfrm>
          <a:off x="8939800" y="1284504"/>
          <a:ext cx="1420616" cy="1988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308">
                  <a:extLst>
                    <a:ext uri="{9D8B030D-6E8A-4147-A177-3AD203B41FA5}">
                      <a16:colId xmlns:a16="http://schemas.microsoft.com/office/drawing/2014/main" val="262551107"/>
                    </a:ext>
                  </a:extLst>
                </a:gridCol>
                <a:gridCol w="710308">
                  <a:extLst>
                    <a:ext uri="{9D8B030D-6E8A-4147-A177-3AD203B41FA5}">
                      <a16:colId xmlns:a16="http://schemas.microsoft.com/office/drawing/2014/main" val="3932594"/>
                    </a:ext>
                  </a:extLst>
                </a:gridCol>
              </a:tblGrid>
              <a:tr h="28400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966840"/>
                  </a:ext>
                </a:extLst>
              </a:tr>
              <a:tr h="28400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300850"/>
                  </a:ext>
                </a:extLst>
              </a:tr>
              <a:tr h="28400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712939"/>
                  </a:ext>
                </a:extLst>
              </a:tr>
              <a:tr h="28400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355396"/>
                  </a:ext>
                </a:extLst>
              </a:tr>
              <a:tr h="28400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594466"/>
                  </a:ext>
                </a:extLst>
              </a:tr>
              <a:tr h="28400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86497"/>
                  </a:ext>
                </a:extLst>
              </a:tr>
              <a:tr h="28400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77525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156B743-54AB-4DB6-804C-5306E71AD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151142"/>
              </p:ext>
            </p:extLst>
          </p:nvPr>
        </p:nvGraphicFramePr>
        <p:xfrm>
          <a:off x="8939800" y="3384831"/>
          <a:ext cx="1420617" cy="1420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539">
                  <a:extLst>
                    <a:ext uri="{9D8B030D-6E8A-4147-A177-3AD203B41FA5}">
                      <a16:colId xmlns:a16="http://schemas.microsoft.com/office/drawing/2014/main" val="262551107"/>
                    </a:ext>
                  </a:extLst>
                </a:gridCol>
                <a:gridCol w="473539">
                  <a:extLst>
                    <a:ext uri="{9D8B030D-6E8A-4147-A177-3AD203B41FA5}">
                      <a16:colId xmlns:a16="http://schemas.microsoft.com/office/drawing/2014/main" val="3932594"/>
                    </a:ext>
                  </a:extLst>
                </a:gridCol>
                <a:gridCol w="473539">
                  <a:extLst>
                    <a:ext uri="{9D8B030D-6E8A-4147-A177-3AD203B41FA5}">
                      <a16:colId xmlns:a16="http://schemas.microsoft.com/office/drawing/2014/main" val="3041962519"/>
                    </a:ext>
                  </a:extLst>
                </a:gridCol>
              </a:tblGrid>
              <a:tr h="28400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966840"/>
                  </a:ext>
                </a:extLst>
              </a:tr>
              <a:tr h="28400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00850"/>
                  </a:ext>
                </a:extLst>
              </a:tr>
              <a:tr h="28400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712939"/>
                  </a:ext>
                </a:extLst>
              </a:tr>
              <a:tr h="28400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355396"/>
                  </a:ext>
                </a:extLst>
              </a:tr>
              <a:tr h="28400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594466"/>
                  </a:ext>
                </a:extLst>
              </a:tr>
            </a:tbl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F60CA725-F52E-48A7-947B-03F87F92C536}"/>
              </a:ext>
            </a:extLst>
          </p:cNvPr>
          <p:cNvSpPr/>
          <p:nvPr/>
        </p:nvSpPr>
        <p:spPr>
          <a:xfrm>
            <a:off x="4812296" y="1747785"/>
            <a:ext cx="3160965" cy="2271898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tx1"/>
                </a:solidFill>
              </a:rPr>
              <a:t>Datalog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0F106F4-77E5-4739-BD2A-D22C93F7F047}"/>
              </a:ext>
            </a:extLst>
          </p:cNvPr>
          <p:cNvSpPr/>
          <p:nvPr/>
        </p:nvSpPr>
        <p:spPr>
          <a:xfrm>
            <a:off x="4201395" y="2214352"/>
            <a:ext cx="437745" cy="476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9C7B26D-D0B6-41CA-915D-730E1D22A8AC}"/>
              </a:ext>
            </a:extLst>
          </p:cNvPr>
          <p:cNvSpPr/>
          <p:nvPr/>
        </p:nvSpPr>
        <p:spPr>
          <a:xfrm>
            <a:off x="4201395" y="3543027"/>
            <a:ext cx="437745" cy="476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CAFDA87-4765-4035-AF3F-013F2F5FFF66}"/>
              </a:ext>
            </a:extLst>
          </p:cNvPr>
          <p:cNvSpPr/>
          <p:nvPr/>
        </p:nvSpPr>
        <p:spPr>
          <a:xfrm>
            <a:off x="8237658" y="2142163"/>
            <a:ext cx="437745" cy="476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76D1300-7469-4EE9-8460-8FDB6FAA5CC4}"/>
              </a:ext>
            </a:extLst>
          </p:cNvPr>
          <p:cNvSpPr/>
          <p:nvPr/>
        </p:nvSpPr>
        <p:spPr>
          <a:xfrm>
            <a:off x="8237657" y="3497125"/>
            <a:ext cx="437745" cy="476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AF2D81-15F2-4674-A26F-07BF309DB755}"/>
              </a:ext>
            </a:extLst>
          </p:cNvPr>
          <p:cNvSpPr txBox="1"/>
          <p:nvPr/>
        </p:nvSpPr>
        <p:spPr>
          <a:xfrm>
            <a:off x="2246028" y="4813700"/>
            <a:ext cx="1427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tables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0589F6-AF9B-44AA-9013-4260916C7484}"/>
              </a:ext>
            </a:extLst>
          </p:cNvPr>
          <p:cNvSpPr txBox="1"/>
          <p:nvPr/>
        </p:nvSpPr>
        <p:spPr>
          <a:xfrm>
            <a:off x="8883653" y="4813700"/>
            <a:ext cx="1619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 tables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D383F3F-E128-4B29-824D-A0C7E95CD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59158" y="4469689"/>
            <a:ext cx="400110" cy="4001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A076C56-2392-4FFF-9120-D6E5EA1E9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424760" y="4444803"/>
            <a:ext cx="400110" cy="40011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A00D6CA-EE10-422A-8022-F1C313A22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98087" y="2866460"/>
            <a:ext cx="400110" cy="400110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5D115F08-A83E-454C-AEF1-07AE3C3A2A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443860" y="1999225"/>
            <a:ext cx="453455" cy="453455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CFAE6AD6-33C3-4CAA-825F-7E2ECEAFDC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443859" y="1404524"/>
            <a:ext cx="453455" cy="453455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4184DFFD-F606-4736-B9CF-4C4EE152A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371415" y="1447341"/>
            <a:ext cx="453455" cy="4534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59275EB-3CC2-4403-975D-E75E89C1E0CF}"/>
                  </a:ext>
                </a:extLst>
              </p:cNvPr>
              <p:cNvSpPr/>
              <p:nvPr/>
            </p:nvSpPr>
            <p:spPr>
              <a:xfrm>
                <a:off x="5958089" y="3061665"/>
                <a:ext cx="83138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1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59275EB-3CC2-4403-975D-E75E89C1E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089" y="3061665"/>
                <a:ext cx="83138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7A1C0E76-C41D-4CDD-8581-183ADD783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091C-F864-45E3-86B2-FFC4DA06CF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7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FA20-F1A2-4B08-ADC8-5D9E7687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DDlog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A0CE8-9A7A-4494-B09C-7FE44248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091C-F864-45E3-86B2-FFC4DA06CF43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80FDCA2-53C0-48B3-861F-52B0913CA2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71651" y="4160401"/>
                <a:ext cx="9260390" cy="20976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400" b="0" i="1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4400" dirty="0"/>
                  <a:t> much faster than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4400" dirty="0"/>
              </a:p>
              <a:p>
                <a:pPr marL="1028700" lvl="1" indent="-571500"/>
                <a:r>
                  <a:rPr lang="en-US" sz="4000" dirty="0"/>
                  <a:t>Ideally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4000" dirty="0"/>
                  <a:t> times faster</a:t>
                </a:r>
                <a:endParaRPr lang="en-US" sz="4400" b="0" i="1" dirty="0">
                  <a:latin typeface="Cambria Math" panose="02040503050406030204" pitchFamily="18" charset="0"/>
                </a:endParaRPr>
              </a:p>
              <a:p>
                <a:pPr marL="571500" indent="-571500"/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4800" dirty="0"/>
                  <a:t> much simpler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800" b="0" i="1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80FDCA2-53C0-48B3-861F-52B0913CA2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1651" y="4160401"/>
                <a:ext cx="9260390" cy="2097626"/>
              </a:xfrm>
              <a:prstGeom prst="rect">
                <a:avLst/>
              </a:prstGeom>
              <a:blipFill>
                <a:blip r:embed="rId2"/>
                <a:stretch>
                  <a:fillRect t="-8986" b="-15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08B40CE-03B9-4E45-AB02-8297DBAF21B7}"/>
                  </a:ext>
                </a:extLst>
              </p:cNvPr>
              <p:cNvSpPr/>
              <p:nvPr/>
            </p:nvSpPr>
            <p:spPr>
              <a:xfrm>
                <a:off x="3986363" y="2351731"/>
                <a:ext cx="68037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08B40CE-03B9-4E45-AB02-8297DBAF2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363" y="2351731"/>
                <a:ext cx="68037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AADC401-EF86-4F3E-9D15-E86638FA6826}"/>
              </a:ext>
            </a:extLst>
          </p:cNvPr>
          <p:cNvSpPr/>
          <p:nvPr/>
        </p:nvSpPr>
        <p:spPr>
          <a:xfrm>
            <a:off x="5224457" y="2008234"/>
            <a:ext cx="1748221" cy="1491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DDLog</a:t>
            </a:r>
            <a:r>
              <a:rPr lang="en-US" sz="2800" dirty="0">
                <a:solidFill>
                  <a:schemeClr val="tx1"/>
                </a:solidFill>
              </a:rPr>
              <a:t> compiler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88506A0-2D27-4D78-A6B7-B22302B70053}"/>
              </a:ext>
            </a:extLst>
          </p:cNvPr>
          <p:cNvSpPr/>
          <p:nvPr/>
        </p:nvSpPr>
        <p:spPr>
          <a:xfrm>
            <a:off x="4684497" y="2381015"/>
            <a:ext cx="520536" cy="7455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E32ED04-3C34-4AC7-9C7C-65B85109CA9E}"/>
              </a:ext>
            </a:extLst>
          </p:cNvPr>
          <p:cNvSpPr/>
          <p:nvPr/>
        </p:nvSpPr>
        <p:spPr>
          <a:xfrm>
            <a:off x="7007638" y="2381015"/>
            <a:ext cx="520536" cy="7455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DCD34E4-47A9-4A89-ABBD-4061753D0130}"/>
                  </a:ext>
                </a:extLst>
              </p:cNvPr>
              <p:cNvSpPr/>
              <p:nvPr/>
            </p:nvSpPr>
            <p:spPr>
              <a:xfrm>
                <a:off x="7563134" y="2351731"/>
                <a:ext cx="1047466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DCD34E4-47A9-4A89-ABBD-4061753D01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134" y="2351731"/>
                <a:ext cx="1047466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32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3D8B-4673-4B04-81A6-C106FFBD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DDlog</a:t>
            </a:r>
            <a:r>
              <a:rPr lang="en-US" dirty="0"/>
              <a:t> programs are streaming systems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868D99F4-8C1A-423C-BA58-6F2F07E79C4C}"/>
              </a:ext>
            </a:extLst>
          </p:cNvPr>
          <p:cNvSpPr/>
          <p:nvPr/>
        </p:nvSpPr>
        <p:spPr>
          <a:xfrm>
            <a:off x="4635833" y="2774480"/>
            <a:ext cx="3160965" cy="2271898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tx1"/>
                </a:solidFill>
              </a:rPr>
              <a:t>Datalog</a:t>
            </a:r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EF8EF0B-F951-4440-B1FB-2DB8C7990D27}"/>
                  </a:ext>
                </a:extLst>
              </p:cNvPr>
              <p:cNvSpPr/>
              <p:nvPr/>
            </p:nvSpPr>
            <p:spPr>
              <a:xfrm>
                <a:off x="3167062" y="3282781"/>
                <a:ext cx="569494" cy="12552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EF8EF0B-F951-4440-B1FB-2DB8C7990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062" y="3282781"/>
                <a:ext cx="569494" cy="12552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D10899E-B5A2-456A-896E-56C20433E13E}"/>
                  </a:ext>
                </a:extLst>
              </p:cNvPr>
              <p:cNvSpPr/>
              <p:nvPr/>
            </p:nvSpPr>
            <p:spPr>
              <a:xfrm>
                <a:off x="2452270" y="3282781"/>
                <a:ext cx="569494" cy="12552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D10899E-B5A2-456A-896E-56C20433E1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270" y="3282781"/>
                <a:ext cx="569494" cy="12552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D0C47A7-093F-4CD3-B0D3-FCFFDB5AA31A}"/>
                  </a:ext>
                </a:extLst>
              </p:cNvPr>
              <p:cNvSpPr/>
              <p:nvPr/>
            </p:nvSpPr>
            <p:spPr>
              <a:xfrm>
                <a:off x="1737478" y="3282781"/>
                <a:ext cx="569494" cy="12552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D0C47A7-093F-4CD3-B0D3-FCFFDB5AA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478" y="3282781"/>
                <a:ext cx="569494" cy="12552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8B3D80A-DA3B-4759-9BCA-8F1C14AECF85}"/>
                  </a:ext>
                </a:extLst>
              </p:cNvPr>
              <p:cNvSpPr/>
              <p:nvPr/>
            </p:nvSpPr>
            <p:spPr>
              <a:xfrm>
                <a:off x="1032879" y="3282781"/>
                <a:ext cx="569494" cy="12552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8B3D80A-DA3B-4759-9BCA-8F1C14AECF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879" y="3282781"/>
                <a:ext cx="569494" cy="12552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Right 9">
            <a:extLst>
              <a:ext uri="{FF2B5EF4-FFF2-40B4-BE49-F238E27FC236}">
                <a16:creationId xmlns:a16="http://schemas.microsoft.com/office/drawing/2014/main" id="{0FC92815-C9BC-4F8F-A00B-1F5047F9204D}"/>
              </a:ext>
            </a:extLst>
          </p:cNvPr>
          <p:cNvSpPr/>
          <p:nvPr/>
        </p:nvSpPr>
        <p:spPr>
          <a:xfrm>
            <a:off x="4032953" y="3672100"/>
            <a:ext cx="437745" cy="476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F724C-3B43-4B93-BFFE-9605D1800664}"/>
              </a:ext>
            </a:extLst>
          </p:cNvPr>
          <p:cNvSpPr txBox="1"/>
          <p:nvPr/>
        </p:nvSpPr>
        <p:spPr>
          <a:xfrm>
            <a:off x="589260" y="2662680"/>
            <a:ext cx="3726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Stream of input changes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048C28-0E7C-4B63-B89F-926EBC6A820A}"/>
              </a:ext>
            </a:extLst>
          </p:cNvPr>
          <p:cNvSpPr txBox="1"/>
          <p:nvPr/>
        </p:nvSpPr>
        <p:spPr>
          <a:xfrm>
            <a:off x="8117351" y="2662680"/>
            <a:ext cx="3953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Stream of output changes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553FDDA-2613-4F38-AE15-C6C5A3AC9615}"/>
                  </a:ext>
                </a:extLst>
              </p:cNvPr>
              <p:cNvSpPr/>
              <p:nvPr/>
            </p:nvSpPr>
            <p:spPr>
              <a:xfrm>
                <a:off x="11104210" y="3282781"/>
                <a:ext cx="569494" cy="12552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553FDDA-2613-4F38-AE15-C6C5A3AC9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4210" y="3282781"/>
                <a:ext cx="569494" cy="1255295"/>
              </a:xfrm>
              <a:prstGeom prst="rect">
                <a:avLst/>
              </a:prstGeom>
              <a:blipFill>
                <a:blip r:embed="rId6"/>
                <a:stretch>
                  <a:fillRect l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5AF0AE4-4870-452C-BAF7-584D82854E47}"/>
                  </a:ext>
                </a:extLst>
              </p:cNvPr>
              <p:cNvSpPr/>
              <p:nvPr/>
            </p:nvSpPr>
            <p:spPr>
              <a:xfrm>
                <a:off x="10389418" y="3282781"/>
                <a:ext cx="569494" cy="12552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5AF0AE4-4870-452C-BAF7-584D82854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9418" y="3282781"/>
                <a:ext cx="569494" cy="1255295"/>
              </a:xfrm>
              <a:prstGeom prst="rect">
                <a:avLst/>
              </a:prstGeom>
              <a:blipFill>
                <a:blip r:embed="rId7"/>
                <a:stretch>
                  <a:fillRect l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99548BD-F9CC-4C90-A4B0-1DB2366FD83C}"/>
                  </a:ext>
                </a:extLst>
              </p:cNvPr>
              <p:cNvSpPr/>
              <p:nvPr/>
            </p:nvSpPr>
            <p:spPr>
              <a:xfrm>
                <a:off x="9674626" y="3282781"/>
                <a:ext cx="569494" cy="12552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99548BD-F9CC-4C90-A4B0-1DB2366FD8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626" y="3282781"/>
                <a:ext cx="569494" cy="1255295"/>
              </a:xfrm>
              <a:prstGeom prst="rect">
                <a:avLst/>
              </a:prstGeom>
              <a:blipFill>
                <a:blip r:embed="rId8"/>
                <a:stretch>
                  <a:fillRect l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5631F36-674E-4926-839F-41FCB32C5038}"/>
                  </a:ext>
                </a:extLst>
              </p:cNvPr>
              <p:cNvSpPr/>
              <p:nvPr/>
            </p:nvSpPr>
            <p:spPr>
              <a:xfrm>
                <a:off x="8970027" y="3282781"/>
                <a:ext cx="569494" cy="12552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5631F36-674E-4926-839F-41FCB32C5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0027" y="3282781"/>
                <a:ext cx="569494" cy="1255295"/>
              </a:xfrm>
              <a:prstGeom prst="rect">
                <a:avLst/>
              </a:prstGeom>
              <a:blipFill>
                <a:blip r:embed="rId9"/>
                <a:stretch>
                  <a:fillRect l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138E62B0-BDFE-493D-A2BB-A19978604A46}"/>
              </a:ext>
            </a:extLst>
          </p:cNvPr>
          <p:cNvSpPr txBox="1"/>
          <p:nvPr/>
        </p:nvSpPr>
        <p:spPr>
          <a:xfrm>
            <a:off x="426780" y="3477935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39A684E-0E72-46A6-8D57-80CF29209B5A}"/>
              </a:ext>
            </a:extLst>
          </p:cNvPr>
          <p:cNvSpPr/>
          <p:nvPr/>
        </p:nvSpPr>
        <p:spPr>
          <a:xfrm>
            <a:off x="7939959" y="3672100"/>
            <a:ext cx="437745" cy="476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BB3C70-D183-44A9-9C48-EE695AA0756F}"/>
              </a:ext>
            </a:extLst>
          </p:cNvPr>
          <p:cNvSpPr txBox="1"/>
          <p:nvPr/>
        </p:nvSpPr>
        <p:spPr>
          <a:xfrm>
            <a:off x="8393714" y="3477935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1DDCD15C-ABFD-48A4-97CC-955F0599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091C-F864-45E3-86B2-FFC4DA06CF43}" type="slidenum">
              <a:rPr lang="en-US" smtClean="0"/>
              <a:t>5</a:t>
            </a:fld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2E3B54-2142-4D91-8DAC-EC16F812E02C}"/>
              </a:ext>
            </a:extLst>
          </p:cNvPr>
          <p:cNvSpPr txBox="1"/>
          <p:nvPr/>
        </p:nvSpPr>
        <p:spPr>
          <a:xfrm>
            <a:off x="2452270" y="6077247"/>
            <a:ext cx="1712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transactions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0E0971-70DF-4090-A6BA-65BDBD757052}"/>
              </a:ext>
            </a:extLst>
          </p:cNvPr>
          <p:cNvCxnSpPr>
            <a:cxnSpLocks/>
            <a:stCxn id="30" idx="0"/>
            <a:endCxn id="8" idx="2"/>
          </p:cNvCxnSpPr>
          <p:nvPr/>
        </p:nvCxnSpPr>
        <p:spPr>
          <a:xfrm flipH="1" flipV="1">
            <a:off x="2022225" y="4538076"/>
            <a:ext cx="1286273" cy="15391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7942E94-B770-49B2-B6E0-EA7A0924D93E}"/>
              </a:ext>
            </a:extLst>
          </p:cNvPr>
          <p:cNvCxnSpPr>
            <a:cxnSpLocks/>
            <a:stCxn id="30" idx="0"/>
            <a:endCxn id="7" idx="2"/>
          </p:cNvCxnSpPr>
          <p:nvPr/>
        </p:nvCxnSpPr>
        <p:spPr>
          <a:xfrm flipH="1" flipV="1">
            <a:off x="2737017" y="4538076"/>
            <a:ext cx="571481" cy="15391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04839D0-D939-487D-9975-46D6E9E21B57}"/>
              </a:ext>
            </a:extLst>
          </p:cNvPr>
          <p:cNvCxnSpPr>
            <a:cxnSpLocks/>
            <a:stCxn id="30" idx="0"/>
            <a:endCxn id="6" idx="2"/>
          </p:cNvCxnSpPr>
          <p:nvPr/>
        </p:nvCxnSpPr>
        <p:spPr>
          <a:xfrm flipV="1">
            <a:off x="3308498" y="4538076"/>
            <a:ext cx="143311" cy="15391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6C5BFAA-04C5-4F45-8D0F-3128F61CC24B}"/>
              </a:ext>
            </a:extLst>
          </p:cNvPr>
          <p:cNvCxnSpPr>
            <a:cxnSpLocks/>
            <a:stCxn id="30" idx="0"/>
            <a:endCxn id="13" idx="2"/>
          </p:cNvCxnSpPr>
          <p:nvPr/>
        </p:nvCxnSpPr>
        <p:spPr>
          <a:xfrm flipV="1">
            <a:off x="3308498" y="4538076"/>
            <a:ext cx="8080459" cy="15391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C8911D6-3608-44E5-978B-3B84AF6FA03F}"/>
              </a:ext>
            </a:extLst>
          </p:cNvPr>
          <p:cNvCxnSpPr>
            <a:cxnSpLocks/>
            <a:stCxn id="30" idx="0"/>
            <a:endCxn id="14" idx="2"/>
          </p:cNvCxnSpPr>
          <p:nvPr/>
        </p:nvCxnSpPr>
        <p:spPr>
          <a:xfrm flipV="1">
            <a:off x="3308498" y="4538076"/>
            <a:ext cx="7365667" cy="15391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3DFCA-C6D9-41DE-B8E6-9C897DF9C349}"/>
              </a:ext>
            </a:extLst>
          </p:cNvPr>
          <p:cNvCxnSpPr>
            <a:cxnSpLocks/>
            <a:stCxn id="30" idx="0"/>
            <a:endCxn id="15" idx="2"/>
          </p:cNvCxnSpPr>
          <p:nvPr/>
        </p:nvCxnSpPr>
        <p:spPr>
          <a:xfrm flipV="1">
            <a:off x="3308498" y="4538076"/>
            <a:ext cx="6650875" cy="15391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2F17096-8EE5-4542-A636-6D667A12FE35}"/>
                  </a:ext>
                </a:extLst>
              </p:cNvPr>
              <p:cNvSpPr/>
              <p:nvPr/>
            </p:nvSpPr>
            <p:spPr>
              <a:xfrm>
                <a:off x="5800624" y="3910428"/>
                <a:ext cx="83138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1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2F17096-8EE5-4542-A636-6D667A12F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624" y="3910428"/>
                <a:ext cx="831381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57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8" grpId="0"/>
      <p:bldP spid="28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9ABB-4123-447B-B85B-B87F9534A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309"/>
            <a:ext cx="10515600" cy="1034733"/>
          </a:xfrm>
        </p:spPr>
        <p:txBody>
          <a:bodyPr/>
          <a:lstStyle/>
          <a:p>
            <a:r>
              <a:rPr lang="en-US" dirty="0"/>
              <a:t>Correctness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0751175-088E-41C8-8F69-EACEA956EDB0}"/>
                  </a:ext>
                </a:extLst>
              </p:cNvPr>
              <p:cNvSpPr/>
              <p:nvPr/>
            </p:nvSpPr>
            <p:spPr>
              <a:xfrm>
                <a:off x="1317626" y="1016320"/>
                <a:ext cx="8527446" cy="19419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br>
                  <a:rPr lang="en-US" sz="4000" dirty="0"/>
                </a:b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00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000" dirty="0"/>
              </a:p>
              <a:p>
                <a:pPr algn="ctr"/>
                <a:r>
                  <a:rPr lang="en-US" sz="4000" dirty="0"/>
                  <a:t> </a:t>
                </a:r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0751175-088E-41C8-8F69-EACEA956ED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626" y="1016320"/>
                <a:ext cx="8527446" cy="19419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94D8BC4-663D-4F9B-8B43-71D3922F7DD1}"/>
                  </a:ext>
                </a:extLst>
              </p:cNvPr>
              <p:cNvSpPr txBox="1"/>
              <p:nvPr/>
            </p:nvSpPr>
            <p:spPr>
              <a:xfrm>
                <a:off x="6923805" y="5016954"/>
                <a:ext cx="370152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4000" dirty="0"/>
                  <a:t> = internal state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94D8BC4-663D-4F9B-8B43-71D3922F7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805" y="5016954"/>
                <a:ext cx="3701526" cy="707886"/>
              </a:xfrm>
              <a:prstGeom prst="rect">
                <a:avLst/>
              </a:prstGeom>
              <a:blipFill>
                <a:blip r:embed="rId3"/>
                <a:stretch>
                  <a:fillRect t="-15517" r="-4778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0DBEF5D-3A76-47B9-8602-6EC262A73AD9}"/>
              </a:ext>
            </a:extLst>
          </p:cNvPr>
          <p:cNvSpPr txBox="1"/>
          <p:nvPr/>
        </p:nvSpPr>
        <p:spPr>
          <a:xfrm>
            <a:off x="466303" y="1664125"/>
            <a:ext cx="743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s.t.</a:t>
            </a:r>
            <a:endParaRPr lang="en-US" sz="36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5BF7D8A-AFC5-46BE-995D-5DEAEBBD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091C-F864-45E3-86B2-FFC4DA06CF43}" type="slidenum">
              <a:rPr lang="en-US" smtClean="0"/>
              <a:t>6</a:t>
            </a:fld>
            <a:endParaRPr lang="en-US"/>
          </a:p>
        </p:txBody>
      </p:sp>
      <p:sp>
        <p:nvSpPr>
          <p:cNvPr id="45" name="Cloud 44">
            <a:extLst>
              <a:ext uri="{FF2B5EF4-FFF2-40B4-BE49-F238E27FC236}">
                <a16:creationId xmlns:a16="http://schemas.microsoft.com/office/drawing/2014/main" id="{BCEF27B7-7F24-46E6-8745-2295A1125D91}"/>
              </a:ext>
            </a:extLst>
          </p:cNvPr>
          <p:cNvSpPr/>
          <p:nvPr/>
        </p:nvSpPr>
        <p:spPr>
          <a:xfrm>
            <a:off x="4635833" y="2774480"/>
            <a:ext cx="3160965" cy="2271898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tx1"/>
                </a:solidFill>
              </a:rPr>
              <a:t>Datalog</a:t>
            </a:r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C8B5708-8949-4DF4-9AD7-137B04C1EBE8}"/>
                  </a:ext>
                </a:extLst>
              </p:cNvPr>
              <p:cNvSpPr/>
              <p:nvPr/>
            </p:nvSpPr>
            <p:spPr>
              <a:xfrm>
                <a:off x="3167062" y="3282781"/>
                <a:ext cx="569494" cy="12552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C8B5708-8949-4DF4-9AD7-137B04C1E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062" y="3282781"/>
                <a:ext cx="569494" cy="12552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16A2844-33CA-4D33-968F-DB5977CE96A2}"/>
                  </a:ext>
                </a:extLst>
              </p:cNvPr>
              <p:cNvSpPr/>
              <p:nvPr/>
            </p:nvSpPr>
            <p:spPr>
              <a:xfrm>
                <a:off x="2452270" y="3282781"/>
                <a:ext cx="569494" cy="12552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16A2844-33CA-4D33-968F-DB5977CE9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270" y="3282781"/>
                <a:ext cx="569494" cy="12552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25B00FD-0873-4E16-A291-B46F6410DBCC}"/>
                  </a:ext>
                </a:extLst>
              </p:cNvPr>
              <p:cNvSpPr/>
              <p:nvPr/>
            </p:nvSpPr>
            <p:spPr>
              <a:xfrm>
                <a:off x="1737478" y="3282781"/>
                <a:ext cx="569494" cy="12552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25B00FD-0873-4E16-A291-B46F6410DB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478" y="3282781"/>
                <a:ext cx="569494" cy="12552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E9332F5-6CD2-4C6B-8E48-093ACBD639A1}"/>
                  </a:ext>
                </a:extLst>
              </p:cNvPr>
              <p:cNvSpPr/>
              <p:nvPr/>
            </p:nvSpPr>
            <p:spPr>
              <a:xfrm>
                <a:off x="1032879" y="3282781"/>
                <a:ext cx="569494" cy="12552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E9332F5-6CD2-4C6B-8E48-093ACBD63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879" y="3282781"/>
                <a:ext cx="569494" cy="12552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row: Right 49">
            <a:extLst>
              <a:ext uri="{FF2B5EF4-FFF2-40B4-BE49-F238E27FC236}">
                <a16:creationId xmlns:a16="http://schemas.microsoft.com/office/drawing/2014/main" id="{8B131E07-1444-48A3-BEF7-EED2E842A679}"/>
              </a:ext>
            </a:extLst>
          </p:cNvPr>
          <p:cNvSpPr/>
          <p:nvPr/>
        </p:nvSpPr>
        <p:spPr>
          <a:xfrm>
            <a:off x="4032953" y="3672100"/>
            <a:ext cx="437745" cy="476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991E05C-D820-4565-91F0-C94083C2E8B0}"/>
                  </a:ext>
                </a:extLst>
              </p:cNvPr>
              <p:cNvSpPr/>
              <p:nvPr/>
            </p:nvSpPr>
            <p:spPr>
              <a:xfrm>
                <a:off x="11104210" y="3282781"/>
                <a:ext cx="569494" cy="12552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991E05C-D820-4565-91F0-C94083C2E8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4210" y="3282781"/>
                <a:ext cx="569494" cy="1255295"/>
              </a:xfrm>
              <a:prstGeom prst="rect">
                <a:avLst/>
              </a:prstGeom>
              <a:blipFill>
                <a:blip r:embed="rId8"/>
                <a:stretch>
                  <a:fillRect l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3758BA6-7F7B-4310-A188-AEFC877C9033}"/>
                  </a:ext>
                </a:extLst>
              </p:cNvPr>
              <p:cNvSpPr/>
              <p:nvPr/>
            </p:nvSpPr>
            <p:spPr>
              <a:xfrm>
                <a:off x="10389418" y="3282781"/>
                <a:ext cx="569494" cy="12552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3758BA6-7F7B-4310-A188-AEFC877C90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9418" y="3282781"/>
                <a:ext cx="569494" cy="1255295"/>
              </a:xfrm>
              <a:prstGeom prst="rect">
                <a:avLst/>
              </a:prstGeom>
              <a:blipFill>
                <a:blip r:embed="rId9"/>
                <a:stretch>
                  <a:fillRect l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6888EDD-7C75-433A-90F8-791B4A087001}"/>
                  </a:ext>
                </a:extLst>
              </p:cNvPr>
              <p:cNvSpPr/>
              <p:nvPr/>
            </p:nvSpPr>
            <p:spPr>
              <a:xfrm>
                <a:off x="9674626" y="3282781"/>
                <a:ext cx="569494" cy="12552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6888EDD-7C75-433A-90F8-791B4A0870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626" y="3282781"/>
                <a:ext cx="569494" cy="1255295"/>
              </a:xfrm>
              <a:prstGeom prst="rect">
                <a:avLst/>
              </a:prstGeom>
              <a:blipFill>
                <a:blip r:embed="rId10"/>
                <a:stretch>
                  <a:fillRect l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75D171A-C903-4E7E-8E9D-5C916067B368}"/>
                  </a:ext>
                </a:extLst>
              </p:cNvPr>
              <p:cNvSpPr/>
              <p:nvPr/>
            </p:nvSpPr>
            <p:spPr>
              <a:xfrm>
                <a:off x="8970027" y="3282781"/>
                <a:ext cx="569494" cy="12552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75D171A-C903-4E7E-8E9D-5C916067B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0027" y="3282781"/>
                <a:ext cx="569494" cy="1255295"/>
              </a:xfrm>
              <a:prstGeom prst="rect">
                <a:avLst/>
              </a:prstGeom>
              <a:blipFill>
                <a:blip r:embed="rId11"/>
                <a:stretch>
                  <a:fillRect l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EC988E04-8294-4B3E-B9B8-9A198A1EC8CB}"/>
              </a:ext>
            </a:extLst>
          </p:cNvPr>
          <p:cNvSpPr txBox="1"/>
          <p:nvPr/>
        </p:nvSpPr>
        <p:spPr>
          <a:xfrm>
            <a:off x="426780" y="3477935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450AEF84-CAD6-40B2-8782-7A1145095C85}"/>
              </a:ext>
            </a:extLst>
          </p:cNvPr>
          <p:cNvSpPr/>
          <p:nvPr/>
        </p:nvSpPr>
        <p:spPr>
          <a:xfrm>
            <a:off x="7939959" y="3672100"/>
            <a:ext cx="437745" cy="476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171A1E7-B63B-482C-9648-708EB5B5FDBD}"/>
              </a:ext>
            </a:extLst>
          </p:cNvPr>
          <p:cNvSpPr txBox="1"/>
          <p:nvPr/>
        </p:nvSpPr>
        <p:spPr>
          <a:xfrm>
            <a:off x="8393714" y="3477935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36" name="Arrow: Circular 35">
            <a:extLst>
              <a:ext uri="{FF2B5EF4-FFF2-40B4-BE49-F238E27FC236}">
                <a16:creationId xmlns:a16="http://schemas.microsoft.com/office/drawing/2014/main" id="{771BD3A4-1F78-4263-90B4-E4412F30A5B2}"/>
              </a:ext>
            </a:extLst>
          </p:cNvPr>
          <p:cNvSpPr/>
          <p:nvPr/>
        </p:nvSpPr>
        <p:spPr>
          <a:xfrm rot="10800000">
            <a:off x="5385025" y="3477935"/>
            <a:ext cx="1816559" cy="2419634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994613C-F915-40EB-8694-9344218AC26E}"/>
                  </a:ext>
                </a:extLst>
              </p:cNvPr>
              <p:cNvSpPr/>
              <p:nvPr/>
            </p:nvSpPr>
            <p:spPr>
              <a:xfrm>
                <a:off x="5879162" y="3825590"/>
                <a:ext cx="83138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1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994613C-F915-40EB-8694-9344218AC2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162" y="3825590"/>
                <a:ext cx="831381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96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1455-7384-42AC-9CC2-397339E8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DDlog</a:t>
            </a:r>
            <a:r>
              <a:rPr lang="en-US" dirty="0"/>
              <a:t> System architecture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FC4A172-D7FC-4BEC-91A8-6C54905C395D}"/>
              </a:ext>
            </a:extLst>
          </p:cNvPr>
          <p:cNvGrpSpPr/>
          <p:nvPr/>
        </p:nvGrpSpPr>
        <p:grpSpPr>
          <a:xfrm>
            <a:off x="605160" y="1609725"/>
            <a:ext cx="10974535" cy="4211070"/>
            <a:chOff x="1575105" y="2053406"/>
            <a:chExt cx="8962752" cy="31713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2467A94-2B3A-42FD-A311-6103193CC251}"/>
                </a:ext>
              </a:extLst>
            </p:cNvPr>
            <p:cNvSpPr/>
            <p:nvPr/>
          </p:nvSpPr>
          <p:spPr>
            <a:xfrm>
              <a:off x="3221603" y="2633726"/>
              <a:ext cx="1427748" cy="11229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solidFill>
                    <a:schemeClr val="tx1"/>
                  </a:solidFill>
                </a:rPr>
                <a:t>DDLog</a:t>
              </a:r>
              <a:r>
                <a:rPr lang="en-US" sz="2800" dirty="0">
                  <a:solidFill>
                    <a:schemeClr val="tx1"/>
                  </a:solidFill>
                </a:rPr>
                <a:t> compiler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C45E4A-54A6-43DD-91AF-2885619B4BB2}"/>
                </a:ext>
              </a:extLst>
            </p:cNvPr>
            <p:cNvSpPr txBox="1"/>
            <p:nvPr/>
          </p:nvSpPr>
          <p:spPr>
            <a:xfrm>
              <a:off x="1575105" y="2709784"/>
              <a:ext cx="1165145" cy="1043024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/>
                <a:t>DDLog</a:t>
              </a:r>
              <a:endParaRPr lang="en-US" sz="2800" dirty="0"/>
            </a:p>
            <a:p>
              <a:pPr algn="ctr"/>
              <a:r>
                <a:rPr lang="en-US" sz="2800" dirty="0"/>
                <a:t>program</a:t>
              </a:r>
            </a:p>
            <a:p>
              <a:pPr algn="ctr"/>
              <a:endParaRPr lang="en-US" sz="2800" dirty="0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62A9F52E-06D9-4C7C-9B8A-787CF5C3D31C}"/>
                </a:ext>
              </a:extLst>
            </p:cNvPr>
            <p:cNvSpPr/>
            <p:nvPr/>
          </p:nvSpPr>
          <p:spPr>
            <a:xfrm>
              <a:off x="2780625" y="2914463"/>
              <a:ext cx="425115" cy="5614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B78C8A36-D317-42D0-A97F-3B7C1E682529}"/>
                </a:ext>
              </a:extLst>
            </p:cNvPr>
            <p:cNvSpPr/>
            <p:nvPr/>
          </p:nvSpPr>
          <p:spPr>
            <a:xfrm>
              <a:off x="4677903" y="2914463"/>
              <a:ext cx="425115" cy="5614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A9E0F2D-E706-4FE3-9BA7-1AA5660094DA}"/>
                    </a:ext>
                  </a:extLst>
                </p:cNvPr>
                <p:cNvSpPr txBox="1"/>
                <p:nvPr/>
              </p:nvSpPr>
              <p:spPr>
                <a:xfrm>
                  <a:off x="5120561" y="2691599"/>
                  <a:ext cx="1162526" cy="1043024"/>
                </a:xfrm>
                <a:prstGeom prst="rect">
                  <a:avLst/>
                </a:prstGeom>
                <a:solidFill>
                  <a:schemeClr val="accent4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/>
                    <a:t>Rust</a:t>
                  </a:r>
                </a:p>
                <a:p>
                  <a:pPr algn="ctr"/>
                  <a:r>
                    <a:rPr lang="en-US" sz="2800" dirty="0"/>
                    <a:t>Program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A9E0F2D-E706-4FE3-9BA7-1AA5660094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0561" y="2691599"/>
                  <a:ext cx="1162526" cy="1043024"/>
                </a:xfrm>
                <a:prstGeom prst="rect">
                  <a:avLst/>
                </a:prstGeom>
                <a:blipFill>
                  <a:blip r:embed="rId2"/>
                  <a:stretch>
                    <a:fillRect l="-8120" t="-396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EB0049-8E43-40BE-80DB-0493C9E9F02C}"/>
                </a:ext>
              </a:extLst>
            </p:cNvPr>
            <p:cNvSpPr/>
            <p:nvPr/>
          </p:nvSpPr>
          <p:spPr>
            <a:xfrm>
              <a:off x="6718635" y="2633729"/>
              <a:ext cx="1427748" cy="11229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Rust compiler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BCB0CBF1-165C-4908-9B8F-A073137A987C}"/>
                </a:ext>
              </a:extLst>
            </p:cNvPr>
            <p:cNvSpPr/>
            <p:nvPr/>
          </p:nvSpPr>
          <p:spPr>
            <a:xfrm>
              <a:off x="6305864" y="2914463"/>
              <a:ext cx="425115" cy="5614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3A69255-DA71-4F68-91F8-AC5698162779}"/>
                </a:ext>
              </a:extLst>
            </p:cNvPr>
            <p:cNvSpPr/>
            <p:nvPr/>
          </p:nvSpPr>
          <p:spPr>
            <a:xfrm>
              <a:off x="6569620" y="4262689"/>
              <a:ext cx="1725777" cy="96202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Differential</a:t>
              </a:r>
              <a:br>
                <a:rPr lang="en-US" sz="2800" dirty="0">
                  <a:solidFill>
                    <a:schemeClr val="tx1"/>
                  </a:solidFill>
                </a:rPr>
              </a:br>
              <a:r>
                <a:rPr lang="en-US" sz="2800" dirty="0">
                  <a:solidFill>
                    <a:schemeClr val="tx1"/>
                  </a:solidFill>
                </a:rPr>
                <a:t>dataflow</a:t>
              </a:r>
            </a:p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library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9BD11C87-2A86-4A2C-9028-80B171350036}"/>
                </a:ext>
              </a:extLst>
            </p:cNvPr>
            <p:cNvSpPr/>
            <p:nvPr/>
          </p:nvSpPr>
          <p:spPr>
            <a:xfrm rot="16200000">
              <a:off x="7219950" y="3747310"/>
              <a:ext cx="425115" cy="5614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0F9BACA5-EF71-48A7-AF96-F8B56481CAEA}"/>
                </a:ext>
              </a:extLst>
            </p:cNvPr>
            <p:cNvSpPr/>
            <p:nvPr/>
          </p:nvSpPr>
          <p:spPr>
            <a:xfrm>
              <a:off x="8174939" y="2914463"/>
              <a:ext cx="425115" cy="5614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E9BA17-0750-447D-9A0B-5E62A3A0E8D0}"/>
                </a:ext>
              </a:extLst>
            </p:cNvPr>
            <p:cNvSpPr txBox="1"/>
            <p:nvPr/>
          </p:nvSpPr>
          <p:spPr>
            <a:xfrm>
              <a:off x="8616289" y="2872033"/>
              <a:ext cx="1436348" cy="718527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Native</a:t>
              </a:r>
              <a:br>
                <a:rPr lang="en-US" sz="2800" dirty="0"/>
              </a:br>
              <a:r>
                <a:rPr lang="en-US" sz="2800" dirty="0"/>
                <a:t>executable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3F54A94F-BBA4-42E2-B44B-9E4BF00173A3}"/>
                </a:ext>
              </a:extLst>
            </p:cNvPr>
            <p:cNvSpPr/>
            <p:nvPr/>
          </p:nvSpPr>
          <p:spPr>
            <a:xfrm rot="5400000">
              <a:off x="9121904" y="2352989"/>
              <a:ext cx="425115" cy="56147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FBD6A401-8C0E-494D-95D3-64AFED9E5046}"/>
                </a:ext>
              </a:extLst>
            </p:cNvPr>
            <p:cNvSpPr/>
            <p:nvPr/>
          </p:nvSpPr>
          <p:spPr>
            <a:xfrm rot="5400000">
              <a:off x="9122033" y="3539955"/>
              <a:ext cx="425115" cy="56147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9B596FD-1240-4D38-8329-BB8B70A5C39E}"/>
                </a:ext>
              </a:extLst>
            </p:cNvPr>
            <p:cNvSpPr txBox="1"/>
            <p:nvPr/>
          </p:nvSpPr>
          <p:spPr>
            <a:xfrm>
              <a:off x="8583454" y="2053406"/>
              <a:ext cx="1821500" cy="394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Input changes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823D7B-F30E-4B57-B9D3-95C2029FB288}"/>
                </a:ext>
              </a:extLst>
            </p:cNvPr>
            <p:cNvSpPr txBox="1"/>
            <p:nvPr/>
          </p:nvSpPr>
          <p:spPr>
            <a:xfrm>
              <a:off x="8497729" y="3967659"/>
              <a:ext cx="2040128" cy="394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Output changes</a:t>
              </a:r>
            </a:p>
          </p:txBody>
        </p:sp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9A994F7-AE15-40D9-BB50-86939C90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091C-F864-45E3-86B2-FFC4DA06CF43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E913B5D-42B3-41BF-BB4A-080B4C3A1760}"/>
                  </a:ext>
                </a:extLst>
              </p:cNvPr>
              <p:cNvSpPr/>
              <p:nvPr/>
            </p:nvSpPr>
            <p:spPr>
              <a:xfrm>
                <a:off x="1076522" y="3318934"/>
                <a:ext cx="55566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E913B5D-42B3-41BF-BB4A-080B4C3A17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22" y="3318934"/>
                <a:ext cx="55566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6DB7CEE-D5C6-499A-B710-6EF3E05A9445}"/>
              </a:ext>
            </a:extLst>
          </p:cNvPr>
          <p:cNvSpPr txBox="1"/>
          <p:nvPr/>
        </p:nvSpPr>
        <p:spPr>
          <a:xfrm>
            <a:off x="2960740" y="3920762"/>
            <a:ext cx="1069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Haskell</a:t>
            </a:r>
          </a:p>
        </p:txBody>
      </p:sp>
    </p:spTree>
    <p:extLst>
      <p:ext uri="{BB962C8B-B14F-4D97-AF65-F5344CB8AC3E}">
        <p14:creationId xmlns:p14="http://schemas.microsoft.com/office/powerpoint/2010/main" val="3990132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C9E6-9A37-4612-9E54-C1D17827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3B159-D765-43D6-A5D2-6AD0FDFB4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473"/>
            <a:ext cx="11000874" cy="4661490"/>
          </a:xfrm>
        </p:spPr>
        <p:txBody>
          <a:bodyPr/>
          <a:lstStyle/>
          <a:p>
            <a:r>
              <a:rPr lang="en-US" dirty="0"/>
              <a:t>Databases: incremental view update</a:t>
            </a:r>
          </a:p>
          <a:p>
            <a:r>
              <a:rPr lang="en-US" dirty="0"/>
              <a:t>Compilers(Incremental) program analysis</a:t>
            </a:r>
          </a:p>
          <a:p>
            <a:r>
              <a:rPr lang="en-US" dirty="0"/>
              <a:t>Killer app: distributed systems control</a:t>
            </a:r>
          </a:p>
          <a:p>
            <a:pPr lvl="1"/>
            <a:r>
              <a:rPr lang="en-US" dirty="0"/>
              <a:t>VMware builds lots of these</a:t>
            </a:r>
          </a:p>
          <a:p>
            <a:pPr lvl="1"/>
            <a:r>
              <a:rPr lang="en-US" dirty="0"/>
              <a:t>E.g. OVN: Open Virtual Network Controller =&gt; 6,000 lines of </a:t>
            </a:r>
            <a:r>
              <a:rPr lang="en-US" dirty="0" err="1"/>
              <a:t>DDlog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E36D1FC-A3B4-444A-8581-1D531A62789B}"/>
              </a:ext>
            </a:extLst>
          </p:cNvPr>
          <p:cNvGrpSpPr/>
          <p:nvPr/>
        </p:nvGrpSpPr>
        <p:grpSpPr>
          <a:xfrm>
            <a:off x="477709" y="4216730"/>
            <a:ext cx="1828959" cy="1828959"/>
            <a:chOff x="356093" y="2095963"/>
            <a:chExt cx="1828959" cy="1828959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0ADD1E41-B3CD-485B-AE47-BBA630261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120" y="2699654"/>
              <a:ext cx="1212745" cy="621574"/>
            </a:xfrm>
            <a:prstGeom prst="rect">
              <a:avLst/>
            </a:prstGeom>
          </p:spPr>
        </p:pic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0EC6AEC-9207-4685-BBF4-571F99294A70}"/>
                </a:ext>
              </a:extLst>
            </p:cNvPr>
            <p:cNvSpPr/>
            <p:nvPr/>
          </p:nvSpPr>
          <p:spPr bwMode="gray">
            <a:xfrm>
              <a:off x="356093" y="2095963"/>
              <a:ext cx="1828959" cy="1828959"/>
            </a:xfrm>
            <a:prstGeom prst="ellipse">
              <a:avLst/>
            </a:prstGeom>
            <a:noFill/>
            <a:ln w="76200" cap="flat" cmpd="sng" algn="ctr">
              <a:solidFill>
                <a:srgbClr val="78BE20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8BE20"/>
                </a:solidFill>
                <a:effectLst/>
                <a:uLnTx/>
                <a:uFillTx/>
                <a:latin typeface="Metropolis"/>
                <a:ea typeface="+mn-ea"/>
                <a:cs typeface="+mn-cs"/>
              </a:endParaRP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5109E17A-40F7-455B-B10B-A56591A95F2F}"/>
              </a:ext>
            </a:extLst>
          </p:cNvPr>
          <p:cNvSpPr/>
          <p:nvPr/>
        </p:nvSpPr>
        <p:spPr bwMode="gray">
          <a:xfrm>
            <a:off x="9202362" y="4216730"/>
            <a:ext cx="1828959" cy="1828959"/>
          </a:xfrm>
          <a:prstGeom prst="ellipse">
            <a:avLst/>
          </a:prstGeom>
          <a:noFill/>
          <a:ln w="76200" cap="flat" cmpd="sng" algn="ctr">
            <a:solidFill>
              <a:srgbClr val="78BE20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78BE20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F5BFC5F-7C65-4526-85E3-05FEA0EDF60D}"/>
              </a:ext>
            </a:extLst>
          </p:cNvPr>
          <p:cNvGrpSpPr/>
          <p:nvPr/>
        </p:nvGrpSpPr>
        <p:grpSpPr>
          <a:xfrm>
            <a:off x="2712048" y="4216730"/>
            <a:ext cx="1828959" cy="1828959"/>
            <a:chOff x="2590432" y="2095963"/>
            <a:chExt cx="1828959" cy="182895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4471388-83D0-460F-B7D8-155D9398FEF0}"/>
                </a:ext>
              </a:extLst>
            </p:cNvPr>
            <p:cNvSpPr/>
            <p:nvPr/>
          </p:nvSpPr>
          <p:spPr bwMode="gray">
            <a:xfrm>
              <a:off x="2590432" y="2095963"/>
              <a:ext cx="1828959" cy="1828959"/>
            </a:xfrm>
            <a:prstGeom prst="ellipse">
              <a:avLst/>
            </a:prstGeom>
            <a:noFill/>
            <a:ln w="76200" cap="flat" cmpd="sng" algn="ctr">
              <a:solidFill>
                <a:srgbClr val="78BE20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8BE20"/>
                </a:solidFill>
                <a:effectLst/>
                <a:uLnTx/>
                <a:uFillTx/>
                <a:latin typeface="Metropolis"/>
                <a:ea typeface="+mn-ea"/>
                <a:cs typeface="+mn-cs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CDCA71B-785E-4E74-BC4A-08FA90439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883" y="2799122"/>
              <a:ext cx="1402056" cy="422638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EEA06B8-F86A-420E-96E3-3E8B06A3B7B6}"/>
              </a:ext>
            </a:extLst>
          </p:cNvPr>
          <p:cNvGrpSpPr/>
          <p:nvPr/>
        </p:nvGrpSpPr>
        <p:grpSpPr>
          <a:xfrm>
            <a:off x="4924848" y="4216730"/>
            <a:ext cx="1828959" cy="1828959"/>
            <a:chOff x="5059904" y="2095963"/>
            <a:chExt cx="1828959" cy="1828959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73749ED-1104-41C5-8ED3-677D0952111D}"/>
                </a:ext>
              </a:extLst>
            </p:cNvPr>
            <p:cNvSpPr/>
            <p:nvPr/>
          </p:nvSpPr>
          <p:spPr bwMode="gray">
            <a:xfrm>
              <a:off x="5059904" y="2095963"/>
              <a:ext cx="1828959" cy="1828959"/>
            </a:xfrm>
            <a:prstGeom prst="ellipse">
              <a:avLst/>
            </a:prstGeom>
            <a:noFill/>
            <a:ln w="76200" cap="flat" cmpd="sng" algn="ctr">
              <a:solidFill>
                <a:srgbClr val="78BE20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8BE20"/>
                </a:solidFill>
                <a:effectLst/>
                <a:uLnTx/>
                <a:uFillTx/>
                <a:latin typeface="Metropolis"/>
                <a:ea typeface="+mn-ea"/>
                <a:cs typeface="+mn-cs"/>
              </a:endParaRP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61E803F-AD2E-41C7-83FA-A6DF87D28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1380" y="2555983"/>
              <a:ext cx="1206005" cy="908916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32FE44-06A8-4866-9747-8DC1D1500EE9}"/>
              </a:ext>
            </a:extLst>
          </p:cNvPr>
          <p:cNvGrpSpPr/>
          <p:nvPr/>
        </p:nvGrpSpPr>
        <p:grpSpPr>
          <a:xfrm>
            <a:off x="7057438" y="4216730"/>
            <a:ext cx="1828959" cy="1828959"/>
            <a:chOff x="7529376" y="2095963"/>
            <a:chExt cx="1828959" cy="1828959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70F6104-3872-4E32-8731-6BE8504977FA}"/>
                </a:ext>
              </a:extLst>
            </p:cNvPr>
            <p:cNvSpPr/>
            <p:nvPr/>
          </p:nvSpPr>
          <p:spPr bwMode="gray">
            <a:xfrm>
              <a:off x="7529376" y="2095963"/>
              <a:ext cx="1828959" cy="1828959"/>
            </a:xfrm>
            <a:prstGeom prst="ellipse">
              <a:avLst/>
            </a:prstGeom>
            <a:noFill/>
            <a:ln w="76200" cap="flat" cmpd="sng" algn="ctr">
              <a:solidFill>
                <a:srgbClr val="78BE20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8BE20"/>
                </a:solidFill>
                <a:effectLst/>
                <a:uLnTx/>
                <a:uFillTx/>
                <a:latin typeface="Metropolis"/>
                <a:ea typeface="+mn-ea"/>
                <a:cs typeface="+mn-cs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2D7C85AC-05DA-4131-98D3-1DF2085DA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9714" y="2462822"/>
              <a:ext cx="948282" cy="1095238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80154A7-07CD-40BE-AA86-C731A0A07DFF}"/>
              </a:ext>
            </a:extLst>
          </p:cNvPr>
          <p:cNvSpPr txBox="1"/>
          <p:nvPr/>
        </p:nvSpPr>
        <p:spPr>
          <a:xfrm>
            <a:off x="9732120" y="4466933"/>
            <a:ext cx="769441" cy="92333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6000" b="1" dirty="0">
                <a:solidFill>
                  <a:srgbClr val="717074"/>
                </a:solidFill>
                <a:latin typeface="Metropolis"/>
              </a:rPr>
              <a:t>…</a:t>
            </a:r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D34618CE-A1A7-4CB8-83FF-28521623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091C-F864-45E3-86B2-FFC4DA06CF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47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84EF-7217-4DBC-869A-F23B64F5E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3">
                <a:extLst>
                  <a:ext uri="{FF2B5EF4-FFF2-40B4-BE49-F238E27FC236}">
                    <a16:creationId xmlns:a16="http://schemas.microsoft.com/office/drawing/2014/main" id="{4D79618C-70B2-4CD3-A019-7D053686FF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625" y="1825625"/>
                <a:ext cx="10925175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Faster</a:t>
                </a:r>
              </a:p>
              <a:p>
                <a:pPr lvl="1"/>
                <a:r>
                  <a:rPr lang="en-US" sz="2800" dirty="0"/>
                  <a:t>Algorithm is ~ O(|state|/|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800" dirty="0"/>
                  <a:t>|) faster</a:t>
                </a:r>
              </a:p>
              <a:p>
                <a:pPr lvl="1"/>
                <a:r>
                  <a:rPr lang="en-US" sz="2800" dirty="0"/>
                  <a:t>Milliseconds instead of minutes</a:t>
                </a:r>
              </a:p>
              <a:p>
                <a:r>
                  <a:rPr lang="en-US" sz="3200" dirty="0"/>
                  <a:t>Less bandwidth</a:t>
                </a:r>
              </a:p>
              <a:p>
                <a:r>
                  <a:rPr lang="en-US" sz="3200" dirty="0"/>
                  <a:t>Much simpler code</a:t>
                </a:r>
              </a:p>
              <a:p>
                <a:pPr lvl="1"/>
                <a:r>
                  <a:rPr lang="en-US" sz="2800" dirty="0"/>
                  <a:t>Factors of 10-100x possible</a:t>
                </a:r>
              </a:p>
            </p:txBody>
          </p:sp>
        </mc:Choice>
        <mc:Fallback xmlns="">
          <p:sp>
            <p:nvSpPr>
              <p:cNvPr id="24" name="Content Placeholder 23">
                <a:extLst>
                  <a:ext uri="{FF2B5EF4-FFF2-40B4-BE49-F238E27FC236}">
                    <a16:creationId xmlns:a16="http://schemas.microsoft.com/office/drawing/2014/main" id="{4D79618C-70B2-4CD3-A019-7D053686F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25" y="1825625"/>
                <a:ext cx="10925175" cy="4351338"/>
              </a:xfrm>
              <a:blipFill>
                <a:blip r:embed="rId2"/>
                <a:stretch>
                  <a:fillRect l="-128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73F2A-A07D-441C-8B91-1B7953D1A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091C-F864-45E3-86B2-FFC4DA06CF43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B54F2F-8E6A-44E8-ADCA-A8206BAAECD4}"/>
              </a:ext>
            </a:extLst>
          </p:cNvPr>
          <p:cNvSpPr/>
          <p:nvPr/>
        </p:nvSpPr>
        <p:spPr>
          <a:xfrm>
            <a:off x="8364475" y="935909"/>
            <a:ext cx="1859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Controller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EB966C-D0C6-4907-B7BD-6B0E5994AA50}"/>
              </a:ext>
            </a:extLst>
          </p:cNvPr>
          <p:cNvSpPr txBox="1"/>
          <p:nvPr/>
        </p:nvSpPr>
        <p:spPr>
          <a:xfrm>
            <a:off x="6935664" y="239492"/>
            <a:ext cx="1860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Management</a:t>
            </a:r>
            <a:br>
              <a:rPr lang="en-US" sz="2400" dirty="0"/>
            </a:br>
            <a:r>
              <a:rPr lang="en-US" sz="2400" dirty="0"/>
              <a:t>policies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9F7DDA-9D8F-4689-B59D-EC426F1D92CF}"/>
              </a:ext>
            </a:extLst>
          </p:cNvPr>
          <p:cNvSpPr txBox="1"/>
          <p:nvPr/>
        </p:nvSpPr>
        <p:spPr>
          <a:xfrm>
            <a:off x="9383663" y="3175854"/>
            <a:ext cx="1755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System state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83D18E-AD69-4869-9766-B7E56E1283FB}"/>
              </a:ext>
            </a:extLst>
          </p:cNvPr>
          <p:cNvSpPr/>
          <p:nvPr/>
        </p:nvSpPr>
        <p:spPr>
          <a:xfrm>
            <a:off x="7082507" y="5229947"/>
            <a:ext cx="2735108" cy="1507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F58B7F2-7E92-4DD8-B1D4-E59398DB9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323495"/>
              </p:ext>
            </p:extLst>
          </p:nvPr>
        </p:nvGraphicFramePr>
        <p:xfrm>
          <a:off x="7435455" y="5399897"/>
          <a:ext cx="1014606" cy="1167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303">
                  <a:extLst>
                    <a:ext uri="{9D8B030D-6E8A-4147-A177-3AD203B41FA5}">
                      <a16:colId xmlns:a16="http://schemas.microsoft.com/office/drawing/2014/main" val="262551107"/>
                    </a:ext>
                  </a:extLst>
                </a:gridCol>
                <a:gridCol w="507303">
                  <a:extLst>
                    <a:ext uri="{9D8B030D-6E8A-4147-A177-3AD203B41FA5}">
                      <a16:colId xmlns:a16="http://schemas.microsoft.com/office/drawing/2014/main" val="3932594"/>
                    </a:ext>
                  </a:extLst>
                </a:gridCol>
              </a:tblGrid>
              <a:tr h="291843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966840"/>
                  </a:ext>
                </a:extLst>
              </a:tr>
              <a:tr h="291843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00850"/>
                  </a:ext>
                </a:extLst>
              </a:tr>
              <a:tr h="291843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712939"/>
                  </a:ext>
                </a:extLst>
              </a:tr>
              <a:tr h="291843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355396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B738114E-A1EA-4E13-91DA-076A1372C21F}"/>
              </a:ext>
            </a:extLst>
          </p:cNvPr>
          <p:cNvSpPr/>
          <p:nvPr/>
        </p:nvSpPr>
        <p:spPr>
          <a:xfrm>
            <a:off x="9792999" y="5415657"/>
            <a:ext cx="178927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Managed</a:t>
            </a:r>
            <a:br>
              <a:rPr lang="en-US" sz="3200" i="1" dirty="0"/>
            </a:br>
            <a:r>
              <a:rPr lang="en-US" sz="3200" i="1" dirty="0"/>
              <a:t>entity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5B9507-72C5-474E-A24A-82369A4CDF3E}"/>
              </a:ext>
            </a:extLst>
          </p:cNvPr>
          <p:cNvSpPr txBox="1"/>
          <p:nvPr/>
        </p:nvSpPr>
        <p:spPr>
          <a:xfrm>
            <a:off x="7086289" y="5922091"/>
            <a:ext cx="188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Configuration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C33497-008E-4004-975A-A44A3E074CBE}"/>
              </a:ext>
            </a:extLst>
          </p:cNvPr>
          <p:cNvSpPr/>
          <p:nvPr/>
        </p:nvSpPr>
        <p:spPr>
          <a:xfrm>
            <a:off x="6963651" y="1504158"/>
            <a:ext cx="3021734" cy="16437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1AE5FC-22E2-41B1-8A9F-C943EB2AB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193844"/>
              </p:ext>
            </p:extLst>
          </p:nvPr>
        </p:nvGraphicFramePr>
        <p:xfrm>
          <a:off x="7358744" y="1718586"/>
          <a:ext cx="1014606" cy="1167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303">
                  <a:extLst>
                    <a:ext uri="{9D8B030D-6E8A-4147-A177-3AD203B41FA5}">
                      <a16:colId xmlns:a16="http://schemas.microsoft.com/office/drawing/2014/main" val="262551107"/>
                    </a:ext>
                  </a:extLst>
                </a:gridCol>
                <a:gridCol w="507303">
                  <a:extLst>
                    <a:ext uri="{9D8B030D-6E8A-4147-A177-3AD203B41FA5}">
                      <a16:colId xmlns:a16="http://schemas.microsoft.com/office/drawing/2014/main" val="3932594"/>
                    </a:ext>
                  </a:extLst>
                </a:gridCol>
              </a:tblGrid>
              <a:tr h="291843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966840"/>
                  </a:ext>
                </a:extLst>
              </a:tr>
              <a:tr h="291843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00850"/>
                  </a:ext>
                </a:extLst>
              </a:tr>
              <a:tr h="291843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712939"/>
                  </a:ext>
                </a:extLst>
              </a:tr>
              <a:tr h="291843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35539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31EE997-FE2E-40BA-A40E-4C0CD652A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404350"/>
              </p:ext>
            </p:extLst>
          </p:nvPr>
        </p:nvGraphicFramePr>
        <p:xfrm>
          <a:off x="8659100" y="1718586"/>
          <a:ext cx="1014606" cy="1167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303">
                  <a:extLst>
                    <a:ext uri="{9D8B030D-6E8A-4147-A177-3AD203B41FA5}">
                      <a16:colId xmlns:a16="http://schemas.microsoft.com/office/drawing/2014/main" val="262551107"/>
                    </a:ext>
                  </a:extLst>
                </a:gridCol>
                <a:gridCol w="507303">
                  <a:extLst>
                    <a:ext uri="{9D8B030D-6E8A-4147-A177-3AD203B41FA5}">
                      <a16:colId xmlns:a16="http://schemas.microsoft.com/office/drawing/2014/main" val="3932594"/>
                    </a:ext>
                  </a:extLst>
                </a:gridCol>
              </a:tblGrid>
              <a:tr h="291843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966840"/>
                  </a:ext>
                </a:extLst>
              </a:tr>
              <a:tr h="291843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00850"/>
                  </a:ext>
                </a:extLst>
              </a:tr>
              <a:tr h="291843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712939"/>
                  </a:ext>
                </a:extLst>
              </a:tr>
              <a:tr h="291843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355396"/>
                  </a:ext>
                </a:extLst>
              </a:tr>
            </a:tbl>
          </a:graphicData>
        </a:graphic>
      </p:graphicFrame>
      <p:sp>
        <p:nvSpPr>
          <p:cNvPr id="11" name="Arrow: Up 10">
            <a:extLst>
              <a:ext uri="{FF2B5EF4-FFF2-40B4-BE49-F238E27FC236}">
                <a16:creationId xmlns:a16="http://schemas.microsoft.com/office/drawing/2014/main" id="{7A66DA39-9A5B-4CEC-823B-F157A786BD93}"/>
              </a:ext>
            </a:extLst>
          </p:cNvPr>
          <p:cNvSpPr/>
          <p:nvPr/>
        </p:nvSpPr>
        <p:spPr>
          <a:xfrm>
            <a:off x="8851376" y="2916395"/>
            <a:ext cx="615431" cy="23135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4768443-9CB5-4FF4-9662-4622695D73EE}"/>
              </a:ext>
            </a:extLst>
          </p:cNvPr>
          <p:cNvSpPr/>
          <p:nvPr/>
        </p:nvSpPr>
        <p:spPr>
          <a:xfrm>
            <a:off x="8265332" y="2943817"/>
            <a:ext cx="568125" cy="241002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BEF264-DC65-40F6-846D-A43B9EBA201E}"/>
              </a:ext>
            </a:extLst>
          </p:cNvPr>
          <p:cNvSpPr txBox="1"/>
          <p:nvPr/>
        </p:nvSpPr>
        <p:spPr>
          <a:xfrm rot="16200000">
            <a:off x="7393138" y="3896565"/>
            <a:ext cx="2279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View update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A7A84DC-5D7E-4FC3-BB17-11033E018A1F}"/>
              </a:ext>
            </a:extLst>
          </p:cNvPr>
          <p:cNvSpPr/>
          <p:nvPr/>
        </p:nvSpPr>
        <p:spPr>
          <a:xfrm>
            <a:off x="7532672" y="1027906"/>
            <a:ext cx="650178" cy="6906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6A0073-4AF4-4C1C-ADDD-770FC5B70C8B}"/>
              </a:ext>
            </a:extLst>
          </p:cNvPr>
          <p:cNvSpPr txBox="1"/>
          <p:nvPr/>
        </p:nvSpPr>
        <p:spPr>
          <a:xfrm>
            <a:off x="7720684" y="1977883"/>
            <a:ext cx="1438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Controller</a:t>
            </a:r>
            <a:br>
              <a:rPr lang="en-US" sz="2400" dirty="0"/>
            </a:br>
            <a:r>
              <a:rPr lang="en-US" sz="2400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63879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566</Words>
  <Application>Microsoft Office PowerPoint</Application>
  <PresentationFormat>Widescreen</PresentationFormat>
  <Paragraphs>179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Consolas</vt:lpstr>
      <vt:lpstr>Metropolis</vt:lpstr>
      <vt:lpstr>Office Theme</vt:lpstr>
      <vt:lpstr>Differential Datalog (DDlog)</vt:lpstr>
      <vt:lpstr>Datalog</vt:lpstr>
      <vt:lpstr>Differential Datalog</vt:lpstr>
      <vt:lpstr>DDlog</vt:lpstr>
      <vt:lpstr>DDlog programs are streaming systems</vt:lpstr>
      <vt:lpstr>Correctness</vt:lpstr>
      <vt:lpstr>DDlog System architecture</vt:lpstr>
      <vt:lpstr>Who cares?</vt:lpstr>
      <vt:lpstr>Why?</vt:lpstr>
      <vt:lpstr>Connected components in DDlog</vt:lpstr>
      <vt:lpstr>Demo</vt:lpstr>
      <vt:lpstr>Not your grandfather’s Datalog</vt:lpstr>
      <vt:lpstr>Kick the tires!</vt:lpstr>
      <vt:lpstr>Backup slides</vt:lpstr>
      <vt:lpstr>Strawman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Datalog</dc:title>
  <dc:creator>Mihai Budiu</dc:creator>
  <cp:lastModifiedBy>Mihai Budiu</cp:lastModifiedBy>
  <cp:revision>70</cp:revision>
  <dcterms:created xsi:type="dcterms:W3CDTF">2019-09-09T20:50:34Z</dcterms:created>
  <dcterms:modified xsi:type="dcterms:W3CDTF">2019-09-11T15:51:22Z</dcterms:modified>
</cp:coreProperties>
</file>