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4"/>
  </p:notesMasterIdLst>
  <p:sldIdLst>
    <p:sldId id="256" r:id="rId3"/>
    <p:sldId id="382" r:id="rId4"/>
    <p:sldId id="347" r:id="rId5"/>
    <p:sldId id="348" r:id="rId6"/>
    <p:sldId id="349" r:id="rId7"/>
    <p:sldId id="351" r:id="rId8"/>
    <p:sldId id="350" r:id="rId9"/>
    <p:sldId id="352" r:id="rId10"/>
    <p:sldId id="354" r:id="rId11"/>
    <p:sldId id="378" r:id="rId12"/>
    <p:sldId id="353" r:id="rId13"/>
    <p:sldId id="381" r:id="rId14"/>
    <p:sldId id="258" r:id="rId15"/>
    <p:sldId id="270" r:id="rId16"/>
    <p:sldId id="316" r:id="rId17"/>
    <p:sldId id="261" r:id="rId18"/>
    <p:sldId id="346" r:id="rId19"/>
    <p:sldId id="262" r:id="rId20"/>
    <p:sldId id="319" r:id="rId21"/>
    <p:sldId id="320" r:id="rId22"/>
    <p:sldId id="321" r:id="rId23"/>
    <p:sldId id="322" r:id="rId24"/>
    <p:sldId id="323" r:id="rId25"/>
    <p:sldId id="264" r:id="rId26"/>
    <p:sldId id="287" r:id="rId27"/>
    <p:sldId id="293" r:id="rId28"/>
    <p:sldId id="267" r:id="rId29"/>
    <p:sldId id="268" r:id="rId30"/>
    <p:sldId id="367" r:id="rId31"/>
    <p:sldId id="359" r:id="rId32"/>
    <p:sldId id="375" r:id="rId33"/>
    <p:sldId id="273" r:id="rId34"/>
    <p:sldId id="274" r:id="rId35"/>
    <p:sldId id="373" r:id="rId36"/>
    <p:sldId id="368" r:id="rId37"/>
    <p:sldId id="372" r:id="rId38"/>
    <p:sldId id="363" r:id="rId39"/>
    <p:sldId id="364" r:id="rId40"/>
    <p:sldId id="370" r:id="rId41"/>
    <p:sldId id="371" r:id="rId42"/>
    <p:sldId id="380" r:id="rId43"/>
    <p:sldId id="379" r:id="rId44"/>
    <p:sldId id="366" r:id="rId45"/>
    <p:sldId id="306" r:id="rId46"/>
    <p:sldId id="324" r:id="rId47"/>
    <p:sldId id="325" r:id="rId48"/>
    <p:sldId id="326" r:id="rId49"/>
    <p:sldId id="327" r:id="rId50"/>
    <p:sldId id="329" r:id="rId51"/>
    <p:sldId id="328" r:id="rId52"/>
    <p:sldId id="315" r:id="rId53"/>
    <p:sldId id="275" r:id="rId54"/>
    <p:sldId id="278" r:id="rId55"/>
    <p:sldId id="285" r:id="rId56"/>
    <p:sldId id="281" r:id="rId57"/>
    <p:sldId id="376" r:id="rId58"/>
    <p:sldId id="377" r:id="rId59"/>
    <p:sldId id="374" r:id="rId60"/>
    <p:sldId id="369" r:id="rId61"/>
    <p:sldId id="365" r:id="rId62"/>
    <p:sldId id="362" r:id="rId63"/>
    <p:sldId id="330" r:id="rId64"/>
    <p:sldId id="331" r:id="rId65"/>
    <p:sldId id="332" r:id="rId66"/>
    <p:sldId id="333" r:id="rId67"/>
    <p:sldId id="355" r:id="rId68"/>
    <p:sldId id="356" r:id="rId69"/>
    <p:sldId id="357" r:id="rId70"/>
    <p:sldId id="358" r:id="rId71"/>
    <p:sldId id="360" r:id="rId72"/>
    <p:sldId id="361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CFFCC"/>
    <a:srgbClr val="C0C0C0"/>
    <a:srgbClr val="E5FFE5"/>
    <a:srgbClr val="003E03"/>
    <a:srgbClr val="006C05"/>
    <a:srgbClr val="00A200"/>
    <a:srgbClr val="00CC00"/>
    <a:srgbClr val="11FF17"/>
    <a:srgbClr val="56FF3F"/>
    <a:srgbClr val="7FFF79"/>
  </p:clrMru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120" autoAdjust="0"/>
    <p:restoredTop sz="92588" autoAdjust="0"/>
  </p:normalViewPr>
  <p:slideViewPr>
    <p:cSldViewPr>
      <p:cViewPr varScale="1">
        <p:scale>
          <a:sx n="101" d="100"/>
          <a:sy n="101" d="100"/>
        </p:scale>
        <p:origin x="-84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7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65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AA855-16B7-4C44-ACF0-2E0D09D66397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7E840-D46B-47CF-ABE3-E28492389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Channels are very abstract, enabling a variety</a:t>
            </a:r>
            <a:r>
              <a:rPr lang="en-US" baseline="0" dirty="0" smtClean="0"/>
              <a:t> of transport mechanisms.</a:t>
            </a:r>
          </a:p>
          <a:p>
            <a:r>
              <a:rPr lang="en-US" baseline="0" dirty="0" smtClean="0"/>
              <a:t>The performance and fault-tolerance of these </a:t>
            </a:r>
            <a:r>
              <a:rPr lang="en-US" baseline="0" dirty="0" err="1" smtClean="0"/>
              <a:t>machanisms</a:t>
            </a:r>
            <a:r>
              <a:rPr lang="en-US" baseline="0" dirty="0" smtClean="0"/>
              <a:t> vary widely.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brain of a Dryad job is a centralized</a:t>
            </a:r>
            <a:r>
              <a:rPr lang="en-US" baseline="0" dirty="0" smtClean="0"/>
              <a:t> </a:t>
            </a:r>
            <a:r>
              <a:rPr lang="en-US" dirty="0" smtClean="0"/>
              <a:t>Job Manager, which maintains a complete state of the job.</a:t>
            </a:r>
          </a:p>
          <a:p>
            <a:r>
              <a:rPr lang="en-US" dirty="0" smtClean="0"/>
              <a:t>The JM controls the processes running</a:t>
            </a:r>
            <a:r>
              <a:rPr lang="en-US" baseline="0" dirty="0" smtClean="0"/>
              <a:t> on a cluster, but never exchanges data with them.</a:t>
            </a:r>
          </a:p>
          <a:p>
            <a:r>
              <a:rPr lang="en-US" baseline="0" dirty="0" smtClean="0"/>
              <a:t>(The data plane is completely separated from the control plane.)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Vertex</a:t>
            </a:r>
            <a:r>
              <a:rPr lang="en-US" baseline="0" dirty="0" smtClean="0"/>
              <a:t> failures and channel failures are handled differently.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handling of apparently very slow computation by duplication of vertices is handled by a stage manager.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Aggregating data with</a:t>
            </a:r>
            <a:r>
              <a:rPr lang="en-US" baseline="0" dirty="0" smtClean="0"/>
              <a:t> associative operators can be done in a bandwidth-preserving fashion in the intermediate aggregations are placed close to the source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adds a wealth of features on top of plain</a:t>
            </a:r>
            <a:r>
              <a:rPr lang="en-US" baseline="0" dirty="0" smtClean="0"/>
              <a:t> Dryad.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Integrated Query is an extension of</a:t>
            </a:r>
            <a:r>
              <a:rPr lang="en-US" baseline="0" dirty="0" smtClean="0"/>
              <a:t> C# which allows one to write declarative computations on collections (green part).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translates LINQ programs into Dryad computations:</a:t>
            </a:r>
          </a:p>
          <a:p>
            <a:pPr rtl="0"/>
            <a:r>
              <a:rPr lang="en-US" dirty="0" smtClean="0"/>
              <a:t>- C# and LINQ data objects become distributed partitioned files. </a:t>
            </a:r>
          </a:p>
          <a:p>
            <a:pPr rtl="0"/>
            <a:r>
              <a:rPr lang="en-US" dirty="0" smtClean="0"/>
              <a:t>- LINQ queries become distributed Dryad jobs. </a:t>
            </a:r>
          </a:p>
          <a:p>
            <a:pPr rtl="0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C# methods become code running on the vertices of a Dryad job.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now</a:t>
            </a:r>
            <a:r>
              <a:rPr lang="en-US" baseline="0" dirty="0" smtClean="0"/>
              <a:t> focus on a library for machine-learning algorithms we have built on top of DryadLINQ.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can apply</a:t>
            </a:r>
            <a:r>
              <a:rPr lang="en-US" baseline="0" dirty="0" smtClean="0"/>
              <a:t> an arbitrary C# side-effect free function f to all objects in a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</a:t>
            </a:r>
            <a:r>
              <a:rPr lang="en-US" baseline="0" dirty="0" smtClean="0"/>
              <a:t> any programmer to write and run applications on small and large computer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one can do it to a pair of vectors.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</a:t>
            </a:r>
            <a:r>
              <a:rPr lang="en-US" baseline="0" dirty="0" smtClean="0"/>
              <a:t> one can use a vector and a scalar, replicating the scalar for each element of the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Finally, one can fold</a:t>
            </a:r>
            <a:r>
              <a:rPr lang="en-US" baseline="0" dirty="0" smtClean="0"/>
              <a:t> a vector to a scalar.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Having vectors of vectors or matrices builds to a nice linear</a:t>
            </a:r>
            <a:r>
              <a:rPr lang="en-US" baseline="0" dirty="0" smtClean="0"/>
              <a:t> algebra library.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will show how to compute linear regression parameters.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expression uses a query plan composed of 2 (</a:t>
            </a:r>
            <a:r>
              <a:rPr lang="en-US" dirty="0" err="1" smtClean="0"/>
              <a:t>pairwise</a:t>
            </a:r>
            <a:r>
              <a:rPr lang="en-US" dirty="0" smtClean="0"/>
              <a:t>)</a:t>
            </a:r>
            <a:r>
              <a:rPr lang="en-US" baseline="0" dirty="0" smtClean="0"/>
              <a:t> maps and 2 reduces.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complete source code for linear regression has 6</a:t>
            </a:r>
            <a:r>
              <a:rPr lang="en-US" baseline="0" dirty="0" smtClean="0"/>
              <a:t> lines of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complicated, even iterative algorithms, can be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believe that Dryad and DryadLINQ are a great foundation for cluster computing.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 rich software ecosystem built around dryad. </a:t>
            </a:r>
          </a:p>
          <a:p>
            <a:r>
              <a:rPr lang="en-US" dirty="0" smtClean="0"/>
              <a:t>In this talk I will focus on a few of the layers developed at Microsoft</a:t>
            </a:r>
            <a:r>
              <a:rPr lang="en-US" baseline="0" dirty="0" smtClean="0"/>
              <a:t> Research SVC.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 is optimized for: throughput,</a:t>
            </a:r>
            <a:r>
              <a:rPr lang="en-US" baseline="0" dirty="0" smtClean="0"/>
              <a:t> data-parallel computation, in a private data-center.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</a:t>
            </a:r>
            <a:r>
              <a:rPr lang="en-US" dirty="0" err="1" smtClean="0"/>
              <a:t>datastructure</a:t>
            </a:r>
            <a:r>
              <a:rPr lang="en-US" dirty="0" smtClean="0"/>
              <a:t> is a vector</a:t>
            </a:r>
            <a:r>
              <a:rPr lang="en-US" baseline="0" dirty="0" smtClean="0"/>
              <a:t> of type &lt;T&gt;, whose elements are partitioned among many machines.  The partitioning is hidden from the user.  The API of vectors has only 4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adds a wealth of features on top of plain</a:t>
            </a:r>
            <a:r>
              <a:rPr lang="en-US" baseline="0" dirty="0" smtClean="0"/>
              <a:t> Dryad.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how one can implement distributed sorting and map-reduce in DryadLINQ.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comparison between Microsoft Dryad and Google’s Map-Reduce.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bottom</a:t>
            </a:r>
            <a:r>
              <a:rPr lang="en-US" baseline="0" dirty="0" smtClean="0"/>
              <a:t> DryadLINQ uses LINQ to run the computation in parallel on multiple cores.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large scale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initial plan.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better, dynamically-managed</a:t>
            </a:r>
            <a:r>
              <a:rPr lang="en-US" baseline="0" dirty="0" smtClean="0"/>
              <a:t> plan.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Some performance numbers.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Redistributing data is an</a:t>
            </a:r>
            <a:r>
              <a:rPr lang="en-US" baseline="0" dirty="0" smtClean="0"/>
              <a:t> important step for load balancing or when changing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common scenario: too much data to process.  Instead of trying</a:t>
            </a:r>
            <a:r>
              <a:rPr lang="en-US" baseline="0" dirty="0" smtClean="0"/>
              <a:t> to be clever, just use more machines and a brute-force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connection</a:t>
            </a:r>
            <a:r>
              <a:rPr lang="en-US" baseline="0" dirty="0" smtClean="0"/>
              <a:t> manager one can load-balance the data distribution at run-time, based on data statistics obtained from sampling the data stream.  In this case the number of destination vertices and the ranges for each vertex are decided dynamically.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evolve</a:t>
            </a:r>
            <a:r>
              <a:rPr lang="en-US" baseline="0" dirty="0" smtClean="0"/>
              <a:t> towards a programming model in which resources are always allocated dynamically, based on demand.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 Staging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SQL query</a:t>
            </a:r>
            <a:r>
              <a:rPr lang="en-US" baseline="0" dirty="0" smtClean="0"/>
              <a:t> manually translated to Dryad C++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performance</a:t>
            </a:r>
            <a:r>
              <a:rPr lang="en-US" baseline="0" dirty="0" smtClean="0"/>
              <a:t> of the query running on a small cluster.  The y axis show “how many times the computation is faster compared with SQL Server 2005”.  Once the whole dataset of the computation fits in the collective memory of the cluster (6+ machines), the computation can be sped-up dramatically by changing the channel transport mechanism (a one-line code change).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 is a generalization of the Unix piping mechanism: instead of </a:t>
            </a:r>
            <a:r>
              <a:rPr lang="en-US" dirty="0" err="1" smtClean="0"/>
              <a:t>uni</a:t>
            </a:r>
            <a:r>
              <a:rPr lang="en-US" dirty="0" smtClean="0"/>
              <a:t>-dimensional (chain) pipelines, it provides two-dimensional pipelines.</a:t>
            </a:r>
            <a:r>
              <a:rPr lang="en-US" baseline="0" dirty="0" smtClean="0"/>
              <a:t> The unit is still a process connected by a point-to-point channel, but the processes are replicated.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same way as the Unix shell does not understand the pipeline running on top, but manages its execution (i.e., killing processes when one</a:t>
            </a:r>
            <a:r>
              <a:rPr lang="en-US" baseline="0" dirty="0" smtClean="0"/>
              <a:t> exits), Dryad does not understand the job running on 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possible schedule of a Dryad job using 2 machines.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Unix pipeline is generalized 3</a:t>
            </a:r>
            <a:r>
              <a:rPr lang="en-US" baseline="0" dirty="0" smtClean="0"/>
              <a:t>-ways:</a:t>
            </a:r>
          </a:p>
          <a:p>
            <a:pPr>
              <a:buFontTx/>
              <a:buChar char="-"/>
            </a:pPr>
            <a:r>
              <a:rPr lang="en-US" baseline="0" dirty="0" smtClean="0"/>
              <a:t>2D instead of 1D</a:t>
            </a:r>
          </a:p>
          <a:p>
            <a:pPr>
              <a:buFontTx/>
              <a:buChar char="-"/>
            </a:pPr>
            <a:r>
              <a:rPr lang="en-US" baseline="0" dirty="0" smtClean="0"/>
              <a:t> spans multiple machines</a:t>
            </a:r>
          </a:p>
          <a:p>
            <a:pPr>
              <a:buFontTx/>
              <a:buChar char="-"/>
            </a:pPr>
            <a:r>
              <a:rPr lang="en-US" baseline="0" dirty="0" smtClean="0"/>
              <a:t> resources are virtualized: you can run the same large job on many or few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basic Dryad</a:t>
            </a:r>
            <a:r>
              <a:rPr lang="en-US" baseline="0" dirty="0" smtClean="0"/>
              <a:t> terminology.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EE52-D5DF-4D7D-ACB0-2E145CC45F27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1C4-4CB9-48FA-B251-BFFA2FECBFEA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A1ED-4D11-4138-A47F-7EA44E96657A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EE52-D5DF-4D7D-ACB0-2E145CC45F27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AC26BA1-D93D-4992-B038-EF13399F017E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5AC1-8F67-4226-989F-39E93B5E6C99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0283-1D15-403A-B621-CC9BA4FE4C75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C644-DA60-4DB6-B43C-F28BD7CDD468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9EF8-2834-445F-8112-2AD12360656C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7AC4-FD1C-4FC7-A2FA-BEC7F1106084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9C6B0D6-91B5-481F-9D87-CC98E7E45FB7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6BA1-D93D-4992-B038-EF13399F017E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FC-6CEF-497B-8E5C-E715994E9949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1C4-4CB9-48FA-B251-BFFA2FECBFEA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A1ED-4D11-4138-A47F-7EA44E96657A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5AC1-8F67-4226-989F-39E93B5E6C99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0283-1D15-403A-B621-CC9BA4FE4C75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C644-DA60-4DB6-B43C-F28BD7CDD468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9EF8-2834-445F-8112-2AD12360656C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7AC4-FD1C-4FC7-A2FA-BEC7F1106084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B0D6-91B5-481F-9D87-CC98E7E45FB7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FC-6CEF-497B-8E5C-E715994E9949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C35E-93D5-477E-87AF-0445F37D865A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A23C35E-93D5-477E-87AF-0445F37D865A}" type="datetime1">
              <a:rPr lang="en-US" smtClean="0"/>
              <a:pPr/>
              <a:t>5/6/2008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gif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5.gif"/><Relationship Id="rId5" Type="http://schemas.openxmlformats.org/officeDocument/2006/relationships/image" Target="../media/image20.jpeg"/><Relationship Id="rId10" Type="http://schemas.openxmlformats.org/officeDocument/2006/relationships/hyperlink" Target="http://rackable.com/default.aspx" TargetMode="External"/><Relationship Id="rId4" Type="http://schemas.openxmlformats.org/officeDocument/2006/relationships/image" Target="../media/image19.jpeg"/><Relationship Id="rId9" Type="http://schemas.openxmlformats.org/officeDocument/2006/relationships/image" Target="../media/image24.gi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dirty="0" smtClean="0"/>
              <a:t>Cluster Computing with DryadLINQ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447800"/>
          </a:xfrm>
        </p:spPr>
        <p:txBody>
          <a:bodyPr/>
          <a:lstStyle/>
          <a:p>
            <a:r>
              <a:rPr lang="en-US" dirty="0" smtClean="0"/>
              <a:t>Mihai Budiu, MSR-SVC</a:t>
            </a:r>
          </a:p>
          <a:p>
            <a:r>
              <a:rPr lang="en-US" dirty="0" smtClean="0"/>
              <a:t>PARC, May 8 2008</a:t>
            </a:r>
          </a:p>
        </p:txBody>
      </p:sp>
      <p:pic>
        <p:nvPicPr>
          <p:cNvPr id="2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343401"/>
            <a:ext cx="799643" cy="2514600"/>
          </a:xfrm>
          <a:prstGeom prst="rect">
            <a:avLst/>
          </a:prstGeom>
          <a:noFill/>
        </p:spPr>
      </p:pic>
      <p:pic>
        <p:nvPicPr>
          <p:cNvPr id="2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343400"/>
            <a:ext cx="799643" cy="2514600"/>
          </a:xfrm>
          <a:prstGeom prst="rect">
            <a:avLst/>
          </a:prstGeom>
          <a:noFill/>
        </p:spPr>
      </p:pic>
      <p:pic>
        <p:nvPicPr>
          <p:cNvPr id="2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343400"/>
            <a:ext cx="799643" cy="2514600"/>
          </a:xfrm>
          <a:prstGeom prst="rect">
            <a:avLst/>
          </a:prstGeom>
          <a:noFill/>
        </p:spPr>
      </p:pic>
      <p:pic>
        <p:nvPicPr>
          <p:cNvPr id="2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343400"/>
            <a:ext cx="799643" cy="2514600"/>
          </a:xfrm>
          <a:prstGeom prst="rect">
            <a:avLst/>
          </a:prstGeom>
          <a:noFill/>
        </p:spPr>
      </p:pic>
      <p:pic>
        <p:nvPicPr>
          <p:cNvPr id="2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343400"/>
            <a:ext cx="799643" cy="2514600"/>
          </a:xfrm>
          <a:prstGeom prst="rect">
            <a:avLst/>
          </a:prstGeom>
          <a:noFill/>
        </p:spPr>
      </p:pic>
      <p:pic>
        <p:nvPicPr>
          <p:cNvPr id="2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343400"/>
            <a:ext cx="799643" cy="2514600"/>
          </a:xfrm>
          <a:prstGeom prst="rect">
            <a:avLst/>
          </a:prstGeom>
          <a:noFill/>
        </p:spPr>
      </p:pic>
      <p:pic>
        <p:nvPicPr>
          <p:cNvPr id="2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4343400"/>
            <a:ext cx="799643" cy="2514600"/>
          </a:xfrm>
          <a:prstGeom prst="rect">
            <a:avLst/>
          </a:prstGeom>
          <a:noFill/>
        </p:spPr>
      </p:pic>
      <p:pic>
        <p:nvPicPr>
          <p:cNvPr id="2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4343400"/>
            <a:ext cx="799643" cy="2514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How fast can you sort 10</a:t>
            </a:r>
            <a:r>
              <a:rPr lang="en-US" baseline="30000" dirty="0" smtClean="0"/>
              <a:t>10</a:t>
            </a:r>
            <a:r>
              <a:rPr lang="en-US" dirty="0" smtClean="0"/>
              <a:t> 100-byte records (1Tb)?</a:t>
            </a:r>
          </a:p>
          <a:p>
            <a:r>
              <a:rPr lang="en-US" dirty="0" smtClean="0"/>
              <a:t>Sequential scan/disk = 4.6 hours</a:t>
            </a:r>
          </a:p>
          <a:p>
            <a:endParaRPr lang="en-US" dirty="0" smtClean="0"/>
          </a:p>
          <a:p>
            <a:r>
              <a:rPr lang="en-US" dirty="0" smtClean="0"/>
              <a:t>Current record: 435 seconds (7.2 min)</a:t>
            </a:r>
            <a:br>
              <a:rPr lang="en-US" dirty="0" smtClean="0"/>
            </a:br>
            <a:r>
              <a:rPr lang="en-US" dirty="0" smtClean="0"/>
              <a:t>cluster of 40 Itanium2, 2520 SAN disks</a:t>
            </a:r>
          </a:p>
          <a:p>
            <a:r>
              <a:rPr lang="en-US" dirty="0" smtClean="0"/>
              <a:t>Code: 3300 lines of C</a:t>
            </a:r>
          </a:p>
          <a:p>
            <a:endParaRPr lang="en-US" dirty="0" smtClean="0"/>
          </a:p>
          <a:p>
            <a:r>
              <a:rPr lang="en-US" dirty="0" smtClean="0"/>
              <a:t>Our result: 349 seconds (5.8 min)</a:t>
            </a:r>
            <a:br>
              <a:rPr lang="en-US" dirty="0" smtClean="0"/>
            </a:br>
            <a:r>
              <a:rPr lang="en-US" dirty="0" smtClean="0"/>
              <a:t>cluster of 240 AMD64 (quad) machines, 920 disks</a:t>
            </a:r>
          </a:p>
          <a:p>
            <a:r>
              <a:rPr lang="en-US" dirty="0" smtClean="0"/>
              <a:t>Code: 17 lines of LINQ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TeraSort</a:t>
            </a:r>
            <a:endParaRPr lang="en-US" dirty="0"/>
          </a:p>
        </p:txBody>
      </p:sp>
      <p:pic>
        <p:nvPicPr>
          <p:cNvPr id="105474" name="Picture 2" descr="C:\Users\mbudiu.NORTHAMERICA\AppData\Local\Microsoft\Windows\Temporary Internet Files\Content.IE5\ZFP7Q02I\MCj0432616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2819400"/>
            <a:ext cx="1828572" cy="1828572"/>
          </a:xfrm>
          <a:prstGeom prst="rect">
            <a:avLst/>
          </a:prstGeom>
          <a:noFill/>
        </p:spPr>
      </p:pic>
      <p:pic>
        <p:nvPicPr>
          <p:cNvPr id="6" name="Picture 2" descr="C:\Users\mbudiu.NORTHAMERICA\AppData\Local\Microsoft\Windows\Temporary Internet Files\Content.IE5\ZFP7Q02I\MPj040516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609600"/>
            <a:ext cx="1529438" cy="2286000"/>
          </a:xfrm>
          <a:prstGeom prst="rect">
            <a:avLst/>
          </a:prstGeom>
          <a:noFill/>
        </p:spPr>
      </p:pic>
      <p:pic>
        <p:nvPicPr>
          <p:cNvPr id="105475" name="Picture 3" descr="C:\Users\mbudiu.NORTHAMERICA\AppData\Local\Microsoft\Windows\Temporary Internet Files\Content.IE5\3D3C9QEK\MCj0105188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8974" y="4495800"/>
            <a:ext cx="1805026" cy="16120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49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Dryad </a:t>
            </a:r>
          </a:p>
          <a:p>
            <a:r>
              <a:rPr lang="en-US" dirty="0" smtClean="0"/>
              <a:t>DryadLINQ</a:t>
            </a:r>
          </a:p>
          <a:p>
            <a:r>
              <a:rPr lang="en-US" dirty="0" smtClean="0"/>
              <a:t>Building on DryadLINQ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Dryad 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eployed since 2006</a:t>
            </a:r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any thousands of machines</a:t>
            </a:r>
          </a:p>
          <a:p>
            <a:pPr lvl="1"/>
            <a:r>
              <a:rPr lang="en-US" dirty="0" smtClean="0"/>
              <a:t>analyzes many </a:t>
            </a:r>
            <a:r>
              <a:rPr lang="en-US" dirty="0" err="1" smtClean="0"/>
              <a:t>petabytes</a:t>
            </a:r>
            <a:r>
              <a:rPr lang="en-US" dirty="0" smtClean="0"/>
              <a:t> of data/day</a:t>
            </a:r>
            <a:endParaRPr lang="en-US" dirty="0" smtClean="0"/>
          </a:p>
          <a:p>
            <a:r>
              <a:rPr lang="en-US" dirty="0" smtClean="0"/>
              <a:t>DryadLINQ</a:t>
            </a:r>
          </a:p>
          <a:p>
            <a:r>
              <a:rPr lang="en-US" dirty="0" smtClean="0"/>
              <a:t>Building on DryadLINQ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622" name="Slide Number Placeholder 6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191001"/>
            <a:ext cx="799643" cy="2514600"/>
          </a:xfrm>
          <a:prstGeom prst="rect">
            <a:avLst/>
          </a:prstGeom>
          <a:noFill/>
        </p:spPr>
      </p:pic>
      <p:pic>
        <p:nvPicPr>
          <p:cNvPr id="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191000"/>
            <a:ext cx="799643" cy="2514600"/>
          </a:xfrm>
          <a:prstGeom prst="rect">
            <a:avLst/>
          </a:prstGeom>
          <a:noFill/>
        </p:spPr>
      </p:pic>
      <p:pic>
        <p:nvPicPr>
          <p:cNvPr id="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191000"/>
            <a:ext cx="799643" cy="2514600"/>
          </a:xfrm>
          <a:prstGeom prst="rect">
            <a:avLst/>
          </a:prstGeom>
          <a:noFill/>
        </p:spPr>
      </p:pic>
      <p:pic>
        <p:nvPicPr>
          <p:cNvPr id="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4191000"/>
            <a:ext cx="799643" cy="2514600"/>
          </a:xfrm>
          <a:prstGeom prst="rect">
            <a:avLst/>
          </a:prstGeom>
          <a:noFill/>
        </p:spPr>
      </p:pic>
      <p:pic>
        <p:nvPicPr>
          <p:cNvPr id="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191000"/>
            <a:ext cx="799643" cy="2514600"/>
          </a:xfrm>
          <a:prstGeom prst="rect">
            <a:avLst/>
          </a:prstGeom>
          <a:noFill/>
        </p:spPr>
      </p:pic>
      <p:pic>
        <p:nvPicPr>
          <p:cNvPr id="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191000"/>
            <a:ext cx="799643" cy="2514600"/>
          </a:xfrm>
          <a:prstGeom prst="rect">
            <a:avLst/>
          </a:prstGeom>
          <a:noFill/>
        </p:spPr>
      </p:pic>
      <p:pic>
        <p:nvPicPr>
          <p:cNvPr id="1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4191000"/>
            <a:ext cx="799643" cy="2514600"/>
          </a:xfrm>
          <a:prstGeom prst="rect">
            <a:avLst/>
          </a:prstGeom>
          <a:noFill/>
        </p:spPr>
      </p:pic>
      <p:pic>
        <p:nvPicPr>
          <p:cNvPr id="1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191000"/>
            <a:ext cx="799643" cy="2514600"/>
          </a:xfrm>
          <a:prstGeom prst="rect">
            <a:avLst/>
          </a:prstGeom>
          <a:noFill/>
        </p:spPr>
      </p:pic>
      <p:pic>
        <p:nvPicPr>
          <p:cNvPr id="2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600201"/>
            <a:ext cx="799643" cy="2514600"/>
          </a:xfrm>
          <a:prstGeom prst="rect">
            <a:avLst/>
          </a:prstGeom>
          <a:noFill/>
        </p:spPr>
      </p:pic>
      <p:pic>
        <p:nvPicPr>
          <p:cNvPr id="2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600200"/>
            <a:ext cx="799643" cy="2514600"/>
          </a:xfrm>
          <a:prstGeom prst="rect">
            <a:avLst/>
          </a:prstGeom>
          <a:noFill/>
        </p:spPr>
      </p:pic>
      <p:pic>
        <p:nvPicPr>
          <p:cNvPr id="2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600200"/>
            <a:ext cx="799643" cy="2514600"/>
          </a:xfrm>
          <a:prstGeom prst="rect">
            <a:avLst/>
          </a:prstGeom>
          <a:noFill/>
        </p:spPr>
      </p:pic>
      <p:pic>
        <p:nvPicPr>
          <p:cNvPr id="2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600200"/>
            <a:ext cx="799643" cy="2514600"/>
          </a:xfrm>
          <a:prstGeom prst="rect">
            <a:avLst/>
          </a:prstGeom>
          <a:noFill/>
        </p:spPr>
      </p:pic>
      <p:pic>
        <p:nvPicPr>
          <p:cNvPr id="2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600200"/>
            <a:ext cx="799643" cy="2514600"/>
          </a:xfrm>
          <a:prstGeom prst="rect">
            <a:avLst/>
          </a:prstGeom>
          <a:noFill/>
        </p:spPr>
      </p:pic>
      <p:pic>
        <p:nvPicPr>
          <p:cNvPr id="25" name="Picture 24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600200"/>
            <a:ext cx="799643" cy="2514600"/>
          </a:xfrm>
          <a:prstGeom prst="rect">
            <a:avLst/>
          </a:prstGeom>
          <a:noFill/>
        </p:spPr>
      </p:pic>
      <p:pic>
        <p:nvPicPr>
          <p:cNvPr id="2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1600200"/>
            <a:ext cx="799643" cy="2514600"/>
          </a:xfrm>
          <a:prstGeom prst="rect">
            <a:avLst/>
          </a:prstGeom>
          <a:noFill/>
        </p:spPr>
      </p:pic>
      <p:pic>
        <p:nvPicPr>
          <p:cNvPr id="2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1600200"/>
            <a:ext cx="799643" cy="2514600"/>
          </a:xfrm>
          <a:prstGeom prst="rect">
            <a:avLst/>
          </a:prstGeom>
          <a:noFill/>
        </p:spPr>
      </p:pic>
      <p:sp>
        <p:nvSpPr>
          <p:cNvPr id="28" name="Content Placeholder 12"/>
          <p:cNvSpPr txBox="1">
            <a:spLocks/>
          </p:cNvSpPr>
          <p:nvPr/>
        </p:nvSpPr>
        <p:spPr>
          <a:xfrm>
            <a:off x="762000" y="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88" name="Picture 16" descr="C:\Users\mbudiu\AppData\Local\Microsoft\Windows\Temporary Internet Files\Content.IE5\0W1FB6JX\MMj01781240000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429000"/>
            <a:ext cx="1219200" cy="1239187"/>
          </a:xfrm>
          <a:prstGeom prst="rect">
            <a:avLst/>
          </a:prstGeom>
          <a:noFill/>
        </p:spPr>
      </p:pic>
      <p:cxnSp>
        <p:nvCxnSpPr>
          <p:cNvPr id="590" name="Straight Arrow Connector 589"/>
          <p:cNvCxnSpPr/>
          <p:nvPr/>
        </p:nvCxnSpPr>
        <p:spPr>
          <a:xfrm flipV="1">
            <a:off x="1447800" y="2743200"/>
            <a:ext cx="13716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/>
          <p:nvPr/>
        </p:nvCxnSpPr>
        <p:spPr>
          <a:xfrm flipV="1">
            <a:off x="1447800" y="2743200"/>
            <a:ext cx="22098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/>
          <p:nvPr/>
        </p:nvCxnSpPr>
        <p:spPr>
          <a:xfrm flipV="1">
            <a:off x="1447800" y="2743200"/>
            <a:ext cx="3048000" cy="130992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/>
          <p:nvPr/>
        </p:nvCxnSpPr>
        <p:spPr>
          <a:xfrm flipV="1">
            <a:off x="1447800" y="2743200"/>
            <a:ext cx="38862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/>
          <p:nvPr/>
        </p:nvCxnSpPr>
        <p:spPr>
          <a:xfrm rot="16200000" flipH="1">
            <a:off x="1188360" y="4312560"/>
            <a:ext cx="1890480" cy="137160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/>
          <p:cNvCxnSpPr/>
          <p:nvPr/>
        </p:nvCxnSpPr>
        <p:spPr>
          <a:xfrm>
            <a:off x="1447800" y="4053120"/>
            <a:ext cx="2209800" cy="18904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>
            <a:off x="1447800" y="4053120"/>
            <a:ext cx="3810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/>
          <p:nvPr/>
        </p:nvCxnSpPr>
        <p:spPr>
          <a:xfrm>
            <a:off x="1447800" y="4053120"/>
            <a:ext cx="4648200" cy="190499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/>
          <p:nvPr/>
        </p:nvCxnSpPr>
        <p:spPr>
          <a:xfrm>
            <a:off x="1447800" y="4053120"/>
            <a:ext cx="55626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/>
          <p:cNvCxnSpPr/>
          <p:nvPr/>
        </p:nvCxnSpPr>
        <p:spPr>
          <a:xfrm>
            <a:off x="1447800" y="4053120"/>
            <a:ext cx="3048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/>
          <p:cNvCxnSpPr/>
          <p:nvPr/>
        </p:nvCxnSpPr>
        <p:spPr>
          <a:xfrm>
            <a:off x="1447800" y="4053120"/>
            <a:ext cx="63246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/>
          <p:nvPr/>
        </p:nvCxnSpPr>
        <p:spPr>
          <a:xfrm>
            <a:off x="1447800" y="4053120"/>
            <a:ext cx="7239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/>
          <p:nvPr/>
        </p:nvCxnSpPr>
        <p:spPr>
          <a:xfrm flipV="1">
            <a:off x="1447800" y="2743200"/>
            <a:ext cx="47244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/>
          <p:nvPr/>
        </p:nvCxnSpPr>
        <p:spPr>
          <a:xfrm flipV="1">
            <a:off x="1447800" y="2743200"/>
            <a:ext cx="64008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/>
          <p:nvPr/>
        </p:nvCxnSpPr>
        <p:spPr>
          <a:xfrm flipV="1">
            <a:off x="1447800" y="2743200"/>
            <a:ext cx="55626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/>
          <p:nvPr/>
        </p:nvCxnSpPr>
        <p:spPr>
          <a:xfrm flipV="1">
            <a:off x="1447800" y="2743200"/>
            <a:ext cx="7315200" cy="130992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Space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5943600"/>
            <a:ext cx="5715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-838200" y="3810000"/>
            <a:ext cx="396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6096000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6096000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20574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472440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Private</a:t>
            </a:r>
          </a:p>
          <a:p>
            <a:pPr algn="ctr"/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algn="ctr"/>
            <a:r>
              <a:rPr lang="en-US" dirty="0" smtClean="0"/>
              <a:t>center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295400" y="3886200"/>
            <a:ext cx="205740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7000" y="3276600"/>
            <a:ext cx="87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Data-</a:t>
            </a:r>
          </a:p>
          <a:p>
            <a:pPr algn="ctr"/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4495800"/>
            <a:ext cx="97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6438900" y="4000500"/>
            <a:ext cx="1905000" cy="18288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29000" y="3886200"/>
            <a:ext cx="4953000" cy="762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10400" y="3810000"/>
            <a:ext cx="83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76600" y="38862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86400" y="52578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HPC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39000" y="13716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52600" y="5257800"/>
            <a:ext cx="1219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254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Transaction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228600" y="3962400"/>
            <a:ext cx="8686800" cy="2667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228600" y="1143000"/>
            <a:ext cx="8686800" cy="2362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Data Partitioning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27" name="modem"/>
          <p:cNvSpPr>
            <a:spLocks noEditPoints="1" noChangeArrowheads="1"/>
          </p:cNvSpPr>
          <p:nvPr/>
        </p:nvSpPr>
        <p:spPr bwMode="auto">
          <a:xfrm>
            <a:off x="3886200" y="28956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86400" y="2819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RAM</a:t>
            </a:r>
            <a:endParaRPr lang="en-US" sz="2400" dirty="0"/>
          </a:p>
        </p:txBody>
      </p:sp>
      <p:sp>
        <p:nvSpPr>
          <p:cNvPr id="35" name="Down Arrow 34"/>
          <p:cNvSpPr/>
          <p:nvPr/>
        </p:nvSpPr>
        <p:spPr>
          <a:xfrm>
            <a:off x="4191000" y="3352800"/>
            <a:ext cx="838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3" name="Picture 29" descr="C:\Documents and Settings\mbudiu\Local Settings\Temporary Internet Files\Content.IE5\GT5Y7UAV\MCj0425780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574" y="1782614"/>
            <a:ext cx="1031426" cy="1166846"/>
          </a:xfrm>
          <a:prstGeom prst="rect">
            <a:avLst/>
          </a:prstGeom>
          <a:noFill/>
        </p:spPr>
      </p:pic>
      <p:sp>
        <p:nvSpPr>
          <p:cNvPr id="60" name="Rectangle 59"/>
          <p:cNvSpPr/>
          <p:nvPr/>
        </p:nvSpPr>
        <p:spPr>
          <a:xfrm>
            <a:off x="3200400" y="4724400"/>
            <a:ext cx="1295400" cy="38100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56" name="Picture 32" descr="C:\Documents and Settings\mbudiu\Local Settings\Temporary Internet Files\Content.IE5\KHCXAFCP\MCj0308076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5464653">
            <a:off x="2162508" y="5091780"/>
            <a:ext cx="1824273" cy="749929"/>
          </a:xfrm>
          <a:prstGeom prst="rect">
            <a:avLst/>
          </a:prstGeom>
          <a:noFill/>
        </p:spPr>
      </p:pic>
      <p:sp>
        <p:nvSpPr>
          <p:cNvPr id="61" name="Rectangle 60"/>
          <p:cNvSpPr/>
          <p:nvPr/>
        </p:nvSpPr>
        <p:spPr>
          <a:xfrm rot="18411611">
            <a:off x="2011633" y="5196865"/>
            <a:ext cx="990600" cy="38100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3878725">
            <a:off x="4297632" y="5501664"/>
            <a:ext cx="990600" cy="38100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20698681">
            <a:off x="3692724" y="6065114"/>
            <a:ext cx="990600" cy="401636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modem"/>
          <p:cNvSpPr>
            <a:spLocks noEditPoints="1" noChangeArrowheads="1"/>
          </p:cNvSpPr>
          <p:nvPr/>
        </p:nvSpPr>
        <p:spPr bwMode="auto">
          <a:xfrm>
            <a:off x="7162800" y="44958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5" name="modem"/>
          <p:cNvSpPr>
            <a:spLocks noEditPoints="1" noChangeArrowheads="1"/>
          </p:cNvSpPr>
          <p:nvPr/>
        </p:nvSpPr>
        <p:spPr bwMode="auto">
          <a:xfrm>
            <a:off x="7162800" y="49530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modem"/>
          <p:cNvSpPr>
            <a:spLocks noEditPoints="1" noChangeArrowheads="1"/>
          </p:cNvSpPr>
          <p:nvPr/>
        </p:nvSpPr>
        <p:spPr bwMode="auto">
          <a:xfrm>
            <a:off x="7162800" y="54102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8" name="modem"/>
          <p:cNvSpPr>
            <a:spLocks noEditPoints="1" noChangeArrowheads="1"/>
          </p:cNvSpPr>
          <p:nvPr/>
        </p:nvSpPr>
        <p:spPr bwMode="auto">
          <a:xfrm>
            <a:off x="7162800" y="58674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57" name="Picture 33" descr="C:\Documents and Settings\mbudiu\Local Settings\Temporary Internet Files\Content.IE5\GT5Y7UAV\MCj042582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342" y="4953000"/>
            <a:ext cx="1338510" cy="1162050"/>
          </a:xfrm>
          <a:prstGeom prst="rect">
            <a:avLst/>
          </a:prstGeom>
          <a:noFill/>
        </p:spPr>
      </p:pic>
      <p:cxnSp>
        <p:nvCxnSpPr>
          <p:cNvPr id="75" name="Straight Arrow Connector 74"/>
          <p:cNvCxnSpPr/>
          <p:nvPr/>
        </p:nvCxnSpPr>
        <p:spPr>
          <a:xfrm flipV="1">
            <a:off x="5257800" y="5181600"/>
            <a:ext cx="1752600" cy="914400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257800" y="4876800"/>
            <a:ext cx="1752600" cy="1295400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181600" y="4800600"/>
            <a:ext cx="1828800" cy="533400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257800" y="5638800"/>
            <a:ext cx="1752600" cy="1588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94" name="Picture 30" descr="C:\Program Files\Microsoft Resource DVD Artwork\DVD_ART\Artwork_Imagery\HARDWARE_IMAGERY\Illustration - Misc Hardware\Windows Server Icons\Misc\Funne Filt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1905000"/>
            <a:ext cx="3116580" cy="914400"/>
          </a:xfrm>
          <a:prstGeom prst="rect">
            <a:avLst/>
          </a:prstGeom>
          <a:noFill/>
        </p:spPr>
      </p:pic>
      <p:sp>
        <p:nvSpPr>
          <p:cNvPr id="27" name="Rectangle 26"/>
          <p:cNvSpPr/>
          <p:nvPr/>
        </p:nvSpPr>
        <p:spPr>
          <a:xfrm>
            <a:off x="2286000" y="1371600"/>
            <a:ext cx="4572000" cy="44804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26" grpId="0"/>
      <p:bldP spid="3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/>
          <p:cNvSpPr/>
          <p:nvPr/>
        </p:nvSpPr>
        <p:spPr>
          <a:xfrm>
            <a:off x="152400" y="3429000"/>
            <a:ext cx="8839200" cy="3276600"/>
          </a:xfrm>
          <a:prstGeom prst="roundRect">
            <a:avLst>
              <a:gd name="adj" fmla="val 1119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152400" y="990600"/>
            <a:ext cx="8839200" cy="2362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2-D Piping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754563"/>
          </a:xfrm>
        </p:spPr>
        <p:txBody>
          <a:bodyPr/>
          <a:lstStyle/>
          <a:p>
            <a:r>
              <a:rPr lang="en-US" dirty="0" smtClean="0"/>
              <a:t>Unix Pipes: 1-D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grep</a:t>
            </a:r>
            <a:r>
              <a:rPr lang="en-US" dirty="0" smtClean="0"/>
              <a:t> |  </a:t>
            </a:r>
            <a:r>
              <a:rPr lang="en-US" dirty="0" err="1" smtClean="0"/>
              <a:t>sed</a:t>
            </a:r>
            <a:r>
              <a:rPr lang="en-US" dirty="0" smtClean="0"/>
              <a:t>  | sort | </a:t>
            </a:r>
            <a:r>
              <a:rPr lang="en-US" dirty="0" err="1" smtClean="0"/>
              <a:t>awk</a:t>
            </a:r>
            <a:r>
              <a:rPr lang="en-US" dirty="0" smtClean="0"/>
              <a:t> |  </a:t>
            </a:r>
            <a:r>
              <a:rPr lang="en-US" dirty="0" err="1" smtClean="0"/>
              <a:t>perl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Dryad: 2-D</a:t>
            </a:r>
          </a:p>
          <a:p>
            <a:pPr>
              <a:buNone/>
            </a:pPr>
            <a:r>
              <a:rPr lang="en-US" dirty="0" smtClean="0"/>
              <a:t>	 grep</a:t>
            </a:r>
            <a:r>
              <a:rPr lang="en-US" baseline="30000" dirty="0" smtClean="0"/>
              <a:t>1000</a:t>
            </a:r>
            <a:r>
              <a:rPr lang="en-US" dirty="0" smtClean="0"/>
              <a:t> |  sed</a:t>
            </a:r>
            <a:r>
              <a:rPr lang="en-US" baseline="30000" dirty="0" smtClean="0"/>
              <a:t>500</a:t>
            </a:r>
            <a:r>
              <a:rPr lang="en-US" dirty="0" smtClean="0"/>
              <a:t>  | sort</a:t>
            </a:r>
            <a:r>
              <a:rPr lang="en-US" baseline="30000" dirty="0" smtClean="0"/>
              <a:t>1000 </a:t>
            </a:r>
            <a:r>
              <a:rPr lang="en-US" dirty="0" smtClean="0"/>
              <a:t>| awk</a:t>
            </a:r>
            <a:r>
              <a:rPr lang="en-US" baseline="30000" dirty="0" smtClean="0"/>
              <a:t>500</a:t>
            </a:r>
            <a:r>
              <a:rPr lang="en-US" dirty="0" smtClean="0"/>
              <a:t> |  perl</a:t>
            </a:r>
            <a:r>
              <a:rPr lang="en-US" baseline="30000" dirty="0" smtClean="0"/>
              <a:t>50</a:t>
            </a:r>
          </a:p>
          <a:p>
            <a:endParaRPr lang="en-US" dirty="0" smtClean="0"/>
          </a:p>
        </p:txBody>
      </p:sp>
      <p:sp>
        <p:nvSpPr>
          <p:cNvPr id="144" name="Slide Number Placeholder 1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576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006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4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2671921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2671921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9600" y="2671921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2671921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264024" y="4542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40424" y="5076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64424" y="4618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88424" y="4618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83824" y="5076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>
            <a:off x="2026024" y="4809341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 flipV="1">
            <a:off x="3702424" y="4885541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61" idx="1"/>
          </p:cNvCxnSpPr>
          <p:nvPr/>
        </p:nvCxnSpPr>
        <p:spPr>
          <a:xfrm>
            <a:off x="5226424" y="4885541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8" idx="1"/>
          </p:cNvCxnSpPr>
          <p:nvPr/>
        </p:nvCxnSpPr>
        <p:spPr>
          <a:xfrm>
            <a:off x="6750424" y="4885541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264024" y="5380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264024" y="6034256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940424" y="5761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464424" y="5457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64424" y="6066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988424" y="5685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3" idx="3"/>
            <a:endCxn id="55" idx="1"/>
          </p:cNvCxnSpPr>
          <p:nvPr/>
        </p:nvCxnSpPr>
        <p:spPr>
          <a:xfrm>
            <a:off x="2026024" y="5647541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3"/>
            <a:endCxn id="55" idx="1"/>
          </p:cNvCxnSpPr>
          <p:nvPr/>
        </p:nvCxnSpPr>
        <p:spPr>
          <a:xfrm flipV="1">
            <a:off x="2026024" y="6028541"/>
            <a:ext cx="914400" cy="272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3"/>
            <a:endCxn id="59" idx="1"/>
          </p:cNvCxnSpPr>
          <p:nvPr/>
        </p:nvCxnSpPr>
        <p:spPr>
          <a:xfrm flipV="1">
            <a:off x="3702424" y="5723741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3"/>
            <a:endCxn id="60" idx="1"/>
          </p:cNvCxnSpPr>
          <p:nvPr/>
        </p:nvCxnSpPr>
        <p:spPr>
          <a:xfrm>
            <a:off x="3702424" y="6028541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0" idx="3"/>
            <a:endCxn id="61" idx="1"/>
          </p:cNvCxnSpPr>
          <p:nvPr/>
        </p:nvCxnSpPr>
        <p:spPr>
          <a:xfrm flipV="1">
            <a:off x="5226424" y="5952341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9" idx="3"/>
            <a:endCxn id="61" idx="1"/>
          </p:cNvCxnSpPr>
          <p:nvPr/>
        </p:nvCxnSpPr>
        <p:spPr>
          <a:xfrm>
            <a:off x="5226424" y="5723741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629400" y="2661509"/>
            <a:ext cx="506506" cy="224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918139" y="2661509"/>
            <a:ext cx="529661" cy="224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8" idx="3"/>
            <a:endCxn id="34" idx="1"/>
          </p:cNvCxnSpPr>
          <p:nvPr/>
        </p:nvCxnSpPr>
        <p:spPr>
          <a:xfrm>
            <a:off x="868834" y="4809341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19" idx="3"/>
            <a:endCxn id="53" idx="1"/>
          </p:cNvCxnSpPr>
          <p:nvPr/>
        </p:nvCxnSpPr>
        <p:spPr>
          <a:xfrm flipV="1">
            <a:off x="841939" y="5647541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0" idx="3"/>
          </p:cNvCxnSpPr>
          <p:nvPr/>
        </p:nvCxnSpPr>
        <p:spPr>
          <a:xfrm flipV="1">
            <a:off x="841940" y="6301750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6" idx="3"/>
            <a:endCxn id="37" idx="1"/>
          </p:cNvCxnSpPr>
          <p:nvPr/>
        </p:nvCxnSpPr>
        <p:spPr>
          <a:xfrm>
            <a:off x="5226424" y="4885541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9" idx="3"/>
            <a:endCxn id="37" idx="1"/>
          </p:cNvCxnSpPr>
          <p:nvPr/>
        </p:nvCxnSpPr>
        <p:spPr>
          <a:xfrm flipV="1">
            <a:off x="5226424" y="4885541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0" idx="3"/>
            <a:endCxn id="37" idx="1"/>
          </p:cNvCxnSpPr>
          <p:nvPr/>
        </p:nvCxnSpPr>
        <p:spPr>
          <a:xfrm flipV="1">
            <a:off x="5226424" y="4885541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1" idx="3"/>
            <a:endCxn id="38" idx="1"/>
          </p:cNvCxnSpPr>
          <p:nvPr/>
        </p:nvCxnSpPr>
        <p:spPr>
          <a:xfrm flipV="1">
            <a:off x="6750424" y="5342741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8" idx="3"/>
            <a:endCxn id="121" idx="1"/>
          </p:cNvCxnSpPr>
          <p:nvPr/>
        </p:nvCxnSpPr>
        <p:spPr>
          <a:xfrm>
            <a:off x="8045824" y="5342741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5906" y="2362200"/>
            <a:ext cx="613339" cy="621030"/>
          </a:xfrm>
          <a:prstGeom prst="rect">
            <a:avLst/>
          </a:prstGeom>
          <a:noFill/>
        </p:spPr>
      </p:pic>
      <p:pic>
        <p:nvPicPr>
          <p:cNvPr id="11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362200"/>
            <a:ext cx="613339" cy="621030"/>
          </a:xfrm>
          <a:prstGeom prst="rect">
            <a:avLst/>
          </a:prstGeom>
          <a:noFill/>
        </p:spPr>
      </p:pic>
      <p:pic>
        <p:nvPicPr>
          <p:cNvPr id="118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4498826"/>
            <a:ext cx="613339" cy="621030"/>
          </a:xfrm>
          <a:prstGeom prst="rect">
            <a:avLst/>
          </a:prstGeom>
          <a:noFill/>
        </p:spPr>
      </p:pic>
      <p:pic>
        <p:nvPicPr>
          <p:cNvPr id="119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45991"/>
            <a:ext cx="613339" cy="621030"/>
          </a:xfrm>
          <a:prstGeom prst="rect">
            <a:avLst/>
          </a:prstGeom>
          <a:noFill/>
        </p:spPr>
      </p:pic>
      <p:pic>
        <p:nvPicPr>
          <p:cNvPr id="120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6008370"/>
            <a:ext cx="613339" cy="621030"/>
          </a:xfrm>
          <a:prstGeom prst="rect">
            <a:avLst/>
          </a:prstGeom>
          <a:noFill/>
        </p:spPr>
      </p:pic>
      <p:pic>
        <p:nvPicPr>
          <p:cNvPr id="121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5035699"/>
            <a:ext cx="613339" cy="6210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= Execution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86000"/>
            <a:ext cx="44958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Job (application)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09600" y="3200400"/>
            <a:ext cx="4495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Dryad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09600" y="4114800"/>
            <a:ext cx="44958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Cluster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781800" y="2286000"/>
            <a:ext cx="17526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Pipeline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6781800" y="3200400"/>
            <a:ext cx="1752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Shell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6781800" y="4114800"/>
            <a:ext cx="17526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Machine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2743200"/>
            <a:ext cx="99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≈</a:t>
            </a:r>
            <a:endParaRPr lang="en-US" sz="9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64024" y="4735830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26024" y="4730115"/>
            <a:ext cx="914400" cy="272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7338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194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1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800600"/>
            <a:ext cx="281940" cy="4876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Aknowledgments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85344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200" dirty="0" smtClean="0"/>
              <a:t>MSR SVC and ISRC SVC</a:t>
            </a:r>
            <a:endParaRPr lang="en-US" sz="2000" i="1" dirty="0" smtClean="0"/>
          </a:p>
          <a:p>
            <a:pPr algn="ctr">
              <a:buNone/>
            </a:pPr>
            <a:endParaRPr lang="en-US" sz="2000" i="1" dirty="0" smtClean="0"/>
          </a:p>
          <a:p>
            <a:pPr algn="ctr">
              <a:buNone/>
            </a:pPr>
            <a:r>
              <a:rPr lang="en-US" sz="2800" i="1" dirty="0" smtClean="0"/>
              <a:t>Michael </a:t>
            </a:r>
            <a:r>
              <a:rPr lang="en-US" sz="2800" i="1" dirty="0" smtClean="0"/>
              <a:t>Isard, </a:t>
            </a:r>
            <a:r>
              <a:rPr lang="en-US" sz="2800" i="1" dirty="0" smtClean="0"/>
              <a:t>Yuan </a:t>
            </a:r>
            <a:r>
              <a:rPr lang="en-US" sz="2800" i="1" dirty="0" smtClean="0"/>
              <a:t>Yu, Andrew </a:t>
            </a:r>
            <a:r>
              <a:rPr lang="en-US" sz="2800" i="1" dirty="0" err="1" smtClean="0"/>
              <a:t>Birrell</a:t>
            </a:r>
            <a:r>
              <a:rPr lang="en-US" sz="2800" i="1" dirty="0" smtClean="0"/>
              <a:t>, </a:t>
            </a:r>
            <a:r>
              <a:rPr lang="en-US" sz="2800" i="1" dirty="0" smtClean="0"/>
              <a:t>Dennis Fetterly</a:t>
            </a:r>
          </a:p>
          <a:p>
            <a:pPr algn="ctr">
              <a:buNone/>
            </a:pPr>
            <a:endParaRPr lang="en-US" sz="2800" i="1" dirty="0" smtClean="0"/>
          </a:p>
          <a:p>
            <a:pPr algn="ctr">
              <a:buNone/>
            </a:pPr>
            <a:endParaRPr lang="en-US" sz="2800" i="1" dirty="0" smtClean="0"/>
          </a:p>
          <a:p>
            <a:pPr algn="ctr">
              <a:buNone/>
            </a:pPr>
            <a:endParaRPr lang="en-US" sz="2800" i="1" dirty="0" smtClean="0"/>
          </a:p>
          <a:p>
            <a:pPr algn="ctr">
              <a:buNone/>
            </a:pPr>
            <a:endParaRPr lang="en-US" sz="2800" i="1" dirty="0" smtClean="0"/>
          </a:p>
          <a:p>
            <a:pPr algn="ctr">
              <a:buNone/>
            </a:pPr>
            <a:r>
              <a:rPr lang="en-US" sz="2800" i="1" dirty="0" smtClean="0"/>
              <a:t>Ulfar Erlingsson, Pradeep Kumar Gunda, Jon Currey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  <p:pic>
        <p:nvPicPr>
          <p:cNvPr id="6" name="Picture 5" descr="isa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71800"/>
            <a:ext cx="1143000" cy="1524000"/>
          </a:xfrm>
          <a:prstGeom prst="rect">
            <a:avLst/>
          </a:prstGeom>
        </p:spPr>
      </p:pic>
      <p:pic>
        <p:nvPicPr>
          <p:cNvPr id="7" name="Picture 6" descr="y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971800"/>
            <a:ext cx="1143000" cy="1524000"/>
          </a:xfrm>
          <a:prstGeom prst="rect">
            <a:avLst/>
          </a:prstGeom>
        </p:spPr>
      </p:pic>
      <p:pic>
        <p:nvPicPr>
          <p:cNvPr id="8" name="Picture 7" descr="birre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971800"/>
            <a:ext cx="1143000" cy="1524000"/>
          </a:xfrm>
          <a:prstGeom prst="rect">
            <a:avLst/>
          </a:prstGeom>
        </p:spPr>
      </p:pic>
      <p:pic>
        <p:nvPicPr>
          <p:cNvPr id="9" name="Picture 8" descr="fetterl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2971800"/>
            <a:ext cx="1143000" cy="1524000"/>
          </a:xfrm>
          <a:prstGeom prst="rect">
            <a:avLst/>
          </a:prstGeom>
        </p:spPr>
      </p:pic>
      <p:pic>
        <p:nvPicPr>
          <p:cNvPr id="153602" name="Picture 2" descr="ulfar.jpg"/>
          <p:cNvPicPr>
            <a:picLocks noGrp="1" noChangeAspect="1" noChangeArrowheads="1"/>
          </p:cNvPicPr>
          <p:nvPr>
            <p:ph idx="1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371600" y="5105400"/>
            <a:ext cx="1104900" cy="1524000"/>
          </a:xfrm>
          <a:prstGeom prst="rect">
            <a:avLst/>
          </a:prstGeom>
          <a:noFill/>
        </p:spPr>
      </p:pic>
      <p:pic>
        <p:nvPicPr>
          <p:cNvPr id="153605" name="Picture 5" descr="http://www.cs.duke.edu/~pradeep/2000-07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86200" y="5105400"/>
            <a:ext cx="1546860" cy="1524000"/>
          </a:xfrm>
          <a:prstGeom prst="rect">
            <a:avLst/>
          </a:prstGeom>
          <a:noFill/>
        </p:spPr>
      </p:pic>
      <p:pic>
        <p:nvPicPr>
          <p:cNvPr id="153606" name="Picture 6" descr="C:\Users\mbudiu.NORTHAMERICA\AppData\Local\Microsoft\Windows\Temporary Internet Files\Content.Outlook\IS4633A3\JonCurrey_1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48400" y="5105400"/>
            <a:ext cx="1905000" cy="1549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4196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352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9624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971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  <p:pic>
        <p:nvPicPr>
          <p:cNvPr id="4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810000"/>
            <a:ext cx="481434" cy="468630"/>
          </a:xfrm>
          <a:prstGeom prst="rect">
            <a:avLst/>
          </a:prstGeom>
          <a:noFill/>
        </p:spPr>
      </p:pic>
      <p:pic>
        <p:nvPicPr>
          <p:cNvPr id="4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800600"/>
            <a:ext cx="481434" cy="4686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7338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971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  <p:pic>
        <p:nvPicPr>
          <p:cNvPr id="4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810000"/>
            <a:ext cx="481434" cy="468630"/>
          </a:xfrm>
          <a:prstGeom prst="rect">
            <a:avLst/>
          </a:prstGeom>
          <a:noFill/>
        </p:spPr>
      </p:pic>
      <p:pic>
        <p:nvPicPr>
          <p:cNvPr id="4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4800600"/>
            <a:ext cx="481434" cy="468630"/>
          </a:xfrm>
          <a:prstGeom prst="rect">
            <a:avLst/>
          </a:prstGeom>
          <a:noFill/>
        </p:spPr>
      </p:pic>
      <p:pic>
        <p:nvPicPr>
          <p:cNvPr id="4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4495800"/>
            <a:ext cx="481434" cy="468630"/>
          </a:xfrm>
          <a:prstGeom prst="rect">
            <a:avLst/>
          </a:prstGeom>
          <a:noFill/>
        </p:spPr>
      </p:pic>
      <p:pic>
        <p:nvPicPr>
          <p:cNvPr id="46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4800600"/>
            <a:ext cx="281940" cy="487680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2895600" y="1219200"/>
            <a:ext cx="2848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2D DAG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multi-machine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virtualized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4191000" y="2514600"/>
            <a:ext cx="1219200" cy="3429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Job Structure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19600" y="31242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awk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perl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026024" y="3510915"/>
            <a:ext cx="916352" cy="671786"/>
          </a:xfrm>
          <a:prstGeom prst="curvedConnector3">
            <a:avLst>
              <a:gd name="adj1" fmla="val 36168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390900"/>
            <a:ext cx="717176" cy="653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181600" y="3390900"/>
            <a:ext cx="806824" cy="12630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19600" y="40386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19600" y="48006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awk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305300"/>
            <a:ext cx="717176" cy="4248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17176" cy="337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181600" y="4653915"/>
            <a:ext cx="806824" cy="4133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181600" y="4305300"/>
            <a:ext cx="806824" cy="3486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181600" y="3390900"/>
            <a:ext cx="806824" cy="1962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181600" y="3587115"/>
            <a:ext cx="806824" cy="718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181600" y="3587115"/>
            <a:ext cx="806824" cy="1480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76200" y="2209800"/>
            <a:ext cx="947695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Input</a:t>
            </a:r>
            <a:br>
              <a:rPr lang="en-US" sz="2800" i="1" dirty="0" smtClean="0"/>
            </a:br>
            <a:r>
              <a:rPr lang="en-US" sz="2800" i="1" dirty="0" smtClean="0"/>
              <a:t>files</a:t>
            </a:r>
            <a:endParaRPr lang="en-US" sz="28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447800" y="5638800"/>
            <a:ext cx="1802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Vertices </a:t>
            </a:r>
            <a:br>
              <a:rPr lang="en-US" sz="2800" i="1" dirty="0" smtClean="0"/>
            </a:br>
            <a:r>
              <a:rPr lang="en-US" sz="2800" i="1" dirty="0" smtClean="0"/>
              <a:t>(processes)</a:t>
            </a:r>
            <a:endParaRPr lang="en-US" sz="2800" i="1" dirty="0"/>
          </a:p>
        </p:txBody>
      </p:sp>
      <p:cxnSp>
        <p:nvCxnSpPr>
          <p:cNvPr id="50" name="Straight Arrow Connector 49"/>
          <p:cNvCxnSpPr>
            <a:stCxn id="49" idx="0"/>
            <a:endCxn id="15" idx="2"/>
          </p:cNvCxnSpPr>
          <p:nvPr/>
        </p:nvCxnSpPr>
        <p:spPr>
          <a:xfrm rot="16200000" flipV="1">
            <a:off x="1822349" y="5111851"/>
            <a:ext cx="381000" cy="67289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0"/>
            <a:endCxn id="16" idx="2"/>
          </p:cNvCxnSpPr>
          <p:nvPr/>
        </p:nvCxnSpPr>
        <p:spPr>
          <a:xfrm rot="5400000" flipH="1" flipV="1">
            <a:off x="2514368" y="4831745"/>
            <a:ext cx="641985" cy="97212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30206" y="2590800"/>
            <a:ext cx="1213794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Output</a:t>
            </a:r>
            <a:br>
              <a:rPr lang="en-US" sz="2800" i="1" dirty="0" smtClean="0"/>
            </a:br>
            <a:r>
              <a:rPr lang="en-US" sz="2800" i="1" dirty="0" smtClean="0"/>
              <a:t>files</a:t>
            </a:r>
            <a:endParaRPr lang="en-US" sz="28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57400" y="205740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Channels</a:t>
            </a:r>
            <a:endParaRPr lang="en-US" sz="2800" i="1" dirty="0"/>
          </a:p>
        </p:txBody>
      </p:sp>
      <p:cxnSp>
        <p:nvCxnSpPr>
          <p:cNvPr id="59" name="Straight Arrow Connector 58"/>
          <p:cNvCxnSpPr>
            <a:stCxn id="58" idx="2"/>
          </p:cNvCxnSpPr>
          <p:nvPr/>
        </p:nvCxnSpPr>
        <p:spPr>
          <a:xfrm rot="5400000">
            <a:off x="2084993" y="3010228"/>
            <a:ext cx="1153182" cy="29396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19600" y="2514600"/>
            <a:ext cx="10020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Stage</a:t>
            </a:r>
            <a:endParaRPr lang="en-US" sz="2800" i="1" dirty="0"/>
          </a:p>
        </p:txBody>
      </p:sp>
      <p:pic>
        <p:nvPicPr>
          <p:cNvPr id="6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5334000"/>
            <a:ext cx="613339" cy="621030"/>
          </a:xfrm>
          <a:prstGeom prst="rect">
            <a:avLst/>
          </a:prstGeom>
          <a:noFill/>
        </p:spPr>
      </p:pic>
      <p:cxnSp>
        <p:nvCxnSpPr>
          <p:cNvPr id="66" name="Straight Arrow Connector 65"/>
          <p:cNvCxnSpPr>
            <a:stCxn id="16" idx="3"/>
            <a:endCxn id="19" idx="1"/>
          </p:cNvCxnSpPr>
          <p:nvPr/>
        </p:nvCxnSpPr>
        <p:spPr>
          <a:xfrm flipV="1">
            <a:off x="3702424" y="4653915"/>
            <a:ext cx="2286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3"/>
            <a:endCxn id="8" idx="1"/>
          </p:cNvCxnSpPr>
          <p:nvPr/>
        </p:nvCxnSpPr>
        <p:spPr>
          <a:xfrm flipV="1">
            <a:off x="3702424" y="3587115"/>
            <a:ext cx="2286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"/>
          <p:cNvCxnSpPr>
            <a:stCxn id="5" idx="3"/>
          </p:cNvCxnSpPr>
          <p:nvPr/>
        </p:nvCxnSpPr>
        <p:spPr>
          <a:xfrm>
            <a:off x="2026024" y="3510915"/>
            <a:ext cx="934459" cy="4182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9" idx="3"/>
            <a:endCxn id="65" idx="1"/>
          </p:cNvCxnSpPr>
          <p:nvPr/>
        </p:nvCxnSpPr>
        <p:spPr>
          <a:xfrm>
            <a:off x="6750424" y="4653915"/>
            <a:ext cx="1631576" cy="990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8" idx="2"/>
          </p:cNvCxnSpPr>
          <p:nvPr/>
        </p:nvCxnSpPr>
        <p:spPr>
          <a:xfrm rot="16200000" flipH="1">
            <a:off x="2846993" y="2542193"/>
            <a:ext cx="1153180" cy="123003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95400" y="19050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71600" y="43434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16200000" flipH="1">
            <a:off x="876300" y="3352800"/>
            <a:ext cx="1905000" cy="7620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0" y="2971800"/>
            <a:ext cx="60960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3200400"/>
            <a:ext cx="60960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3429000"/>
            <a:ext cx="60960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60960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0" y="3124200"/>
            <a:ext cx="985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Items</a:t>
            </a:r>
            <a:endParaRPr lang="en-US" sz="28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1600200"/>
            <a:ext cx="4267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Finite Streams of items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distributed filesystem files</a:t>
            </a:r>
            <a:br>
              <a:rPr lang="en-US" sz="2800" dirty="0" smtClean="0"/>
            </a:br>
            <a:r>
              <a:rPr lang="en-US" sz="2800" dirty="0" smtClean="0"/>
              <a:t>  	(persistent)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SMB/NTFS files </a:t>
            </a:r>
            <a:br>
              <a:rPr lang="en-US" sz="2800" dirty="0" smtClean="0"/>
            </a:br>
            <a:r>
              <a:rPr lang="en-US" sz="2800" dirty="0" smtClean="0"/>
              <a:t>  	(temporary)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TCP pipes</a:t>
            </a:r>
            <a:br>
              <a:rPr lang="en-US" sz="2800" dirty="0" smtClean="0"/>
            </a:br>
            <a:r>
              <a:rPr lang="en-US" sz="2800" dirty="0" smtClean="0"/>
              <a:t>  	(inter-machine)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memory FIFOs </a:t>
            </a:r>
            <a:br>
              <a:rPr lang="en-US" sz="2800" dirty="0" smtClean="0"/>
            </a:br>
            <a:r>
              <a:rPr lang="en-US" sz="2800" dirty="0" smtClean="0"/>
              <a:t>  	(intra-machine)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694374"/>
            <a:ext cx="691911" cy="1020626"/>
          </a:xfrm>
          <a:prstGeom prst="rect">
            <a:avLst/>
          </a:prstGeom>
          <a:noFill/>
        </p:spPr>
      </p:pic>
      <p:pic>
        <p:nvPicPr>
          <p:cNvPr id="73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694374"/>
            <a:ext cx="691911" cy="1020626"/>
          </a:xfrm>
          <a:prstGeom prst="rect">
            <a:avLst/>
          </a:prstGeom>
          <a:noFill/>
        </p:spPr>
      </p:pic>
      <p:pic>
        <p:nvPicPr>
          <p:cNvPr id="74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694374"/>
            <a:ext cx="691911" cy="1020626"/>
          </a:xfrm>
          <a:prstGeom prst="rect">
            <a:avLst/>
          </a:prstGeom>
          <a:noFill/>
        </p:spPr>
      </p:pic>
      <p:pic>
        <p:nvPicPr>
          <p:cNvPr id="7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694374"/>
            <a:ext cx="691911" cy="1020626"/>
          </a:xfrm>
          <a:prstGeom prst="rect">
            <a:avLst/>
          </a:prstGeom>
          <a:noFill/>
        </p:spPr>
      </p:pic>
      <p:sp>
        <p:nvSpPr>
          <p:cNvPr id="75" name="Freeform 74"/>
          <p:cNvSpPr/>
          <p:nvPr/>
        </p:nvSpPr>
        <p:spPr>
          <a:xfrm>
            <a:off x="606640" y="3151573"/>
            <a:ext cx="7459463" cy="997505"/>
          </a:xfrm>
          <a:custGeom>
            <a:avLst/>
            <a:gdLst>
              <a:gd name="connsiteX0" fmla="*/ 538579 w 7739849"/>
              <a:gd name="connsiteY0" fmla="*/ 328474 h 985421"/>
              <a:gd name="connsiteX1" fmla="*/ 645111 w 7739849"/>
              <a:gd name="connsiteY1" fmla="*/ 168676 h 985421"/>
              <a:gd name="connsiteX2" fmla="*/ 2074416 w 7739849"/>
              <a:gd name="connsiteY2" fmla="*/ 168676 h 985421"/>
              <a:gd name="connsiteX3" fmla="*/ 4071892 w 7739849"/>
              <a:gd name="connsiteY3" fmla="*/ 239697 h 985421"/>
              <a:gd name="connsiteX4" fmla="*/ 7187954 w 7739849"/>
              <a:gd name="connsiteY4" fmla="*/ 62144 h 985421"/>
              <a:gd name="connsiteX5" fmla="*/ 7383263 w 7739849"/>
              <a:gd name="connsiteY5" fmla="*/ 612559 h 985421"/>
              <a:gd name="connsiteX6" fmla="*/ 6051612 w 7739849"/>
              <a:gd name="connsiteY6" fmla="*/ 941033 h 985421"/>
              <a:gd name="connsiteX7" fmla="*/ 3876583 w 7739849"/>
              <a:gd name="connsiteY7" fmla="*/ 878889 h 985421"/>
              <a:gd name="connsiteX8" fmla="*/ 538579 w 7739849"/>
              <a:gd name="connsiteY8" fmla="*/ 328474 h 985421"/>
              <a:gd name="connsiteX0" fmla="*/ 538579 w 7739849"/>
              <a:gd name="connsiteY0" fmla="*/ 328474 h 960021"/>
              <a:gd name="connsiteX1" fmla="*/ 645111 w 7739849"/>
              <a:gd name="connsiteY1" fmla="*/ 168676 h 960021"/>
              <a:gd name="connsiteX2" fmla="*/ 2074416 w 7739849"/>
              <a:gd name="connsiteY2" fmla="*/ 168676 h 960021"/>
              <a:gd name="connsiteX3" fmla="*/ 4071892 w 7739849"/>
              <a:gd name="connsiteY3" fmla="*/ 239697 h 960021"/>
              <a:gd name="connsiteX4" fmla="*/ 7187954 w 7739849"/>
              <a:gd name="connsiteY4" fmla="*/ 62144 h 960021"/>
              <a:gd name="connsiteX5" fmla="*/ 7383263 w 7739849"/>
              <a:gd name="connsiteY5" fmla="*/ 612559 h 960021"/>
              <a:gd name="connsiteX6" fmla="*/ 6051612 w 7739849"/>
              <a:gd name="connsiteY6" fmla="*/ 941033 h 960021"/>
              <a:gd name="connsiteX7" fmla="*/ 3876583 w 7739849"/>
              <a:gd name="connsiteY7" fmla="*/ 726489 h 960021"/>
              <a:gd name="connsiteX8" fmla="*/ 538579 w 7739849"/>
              <a:gd name="connsiteY8" fmla="*/ 328474 h 960021"/>
              <a:gd name="connsiteX0" fmla="*/ 538579 w 7739849"/>
              <a:gd name="connsiteY0" fmla="*/ 328474 h 960021"/>
              <a:gd name="connsiteX1" fmla="*/ 645111 w 7739849"/>
              <a:gd name="connsiteY1" fmla="*/ 168676 h 960021"/>
              <a:gd name="connsiteX2" fmla="*/ 2074416 w 7739849"/>
              <a:gd name="connsiteY2" fmla="*/ 168676 h 960021"/>
              <a:gd name="connsiteX3" fmla="*/ 4071892 w 7739849"/>
              <a:gd name="connsiteY3" fmla="*/ 239697 h 960021"/>
              <a:gd name="connsiteX4" fmla="*/ 7187954 w 7739849"/>
              <a:gd name="connsiteY4" fmla="*/ 62144 h 960021"/>
              <a:gd name="connsiteX5" fmla="*/ 7383263 w 7739849"/>
              <a:gd name="connsiteY5" fmla="*/ 612559 h 960021"/>
              <a:gd name="connsiteX6" fmla="*/ 5899212 w 7739849"/>
              <a:gd name="connsiteY6" fmla="*/ 941033 h 960021"/>
              <a:gd name="connsiteX7" fmla="*/ 3876583 w 7739849"/>
              <a:gd name="connsiteY7" fmla="*/ 726489 h 960021"/>
              <a:gd name="connsiteX8" fmla="*/ 538579 w 7739849"/>
              <a:gd name="connsiteY8" fmla="*/ 328474 h 960021"/>
              <a:gd name="connsiteX0" fmla="*/ 538579 w 7739849"/>
              <a:gd name="connsiteY0" fmla="*/ 328474 h 948924"/>
              <a:gd name="connsiteX1" fmla="*/ 645111 w 7739849"/>
              <a:gd name="connsiteY1" fmla="*/ 168676 h 948924"/>
              <a:gd name="connsiteX2" fmla="*/ 2074416 w 7739849"/>
              <a:gd name="connsiteY2" fmla="*/ 168676 h 948924"/>
              <a:gd name="connsiteX3" fmla="*/ 4071892 w 7739849"/>
              <a:gd name="connsiteY3" fmla="*/ 239697 h 948924"/>
              <a:gd name="connsiteX4" fmla="*/ 7187954 w 7739849"/>
              <a:gd name="connsiteY4" fmla="*/ 62144 h 948924"/>
              <a:gd name="connsiteX5" fmla="*/ 7383263 w 7739849"/>
              <a:gd name="connsiteY5" fmla="*/ 612559 h 948924"/>
              <a:gd name="connsiteX6" fmla="*/ 7374385 w 7739849"/>
              <a:gd name="connsiteY6" fmla="*/ 773837 h 948924"/>
              <a:gd name="connsiteX7" fmla="*/ 5899212 w 7739849"/>
              <a:gd name="connsiteY7" fmla="*/ 941033 h 948924"/>
              <a:gd name="connsiteX8" fmla="*/ 3876583 w 7739849"/>
              <a:gd name="connsiteY8" fmla="*/ 726489 h 948924"/>
              <a:gd name="connsiteX9" fmla="*/ 538579 w 7739849"/>
              <a:gd name="connsiteY9" fmla="*/ 328474 h 948924"/>
              <a:gd name="connsiteX0" fmla="*/ 538579 w 7765249"/>
              <a:gd name="connsiteY0" fmla="*/ 328474 h 948924"/>
              <a:gd name="connsiteX1" fmla="*/ 645111 w 7765249"/>
              <a:gd name="connsiteY1" fmla="*/ 168676 h 948924"/>
              <a:gd name="connsiteX2" fmla="*/ 2074416 w 7765249"/>
              <a:gd name="connsiteY2" fmla="*/ 168676 h 948924"/>
              <a:gd name="connsiteX3" fmla="*/ 4071892 w 7765249"/>
              <a:gd name="connsiteY3" fmla="*/ 239697 h 948924"/>
              <a:gd name="connsiteX4" fmla="*/ 7187954 w 7765249"/>
              <a:gd name="connsiteY4" fmla="*/ 62144 h 948924"/>
              <a:gd name="connsiteX5" fmla="*/ 7535663 w 7765249"/>
              <a:gd name="connsiteY5" fmla="*/ 612559 h 948924"/>
              <a:gd name="connsiteX6" fmla="*/ 7374385 w 7765249"/>
              <a:gd name="connsiteY6" fmla="*/ 773837 h 948924"/>
              <a:gd name="connsiteX7" fmla="*/ 5899212 w 7765249"/>
              <a:gd name="connsiteY7" fmla="*/ 941033 h 948924"/>
              <a:gd name="connsiteX8" fmla="*/ 3876583 w 7765249"/>
              <a:gd name="connsiteY8" fmla="*/ 726489 h 948924"/>
              <a:gd name="connsiteX9" fmla="*/ 538579 w 7765249"/>
              <a:gd name="connsiteY9" fmla="*/ 328474 h 948924"/>
              <a:gd name="connsiteX0" fmla="*/ 538579 w 7765249"/>
              <a:gd name="connsiteY0" fmla="*/ 328474 h 948924"/>
              <a:gd name="connsiteX1" fmla="*/ 645111 w 7765249"/>
              <a:gd name="connsiteY1" fmla="*/ 168676 h 948924"/>
              <a:gd name="connsiteX2" fmla="*/ 2074416 w 7765249"/>
              <a:gd name="connsiteY2" fmla="*/ 168676 h 948924"/>
              <a:gd name="connsiteX3" fmla="*/ 4071892 w 7765249"/>
              <a:gd name="connsiteY3" fmla="*/ 239697 h 948924"/>
              <a:gd name="connsiteX4" fmla="*/ 7187954 w 7765249"/>
              <a:gd name="connsiteY4" fmla="*/ 62144 h 948924"/>
              <a:gd name="connsiteX5" fmla="*/ 7535663 w 7765249"/>
              <a:gd name="connsiteY5" fmla="*/ 612559 h 948924"/>
              <a:gd name="connsiteX6" fmla="*/ 7374385 w 7765249"/>
              <a:gd name="connsiteY6" fmla="*/ 773837 h 948924"/>
              <a:gd name="connsiteX7" fmla="*/ 5899212 w 7765249"/>
              <a:gd name="connsiteY7" fmla="*/ 941033 h 948924"/>
              <a:gd name="connsiteX8" fmla="*/ 3876583 w 7765249"/>
              <a:gd name="connsiteY8" fmla="*/ 726489 h 948924"/>
              <a:gd name="connsiteX9" fmla="*/ 538579 w 7765249"/>
              <a:gd name="connsiteY9" fmla="*/ 328474 h 948924"/>
              <a:gd name="connsiteX0" fmla="*/ 538579 w 7647127"/>
              <a:gd name="connsiteY0" fmla="*/ 328474 h 948924"/>
              <a:gd name="connsiteX1" fmla="*/ 645111 w 7647127"/>
              <a:gd name="connsiteY1" fmla="*/ 168676 h 948924"/>
              <a:gd name="connsiteX2" fmla="*/ 2074416 w 7647127"/>
              <a:gd name="connsiteY2" fmla="*/ 168676 h 948924"/>
              <a:gd name="connsiteX3" fmla="*/ 4071892 w 7647127"/>
              <a:gd name="connsiteY3" fmla="*/ 239697 h 948924"/>
              <a:gd name="connsiteX4" fmla="*/ 6883154 w 7647127"/>
              <a:gd name="connsiteY4" fmla="*/ 62144 h 948924"/>
              <a:gd name="connsiteX5" fmla="*/ 7535663 w 7647127"/>
              <a:gd name="connsiteY5" fmla="*/ 612559 h 948924"/>
              <a:gd name="connsiteX6" fmla="*/ 7374385 w 7647127"/>
              <a:gd name="connsiteY6" fmla="*/ 773837 h 948924"/>
              <a:gd name="connsiteX7" fmla="*/ 5899212 w 7647127"/>
              <a:gd name="connsiteY7" fmla="*/ 941033 h 948924"/>
              <a:gd name="connsiteX8" fmla="*/ 3876583 w 7647127"/>
              <a:gd name="connsiteY8" fmla="*/ 726489 h 948924"/>
              <a:gd name="connsiteX9" fmla="*/ 538579 w 7647127"/>
              <a:gd name="connsiteY9" fmla="*/ 328474 h 948924"/>
              <a:gd name="connsiteX0" fmla="*/ 538579 w 7535663"/>
              <a:gd name="connsiteY0" fmla="*/ 328474 h 960021"/>
              <a:gd name="connsiteX1" fmla="*/ 645111 w 7535663"/>
              <a:gd name="connsiteY1" fmla="*/ 168676 h 960021"/>
              <a:gd name="connsiteX2" fmla="*/ 2074416 w 7535663"/>
              <a:gd name="connsiteY2" fmla="*/ 168676 h 960021"/>
              <a:gd name="connsiteX3" fmla="*/ 4071892 w 7535663"/>
              <a:gd name="connsiteY3" fmla="*/ 239697 h 960021"/>
              <a:gd name="connsiteX4" fmla="*/ 6883154 w 7535663"/>
              <a:gd name="connsiteY4" fmla="*/ 62144 h 960021"/>
              <a:gd name="connsiteX5" fmla="*/ 7535663 w 7535663"/>
              <a:gd name="connsiteY5" fmla="*/ 612559 h 960021"/>
              <a:gd name="connsiteX6" fmla="*/ 5899212 w 7535663"/>
              <a:gd name="connsiteY6" fmla="*/ 941033 h 960021"/>
              <a:gd name="connsiteX7" fmla="*/ 3876583 w 7535663"/>
              <a:gd name="connsiteY7" fmla="*/ 726489 h 960021"/>
              <a:gd name="connsiteX8" fmla="*/ 538579 w 7535663"/>
              <a:gd name="connsiteY8" fmla="*/ 328474 h 960021"/>
              <a:gd name="connsiteX0" fmla="*/ 538579 w 7577709"/>
              <a:gd name="connsiteY0" fmla="*/ 328474 h 972845"/>
              <a:gd name="connsiteX1" fmla="*/ 645111 w 7577709"/>
              <a:gd name="connsiteY1" fmla="*/ 168676 h 972845"/>
              <a:gd name="connsiteX2" fmla="*/ 2074416 w 7577709"/>
              <a:gd name="connsiteY2" fmla="*/ 168676 h 972845"/>
              <a:gd name="connsiteX3" fmla="*/ 4071892 w 7577709"/>
              <a:gd name="connsiteY3" fmla="*/ 239697 h 972845"/>
              <a:gd name="connsiteX4" fmla="*/ 6883154 w 7577709"/>
              <a:gd name="connsiteY4" fmla="*/ 62144 h 972845"/>
              <a:gd name="connsiteX5" fmla="*/ 7535663 w 7577709"/>
              <a:gd name="connsiteY5" fmla="*/ 612559 h 972845"/>
              <a:gd name="connsiteX6" fmla="*/ 7135428 w 7577709"/>
              <a:gd name="connsiteY6" fmla="*/ 917359 h 972845"/>
              <a:gd name="connsiteX7" fmla="*/ 5899212 w 7577709"/>
              <a:gd name="connsiteY7" fmla="*/ 941033 h 972845"/>
              <a:gd name="connsiteX8" fmla="*/ 3876583 w 7577709"/>
              <a:gd name="connsiteY8" fmla="*/ 726489 h 972845"/>
              <a:gd name="connsiteX9" fmla="*/ 538579 w 7577709"/>
              <a:gd name="connsiteY9" fmla="*/ 328474 h 972845"/>
              <a:gd name="connsiteX0" fmla="*/ 538579 w 7577709"/>
              <a:gd name="connsiteY0" fmla="*/ 328474 h 980982"/>
              <a:gd name="connsiteX1" fmla="*/ 645111 w 7577709"/>
              <a:gd name="connsiteY1" fmla="*/ 168676 h 980982"/>
              <a:gd name="connsiteX2" fmla="*/ 2074416 w 7577709"/>
              <a:gd name="connsiteY2" fmla="*/ 168676 h 980982"/>
              <a:gd name="connsiteX3" fmla="*/ 4071892 w 7577709"/>
              <a:gd name="connsiteY3" fmla="*/ 239697 h 980982"/>
              <a:gd name="connsiteX4" fmla="*/ 6883154 w 7577709"/>
              <a:gd name="connsiteY4" fmla="*/ 62144 h 980982"/>
              <a:gd name="connsiteX5" fmla="*/ 7535663 w 7577709"/>
              <a:gd name="connsiteY5" fmla="*/ 612559 h 980982"/>
              <a:gd name="connsiteX6" fmla="*/ 7135428 w 7577709"/>
              <a:gd name="connsiteY6" fmla="*/ 917359 h 980982"/>
              <a:gd name="connsiteX7" fmla="*/ 5899212 w 7577709"/>
              <a:gd name="connsiteY7" fmla="*/ 941033 h 980982"/>
              <a:gd name="connsiteX8" fmla="*/ 3876583 w 7577709"/>
              <a:gd name="connsiteY8" fmla="*/ 878889 h 980982"/>
              <a:gd name="connsiteX9" fmla="*/ 538579 w 7577709"/>
              <a:gd name="connsiteY9" fmla="*/ 328474 h 980982"/>
              <a:gd name="connsiteX0" fmla="*/ 538579 w 7577709"/>
              <a:gd name="connsiteY0" fmla="*/ 328474 h 972105"/>
              <a:gd name="connsiteX1" fmla="*/ 645111 w 7577709"/>
              <a:gd name="connsiteY1" fmla="*/ 168676 h 972105"/>
              <a:gd name="connsiteX2" fmla="*/ 2074416 w 7577709"/>
              <a:gd name="connsiteY2" fmla="*/ 168676 h 972105"/>
              <a:gd name="connsiteX3" fmla="*/ 4071892 w 7577709"/>
              <a:gd name="connsiteY3" fmla="*/ 239697 h 972105"/>
              <a:gd name="connsiteX4" fmla="*/ 6883154 w 7577709"/>
              <a:gd name="connsiteY4" fmla="*/ 62144 h 972105"/>
              <a:gd name="connsiteX5" fmla="*/ 7535663 w 7577709"/>
              <a:gd name="connsiteY5" fmla="*/ 612559 h 972105"/>
              <a:gd name="connsiteX6" fmla="*/ 7135428 w 7577709"/>
              <a:gd name="connsiteY6" fmla="*/ 917359 h 972105"/>
              <a:gd name="connsiteX7" fmla="*/ 5899212 w 7577709"/>
              <a:gd name="connsiteY7" fmla="*/ 941033 h 972105"/>
              <a:gd name="connsiteX8" fmla="*/ 3876583 w 7577709"/>
              <a:gd name="connsiteY8" fmla="*/ 878889 h 972105"/>
              <a:gd name="connsiteX9" fmla="*/ 2243092 w 7577709"/>
              <a:gd name="connsiteY9" fmla="*/ 562991 h 972105"/>
              <a:gd name="connsiteX10" fmla="*/ 538579 w 7577709"/>
              <a:gd name="connsiteY10" fmla="*/ 328474 h 972105"/>
              <a:gd name="connsiteX0" fmla="*/ 538579 w 7577709"/>
              <a:gd name="connsiteY0" fmla="*/ 328474 h 972105"/>
              <a:gd name="connsiteX1" fmla="*/ 645111 w 7577709"/>
              <a:gd name="connsiteY1" fmla="*/ 168676 h 972105"/>
              <a:gd name="connsiteX2" fmla="*/ 2074416 w 7577709"/>
              <a:gd name="connsiteY2" fmla="*/ 168676 h 972105"/>
              <a:gd name="connsiteX3" fmla="*/ 4071892 w 7577709"/>
              <a:gd name="connsiteY3" fmla="*/ 239697 h 972105"/>
              <a:gd name="connsiteX4" fmla="*/ 6883154 w 7577709"/>
              <a:gd name="connsiteY4" fmla="*/ 62144 h 972105"/>
              <a:gd name="connsiteX5" fmla="*/ 7535663 w 7577709"/>
              <a:gd name="connsiteY5" fmla="*/ 612559 h 972105"/>
              <a:gd name="connsiteX6" fmla="*/ 7135428 w 7577709"/>
              <a:gd name="connsiteY6" fmla="*/ 917359 h 972105"/>
              <a:gd name="connsiteX7" fmla="*/ 5899212 w 7577709"/>
              <a:gd name="connsiteY7" fmla="*/ 941033 h 972105"/>
              <a:gd name="connsiteX8" fmla="*/ 3876583 w 7577709"/>
              <a:gd name="connsiteY8" fmla="*/ 878889 h 972105"/>
              <a:gd name="connsiteX9" fmla="*/ 3361678 w 7577709"/>
              <a:gd name="connsiteY9" fmla="*/ 646590 h 972105"/>
              <a:gd name="connsiteX10" fmla="*/ 2243092 w 7577709"/>
              <a:gd name="connsiteY10" fmla="*/ 562991 h 972105"/>
              <a:gd name="connsiteX11" fmla="*/ 538579 w 7577709"/>
              <a:gd name="connsiteY11" fmla="*/ 328474 h 9721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4605292 w 7577709"/>
              <a:gd name="connsiteY3" fmla="*/ 112697 h 997505"/>
              <a:gd name="connsiteX4" fmla="*/ 6883154 w 7577709"/>
              <a:gd name="connsiteY4" fmla="*/ 87544 h 997505"/>
              <a:gd name="connsiteX5" fmla="*/ 7535663 w 7577709"/>
              <a:gd name="connsiteY5" fmla="*/ 637959 h 997505"/>
              <a:gd name="connsiteX6" fmla="*/ 7135428 w 7577709"/>
              <a:gd name="connsiteY6" fmla="*/ 942759 h 997505"/>
              <a:gd name="connsiteX7" fmla="*/ 5899212 w 7577709"/>
              <a:gd name="connsiteY7" fmla="*/ 966433 h 997505"/>
              <a:gd name="connsiteX8" fmla="*/ 3876583 w 7577709"/>
              <a:gd name="connsiteY8" fmla="*/ 904289 h 997505"/>
              <a:gd name="connsiteX9" fmla="*/ 3361678 w 7577709"/>
              <a:gd name="connsiteY9" fmla="*/ 671990 h 997505"/>
              <a:gd name="connsiteX10" fmla="*/ 2243092 w 7577709"/>
              <a:gd name="connsiteY10" fmla="*/ 588391 h 997505"/>
              <a:gd name="connsiteX11" fmla="*/ 538579 w 7577709"/>
              <a:gd name="connsiteY11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361678 w 7577709"/>
              <a:gd name="connsiteY10" fmla="*/ 671990 h 997505"/>
              <a:gd name="connsiteX11" fmla="*/ 2243092 w 7577709"/>
              <a:gd name="connsiteY11" fmla="*/ 5883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883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121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12191 h 997505"/>
              <a:gd name="connsiteX12" fmla="*/ 538579 w 7577709"/>
              <a:gd name="connsiteY12" fmla="*/ 353874 h 997505"/>
              <a:gd name="connsiteX0" fmla="*/ 538579 w 7501509"/>
              <a:gd name="connsiteY0" fmla="*/ 328474 h 997505"/>
              <a:gd name="connsiteX1" fmla="*/ 645111 w 7501509"/>
              <a:gd name="connsiteY1" fmla="*/ 168676 h 997505"/>
              <a:gd name="connsiteX2" fmla="*/ 2074416 w 7501509"/>
              <a:gd name="connsiteY2" fmla="*/ 168676 h 997505"/>
              <a:gd name="connsiteX3" fmla="*/ 3062057 w 7501509"/>
              <a:gd name="connsiteY3" fmla="*/ 142043 h 997505"/>
              <a:gd name="connsiteX4" fmla="*/ 4605292 w 7501509"/>
              <a:gd name="connsiteY4" fmla="*/ 87297 h 997505"/>
              <a:gd name="connsiteX5" fmla="*/ 6883154 w 7501509"/>
              <a:gd name="connsiteY5" fmla="*/ 62144 h 997505"/>
              <a:gd name="connsiteX6" fmla="*/ 7459463 w 7501509"/>
              <a:gd name="connsiteY6" fmla="*/ 460159 h 997505"/>
              <a:gd name="connsiteX7" fmla="*/ 7135428 w 7501509"/>
              <a:gd name="connsiteY7" fmla="*/ 917359 h 997505"/>
              <a:gd name="connsiteX8" fmla="*/ 5899212 w 7501509"/>
              <a:gd name="connsiteY8" fmla="*/ 941033 h 997505"/>
              <a:gd name="connsiteX9" fmla="*/ 3876583 w 7501509"/>
              <a:gd name="connsiteY9" fmla="*/ 878889 h 997505"/>
              <a:gd name="connsiteX10" fmla="*/ 3056878 w 7501509"/>
              <a:gd name="connsiteY10" fmla="*/ 494190 h 997505"/>
              <a:gd name="connsiteX11" fmla="*/ 2243092 w 7501509"/>
              <a:gd name="connsiteY11" fmla="*/ 486791 h 997505"/>
              <a:gd name="connsiteX12" fmla="*/ 538579 w 7501509"/>
              <a:gd name="connsiteY12" fmla="*/ 328474 h 997505"/>
              <a:gd name="connsiteX0" fmla="*/ 538579 w 7459463"/>
              <a:gd name="connsiteY0" fmla="*/ 328474 h 997505"/>
              <a:gd name="connsiteX1" fmla="*/ 645111 w 7459463"/>
              <a:gd name="connsiteY1" fmla="*/ 168676 h 997505"/>
              <a:gd name="connsiteX2" fmla="*/ 2074416 w 7459463"/>
              <a:gd name="connsiteY2" fmla="*/ 168676 h 997505"/>
              <a:gd name="connsiteX3" fmla="*/ 3062057 w 7459463"/>
              <a:gd name="connsiteY3" fmla="*/ 142043 h 997505"/>
              <a:gd name="connsiteX4" fmla="*/ 4605292 w 7459463"/>
              <a:gd name="connsiteY4" fmla="*/ 87297 h 997505"/>
              <a:gd name="connsiteX5" fmla="*/ 6883154 w 7459463"/>
              <a:gd name="connsiteY5" fmla="*/ 62144 h 997505"/>
              <a:gd name="connsiteX6" fmla="*/ 7459463 w 7459463"/>
              <a:gd name="connsiteY6" fmla="*/ 460159 h 997505"/>
              <a:gd name="connsiteX7" fmla="*/ 7135428 w 7459463"/>
              <a:gd name="connsiteY7" fmla="*/ 917359 h 997505"/>
              <a:gd name="connsiteX8" fmla="*/ 5899212 w 7459463"/>
              <a:gd name="connsiteY8" fmla="*/ 941033 h 997505"/>
              <a:gd name="connsiteX9" fmla="*/ 3876583 w 7459463"/>
              <a:gd name="connsiteY9" fmla="*/ 878889 h 997505"/>
              <a:gd name="connsiteX10" fmla="*/ 3056878 w 7459463"/>
              <a:gd name="connsiteY10" fmla="*/ 494190 h 997505"/>
              <a:gd name="connsiteX11" fmla="*/ 2243092 w 7459463"/>
              <a:gd name="connsiteY11" fmla="*/ 486791 h 997505"/>
              <a:gd name="connsiteX12" fmla="*/ 538579 w 7459463"/>
              <a:gd name="connsiteY12" fmla="*/ 328474 h 99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59463" h="997505">
                <a:moveTo>
                  <a:pt x="538579" y="328474"/>
                </a:moveTo>
                <a:cubicBezTo>
                  <a:pt x="0" y="210105"/>
                  <a:pt x="389138" y="195309"/>
                  <a:pt x="645111" y="168676"/>
                </a:cubicBezTo>
                <a:cubicBezTo>
                  <a:pt x="901084" y="142043"/>
                  <a:pt x="1671592" y="173115"/>
                  <a:pt x="2074416" y="168676"/>
                </a:cubicBezTo>
                <a:cubicBezTo>
                  <a:pt x="2477240" y="164237"/>
                  <a:pt x="2640244" y="155606"/>
                  <a:pt x="3062057" y="142043"/>
                </a:cubicBezTo>
                <a:cubicBezTo>
                  <a:pt x="3483870" y="128480"/>
                  <a:pt x="3968443" y="100613"/>
                  <a:pt x="4605292" y="87297"/>
                </a:cubicBezTo>
                <a:cubicBezTo>
                  <a:pt x="5242141" y="73981"/>
                  <a:pt x="6407459" y="0"/>
                  <a:pt x="6883154" y="62144"/>
                </a:cubicBezTo>
                <a:cubicBezTo>
                  <a:pt x="7358849" y="124288"/>
                  <a:pt x="7417417" y="317623"/>
                  <a:pt x="7459463" y="460159"/>
                </a:cubicBezTo>
                <a:cubicBezTo>
                  <a:pt x="7458600" y="641905"/>
                  <a:pt x="7395470" y="837213"/>
                  <a:pt x="7135428" y="917359"/>
                </a:cubicBezTo>
                <a:cubicBezTo>
                  <a:pt x="6875386" y="997505"/>
                  <a:pt x="6442353" y="947445"/>
                  <a:pt x="5899212" y="941033"/>
                </a:cubicBezTo>
                <a:cubicBezTo>
                  <a:pt x="5356071" y="934621"/>
                  <a:pt x="4350305" y="953363"/>
                  <a:pt x="3876583" y="878889"/>
                </a:cubicBezTo>
                <a:cubicBezTo>
                  <a:pt x="3402861" y="804415"/>
                  <a:pt x="3329126" y="559540"/>
                  <a:pt x="3056878" y="494190"/>
                </a:cubicBezTo>
                <a:cubicBezTo>
                  <a:pt x="2784630" y="428840"/>
                  <a:pt x="2644314" y="478899"/>
                  <a:pt x="2243092" y="486791"/>
                </a:cubicBezTo>
                <a:cubicBezTo>
                  <a:pt x="1823376" y="459172"/>
                  <a:pt x="804909" y="406893"/>
                  <a:pt x="538579" y="32847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ne 73"/>
          <p:cNvSpPr>
            <a:spLocks noChangeShapeType="1"/>
          </p:cNvSpPr>
          <p:nvPr/>
        </p:nvSpPr>
        <p:spPr bwMode="auto">
          <a:xfrm>
            <a:off x="7543800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02556" y="2197768"/>
            <a:ext cx="4671820" cy="5843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Files, TCP, FIFO, Network</a:t>
            </a:r>
            <a:endParaRPr lang="en-US" sz="2800" dirty="0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694016" y="2521476"/>
            <a:ext cx="2353984" cy="3345924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1088573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63436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038300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1326004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800868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2275732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2" name="Oval 31"/>
          <p:cNvSpPr>
            <a:spLocks noChangeArrowheads="1"/>
          </p:cNvSpPr>
          <p:nvPr/>
        </p:nvSpPr>
        <p:spPr bwMode="auto">
          <a:xfrm>
            <a:off x="2516654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3" name="Oval 32"/>
          <p:cNvSpPr>
            <a:spLocks noChangeArrowheads="1"/>
          </p:cNvSpPr>
          <p:nvPr/>
        </p:nvSpPr>
        <p:spPr bwMode="auto">
          <a:xfrm>
            <a:off x="2038300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1563436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5" name="Oval 34"/>
          <p:cNvSpPr>
            <a:spLocks noChangeArrowheads="1"/>
          </p:cNvSpPr>
          <p:nvPr/>
        </p:nvSpPr>
        <p:spPr bwMode="auto">
          <a:xfrm>
            <a:off x="1011756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6" name="Oval 35"/>
          <p:cNvSpPr>
            <a:spLocks noChangeArrowheads="1"/>
          </p:cNvSpPr>
          <p:nvPr/>
        </p:nvSpPr>
        <p:spPr bwMode="auto">
          <a:xfrm>
            <a:off x="1326004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7" name="Oval 36"/>
          <p:cNvSpPr>
            <a:spLocks noChangeArrowheads="1"/>
          </p:cNvSpPr>
          <p:nvPr/>
        </p:nvSpPr>
        <p:spPr bwMode="auto">
          <a:xfrm>
            <a:off x="1800868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8" name="Oval 37"/>
          <p:cNvSpPr>
            <a:spLocks noChangeArrowheads="1"/>
          </p:cNvSpPr>
          <p:nvPr/>
        </p:nvSpPr>
        <p:spPr bwMode="auto">
          <a:xfrm>
            <a:off x="2275732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cxnSp>
        <p:nvCxnSpPr>
          <p:cNvPr id="19" name="AutoShape 38"/>
          <p:cNvCxnSpPr>
            <a:cxnSpLocks noChangeShapeType="1"/>
            <a:stCxn id="6" idx="4"/>
            <a:endCxn id="9" idx="1"/>
          </p:cNvCxnSpPr>
          <p:nvPr/>
        </p:nvCxnSpPr>
        <p:spPr bwMode="auto">
          <a:xfrm rot="16200000" flipH="1">
            <a:off x="1172371" y="3206671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39"/>
          <p:cNvCxnSpPr>
            <a:cxnSpLocks noChangeShapeType="1"/>
            <a:stCxn id="7" idx="3"/>
            <a:endCxn id="9" idx="7"/>
          </p:cNvCxnSpPr>
          <p:nvPr/>
        </p:nvCxnSpPr>
        <p:spPr bwMode="auto">
          <a:xfrm rot="5400000">
            <a:off x="1437511" y="3234380"/>
            <a:ext cx="251851" cy="69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40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674942" y="3234380"/>
            <a:ext cx="251852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41"/>
          <p:cNvCxnSpPr>
            <a:cxnSpLocks noChangeShapeType="1"/>
            <a:stCxn id="8" idx="3"/>
            <a:endCxn id="10" idx="0"/>
          </p:cNvCxnSpPr>
          <p:nvPr/>
        </p:nvCxnSpPr>
        <p:spPr bwMode="auto">
          <a:xfrm rot="5400000">
            <a:off x="1884666" y="3178145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42"/>
          <p:cNvCxnSpPr>
            <a:cxnSpLocks noChangeShapeType="1"/>
            <a:stCxn id="8" idx="5"/>
            <a:endCxn id="11" idx="0"/>
          </p:cNvCxnSpPr>
          <p:nvPr/>
        </p:nvCxnSpPr>
        <p:spPr bwMode="auto">
          <a:xfrm rot="16200000" flipH="1">
            <a:off x="2206042" y="3178144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43"/>
          <p:cNvCxnSpPr>
            <a:cxnSpLocks noChangeShapeType="1"/>
            <a:stCxn id="12" idx="4"/>
            <a:endCxn id="11" idx="7"/>
          </p:cNvCxnSpPr>
          <p:nvPr/>
        </p:nvCxnSpPr>
        <p:spPr bwMode="auto">
          <a:xfrm rot="5400000">
            <a:off x="2445220" y="3204927"/>
            <a:ext cx="223324" cy="1569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45"/>
          <p:cNvCxnSpPr>
            <a:cxnSpLocks noChangeShapeType="1"/>
            <a:stCxn id="10" idx="4"/>
            <a:endCxn id="13" idx="1"/>
          </p:cNvCxnSpPr>
          <p:nvPr/>
        </p:nvCxnSpPr>
        <p:spPr bwMode="auto">
          <a:xfrm rot="16200000" flipH="1">
            <a:off x="1917609" y="3563322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46"/>
          <p:cNvCxnSpPr>
            <a:cxnSpLocks noChangeShapeType="1"/>
            <a:stCxn id="10" idx="4"/>
            <a:endCxn id="14" idx="7"/>
          </p:cNvCxnSpPr>
          <p:nvPr/>
        </p:nvCxnSpPr>
        <p:spPr bwMode="auto">
          <a:xfrm rot="5400000">
            <a:off x="1764122" y="3563323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47"/>
          <p:cNvCxnSpPr>
            <a:cxnSpLocks noChangeShapeType="1"/>
            <a:stCxn id="9" idx="4"/>
            <a:endCxn id="15" idx="7"/>
          </p:cNvCxnSpPr>
          <p:nvPr/>
        </p:nvCxnSpPr>
        <p:spPr bwMode="auto">
          <a:xfrm rot="5400000">
            <a:off x="1250852" y="3524914"/>
            <a:ext cx="157438" cy="2303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48"/>
          <p:cNvCxnSpPr>
            <a:cxnSpLocks noChangeShapeType="1"/>
            <a:stCxn id="9" idx="4"/>
            <a:endCxn id="14" idx="1"/>
          </p:cNvCxnSpPr>
          <p:nvPr/>
        </p:nvCxnSpPr>
        <p:spPr bwMode="auto">
          <a:xfrm rot="16200000" flipH="1">
            <a:off x="1442746" y="3563322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51"/>
          <p:cNvCxnSpPr>
            <a:cxnSpLocks noChangeShapeType="1"/>
            <a:stCxn id="14" idx="5"/>
            <a:endCxn id="17" idx="1"/>
          </p:cNvCxnSpPr>
          <p:nvPr/>
        </p:nvCxnSpPr>
        <p:spPr bwMode="auto">
          <a:xfrm rot="16200000" flipH="1">
            <a:off x="1739397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53"/>
          <p:cNvCxnSpPr>
            <a:cxnSpLocks noChangeShapeType="1"/>
            <a:stCxn id="13" idx="3"/>
            <a:endCxn id="17" idx="0"/>
          </p:cNvCxnSpPr>
          <p:nvPr/>
        </p:nvCxnSpPr>
        <p:spPr bwMode="auto">
          <a:xfrm rot="5400000">
            <a:off x="1949122" y="3826989"/>
            <a:ext cx="9441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54"/>
          <p:cNvCxnSpPr>
            <a:cxnSpLocks noChangeShapeType="1"/>
            <a:stCxn id="14" idx="3"/>
            <a:endCxn id="16" idx="7"/>
          </p:cNvCxnSpPr>
          <p:nvPr/>
        </p:nvCxnSpPr>
        <p:spPr bwMode="auto">
          <a:xfrm rot="5400000">
            <a:off x="1501965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55"/>
          <p:cNvCxnSpPr>
            <a:cxnSpLocks noChangeShapeType="1"/>
            <a:stCxn id="15" idx="5"/>
            <a:endCxn id="16" idx="1"/>
          </p:cNvCxnSpPr>
          <p:nvPr/>
        </p:nvCxnSpPr>
        <p:spPr bwMode="auto">
          <a:xfrm rot="16200000" flipH="1">
            <a:off x="1226126" y="3844819"/>
            <a:ext cx="122940" cy="1463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56"/>
          <p:cNvCxnSpPr>
            <a:cxnSpLocks noChangeShapeType="1"/>
            <a:stCxn id="13" idx="5"/>
            <a:endCxn id="18" idx="1"/>
          </p:cNvCxnSpPr>
          <p:nvPr/>
        </p:nvCxnSpPr>
        <p:spPr bwMode="auto">
          <a:xfrm rot="16200000" flipH="1">
            <a:off x="2214261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Text Box 57"/>
          <p:cNvSpPr txBox="1">
            <a:spLocks noChangeArrowheads="1"/>
          </p:cNvSpPr>
          <p:nvPr/>
        </p:nvSpPr>
        <p:spPr bwMode="auto">
          <a:xfrm>
            <a:off x="914401" y="2514600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/>
              <a:t>job schedule</a:t>
            </a:r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>
            <a:off x="990806" y="5704113"/>
            <a:ext cx="689250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38" name="Line 69"/>
          <p:cNvSpPr>
            <a:spLocks noChangeShapeType="1"/>
          </p:cNvSpPr>
          <p:nvPr/>
        </p:nvSpPr>
        <p:spPr bwMode="auto">
          <a:xfrm>
            <a:off x="1957991" y="5446294"/>
            <a:ext cx="0" cy="2578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39" name="Line 70"/>
          <p:cNvSpPr>
            <a:spLocks noChangeShapeType="1"/>
          </p:cNvSpPr>
          <p:nvPr/>
        </p:nvSpPr>
        <p:spPr bwMode="auto">
          <a:xfrm>
            <a:off x="4000604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0" name="Line 72"/>
          <p:cNvSpPr>
            <a:spLocks noChangeShapeType="1"/>
          </p:cNvSpPr>
          <p:nvPr/>
        </p:nvSpPr>
        <p:spPr bwMode="auto">
          <a:xfrm>
            <a:off x="5344886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1" name="Line 73"/>
          <p:cNvSpPr>
            <a:spLocks noChangeShapeType="1"/>
          </p:cNvSpPr>
          <p:nvPr/>
        </p:nvSpPr>
        <p:spPr bwMode="auto">
          <a:xfrm>
            <a:off x="6374922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3" name="Oval 76"/>
          <p:cNvSpPr>
            <a:spLocks noChangeArrowheads="1"/>
          </p:cNvSpPr>
          <p:nvPr/>
        </p:nvSpPr>
        <p:spPr bwMode="auto">
          <a:xfrm>
            <a:off x="1881175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4" name="Oval 77"/>
          <p:cNvSpPr>
            <a:spLocks noChangeArrowheads="1"/>
          </p:cNvSpPr>
          <p:nvPr/>
        </p:nvSpPr>
        <p:spPr bwMode="auto">
          <a:xfrm>
            <a:off x="3920295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5" name="Oval 78"/>
          <p:cNvSpPr>
            <a:spLocks noChangeArrowheads="1"/>
          </p:cNvSpPr>
          <p:nvPr/>
        </p:nvSpPr>
        <p:spPr bwMode="auto">
          <a:xfrm>
            <a:off x="5264579" y="5641091"/>
            <a:ext cx="157123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6" name="Oval 79"/>
          <p:cNvSpPr>
            <a:spLocks noChangeArrowheads="1"/>
          </p:cNvSpPr>
          <p:nvPr/>
        </p:nvSpPr>
        <p:spPr bwMode="auto">
          <a:xfrm>
            <a:off x="6294613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7" name="Oval 80"/>
          <p:cNvSpPr>
            <a:spLocks noChangeArrowheads="1"/>
          </p:cNvSpPr>
          <p:nvPr/>
        </p:nvSpPr>
        <p:spPr bwMode="auto">
          <a:xfrm>
            <a:off x="7467600" y="5638800"/>
            <a:ext cx="157123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8" name="Text Box 83"/>
          <p:cNvSpPr txBox="1">
            <a:spLocks noChangeArrowheads="1"/>
          </p:cNvSpPr>
          <p:nvPr/>
        </p:nvSpPr>
        <p:spPr bwMode="auto">
          <a:xfrm>
            <a:off x="5344886" y="1676400"/>
            <a:ext cx="24895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/>
              <a:t>data plane</a:t>
            </a:r>
          </a:p>
        </p:txBody>
      </p:sp>
      <p:sp>
        <p:nvSpPr>
          <p:cNvPr id="49" name="Text Box 84"/>
          <p:cNvSpPr txBox="1">
            <a:spLocks noChangeArrowheads="1"/>
          </p:cNvSpPr>
          <p:nvPr/>
        </p:nvSpPr>
        <p:spPr bwMode="auto">
          <a:xfrm>
            <a:off x="2895600" y="5715000"/>
            <a:ext cx="29609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control plane</a:t>
            </a:r>
          </a:p>
        </p:txBody>
      </p:sp>
      <p:cxnSp>
        <p:nvCxnSpPr>
          <p:cNvPr id="52" name="AutoShape 88"/>
          <p:cNvCxnSpPr>
            <a:cxnSpLocks noChangeShapeType="1"/>
            <a:stCxn id="11" idx="3"/>
            <a:endCxn id="13" idx="7"/>
          </p:cNvCxnSpPr>
          <p:nvPr/>
        </p:nvCxnSpPr>
        <p:spPr bwMode="auto">
          <a:xfrm rot="5400000">
            <a:off x="2182750" y="3591031"/>
            <a:ext cx="185965" cy="69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" name="AutoShape 89"/>
          <p:cNvCxnSpPr>
            <a:cxnSpLocks noChangeShapeType="1"/>
            <a:stCxn id="11" idx="4"/>
            <a:endCxn id="18" idx="7"/>
          </p:cNvCxnSpPr>
          <p:nvPr/>
        </p:nvCxnSpPr>
        <p:spPr bwMode="auto">
          <a:xfrm rot="16200000" flipH="1">
            <a:off x="2227360" y="3728434"/>
            <a:ext cx="418121" cy="839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3525740" y="4340535"/>
            <a:ext cx="949727" cy="910962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/>
              <a:t>NS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4800189" y="4340535"/>
            <a:ext cx="949727" cy="9109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PD</a:t>
            </a: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7013892" y="4340535"/>
            <a:ext cx="949727" cy="9109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PD</a:t>
            </a:r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5907042" y="4340535"/>
            <a:ext cx="949727" cy="9109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PD</a:t>
            </a:r>
          </a:p>
        </p:txBody>
      </p:sp>
      <p:sp>
        <p:nvSpPr>
          <p:cNvPr id="58" name="computr3"/>
          <p:cNvSpPr>
            <a:spLocks noEditPoints="1" noChangeArrowheads="1"/>
          </p:cNvSpPr>
          <p:nvPr/>
        </p:nvSpPr>
        <p:spPr bwMode="auto">
          <a:xfrm>
            <a:off x="990600" y="4267200"/>
            <a:ext cx="1819146" cy="1140135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V="1">
            <a:off x="5425195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0" name="Line 92"/>
          <p:cNvSpPr>
            <a:spLocks noChangeShapeType="1"/>
          </p:cNvSpPr>
          <p:nvPr/>
        </p:nvSpPr>
        <p:spPr bwMode="auto">
          <a:xfrm>
            <a:off x="6294613" y="2782159"/>
            <a:ext cx="80309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1" name="Line 93"/>
          <p:cNvSpPr>
            <a:spLocks noChangeShapeType="1"/>
          </p:cNvSpPr>
          <p:nvPr/>
        </p:nvSpPr>
        <p:spPr bwMode="auto">
          <a:xfrm>
            <a:off x="7324649" y="2782159"/>
            <a:ext cx="80307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2" name="Line 94"/>
          <p:cNvSpPr>
            <a:spLocks noChangeShapeType="1"/>
          </p:cNvSpPr>
          <p:nvPr/>
        </p:nvSpPr>
        <p:spPr bwMode="auto">
          <a:xfrm>
            <a:off x="5027147" y="2782159"/>
            <a:ext cx="160616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3" name="Line 97"/>
          <p:cNvSpPr>
            <a:spLocks noChangeShapeType="1"/>
          </p:cNvSpPr>
          <p:nvPr/>
        </p:nvSpPr>
        <p:spPr bwMode="auto">
          <a:xfrm flipV="1">
            <a:off x="6532045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4" name="Line 98"/>
          <p:cNvSpPr>
            <a:spLocks noChangeShapeType="1"/>
          </p:cNvSpPr>
          <p:nvPr/>
        </p:nvSpPr>
        <p:spPr bwMode="auto">
          <a:xfrm flipV="1">
            <a:off x="7562081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5" name="Line 99"/>
          <p:cNvSpPr>
            <a:spLocks noChangeShapeType="1"/>
          </p:cNvSpPr>
          <p:nvPr/>
        </p:nvSpPr>
        <p:spPr bwMode="auto">
          <a:xfrm>
            <a:off x="5264579" y="3950941"/>
            <a:ext cx="0" cy="3895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6" name="Line 101"/>
          <p:cNvSpPr>
            <a:spLocks noChangeShapeType="1"/>
          </p:cNvSpPr>
          <p:nvPr/>
        </p:nvSpPr>
        <p:spPr bwMode="auto">
          <a:xfrm>
            <a:off x="6374922" y="3950941"/>
            <a:ext cx="0" cy="3895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7" name="Line 102"/>
          <p:cNvSpPr>
            <a:spLocks noChangeShapeType="1"/>
          </p:cNvSpPr>
          <p:nvPr/>
        </p:nvSpPr>
        <p:spPr bwMode="auto">
          <a:xfrm>
            <a:off x="7481772" y="3950941"/>
            <a:ext cx="0" cy="3895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8" name="Oval 58"/>
          <p:cNvSpPr>
            <a:spLocks noChangeArrowheads="1"/>
          </p:cNvSpPr>
          <p:nvPr/>
        </p:nvSpPr>
        <p:spPr bwMode="auto">
          <a:xfrm>
            <a:off x="4870022" y="3363686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V</a:t>
            </a:r>
          </a:p>
        </p:txBody>
      </p:sp>
      <p:sp>
        <p:nvSpPr>
          <p:cNvPr id="69" name="Oval 59"/>
          <p:cNvSpPr>
            <a:spLocks noChangeArrowheads="1"/>
          </p:cNvSpPr>
          <p:nvPr/>
        </p:nvSpPr>
        <p:spPr bwMode="auto">
          <a:xfrm>
            <a:off x="5980365" y="3366550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V</a:t>
            </a:r>
          </a:p>
        </p:txBody>
      </p:sp>
      <p:sp>
        <p:nvSpPr>
          <p:cNvPr id="70" name="Oval 60"/>
          <p:cNvSpPr>
            <a:spLocks noChangeArrowheads="1"/>
          </p:cNvSpPr>
          <p:nvPr/>
        </p:nvSpPr>
        <p:spPr bwMode="auto">
          <a:xfrm>
            <a:off x="7090708" y="3366550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/>
              <a:t>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" y="5867400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334000" y="5867400"/>
            <a:ext cx="81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80" name="Rectangle 24"/>
          <p:cNvSpPr>
            <a:spLocks noChangeArrowheads="1"/>
          </p:cNvSpPr>
          <p:nvPr/>
        </p:nvSpPr>
        <p:spPr bwMode="auto">
          <a:xfrm>
            <a:off x="3200400" y="1752600"/>
            <a:ext cx="5257800" cy="4114800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6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8225" y="1750445"/>
            <a:ext cx="559723" cy="813967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 rot="16200000">
            <a:off x="592896" y="1863846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rot="16200000">
            <a:off x="1654780" y="1689367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16200000">
            <a:off x="2893645" y="1573048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1" idx="4"/>
            <a:endCxn id="5" idx="0"/>
          </p:cNvCxnSpPr>
          <p:nvPr/>
        </p:nvCxnSpPr>
        <p:spPr>
          <a:xfrm>
            <a:off x="470104" y="2069718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0" idx="0"/>
          </p:cNvCxnSpPr>
          <p:nvPr/>
        </p:nvCxnSpPr>
        <p:spPr>
          <a:xfrm rot="10800000" flipH="1">
            <a:off x="1177412" y="1895844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9" idx="0"/>
          </p:cNvCxnSpPr>
          <p:nvPr/>
        </p:nvCxnSpPr>
        <p:spPr>
          <a:xfrm>
            <a:off x="1177412" y="2070324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3" idx="0"/>
          </p:cNvCxnSpPr>
          <p:nvPr/>
        </p:nvCxnSpPr>
        <p:spPr>
          <a:xfrm flipV="1">
            <a:off x="2239296" y="1779525"/>
            <a:ext cx="825910" cy="11631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3" idx="0"/>
          </p:cNvCxnSpPr>
          <p:nvPr/>
        </p:nvCxnSpPr>
        <p:spPr>
          <a:xfrm flipV="1">
            <a:off x="2239296" y="1779525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</p:cNvCxnSpPr>
          <p:nvPr/>
        </p:nvCxnSpPr>
        <p:spPr>
          <a:xfrm rot="10800000" flipH="1">
            <a:off x="3478160" y="1692286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 rot="16200000">
            <a:off x="206103" y="1952336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6200000">
            <a:off x="1654780" y="2678082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55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88225" y="1808605"/>
            <a:ext cx="766916" cy="756076"/>
          </a:xfrm>
          <a:prstGeom prst="rect">
            <a:avLst/>
          </a:prstGeom>
          <a:noFill/>
        </p:spPr>
      </p:pic>
      <p:pic>
        <p:nvPicPr>
          <p:cNvPr id="10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457" y="1866765"/>
            <a:ext cx="372723" cy="357682"/>
          </a:xfrm>
          <a:prstGeom prst="rect">
            <a:avLst/>
          </a:prstGeom>
          <a:noFill/>
        </p:spPr>
      </p:pic>
      <p:pic>
        <p:nvPicPr>
          <p:cNvPr id="10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6341" y="1692286"/>
            <a:ext cx="372723" cy="357682"/>
          </a:xfrm>
          <a:prstGeom prst="rect">
            <a:avLst/>
          </a:prstGeom>
          <a:noFill/>
        </p:spPr>
      </p:pic>
      <p:pic>
        <p:nvPicPr>
          <p:cNvPr id="10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2819400"/>
            <a:ext cx="372723" cy="357682"/>
          </a:xfrm>
          <a:prstGeom prst="rect">
            <a:avLst/>
          </a:prstGeom>
          <a:noFill/>
        </p:spPr>
      </p:pic>
      <p:pic>
        <p:nvPicPr>
          <p:cNvPr id="14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1284" y="2691233"/>
            <a:ext cx="559723" cy="813967"/>
          </a:xfrm>
          <a:prstGeom prst="rect">
            <a:avLst/>
          </a:prstGeom>
          <a:noFill/>
        </p:spPr>
      </p:pic>
      <p:sp>
        <p:nvSpPr>
          <p:cNvPr id="150" name="Rounded Rectangle 149"/>
          <p:cNvSpPr/>
          <p:nvPr/>
        </p:nvSpPr>
        <p:spPr>
          <a:xfrm rot="16200000">
            <a:off x="5395955" y="1757759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 rot="16200000">
            <a:off x="6457839" y="1583280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 rot="16200000">
            <a:off x="7696704" y="1466961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/>
          <p:cNvCxnSpPr>
            <a:stCxn id="159" idx="4"/>
            <a:endCxn id="150" idx="0"/>
          </p:cNvCxnSpPr>
          <p:nvPr/>
        </p:nvCxnSpPr>
        <p:spPr>
          <a:xfrm>
            <a:off x="5273163" y="1963631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0" idx="2"/>
            <a:endCxn id="151" idx="0"/>
          </p:cNvCxnSpPr>
          <p:nvPr/>
        </p:nvCxnSpPr>
        <p:spPr>
          <a:xfrm rot="10800000" flipH="1">
            <a:off x="5980471" y="1789757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0" idx="2"/>
            <a:endCxn id="160" idx="0"/>
          </p:cNvCxnSpPr>
          <p:nvPr/>
        </p:nvCxnSpPr>
        <p:spPr>
          <a:xfrm>
            <a:off x="5980471" y="1964237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 rot="16200000">
            <a:off x="5009162" y="1846249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 rot="16200000">
            <a:off x="6457839" y="257199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61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1284" y="1702518"/>
            <a:ext cx="766916" cy="756076"/>
          </a:xfrm>
          <a:prstGeom prst="rect">
            <a:avLst/>
          </a:prstGeom>
          <a:noFill/>
        </p:spPr>
      </p:pic>
      <p:sp>
        <p:nvSpPr>
          <p:cNvPr id="162" name="Rounded Rectangle 161"/>
          <p:cNvSpPr/>
          <p:nvPr/>
        </p:nvSpPr>
        <p:spPr>
          <a:xfrm rot="16200000">
            <a:off x="7814691" y="2630155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3" name="Straight Arrow Connector 162"/>
          <p:cNvCxnSpPr>
            <a:stCxn id="160" idx="2"/>
            <a:endCxn id="162" idx="0"/>
          </p:cNvCxnSpPr>
          <p:nvPr/>
        </p:nvCxnSpPr>
        <p:spPr>
          <a:xfrm>
            <a:off x="7042355" y="2778472"/>
            <a:ext cx="943897" cy="5816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1" idx="2"/>
            <a:endCxn id="162" idx="0"/>
          </p:cNvCxnSpPr>
          <p:nvPr/>
        </p:nvCxnSpPr>
        <p:spPr>
          <a:xfrm>
            <a:off x="7042355" y="1789757"/>
            <a:ext cx="943897" cy="104687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7516" y="1760678"/>
            <a:ext cx="372723" cy="357682"/>
          </a:xfrm>
          <a:prstGeom prst="rect">
            <a:avLst/>
          </a:prstGeom>
          <a:noFill/>
        </p:spPr>
      </p:pic>
      <p:pic>
        <p:nvPicPr>
          <p:cNvPr id="166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1586199"/>
            <a:ext cx="372723" cy="357682"/>
          </a:xfrm>
          <a:prstGeom prst="rect">
            <a:avLst/>
          </a:prstGeom>
          <a:noFill/>
        </p:spPr>
      </p:pic>
      <p:pic>
        <p:nvPicPr>
          <p:cNvPr id="167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2667000"/>
            <a:ext cx="372723" cy="357682"/>
          </a:xfrm>
          <a:prstGeom prst="rect">
            <a:avLst/>
          </a:prstGeom>
          <a:noFill/>
        </p:spPr>
      </p:pic>
      <p:sp>
        <p:nvSpPr>
          <p:cNvPr id="168" name="Right Arrow 167"/>
          <p:cNvSpPr/>
          <p:nvPr/>
        </p:nvSpPr>
        <p:spPr>
          <a:xfrm>
            <a:off x="4119715" y="2043398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3310" y="4577923"/>
            <a:ext cx="559723" cy="813967"/>
          </a:xfrm>
          <a:prstGeom prst="rect">
            <a:avLst/>
          </a:prstGeom>
          <a:noFill/>
        </p:spPr>
      </p:pic>
      <p:sp>
        <p:nvSpPr>
          <p:cNvPr id="170" name="Rounded Rectangle 169"/>
          <p:cNvSpPr/>
          <p:nvPr/>
        </p:nvSpPr>
        <p:spPr>
          <a:xfrm rot="16200000">
            <a:off x="587981" y="4691324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 rot="16200000">
            <a:off x="1649865" y="451684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 rot="16200000">
            <a:off x="2888730" y="4400526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/>
          <p:cNvCxnSpPr>
            <a:stCxn id="179" idx="4"/>
            <a:endCxn id="170" idx="0"/>
          </p:cNvCxnSpPr>
          <p:nvPr/>
        </p:nvCxnSpPr>
        <p:spPr>
          <a:xfrm>
            <a:off x="465189" y="4897196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70" idx="2"/>
            <a:endCxn id="171" idx="0"/>
          </p:cNvCxnSpPr>
          <p:nvPr/>
        </p:nvCxnSpPr>
        <p:spPr>
          <a:xfrm rot="10800000" flipH="1">
            <a:off x="1172497" y="4723322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70" idx="2"/>
            <a:endCxn id="180" idx="0"/>
          </p:cNvCxnSpPr>
          <p:nvPr/>
        </p:nvCxnSpPr>
        <p:spPr>
          <a:xfrm>
            <a:off x="1172497" y="4897802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1" idx="2"/>
            <a:endCxn id="172" idx="0"/>
          </p:cNvCxnSpPr>
          <p:nvPr/>
        </p:nvCxnSpPr>
        <p:spPr>
          <a:xfrm flipV="1">
            <a:off x="2234381" y="4607003"/>
            <a:ext cx="825910" cy="11631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80" idx="2"/>
            <a:endCxn id="172" idx="0"/>
          </p:cNvCxnSpPr>
          <p:nvPr/>
        </p:nvCxnSpPr>
        <p:spPr>
          <a:xfrm flipV="1">
            <a:off x="2234381" y="4607003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2" idx="2"/>
          </p:cNvCxnSpPr>
          <p:nvPr/>
        </p:nvCxnSpPr>
        <p:spPr>
          <a:xfrm rot="10800000" flipH="1">
            <a:off x="3473245" y="4519764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 rot="16200000">
            <a:off x="201188" y="4779814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 rot="16200000">
            <a:off x="1649865" y="5505560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8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542" y="4694243"/>
            <a:ext cx="372723" cy="357682"/>
          </a:xfrm>
          <a:prstGeom prst="rect">
            <a:avLst/>
          </a:prstGeom>
          <a:noFill/>
        </p:spPr>
      </p:pic>
      <p:pic>
        <p:nvPicPr>
          <p:cNvPr id="18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1426" y="4519764"/>
            <a:ext cx="372723" cy="357682"/>
          </a:xfrm>
          <a:prstGeom prst="rect">
            <a:avLst/>
          </a:prstGeom>
          <a:noFill/>
        </p:spPr>
      </p:pic>
      <p:pic>
        <p:nvPicPr>
          <p:cNvPr id="18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5562600"/>
            <a:ext cx="372723" cy="357682"/>
          </a:xfrm>
          <a:prstGeom prst="rect">
            <a:avLst/>
          </a:prstGeom>
          <a:noFill/>
        </p:spPr>
      </p:pic>
      <p:sp>
        <p:nvSpPr>
          <p:cNvPr id="185" name="Right Arrow 184"/>
          <p:cNvSpPr/>
          <p:nvPr/>
        </p:nvSpPr>
        <p:spPr>
          <a:xfrm>
            <a:off x="4114800" y="4876800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6665" y="4189114"/>
            <a:ext cx="559723" cy="813967"/>
          </a:xfrm>
          <a:prstGeom prst="rect">
            <a:avLst/>
          </a:prstGeom>
          <a:noFill/>
        </p:spPr>
      </p:pic>
      <p:sp>
        <p:nvSpPr>
          <p:cNvPr id="187" name="Rounded Rectangle 186"/>
          <p:cNvSpPr/>
          <p:nvPr/>
        </p:nvSpPr>
        <p:spPr>
          <a:xfrm rot="16200000">
            <a:off x="5452491" y="469132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 rot="16200000">
            <a:off x="6534040" y="4210160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 rot="16200000">
            <a:off x="7753240" y="4400527"/>
            <a:ext cx="756076" cy="412955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0" name="Straight Arrow Connector 189"/>
          <p:cNvCxnSpPr>
            <a:stCxn id="196" idx="4"/>
            <a:endCxn id="187" idx="0"/>
          </p:cNvCxnSpPr>
          <p:nvPr/>
        </p:nvCxnSpPr>
        <p:spPr>
          <a:xfrm>
            <a:off x="5329699" y="4897197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7" idx="2"/>
            <a:endCxn id="188" idx="0"/>
          </p:cNvCxnSpPr>
          <p:nvPr/>
        </p:nvCxnSpPr>
        <p:spPr>
          <a:xfrm flipV="1">
            <a:off x="6037007" y="4416638"/>
            <a:ext cx="668594" cy="48116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7" idx="2"/>
            <a:endCxn id="197" idx="0"/>
          </p:cNvCxnSpPr>
          <p:nvPr/>
        </p:nvCxnSpPr>
        <p:spPr>
          <a:xfrm>
            <a:off x="6037007" y="4897803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8" idx="2"/>
            <a:endCxn id="189" idx="0"/>
          </p:cNvCxnSpPr>
          <p:nvPr/>
        </p:nvCxnSpPr>
        <p:spPr>
          <a:xfrm>
            <a:off x="7118556" y="4416638"/>
            <a:ext cx="806245" cy="19036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97" idx="2"/>
            <a:endCxn id="189" idx="0"/>
          </p:cNvCxnSpPr>
          <p:nvPr/>
        </p:nvCxnSpPr>
        <p:spPr>
          <a:xfrm flipV="1">
            <a:off x="7098891" y="4607004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</p:cNvCxnSpPr>
          <p:nvPr/>
        </p:nvCxnSpPr>
        <p:spPr>
          <a:xfrm rot="10800000" flipH="1">
            <a:off x="8337755" y="4519765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 rot="16200000">
            <a:off x="5065698" y="4779815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 rot="16200000">
            <a:off x="6514375" y="5505561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99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4052" y="4694244"/>
            <a:ext cx="372723" cy="357682"/>
          </a:xfrm>
          <a:prstGeom prst="rect">
            <a:avLst/>
          </a:prstGeom>
          <a:noFill/>
        </p:spPr>
      </p:pic>
      <p:pic>
        <p:nvPicPr>
          <p:cNvPr id="201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562600"/>
            <a:ext cx="372723" cy="357682"/>
          </a:xfrm>
          <a:prstGeom prst="rect">
            <a:avLst/>
          </a:prstGeom>
          <a:noFill/>
        </p:spPr>
      </p:pic>
      <p:pic>
        <p:nvPicPr>
          <p:cNvPr id="202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4267200"/>
            <a:ext cx="766916" cy="756076"/>
          </a:xfrm>
          <a:prstGeom prst="rect">
            <a:avLst/>
          </a:prstGeom>
          <a:noFill/>
        </p:spPr>
      </p:pic>
      <p:sp>
        <p:nvSpPr>
          <p:cNvPr id="205" name="Rectangle 204"/>
          <p:cNvSpPr/>
          <p:nvPr/>
        </p:nvSpPr>
        <p:spPr>
          <a:xfrm>
            <a:off x="152400" y="1143000"/>
            <a:ext cx="87630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52400" y="3810000"/>
            <a:ext cx="87630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4419600"/>
            <a:ext cx="281940" cy="4876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  <p:bldP spid="152" grpId="0" animBg="1"/>
      <p:bldP spid="159" grpId="0" animBg="1"/>
      <p:bldP spid="160" grpId="0" animBg="1"/>
      <p:bldP spid="162" grpId="0" animBg="1"/>
      <p:bldP spid="168" grpId="0" animBg="1"/>
      <p:bldP spid="170" grpId="0" animBg="1"/>
      <p:bldP spid="171" grpId="0" animBg="1"/>
      <p:bldP spid="172" grpId="0" animBg="1"/>
      <p:bldP spid="179" grpId="0" animBg="1"/>
      <p:bldP spid="180" grpId="0" animBg="1"/>
      <p:bldP spid="185" grpId="0" animBg="1"/>
      <p:bldP spid="187" grpId="0" animBg="1"/>
      <p:bldP spid="188" grpId="0" animBg="1"/>
      <p:bldP spid="189" grpId="0" animBg="1"/>
      <p:bldP spid="196" grpId="0" animBg="1"/>
      <p:bldP spid="19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14400" y="1981200"/>
            <a:ext cx="990600" cy="533400"/>
          </a:xfrm>
          <a:prstGeom prst="roundRect">
            <a:avLst/>
          </a:prstGeom>
          <a:solidFill>
            <a:srgbClr val="99FF9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X[0]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09800" y="1981200"/>
            <a:ext cx="990600" cy="533400"/>
          </a:xfrm>
          <a:prstGeom prst="roundRect">
            <a:avLst/>
          </a:prstGeom>
          <a:solidFill>
            <a:srgbClr val="99FF9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X[1]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05200" y="1981200"/>
            <a:ext cx="990600" cy="533400"/>
          </a:xfrm>
          <a:prstGeom prst="roundRect">
            <a:avLst/>
          </a:prstGeom>
          <a:solidFill>
            <a:srgbClr val="99FF9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X[3]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76800" y="1981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X[2]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9" idx="0"/>
          </p:cNvCxnSpPr>
          <p:nvPr/>
        </p:nvCxnSpPr>
        <p:spPr>
          <a:xfrm rot="16200000" flipH="1">
            <a:off x="2286000" y="1562100"/>
            <a:ext cx="609600" cy="228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0"/>
          </p:cNvCxnSpPr>
          <p:nvPr/>
        </p:nvCxnSpPr>
        <p:spPr>
          <a:xfrm rot="16200000" flipH="1">
            <a:off x="3581400" y="1562100"/>
            <a:ext cx="609600" cy="228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0"/>
          </p:cNvCxnSpPr>
          <p:nvPr/>
        </p:nvCxnSpPr>
        <p:spPr>
          <a:xfrm rot="16200000" flipH="1">
            <a:off x="4914900" y="1524000"/>
            <a:ext cx="609600" cy="304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8" idx="0"/>
          </p:cNvCxnSpPr>
          <p:nvPr/>
        </p:nvCxnSpPr>
        <p:spPr>
          <a:xfrm rot="16200000" flipH="1">
            <a:off x="933450" y="1504950"/>
            <a:ext cx="685800" cy="2667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</p:cNvCxnSpPr>
          <p:nvPr/>
        </p:nvCxnSpPr>
        <p:spPr>
          <a:xfrm rot="16200000" flipH="1">
            <a:off x="2533650" y="2686050"/>
            <a:ext cx="685800" cy="3429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219200" y="2743200"/>
            <a:ext cx="685800" cy="228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2"/>
          </p:cNvCxnSpPr>
          <p:nvPr/>
        </p:nvCxnSpPr>
        <p:spPr>
          <a:xfrm rot="16200000" flipH="1">
            <a:off x="3867150" y="2647950"/>
            <a:ext cx="685800" cy="4191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1" idx="2"/>
          </p:cNvCxnSpPr>
          <p:nvPr/>
        </p:nvCxnSpPr>
        <p:spPr>
          <a:xfrm rot="16200000" flipH="1">
            <a:off x="5276850" y="2609850"/>
            <a:ext cx="685800" cy="4953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7239000" y="1981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X’[2]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endCxn id="70" idx="0"/>
          </p:cNvCxnSpPr>
          <p:nvPr/>
        </p:nvCxnSpPr>
        <p:spPr>
          <a:xfrm>
            <a:off x="5105400" y="1371600"/>
            <a:ext cx="2628900" cy="60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2"/>
          </p:cNvCxnSpPr>
          <p:nvPr/>
        </p:nvCxnSpPr>
        <p:spPr>
          <a:xfrm rot="16200000" flipH="1">
            <a:off x="7639050" y="2609850"/>
            <a:ext cx="685800" cy="4953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3429000"/>
            <a:ext cx="25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Completed vertices</a:t>
            </a:r>
            <a:endParaRPr lang="en-US" sz="2400" i="1" dirty="0"/>
          </a:p>
        </p:txBody>
      </p:sp>
      <p:sp>
        <p:nvSpPr>
          <p:cNvPr id="75" name="Left Brace 74"/>
          <p:cNvSpPr/>
          <p:nvPr/>
        </p:nvSpPr>
        <p:spPr>
          <a:xfrm rot="16200000">
            <a:off x="2590800" y="1524000"/>
            <a:ext cx="304800" cy="3657600"/>
          </a:xfrm>
          <a:prstGeom prst="leftBrace">
            <a:avLst>
              <a:gd name="adj1" fmla="val 503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181600" y="3276600"/>
            <a:ext cx="94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Slow </a:t>
            </a:r>
            <a:br>
              <a:rPr lang="en-US" sz="2400" i="1" dirty="0" smtClean="0"/>
            </a:br>
            <a:r>
              <a:rPr lang="en-US" sz="2400" i="1" dirty="0" smtClean="0"/>
              <a:t>vertex</a:t>
            </a:r>
            <a:endParaRPr lang="en-US" sz="2400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7239000" y="3276600"/>
            <a:ext cx="136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Duplicate</a:t>
            </a:r>
            <a:br>
              <a:rPr lang="en-US" sz="2400" i="1" dirty="0" smtClean="0"/>
            </a:br>
            <a:r>
              <a:rPr lang="en-US" sz="2400" i="1" dirty="0" smtClean="0"/>
              <a:t>vertex</a:t>
            </a:r>
            <a:endParaRPr lang="en-US" sz="2400" i="1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Dynamic Graph Rewriting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2000" y="5486400"/>
            <a:ext cx="7586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Duplication Policy = f(running times, data volumes)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8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81000" y="3505200"/>
            <a:ext cx="8534400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57200" y="990600"/>
            <a:ext cx="85344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336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006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71800" y="49530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267200" y="49530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62600" y="49530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8" name="Straight Arrow Connector 57"/>
          <p:cNvCxnSpPr>
            <a:stCxn id="10" idx="2"/>
            <a:endCxn id="16" idx="0"/>
          </p:cNvCxnSpPr>
          <p:nvPr/>
        </p:nvCxnSpPr>
        <p:spPr>
          <a:xfrm rot="5400000">
            <a:off x="3352800" y="4381500"/>
            <a:ext cx="685800" cy="457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2"/>
            <a:endCxn id="16" idx="0"/>
          </p:cNvCxnSpPr>
          <p:nvPr/>
        </p:nvCxnSpPr>
        <p:spPr>
          <a:xfrm rot="16200000" flipH="1">
            <a:off x="2057400" y="3543300"/>
            <a:ext cx="685800" cy="2133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2"/>
            <a:endCxn id="17" idx="0"/>
          </p:cNvCxnSpPr>
          <p:nvPr/>
        </p:nvCxnSpPr>
        <p:spPr>
          <a:xfrm rot="16200000" flipH="1">
            <a:off x="3352800" y="3543300"/>
            <a:ext cx="685800" cy="2133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2"/>
            <a:endCxn id="18" idx="0"/>
          </p:cNvCxnSpPr>
          <p:nvPr/>
        </p:nvCxnSpPr>
        <p:spPr>
          <a:xfrm rot="5400000">
            <a:off x="6057900" y="4267200"/>
            <a:ext cx="6858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2"/>
            <a:endCxn id="17" idx="0"/>
          </p:cNvCxnSpPr>
          <p:nvPr/>
        </p:nvCxnSpPr>
        <p:spPr>
          <a:xfrm rot="5400000">
            <a:off x="6096000" y="2933700"/>
            <a:ext cx="685800" cy="3352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1" idx="2"/>
            <a:endCxn id="18" idx="0"/>
          </p:cNvCxnSpPr>
          <p:nvPr/>
        </p:nvCxnSpPr>
        <p:spPr>
          <a:xfrm rot="16200000" flipH="1">
            <a:off x="5334000" y="4229100"/>
            <a:ext cx="685800" cy="762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2484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6200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419600" y="60960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8382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1336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4290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8006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2484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6200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419600" y="22860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87" idx="2"/>
            <a:endCxn id="96" idx="0"/>
          </p:cNvCxnSpPr>
          <p:nvPr/>
        </p:nvCxnSpPr>
        <p:spPr>
          <a:xfrm rot="16200000" flipH="1">
            <a:off x="2857500" y="228600"/>
            <a:ext cx="533400" cy="3581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8" idx="2"/>
            <a:endCxn id="96" idx="0"/>
          </p:cNvCxnSpPr>
          <p:nvPr/>
        </p:nvCxnSpPr>
        <p:spPr>
          <a:xfrm rot="16200000" flipH="1">
            <a:off x="3505200" y="876300"/>
            <a:ext cx="533400" cy="2286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2"/>
            <a:endCxn id="96" idx="0"/>
          </p:cNvCxnSpPr>
          <p:nvPr/>
        </p:nvCxnSpPr>
        <p:spPr>
          <a:xfrm rot="16200000" flipH="1">
            <a:off x="4152900" y="1524000"/>
            <a:ext cx="533400" cy="990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1" idx="2"/>
            <a:endCxn id="96" idx="0"/>
          </p:cNvCxnSpPr>
          <p:nvPr/>
        </p:nvCxnSpPr>
        <p:spPr>
          <a:xfrm rot="5400000">
            <a:off x="4838700" y="1828800"/>
            <a:ext cx="533400" cy="381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2"/>
            <a:endCxn id="96" idx="0"/>
          </p:cNvCxnSpPr>
          <p:nvPr/>
        </p:nvCxnSpPr>
        <p:spPr>
          <a:xfrm rot="5400000">
            <a:off x="5562600" y="1104900"/>
            <a:ext cx="533400" cy="1828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5" idx="2"/>
            <a:endCxn id="96" idx="0"/>
          </p:cNvCxnSpPr>
          <p:nvPr/>
        </p:nvCxnSpPr>
        <p:spPr>
          <a:xfrm rot="5400000">
            <a:off x="6248400" y="419100"/>
            <a:ext cx="533400" cy="3200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8" idx="2"/>
            <a:endCxn id="65" idx="0"/>
          </p:cNvCxnSpPr>
          <p:nvPr/>
        </p:nvCxnSpPr>
        <p:spPr>
          <a:xfrm rot="5400000">
            <a:off x="5181600" y="5219700"/>
            <a:ext cx="609600" cy="1143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7" idx="2"/>
            <a:endCxn id="65" idx="0"/>
          </p:cNvCxnSpPr>
          <p:nvPr/>
        </p:nvCxnSpPr>
        <p:spPr>
          <a:xfrm rot="16200000" flipH="1">
            <a:off x="4533900" y="5715000"/>
            <a:ext cx="609600" cy="152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6" idx="2"/>
            <a:endCxn id="65" idx="0"/>
          </p:cNvCxnSpPr>
          <p:nvPr/>
        </p:nvCxnSpPr>
        <p:spPr>
          <a:xfrm rot="16200000" flipH="1">
            <a:off x="3886200" y="5067300"/>
            <a:ext cx="609600" cy="1447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own Arrow 149"/>
          <p:cNvSpPr/>
          <p:nvPr/>
        </p:nvSpPr>
        <p:spPr>
          <a:xfrm>
            <a:off x="4343400" y="3048000"/>
            <a:ext cx="838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8382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1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21336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2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3429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1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48006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3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2484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3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620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2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5626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3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42672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2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29718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1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57200" y="2514600"/>
            <a:ext cx="970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static</a:t>
            </a:r>
            <a:endParaRPr lang="en-US" sz="2800" i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533400" y="6172200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dynamic</a:t>
            </a:r>
            <a:endParaRPr lang="en-US" sz="2800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762000" y="4800600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rack #</a:t>
            </a:r>
            <a:endParaRPr lang="en-US" sz="2000" i="1" dirty="0"/>
          </a:p>
        </p:txBody>
      </p:sp>
      <p:cxnSp>
        <p:nvCxnSpPr>
          <p:cNvPr id="164" name="Straight Arrow Connector 163"/>
          <p:cNvCxnSpPr/>
          <p:nvPr/>
        </p:nvCxnSpPr>
        <p:spPr>
          <a:xfrm rot="5400000" flipH="1" flipV="1">
            <a:off x="685800" y="4495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Dynamic Aggregation</a:t>
            </a:r>
            <a:endParaRPr lang="en-US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57" grpId="0" animBg="1"/>
      <p:bldP spid="59" grpId="0" animBg="1"/>
      <p:bldP spid="65" grpId="0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1" grpId="0"/>
      <p:bldP spid="1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Data-Parallel Computation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4572000"/>
            <a:ext cx="82296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Storage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657600"/>
            <a:ext cx="8229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Execution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743200"/>
            <a:ext cx="82296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Application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2200" y="2514600"/>
            <a:ext cx="1981200" cy="2971800"/>
          </a:xfrm>
          <a:prstGeom prst="roundRect">
            <a:avLst>
              <a:gd name="adj" fmla="val 10898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Parallel Databases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5800" y="2514600"/>
            <a:ext cx="1981200" cy="1981200"/>
          </a:xfrm>
          <a:prstGeom prst="roundRect">
            <a:avLst>
              <a:gd name="adj" fmla="val 10321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Map-Reduce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95800" y="4495800"/>
            <a:ext cx="19812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GFS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err="1" smtClean="0">
                <a:solidFill>
                  <a:schemeClr val="tx1"/>
                </a:solidFill>
              </a:rPr>
              <a:t>BigTable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29400" y="4495800"/>
            <a:ext cx="19812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29400" y="3505200"/>
            <a:ext cx="19812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Dryad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29400" y="2514600"/>
            <a:ext cx="19812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2642" name="Picture 2" descr="http://geekadelphia.com/wp-content/uploads/2008/01/geekart_cable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209800"/>
            <a:ext cx="4064000" cy="3048000"/>
          </a:xfrm>
          <a:prstGeom prst="rect">
            <a:avLst/>
          </a:prstGeom>
          <a:noFill/>
        </p:spPr>
      </p:pic>
      <p:pic>
        <p:nvPicPr>
          <p:cNvPr id="112644" name="Picture 4" descr="http://www.spikynorman.dsl.pipex.com/CrayWWWStuff/museum/cm130_000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006600"/>
            <a:ext cx="2609850" cy="3479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43000" y="5486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1961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5486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96200" y="5486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3048000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49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Dryad</a:t>
            </a:r>
            <a:r>
              <a:rPr lang="en-US" dirty="0" smtClean="0"/>
              <a:t> </a:t>
            </a:r>
          </a:p>
          <a:p>
            <a:r>
              <a:rPr lang="en-US" dirty="0" smtClean="0"/>
              <a:t>DryadLINQ</a:t>
            </a:r>
          </a:p>
          <a:p>
            <a:r>
              <a:rPr lang="en-US" dirty="0" smtClean="0"/>
              <a:t>Building on Dryad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495800"/>
            <a:ext cx="1363467" cy="2011226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DryadLINQ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8" name="Picture 5" descr="C:\Program Files\Microsoft Resource DVD Artwork\DVD_ART\BoxShots_Logos\Visual Studio 2008 Professional Edition MSDN Premium\Visual Studio 2008 Professional Edition with MSDN Premium Subscription Ang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1219200"/>
            <a:ext cx="1736852" cy="2357718"/>
          </a:xfrm>
          <a:prstGeom prst="rect">
            <a:avLst/>
          </a:prstGeom>
          <a:noFill/>
        </p:spPr>
      </p:pic>
      <p:pic>
        <p:nvPicPr>
          <p:cNvPr id="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4343401"/>
            <a:ext cx="799643" cy="2514600"/>
          </a:xfrm>
          <a:prstGeom prst="rect">
            <a:avLst/>
          </a:prstGeom>
          <a:noFill/>
        </p:spPr>
      </p:pic>
      <p:pic>
        <p:nvPicPr>
          <p:cNvPr id="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4343400"/>
            <a:ext cx="799643" cy="2514600"/>
          </a:xfrm>
          <a:prstGeom prst="rect">
            <a:avLst/>
          </a:prstGeom>
          <a:noFill/>
        </p:spPr>
      </p:pic>
      <p:pic>
        <p:nvPicPr>
          <p:cNvPr id="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4343400"/>
            <a:ext cx="799643" cy="2514600"/>
          </a:xfrm>
          <a:prstGeom prst="rect">
            <a:avLst/>
          </a:prstGeom>
          <a:noFill/>
        </p:spPr>
      </p:pic>
      <p:pic>
        <p:nvPicPr>
          <p:cNvPr id="1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4343400"/>
            <a:ext cx="799643" cy="2514600"/>
          </a:xfrm>
          <a:prstGeom prst="rect">
            <a:avLst/>
          </a:prstGeom>
          <a:noFill/>
        </p:spPr>
      </p:pic>
      <p:pic>
        <p:nvPicPr>
          <p:cNvPr id="1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343400"/>
            <a:ext cx="799643" cy="2514600"/>
          </a:xfrm>
          <a:prstGeom prst="rect">
            <a:avLst/>
          </a:prstGeom>
          <a:noFill/>
        </p:spPr>
      </p:pic>
      <p:pic>
        <p:nvPicPr>
          <p:cNvPr id="1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4343400"/>
            <a:ext cx="799643" cy="2514600"/>
          </a:xfrm>
          <a:prstGeom prst="rect">
            <a:avLst/>
          </a:prstGeom>
          <a:noFill/>
        </p:spPr>
      </p:pic>
      <p:pic>
        <p:nvPicPr>
          <p:cNvPr id="1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4343400"/>
            <a:ext cx="799643" cy="2514600"/>
          </a:xfrm>
          <a:prstGeom prst="rect">
            <a:avLst/>
          </a:prstGeom>
          <a:noFill/>
        </p:spPr>
      </p:pic>
      <p:pic>
        <p:nvPicPr>
          <p:cNvPr id="1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4343400"/>
            <a:ext cx="799643" cy="25146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219200" y="3733800"/>
            <a:ext cx="66294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1722437"/>
            <a:ext cx="8991600" cy="480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4160837"/>
            <a:ext cx="8686800" cy="2133600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4800" y="4618037"/>
            <a:ext cx="1676400" cy="53340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14021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600" y="2255837"/>
            <a:ext cx="8686800" cy="53340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" y="2865437"/>
            <a:ext cx="8686800" cy="1219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4024" name="Content Placeholder 2"/>
          <p:cNvSpPr txBox="1">
            <a:spLocks/>
          </p:cNvSpPr>
          <p:nvPr/>
        </p:nvSpPr>
        <p:spPr bwMode="auto">
          <a:xfrm>
            <a:off x="228600" y="2255837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>
                <a:latin typeface="Calibri" pitchFamily="34" charset="0"/>
              </a:rPr>
              <a:t>Collection&lt;T&gt; collection;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>
                <a:latin typeface="Calibri" pitchFamily="34" charset="0"/>
              </a:rPr>
              <a:t>bool IsLegal(Key);	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>
                <a:latin typeface="Calibri" pitchFamily="34" charset="0"/>
              </a:rPr>
              <a:t>string Hash(Key);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en-US" sz="3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>
                <a:latin typeface="Calibri" pitchFamily="34" charset="0"/>
              </a:rPr>
              <a:t>var results = from c in collection </a:t>
            </a:r>
            <a:br>
              <a:rPr lang="en-US" sz="3200">
                <a:latin typeface="Calibri" pitchFamily="34" charset="0"/>
              </a:rPr>
            </a:br>
            <a:r>
              <a:rPr lang="en-US" sz="3200">
                <a:latin typeface="Calibri" pitchFamily="34" charset="0"/>
              </a:rPr>
              <a:t>		where IsLegal(c.key) </a:t>
            </a:r>
            <a:br>
              <a:rPr lang="en-US" sz="3200">
                <a:latin typeface="Calibri" pitchFamily="34" charset="0"/>
              </a:rPr>
            </a:br>
            <a:r>
              <a:rPr lang="en-US" sz="3200">
                <a:latin typeface="Calibri" pitchFamily="34" charset="0"/>
              </a:rPr>
              <a:t>		select new { Hash(c.key), c.value};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1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6000" y="1371600"/>
            <a:ext cx="4191000" cy="1908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57438" y="2341563"/>
            <a:ext cx="4048125" cy="8477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2393950" y="2514600"/>
            <a:ext cx="858838" cy="2254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2366963" y="1600200"/>
            <a:ext cx="4049712" cy="20955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57438" y="1828800"/>
            <a:ext cx="4048125" cy="482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57438" y="1584325"/>
            <a:ext cx="4048125" cy="1798638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</a:rPr>
              <a:t>Collection&lt;T&gt; collection;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latin typeface="+mn-lt"/>
              </a:rPr>
              <a:t>bool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IsLegal</a:t>
            </a:r>
            <a:r>
              <a:rPr lang="en-US" sz="3200" dirty="0">
                <a:latin typeface="+mn-lt"/>
              </a:rPr>
              <a:t>(Key k);	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</a:rPr>
              <a:t>string Hash(Key);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latin typeface="+mn-lt"/>
              </a:rPr>
              <a:t>var</a:t>
            </a:r>
            <a:r>
              <a:rPr lang="en-US" sz="3200" dirty="0">
                <a:latin typeface="+mn-lt"/>
              </a:rPr>
              <a:t> results = from c in collection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where </a:t>
            </a:r>
            <a:r>
              <a:rPr lang="en-US" sz="3200" dirty="0" err="1">
                <a:latin typeface="+mn-lt"/>
              </a:rPr>
              <a:t>IsLegal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 err="1">
                <a:latin typeface="+mn-lt"/>
              </a:rPr>
              <a:t>c.key</a:t>
            </a:r>
            <a:r>
              <a:rPr lang="en-US" sz="3200" dirty="0">
                <a:latin typeface="+mn-lt"/>
              </a:rPr>
              <a:t>)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select new { Hash(</a:t>
            </a:r>
            <a:r>
              <a:rPr lang="en-US" sz="3200" dirty="0" err="1">
                <a:latin typeface="+mn-lt"/>
              </a:rPr>
              <a:t>c.key</a:t>
            </a:r>
            <a:r>
              <a:rPr lang="en-US" sz="3200" dirty="0">
                <a:latin typeface="+mn-lt"/>
              </a:rPr>
              <a:t>), </a:t>
            </a:r>
            <a:r>
              <a:rPr lang="en-US" sz="3200" dirty="0" err="1">
                <a:latin typeface="+mn-lt"/>
              </a:rPr>
              <a:t>c.value</a:t>
            </a:r>
            <a:r>
              <a:rPr lang="en-US" sz="3200" dirty="0">
                <a:latin typeface="+mn-lt"/>
              </a:rPr>
              <a:t>};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676400" y="4953000"/>
            <a:ext cx="5334000" cy="838200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504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66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1505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DryadLINQ = LINQ + Dryad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8176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cxnSp>
        <p:nvCxnSpPr>
          <p:cNvPr id="17" name="Straight Arrow Connector 16"/>
          <p:cNvCxnSpPr>
            <a:stCxn id="21" idx="4"/>
            <a:endCxn id="13" idx="0"/>
          </p:cNvCxnSpPr>
          <p:nvPr/>
        </p:nvCxnSpPr>
        <p:spPr>
          <a:xfrm rot="5400000">
            <a:off x="21216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0"/>
          </p:cNvCxnSpPr>
          <p:nvPr/>
        </p:nvCxnSpPr>
        <p:spPr>
          <a:xfrm rot="16200000" flipH="1">
            <a:off x="6065838" y="4905375"/>
            <a:ext cx="381000" cy="38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224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178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132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086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542088" y="4352925"/>
            <a:ext cx="1611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>
                <a:latin typeface="Calibri" pitchFamily="34" charset="0"/>
              </a:rPr>
              <a:t>collection</a:t>
            </a:r>
          </a:p>
        </p:txBody>
      </p:sp>
      <p:sp>
        <p:nvSpPr>
          <p:cNvPr id="33" name="Oval 32"/>
          <p:cNvSpPr/>
          <p:nvPr/>
        </p:nvSpPr>
        <p:spPr>
          <a:xfrm>
            <a:off x="21986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40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894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848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7" name="Straight Arrow Connector 36"/>
          <p:cNvCxnSpPr>
            <a:stCxn id="13" idx="2"/>
            <a:endCxn id="33" idx="0"/>
          </p:cNvCxnSpPr>
          <p:nvPr/>
        </p:nvCxnSpPr>
        <p:spPr>
          <a:xfrm rot="16200000" flipH="1">
            <a:off x="21605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34" idx="0"/>
          </p:cNvCxnSpPr>
          <p:nvPr/>
        </p:nvCxnSpPr>
        <p:spPr>
          <a:xfrm rot="16200000" flipH="1">
            <a:off x="34559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  <a:endCxn id="35" idx="0"/>
          </p:cNvCxnSpPr>
          <p:nvPr/>
        </p:nvCxnSpPr>
        <p:spPr>
          <a:xfrm rot="16200000" flipH="1">
            <a:off x="47513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6" idx="0"/>
          </p:cNvCxnSpPr>
          <p:nvPr/>
        </p:nvCxnSpPr>
        <p:spPr>
          <a:xfrm rot="5400000">
            <a:off x="6084094" y="58396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618288" y="5953125"/>
            <a:ext cx="1144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>
                <a:latin typeface="Calibri" pitchFamily="34" charset="0"/>
              </a:rPr>
              <a:t>results</a:t>
            </a:r>
          </a:p>
        </p:txBody>
      </p:sp>
      <p:pic>
        <p:nvPicPr>
          <p:cNvPr id="21506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44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98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0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52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31130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084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800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54" name="Down Arrow 53"/>
          <p:cNvSpPr/>
          <p:nvPr/>
        </p:nvSpPr>
        <p:spPr>
          <a:xfrm>
            <a:off x="3886200" y="3429000"/>
            <a:ext cx="914400" cy="762000"/>
          </a:xfrm>
          <a:prstGeom prst="down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1333500" y="1897063"/>
            <a:ext cx="1038225" cy="3200400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764" h="3200400">
                <a:moveTo>
                  <a:pt x="1038764" y="0"/>
                </a:moveTo>
                <a:cubicBezTo>
                  <a:pt x="907211" y="6470"/>
                  <a:pt x="547058" y="12940"/>
                  <a:pt x="378843" y="155276"/>
                </a:cubicBezTo>
                <a:cubicBezTo>
                  <a:pt x="210628" y="297612"/>
                  <a:pt x="0" y="346494"/>
                  <a:pt x="29474" y="854015"/>
                </a:cubicBezTo>
                <a:cubicBezTo>
                  <a:pt x="58948" y="1361536"/>
                  <a:pt x="288266" y="2280968"/>
                  <a:pt x="555685" y="320040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Freeform 60"/>
          <p:cNvSpPr/>
          <p:nvPr/>
        </p:nvSpPr>
        <p:spPr>
          <a:xfrm flipH="1">
            <a:off x="6400800" y="2743200"/>
            <a:ext cx="889000" cy="2286000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  <a:gd name="connsiteX0" fmla="*/ 1009909 w 1009909"/>
              <a:gd name="connsiteY0" fmla="*/ 0 h 2743200"/>
              <a:gd name="connsiteX1" fmla="*/ 349988 w 1009909"/>
              <a:gd name="connsiteY1" fmla="*/ 155276 h 2743200"/>
              <a:gd name="connsiteX2" fmla="*/ 619 w 1009909"/>
              <a:gd name="connsiteY2" fmla="*/ 854015 h 2743200"/>
              <a:gd name="connsiteX3" fmla="*/ 353703 w 1009909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909" h="2743200">
                <a:moveTo>
                  <a:pt x="1009909" y="0"/>
                </a:moveTo>
                <a:cubicBezTo>
                  <a:pt x="878356" y="6470"/>
                  <a:pt x="518203" y="12940"/>
                  <a:pt x="349988" y="155276"/>
                </a:cubicBezTo>
                <a:cubicBezTo>
                  <a:pt x="181773" y="297612"/>
                  <a:pt x="0" y="422694"/>
                  <a:pt x="619" y="854015"/>
                </a:cubicBezTo>
                <a:cubicBezTo>
                  <a:pt x="1238" y="1285336"/>
                  <a:pt x="86284" y="1823768"/>
                  <a:pt x="353703" y="274320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85800" y="2133600"/>
            <a:ext cx="773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Vertex</a:t>
            </a:r>
            <a:br>
              <a:rPr lang="en-US" i="1">
                <a:latin typeface="Calibri" pitchFamily="34" charset="0"/>
              </a:rPr>
            </a:br>
            <a:r>
              <a:rPr lang="en-US" i="1">
                <a:latin typeface="Calibri" pitchFamily="34" charset="0"/>
              </a:rPr>
              <a:t>code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315200" y="2819400"/>
            <a:ext cx="1231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Query</a:t>
            </a:r>
            <a:br>
              <a:rPr lang="en-US" i="1">
                <a:latin typeface="Calibri" pitchFamily="34" charset="0"/>
              </a:rPr>
            </a:br>
            <a:r>
              <a:rPr lang="en-US" i="1">
                <a:latin typeface="Calibri" pitchFamily="34" charset="0"/>
              </a:rPr>
              <a:t>plan</a:t>
            </a:r>
          </a:p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(Dryad job)</a:t>
            </a:r>
          </a:p>
        </p:txBody>
      </p:sp>
      <p:sp>
        <p:nvSpPr>
          <p:cNvPr id="68" name="Freeform 67"/>
          <p:cNvSpPr/>
          <p:nvPr/>
        </p:nvSpPr>
        <p:spPr>
          <a:xfrm>
            <a:off x="1854200" y="1703388"/>
            <a:ext cx="547688" cy="2792412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  <a:gd name="connsiteX0" fmla="*/ 1038764 w 1038764"/>
              <a:gd name="connsiteY0" fmla="*/ 22561 h 3222961"/>
              <a:gd name="connsiteX1" fmla="*/ 792088 w 1038764"/>
              <a:gd name="connsiteY1" fmla="*/ 25879 h 3222961"/>
              <a:gd name="connsiteX2" fmla="*/ 378843 w 1038764"/>
              <a:gd name="connsiteY2" fmla="*/ 177837 h 3222961"/>
              <a:gd name="connsiteX3" fmla="*/ 29474 w 1038764"/>
              <a:gd name="connsiteY3" fmla="*/ 876576 h 3222961"/>
              <a:gd name="connsiteX4" fmla="*/ 555685 w 1038764"/>
              <a:gd name="connsiteY4" fmla="*/ 3222961 h 3222961"/>
              <a:gd name="connsiteX0" fmla="*/ 798875 w 862093"/>
              <a:gd name="connsiteY0" fmla="*/ 22561 h 3222961"/>
              <a:gd name="connsiteX1" fmla="*/ 792088 w 862093"/>
              <a:gd name="connsiteY1" fmla="*/ 25879 h 3222961"/>
              <a:gd name="connsiteX2" fmla="*/ 378843 w 862093"/>
              <a:gd name="connsiteY2" fmla="*/ 177837 h 3222961"/>
              <a:gd name="connsiteX3" fmla="*/ 29474 w 862093"/>
              <a:gd name="connsiteY3" fmla="*/ 876576 h 3222961"/>
              <a:gd name="connsiteX4" fmla="*/ 555685 w 862093"/>
              <a:gd name="connsiteY4" fmla="*/ 3222961 h 322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93" h="3222961">
                <a:moveTo>
                  <a:pt x="798875" y="22561"/>
                </a:moveTo>
                <a:cubicBezTo>
                  <a:pt x="797744" y="23114"/>
                  <a:pt x="862093" y="0"/>
                  <a:pt x="792088" y="25879"/>
                </a:cubicBezTo>
                <a:cubicBezTo>
                  <a:pt x="722083" y="51758"/>
                  <a:pt x="505945" y="36054"/>
                  <a:pt x="378843" y="177837"/>
                </a:cubicBezTo>
                <a:cubicBezTo>
                  <a:pt x="251741" y="319620"/>
                  <a:pt x="0" y="369055"/>
                  <a:pt x="29474" y="876576"/>
                </a:cubicBezTo>
                <a:cubicBezTo>
                  <a:pt x="58948" y="1384097"/>
                  <a:pt x="288266" y="2303529"/>
                  <a:pt x="555685" y="3222961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057400" y="3505200"/>
            <a:ext cx="638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Data</a:t>
            </a:r>
          </a:p>
        </p:txBody>
      </p:sp>
      <p:cxnSp>
        <p:nvCxnSpPr>
          <p:cNvPr id="18" name="Straight Arrow Connector 17"/>
          <p:cNvCxnSpPr>
            <a:stCxn id="22" idx="4"/>
            <a:endCxn id="14" idx="0"/>
          </p:cNvCxnSpPr>
          <p:nvPr/>
        </p:nvCxnSpPr>
        <p:spPr>
          <a:xfrm rot="5400000">
            <a:off x="34170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4"/>
            <a:endCxn id="15" idx="0"/>
          </p:cNvCxnSpPr>
          <p:nvPr/>
        </p:nvCxnSpPr>
        <p:spPr>
          <a:xfrm rot="5400000">
            <a:off x="47124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/>
      <p:bldP spid="33" grpId="0" animBg="1"/>
      <p:bldP spid="34" grpId="0" animBg="1"/>
      <p:bldP spid="35" grpId="0" animBg="1"/>
      <p:bldP spid="36" grpId="0" animBg="1"/>
      <p:bldP spid="49" grpId="0"/>
      <p:bldP spid="14" grpId="0" animBg="1"/>
      <p:bldP spid="15" grpId="0" animBg="1"/>
      <p:bldP spid="16" grpId="0" animBg="1"/>
      <p:bldP spid="60" grpId="0" animBg="1"/>
      <p:bldP spid="61" grpId="0" animBg="1"/>
      <p:bldP spid="62" grpId="0"/>
      <p:bldP spid="63" grpId="0"/>
      <p:bldP spid="68" grpId="0" animBg="1"/>
      <p:bldP spid="6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0155" y="2998065"/>
            <a:ext cx="884439" cy="1304621"/>
          </a:xfrm>
          <a:prstGeom prst="rect">
            <a:avLst/>
          </a:prstGeom>
          <a:noFill/>
        </p:spPr>
      </p:pic>
      <p:pic>
        <p:nvPicPr>
          <p:cNvPr id="5" name="Picture 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6065" y="2998065"/>
            <a:ext cx="884439" cy="1304621"/>
          </a:xfrm>
          <a:prstGeom prst="rect">
            <a:avLst/>
          </a:prstGeom>
          <a:noFill/>
        </p:spPr>
      </p:pic>
      <p:pic>
        <p:nvPicPr>
          <p:cNvPr id="6" name="Picture 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025" y="2998065"/>
            <a:ext cx="884439" cy="1304621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1078913" y="2700754"/>
            <a:ext cx="2202164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8" name="Rectangle 7"/>
          <p:cNvSpPr/>
          <p:nvPr/>
        </p:nvSpPr>
        <p:spPr>
          <a:xfrm>
            <a:off x="130672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6406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0" name="Rectangle 9"/>
          <p:cNvSpPr/>
          <p:nvPr/>
        </p:nvSpPr>
        <p:spPr>
          <a:xfrm>
            <a:off x="2066090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>
            <a:off x="244577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2" name="Rectangle 11"/>
          <p:cNvSpPr/>
          <p:nvPr/>
        </p:nvSpPr>
        <p:spPr>
          <a:xfrm>
            <a:off x="2825458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" name="Rounded Rectangle 12"/>
          <p:cNvSpPr/>
          <p:nvPr/>
        </p:nvSpPr>
        <p:spPr>
          <a:xfrm>
            <a:off x="3812634" y="2700754"/>
            <a:ext cx="1822480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" name="Rectangle 13"/>
          <p:cNvSpPr/>
          <p:nvPr/>
        </p:nvSpPr>
        <p:spPr>
          <a:xfrm>
            <a:off x="4040443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4420127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" name="Rectangle 15"/>
          <p:cNvSpPr/>
          <p:nvPr/>
        </p:nvSpPr>
        <p:spPr>
          <a:xfrm>
            <a:off x="4799811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" name="Rectangle 16"/>
          <p:cNvSpPr/>
          <p:nvPr/>
        </p:nvSpPr>
        <p:spPr>
          <a:xfrm>
            <a:off x="5179495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" name="Rounded Rectangle 17"/>
          <p:cNvSpPr/>
          <p:nvPr/>
        </p:nvSpPr>
        <p:spPr>
          <a:xfrm>
            <a:off x="6470418" y="2700754"/>
            <a:ext cx="1822480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9" name="Rectangle 18"/>
          <p:cNvSpPr/>
          <p:nvPr/>
        </p:nvSpPr>
        <p:spPr>
          <a:xfrm>
            <a:off x="6698226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" name="Rectangle 19"/>
          <p:cNvSpPr/>
          <p:nvPr/>
        </p:nvSpPr>
        <p:spPr>
          <a:xfrm>
            <a:off x="7077910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" name="Rectangle 20"/>
          <p:cNvSpPr/>
          <p:nvPr/>
        </p:nvSpPr>
        <p:spPr>
          <a:xfrm>
            <a:off x="745759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" name="Rectangle 21"/>
          <p:cNvSpPr/>
          <p:nvPr/>
        </p:nvSpPr>
        <p:spPr>
          <a:xfrm>
            <a:off x="7837278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3" name="TextBox 18"/>
          <p:cNvSpPr txBox="1"/>
          <p:nvPr/>
        </p:nvSpPr>
        <p:spPr>
          <a:xfrm>
            <a:off x="1371600" y="1676400"/>
            <a:ext cx="1627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/>
              <a:t>Partition</a:t>
            </a:r>
            <a:endParaRPr lang="en-US" sz="3200" i="1" dirty="0"/>
          </a:p>
        </p:txBody>
      </p:sp>
      <p:sp>
        <p:nvSpPr>
          <p:cNvPr id="24" name="Left Brace 23"/>
          <p:cNvSpPr/>
          <p:nvPr/>
        </p:nvSpPr>
        <p:spPr>
          <a:xfrm rot="16200000" flipH="1">
            <a:off x="2066090" y="1376594"/>
            <a:ext cx="294813" cy="2063691"/>
          </a:xfrm>
          <a:prstGeom prst="leftBrace">
            <a:avLst>
              <a:gd name="adj1" fmla="val 2775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Box 20"/>
          <p:cNvSpPr txBox="1"/>
          <p:nvPr/>
        </p:nvSpPr>
        <p:spPr>
          <a:xfrm>
            <a:off x="3810000" y="472440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/>
              <a:t>Collection</a:t>
            </a:r>
            <a:endParaRPr lang="en-US" sz="3200" i="1" dirty="0"/>
          </a:p>
        </p:txBody>
      </p:sp>
      <p:sp>
        <p:nvSpPr>
          <p:cNvPr id="26" name="Left Brace 25"/>
          <p:cNvSpPr/>
          <p:nvPr/>
        </p:nvSpPr>
        <p:spPr>
          <a:xfrm rot="16200000">
            <a:off x="4645703" y="860673"/>
            <a:ext cx="294813" cy="7517731"/>
          </a:xfrm>
          <a:prstGeom prst="leftBrace">
            <a:avLst>
              <a:gd name="adj1" fmla="val 2775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25"/>
          <p:cNvSpPr txBox="1"/>
          <p:nvPr/>
        </p:nvSpPr>
        <p:spPr>
          <a:xfrm>
            <a:off x="5603845" y="1524000"/>
            <a:ext cx="2202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/>
              <a:t>C# objects</a:t>
            </a:r>
            <a:endParaRPr lang="en-US" sz="3200" i="1" dirty="0"/>
          </a:p>
        </p:txBody>
      </p:sp>
      <p:cxnSp>
        <p:nvCxnSpPr>
          <p:cNvPr id="28" name="Straight Arrow Connector 27"/>
          <p:cNvCxnSpPr>
            <a:stCxn id="27" idx="2"/>
            <a:endCxn id="12" idx="0"/>
          </p:cNvCxnSpPr>
          <p:nvPr/>
        </p:nvCxnSpPr>
        <p:spPr>
          <a:xfrm rot="5400000">
            <a:off x="4451239" y="596900"/>
            <a:ext cx="741883" cy="37656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86838" y="2555845"/>
            <a:ext cx="7665137" cy="1621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2"/>
            <a:endCxn id="22" idx="0"/>
          </p:cNvCxnSpPr>
          <p:nvPr/>
        </p:nvCxnSpPr>
        <p:spPr>
          <a:xfrm rot="16200000" flipH="1">
            <a:off x="6957149" y="1856622"/>
            <a:ext cx="741883" cy="1246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Providers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53100" y="2286000"/>
            <a:ext cx="2819400" cy="3048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" y="1828800"/>
            <a:ext cx="4495800" cy="35052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86100" y="1905000"/>
            <a:ext cx="1828800" cy="32766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DryadLINQ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7505700" y="4163568"/>
            <a:ext cx="457200" cy="25603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30"/>
          <p:cNvSpPr txBox="1"/>
          <p:nvPr/>
        </p:nvSpPr>
        <p:spPr>
          <a:xfrm>
            <a:off x="2171700" y="1524000"/>
            <a:ext cx="156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Client machine</a:t>
            </a:r>
            <a:endParaRPr lang="en-US" i="1" dirty="0"/>
          </a:p>
        </p:txBody>
      </p:sp>
      <p:sp>
        <p:nvSpPr>
          <p:cNvPr id="10" name="TextBox 36"/>
          <p:cNvSpPr txBox="1"/>
          <p:nvPr/>
        </p:nvSpPr>
        <p:spPr>
          <a:xfrm>
            <a:off x="3695700" y="44577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67100" y="2400300"/>
            <a:ext cx="1143000" cy="1181100"/>
          </a:xfrm>
          <a:prstGeom prst="rect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Distributed query plan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900" y="1981200"/>
            <a:ext cx="1600200" cy="312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C#</a:t>
            </a:r>
          </a:p>
          <a:p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095500" y="2590800"/>
            <a:ext cx="1371600" cy="7620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Query </a:t>
            </a:r>
            <a:r>
              <a:rPr lang="en-US" sz="1600" dirty="0" err="1" smtClean="0">
                <a:solidFill>
                  <a:schemeClr val="tx1"/>
                </a:solidFill>
              </a:rPr>
              <a:t>Expr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6362700" y="1981200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Data center</a:t>
            </a:r>
            <a:endParaRPr lang="en-US" i="1" dirty="0"/>
          </a:p>
        </p:txBody>
      </p:sp>
      <p:sp>
        <p:nvSpPr>
          <p:cNvPr id="17" name="Rectangle 16"/>
          <p:cNvSpPr/>
          <p:nvPr/>
        </p:nvSpPr>
        <p:spPr>
          <a:xfrm>
            <a:off x="5905500" y="4419600"/>
            <a:ext cx="2514600" cy="495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Output Tables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4634484" y="4267200"/>
            <a:ext cx="1271016" cy="762000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Results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00900" y="2819400"/>
            <a:ext cx="1219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Input Tables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7581900" y="3200400"/>
            <a:ext cx="457200" cy="30480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634484" y="2579132"/>
            <a:ext cx="1271016" cy="7620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Invoke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Double Wave 22"/>
          <p:cNvSpPr/>
          <p:nvPr/>
        </p:nvSpPr>
        <p:spPr>
          <a:xfrm>
            <a:off x="5905500" y="2590800"/>
            <a:ext cx="838200" cy="609600"/>
          </a:xfrm>
          <a:prstGeom prst="doubleWav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Query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6057900" y="3200400"/>
            <a:ext cx="457200" cy="30480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67100" y="4191000"/>
            <a:ext cx="1143000" cy="838200"/>
          </a:xfrm>
          <a:prstGeom prst="rect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Output </a:t>
            </a:r>
            <a:r>
              <a:rPr lang="en-US" sz="1600" dirty="0" err="1" smtClean="0">
                <a:solidFill>
                  <a:schemeClr val="tx1"/>
                </a:solidFill>
              </a:rPr>
              <a:t>DryadTable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72300" y="3505200"/>
            <a:ext cx="1447800" cy="647700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Dryad Execution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Left Arrow 30"/>
          <p:cNvSpPr/>
          <p:nvPr/>
        </p:nvSpPr>
        <p:spPr>
          <a:xfrm>
            <a:off x="2095500" y="4267200"/>
            <a:ext cx="1371600" cy="762000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C# Objects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05500" y="3505200"/>
            <a:ext cx="762000" cy="647700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16200000">
            <a:off x="6591300" y="3733800"/>
            <a:ext cx="457200" cy="30480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xtBox 44"/>
          <p:cNvSpPr txBox="1"/>
          <p:nvPr/>
        </p:nvSpPr>
        <p:spPr>
          <a:xfrm>
            <a:off x="723900" y="2819400"/>
            <a:ext cx="145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ToDryadTable</a:t>
            </a:r>
            <a:endParaRPr lang="en-US" dirty="0"/>
          </a:p>
        </p:txBody>
      </p:sp>
      <p:sp>
        <p:nvSpPr>
          <p:cNvPr id="36" name="TextBox 45"/>
          <p:cNvSpPr txBox="1"/>
          <p:nvPr/>
        </p:nvSpPr>
        <p:spPr>
          <a:xfrm>
            <a:off x="1028700" y="4507468"/>
            <a:ext cx="89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foreach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70589"/>
            <a:ext cx="6400800" cy="51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Histogram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295400"/>
            <a:ext cx="7467600" cy="3170099"/>
          </a:xfrm>
          <a:prstGeom prst="rect">
            <a:avLst/>
          </a:prstGeom>
          <a:solidFill>
            <a:srgbClr val="E5FFE5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public static IQueryable&lt;Pair&gt; Histogram(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 IQueryable&lt;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LineRecord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input,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k)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words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input.SelectMany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 =&gt;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x.line.Split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(' '));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groups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words.GroupBy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 =&gt; x);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counts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groups.Select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 =&gt; new Pair(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x.Key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x.Count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()));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ordered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counts.OrderByDescending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 =&gt;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x.count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top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ordered.Take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(k);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return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top;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4572000"/>
          <a:ext cx="5105400" cy="212788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105400"/>
              </a:tblGrid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“A line of words of wisdom”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[“A”, “line”, “of”, “words”, “of”, “wisdom”]</a:t>
                      </a:r>
                      <a:endParaRPr lang="en-US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[[“A”], [“line”], [“of”, “of”], [“words”], [“wisdom”]]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 {“A”, 1}, {“line”, 1}, {“of”, 2}, {“words”, 1}, {“wisdom”, 1}]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[{“of”, 2}, {“A”, 1}, {“line”, 1}, {“words”, 1}, {“wisdom”, 1}]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5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[{“of”, 2}, {“A”, 1}, {“line”, 1}]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" name="Picture 3" descr="C:\Users\mbudiu\AppData\Local\Microsoft\Windows\Temporary Internet Files\Content.Word\graph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8673" y="1676400"/>
            <a:ext cx="652532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50496" y="2198649"/>
            <a:ext cx="173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/>
              <a:t>SelectMany</a:t>
            </a:r>
            <a:endParaRPr lang="en-US" sz="2000" dirty="0" smtClean="0"/>
          </a:p>
          <a:p>
            <a:pPr algn="r"/>
            <a:r>
              <a:rPr lang="en-US" sz="2000" dirty="0" err="1" smtClean="0"/>
              <a:t>HashDistribute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97472" y="2979234"/>
            <a:ext cx="10885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Merge</a:t>
            </a:r>
          </a:p>
          <a:p>
            <a:pPr algn="r"/>
            <a:r>
              <a:rPr lang="en-US" sz="2000" dirty="0" err="1" smtClean="0"/>
              <a:t>GroupBy</a:t>
            </a:r>
            <a:endParaRPr lang="en-US" sz="2000" dirty="0" smtClean="0"/>
          </a:p>
          <a:p>
            <a:pPr algn="r"/>
            <a:r>
              <a:rPr lang="en-US" sz="2000" dirty="0" smtClean="0"/>
              <a:t>Select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047" y="4038600"/>
            <a:ext cx="2252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/>
              <a:t>OrderByDescending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Take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4724400"/>
            <a:ext cx="1294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/>
              <a:t>MergeSort</a:t>
            </a:r>
            <a:endParaRPr lang="en-US" sz="2000" dirty="0" smtClean="0"/>
          </a:p>
          <a:p>
            <a:pPr algn="r"/>
            <a:r>
              <a:rPr lang="en-US" sz="2000" dirty="0" smtClean="0"/>
              <a:t>Take</a:t>
            </a:r>
            <a:endParaRPr lang="en-US" sz="2000" dirty="0"/>
          </a:p>
        </p:txBody>
      </p:sp>
      <p:sp>
        <p:nvSpPr>
          <p:cNvPr id="9" name="Left Brace 8"/>
          <p:cNvSpPr/>
          <p:nvPr/>
        </p:nvSpPr>
        <p:spPr>
          <a:xfrm flipH="1">
            <a:off x="2322066" y="2286000"/>
            <a:ext cx="197737" cy="557561"/>
          </a:xfrm>
          <a:prstGeom prst="leftBrace">
            <a:avLst>
              <a:gd name="adj1" fmla="val 389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flipH="1">
            <a:off x="2322066" y="3124200"/>
            <a:ext cx="197737" cy="892098"/>
          </a:xfrm>
          <a:prstGeom prst="leftBrace">
            <a:avLst>
              <a:gd name="adj1" fmla="val 389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flipH="1">
            <a:off x="2322066" y="4763429"/>
            <a:ext cx="197737" cy="669073"/>
          </a:xfrm>
          <a:prstGeom prst="leftBrace">
            <a:avLst>
              <a:gd name="adj1" fmla="val 389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flipH="1">
            <a:off x="2322066" y="4150112"/>
            <a:ext cx="192534" cy="518532"/>
          </a:xfrm>
          <a:prstGeom prst="leftBrace">
            <a:avLst>
              <a:gd name="adj1" fmla="val 389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Map-Reduce in </a:t>
            </a:r>
            <a:r>
              <a:rPr lang="en-US" dirty="0" err="1" smtClean="0"/>
              <a:t>DryadLINQ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1981200"/>
            <a:ext cx="6400800" cy="347787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ublic static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IQueryable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&lt;S&gt;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&lt;T,M,K,S&gt;(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this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IQueryable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&lt;T&gt; input,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Expression&lt;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&lt;T,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IEnumerable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&lt;M&gt;&gt;&gt;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mapper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Expression&lt;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&lt;M,K&gt;&gt;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keySelector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Expression&lt;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IGrouping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&lt;K,M&gt;,S&gt;&gt; reducer)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map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input.SelectMany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mapper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group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map.GroupBy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keySelector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result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group.Select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(reducer);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return result;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8244" name="Picture 4" descr="http://ei.cs.vt.edu/~history/ENIAC.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438400"/>
            <a:ext cx="3038475" cy="219075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09600" y="4800600"/>
            <a:ext cx="152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ENIAC </a:t>
            </a:r>
            <a:br>
              <a:rPr lang="en-US" sz="2000" dirty="0" smtClean="0"/>
            </a:br>
            <a:r>
              <a:rPr lang="en-US" sz="2000" dirty="0" smtClean="0"/>
              <a:t>1943</a:t>
            </a:r>
            <a:br>
              <a:rPr lang="en-US" sz="2000" dirty="0" smtClean="0"/>
            </a:br>
            <a:r>
              <a:rPr lang="en-US" sz="2000" dirty="0" smtClean="0"/>
              <a:t>30 tons</a:t>
            </a:r>
          </a:p>
          <a:p>
            <a:pPr algn="ctr"/>
            <a:r>
              <a:rPr lang="en-US" sz="2000" dirty="0" smtClean="0"/>
              <a:t>200kW</a:t>
            </a:r>
          </a:p>
        </p:txBody>
      </p:sp>
      <p:pic>
        <p:nvPicPr>
          <p:cNvPr id="138246" name="Picture 6" descr="http://www.platinum-universe.com/images/gallery/platinum_datacent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2057400"/>
            <a:ext cx="3619500" cy="28956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419600" y="4800600"/>
            <a:ext cx="152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Datacenter 2008</a:t>
            </a:r>
            <a:br>
              <a:rPr lang="en-US" sz="2000" dirty="0" smtClean="0"/>
            </a:br>
            <a:r>
              <a:rPr lang="en-US" sz="2000" dirty="0" smtClean="0"/>
              <a:t>500,000 ft</a:t>
            </a:r>
            <a:r>
              <a:rPr lang="en-US" sz="2000" baseline="30000" dirty="0" smtClean="0"/>
              <a:t>2</a:t>
            </a:r>
          </a:p>
          <a:p>
            <a:pPr algn="ctr"/>
            <a:r>
              <a:rPr lang="en-US" sz="2000" dirty="0" smtClean="0"/>
              <a:t>40MW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3048000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11" name="Rectangle 10"/>
          <p:cNvSpPr/>
          <p:nvPr/>
        </p:nvSpPr>
        <p:spPr>
          <a:xfrm>
            <a:off x="7239000" y="4800600"/>
            <a:ext cx="152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2040</a:t>
            </a:r>
            <a:br>
              <a:rPr lang="en-US" sz="2000" dirty="0" smtClean="0"/>
            </a:b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225"/>
          <p:cNvSpPr/>
          <p:nvPr/>
        </p:nvSpPr>
        <p:spPr>
          <a:xfrm>
            <a:off x="152400" y="5791200"/>
            <a:ext cx="25908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Map-Reduce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071944" y="3444240"/>
            <a:ext cx="5334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57744" y="3444240"/>
            <a:ext cx="5334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237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23744" y="355092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0744" y="2026920"/>
            <a:ext cx="401782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0744" y="2514600"/>
            <a:ext cx="401782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90195" y="2423001"/>
            <a:ext cx="1828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80744" y="3489960"/>
            <a:ext cx="401782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0744" y="3002280"/>
            <a:ext cx="401782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90195" y="3398361"/>
            <a:ext cx="1828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90195" y="2910681"/>
            <a:ext cx="1828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90195" y="1935321"/>
            <a:ext cx="1828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390195" y="3881004"/>
            <a:ext cx="182880" cy="103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103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103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103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103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103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 rot="5400000">
            <a:off x="15685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 rot="5400000">
            <a:off x="16294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19" idx="0"/>
          </p:cNvCxnSpPr>
          <p:nvPr/>
        </p:nvCxnSpPr>
        <p:spPr>
          <a:xfrm rot="5400000">
            <a:off x="16294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  <a:endCxn id="20" idx="0"/>
          </p:cNvCxnSpPr>
          <p:nvPr/>
        </p:nvCxnSpPr>
        <p:spPr>
          <a:xfrm rot="5400000">
            <a:off x="16294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21" idx="0"/>
          </p:cNvCxnSpPr>
          <p:nvPr/>
        </p:nvCxnSpPr>
        <p:spPr>
          <a:xfrm rot="5400000">
            <a:off x="16294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510335" y="36118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10335" y="40386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510335" y="44653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7" idx="2"/>
            <a:endCxn id="28" idx="0"/>
          </p:cNvCxnSpPr>
          <p:nvPr/>
        </p:nvCxnSpPr>
        <p:spPr>
          <a:xfrm rot="5400000">
            <a:off x="1629484" y="39774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 rot="5400000">
            <a:off x="1629484" y="44042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  <a:endCxn id="44" idx="0"/>
          </p:cNvCxnSpPr>
          <p:nvPr/>
        </p:nvCxnSpPr>
        <p:spPr>
          <a:xfrm rot="5400000">
            <a:off x="1629484" y="48309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1477084" y="3398361"/>
            <a:ext cx="42672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814144" y="3154680"/>
            <a:ext cx="381000" cy="3048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xtBox 218"/>
          <p:cNvSpPr txBox="1"/>
          <p:nvPr/>
        </p:nvSpPr>
        <p:spPr>
          <a:xfrm>
            <a:off x="737944" y="3459480"/>
            <a:ext cx="44275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2109544" y="3154680"/>
            <a:ext cx="381000" cy="3048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TextBox 288"/>
          <p:cNvSpPr txBox="1"/>
          <p:nvPr/>
        </p:nvSpPr>
        <p:spPr>
          <a:xfrm>
            <a:off x="2033344" y="3459480"/>
            <a:ext cx="44275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>
            <a:off x="4776544" y="3154680"/>
            <a:ext cx="381000" cy="3048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TextBox 291"/>
          <p:cNvSpPr txBox="1"/>
          <p:nvPr/>
        </p:nvSpPr>
        <p:spPr>
          <a:xfrm>
            <a:off x="4700344" y="3459480"/>
            <a:ext cx="44275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280744" y="3977640"/>
            <a:ext cx="401782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6200000" flipH="1">
            <a:off x="390195" y="4371282"/>
            <a:ext cx="18288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80744" y="153924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80744" y="446532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510335" y="489204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16200000" flipH="1">
            <a:off x="1568524" y="531616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489553" y="544068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429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947744" y="355092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7295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7295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295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295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7295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49" idx="0"/>
          </p:cNvCxnSpPr>
          <p:nvPr/>
        </p:nvCxnSpPr>
        <p:spPr>
          <a:xfrm rot="5400000">
            <a:off x="27877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2"/>
            <a:endCxn id="50" idx="0"/>
          </p:cNvCxnSpPr>
          <p:nvPr/>
        </p:nvCxnSpPr>
        <p:spPr>
          <a:xfrm rot="5400000">
            <a:off x="28486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51" idx="0"/>
          </p:cNvCxnSpPr>
          <p:nvPr/>
        </p:nvCxnSpPr>
        <p:spPr>
          <a:xfrm rot="5400000">
            <a:off x="28486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2"/>
            <a:endCxn id="52" idx="0"/>
          </p:cNvCxnSpPr>
          <p:nvPr/>
        </p:nvCxnSpPr>
        <p:spPr>
          <a:xfrm rot="5400000">
            <a:off x="28486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2"/>
            <a:endCxn id="53" idx="0"/>
          </p:cNvCxnSpPr>
          <p:nvPr/>
        </p:nvCxnSpPr>
        <p:spPr>
          <a:xfrm rot="5400000">
            <a:off x="28486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034335" y="36118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034335" y="40386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034335" y="44653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9" idx="2"/>
            <a:endCxn id="60" idx="0"/>
          </p:cNvCxnSpPr>
          <p:nvPr/>
        </p:nvCxnSpPr>
        <p:spPr>
          <a:xfrm rot="5400000">
            <a:off x="3153484" y="39774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2"/>
            <a:endCxn id="61" idx="0"/>
          </p:cNvCxnSpPr>
          <p:nvPr/>
        </p:nvCxnSpPr>
        <p:spPr>
          <a:xfrm rot="5400000">
            <a:off x="3153484" y="44042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2"/>
            <a:endCxn id="65" idx="0"/>
          </p:cNvCxnSpPr>
          <p:nvPr/>
        </p:nvCxnSpPr>
        <p:spPr>
          <a:xfrm rot="5400000">
            <a:off x="3153484" y="48309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3034335" y="489204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6200000" flipH="1">
            <a:off x="3092524" y="531616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013553" y="544068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3287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633544" y="355092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34153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4153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4153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4153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4153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endCxn id="70" idx="0"/>
          </p:cNvCxnSpPr>
          <p:nvPr/>
        </p:nvCxnSpPr>
        <p:spPr>
          <a:xfrm rot="5400000">
            <a:off x="34735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1" idx="0"/>
          </p:cNvCxnSpPr>
          <p:nvPr/>
        </p:nvCxnSpPr>
        <p:spPr>
          <a:xfrm rot="5400000">
            <a:off x="35344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1" idx="2"/>
            <a:endCxn id="72" idx="0"/>
          </p:cNvCxnSpPr>
          <p:nvPr/>
        </p:nvCxnSpPr>
        <p:spPr>
          <a:xfrm rot="5400000">
            <a:off x="35344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2"/>
            <a:endCxn id="73" idx="0"/>
          </p:cNvCxnSpPr>
          <p:nvPr/>
        </p:nvCxnSpPr>
        <p:spPr>
          <a:xfrm rot="5400000">
            <a:off x="35344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3" idx="2"/>
            <a:endCxn id="74" idx="0"/>
          </p:cNvCxnSpPr>
          <p:nvPr/>
        </p:nvCxnSpPr>
        <p:spPr>
          <a:xfrm rot="5400000">
            <a:off x="35344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3720135" y="36118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720135" y="40386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720135" y="44653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80" idx="2"/>
            <a:endCxn id="81" idx="0"/>
          </p:cNvCxnSpPr>
          <p:nvPr/>
        </p:nvCxnSpPr>
        <p:spPr>
          <a:xfrm rot="5400000">
            <a:off x="3839284" y="39774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1" idx="2"/>
            <a:endCxn id="82" idx="0"/>
          </p:cNvCxnSpPr>
          <p:nvPr/>
        </p:nvCxnSpPr>
        <p:spPr>
          <a:xfrm rot="5400000">
            <a:off x="3839284" y="44042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2"/>
            <a:endCxn id="86" idx="0"/>
          </p:cNvCxnSpPr>
          <p:nvPr/>
        </p:nvCxnSpPr>
        <p:spPr>
          <a:xfrm rot="5400000">
            <a:off x="3839284" y="48309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3720135" y="489204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rot="16200000" flipH="1">
            <a:off x="3778324" y="531616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3699353" y="544068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40145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1011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1011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1011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1011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1011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endCxn id="90" idx="0"/>
          </p:cNvCxnSpPr>
          <p:nvPr/>
        </p:nvCxnSpPr>
        <p:spPr>
          <a:xfrm rot="5400000">
            <a:off x="41593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0" idx="2"/>
            <a:endCxn id="91" idx="0"/>
          </p:cNvCxnSpPr>
          <p:nvPr/>
        </p:nvCxnSpPr>
        <p:spPr>
          <a:xfrm rot="5400000">
            <a:off x="42202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1" idx="2"/>
            <a:endCxn id="92" idx="0"/>
          </p:cNvCxnSpPr>
          <p:nvPr/>
        </p:nvCxnSpPr>
        <p:spPr>
          <a:xfrm rot="5400000">
            <a:off x="42202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2" idx="2"/>
            <a:endCxn id="93" idx="0"/>
          </p:cNvCxnSpPr>
          <p:nvPr/>
        </p:nvCxnSpPr>
        <p:spPr>
          <a:xfrm rot="5400000">
            <a:off x="42202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3" idx="2"/>
            <a:endCxn id="94" idx="0"/>
          </p:cNvCxnSpPr>
          <p:nvPr/>
        </p:nvCxnSpPr>
        <p:spPr>
          <a:xfrm rot="5400000">
            <a:off x="42202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3" idx="2"/>
            <a:endCxn id="59" idx="0"/>
          </p:cNvCxnSpPr>
          <p:nvPr/>
        </p:nvCxnSpPr>
        <p:spPr>
          <a:xfrm rot="16200000" flipH="1">
            <a:off x="2848684" y="3246120"/>
            <a:ext cx="42672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3" idx="2"/>
            <a:endCxn id="80" idx="0"/>
          </p:cNvCxnSpPr>
          <p:nvPr/>
        </p:nvCxnSpPr>
        <p:spPr>
          <a:xfrm rot="16200000" flipH="1">
            <a:off x="3191584" y="2903220"/>
            <a:ext cx="426720" cy="990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4" idx="2"/>
            <a:endCxn id="80" idx="0"/>
          </p:cNvCxnSpPr>
          <p:nvPr/>
        </p:nvCxnSpPr>
        <p:spPr>
          <a:xfrm rot="16200000" flipH="1">
            <a:off x="3534484" y="3246120"/>
            <a:ext cx="42672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4" idx="2"/>
            <a:endCxn id="80" idx="0"/>
          </p:cNvCxnSpPr>
          <p:nvPr/>
        </p:nvCxnSpPr>
        <p:spPr>
          <a:xfrm rot="5400000">
            <a:off x="3877384" y="3208020"/>
            <a:ext cx="42672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4" idx="2"/>
            <a:endCxn id="59" idx="0"/>
          </p:cNvCxnSpPr>
          <p:nvPr/>
        </p:nvCxnSpPr>
        <p:spPr>
          <a:xfrm rot="5400000">
            <a:off x="3191584" y="3208020"/>
            <a:ext cx="42672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4" idx="2"/>
            <a:endCxn id="59" idx="0"/>
          </p:cNvCxnSpPr>
          <p:nvPr/>
        </p:nvCxnSpPr>
        <p:spPr>
          <a:xfrm rot="5400000">
            <a:off x="3534484" y="2865120"/>
            <a:ext cx="42672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3861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5690944" y="496824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54727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54727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4727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54727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54727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/>
          <p:cNvCxnSpPr>
            <a:endCxn id="108" idx="0"/>
          </p:cNvCxnSpPr>
          <p:nvPr/>
        </p:nvCxnSpPr>
        <p:spPr>
          <a:xfrm rot="5400000">
            <a:off x="55309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8" idx="2"/>
            <a:endCxn id="109" idx="0"/>
          </p:cNvCxnSpPr>
          <p:nvPr/>
        </p:nvCxnSpPr>
        <p:spPr>
          <a:xfrm rot="5400000">
            <a:off x="55918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9" idx="2"/>
            <a:endCxn id="110" idx="0"/>
          </p:cNvCxnSpPr>
          <p:nvPr/>
        </p:nvCxnSpPr>
        <p:spPr>
          <a:xfrm rot="5400000">
            <a:off x="55918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0" idx="2"/>
            <a:endCxn id="111" idx="0"/>
          </p:cNvCxnSpPr>
          <p:nvPr/>
        </p:nvCxnSpPr>
        <p:spPr>
          <a:xfrm rot="5400000">
            <a:off x="55918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1" idx="2"/>
            <a:endCxn id="112" idx="0"/>
          </p:cNvCxnSpPr>
          <p:nvPr/>
        </p:nvCxnSpPr>
        <p:spPr>
          <a:xfrm rot="5400000">
            <a:off x="55918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5777535" y="5029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5777535" y="5455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5777535" y="5882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18" idx="2"/>
            <a:endCxn id="119" idx="0"/>
          </p:cNvCxnSpPr>
          <p:nvPr/>
        </p:nvCxnSpPr>
        <p:spPr>
          <a:xfrm rot="5400000">
            <a:off x="5896684" y="5394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9" idx="2"/>
            <a:endCxn id="120" idx="0"/>
          </p:cNvCxnSpPr>
          <p:nvPr/>
        </p:nvCxnSpPr>
        <p:spPr>
          <a:xfrm rot="5400000">
            <a:off x="5896684" y="5821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0" idx="2"/>
            <a:endCxn id="124" idx="0"/>
          </p:cNvCxnSpPr>
          <p:nvPr/>
        </p:nvCxnSpPr>
        <p:spPr>
          <a:xfrm rot="5400000">
            <a:off x="5896684" y="6248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777535" y="630936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rot="16200000" flipH="1">
            <a:off x="5835724" y="673348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60719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6376744" y="496824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61585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1585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1585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1585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1585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endCxn id="129" idx="0"/>
          </p:cNvCxnSpPr>
          <p:nvPr/>
        </p:nvCxnSpPr>
        <p:spPr>
          <a:xfrm rot="5400000">
            <a:off x="62167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9" idx="2"/>
            <a:endCxn id="130" idx="0"/>
          </p:cNvCxnSpPr>
          <p:nvPr/>
        </p:nvCxnSpPr>
        <p:spPr>
          <a:xfrm rot="5400000">
            <a:off x="62776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0" idx="2"/>
            <a:endCxn id="131" idx="0"/>
          </p:cNvCxnSpPr>
          <p:nvPr/>
        </p:nvCxnSpPr>
        <p:spPr>
          <a:xfrm rot="5400000">
            <a:off x="62776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1" idx="2"/>
            <a:endCxn id="132" idx="0"/>
          </p:cNvCxnSpPr>
          <p:nvPr/>
        </p:nvCxnSpPr>
        <p:spPr>
          <a:xfrm rot="5400000">
            <a:off x="62776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2" idx="2"/>
            <a:endCxn id="133" idx="0"/>
          </p:cNvCxnSpPr>
          <p:nvPr/>
        </p:nvCxnSpPr>
        <p:spPr>
          <a:xfrm rot="5400000">
            <a:off x="62776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6463335" y="5029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6463335" y="5455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463335" y="5882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41"/>
          <p:cNvCxnSpPr>
            <a:stCxn id="139" idx="2"/>
            <a:endCxn id="140" idx="0"/>
          </p:cNvCxnSpPr>
          <p:nvPr/>
        </p:nvCxnSpPr>
        <p:spPr>
          <a:xfrm rot="5400000">
            <a:off x="6582484" y="5394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0" idx="2"/>
            <a:endCxn id="141" idx="0"/>
          </p:cNvCxnSpPr>
          <p:nvPr/>
        </p:nvCxnSpPr>
        <p:spPr>
          <a:xfrm rot="5400000">
            <a:off x="6582484" y="5821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41" idx="2"/>
            <a:endCxn id="145" idx="0"/>
          </p:cNvCxnSpPr>
          <p:nvPr/>
        </p:nvCxnSpPr>
        <p:spPr>
          <a:xfrm rot="5400000">
            <a:off x="6582484" y="6248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463335" y="630936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 rot="16200000" flipH="1">
            <a:off x="6521524" y="673348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67577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68443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68443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68443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68443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8443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/>
          <p:cNvCxnSpPr>
            <a:endCxn id="149" idx="0"/>
          </p:cNvCxnSpPr>
          <p:nvPr/>
        </p:nvCxnSpPr>
        <p:spPr>
          <a:xfrm rot="5400000">
            <a:off x="69025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49" idx="2"/>
            <a:endCxn id="150" idx="0"/>
          </p:cNvCxnSpPr>
          <p:nvPr/>
        </p:nvCxnSpPr>
        <p:spPr>
          <a:xfrm rot="5400000">
            <a:off x="69634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0" idx="2"/>
            <a:endCxn id="151" idx="0"/>
          </p:cNvCxnSpPr>
          <p:nvPr/>
        </p:nvCxnSpPr>
        <p:spPr>
          <a:xfrm rot="5400000">
            <a:off x="69634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1" idx="2"/>
            <a:endCxn id="152" idx="0"/>
          </p:cNvCxnSpPr>
          <p:nvPr/>
        </p:nvCxnSpPr>
        <p:spPr>
          <a:xfrm rot="5400000">
            <a:off x="69634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2" idx="2"/>
            <a:endCxn id="153" idx="0"/>
          </p:cNvCxnSpPr>
          <p:nvPr/>
        </p:nvCxnSpPr>
        <p:spPr>
          <a:xfrm rot="5400000">
            <a:off x="69634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2"/>
            <a:endCxn id="169" idx="0"/>
          </p:cNvCxnSpPr>
          <p:nvPr/>
        </p:nvCxnSpPr>
        <p:spPr>
          <a:xfrm rot="5400000">
            <a:off x="6498664" y="3025140"/>
            <a:ext cx="36576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3" idx="2"/>
            <a:endCxn id="163" idx="0"/>
          </p:cNvCxnSpPr>
          <p:nvPr/>
        </p:nvCxnSpPr>
        <p:spPr>
          <a:xfrm rot="16200000" flipH="1">
            <a:off x="6498664" y="3025140"/>
            <a:ext cx="36576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3" idx="2"/>
            <a:endCxn id="163" idx="0"/>
          </p:cNvCxnSpPr>
          <p:nvPr/>
        </p:nvCxnSpPr>
        <p:spPr>
          <a:xfrm rot="5400000">
            <a:off x="6841564" y="3368040"/>
            <a:ext cx="36576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3" idx="2"/>
            <a:endCxn id="169" idx="0"/>
          </p:cNvCxnSpPr>
          <p:nvPr/>
        </p:nvCxnSpPr>
        <p:spPr>
          <a:xfrm rot="5400000">
            <a:off x="6155764" y="3368040"/>
            <a:ext cx="36576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/>
          <p:cNvSpPr/>
          <p:nvPr/>
        </p:nvSpPr>
        <p:spPr>
          <a:xfrm>
            <a:off x="6844335" y="3550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6844335" y="3977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6844335" y="4404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5"/>
          <p:cNvCxnSpPr/>
          <p:nvPr/>
        </p:nvCxnSpPr>
        <p:spPr>
          <a:xfrm rot="5400000">
            <a:off x="6963484" y="391668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5400000">
            <a:off x="6963484" y="434340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5" idx="2"/>
            <a:endCxn id="139" idx="0"/>
          </p:cNvCxnSpPr>
          <p:nvPr/>
        </p:nvCxnSpPr>
        <p:spPr>
          <a:xfrm rot="5400000">
            <a:off x="6673924" y="4678680"/>
            <a:ext cx="32004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6158535" y="3550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6158535" y="3977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6158535" y="4404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rot="5400000">
            <a:off x="6277684" y="391668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5400000">
            <a:off x="6277684" y="434340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71" idx="2"/>
            <a:endCxn id="118" idx="0"/>
          </p:cNvCxnSpPr>
          <p:nvPr/>
        </p:nvCxnSpPr>
        <p:spPr>
          <a:xfrm rot="5400000">
            <a:off x="5988124" y="4678680"/>
            <a:ext cx="32004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reeform 174"/>
          <p:cNvSpPr/>
          <p:nvPr/>
        </p:nvSpPr>
        <p:spPr>
          <a:xfrm>
            <a:off x="5729115" y="3188158"/>
            <a:ext cx="723829" cy="1843790"/>
          </a:xfrm>
          <a:custGeom>
            <a:avLst/>
            <a:gdLst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723869 h 1993692"/>
              <a:gd name="connsiteX3" fmla="*/ 296056 w 296056"/>
              <a:gd name="connsiteY3" fmla="*/ 1993692 h 1993692"/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723869 h 1993692"/>
              <a:gd name="connsiteX3" fmla="*/ 296056 w 296056"/>
              <a:gd name="connsiteY3" fmla="*/ 1993692 h 1993692"/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723869 h 1993692"/>
              <a:gd name="connsiteX3" fmla="*/ 296056 w 296056"/>
              <a:gd name="connsiteY3" fmla="*/ 1993692 h 1993692"/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800069 h 1993692"/>
              <a:gd name="connsiteX3" fmla="*/ 296056 w 296056"/>
              <a:gd name="connsiteY3" fmla="*/ 1993692 h 1993692"/>
              <a:gd name="connsiteX0" fmla="*/ 20612 w 329193"/>
              <a:gd name="connsiteY0" fmla="*/ 0 h 1993692"/>
              <a:gd name="connsiteX1" fmla="*/ 59370 w 329193"/>
              <a:gd name="connsiteY1" fmla="*/ 1244184 h 1993692"/>
              <a:gd name="connsiteX2" fmla="*/ 231756 w 329193"/>
              <a:gd name="connsiteY2" fmla="*/ 1800069 h 1993692"/>
              <a:gd name="connsiteX3" fmla="*/ 329193 w 329193"/>
              <a:gd name="connsiteY3" fmla="*/ 1993692 h 1993692"/>
              <a:gd name="connsiteX0" fmla="*/ 20612 w 370342"/>
              <a:gd name="connsiteY0" fmla="*/ 0 h 1993692"/>
              <a:gd name="connsiteX1" fmla="*/ 100519 w 370342"/>
              <a:gd name="connsiteY1" fmla="*/ 1244184 h 1993692"/>
              <a:gd name="connsiteX2" fmla="*/ 272905 w 370342"/>
              <a:gd name="connsiteY2" fmla="*/ 1800069 h 1993692"/>
              <a:gd name="connsiteX3" fmla="*/ 370342 w 370342"/>
              <a:gd name="connsiteY3" fmla="*/ 1993692 h 1993692"/>
              <a:gd name="connsiteX0" fmla="*/ 5097 w 354827"/>
              <a:gd name="connsiteY0" fmla="*/ 0 h 1993692"/>
              <a:gd name="connsiteX1" fmla="*/ 85004 w 354827"/>
              <a:gd name="connsiteY1" fmla="*/ 1244184 h 1993692"/>
              <a:gd name="connsiteX2" fmla="*/ 257390 w 354827"/>
              <a:gd name="connsiteY2" fmla="*/ 1800069 h 1993692"/>
              <a:gd name="connsiteX3" fmla="*/ 354827 w 354827"/>
              <a:gd name="connsiteY3" fmla="*/ 1993692 h 1993692"/>
              <a:gd name="connsiteX0" fmla="*/ 5097 w 395976"/>
              <a:gd name="connsiteY0" fmla="*/ 0 h 1993692"/>
              <a:gd name="connsiteX1" fmla="*/ 126153 w 395976"/>
              <a:gd name="connsiteY1" fmla="*/ 1244184 h 1993692"/>
              <a:gd name="connsiteX2" fmla="*/ 298539 w 395976"/>
              <a:gd name="connsiteY2" fmla="*/ 1800069 h 1993692"/>
              <a:gd name="connsiteX3" fmla="*/ 395976 w 395976"/>
              <a:gd name="connsiteY3" fmla="*/ 1993692 h 1993692"/>
              <a:gd name="connsiteX0" fmla="*/ 0 w 390879"/>
              <a:gd name="connsiteY0" fmla="*/ 0 h 1993692"/>
              <a:gd name="connsiteX1" fmla="*/ 121056 w 390879"/>
              <a:gd name="connsiteY1" fmla="*/ 1244184 h 1993692"/>
              <a:gd name="connsiteX2" fmla="*/ 293442 w 390879"/>
              <a:gd name="connsiteY2" fmla="*/ 1800069 h 1993692"/>
              <a:gd name="connsiteX3" fmla="*/ 390879 w 390879"/>
              <a:gd name="connsiteY3" fmla="*/ 1993692 h 1993692"/>
              <a:gd name="connsiteX0" fmla="*/ 0 w 390879"/>
              <a:gd name="connsiteY0" fmla="*/ 0 h 1993692"/>
              <a:gd name="connsiteX1" fmla="*/ 121056 w 390879"/>
              <a:gd name="connsiteY1" fmla="*/ 1244184 h 1993692"/>
              <a:gd name="connsiteX2" fmla="*/ 169995 w 390879"/>
              <a:gd name="connsiteY2" fmla="*/ 1800069 h 1993692"/>
              <a:gd name="connsiteX3" fmla="*/ 390879 w 390879"/>
              <a:gd name="connsiteY3" fmla="*/ 1993692 h 199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879" h="1993692">
                <a:moveTo>
                  <a:pt x="0" y="0"/>
                </a:moveTo>
                <a:cubicBezTo>
                  <a:pt x="35378" y="525711"/>
                  <a:pt x="92724" y="944173"/>
                  <a:pt x="121056" y="1244184"/>
                </a:cubicBezTo>
                <a:cubicBezTo>
                  <a:pt x="149388" y="1544195"/>
                  <a:pt x="169995" y="1800069"/>
                  <a:pt x="169995" y="1800069"/>
                </a:cubicBezTo>
                <a:lnTo>
                  <a:pt x="390879" y="1993692"/>
                </a:ln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6" name="TextBox 844"/>
          <p:cNvSpPr txBox="1"/>
          <p:nvPr/>
        </p:nvSpPr>
        <p:spPr>
          <a:xfrm>
            <a:off x="7367344" y="1158240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map</a:t>
            </a:r>
            <a:endParaRPr lang="en-US" sz="1600" i="1" dirty="0"/>
          </a:p>
        </p:txBody>
      </p:sp>
      <p:sp>
        <p:nvSpPr>
          <p:cNvPr id="177" name="TextBox 845"/>
          <p:cNvSpPr txBox="1"/>
          <p:nvPr/>
        </p:nvSpPr>
        <p:spPr>
          <a:xfrm>
            <a:off x="7367344" y="1615440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sort</a:t>
            </a:r>
            <a:endParaRPr lang="en-US" sz="1600" i="1" dirty="0"/>
          </a:p>
        </p:txBody>
      </p:sp>
      <p:sp>
        <p:nvSpPr>
          <p:cNvPr id="178" name="TextBox 846"/>
          <p:cNvSpPr txBox="1"/>
          <p:nvPr/>
        </p:nvSpPr>
        <p:spPr>
          <a:xfrm>
            <a:off x="7367344" y="199644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179" name="TextBox 847"/>
          <p:cNvSpPr txBox="1"/>
          <p:nvPr/>
        </p:nvSpPr>
        <p:spPr>
          <a:xfrm>
            <a:off x="7367344" y="2453640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sp>
        <p:nvSpPr>
          <p:cNvPr id="180" name="TextBox 848"/>
          <p:cNvSpPr txBox="1"/>
          <p:nvPr/>
        </p:nvSpPr>
        <p:spPr>
          <a:xfrm>
            <a:off x="7367344" y="2834640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distribute</a:t>
            </a:r>
            <a:endParaRPr lang="en-US" sz="1600" i="1" dirty="0"/>
          </a:p>
        </p:txBody>
      </p:sp>
      <p:sp>
        <p:nvSpPr>
          <p:cNvPr id="181" name="TextBox 849"/>
          <p:cNvSpPr txBox="1"/>
          <p:nvPr/>
        </p:nvSpPr>
        <p:spPr>
          <a:xfrm>
            <a:off x="7367344" y="352044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mergesort</a:t>
            </a:r>
            <a:endParaRPr lang="en-US" sz="1600" i="1" dirty="0"/>
          </a:p>
        </p:txBody>
      </p:sp>
      <p:sp>
        <p:nvSpPr>
          <p:cNvPr id="182" name="TextBox 850"/>
          <p:cNvSpPr txBox="1"/>
          <p:nvPr/>
        </p:nvSpPr>
        <p:spPr>
          <a:xfrm>
            <a:off x="7367344" y="390144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183" name="TextBox 851"/>
          <p:cNvSpPr txBox="1"/>
          <p:nvPr/>
        </p:nvSpPr>
        <p:spPr>
          <a:xfrm>
            <a:off x="7367344" y="4358640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sp>
        <p:nvSpPr>
          <p:cNvPr id="184" name="TextBox 852"/>
          <p:cNvSpPr txBox="1"/>
          <p:nvPr/>
        </p:nvSpPr>
        <p:spPr>
          <a:xfrm>
            <a:off x="7367344" y="496824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mergesort</a:t>
            </a:r>
            <a:endParaRPr lang="en-US" sz="1600" i="1" dirty="0"/>
          </a:p>
        </p:txBody>
      </p:sp>
      <p:sp>
        <p:nvSpPr>
          <p:cNvPr id="185" name="TextBox 853"/>
          <p:cNvSpPr txBox="1"/>
          <p:nvPr/>
        </p:nvSpPr>
        <p:spPr>
          <a:xfrm>
            <a:off x="7367344" y="542544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186" name="TextBox 854"/>
          <p:cNvSpPr txBox="1"/>
          <p:nvPr/>
        </p:nvSpPr>
        <p:spPr>
          <a:xfrm>
            <a:off x="7367344" y="5882640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sp>
        <p:nvSpPr>
          <p:cNvPr id="187" name="TextBox 855"/>
          <p:cNvSpPr txBox="1"/>
          <p:nvPr/>
        </p:nvSpPr>
        <p:spPr>
          <a:xfrm>
            <a:off x="7367344" y="6263640"/>
            <a:ext cx="995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consumer</a:t>
            </a:r>
            <a:endParaRPr lang="en-US" sz="1600" i="1" dirty="0"/>
          </a:p>
        </p:txBody>
      </p:sp>
      <p:sp>
        <p:nvSpPr>
          <p:cNvPr id="188" name="Right Brace 187"/>
          <p:cNvSpPr/>
          <p:nvPr/>
        </p:nvSpPr>
        <p:spPr>
          <a:xfrm>
            <a:off x="8281744" y="1082040"/>
            <a:ext cx="228600" cy="22098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9" name="Right Brace 188"/>
          <p:cNvSpPr/>
          <p:nvPr/>
        </p:nvSpPr>
        <p:spPr>
          <a:xfrm>
            <a:off x="8281744" y="4892040"/>
            <a:ext cx="228600" cy="17526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0" name="Right Brace 189"/>
          <p:cNvSpPr/>
          <p:nvPr/>
        </p:nvSpPr>
        <p:spPr>
          <a:xfrm>
            <a:off x="8281744" y="3368040"/>
            <a:ext cx="228600" cy="14478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1" name="TextBox 859"/>
          <p:cNvSpPr txBox="1"/>
          <p:nvPr/>
        </p:nvSpPr>
        <p:spPr>
          <a:xfrm rot="16200000">
            <a:off x="8414896" y="2072640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map</a:t>
            </a:r>
            <a:endParaRPr lang="en-US" sz="1600" i="1" dirty="0"/>
          </a:p>
        </p:txBody>
      </p:sp>
      <p:sp>
        <p:nvSpPr>
          <p:cNvPr id="192" name="TextBox 860"/>
          <p:cNvSpPr txBox="1"/>
          <p:nvPr/>
        </p:nvSpPr>
        <p:spPr>
          <a:xfrm rot="16200000">
            <a:off x="7776973" y="3935046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partial aggregation</a:t>
            </a:r>
            <a:endParaRPr lang="en-US" sz="1600" i="1" dirty="0"/>
          </a:p>
        </p:txBody>
      </p:sp>
      <p:sp>
        <p:nvSpPr>
          <p:cNvPr id="193" name="TextBox 861"/>
          <p:cNvSpPr txBox="1"/>
          <p:nvPr/>
        </p:nvSpPr>
        <p:spPr>
          <a:xfrm rot="16200000">
            <a:off x="8306603" y="5623554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cxnSp>
        <p:nvCxnSpPr>
          <p:cNvPr id="194" name="Straight Arrow Connector 193"/>
          <p:cNvCxnSpPr>
            <a:stCxn id="112" idx="2"/>
            <a:endCxn id="118" idx="0"/>
          </p:cNvCxnSpPr>
          <p:nvPr/>
        </p:nvCxnSpPr>
        <p:spPr>
          <a:xfrm rot="16200000" flipH="1">
            <a:off x="4883224" y="3954780"/>
            <a:ext cx="184404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228600" y="5910309"/>
            <a:ext cx="298142" cy="160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618478" y="5910309"/>
            <a:ext cx="298142" cy="160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1008355" y="5910309"/>
            <a:ext cx="298142" cy="160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1421167" y="5910309"/>
            <a:ext cx="298142" cy="160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870751" y="6277253"/>
            <a:ext cx="298142" cy="160538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1260629" y="6277253"/>
            <a:ext cx="298142" cy="160538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1650507" y="6277253"/>
            <a:ext cx="298142" cy="160538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02" name="Straight Arrow Connector 201"/>
          <p:cNvCxnSpPr>
            <a:stCxn id="197" idx="2"/>
            <a:endCxn id="199" idx="0"/>
          </p:cNvCxnSpPr>
          <p:nvPr/>
        </p:nvCxnSpPr>
        <p:spPr>
          <a:xfrm rot="5400000">
            <a:off x="985421" y="6105248"/>
            <a:ext cx="206406" cy="137604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95" idx="2"/>
            <a:endCxn id="199" idx="0"/>
          </p:cNvCxnSpPr>
          <p:nvPr/>
        </p:nvCxnSpPr>
        <p:spPr>
          <a:xfrm rot="16200000" flipH="1">
            <a:off x="595544" y="5852974"/>
            <a:ext cx="206406" cy="64215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96" idx="2"/>
            <a:endCxn id="200" idx="0"/>
          </p:cNvCxnSpPr>
          <p:nvPr/>
        </p:nvCxnSpPr>
        <p:spPr>
          <a:xfrm rot="16200000" flipH="1">
            <a:off x="985421" y="5852974"/>
            <a:ext cx="206406" cy="64215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08" idx="2"/>
            <a:endCxn id="201" idx="0"/>
          </p:cNvCxnSpPr>
          <p:nvPr/>
        </p:nvCxnSpPr>
        <p:spPr>
          <a:xfrm rot="5400000">
            <a:off x="1799578" y="6070847"/>
            <a:ext cx="206406" cy="206406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09" idx="2"/>
            <a:endCxn id="200" idx="0"/>
          </p:cNvCxnSpPr>
          <p:nvPr/>
        </p:nvCxnSpPr>
        <p:spPr>
          <a:xfrm rot="5400000">
            <a:off x="1811045" y="5669502"/>
            <a:ext cx="206406" cy="100909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98" idx="2"/>
            <a:endCxn id="201" idx="0"/>
          </p:cNvCxnSpPr>
          <p:nvPr/>
        </p:nvCxnSpPr>
        <p:spPr>
          <a:xfrm rot="16200000" flipH="1">
            <a:off x="1581705" y="6059380"/>
            <a:ext cx="206406" cy="22934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/>
          <p:cNvSpPr/>
          <p:nvPr/>
        </p:nvSpPr>
        <p:spPr>
          <a:xfrm>
            <a:off x="1856913" y="5910309"/>
            <a:ext cx="298142" cy="160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269724" y="5910309"/>
            <a:ext cx="298142" cy="160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1306497" y="6621262"/>
            <a:ext cx="298142" cy="160538"/>
          </a:xfrm>
          <a:prstGeom prst="roundRect">
            <a:avLst/>
          </a:prstGeom>
          <a:solidFill>
            <a:srgbClr val="FFFF99"/>
          </a:solidFill>
          <a:ln w="12700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1" name="Straight Arrow Connector 210"/>
          <p:cNvCxnSpPr>
            <a:stCxn id="201" idx="2"/>
            <a:endCxn id="210" idx="0"/>
          </p:cNvCxnSpPr>
          <p:nvPr/>
        </p:nvCxnSpPr>
        <p:spPr>
          <a:xfrm rot="5400000">
            <a:off x="1535837" y="6357521"/>
            <a:ext cx="183472" cy="34401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00" idx="2"/>
            <a:endCxn id="210" idx="0"/>
          </p:cNvCxnSpPr>
          <p:nvPr/>
        </p:nvCxnSpPr>
        <p:spPr>
          <a:xfrm rot="16200000" flipH="1">
            <a:off x="1340898" y="6506592"/>
            <a:ext cx="183472" cy="45868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99" idx="2"/>
            <a:endCxn id="210" idx="0"/>
          </p:cNvCxnSpPr>
          <p:nvPr/>
        </p:nvCxnSpPr>
        <p:spPr>
          <a:xfrm rot="16200000" flipH="1">
            <a:off x="1145959" y="6311653"/>
            <a:ext cx="183472" cy="435746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3" grpId="0"/>
      <p:bldP spid="4" grpId="0" animBg="1"/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4" grpId="0" animBg="1"/>
      <p:bldP spid="35" grpId="0"/>
      <p:bldP spid="36" grpId="0" animBg="1"/>
      <p:bldP spid="37" grpId="0"/>
      <p:bldP spid="38" grpId="0" animBg="1"/>
      <p:bldP spid="39" grpId="0"/>
      <p:bldP spid="44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9" grpId="0" animBg="1"/>
      <p:bldP spid="60" grpId="0" animBg="1"/>
      <p:bldP spid="61" grpId="0" animBg="1"/>
      <p:bldP spid="65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 animBg="1"/>
      <p:bldP spid="81" grpId="0" animBg="1"/>
      <p:bldP spid="82" grpId="0" animBg="1"/>
      <p:bldP spid="86" grpId="0" animBg="1"/>
      <p:bldP spid="88" grpId="0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8" grpId="0" animBg="1"/>
      <p:bldP spid="119" grpId="0" animBg="1"/>
      <p:bldP spid="120" grpId="0" animBg="1"/>
      <p:bldP spid="124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9" grpId="0" animBg="1"/>
      <p:bldP spid="140" grpId="0" animBg="1"/>
      <p:bldP spid="141" grpId="0" animBg="1"/>
      <p:bldP spid="145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63" grpId="0" animBg="1"/>
      <p:bldP spid="164" grpId="0" animBg="1"/>
      <p:bldP spid="165" grpId="0" animBg="1"/>
      <p:bldP spid="169" grpId="0" animBg="1"/>
      <p:bldP spid="170" grpId="0" animBg="1"/>
      <p:bldP spid="171" grpId="0" animBg="1"/>
      <p:bldP spid="175" grpId="0" animBg="1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 animBg="1"/>
      <p:bldP spid="189" grpId="0" animBg="1"/>
      <p:bldP spid="190" grpId="0" animBg="1"/>
      <p:bldP spid="191" grpId="0"/>
      <p:bldP spid="192" grpId="0"/>
      <p:bldP spid="193" grpId="0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8" grpId="0" animBg="1"/>
      <p:bldP spid="209" grpId="0" animBg="1"/>
      <p:bldP spid="2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Sorting in </a:t>
            </a:r>
            <a:r>
              <a:rPr lang="en-US" dirty="0" err="1" smtClean="0"/>
              <a:t>DryadLINQ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609600" y="2209800"/>
            <a:ext cx="7696200" cy="286232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public static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IQueryable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TSource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DSort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TSource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TKey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&gt;(this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IQueryable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TSource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&gt; source,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                                    Expression&lt;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Func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TSource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TKey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&gt;&gt;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keySelector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,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                             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pcount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{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          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samples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source.Apply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(x =&gt; Sampling(x));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          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keys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samples.Apply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(x =&gt;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ComputeKeys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(x,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pcount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));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          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parts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source.RangePartition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keySelector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, keys);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           return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parts.OrderBy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keySelector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Sorting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99520" y="4723604"/>
            <a:ext cx="5334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2544" y="3781772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371600" y="3809204"/>
            <a:ext cx="381000" cy="3810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017840" y="1980404"/>
            <a:ext cx="49676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75720" y="28948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rot="5400000">
            <a:off x="2075720" y="2704304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 rot="16200000" flipH="1">
            <a:off x="2104660" y="1818844"/>
            <a:ext cx="304800" cy="183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075720" y="38092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rot="5400000">
            <a:off x="2075720" y="3618704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075720" y="48760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3" idx="2"/>
            <a:endCxn id="15" idx="0"/>
          </p:cNvCxnSpPr>
          <p:nvPr/>
        </p:nvCxnSpPr>
        <p:spPr>
          <a:xfrm rot="5400000">
            <a:off x="1999520" y="4609304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075720" y="5714998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2"/>
            <a:endCxn id="17" idx="0"/>
          </p:cNvCxnSpPr>
          <p:nvPr/>
        </p:nvCxnSpPr>
        <p:spPr>
          <a:xfrm rot="5400000">
            <a:off x="2113423" y="5562201"/>
            <a:ext cx="3055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292923" y="4723604"/>
            <a:ext cx="5334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777843" y="1980404"/>
            <a:ext cx="49676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19600" y="28948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0" idx="2"/>
            <a:endCxn id="21" idx="0"/>
          </p:cNvCxnSpPr>
          <p:nvPr/>
        </p:nvCxnSpPr>
        <p:spPr>
          <a:xfrm rot="16200000" flipH="1">
            <a:off x="4127661" y="2412365"/>
            <a:ext cx="381000" cy="5838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0"/>
          </p:cNvCxnSpPr>
          <p:nvPr/>
        </p:nvCxnSpPr>
        <p:spPr>
          <a:xfrm rot="5400000">
            <a:off x="3874617" y="1828004"/>
            <a:ext cx="304006" cy="7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835723" y="38092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5" name="Straight Arrow Connector 24"/>
          <p:cNvCxnSpPr>
            <a:stCxn id="21" idx="2"/>
            <a:endCxn id="24" idx="0"/>
          </p:cNvCxnSpPr>
          <p:nvPr/>
        </p:nvCxnSpPr>
        <p:spPr>
          <a:xfrm rot="5400000">
            <a:off x="4127662" y="3326766"/>
            <a:ext cx="381000" cy="5838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369123" y="48760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4" idx="2"/>
            <a:endCxn id="26" idx="0"/>
          </p:cNvCxnSpPr>
          <p:nvPr/>
        </p:nvCxnSpPr>
        <p:spPr>
          <a:xfrm rot="16200000" flipH="1">
            <a:off x="4026223" y="4342604"/>
            <a:ext cx="533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369123" y="5714998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6" idx="2"/>
            <a:endCxn id="28" idx="0"/>
          </p:cNvCxnSpPr>
          <p:nvPr/>
        </p:nvCxnSpPr>
        <p:spPr>
          <a:xfrm rot="5400000">
            <a:off x="4406826" y="5562201"/>
            <a:ext cx="3055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</p:cNvCxnSpPr>
          <p:nvPr/>
        </p:nvCxnSpPr>
        <p:spPr>
          <a:xfrm rot="16200000" flipH="1">
            <a:off x="2096675" y="6417943"/>
            <a:ext cx="343630" cy="454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920843" y="1980404"/>
            <a:ext cx="49676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2"/>
            <a:endCxn id="21" idx="0"/>
          </p:cNvCxnSpPr>
          <p:nvPr/>
        </p:nvCxnSpPr>
        <p:spPr>
          <a:xfrm rot="5400000">
            <a:off x="4699162" y="2424743"/>
            <a:ext cx="381000" cy="5591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0"/>
          </p:cNvCxnSpPr>
          <p:nvPr/>
        </p:nvCxnSpPr>
        <p:spPr>
          <a:xfrm rot="5400000">
            <a:off x="5017617" y="1828004"/>
            <a:ext cx="304006" cy="7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978723" y="38092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5" name="Straight Arrow Connector 34"/>
          <p:cNvCxnSpPr>
            <a:stCxn id="21" idx="2"/>
            <a:endCxn id="34" idx="0"/>
          </p:cNvCxnSpPr>
          <p:nvPr/>
        </p:nvCxnSpPr>
        <p:spPr>
          <a:xfrm rot="16200000" flipH="1">
            <a:off x="4699161" y="3339142"/>
            <a:ext cx="381000" cy="5591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26" idx="0"/>
          </p:cNvCxnSpPr>
          <p:nvPr/>
        </p:nvCxnSpPr>
        <p:spPr>
          <a:xfrm rot="5400000">
            <a:off x="4597723" y="4304504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162800" y="4723604"/>
            <a:ext cx="5334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647720" y="1980404"/>
            <a:ext cx="49676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39000" y="28948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 rot="16200000" flipH="1">
            <a:off x="6972300" y="2437604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8" idx="0"/>
          </p:cNvCxnSpPr>
          <p:nvPr/>
        </p:nvCxnSpPr>
        <p:spPr>
          <a:xfrm rot="5400000">
            <a:off x="6744494" y="1828004"/>
            <a:ext cx="304006" cy="7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705600" y="38092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3" name="Straight Arrow Connector 42"/>
          <p:cNvCxnSpPr>
            <a:stCxn id="39" idx="2"/>
            <a:endCxn id="42" idx="0"/>
          </p:cNvCxnSpPr>
          <p:nvPr/>
        </p:nvCxnSpPr>
        <p:spPr>
          <a:xfrm rot="5400000">
            <a:off x="6972300" y="3352004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7239000" y="48760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2" idx="2"/>
            <a:endCxn id="44" idx="0"/>
          </p:cNvCxnSpPr>
          <p:nvPr/>
        </p:nvCxnSpPr>
        <p:spPr>
          <a:xfrm rot="16200000" flipH="1">
            <a:off x="6896100" y="4342604"/>
            <a:ext cx="533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239000" y="5714998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4" idx="2"/>
            <a:endCxn id="46" idx="0"/>
          </p:cNvCxnSpPr>
          <p:nvPr/>
        </p:nvCxnSpPr>
        <p:spPr>
          <a:xfrm rot="5400000">
            <a:off x="7276703" y="5562201"/>
            <a:ext cx="3055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2"/>
          </p:cNvCxnSpPr>
          <p:nvPr/>
        </p:nvCxnSpPr>
        <p:spPr>
          <a:xfrm rot="16200000" flipH="1">
            <a:off x="7253875" y="6424023"/>
            <a:ext cx="358870" cy="76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7790720" y="1980404"/>
            <a:ext cx="49676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9" idx="2"/>
            <a:endCxn id="39" idx="0"/>
          </p:cNvCxnSpPr>
          <p:nvPr/>
        </p:nvCxnSpPr>
        <p:spPr>
          <a:xfrm rot="5400000">
            <a:off x="7543800" y="2399504"/>
            <a:ext cx="3810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9" idx="0"/>
          </p:cNvCxnSpPr>
          <p:nvPr/>
        </p:nvCxnSpPr>
        <p:spPr>
          <a:xfrm rot="5400000">
            <a:off x="7887494" y="1828004"/>
            <a:ext cx="304006" cy="7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848600" y="38092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3" name="Straight Arrow Connector 52"/>
          <p:cNvCxnSpPr>
            <a:stCxn id="39" idx="2"/>
            <a:endCxn id="52" idx="0"/>
          </p:cNvCxnSpPr>
          <p:nvPr/>
        </p:nvCxnSpPr>
        <p:spPr>
          <a:xfrm rot="16200000" flipH="1">
            <a:off x="7543800" y="3313904"/>
            <a:ext cx="3810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2"/>
            <a:endCxn id="44" idx="0"/>
          </p:cNvCxnSpPr>
          <p:nvPr/>
        </p:nvCxnSpPr>
        <p:spPr>
          <a:xfrm rot="5400000">
            <a:off x="7467600" y="4304504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2"/>
          </p:cNvCxnSpPr>
          <p:nvPr/>
        </p:nvCxnSpPr>
        <p:spPr>
          <a:xfrm rot="16200000" flipH="1">
            <a:off x="4390094" y="6417927"/>
            <a:ext cx="349726" cy="106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>
            <a:off x="2971800" y="3809204"/>
            <a:ext cx="381000" cy="3810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5638800" y="3809204"/>
            <a:ext cx="381000" cy="3810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924800" y="4723604"/>
            <a:ext cx="5334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8001000" y="48760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001000" y="5714998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9" idx="2"/>
            <a:endCxn id="60" idx="0"/>
          </p:cNvCxnSpPr>
          <p:nvPr/>
        </p:nvCxnSpPr>
        <p:spPr>
          <a:xfrm rot="5400000">
            <a:off x="8038703" y="5562201"/>
            <a:ext cx="3055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0" idx="2"/>
          </p:cNvCxnSpPr>
          <p:nvPr/>
        </p:nvCxnSpPr>
        <p:spPr>
          <a:xfrm rot="5400000">
            <a:off x="7998516" y="6436416"/>
            <a:ext cx="381002" cy="49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400800" y="4723604"/>
            <a:ext cx="5334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77000" y="48760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477000" y="5714998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4" idx="2"/>
            <a:endCxn id="65" idx="0"/>
          </p:cNvCxnSpPr>
          <p:nvPr/>
        </p:nvCxnSpPr>
        <p:spPr>
          <a:xfrm rot="5400000">
            <a:off x="6514703" y="5562201"/>
            <a:ext cx="3055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</p:cNvCxnSpPr>
          <p:nvPr/>
        </p:nvCxnSpPr>
        <p:spPr>
          <a:xfrm rot="5400000">
            <a:off x="6474516" y="6436416"/>
            <a:ext cx="381002" cy="49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2"/>
            <a:endCxn id="59" idx="0"/>
          </p:cNvCxnSpPr>
          <p:nvPr/>
        </p:nvCxnSpPr>
        <p:spPr>
          <a:xfrm rot="16200000" flipH="1">
            <a:off x="7848600" y="4533104"/>
            <a:ext cx="533400" cy="152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2" idx="2"/>
            <a:endCxn id="64" idx="0"/>
          </p:cNvCxnSpPr>
          <p:nvPr/>
        </p:nvCxnSpPr>
        <p:spPr>
          <a:xfrm rot="5400000">
            <a:off x="6515100" y="4495004"/>
            <a:ext cx="5334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79"/>
          <p:cNvSpPr txBox="1"/>
          <p:nvPr/>
        </p:nvSpPr>
        <p:spPr>
          <a:xfrm>
            <a:off x="1295400" y="4304504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1" name="TextBox 180"/>
          <p:cNvSpPr txBox="1"/>
          <p:nvPr/>
        </p:nvSpPr>
        <p:spPr>
          <a:xfrm>
            <a:off x="2895600" y="4304504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72" name="TextBox 181"/>
          <p:cNvSpPr txBox="1"/>
          <p:nvPr/>
        </p:nvSpPr>
        <p:spPr>
          <a:xfrm>
            <a:off x="5638800" y="4304504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52" idx="2"/>
            <a:endCxn id="64" idx="0"/>
          </p:cNvCxnSpPr>
          <p:nvPr/>
        </p:nvCxnSpPr>
        <p:spPr>
          <a:xfrm rot="5400000">
            <a:off x="7086600" y="3923504"/>
            <a:ext cx="53340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2" idx="2"/>
            <a:endCxn id="59" idx="0"/>
          </p:cNvCxnSpPr>
          <p:nvPr/>
        </p:nvCxnSpPr>
        <p:spPr>
          <a:xfrm rot="16200000" flipH="1">
            <a:off x="7277100" y="3961604"/>
            <a:ext cx="533400" cy="1295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" idx="0"/>
          </p:cNvCxnSpPr>
          <p:nvPr/>
        </p:nvCxnSpPr>
        <p:spPr>
          <a:xfrm rot="5400000">
            <a:off x="587502" y="3634706"/>
            <a:ext cx="292608" cy="15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" idx="2"/>
          </p:cNvCxnSpPr>
          <p:nvPr/>
        </p:nvCxnSpPr>
        <p:spPr>
          <a:xfrm rot="16200000" flipH="1">
            <a:off x="589026" y="4459190"/>
            <a:ext cx="289560" cy="15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1732405" y="1673106"/>
            <a:ext cx="509874" cy="2121108"/>
          </a:xfrm>
          <a:custGeom>
            <a:avLst/>
            <a:gdLst>
              <a:gd name="connsiteX0" fmla="*/ 553388 w 553388"/>
              <a:gd name="connsiteY0" fmla="*/ 0 h 2121108"/>
              <a:gd name="connsiteX1" fmla="*/ 425971 w 553388"/>
              <a:gd name="connsiteY1" fmla="*/ 194872 h 2121108"/>
              <a:gd name="connsiteX2" fmla="*/ 133663 w 553388"/>
              <a:gd name="connsiteY2" fmla="*/ 412229 h 2121108"/>
              <a:gd name="connsiteX3" fmla="*/ 43722 w 553388"/>
              <a:gd name="connsiteY3" fmla="*/ 906905 h 2121108"/>
              <a:gd name="connsiteX4" fmla="*/ 58712 w 553388"/>
              <a:gd name="connsiteY4" fmla="*/ 1641423 h 2121108"/>
              <a:gd name="connsiteX5" fmla="*/ 395991 w 553388"/>
              <a:gd name="connsiteY5" fmla="*/ 1948721 h 2121108"/>
              <a:gd name="connsiteX6" fmla="*/ 508417 w 553388"/>
              <a:gd name="connsiteY6" fmla="*/ 2121108 h 2121108"/>
              <a:gd name="connsiteX0" fmla="*/ 509874 w 509874"/>
              <a:gd name="connsiteY0" fmla="*/ 0 h 2121108"/>
              <a:gd name="connsiteX1" fmla="*/ 382457 w 509874"/>
              <a:gd name="connsiteY1" fmla="*/ 194872 h 2121108"/>
              <a:gd name="connsiteX2" fmla="*/ 90149 w 509874"/>
              <a:gd name="connsiteY2" fmla="*/ 412229 h 2121108"/>
              <a:gd name="connsiteX3" fmla="*/ 208 w 509874"/>
              <a:gd name="connsiteY3" fmla="*/ 906905 h 2121108"/>
              <a:gd name="connsiteX4" fmla="*/ 91398 w 509874"/>
              <a:gd name="connsiteY4" fmla="*/ 1641423 h 2121108"/>
              <a:gd name="connsiteX5" fmla="*/ 352477 w 509874"/>
              <a:gd name="connsiteY5" fmla="*/ 1948721 h 2121108"/>
              <a:gd name="connsiteX6" fmla="*/ 464903 w 509874"/>
              <a:gd name="connsiteY6" fmla="*/ 2121108 h 212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874" h="2121108">
                <a:moveTo>
                  <a:pt x="509874" y="0"/>
                </a:moveTo>
                <a:cubicBezTo>
                  <a:pt x="481142" y="63083"/>
                  <a:pt x="452411" y="126167"/>
                  <a:pt x="382457" y="194872"/>
                </a:cubicBezTo>
                <a:cubicBezTo>
                  <a:pt x="312503" y="263577"/>
                  <a:pt x="153857" y="293557"/>
                  <a:pt x="90149" y="412229"/>
                </a:cubicBezTo>
                <a:cubicBezTo>
                  <a:pt x="26441" y="530901"/>
                  <a:pt x="0" y="702039"/>
                  <a:pt x="208" y="906905"/>
                </a:cubicBezTo>
                <a:cubicBezTo>
                  <a:pt x="416" y="1111771"/>
                  <a:pt x="32686" y="1467787"/>
                  <a:pt x="91398" y="1641423"/>
                </a:cubicBezTo>
                <a:cubicBezTo>
                  <a:pt x="150110" y="1815059"/>
                  <a:pt x="290226" y="1868774"/>
                  <a:pt x="352477" y="1948721"/>
                </a:cubicBezTo>
                <a:cubicBezTo>
                  <a:pt x="414728" y="2028668"/>
                  <a:pt x="446165" y="2074888"/>
                  <a:pt x="464903" y="2121108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3505200" y="1675604"/>
            <a:ext cx="509874" cy="2121108"/>
          </a:xfrm>
          <a:custGeom>
            <a:avLst/>
            <a:gdLst>
              <a:gd name="connsiteX0" fmla="*/ 553388 w 553388"/>
              <a:gd name="connsiteY0" fmla="*/ 0 h 2121108"/>
              <a:gd name="connsiteX1" fmla="*/ 425971 w 553388"/>
              <a:gd name="connsiteY1" fmla="*/ 194872 h 2121108"/>
              <a:gd name="connsiteX2" fmla="*/ 133663 w 553388"/>
              <a:gd name="connsiteY2" fmla="*/ 412229 h 2121108"/>
              <a:gd name="connsiteX3" fmla="*/ 43722 w 553388"/>
              <a:gd name="connsiteY3" fmla="*/ 906905 h 2121108"/>
              <a:gd name="connsiteX4" fmla="*/ 58712 w 553388"/>
              <a:gd name="connsiteY4" fmla="*/ 1641423 h 2121108"/>
              <a:gd name="connsiteX5" fmla="*/ 395991 w 553388"/>
              <a:gd name="connsiteY5" fmla="*/ 1948721 h 2121108"/>
              <a:gd name="connsiteX6" fmla="*/ 508417 w 553388"/>
              <a:gd name="connsiteY6" fmla="*/ 2121108 h 2121108"/>
              <a:gd name="connsiteX0" fmla="*/ 509874 w 509874"/>
              <a:gd name="connsiteY0" fmla="*/ 0 h 2121108"/>
              <a:gd name="connsiteX1" fmla="*/ 382457 w 509874"/>
              <a:gd name="connsiteY1" fmla="*/ 194872 h 2121108"/>
              <a:gd name="connsiteX2" fmla="*/ 90149 w 509874"/>
              <a:gd name="connsiteY2" fmla="*/ 412229 h 2121108"/>
              <a:gd name="connsiteX3" fmla="*/ 208 w 509874"/>
              <a:gd name="connsiteY3" fmla="*/ 906905 h 2121108"/>
              <a:gd name="connsiteX4" fmla="*/ 91398 w 509874"/>
              <a:gd name="connsiteY4" fmla="*/ 1641423 h 2121108"/>
              <a:gd name="connsiteX5" fmla="*/ 352477 w 509874"/>
              <a:gd name="connsiteY5" fmla="*/ 1948721 h 2121108"/>
              <a:gd name="connsiteX6" fmla="*/ 464903 w 509874"/>
              <a:gd name="connsiteY6" fmla="*/ 2121108 h 212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874" h="2121108">
                <a:moveTo>
                  <a:pt x="509874" y="0"/>
                </a:moveTo>
                <a:cubicBezTo>
                  <a:pt x="481142" y="63083"/>
                  <a:pt x="452411" y="126167"/>
                  <a:pt x="382457" y="194872"/>
                </a:cubicBezTo>
                <a:cubicBezTo>
                  <a:pt x="312503" y="263577"/>
                  <a:pt x="153857" y="293557"/>
                  <a:pt x="90149" y="412229"/>
                </a:cubicBezTo>
                <a:cubicBezTo>
                  <a:pt x="26441" y="530901"/>
                  <a:pt x="0" y="702039"/>
                  <a:pt x="208" y="906905"/>
                </a:cubicBezTo>
                <a:cubicBezTo>
                  <a:pt x="416" y="1111771"/>
                  <a:pt x="32686" y="1467787"/>
                  <a:pt x="91398" y="1641423"/>
                </a:cubicBezTo>
                <a:cubicBezTo>
                  <a:pt x="150110" y="1815059"/>
                  <a:pt x="290226" y="1868774"/>
                  <a:pt x="352477" y="1948721"/>
                </a:cubicBezTo>
                <a:cubicBezTo>
                  <a:pt x="414728" y="2028668"/>
                  <a:pt x="446165" y="2074888"/>
                  <a:pt x="464903" y="2121108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6379564" y="1679352"/>
            <a:ext cx="509874" cy="2121108"/>
          </a:xfrm>
          <a:custGeom>
            <a:avLst/>
            <a:gdLst>
              <a:gd name="connsiteX0" fmla="*/ 553388 w 553388"/>
              <a:gd name="connsiteY0" fmla="*/ 0 h 2121108"/>
              <a:gd name="connsiteX1" fmla="*/ 425971 w 553388"/>
              <a:gd name="connsiteY1" fmla="*/ 194872 h 2121108"/>
              <a:gd name="connsiteX2" fmla="*/ 133663 w 553388"/>
              <a:gd name="connsiteY2" fmla="*/ 412229 h 2121108"/>
              <a:gd name="connsiteX3" fmla="*/ 43722 w 553388"/>
              <a:gd name="connsiteY3" fmla="*/ 906905 h 2121108"/>
              <a:gd name="connsiteX4" fmla="*/ 58712 w 553388"/>
              <a:gd name="connsiteY4" fmla="*/ 1641423 h 2121108"/>
              <a:gd name="connsiteX5" fmla="*/ 395991 w 553388"/>
              <a:gd name="connsiteY5" fmla="*/ 1948721 h 2121108"/>
              <a:gd name="connsiteX6" fmla="*/ 508417 w 553388"/>
              <a:gd name="connsiteY6" fmla="*/ 2121108 h 2121108"/>
              <a:gd name="connsiteX0" fmla="*/ 509874 w 509874"/>
              <a:gd name="connsiteY0" fmla="*/ 0 h 2121108"/>
              <a:gd name="connsiteX1" fmla="*/ 382457 w 509874"/>
              <a:gd name="connsiteY1" fmla="*/ 194872 h 2121108"/>
              <a:gd name="connsiteX2" fmla="*/ 90149 w 509874"/>
              <a:gd name="connsiteY2" fmla="*/ 412229 h 2121108"/>
              <a:gd name="connsiteX3" fmla="*/ 208 w 509874"/>
              <a:gd name="connsiteY3" fmla="*/ 906905 h 2121108"/>
              <a:gd name="connsiteX4" fmla="*/ 91398 w 509874"/>
              <a:gd name="connsiteY4" fmla="*/ 1641423 h 2121108"/>
              <a:gd name="connsiteX5" fmla="*/ 352477 w 509874"/>
              <a:gd name="connsiteY5" fmla="*/ 1948721 h 2121108"/>
              <a:gd name="connsiteX6" fmla="*/ 464903 w 509874"/>
              <a:gd name="connsiteY6" fmla="*/ 2121108 h 212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874" h="2121108">
                <a:moveTo>
                  <a:pt x="509874" y="0"/>
                </a:moveTo>
                <a:cubicBezTo>
                  <a:pt x="481142" y="63083"/>
                  <a:pt x="452411" y="126167"/>
                  <a:pt x="382457" y="194872"/>
                </a:cubicBezTo>
                <a:cubicBezTo>
                  <a:pt x="312503" y="263577"/>
                  <a:pt x="153857" y="293557"/>
                  <a:pt x="90149" y="412229"/>
                </a:cubicBezTo>
                <a:cubicBezTo>
                  <a:pt x="26441" y="530901"/>
                  <a:pt x="0" y="702039"/>
                  <a:pt x="208" y="906905"/>
                </a:cubicBezTo>
                <a:cubicBezTo>
                  <a:pt x="416" y="1111771"/>
                  <a:pt x="32686" y="1467787"/>
                  <a:pt x="91398" y="1641423"/>
                </a:cubicBezTo>
                <a:cubicBezTo>
                  <a:pt x="150110" y="1815059"/>
                  <a:pt x="290226" y="1868774"/>
                  <a:pt x="352477" y="1948721"/>
                </a:cubicBezTo>
                <a:cubicBezTo>
                  <a:pt x="414728" y="2028668"/>
                  <a:pt x="446165" y="2074888"/>
                  <a:pt x="464903" y="2121108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 flipH="1">
            <a:off x="8059920" y="1681850"/>
            <a:ext cx="474480" cy="2121108"/>
          </a:xfrm>
          <a:custGeom>
            <a:avLst/>
            <a:gdLst>
              <a:gd name="connsiteX0" fmla="*/ 553388 w 553388"/>
              <a:gd name="connsiteY0" fmla="*/ 0 h 2121108"/>
              <a:gd name="connsiteX1" fmla="*/ 425971 w 553388"/>
              <a:gd name="connsiteY1" fmla="*/ 194872 h 2121108"/>
              <a:gd name="connsiteX2" fmla="*/ 133663 w 553388"/>
              <a:gd name="connsiteY2" fmla="*/ 412229 h 2121108"/>
              <a:gd name="connsiteX3" fmla="*/ 43722 w 553388"/>
              <a:gd name="connsiteY3" fmla="*/ 906905 h 2121108"/>
              <a:gd name="connsiteX4" fmla="*/ 58712 w 553388"/>
              <a:gd name="connsiteY4" fmla="*/ 1641423 h 2121108"/>
              <a:gd name="connsiteX5" fmla="*/ 395991 w 553388"/>
              <a:gd name="connsiteY5" fmla="*/ 1948721 h 2121108"/>
              <a:gd name="connsiteX6" fmla="*/ 508417 w 553388"/>
              <a:gd name="connsiteY6" fmla="*/ 2121108 h 2121108"/>
              <a:gd name="connsiteX0" fmla="*/ 509874 w 509874"/>
              <a:gd name="connsiteY0" fmla="*/ 0 h 2121108"/>
              <a:gd name="connsiteX1" fmla="*/ 382457 w 509874"/>
              <a:gd name="connsiteY1" fmla="*/ 194872 h 2121108"/>
              <a:gd name="connsiteX2" fmla="*/ 90149 w 509874"/>
              <a:gd name="connsiteY2" fmla="*/ 412229 h 2121108"/>
              <a:gd name="connsiteX3" fmla="*/ 208 w 509874"/>
              <a:gd name="connsiteY3" fmla="*/ 906905 h 2121108"/>
              <a:gd name="connsiteX4" fmla="*/ 91398 w 509874"/>
              <a:gd name="connsiteY4" fmla="*/ 1641423 h 2121108"/>
              <a:gd name="connsiteX5" fmla="*/ 352477 w 509874"/>
              <a:gd name="connsiteY5" fmla="*/ 1948721 h 2121108"/>
              <a:gd name="connsiteX6" fmla="*/ 464903 w 509874"/>
              <a:gd name="connsiteY6" fmla="*/ 2121108 h 212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874" h="2121108">
                <a:moveTo>
                  <a:pt x="509874" y="0"/>
                </a:moveTo>
                <a:cubicBezTo>
                  <a:pt x="481142" y="63083"/>
                  <a:pt x="452411" y="126167"/>
                  <a:pt x="382457" y="194872"/>
                </a:cubicBezTo>
                <a:cubicBezTo>
                  <a:pt x="312503" y="263577"/>
                  <a:pt x="153857" y="293557"/>
                  <a:pt x="90149" y="412229"/>
                </a:cubicBezTo>
                <a:cubicBezTo>
                  <a:pt x="26441" y="530901"/>
                  <a:pt x="0" y="702039"/>
                  <a:pt x="208" y="906905"/>
                </a:cubicBezTo>
                <a:cubicBezTo>
                  <a:pt x="416" y="1111771"/>
                  <a:pt x="32686" y="1467787"/>
                  <a:pt x="91398" y="1641423"/>
                </a:cubicBezTo>
                <a:cubicBezTo>
                  <a:pt x="150110" y="1815059"/>
                  <a:pt x="290226" y="1868774"/>
                  <a:pt x="352477" y="1948721"/>
                </a:cubicBezTo>
                <a:cubicBezTo>
                  <a:pt x="414728" y="2028668"/>
                  <a:pt x="446165" y="2074888"/>
                  <a:pt x="464903" y="2121108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 flipH="1">
            <a:off x="5181600" y="1675604"/>
            <a:ext cx="474480" cy="2121108"/>
          </a:xfrm>
          <a:custGeom>
            <a:avLst/>
            <a:gdLst>
              <a:gd name="connsiteX0" fmla="*/ 553388 w 553388"/>
              <a:gd name="connsiteY0" fmla="*/ 0 h 2121108"/>
              <a:gd name="connsiteX1" fmla="*/ 425971 w 553388"/>
              <a:gd name="connsiteY1" fmla="*/ 194872 h 2121108"/>
              <a:gd name="connsiteX2" fmla="*/ 133663 w 553388"/>
              <a:gd name="connsiteY2" fmla="*/ 412229 h 2121108"/>
              <a:gd name="connsiteX3" fmla="*/ 43722 w 553388"/>
              <a:gd name="connsiteY3" fmla="*/ 906905 h 2121108"/>
              <a:gd name="connsiteX4" fmla="*/ 58712 w 553388"/>
              <a:gd name="connsiteY4" fmla="*/ 1641423 h 2121108"/>
              <a:gd name="connsiteX5" fmla="*/ 395991 w 553388"/>
              <a:gd name="connsiteY5" fmla="*/ 1948721 h 2121108"/>
              <a:gd name="connsiteX6" fmla="*/ 508417 w 553388"/>
              <a:gd name="connsiteY6" fmla="*/ 2121108 h 2121108"/>
              <a:gd name="connsiteX0" fmla="*/ 509874 w 509874"/>
              <a:gd name="connsiteY0" fmla="*/ 0 h 2121108"/>
              <a:gd name="connsiteX1" fmla="*/ 382457 w 509874"/>
              <a:gd name="connsiteY1" fmla="*/ 194872 h 2121108"/>
              <a:gd name="connsiteX2" fmla="*/ 90149 w 509874"/>
              <a:gd name="connsiteY2" fmla="*/ 412229 h 2121108"/>
              <a:gd name="connsiteX3" fmla="*/ 208 w 509874"/>
              <a:gd name="connsiteY3" fmla="*/ 906905 h 2121108"/>
              <a:gd name="connsiteX4" fmla="*/ 91398 w 509874"/>
              <a:gd name="connsiteY4" fmla="*/ 1641423 h 2121108"/>
              <a:gd name="connsiteX5" fmla="*/ 352477 w 509874"/>
              <a:gd name="connsiteY5" fmla="*/ 1948721 h 2121108"/>
              <a:gd name="connsiteX6" fmla="*/ 464903 w 509874"/>
              <a:gd name="connsiteY6" fmla="*/ 2121108 h 212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874" h="2121108">
                <a:moveTo>
                  <a:pt x="509874" y="0"/>
                </a:moveTo>
                <a:cubicBezTo>
                  <a:pt x="481142" y="63083"/>
                  <a:pt x="452411" y="126167"/>
                  <a:pt x="382457" y="194872"/>
                </a:cubicBezTo>
                <a:cubicBezTo>
                  <a:pt x="312503" y="263577"/>
                  <a:pt x="153857" y="293557"/>
                  <a:pt x="90149" y="412229"/>
                </a:cubicBezTo>
                <a:cubicBezTo>
                  <a:pt x="26441" y="530901"/>
                  <a:pt x="0" y="702039"/>
                  <a:pt x="208" y="906905"/>
                </a:cubicBezTo>
                <a:cubicBezTo>
                  <a:pt x="416" y="1111771"/>
                  <a:pt x="32686" y="1467787"/>
                  <a:pt x="91398" y="1641423"/>
                </a:cubicBezTo>
                <a:cubicBezTo>
                  <a:pt x="150110" y="1815059"/>
                  <a:pt x="290226" y="1868774"/>
                  <a:pt x="352477" y="1948721"/>
                </a:cubicBezTo>
                <a:cubicBezTo>
                  <a:pt x="414728" y="2028668"/>
                  <a:pt x="446165" y="2074888"/>
                  <a:pt x="464903" y="2121108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49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Dryad 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DryadLINQ</a:t>
            </a:r>
          </a:p>
          <a:p>
            <a:r>
              <a:rPr lang="en-US" dirty="0" smtClean="0"/>
              <a:t>Building on DryadLINQ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in DryadLINQ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33600" y="2286000"/>
            <a:ext cx="4953000" cy="381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4495800"/>
            <a:ext cx="49530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3962400"/>
            <a:ext cx="3810000" cy="381000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DryadLINQ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7200" y="3429000"/>
            <a:ext cx="2819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Large Vector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5400" y="2895600"/>
            <a:ext cx="1981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33600" y="2667000"/>
            <a:ext cx="2743200" cy="609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33600" y="3276600"/>
            <a:ext cx="19050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3810000"/>
            <a:ext cx="9144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Operations on Large Vectors: </a:t>
            </a:r>
            <a:br>
              <a:rPr lang="en-US" dirty="0" smtClean="0"/>
            </a:br>
            <a:r>
              <a:rPr lang="en-US" dirty="0" smtClean="0"/>
              <a:t>Map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8942" y="5452621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5538247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90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81400" y="5528820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53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248400" y="5538247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77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58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39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20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85800" y="32766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38200" y="33528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66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447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28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09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590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581400" y="33528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0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191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72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53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248400" y="33528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477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58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239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620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657600" y="15240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029200" y="16764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1067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343400" y="15240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83" name="Straight Arrow Connector 82"/>
          <p:cNvCxnSpPr/>
          <p:nvPr/>
        </p:nvCxnSpPr>
        <p:spPr>
          <a:xfrm rot="5400000">
            <a:off x="686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>
            <a:off x="1829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1448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3429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2210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4191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>
            <a:off x="3810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>
            <a:off x="4572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5400000">
            <a:off x="6553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>
            <a:off x="6172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>
            <a:off x="7315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6934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38600" y="20574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38200" y="48768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6324600" y="2819400"/>
            <a:ext cx="240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 preserves partitioning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98" grpId="0"/>
      <p:bldP spid="5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762000" y="5562600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911258" y="5648226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84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465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846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227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608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3654458" y="5638799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2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208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89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970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321458" y="5648226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494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6875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256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763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 2 (</a:t>
            </a:r>
            <a:r>
              <a:rPr lang="en-US" dirty="0" err="1" smtClean="0"/>
              <a:t>Pairwise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914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914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1447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57800" y="1066800"/>
            <a:ext cx="381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5142" y="3876774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4400" y="3962400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3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05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86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67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657600" y="3952973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6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67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48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29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324600" y="3962400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553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34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15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62000" y="22098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14400" y="22860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43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24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05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286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667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657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8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267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48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29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6324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53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934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15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69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143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762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1905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1524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505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2286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4267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3886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4648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6630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6249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7392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7011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14400" y="5105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Map 3 (Vector-Scalar)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914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914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1447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57800" y="1066800"/>
            <a:ext cx="381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" y="5562600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11258" y="5648226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4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65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46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27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08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654458" y="5638799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2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08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89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70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21458" y="5648226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4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75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56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63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B373E8-BEAF-4D31-8BC4-0CF0FBB3AA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43400" y="39624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762000" y="22098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14400" y="22860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43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524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05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286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67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3657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8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267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648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029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6324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553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934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315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69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1143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762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1905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1524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3505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>
            <a:off x="2286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4267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3886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4648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6630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6249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7392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7011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14400" y="5105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76" name="Straight Arrow Connector 75"/>
          <p:cNvCxnSpPr>
            <a:stCxn id="30" idx="1"/>
          </p:cNvCxnSpPr>
          <p:nvPr/>
        </p:nvCxnSpPr>
        <p:spPr>
          <a:xfrm rot="10800000">
            <a:off x="2286000" y="3733800"/>
            <a:ext cx="2057400" cy="6019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0" idx="3"/>
          </p:cNvCxnSpPr>
          <p:nvPr/>
        </p:nvCxnSpPr>
        <p:spPr>
          <a:xfrm flipV="1">
            <a:off x="4572000" y="3733800"/>
            <a:ext cx="2590800" cy="6019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0" idx="0"/>
            <a:endCxn id="45" idx="2"/>
          </p:cNvCxnSpPr>
          <p:nvPr/>
        </p:nvCxnSpPr>
        <p:spPr>
          <a:xfrm rot="5400000" flipH="1" flipV="1">
            <a:off x="4381500" y="3810000"/>
            <a:ext cx="228600" cy="762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4267200" y="5410200"/>
            <a:ext cx="685800" cy="10668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Reduce (Fold)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05B373E8-BEAF-4D31-8BC4-0CF0FBB3AA1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3400" y="1447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340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7338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52400" y="4800600"/>
            <a:ext cx="8534400" cy="76200"/>
          </a:xfrm>
          <a:prstGeom prst="line">
            <a:avLst/>
          </a:prstGeom>
          <a:ln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495800" y="55626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15" name="Isosceles Triangle 114"/>
          <p:cNvSpPr/>
          <p:nvPr/>
        </p:nvSpPr>
        <p:spPr>
          <a:xfrm flipV="1">
            <a:off x="914400" y="3429000"/>
            <a:ext cx="2133600" cy="914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/>
          <p:cNvSpPr/>
          <p:nvPr/>
        </p:nvSpPr>
        <p:spPr>
          <a:xfrm flipV="1">
            <a:off x="3429000" y="3429000"/>
            <a:ext cx="2133600" cy="914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Isosceles Triangle 116"/>
          <p:cNvSpPr/>
          <p:nvPr/>
        </p:nvSpPr>
        <p:spPr>
          <a:xfrm flipV="1">
            <a:off x="6096000" y="3429000"/>
            <a:ext cx="2133600" cy="914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 flipV="1">
            <a:off x="2057400" y="4572000"/>
            <a:ext cx="5105400" cy="7620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4572000" y="914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1828800" y="3505200"/>
            <a:ext cx="2936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4343400" y="3505200"/>
            <a:ext cx="2936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7086600" y="3505200"/>
            <a:ext cx="2936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648200" y="46482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5" name="Rectangle 124"/>
          <p:cNvSpPr/>
          <p:nvPr/>
        </p:nvSpPr>
        <p:spPr>
          <a:xfrm>
            <a:off x="1905000" y="41910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4419600" y="41910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086600" y="41910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2000" y="2133600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911258" y="2219226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39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20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901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82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63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654458" y="2209799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83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64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45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026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321458" y="2219226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550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931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312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693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5" grpId="0" animBg="1"/>
      <p:bldP spid="115" grpId="0" animBg="1"/>
      <p:bldP spid="116" grpId="0" animBg="1"/>
      <p:bldP spid="117" grpId="0" animBg="1"/>
      <p:bldP spid="118" grpId="0" animBg="1"/>
      <p:bldP spid="121" grpId="0"/>
      <p:bldP spid="122" grpId="0"/>
      <p:bldP spid="123" grpId="0"/>
      <p:bldP spid="124" grpId="0"/>
      <p:bldP spid="125" grpId="0" animBg="1"/>
      <p:bldP spid="126" grpId="0" animBg="1"/>
      <p:bldP spid="12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45339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469392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4686300"/>
            <a:ext cx="381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16764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flipH="1">
            <a:off x="35814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45720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flipH="1">
            <a:off x="73914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800600" y="4610100"/>
          <a:ext cx="2622550" cy="849312"/>
        </p:xfrm>
        <a:graphic>
          <a:graphicData uri="http://schemas.openxmlformats.org/presentationml/2006/ole">
            <p:oleObj spid="_x0000_s19458" name="Equation" r:id="rId4" imgW="749160" imgH="21564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62400" y="46863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=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62200" y="4762500"/>
            <a:ext cx="31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,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4762500"/>
            <a:ext cx="31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,</a:t>
            </a:r>
            <a:endParaRPr lang="en-US" sz="4000" dirty="0"/>
          </a:p>
        </p:txBody>
      </p:sp>
      <p:sp>
        <p:nvSpPr>
          <p:cNvPr id="20" name="Rounded Rectangle 19"/>
          <p:cNvSpPr/>
          <p:nvPr/>
        </p:nvSpPr>
        <p:spPr>
          <a:xfrm>
            <a:off x="609600" y="19812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62000" y="20574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90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71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52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14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505200" y="20574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114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495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76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172200" y="20574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00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81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62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543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9266" name="Picture 2" descr="http://www.firstadopter.com/images/eart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828800"/>
            <a:ext cx="3657600" cy="3657600"/>
          </a:xfrm>
          <a:prstGeom prst="rect">
            <a:avLst/>
          </a:prstGeom>
          <a:noFill/>
        </p:spPr>
      </p:pic>
      <p:pic>
        <p:nvPicPr>
          <p:cNvPr id="7" name="Picture 6" descr="rs2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5465" y="4191000"/>
            <a:ext cx="1059935" cy="533400"/>
          </a:xfrm>
          <a:prstGeom prst="rect">
            <a:avLst/>
          </a:prstGeom>
        </p:spPr>
      </p:pic>
      <p:pic>
        <p:nvPicPr>
          <p:cNvPr id="13" name="Picture 12" descr="rs2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5465" y="3733800"/>
            <a:ext cx="1059935" cy="533400"/>
          </a:xfrm>
          <a:prstGeom prst="rect">
            <a:avLst/>
          </a:prstGeom>
        </p:spPr>
      </p:pic>
      <p:pic>
        <p:nvPicPr>
          <p:cNvPr id="14" name="Picture 13" descr="rs2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5465" y="3276600"/>
            <a:ext cx="1059935" cy="533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</a:t>
            </a:r>
          </a:p>
          <a:p>
            <a:endParaRPr lang="en-US" dirty="0"/>
          </a:p>
          <a:p>
            <a:r>
              <a:rPr lang="en-US" dirty="0" err="1" smtClean="0"/>
              <a:t>S.t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003300" y="2312988"/>
          <a:ext cx="3511550" cy="949325"/>
        </p:xfrm>
        <a:graphic>
          <a:graphicData uri="http://schemas.openxmlformats.org/presentationml/2006/ole">
            <p:oleObj spid="_x0000_s18434" name="Equation" r:id="rId4" imgW="1002960" imgH="241200" progId="Equation.3">
              <p:embed/>
            </p:oleObj>
          </a:graphicData>
        </a:graphic>
      </p:graphicFrame>
      <p:graphicFrame>
        <p:nvGraphicFramePr>
          <p:cNvPr id="322" name="Object 2"/>
          <p:cNvGraphicFramePr>
            <a:graphicFrameLocks noChangeAspect="1"/>
          </p:cNvGraphicFramePr>
          <p:nvPr/>
        </p:nvGraphicFramePr>
        <p:xfrm>
          <a:off x="1219200" y="3886200"/>
          <a:ext cx="2000250" cy="798512"/>
        </p:xfrm>
        <a:graphic>
          <a:graphicData uri="http://schemas.openxmlformats.org/presentationml/2006/ole">
            <p:oleObj spid="_x0000_s18435" name="Equation" r:id="rId5" imgW="571320" imgH="203040" progId="Equation.3">
              <p:embed/>
            </p:oleObj>
          </a:graphicData>
        </a:graphic>
      </p:graphicFrame>
      <p:graphicFrame>
        <p:nvGraphicFramePr>
          <p:cNvPr id="323" name="Object 2"/>
          <p:cNvGraphicFramePr>
            <a:graphicFrameLocks noChangeAspect="1"/>
          </p:cNvGraphicFramePr>
          <p:nvPr/>
        </p:nvGraphicFramePr>
        <p:xfrm>
          <a:off x="1285875" y="5208588"/>
          <a:ext cx="1866900" cy="898525"/>
        </p:xfrm>
        <a:graphic>
          <a:graphicData uri="http://schemas.openxmlformats.org/presentationml/2006/ole">
            <p:oleObj spid="_x0000_s18436" name="Equation" r:id="rId6" imgW="533160" imgH="228600" progId="Equation.3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356225" y="2360613"/>
          <a:ext cx="2400300" cy="798512"/>
        </p:xfrm>
        <a:graphic>
          <a:graphicData uri="http://schemas.openxmlformats.org/presentationml/2006/ole">
            <p:oleObj spid="_x0000_s18437" name="Equation" r:id="rId7" imgW="68580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352800" y="1371600"/>
            <a:ext cx="1219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Analytic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Regular Pentagon 4"/>
          <p:cNvSpPr/>
          <p:nvPr/>
        </p:nvSpPr>
        <p:spPr>
          <a:xfrm flipV="1">
            <a:off x="4426009" y="6378873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64593" y="2924498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57329" y="2924498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50065" y="2924498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01198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0727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61860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18746" y="4115662"/>
            <a:ext cx="759151" cy="416907"/>
          </a:xfrm>
          <a:prstGeom prst="roundRect">
            <a:avLst/>
          </a:prstGeom>
          <a:solidFill>
            <a:srgbClr val="CC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  <a:endCxn id="40" idx="0"/>
          </p:cNvCxnSpPr>
          <p:nvPr/>
        </p:nvCxnSpPr>
        <p:spPr>
          <a:xfrm rot="16200000" flipH="1">
            <a:off x="2403786" y="2881788"/>
            <a:ext cx="774256" cy="169349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40" idx="0"/>
          </p:cNvCxnSpPr>
          <p:nvPr/>
        </p:nvCxnSpPr>
        <p:spPr>
          <a:xfrm rot="16200000" flipH="1">
            <a:off x="2900154" y="3378156"/>
            <a:ext cx="774256" cy="70075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40" idx="0"/>
          </p:cNvCxnSpPr>
          <p:nvPr/>
        </p:nvCxnSpPr>
        <p:spPr>
          <a:xfrm rot="5400000">
            <a:off x="3396522" y="3582543"/>
            <a:ext cx="774256" cy="29198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5031618" y="3319760"/>
            <a:ext cx="774256" cy="81754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0"/>
          </p:cNvCxnSpPr>
          <p:nvPr/>
        </p:nvCxnSpPr>
        <p:spPr>
          <a:xfrm rot="5400000">
            <a:off x="5557184" y="3582543"/>
            <a:ext cx="774256" cy="29198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0"/>
          </p:cNvCxnSpPr>
          <p:nvPr/>
        </p:nvCxnSpPr>
        <p:spPr>
          <a:xfrm rot="5400000">
            <a:off x="6082750" y="3056977"/>
            <a:ext cx="774256" cy="134311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gular Pentagon 18"/>
          <p:cNvSpPr/>
          <p:nvPr/>
        </p:nvSpPr>
        <p:spPr>
          <a:xfrm flipV="1">
            <a:off x="1447800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gular Pentagon 19"/>
          <p:cNvSpPr/>
          <p:nvPr/>
        </p:nvSpPr>
        <p:spPr>
          <a:xfrm flipV="1">
            <a:off x="2557329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gular Pentagon 20"/>
          <p:cNvSpPr/>
          <p:nvPr/>
        </p:nvSpPr>
        <p:spPr>
          <a:xfrm flipV="1">
            <a:off x="3666858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1622989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X[0]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32519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X[1]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42047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X[2]</a:t>
            </a:r>
          </a:p>
        </p:txBody>
      </p:sp>
      <p:sp>
        <p:nvSpPr>
          <p:cNvPr id="25" name="Regular Pentagon 24"/>
          <p:cNvSpPr/>
          <p:nvPr/>
        </p:nvSpPr>
        <p:spPr>
          <a:xfrm flipV="1">
            <a:off x="4717991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 flipV="1">
            <a:off x="5827520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Regular Pentagon 26"/>
          <p:cNvSpPr/>
          <p:nvPr/>
        </p:nvSpPr>
        <p:spPr>
          <a:xfrm flipV="1">
            <a:off x="6937049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4893179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Y[0]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02708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[1]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12237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Y[2]</a:t>
            </a:r>
          </a:p>
        </p:txBody>
      </p:sp>
      <p:cxnSp>
        <p:nvCxnSpPr>
          <p:cNvPr id="31" name="Straight Arrow Connector 30"/>
          <p:cNvCxnSpPr>
            <a:stCxn id="19" idx="0"/>
            <a:endCxn id="6" idx="0"/>
          </p:cNvCxnSpPr>
          <p:nvPr/>
        </p:nvCxnSpPr>
        <p:spPr>
          <a:xfrm rot="16200000" flipH="1">
            <a:off x="1707097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0"/>
            <a:endCxn id="7" idx="0"/>
          </p:cNvCxnSpPr>
          <p:nvPr/>
        </p:nvCxnSpPr>
        <p:spPr>
          <a:xfrm rot="5400000">
            <a:off x="2758230" y="2745836"/>
            <a:ext cx="357349" cy="121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  <a:endCxn id="8" idx="0"/>
          </p:cNvCxnSpPr>
          <p:nvPr/>
        </p:nvCxnSpPr>
        <p:spPr>
          <a:xfrm rot="5400000">
            <a:off x="3809363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0"/>
            <a:endCxn id="9" idx="0"/>
          </p:cNvCxnSpPr>
          <p:nvPr/>
        </p:nvCxnSpPr>
        <p:spPr>
          <a:xfrm rot="5400000">
            <a:off x="4860496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0"/>
            <a:endCxn id="10" idx="0"/>
          </p:cNvCxnSpPr>
          <p:nvPr/>
        </p:nvCxnSpPr>
        <p:spPr>
          <a:xfrm rot="5400000">
            <a:off x="5970025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0"/>
            <a:endCxn id="11" idx="0"/>
          </p:cNvCxnSpPr>
          <p:nvPr/>
        </p:nvCxnSpPr>
        <p:spPr>
          <a:xfrm rot="5400000">
            <a:off x="7050355" y="2658229"/>
            <a:ext cx="357349" cy="17518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0"/>
            <a:endCxn id="9" idx="0"/>
          </p:cNvCxnSpPr>
          <p:nvPr/>
        </p:nvCxnSpPr>
        <p:spPr>
          <a:xfrm rot="16200000" flipH="1">
            <a:off x="3225400" y="1169125"/>
            <a:ext cx="357349" cy="315339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  <a:endCxn id="10" idx="0"/>
          </p:cNvCxnSpPr>
          <p:nvPr/>
        </p:nvCxnSpPr>
        <p:spPr>
          <a:xfrm rot="16200000" flipH="1">
            <a:off x="4334929" y="1169125"/>
            <a:ext cx="357349" cy="315339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0"/>
            <a:endCxn id="11" idx="0"/>
          </p:cNvCxnSpPr>
          <p:nvPr/>
        </p:nvCxnSpPr>
        <p:spPr>
          <a:xfrm rot="16200000" flipH="1">
            <a:off x="5415260" y="1198323"/>
            <a:ext cx="357349" cy="309500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258084" y="4115662"/>
            <a:ext cx="759151" cy="416907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316480" y="4949476"/>
            <a:ext cx="759151" cy="41690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[ ]</a:t>
            </a:r>
            <a:r>
              <a:rPr lang="en-US" sz="2000" baseline="30000" dirty="0" smtClean="0">
                <a:solidFill>
                  <a:schemeClr val="tx1"/>
                </a:solidFill>
              </a:rPr>
              <a:t>-1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  <a:endCxn id="41" idx="0"/>
          </p:cNvCxnSpPr>
          <p:nvPr/>
        </p:nvCxnSpPr>
        <p:spPr>
          <a:xfrm rot="16200000" flipH="1">
            <a:off x="3458404" y="4711825"/>
            <a:ext cx="416907" cy="5839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426009" y="5664175"/>
            <a:ext cx="759151" cy="4169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*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 rot="16200000" flipH="1">
            <a:off x="4101925" y="4960515"/>
            <a:ext cx="297791" cy="110952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43" idx="0"/>
          </p:cNvCxnSpPr>
          <p:nvPr/>
        </p:nvCxnSpPr>
        <p:spPr>
          <a:xfrm rot="5400000">
            <a:off x="4736151" y="4602004"/>
            <a:ext cx="1131606" cy="9927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  <a:endCxn id="47" idx="0"/>
          </p:cNvCxnSpPr>
          <p:nvPr/>
        </p:nvCxnSpPr>
        <p:spPr>
          <a:xfrm rot="16200000" flipH="1">
            <a:off x="4688811" y="6197856"/>
            <a:ext cx="297791" cy="6424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7991" y="6378873"/>
            <a:ext cx="303675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10200" y="1371600"/>
            <a:ext cx="12192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876800" y="1371600"/>
            <a:ext cx="457200" cy="60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19400" y="1371600"/>
            <a:ext cx="457200" cy="60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482860" y="1477992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5600" y="1295400"/>
            <a:ext cx="457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ph idx="1"/>
          </p:nvPr>
        </p:nvGraphicFramePr>
        <p:xfrm>
          <a:off x="1919288" y="1309688"/>
          <a:ext cx="5159375" cy="717550"/>
        </p:xfrm>
        <a:graphic>
          <a:graphicData uri="http://schemas.openxmlformats.org/presentationml/2006/ole">
            <p:oleObj spid="_x0000_s16386" name="Equation" r:id="rId4" imgW="1917360" imgH="266400" progId="Equation.3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467600" y="25908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467600" y="365760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/>
      <p:bldP spid="29" grpId="0"/>
      <p:bldP spid="30" grpId="0"/>
      <p:bldP spid="40" grpId="0" animBg="1"/>
      <p:bldP spid="41" grpId="0" animBg="1"/>
      <p:bldP spid="43" grpId="0" animBg="1"/>
      <p:bldP spid="47" grpId="0"/>
      <p:bldP spid="50" grpId="0" animBg="1"/>
      <p:bldP spid="51" grpId="0" animBg="1"/>
      <p:bldP spid="52" grpId="0" animBg="1"/>
      <p:bldP spid="53" grpId="0" animBg="1"/>
      <p:bldP spid="54" grpId="0" animBg="1"/>
      <p:bldP spid="62" grpId="0"/>
      <p:bldP spid="6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8600" y="4495800"/>
            <a:ext cx="8534400" cy="5334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600" y="3276600"/>
            <a:ext cx="8534400" cy="60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" y="152400"/>
            <a:ext cx="85344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3886200"/>
            <a:ext cx="85344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8600" y="5029200"/>
            <a:ext cx="85344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8600" y="5562600"/>
            <a:ext cx="85344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8600" y="2667000"/>
            <a:ext cx="8534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 Code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2133600"/>
            <a:ext cx="85344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Vectors x = input(0), y  = input(1);</a:t>
            </a:r>
          </a:p>
          <a:p>
            <a:pPr>
              <a:buNone/>
            </a:pPr>
            <a:r>
              <a:rPr lang="en-US" dirty="0" smtClean="0"/>
              <a:t>Matrices xx = </a:t>
            </a:r>
            <a:r>
              <a:rPr lang="en-US" dirty="0" err="1" smtClean="0"/>
              <a:t>x.Map</a:t>
            </a:r>
            <a:r>
              <a:rPr lang="en-US" dirty="0" smtClean="0"/>
              <a:t>(x, (</a:t>
            </a:r>
            <a:r>
              <a:rPr lang="en-US" dirty="0" err="1" smtClean="0"/>
              <a:t>a,b</a:t>
            </a:r>
            <a:r>
              <a:rPr lang="en-US" dirty="0" smtClean="0"/>
              <a:t>) =&gt; </a:t>
            </a:r>
            <a:r>
              <a:rPr lang="en-US" dirty="0" err="1" smtClean="0"/>
              <a:t>a.OuterProd</a:t>
            </a:r>
            <a:r>
              <a:rPr lang="en-US" dirty="0" smtClean="0"/>
              <a:t>(b));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</a:t>
            </a:r>
            <a:r>
              <a:rPr lang="en-US" dirty="0" err="1" smtClean="0"/>
              <a:t>xxs</a:t>
            </a:r>
            <a:r>
              <a:rPr lang="en-US" dirty="0" smtClean="0"/>
              <a:t> = </a:t>
            </a:r>
            <a:r>
              <a:rPr lang="en-US" dirty="0" err="1" smtClean="0"/>
              <a:t>xx.Sum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Matrices </a:t>
            </a:r>
            <a:r>
              <a:rPr lang="en-US" dirty="0" err="1" smtClean="0"/>
              <a:t>yx</a:t>
            </a:r>
            <a:r>
              <a:rPr lang="en-US" dirty="0" smtClean="0"/>
              <a:t> = </a:t>
            </a:r>
            <a:r>
              <a:rPr lang="en-US" dirty="0" err="1" smtClean="0"/>
              <a:t>y.Map</a:t>
            </a:r>
            <a:r>
              <a:rPr lang="en-US" dirty="0" smtClean="0"/>
              <a:t>(x, (</a:t>
            </a:r>
            <a:r>
              <a:rPr lang="en-US" dirty="0" err="1" smtClean="0"/>
              <a:t>a,b</a:t>
            </a:r>
            <a:r>
              <a:rPr lang="en-US" dirty="0" smtClean="0"/>
              <a:t>) =&gt; </a:t>
            </a:r>
            <a:r>
              <a:rPr lang="en-US" dirty="0" err="1" smtClean="0"/>
              <a:t>a.OuterProd</a:t>
            </a:r>
            <a:r>
              <a:rPr lang="en-US" dirty="0" smtClean="0"/>
              <a:t>(b));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</a:t>
            </a:r>
            <a:r>
              <a:rPr lang="en-US" dirty="0" err="1" smtClean="0"/>
              <a:t>yxs</a:t>
            </a:r>
            <a:r>
              <a:rPr lang="en-US" dirty="0" smtClean="0"/>
              <a:t> = </a:t>
            </a:r>
            <a:r>
              <a:rPr lang="en-US" dirty="0" err="1" smtClean="0"/>
              <a:t>yx.Sum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</a:t>
            </a:r>
            <a:r>
              <a:rPr lang="en-US" dirty="0" err="1" smtClean="0"/>
              <a:t>xxinv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xxs.Map</a:t>
            </a:r>
            <a:r>
              <a:rPr lang="en-US" dirty="0" smtClean="0"/>
              <a:t>(a =&gt; </a:t>
            </a:r>
            <a:r>
              <a:rPr lang="en-US" dirty="0" err="1" smtClean="0"/>
              <a:t>a.Inverse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A = </a:t>
            </a:r>
            <a:r>
              <a:rPr lang="en-US" dirty="0" err="1" smtClean="0"/>
              <a:t>yxs.Map</a:t>
            </a:r>
            <a:r>
              <a:rPr lang="en-US" dirty="0" smtClean="0"/>
              <a:t>(</a:t>
            </a:r>
            <a:r>
              <a:rPr lang="en-US" dirty="0" err="1" smtClean="0"/>
              <a:t>xxinv</a:t>
            </a:r>
            <a:r>
              <a:rPr lang="en-US" dirty="0" smtClean="0"/>
              <a:t>, (a, b) =&gt; </a:t>
            </a:r>
            <a:r>
              <a:rPr lang="en-US" dirty="0" err="1" smtClean="0"/>
              <a:t>a.Mult</a:t>
            </a:r>
            <a:r>
              <a:rPr lang="en-US" dirty="0" smtClean="0"/>
              <a:t>(b</a:t>
            </a:r>
            <a:r>
              <a:rPr lang="en-US" dirty="0" smtClean="0"/>
              <a:t>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914400"/>
            <a:ext cx="1219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10200" y="914400"/>
            <a:ext cx="12192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6800" y="914400"/>
            <a:ext cx="457200" cy="60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914400"/>
            <a:ext cx="457200" cy="60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82860" y="1020792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838200"/>
            <a:ext cx="457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752600" y="838200"/>
          <a:ext cx="5365750" cy="747712"/>
        </p:xfrm>
        <a:graphic>
          <a:graphicData uri="http://schemas.openxmlformats.org/presentationml/2006/ole">
            <p:oleObj spid="_x0000_s7170" name="Equation" r:id="rId4" imgW="1917360" imgH="266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16" y="722555"/>
            <a:ext cx="3109383" cy="6135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Expectation Maximization </a:t>
            </a:r>
            <a:r>
              <a:rPr lang="en-US" dirty="0"/>
              <a:t>(</a:t>
            </a:r>
            <a:r>
              <a:rPr lang="en-US" dirty="0" smtClean="0"/>
              <a:t>Gaussians)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2133600" cy="365125"/>
          </a:xfrm>
        </p:spPr>
        <p:txBody>
          <a:bodyPr/>
          <a:lstStyle/>
          <a:p>
            <a:fld id="{05B373E8-BEAF-4D31-8BC4-0CF0FBB3AA11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0" y="3200400"/>
            <a:ext cx="2665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smtClean="0"/>
              <a:t> 160 </a:t>
            </a:r>
            <a:r>
              <a:rPr lang="en-US" sz="2400" dirty="0" smtClean="0"/>
              <a:t>lines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3 iterations shown</a:t>
            </a:r>
          </a:p>
        </p:txBody>
      </p:sp>
      <p:sp>
        <p:nvSpPr>
          <p:cNvPr id="49154" name="AutoShape 2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AutoShape 4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14600" y="838200"/>
            <a:ext cx="2514600" cy="182880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5600" y="2895600"/>
            <a:ext cx="2514600" cy="182880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76880" y="4897120"/>
            <a:ext cx="2509520" cy="180848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449763"/>
          </a:xfrm>
        </p:spPr>
        <p:txBody>
          <a:bodyPr>
            <a:normAutofit/>
          </a:bodyPr>
          <a:lstStyle/>
          <a:p>
            <a:r>
              <a:rPr lang="en-US" dirty="0" smtClean="0"/>
              <a:t>Dryad</a:t>
            </a:r>
            <a:r>
              <a:rPr lang="en-US" dirty="0"/>
              <a:t> </a:t>
            </a:r>
            <a:r>
              <a:rPr lang="en-US" dirty="0" smtClean="0"/>
              <a:t>= distributed execution environment</a:t>
            </a:r>
          </a:p>
          <a:p>
            <a:r>
              <a:rPr lang="en-US" dirty="0" smtClean="0"/>
              <a:t>Application-independent (semantics oblivious)</a:t>
            </a:r>
          </a:p>
          <a:p>
            <a:r>
              <a:rPr lang="en-US" dirty="0" smtClean="0"/>
              <a:t>Supports rich software ecosystem</a:t>
            </a:r>
          </a:p>
          <a:p>
            <a:pPr lvl="1"/>
            <a:r>
              <a:rPr lang="en-US" dirty="0" smtClean="0"/>
              <a:t>Relational </a:t>
            </a:r>
            <a:r>
              <a:rPr lang="en-US" dirty="0" smtClean="0"/>
              <a:t>algebra, Map-reduce, LINQ</a:t>
            </a:r>
            <a:endParaRPr lang="en-US" dirty="0" smtClean="0"/>
          </a:p>
          <a:p>
            <a:r>
              <a:rPr lang="en-US" dirty="0" smtClean="0"/>
              <a:t>DryadLINQ = </a:t>
            </a:r>
            <a:r>
              <a:rPr lang="en-US" dirty="0" smtClean="0"/>
              <a:t>Compiles </a:t>
            </a:r>
            <a:r>
              <a:rPr lang="en-US" dirty="0" smtClean="0"/>
              <a:t>LINQ to </a:t>
            </a:r>
            <a:r>
              <a:rPr lang="en-US" dirty="0" smtClean="0"/>
              <a:t>Dryad</a:t>
            </a:r>
          </a:p>
          <a:p>
            <a:r>
              <a:rPr lang="en-US" dirty="0" smtClean="0"/>
              <a:t>C# objects and declarative programming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and Visual Studio for parallel programming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2133600" cy="365125"/>
          </a:xfrm>
        </p:spPr>
        <p:txBody>
          <a:bodyPr/>
          <a:lstStyle/>
          <a:p>
            <a:fld id="{FC7F914F-062F-453F-B34B-BB004E9935E0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17412" name="Picture 4" descr="C:\Users\mbudiu\AppData\Local\Microsoft\Windows\Temporary Internet Files\Content.IE5\BHDD9B0Z\MCj0254404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750808">
            <a:off x="7195103" y="97529"/>
            <a:ext cx="849230" cy="161904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46082" name="Picture 2" descr="C:\Users\mbudiu\AppData\Local\Microsoft\Windows\Temporary Internet Files\Content.IE5\BHDD9B0Z\MPj0402692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00200"/>
            <a:ext cx="4876802" cy="482031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Software Stack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800" y="5181600"/>
            <a:ext cx="79756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648200"/>
            <a:ext cx="48768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Filesystem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800" y="4114800"/>
            <a:ext cx="73660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		           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3581400"/>
            <a:ext cx="35814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Shell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0" y="3048000"/>
            <a:ext cx="685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0" y="3581400"/>
            <a:ext cx="1524000" cy="381000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DryadLINQ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304800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86600" y="3276600"/>
            <a:ext cx="838200" cy="685800"/>
          </a:xfrm>
          <a:prstGeom prst="rect">
            <a:avLst/>
          </a:prstGeom>
          <a:solidFill>
            <a:srgbClr val="CCFFCC"/>
          </a:solidFill>
          <a:ln>
            <a:solidFill>
              <a:srgbClr val="99FF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04800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908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06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342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24600" y="358140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38800" y="4648200"/>
            <a:ext cx="2286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CIFS/NTFS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2819400"/>
            <a:ext cx="9906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legacy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2362200"/>
            <a:ext cx="198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sed</a:t>
            </a:r>
            <a:r>
              <a:rPr lang="en-US" dirty="0" smtClean="0"/>
              <a:t>, </a:t>
            </a:r>
            <a:r>
              <a:rPr lang="en-US" dirty="0" err="1" smtClean="0"/>
              <a:t>awk</a:t>
            </a:r>
            <a:r>
              <a:rPr lang="en-US" dirty="0" smtClean="0"/>
              <a:t>, </a:t>
            </a:r>
            <a:r>
              <a:rPr lang="en-US" dirty="0" err="1" smtClean="0"/>
              <a:t>grep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086600" y="274320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3800" y="3048000"/>
            <a:ext cx="914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800" y="2590800"/>
            <a:ext cx="457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57800" y="3048000"/>
            <a:ext cx="990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1600" y="2209800"/>
            <a:ext cx="1066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24400" y="3048000"/>
            <a:ext cx="457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6858000" y="33528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</a:t>
            </a:r>
            <a:r>
              <a:rPr lang="en-US" dirty="0" err="1" smtClean="0"/>
              <a:t>queueing</a:t>
            </a:r>
            <a:r>
              <a:rPr lang="en-US" dirty="0" smtClean="0"/>
              <a:t>, monitoring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85800" y="22098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225" y="2057400"/>
            <a:ext cx="722975" cy="1066448"/>
          </a:xfrm>
          <a:prstGeom prst="rect">
            <a:avLst/>
          </a:prstGeom>
          <a:noFill/>
        </p:spPr>
      </p:pic>
      <p:sp>
        <p:nvSpPr>
          <p:cNvPr id="18" name="Rounded Rectangle 17"/>
          <p:cNvSpPr/>
          <p:nvPr/>
        </p:nvSpPr>
        <p:spPr>
          <a:xfrm>
            <a:off x="838200" y="22860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Large Vector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95400"/>
            <a:ext cx="37338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PartitionedVector</a:t>
            </a:r>
            <a:r>
              <a:rPr lang="en-US" dirty="0" smtClean="0"/>
              <a:t>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908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48000" y="3962400"/>
            <a:ext cx="205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Scalar&lt;T&gt;</a:t>
            </a:r>
            <a:endParaRPr lang="en-US" sz="3200" dirty="0"/>
          </a:p>
        </p:txBody>
      </p:sp>
      <p:pic>
        <p:nvPicPr>
          <p:cNvPr id="2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981200"/>
            <a:ext cx="722975" cy="1066448"/>
          </a:xfrm>
          <a:prstGeom prst="rect">
            <a:avLst/>
          </a:prstGeom>
          <a:noFill/>
        </p:spPr>
      </p:pic>
      <p:pic>
        <p:nvPicPr>
          <p:cNvPr id="2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905000"/>
            <a:ext cx="722975" cy="1066448"/>
          </a:xfrm>
          <a:prstGeom prst="rect">
            <a:avLst/>
          </a:prstGeom>
          <a:noFill/>
        </p:spPr>
      </p:pic>
      <p:sp>
        <p:nvSpPr>
          <p:cNvPr id="21" name="Rounded Rectangle 20"/>
          <p:cNvSpPr/>
          <p:nvPr/>
        </p:nvSpPr>
        <p:spPr>
          <a:xfrm>
            <a:off x="35814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1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53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2484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8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39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0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648200"/>
            <a:ext cx="722975" cy="1066448"/>
          </a:xfrm>
          <a:prstGeom prst="rect">
            <a:avLst/>
          </a:prstGeom>
          <a:noFill/>
        </p:spPr>
      </p:pic>
      <p:sp>
        <p:nvSpPr>
          <p:cNvPr id="20" name="Rounded Rectangle 19"/>
          <p:cNvSpPr/>
          <p:nvPr/>
        </p:nvSpPr>
        <p:spPr>
          <a:xfrm>
            <a:off x="4038600" y="4953000"/>
            <a:ext cx="685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67200" y="5105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 animBg="1"/>
      <p:bldP spid="5" grpId="0" animBg="1"/>
      <p:bldP spid="6" grpId="0" animBg="1"/>
      <p:bldP spid="7" grpId="0" animBg="1"/>
      <p:bldP spid="8" grpId="0" animBg="1"/>
      <p:bldP spid="9" grpId="0" animBg="1"/>
      <p:bldP spid="21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1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DryadLINQ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601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Declarative programming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Integration with Visual Studio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Integration with </a:t>
            </a:r>
            <a:r>
              <a:rPr lang="en-US" sz="3200" dirty="0" err="1" smtClean="0"/>
              <a:t>.Net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Type safety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Automatic serialization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Job graph optimizations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static 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dynamic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Conciseness</a:t>
            </a:r>
            <a:endParaRPr lang="en-US" sz="3200" dirty="0"/>
          </a:p>
        </p:txBody>
      </p:sp>
      <p:pic>
        <p:nvPicPr>
          <p:cNvPr id="8" name="Picture 5" descr="C:\Program Files\Microsoft Resource DVD Artwork\DVD_ART\BoxShots_Logos\Visual Studio 2008 Professional Edition MSDN Premium\Visual Studio 2008 Professional Edition with MSDN Premium Subscription Ang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676400"/>
            <a:ext cx="3247899" cy="440891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752" y="458426"/>
            <a:ext cx="9145752" cy="639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457200"/>
            <a:ext cx="9144000" cy="76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&amp; Map-Reduce in DryadLINQ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14400" y="1676400"/>
            <a:ext cx="7543800" cy="5029200"/>
          </a:xfrm>
          <a:prstGeom prst="roundRect">
            <a:avLst>
              <a:gd name="adj" fmla="val 9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47850" y="6019800"/>
            <a:ext cx="5791200" cy="533400"/>
          </a:xfrm>
          <a:prstGeom prst="rect">
            <a:avLst/>
          </a:prstGeom>
          <a:solidFill>
            <a:srgbClr val="E5F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Networking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7850" y="4800600"/>
            <a:ext cx="5791200" cy="457200"/>
          </a:xfrm>
          <a:prstGeom prst="rect">
            <a:avLst/>
          </a:prstGeom>
          <a:solidFill>
            <a:srgbClr val="7FF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Storage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47850" y="3581400"/>
            <a:ext cx="5791200" cy="457200"/>
          </a:xfrm>
          <a:prstGeom prst="rect">
            <a:avLst/>
          </a:prstGeom>
          <a:solidFill>
            <a:srgbClr val="11F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Distributed Execution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850" y="2971800"/>
            <a:ext cx="5791200" cy="4572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Scheduling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7850" y="2362200"/>
            <a:ext cx="5791200" cy="457200"/>
          </a:xfrm>
          <a:prstGeom prst="rect">
            <a:avLst/>
          </a:prstGeom>
          <a:solidFill>
            <a:srgbClr val="00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Resource Management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1143000"/>
            <a:ext cx="5791200" cy="457200"/>
          </a:xfrm>
          <a:prstGeom prst="rect">
            <a:avLst/>
          </a:prstGeom>
          <a:solidFill>
            <a:srgbClr val="003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Applications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7850" y="5410200"/>
            <a:ext cx="5791200" cy="457200"/>
          </a:xfrm>
          <a:prstGeom prst="rect">
            <a:avLst/>
          </a:prstGeom>
          <a:solidFill>
            <a:srgbClr val="B7F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Identity &amp; Security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47850" y="4191000"/>
            <a:ext cx="5791200" cy="457200"/>
          </a:xfrm>
          <a:prstGeom prst="rect">
            <a:avLst/>
          </a:prstGeom>
          <a:solidFill>
            <a:srgbClr val="56F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Caching and Synchronization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1752600"/>
            <a:ext cx="5791200" cy="457200"/>
          </a:xfrm>
          <a:prstGeom prst="rect">
            <a:avLst/>
          </a:prstGeom>
          <a:solidFill>
            <a:srgbClr val="006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Programming Languages and APIs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8410" y="3782210"/>
            <a:ext cx="2753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Operating System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419600" y="533400"/>
            <a:ext cx="4191000" cy="6096000"/>
          </a:xfrm>
          <a:prstGeom prst="roundRect">
            <a:avLst>
              <a:gd name="adj" fmla="val 65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7200" y="533400"/>
            <a:ext cx="3962400" cy="6096000"/>
          </a:xfrm>
          <a:prstGeom prst="roundRect">
            <a:avLst>
              <a:gd name="adj" fmla="val 61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1752600"/>
            <a:ext cx="44196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3200" dirty="0" smtClean="0"/>
              <a:t> Many similarities</a:t>
            </a:r>
            <a:endParaRPr lang="en-US" sz="3200" dirty="0"/>
          </a:p>
        </p:txBody>
      </p:sp>
      <p:sp>
        <p:nvSpPr>
          <p:cNvPr id="25" name="Rectangle 24"/>
          <p:cNvSpPr/>
          <p:nvPr/>
        </p:nvSpPr>
        <p:spPr>
          <a:xfrm>
            <a:off x="4419600" y="2286000"/>
            <a:ext cx="4191000" cy="2057400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7200" y="4343400"/>
            <a:ext cx="3962400" cy="2057400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7200" y="2286000"/>
            <a:ext cx="3962400" cy="205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19600" y="4343400"/>
            <a:ext cx="4191000" cy="205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95800" y="2362200"/>
            <a:ext cx="4343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Exe + app. model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Map+sort+reduce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Few policies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Program=</a:t>
            </a:r>
            <a:r>
              <a:rPr lang="en-US" sz="3200" dirty="0" err="1" smtClean="0"/>
              <a:t>map+reduce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Simple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Mature (&gt; 4 years)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Widely deployed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Hadoop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838200"/>
          </a:xfrm>
          <a:solidFill>
            <a:srgbClr val="FFFFCC">
              <a:alpha val="49804"/>
            </a:srgbClr>
          </a:solidFill>
        </p:spPr>
        <p:txBody>
          <a:bodyPr>
            <a:normAutofit/>
          </a:bodyPr>
          <a:lstStyle/>
          <a:p>
            <a:r>
              <a:rPr lang="en-US" dirty="0" smtClean="0"/>
              <a:t>     Dryad                   Map-Reduce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3962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Execution layer</a:t>
            </a:r>
          </a:p>
          <a:p>
            <a:r>
              <a:rPr lang="en-US" dirty="0" smtClean="0"/>
              <a:t>Job = arbitrary DAG</a:t>
            </a:r>
          </a:p>
          <a:p>
            <a:r>
              <a:rPr lang="en-US" dirty="0" smtClean="0"/>
              <a:t>Plug-in policies</a:t>
            </a:r>
          </a:p>
          <a:p>
            <a:r>
              <a:rPr lang="en-US" dirty="0" smtClean="0"/>
              <a:t>Program=graph gen.</a:t>
            </a:r>
          </a:p>
          <a:p>
            <a:r>
              <a:rPr lang="en-US" dirty="0" smtClean="0"/>
              <a:t>Complex (   features)</a:t>
            </a:r>
          </a:p>
          <a:p>
            <a:r>
              <a:rPr lang="en-US" dirty="0" smtClean="0"/>
              <a:t>New (&lt; 2 years)</a:t>
            </a:r>
          </a:p>
          <a:p>
            <a:r>
              <a:rPr lang="en-US" dirty="0" smtClean="0"/>
              <a:t>Still growing</a:t>
            </a:r>
          </a:p>
          <a:p>
            <a:r>
              <a:rPr lang="en-US" dirty="0" smtClean="0"/>
              <a:t>Internal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0800000">
            <a:off x="2438400" y="44958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7" name="Picture 11" descr="C:\Users\mbudiu\AppData\Local\Microsoft\Windows\Temporary Internet Files\Content.IE5\Y4IOCIQW\MCj031873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52400"/>
            <a:ext cx="1810512" cy="171632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3" grpId="0" animBg="1"/>
      <p:bldP spid="24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590800" y="6019800"/>
            <a:ext cx="1371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25908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PLINQ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808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76200"/>
            <a:ext cx="609619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70507" y="4845867"/>
            <a:ext cx="868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DryadSort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TKey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source,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TKey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keySelector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IComparer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TKey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comparer,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isDescending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source.AsParallel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keySelector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comparer);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0901" name="Picture 5" descr="C:\Users\mbudiu\Pictures\TaskManag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752600"/>
            <a:ext cx="3962400" cy="1018327"/>
          </a:xfrm>
          <a:prstGeom prst="rect">
            <a:avLst/>
          </a:prstGeom>
          <a:noFill/>
        </p:spPr>
      </p:pic>
      <p:sp>
        <p:nvSpPr>
          <p:cNvPr id="11" name="Down Arrow 10"/>
          <p:cNvSpPr/>
          <p:nvPr/>
        </p:nvSpPr>
        <p:spPr>
          <a:xfrm>
            <a:off x="1752600" y="2819400"/>
            <a:ext cx="609600" cy="381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22" name="Picture 2" descr="C:\Users\mbudiu\Pictures\TaskManag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276600"/>
            <a:ext cx="3914775" cy="9429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histogram computation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Input: log file (n partitions)</a:t>
            </a:r>
          </a:p>
          <a:p>
            <a:r>
              <a:rPr lang="en-US"/>
              <a:t>Extract queries from log partitions</a:t>
            </a:r>
          </a:p>
          <a:p>
            <a:r>
              <a:rPr lang="en-US"/>
              <a:t>Re-partition by hash of query (k buckets)</a:t>
            </a:r>
          </a:p>
          <a:p>
            <a:r>
              <a:rPr lang="en-US"/>
              <a:t>Compute histogram within each bucket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00" name="Rectangle 3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Naïve histogram topology</a:t>
            </a:r>
          </a:p>
        </p:txBody>
      </p:sp>
      <p:grpSp>
        <p:nvGrpSpPr>
          <p:cNvPr id="2" name="Group 339"/>
          <p:cNvGrpSpPr>
            <a:grpSpLocks/>
          </p:cNvGrpSpPr>
          <p:nvPr/>
        </p:nvGrpSpPr>
        <p:grpSpPr bwMode="auto">
          <a:xfrm>
            <a:off x="3886200" y="1524000"/>
            <a:ext cx="5041900" cy="4127500"/>
            <a:chOff x="2448" y="960"/>
            <a:chExt cx="3176" cy="2600"/>
          </a:xfrm>
        </p:grpSpPr>
        <p:sp>
          <p:nvSpPr>
            <p:cNvPr id="105478" name="AutoShape 6"/>
            <p:cNvSpPr>
              <a:spLocks noChangeAspect="1" noChangeArrowheads="1" noTextEdit="1"/>
            </p:cNvSpPr>
            <p:nvPr/>
          </p:nvSpPr>
          <p:spPr bwMode="auto">
            <a:xfrm>
              <a:off x="2448" y="960"/>
              <a:ext cx="3176" cy="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80" name="Line 8"/>
            <p:cNvSpPr>
              <a:spLocks noChangeShapeType="1"/>
            </p:cNvSpPr>
            <p:nvPr/>
          </p:nvSpPr>
          <p:spPr bwMode="auto">
            <a:xfrm flipH="1" flipV="1">
              <a:off x="2910" y="2222"/>
              <a:ext cx="590" cy="5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81" name="Freeform 9"/>
            <p:cNvSpPr>
              <a:spLocks/>
            </p:cNvSpPr>
            <p:nvPr/>
          </p:nvSpPr>
          <p:spPr bwMode="auto">
            <a:xfrm>
              <a:off x="2832" y="2146"/>
              <a:ext cx="124" cy="124"/>
            </a:xfrm>
            <a:custGeom>
              <a:avLst/>
              <a:gdLst>
                <a:gd name="T0" fmla="*/ 38 w 124"/>
                <a:gd name="T1" fmla="*/ 62 h 124"/>
                <a:gd name="T2" fmla="*/ 38 w 124"/>
                <a:gd name="T3" fmla="*/ 62 h 124"/>
                <a:gd name="T4" fmla="*/ 54 w 124"/>
                <a:gd name="T5" fmla="*/ 94 h 124"/>
                <a:gd name="T6" fmla="*/ 68 w 124"/>
                <a:gd name="T7" fmla="*/ 124 h 124"/>
                <a:gd name="T8" fmla="*/ 124 w 124"/>
                <a:gd name="T9" fmla="*/ 66 h 124"/>
                <a:gd name="T10" fmla="*/ 124 w 124"/>
                <a:gd name="T11" fmla="*/ 66 h 124"/>
                <a:gd name="T12" fmla="*/ 100 w 124"/>
                <a:gd name="T13" fmla="*/ 56 h 124"/>
                <a:gd name="T14" fmla="*/ 62 w 124"/>
                <a:gd name="T15" fmla="*/ 38 h 124"/>
                <a:gd name="T16" fmla="*/ 62 w 124"/>
                <a:gd name="T17" fmla="*/ 38 h 124"/>
                <a:gd name="T18" fmla="*/ 26 w 124"/>
                <a:gd name="T19" fmla="*/ 18 h 124"/>
                <a:gd name="T20" fmla="*/ 0 w 124"/>
                <a:gd name="T21" fmla="*/ 0 h 124"/>
                <a:gd name="T22" fmla="*/ 0 w 124"/>
                <a:gd name="T23" fmla="*/ 0 h 124"/>
                <a:gd name="T24" fmla="*/ 18 w 124"/>
                <a:gd name="T25" fmla="*/ 26 h 124"/>
                <a:gd name="T26" fmla="*/ 38 w 124"/>
                <a:gd name="T27" fmla="*/ 62 h 124"/>
                <a:gd name="T28" fmla="*/ 38 w 124"/>
                <a:gd name="T29" fmla="*/ 62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"/>
                <a:gd name="T46" fmla="*/ 0 h 124"/>
                <a:gd name="T47" fmla="*/ 124 w 124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" h="124">
                  <a:moveTo>
                    <a:pt x="38" y="62"/>
                  </a:moveTo>
                  <a:lnTo>
                    <a:pt x="38" y="62"/>
                  </a:lnTo>
                  <a:lnTo>
                    <a:pt x="54" y="94"/>
                  </a:lnTo>
                  <a:lnTo>
                    <a:pt x="68" y="124"/>
                  </a:lnTo>
                  <a:lnTo>
                    <a:pt x="124" y="66"/>
                  </a:lnTo>
                  <a:lnTo>
                    <a:pt x="100" y="56"/>
                  </a:lnTo>
                  <a:lnTo>
                    <a:pt x="62" y="38"/>
                  </a:lnTo>
                  <a:lnTo>
                    <a:pt x="26" y="18"/>
                  </a:lnTo>
                  <a:lnTo>
                    <a:pt x="0" y="0"/>
                  </a:lnTo>
                  <a:lnTo>
                    <a:pt x="18" y="26"/>
                  </a:lnTo>
                  <a:lnTo>
                    <a:pt x="38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482" name="Line 10"/>
            <p:cNvSpPr>
              <a:spLocks noChangeShapeType="1"/>
            </p:cNvSpPr>
            <p:nvPr/>
          </p:nvSpPr>
          <p:spPr bwMode="auto">
            <a:xfrm flipH="1" flipV="1">
              <a:off x="3126" y="2134"/>
              <a:ext cx="406" cy="63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83" name="Freeform 11"/>
            <p:cNvSpPr>
              <a:spLocks/>
            </p:cNvSpPr>
            <p:nvPr/>
          </p:nvSpPr>
          <p:spPr bwMode="auto">
            <a:xfrm>
              <a:off x="3066" y="2044"/>
              <a:ext cx="108" cy="134"/>
            </a:xfrm>
            <a:custGeom>
              <a:avLst/>
              <a:gdLst>
                <a:gd name="T0" fmla="*/ 24 w 108"/>
                <a:gd name="T1" fmla="*/ 68 h 134"/>
                <a:gd name="T2" fmla="*/ 24 w 108"/>
                <a:gd name="T3" fmla="*/ 68 h 134"/>
                <a:gd name="T4" fmla="*/ 34 w 108"/>
                <a:gd name="T5" fmla="*/ 102 h 134"/>
                <a:gd name="T6" fmla="*/ 40 w 108"/>
                <a:gd name="T7" fmla="*/ 134 h 134"/>
                <a:gd name="T8" fmla="*/ 108 w 108"/>
                <a:gd name="T9" fmla="*/ 92 h 134"/>
                <a:gd name="T10" fmla="*/ 108 w 108"/>
                <a:gd name="T11" fmla="*/ 92 h 134"/>
                <a:gd name="T12" fmla="*/ 86 w 108"/>
                <a:gd name="T13" fmla="*/ 76 h 134"/>
                <a:gd name="T14" fmla="*/ 52 w 108"/>
                <a:gd name="T15" fmla="*/ 50 h 134"/>
                <a:gd name="T16" fmla="*/ 52 w 108"/>
                <a:gd name="T17" fmla="*/ 50 h 134"/>
                <a:gd name="T18" fmla="*/ 22 w 108"/>
                <a:gd name="T19" fmla="*/ 22 h 134"/>
                <a:gd name="T20" fmla="*/ 0 w 108"/>
                <a:gd name="T21" fmla="*/ 0 h 134"/>
                <a:gd name="T22" fmla="*/ 0 w 108"/>
                <a:gd name="T23" fmla="*/ 0 h 134"/>
                <a:gd name="T24" fmla="*/ 12 w 108"/>
                <a:gd name="T25" fmla="*/ 28 h 134"/>
                <a:gd name="T26" fmla="*/ 24 w 108"/>
                <a:gd name="T27" fmla="*/ 68 h 134"/>
                <a:gd name="T28" fmla="*/ 24 w 108"/>
                <a:gd name="T29" fmla="*/ 6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4"/>
                <a:gd name="T47" fmla="*/ 108 w 108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4">
                  <a:moveTo>
                    <a:pt x="24" y="68"/>
                  </a:moveTo>
                  <a:lnTo>
                    <a:pt x="24" y="68"/>
                  </a:lnTo>
                  <a:lnTo>
                    <a:pt x="34" y="102"/>
                  </a:lnTo>
                  <a:lnTo>
                    <a:pt x="40" y="134"/>
                  </a:lnTo>
                  <a:lnTo>
                    <a:pt x="108" y="92"/>
                  </a:lnTo>
                  <a:lnTo>
                    <a:pt x="86" y="76"/>
                  </a:lnTo>
                  <a:lnTo>
                    <a:pt x="52" y="50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2" y="28"/>
                  </a:lnTo>
                  <a:lnTo>
                    <a:pt x="24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484" name="Line 12"/>
            <p:cNvSpPr>
              <a:spLocks noChangeShapeType="1"/>
            </p:cNvSpPr>
            <p:nvPr/>
          </p:nvSpPr>
          <p:spPr bwMode="auto">
            <a:xfrm flipH="1" flipV="1">
              <a:off x="3334" y="2142"/>
              <a:ext cx="238" cy="59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85" name="Freeform 13"/>
            <p:cNvSpPr>
              <a:spLocks/>
            </p:cNvSpPr>
            <p:nvPr/>
          </p:nvSpPr>
          <p:spPr bwMode="auto">
            <a:xfrm>
              <a:off x="3292" y="2042"/>
              <a:ext cx="88" cy="140"/>
            </a:xfrm>
            <a:custGeom>
              <a:avLst/>
              <a:gdLst>
                <a:gd name="T0" fmla="*/ 12 w 88"/>
                <a:gd name="T1" fmla="*/ 72 h 140"/>
                <a:gd name="T2" fmla="*/ 12 w 88"/>
                <a:gd name="T3" fmla="*/ 72 h 140"/>
                <a:gd name="T4" fmla="*/ 14 w 88"/>
                <a:gd name="T5" fmla="*/ 108 h 140"/>
                <a:gd name="T6" fmla="*/ 14 w 88"/>
                <a:gd name="T7" fmla="*/ 140 h 140"/>
                <a:gd name="T8" fmla="*/ 88 w 88"/>
                <a:gd name="T9" fmla="*/ 110 h 140"/>
                <a:gd name="T10" fmla="*/ 88 w 88"/>
                <a:gd name="T11" fmla="*/ 110 h 140"/>
                <a:gd name="T12" fmla="*/ 70 w 88"/>
                <a:gd name="T13" fmla="*/ 90 h 140"/>
                <a:gd name="T14" fmla="*/ 42 w 88"/>
                <a:gd name="T15" fmla="*/ 60 h 140"/>
                <a:gd name="T16" fmla="*/ 42 w 88"/>
                <a:gd name="T17" fmla="*/ 60 h 140"/>
                <a:gd name="T18" fmla="*/ 18 w 88"/>
                <a:gd name="T19" fmla="*/ 26 h 140"/>
                <a:gd name="T20" fmla="*/ 0 w 88"/>
                <a:gd name="T21" fmla="*/ 0 h 140"/>
                <a:gd name="T22" fmla="*/ 0 w 88"/>
                <a:gd name="T23" fmla="*/ 0 h 140"/>
                <a:gd name="T24" fmla="*/ 6 w 88"/>
                <a:gd name="T25" fmla="*/ 30 h 140"/>
                <a:gd name="T26" fmla="*/ 12 w 88"/>
                <a:gd name="T27" fmla="*/ 72 h 140"/>
                <a:gd name="T28" fmla="*/ 12 w 88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140"/>
                <a:gd name="T47" fmla="*/ 88 w 88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140">
                  <a:moveTo>
                    <a:pt x="12" y="72"/>
                  </a:moveTo>
                  <a:lnTo>
                    <a:pt x="12" y="72"/>
                  </a:lnTo>
                  <a:lnTo>
                    <a:pt x="14" y="108"/>
                  </a:lnTo>
                  <a:lnTo>
                    <a:pt x="14" y="140"/>
                  </a:lnTo>
                  <a:lnTo>
                    <a:pt x="88" y="110"/>
                  </a:lnTo>
                  <a:lnTo>
                    <a:pt x="70" y="90"/>
                  </a:lnTo>
                  <a:lnTo>
                    <a:pt x="42" y="60"/>
                  </a:lnTo>
                  <a:lnTo>
                    <a:pt x="18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2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486" name="Line 14"/>
            <p:cNvSpPr>
              <a:spLocks noChangeShapeType="1"/>
            </p:cNvSpPr>
            <p:nvPr/>
          </p:nvSpPr>
          <p:spPr bwMode="auto">
            <a:xfrm flipV="1">
              <a:off x="3604" y="2296"/>
              <a:ext cx="1" cy="396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87" name="Freeform 15"/>
            <p:cNvSpPr>
              <a:spLocks/>
            </p:cNvSpPr>
            <p:nvPr/>
          </p:nvSpPr>
          <p:spPr bwMode="auto">
            <a:xfrm>
              <a:off x="3564" y="2188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488" name="Line 16"/>
            <p:cNvSpPr>
              <a:spLocks noChangeShapeType="1"/>
            </p:cNvSpPr>
            <p:nvPr/>
          </p:nvSpPr>
          <p:spPr bwMode="auto">
            <a:xfrm flipV="1">
              <a:off x="2838" y="2222"/>
              <a:ext cx="590" cy="574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89" name="Freeform 17"/>
            <p:cNvSpPr>
              <a:spLocks/>
            </p:cNvSpPr>
            <p:nvPr/>
          </p:nvSpPr>
          <p:spPr bwMode="auto">
            <a:xfrm>
              <a:off x="3380" y="2148"/>
              <a:ext cx="126" cy="122"/>
            </a:xfrm>
            <a:custGeom>
              <a:avLst/>
              <a:gdLst>
                <a:gd name="T0" fmla="*/ 64 w 126"/>
                <a:gd name="T1" fmla="*/ 36 h 122"/>
                <a:gd name="T2" fmla="*/ 64 w 126"/>
                <a:gd name="T3" fmla="*/ 36 h 122"/>
                <a:gd name="T4" fmla="*/ 30 w 126"/>
                <a:gd name="T5" fmla="*/ 52 h 122"/>
                <a:gd name="T6" fmla="*/ 0 w 126"/>
                <a:gd name="T7" fmla="*/ 64 h 122"/>
                <a:gd name="T8" fmla="*/ 56 w 126"/>
                <a:gd name="T9" fmla="*/ 122 h 122"/>
                <a:gd name="T10" fmla="*/ 56 w 126"/>
                <a:gd name="T11" fmla="*/ 122 h 122"/>
                <a:gd name="T12" fmla="*/ 68 w 126"/>
                <a:gd name="T13" fmla="*/ 98 h 122"/>
                <a:gd name="T14" fmla="*/ 86 w 126"/>
                <a:gd name="T15" fmla="*/ 60 h 122"/>
                <a:gd name="T16" fmla="*/ 86 w 126"/>
                <a:gd name="T17" fmla="*/ 60 h 122"/>
                <a:gd name="T18" fmla="*/ 108 w 126"/>
                <a:gd name="T19" fmla="*/ 24 h 122"/>
                <a:gd name="T20" fmla="*/ 126 w 126"/>
                <a:gd name="T21" fmla="*/ 0 h 122"/>
                <a:gd name="T22" fmla="*/ 126 w 126"/>
                <a:gd name="T23" fmla="*/ 0 h 122"/>
                <a:gd name="T24" fmla="*/ 100 w 126"/>
                <a:gd name="T25" fmla="*/ 16 h 122"/>
                <a:gd name="T26" fmla="*/ 64 w 126"/>
                <a:gd name="T27" fmla="*/ 36 h 122"/>
                <a:gd name="T28" fmla="*/ 64 w 126"/>
                <a:gd name="T29" fmla="*/ 36 h 1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6"/>
                <a:gd name="T46" fmla="*/ 0 h 122"/>
                <a:gd name="T47" fmla="*/ 126 w 126"/>
                <a:gd name="T48" fmla="*/ 122 h 12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6" h="122">
                  <a:moveTo>
                    <a:pt x="64" y="36"/>
                  </a:moveTo>
                  <a:lnTo>
                    <a:pt x="64" y="36"/>
                  </a:lnTo>
                  <a:lnTo>
                    <a:pt x="30" y="52"/>
                  </a:lnTo>
                  <a:lnTo>
                    <a:pt x="0" y="64"/>
                  </a:lnTo>
                  <a:lnTo>
                    <a:pt x="56" y="122"/>
                  </a:lnTo>
                  <a:lnTo>
                    <a:pt x="68" y="98"/>
                  </a:lnTo>
                  <a:lnTo>
                    <a:pt x="86" y="60"/>
                  </a:lnTo>
                  <a:lnTo>
                    <a:pt x="108" y="24"/>
                  </a:lnTo>
                  <a:lnTo>
                    <a:pt x="126" y="0"/>
                  </a:lnTo>
                  <a:lnTo>
                    <a:pt x="100" y="16"/>
                  </a:lnTo>
                  <a:lnTo>
                    <a:pt x="64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490" name="Line 18"/>
            <p:cNvSpPr>
              <a:spLocks noChangeShapeType="1"/>
            </p:cNvSpPr>
            <p:nvPr/>
          </p:nvSpPr>
          <p:spPr bwMode="auto">
            <a:xfrm flipV="1">
              <a:off x="2806" y="2134"/>
              <a:ext cx="406" cy="62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91" name="Freeform 19"/>
            <p:cNvSpPr>
              <a:spLocks/>
            </p:cNvSpPr>
            <p:nvPr/>
          </p:nvSpPr>
          <p:spPr bwMode="auto">
            <a:xfrm>
              <a:off x="3164" y="2044"/>
              <a:ext cx="108" cy="136"/>
            </a:xfrm>
            <a:custGeom>
              <a:avLst/>
              <a:gdLst>
                <a:gd name="T0" fmla="*/ 54 w 108"/>
                <a:gd name="T1" fmla="*/ 50 h 136"/>
                <a:gd name="T2" fmla="*/ 54 w 108"/>
                <a:gd name="T3" fmla="*/ 50 h 136"/>
                <a:gd name="T4" fmla="*/ 26 w 108"/>
                <a:gd name="T5" fmla="*/ 72 h 136"/>
                <a:gd name="T6" fmla="*/ 0 w 108"/>
                <a:gd name="T7" fmla="*/ 92 h 136"/>
                <a:gd name="T8" fmla="*/ 68 w 108"/>
                <a:gd name="T9" fmla="*/ 136 h 136"/>
                <a:gd name="T10" fmla="*/ 68 w 108"/>
                <a:gd name="T11" fmla="*/ 136 h 136"/>
                <a:gd name="T12" fmla="*/ 72 w 108"/>
                <a:gd name="T13" fmla="*/ 108 h 136"/>
                <a:gd name="T14" fmla="*/ 82 w 108"/>
                <a:gd name="T15" fmla="*/ 68 h 136"/>
                <a:gd name="T16" fmla="*/ 82 w 108"/>
                <a:gd name="T17" fmla="*/ 68 h 136"/>
                <a:gd name="T18" fmla="*/ 96 w 108"/>
                <a:gd name="T19" fmla="*/ 28 h 136"/>
                <a:gd name="T20" fmla="*/ 108 w 108"/>
                <a:gd name="T21" fmla="*/ 0 h 136"/>
                <a:gd name="T22" fmla="*/ 108 w 108"/>
                <a:gd name="T23" fmla="*/ 0 h 136"/>
                <a:gd name="T24" fmla="*/ 86 w 108"/>
                <a:gd name="T25" fmla="*/ 22 h 136"/>
                <a:gd name="T26" fmla="*/ 54 w 108"/>
                <a:gd name="T27" fmla="*/ 50 h 136"/>
                <a:gd name="T28" fmla="*/ 54 w 108"/>
                <a:gd name="T29" fmla="*/ 5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6"/>
                <a:gd name="T47" fmla="*/ 108 w 108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6">
                  <a:moveTo>
                    <a:pt x="54" y="50"/>
                  </a:moveTo>
                  <a:lnTo>
                    <a:pt x="54" y="50"/>
                  </a:lnTo>
                  <a:lnTo>
                    <a:pt x="26" y="72"/>
                  </a:lnTo>
                  <a:lnTo>
                    <a:pt x="0" y="92"/>
                  </a:lnTo>
                  <a:lnTo>
                    <a:pt x="68" y="136"/>
                  </a:lnTo>
                  <a:lnTo>
                    <a:pt x="72" y="108"/>
                  </a:lnTo>
                  <a:lnTo>
                    <a:pt x="82" y="68"/>
                  </a:lnTo>
                  <a:lnTo>
                    <a:pt x="96" y="28"/>
                  </a:lnTo>
                  <a:lnTo>
                    <a:pt x="108" y="0"/>
                  </a:lnTo>
                  <a:lnTo>
                    <a:pt x="86" y="22"/>
                  </a:lnTo>
                  <a:lnTo>
                    <a:pt x="54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492" name="Line 20"/>
            <p:cNvSpPr>
              <a:spLocks noChangeShapeType="1"/>
            </p:cNvSpPr>
            <p:nvPr/>
          </p:nvSpPr>
          <p:spPr bwMode="auto">
            <a:xfrm flipV="1">
              <a:off x="2766" y="2142"/>
              <a:ext cx="238" cy="5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93" name="Freeform 21"/>
            <p:cNvSpPr>
              <a:spLocks/>
            </p:cNvSpPr>
            <p:nvPr/>
          </p:nvSpPr>
          <p:spPr bwMode="auto">
            <a:xfrm>
              <a:off x="2956" y="2042"/>
              <a:ext cx="90" cy="140"/>
            </a:xfrm>
            <a:custGeom>
              <a:avLst/>
              <a:gdLst>
                <a:gd name="T0" fmla="*/ 48 w 90"/>
                <a:gd name="T1" fmla="*/ 60 h 140"/>
                <a:gd name="T2" fmla="*/ 48 w 90"/>
                <a:gd name="T3" fmla="*/ 60 h 140"/>
                <a:gd name="T4" fmla="*/ 24 w 90"/>
                <a:gd name="T5" fmla="*/ 86 h 140"/>
                <a:gd name="T6" fmla="*/ 0 w 90"/>
                <a:gd name="T7" fmla="*/ 110 h 140"/>
                <a:gd name="T8" fmla="*/ 76 w 90"/>
                <a:gd name="T9" fmla="*/ 140 h 140"/>
                <a:gd name="T10" fmla="*/ 76 w 90"/>
                <a:gd name="T11" fmla="*/ 140 h 140"/>
                <a:gd name="T12" fmla="*/ 76 w 90"/>
                <a:gd name="T13" fmla="*/ 114 h 140"/>
                <a:gd name="T14" fmla="*/ 78 w 90"/>
                <a:gd name="T15" fmla="*/ 72 h 140"/>
                <a:gd name="T16" fmla="*/ 78 w 90"/>
                <a:gd name="T17" fmla="*/ 72 h 140"/>
                <a:gd name="T18" fmla="*/ 82 w 90"/>
                <a:gd name="T19" fmla="*/ 32 h 140"/>
                <a:gd name="T20" fmla="*/ 90 w 90"/>
                <a:gd name="T21" fmla="*/ 0 h 140"/>
                <a:gd name="T22" fmla="*/ 90 w 90"/>
                <a:gd name="T23" fmla="*/ 0 h 140"/>
                <a:gd name="T24" fmla="*/ 72 w 90"/>
                <a:gd name="T25" fmla="*/ 26 h 140"/>
                <a:gd name="T26" fmla="*/ 48 w 90"/>
                <a:gd name="T27" fmla="*/ 60 h 140"/>
                <a:gd name="T28" fmla="*/ 48 w 90"/>
                <a:gd name="T29" fmla="*/ 6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"/>
                <a:gd name="T46" fmla="*/ 0 h 140"/>
                <a:gd name="T47" fmla="*/ 90 w 90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" h="140">
                  <a:moveTo>
                    <a:pt x="48" y="60"/>
                  </a:moveTo>
                  <a:lnTo>
                    <a:pt x="48" y="60"/>
                  </a:lnTo>
                  <a:lnTo>
                    <a:pt x="24" y="86"/>
                  </a:lnTo>
                  <a:lnTo>
                    <a:pt x="0" y="110"/>
                  </a:lnTo>
                  <a:lnTo>
                    <a:pt x="76" y="140"/>
                  </a:lnTo>
                  <a:lnTo>
                    <a:pt x="76" y="114"/>
                  </a:lnTo>
                  <a:lnTo>
                    <a:pt x="78" y="72"/>
                  </a:lnTo>
                  <a:lnTo>
                    <a:pt x="82" y="32"/>
                  </a:lnTo>
                  <a:lnTo>
                    <a:pt x="90" y="0"/>
                  </a:lnTo>
                  <a:lnTo>
                    <a:pt x="72" y="26"/>
                  </a:lnTo>
                  <a:lnTo>
                    <a:pt x="48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494" name="Line 22"/>
            <p:cNvSpPr>
              <a:spLocks noChangeShapeType="1"/>
            </p:cNvSpPr>
            <p:nvPr/>
          </p:nvSpPr>
          <p:spPr bwMode="auto">
            <a:xfrm flipV="1">
              <a:off x="2742" y="2296"/>
              <a:ext cx="1" cy="396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95" name="Freeform 23"/>
            <p:cNvSpPr>
              <a:spLocks/>
            </p:cNvSpPr>
            <p:nvPr/>
          </p:nvSpPr>
          <p:spPr bwMode="auto">
            <a:xfrm>
              <a:off x="2700" y="2188"/>
              <a:ext cx="82" cy="136"/>
            </a:xfrm>
            <a:custGeom>
              <a:avLst/>
              <a:gdLst>
                <a:gd name="T0" fmla="*/ 24 w 82"/>
                <a:gd name="T1" fmla="*/ 72 h 136"/>
                <a:gd name="T2" fmla="*/ 24 w 82"/>
                <a:gd name="T3" fmla="*/ 72 h 136"/>
                <a:gd name="T4" fmla="*/ 12 w 82"/>
                <a:gd name="T5" fmla="*/ 106 h 136"/>
                <a:gd name="T6" fmla="*/ 0 w 82"/>
                <a:gd name="T7" fmla="*/ 136 h 136"/>
                <a:gd name="T8" fmla="*/ 82 w 82"/>
                <a:gd name="T9" fmla="*/ 136 h 136"/>
                <a:gd name="T10" fmla="*/ 82 w 82"/>
                <a:gd name="T11" fmla="*/ 136 h 136"/>
                <a:gd name="T12" fmla="*/ 72 w 82"/>
                <a:gd name="T13" fmla="*/ 110 h 136"/>
                <a:gd name="T14" fmla="*/ 58 w 82"/>
                <a:gd name="T15" fmla="*/ 72 h 136"/>
                <a:gd name="T16" fmla="*/ 58 w 82"/>
                <a:gd name="T17" fmla="*/ 72 h 136"/>
                <a:gd name="T18" fmla="*/ 46 w 82"/>
                <a:gd name="T19" fmla="*/ 32 h 136"/>
                <a:gd name="T20" fmla="*/ 42 w 82"/>
                <a:gd name="T21" fmla="*/ 0 h 136"/>
                <a:gd name="T22" fmla="*/ 42 w 82"/>
                <a:gd name="T23" fmla="*/ 0 h 136"/>
                <a:gd name="T24" fmla="*/ 36 w 82"/>
                <a:gd name="T25" fmla="*/ 32 h 136"/>
                <a:gd name="T26" fmla="*/ 24 w 82"/>
                <a:gd name="T27" fmla="*/ 72 h 136"/>
                <a:gd name="T28" fmla="*/ 24 w 82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36"/>
                <a:gd name="T47" fmla="*/ 82 w 82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2" y="136"/>
                  </a:lnTo>
                  <a:lnTo>
                    <a:pt x="72" y="110"/>
                  </a:lnTo>
                  <a:lnTo>
                    <a:pt x="58" y="72"/>
                  </a:lnTo>
                  <a:lnTo>
                    <a:pt x="46" y="32"/>
                  </a:lnTo>
                  <a:lnTo>
                    <a:pt x="42" y="0"/>
                  </a:lnTo>
                  <a:lnTo>
                    <a:pt x="36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496" name="Line 24"/>
            <p:cNvSpPr>
              <a:spLocks noChangeShapeType="1"/>
            </p:cNvSpPr>
            <p:nvPr/>
          </p:nvSpPr>
          <p:spPr bwMode="auto">
            <a:xfrm flipV="1">
              <a:off x="4586" y="2420"/>
              <a:ext cx="82" cy="178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97" name="Freeform 25"/>
            <p:cNvSpPr>
              <a:spLocks/>
            </p:cNvSpPr>
            <p:nvPr/>
          </p:nvSpPr>
          <p:spPr bwMode="auto">
            <a:xfrm>
              <a:off x="4620" y="2322"/>
              <a:ext cx="94" cy="140"/>
            </a:xfrm>
            <a:custGeom>
              <a:avLst/>
              <a:gdLst>
                <a:gd name="T0" fmla="*/ 48 w 94"/>
                <a:gd name="T1" fmla="*/ 56 h 140"/>
                <a:gd name="T2" fmla="*/ 48 w 94"/>
                <a:gd name="T3" fmla="*/ 56 h 140"/>
                <a:gd name="T4" fmla="*/ 24 w 94"/>
                <a:gd name="T5" fmla="*/ 84 h 140"/>
                <a:gd name="T6" fmla="*/ 0 w 94"/>
                <a:gd name="T7" fmla="*/ 106 h 140"/>
                <a:gd name="T8" fmla="*/ 74 w 94"/>
                <a:gd name="T9" fmla="*/ 140 h 140"/>
                <a:gd name="T10" fmla="*/ 74 w 94"/>
                <a:gd name="T11" fmla="*/ 140 h 140"/>
                <a:gd name="T12" fmla="*/ 74 w 94"/>
                <a:gd name="T13" fmla="*/ 112 h 140"/>
                <a:gd name="T14" fmla="*/ 78 w 94"/>
                <a:gd name="T15" fmla="*/ 70 h 140"/>
                <a:gd name="T16" fmla="*/ 78 w 94"/>
                <a:gd name="T17" fmla="*/ 70 h 140"/>
                <a:gd name="T18" fmla="*/ 86 w 94"/>
                <a:gd name="T19" fmla="*/ 30 h 140"/>
                <a:gd name="T20" fmla="*/ 94 w 94"/>
                <a:gd name="T21" fmla="*/ 0 h 140"/>
                <a:gd name="T22" fmla="*/ 94 w 94"/>
                <a:gd name="T23" fmla="*/ 0 h 140"/>
                <a:gd name="T24" fmla="*/ 76 w 94"/>
                <a:gd name="T25" fmla="*/ 26 h 140"/>
                <a:gd name="T26" fmla="*/ 48 w 94"/>
                <a:gd name="T27" fmla="*/ 56 h 140"/>
                <a:gd name="T28" fmla="*/ 48 w 94"/>
                <a:gd name="T29" fmla="*/ 56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40"/>
                <a:gd name="T47" fmla="*/ 94 w 9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40">
                  <a:moveTo>
                    <a:pt x="48" y="56"/>
                  </a:moveTo>
                  <a:lnTo>
                    <a:pt x="48" y="56"/>
                  </a:lnTo>
                  <a:lnTo>
                    <a:pt x="24" y="84"/>
                  </a:lnTo>
                  <a:lnTo>
                    <a:pt x="0" y="106"/>
                  </a:lnTo>
                  <a:lnTo>
                    <a:pt x="74" y="140"/>
                  </a:lnTo>
                  <a:lnTo>
                    <a:pt x="74" y="112"/>
                  </a:lnTo>
                  <a:lnTo>
                    <a:pt x="78" y="70"/>
                  </a:lnTo>
                  <a:lnTo>
                    <a:pt x="86" y="30"/>
                  </a:lnTo>
                  <a:lnTo>
                    <a:pt x="94" y="0"/>
                  </a:lnTo>
                  <a:lnTo>
                    <a:pt x="76" y="2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498" name="Line 26"/>
            <p:cNvSpPr>
              <a:spLocks noChangeShapeType="1"/>
            </p:cNvSpPr>
            <p:nvPr/>
          </p:nvSpPr>
          <p:spPr bwMode="auto">
            <a:xfrm flipH="1" flipV="1">
              <a:off x="4252" y="2428"/>
              <a:ext cx="96" cy="198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99" name="Freeform 27"/>
            <p:cNvSpPr>
              <a:spLocks/>
            </p:cNvSpPr>
            <p:nvPr/>
          </p:nvSpPr>
          <p:spPr bwMode="auto">
            <a:xfrm>
              <a:off x="4204" y="2330"/>
              <a:ext cx="96" cy="140"/>
            </a:xfrm>
            <a:custGeom>
              <a:avLst/>
              <a:gdLst>
                <a:gd name="T0" fmla="*/ 16 w 96"/>
                <a:gd name="T1" fmla="*/ 72 h 140"/>
                <a:gd name="T2" fmla="*/ 16 w 96"/>
                <a:gd name="T3" fmla="*/ 72 h 140"/>
                <a:gd name="T4" fmla="*/ 22 w 96"/>
                <a:gd name="T5" fmla="*/ 108 h 140"/>
                <a:gd name="T6" fmla="*/ 24 w 96"/>
                <a:gd name="T7" fmla="*/ 140 h 140"/>
                <a:gd name="T8" fmla="*/ 96 w 96"/>
                <a:gd name="T9" fmla="*/ 104 h 140"/>
                <a:gd name="T10" fmla="*/ 96 w 96"/>
                <a:gd name="T11" fmla="*/ 104 h 140"/>
                <a:gd name="T12" fmla="*/ 76 w 96"/>
                <a:gd name="T13" fmla="*/ 86 h 140"/>
                <a:gd name="T14" fmla="*/ 46 w 96"/>
                <a:gd name="T15" fmla="*/ 56 h 140"/>
                <a:gd name="T16" fmla="*/ 46 w 96"/>
                <a:gd name="T17" fmla="*/ 56 h 140"/>
                <a:gd name="T18" fmla="*/ 20 w 96"/>
                <a:gd name="T19" fmla="*/ 26 h 140"/>
                <a:gd name="T20" fmla="*/ 0 w 96"/>
                <a:gd name="T21" fmla="*/ 0 h 140"/>
                <a:gd name="T22" fmla="*/ 0 w 96"/>
                <a:gd name="T23" fmla="*/ 0 h 140"/>
                <a:gd name="T24" fmla="*/ 10 w 96"/>
                <a:gd name="T25" fmla="*/ 30 h 140"/>
                <a:gd name="T26" fmla="*/ 16 w 96"/>
                <a:gd name="T27" fmla="*/ 72 h 140"/>
                <a:gd name="T28" fmla="*/ 16 w 96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"/>
                <a:gd name="T46" fmla="*/ 0 h 140"/>
                <a:gd name="T47" fmla="*/ 96 w 9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" h="140">
                  <a:moveTo>
                    <a:pt x="16" y="72"/>
                  </a:moveTo>
                  <a:lnTo>
                    <a:pt x="16" y="72"/>
                  </a:lnTo>
                  <a:lnTo>
                    <a:pt x="22" y="108"/>
                  </a:lnTo>
                  <a:lnTo>
                    <a:pt x="24" y="140"/>
                  </a:lnTo>
                  <a:lnTo>
                    <a:pt x="96" y="104"/>
                  </a:lnTo>
                  <a:lnTo>
                    <a:pt x="76" y="86"/>
                  </a:lnTo>
                  <a:lnTo>
                    <a:pt x="46" y="56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10" y="30"/>
                  </a:lnTo>
                  <a:lnTo>
                    <a:pt x="16" y="7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00" name="Line 28"/>
            <p:cNvSpPr>
              <a:spLocks noChangeShapeType="1"/>
            </p:cNvSpPr>
            <p:nvPr/>
          </p:nvSpPr>
          <p:spPr bwMode="auto">
            <a:xfrm flipH="1" flipV="1">
              <a:off x="4402" y="2298"/>
              <a:ext cx="16" cy="26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1" name="Freeform 29"/>
            <p:cNvSpPr>
              <a:spLocks/>
            </p:cNvSpPr>
            <p:nvPr/>
          </p:nvSpPr>
          <p:spPr bwMode="auto">
            <a:xfrm>
              <a:off x="4364" y="2190"/>
              <a:ext cx="80" cy="138"/>
            </a:xfrm>
            <a:custGeom>
              <a:avLst/>
              <a:gdLst>
                <a:gd name="T0" fmla="*/ 20 w 80"/>
                <a:gd name="T1" fmla="*/ 72 h 138"/>
                <a:gd name="T2" fmla="*/ 20 w 80"/>
                <a:gd name="T3" fmla="*/ 72 h 138"/>
                <a:gd name="T4" fmla="*/ 10 w 80"/>
                <a:gd name="T5" fmla="*/ 106 h 138"/>
                <a:gd name="T6" fmla="*/ 0 w 80"/>
                <a:gd name="T7" fmla="*/ 138 h 138"/>
                <a:gd name="T8" fmla="*/ 80 w 80"/>
                <a:gd name="T9" fmla="*/ 132 h 138"/>
                <a:gd name="T10" fmla="*/ 80 w 80"/>
                <a:gd name="T11" fmla="*/ 132 h 138"/>
                <a:gd name="T12" fmla="*/ 68 w 80"/>
                <a:gd name="T13" fmla="*/ 108 h 138"/>
                <a:gd name="T14" fmla="*/ 52 w 80"/>
                <a:gd name="T15" fmla="*/ 70 h 138"/>
                <a:gd name="T16" fmla="*/ 52 w 80"/>
                <a:gd name="T17" fmla="*/ 70 h 138"/>
                <a:gd name="T18" fmla="*/ 40 w 80"/>
                <a:gd name="T19" fmla="*/ 30 h 138"/>
                <a:gd name="T20" fmla="*/ 32 w 80"/>
                <a:gd name="T21" fmla="*/ 0 h 138"/>
                <a:gd name="T22" fmla="*/ 32 w 80"/>
                <a:gd name="T23" fmla="*/ 0 h 138"/>
                <a:gd name="T24" fmla="*/ 28 w 80"/>
                <a:gd name="T25" fmla="*/ 32 h 138"/>
                <a:gd name="T26" fmla="*/ 20 w 80"/>
                <a:gd name="T27" fmla="*/ 72 h 138"/>
                <a:gd name="T28" fmla="*/ 20 w 80"/>
                <a:gd name="T29" fmla="*/ 72 h 1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8"/>
                <a:gd name="T47" fmla="*/ 80 w 80"/>
                <a:gd name="T48" fmla="*/ 138 h 1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8">
                  <a:moveTo>
                    <a:pt x="20" y="72"/>
                  </a:moveTo>
                  <a:lnTo>
                    <a:pt x="20" y="72"/>
                  </a:lnTo>
                  <a:lnTo>
                    <a:pt x="10" y="106"/>
                  </a:lnTo>
                  <a:lnTo>
                    <a:pt x="0" y="138"/>
                  </a:lnTo>
                  <a:lnTo>
                    <a:pt x="80" y="132"/>
                  </a:lnTo>
                  <a:lnTo>
                    <a:pt x="68" y="108"/>
                  </a:lnTo>
                  <a:lnTo>
                    <a:pt x="52" y="70"/>
                  </a:lnTo>
                  <a:lnTo>
                    <a:pt x="40" y="30"/>
                  </a:lnTo>
                  <a:lnTo>
                    <a:pt x="32" y="0"/>
                  </a:lnTo>
                  <a:lnTo>
                    <a:pt x="28" y="32"/>
                  </a:lnTo>
                  <a:lnTo>
                    <a:pt x="20" y="7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02" name="Line 30"/>
            <p:cNvSpPr>
              <a:spLocks noChangeShapeType="1"/>
            </p:cNvSpPr>
            <p:nvPr/>
          </p:nvSpPr>
          <p:spPr bwMode="auto">
            <a:xfrm flipV="1">
              <a:off x="4538" y="2294"/>
              <a:ext cx="16" cy="266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3" name="Freeform 31"/>
            <p:cNvSpPr>
              <a:spLocks/>
            </p:cNvSpPr>
            <p:nvPr/>
          </p:nvSpPr>
          <p:spPr bwMode="auto">
            <a:xfrm>
              <a:off x="4512" y="2186"/>
              <a:ext cx="80" cy="138"/>
            </a:xfrm>
            <a:custGeom>
              <a:avLst/>
              <a:gdLst>
                <a:gd name="T0" fmla="*/ 28 w 80"/>
                <a:gd name="T1" fmla="*/ 70 h 138"/>
                <a:gd name="T2" fmla="*/ 28 w 80"/>
                <a:gd name="T3" fmla="*/ 70 h 138"/>
                <a:gd name="T4" fmla="*/ 14 w 80"/>
                <a:gd name="T5" fmla="*/ 102 h 138"/>
                <a:gd name="T6" fmla="*/ 0 w 80"/>
                <a:gd name="T7" fmla="*/ 132 h 138"/>
                <a:gd name="T8" fmla="*/ 80 w 80"/>
                <a:gd name="T9" fmla="*/ 138 h 138"/>
                <a:gd name="T10" fmla="*/ 80 w 80"/>
                <a:gd name="T11" fmla="*/ 138 h 138"/>
                <a:gd name="T12" fmla="*/ 72 w 80"/>
                <a:gd name="T13" fmla="*/ 112 h 138"/>
                <a:gd name="T14" fmla="*/ 60 w 80"/>
                <a:gd name="T15" fmla="*/ 72 h 138"/>
                <a:gd name="T16" fmla="*/ 60 w 80"/>
                <a:gd name="T17" fmla="*/ 72 h 138"/>
                <a:gd name="T18" fmla="*/ 52 w 80"/>
                <a:gd name="T19" fmla="*/ 32 h 138"/>
                <a:gd name="T20" fmla="*/ 48 w 80"/>
                <a:gd name="T21" fmla="*/ 0 h 138"/>
                <a:gd name="T22" fmla="*/ 48 w 80"/>
                <a:gd name="T23" fmla="*/ 0 h 138"/>
                <a:gd name="T24" fmla="*/ 42 w 80"/>
                <a:gd name="T25" fmla="*/ 30 h 138"/>
                <a:gd name="T26" fmla="*/ 28 w 80"/>
                <a:gd name="T27" fmla="*/ 70 h 138"/>
                <a:gd name="T28" fmla="*/ 28 w 80"/>
                <a:gd name="T29" fmla="*/ 70 h 1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8"/>
                <a:gd name="T47" fmla="*/ 80 w 80"/>
                <a:gd name="T48" fmla="*/ 138 h 1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8">
                  <a:moveTo>
                    <a:pt x="28" y="70"/>
                  </a:moveTo>
                  <a:lnTo>
                    <a:pt x="28" y="70"/>
                  </a:lnTo>
                  <a:lnTo>
                    <a:pt x="14" y="102"/>
                  </a:lnTo>
                  <a:lnTo>
                    <a:pt x="0" y="132"/>
                  </a:lnTo>
                  <a:lnTo>
                    <a:pt x="80" y="138"/>
                  </a:lnTo>
                  <a:lnTo>
                    <a:pt x="72" y="112"/>
                  </a:lnTo>
                  <a:lnTo>
                    <a:pt x="60" y="72"/>
                  </a:lnTo>
                  <a:lnTo>
                    <a:pt x="52" y="32"/>
                  </a:lnTo>
                  <a:lnTo>
                    <a:pt x="48" y="0"/>
                  </a:lnTo>
                  <a:lnTo>
                    <a:pt x="42" y="30"/>
                  </a:lnTo>
                  <a:lnTo>
                    <a:pt x="28" y="7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04" name="Freeform 32"/>
            <p:cNvSpPr>
              <a:spLocks/>
            </p:cNvSpPr>
            <p:nvPr/>
          </p:nvSpPr>
          <p:spPr bwMode="auto">
            <a:xfrm>
              <a:off x="3460" y="1900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05" name="Freeform 33"/>
            <p:cNvSpPr>
              <a:spLocks/>
            </p:cNvSpPr>
            <p:nvPr/>
          </p:nvSpPr>
          <p:spPr bwMode="auto">
            <a:xfrm>
              <a:off x="3460" y="2692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06" name="Freeform 34"/>
            <p:cNvSpPr>
              <a:spLocks/>
            </p:cNvSpPr>
            <p:nvPr/>
          </p:nvSpPr>
          <p:spPr bwMode="auto">
            <a:xfrm>
              <a:off x="2596" y="1900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07" name="Freeform 35"/>
            <p:cNvSpPr>
              <a:spLocks/>
            </p:cNvSpPr>
            <p:nvPr/>
          </p:nvSpPr>
          <p:spPr bwMode="auto">
            <a:xfrm>
              <a:off x="2596" y="2692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08" name="Line 36"/>
            <p:cNvSpPr>
              <a:spLocks noChangeShapeType="1"/>
            </p:cNvSpPr>
            <p:nvPr/>
          </p:nvSpPr>
          <p:spPr bwMode="auto">
            <a:xfrm flipV="1">
              <a:off x="2740" y="3088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9" name="Freeform 37"/>
            <p:cNvSpPr>
              <a:spLocks/>
            </p:cNvSpPr>
            <p:nvPr/>
          </p:nvSpPr>
          <p:spPr bwMode="auto">
            <a:xfrm>
              <a:off x="2700" y="2980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10" name="Line 38"/>
            <p:cNvSpPr>
              <a:spLocks noChangeShapeType="1"/>
            </p:cNvSpPr>
            <p:nvPr/>
          </p:nvSpPr>
          <p:spPr bwMode="auto">
            <a:xfrm flipV="1">
              <a:off x="3604" y="3088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11" name="Freeform 39"/>
            <p:cNvSpPr>
              <a:spLocks/>
            </p:cNvSpPr>
            <p:nvPr/>
          </p:nvSpPr>
          <p:spPr bwMode="auto">
            <a:xfrm>
              <a:off x="3564" y="2980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12" name="Line 40"/>
            <p:cNvSpPr>
              <a:spLocks noChangeShapeType="1"/>
            </p:cNvSpPr>
            <p:nvPr/>
          </p:nvSpPr>
          <p:spPr bwMode="auto">
            <a:xfrm flipV="1">
              <a:off x="2740" y="1792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13" name="Freeform 41"/>
            <p:cNvSpPr>
              <a:spLocks/>
            </p:cNvSpPr>
            <p:nvPr/>
          </p:nvSpPr>
          <p:spPr bwMode="auto">
            <a:xfrm>
              <a:off x="2700" y="1684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14" name="Line 42"/>
            <p:cNvSpPr>
              <a:spLocks noChangeShapeType="1"/>
            </p:cNvSpPr>
            <p:nvPr/>
          </p:nvSpPr>
          <p:spPr bwMode="auto">
            <a:xfrm flipV="1">
              <a:off x="3604" y="1792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15" name="Freeform 43"/>
            <p:cNvSpPr>
              <a:spLocks/>
            </p:cNvSpPr>
            <p:nvPr/>
          </p:nvSpPr>
          <p:spPr bwMode="auto">
            <a:xfrm>
              <a:off x="3564" y="1684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16" name="Rectangle 44"/>
            <p:cNvSpPr>
              <a:spLocks noChangeArrowheads="1"/>
            </p:cNvSpPr>
            <p:nvPr/>
          </p:nvSpPr>
          <p:spPr bwMode="auto">
            <a:xfrm>
              <a:off x="2682" y="2750"/>
              <a:ext cx="1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517" name="Rectangle 45"/>
            <p:cNvSpPr>
              <a:spLocks noChangeArrowheads="1"/>
            </p:cNvSpPr>
            <p:nvPr/>
          </p:nvSpPr>
          <p:spPr bwMode="auto">
            <a:xfrm>
              <a:off x="3546" y="2750"/>
              <a:ext cx="1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518" name="Rectangle 46"/>
            <p:cNvSpPr>
              <a:spLocks noChangeArrowheads="1"/>
            </p:cNvSpPr>
            <p:nvPr/>
          </p:nvSpPr>
          <p:spPr bwMode="auto">
            <a:xfrm>
              <a:off x="3552" y="195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519" name="Freeform 47"/>
            <p:cNvSpPr>
              <a:spLocks/>
            </p:cNvSpPr>
            <p:nvPr/>
          </p:nvSpPr>
          <p:spPr bwMode="auto">
            <a:xfrm>
              <a:off x="4420" y="1036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20" name="Rectangle 48"/>
            <p:cNvSpPr>
              <a:spLocks noChangeArrowheads="1"/>
            </p:cNvSpPr>
            <p:nvPr/>
          </p:nvSpPr>
          <p:spPr bwMode="auto">
            <a:xfrm>
              <a:off x="4506" y="1094"/>
              <a:ext cx="1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521" name="Rectangle 49"/>
            <p:cNvSpPr>
              <a:spLocks noChangeArrowheads="1"/>
            </p:cNvSpPr>
            <p:nvPr/>
          </p:nvSpPr>
          <p:spPr bwMode="auto">
            <a:xfrm>
              <a:off x="2688" y="195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522" name="Line 50"/>
            <p:cNvSpPr>
              <a:spLocks noChangeShapeType="1"/>
            </p:cNvSpPr>
            <p:nvPr/>
          </p:nvSpPr>
          <p:spPr bwMode="auto">
            <a:xfrm>
              <a:off x="292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3" name="Line 51"/>
            <p:cNvSpPr>
              <a:spLocks noChangeShapeType="1"/>
            </p:cNvSpPr>
            <p:nvPr/>
          </p:nvSpPr>
          <p:spPr bwMode="auto">
            <a:xfrm>
              <a:off x="2940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4" name="Line 52"/>
            <p:cNvSpPr>
              <a:spLocks noChangeShapeType="1"/>
            </p:cNvSpPr>
            <p:nvPr/>
          </p:nvSpPr>
          <p:spPr bwMode="auto">
            <a:xfrm>
              <a:off x="2948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5" name="Line 53"/>
            <p:cNvSpPr>
              <a:spLocks noChangeShapeType="1"/>
            </p:cNvSpPr>
            <p:nvPr/>
          </p:nvSpPr>
          <p:spPr bwMode="auto">
            <a:xfrm>
              <a:off x="2956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6" name="Line 54"/>
            <p:cNvSpPr>
              <a:spLocks noChangeShapeType="1"/>
            </p:cNvSpPr>
            <p:nvPr/>
          </p:nvSpPr>
          <p:spPr bwMode="auto">
            <a:xfrm>
              <a:off x="2972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7" name="Line 55"/>
            <p:cNvSpPr>
              <a:spLocks noChangeShapeType="1"/>
            </p:cNvSpPr>
            <p:nvPr/>
          </p:nvSpPr>
          <p:spPr bwMode="auto">
            <a:xfrm>
              <a:off x="2980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8" name="Line 56"/>
            <p:cNvSpPr>
              <a:spLocks noChangeShapeType="1"/>
            </p:cNvSpPr>
            <p:nvPr/>
          </p:nvSpPr>
          <p:spPr bwMode="auto">
            <a:xfrm>
              <a:off x="2988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9" name="Line 57"/>
            <p:cNvSpPr>
              <a:spLocks noChangeShapeType="1"/>
            </p:cNvSpPr>
            <p:nvPr/>
          </p:nvSpPr>
          <p:spPr bwMode="auto">
            <a:xfrm>
              <a:off x="3004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0" name="Line 58"/>
            <p:cNvSpPr>
              <a:spLocks noChangeShapeType="1"/>
            </p:cNvSpPr>
            <p:nvPr/>
          </p:nvSpPr>
          <p:spPr bwMode="auto">
            <a:xfrm>
              <a:off x="3012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1" name="Line 59"/>
            <p:cNvSpPr>
              <a:spLocks noChangeShapeType="1"/>
            </p:cNvSpPr>
            <p:nvPr/>
          </p:nvSpPr>
          <p:spPr bwMode="auto">
            <a:xfrm>
              <a:off x="3020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2" name="Line 60"/>
            <p:cNvSpPr>
              <a:spLocks noChangeShapeType="1"/>
            </p:cNvSpPr>
            <p:nvPr/>
          </p:nvSpPr>
          <p:spPr bwMode="auto">
            <a:xfrm>
              <a:off x="3036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3" name="Line 61"/>
            <p:cNvSpPr>
              <a:spLocks noChangeShapeType="1"/>
            </p:cNvSpPr>
            <p:nvPr/>
          </p:nvSpPr>
          <p:spPr bwMode="auto">
            <a:xfrm>
              <a:off x="304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4" name="Line 62"/>
            <p:cNvSpPr>
              <a:spLocks noChangeShapeType="1"/>
            </p:cNvSpPr>
            <p:nvPr/>
          </p:nvSpPr>
          <p:spPr bwMode="auto">
            <a:xfrm>
              <a:off x="3052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5" name="Line 63"/>
            <p:cNvSpPr>
              <a:spLocks noChangeShapeType="1"/>
            </p:cNvSpPr>
            <p:nvPr/>
          </p:nvSpPr>
          <p:spPr bwMode="auto">
            <a:xfrm>
              <a:off x="3068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6" name="Line 64"/>
            <p:cNvSpPr>
              <a:spLocks noChangeShapeType="1"/>
            </p:cNvSpPr>
            <p:nvPr/>
          </p:nvSpPr>
          <p:spPr bwMode="auto">
            <a:xfrm>
              <a:off x="3076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7" name="Line 65"/>
            <p:cNvSpPr>
              <a:spLocks noChangeShapeType="1"/>
            </p:cNvSpPr>
            <p:nvPr/>
          </p:nvSpPr>
          <p:spPr bwMode="auto">
            <a:xfrm>
              <a:off x="308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8" name="Line 66"/>
            <p:cNvSpPr>
              <a:spLocks noChangeShapeType="1"/>
            </p:cNvSpPr>
            <p:nvPr/>
          </p:nvSpPr>
          <p:spPr bwMode="auto">
            <a:xfrm>
              <a:off x="3100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9" name="Line 67"/>
            <p:cNvSpPr>
              <a:spLocks noChangeShapeType="1"/>
            </p:cNvSpPr>
            <p:nvPr/>
          </p:nvSpPr>
          <p:spPr bwMode="auto">
            <a:xfrm>
              <a:off x="3108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0" name="Line 68"/>
            <p:cNvSpPr>
              <a:spLocks noChangeShapeType="1"/>
            </p:cNvSpPr>
            <p:nvPr/>
          </p:nvSpPr>
          <p:spPr bwMode="auto">
            <a:xfrm>
              <a:off x="3116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1" name="Line 69"/>
            <p:cNvSpPr>
              <a:spLocks noChangeShapeType="1"/>
            </p:cNvSpPr>
            <p:nvPr/>
          </p:nvSpPr>
          <p:spPr bwMode="auto">
            <a:xfrm>
              <a:off x="3132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2" name="Line 70"/>
            <p:cNvSpPr>
              <a:spLocks noChangeShapeType="1"/>
            </p:cNvSpPr>
            <p:nvPr/>
          </p:nvSpPr>
          <p:spPr bwMode="auto">
            <a:xfrm>
              <a:off x="3140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3" name="Line 71"/>
            <p:cNvSpPr>
              <a:spLocks noChangeShapeType="1"/>
            </p:cNvSpPr>
            <p:nvPr/>
          </p:nvSpPr>
          <p:spPr bwMode="auto">
            <a:xfrm>
              <a:off x="3148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4" name="Line 72"/>
            <p:cNvSpPr>
              <a:spLocks noChangeShapeType="1"/>
            </p:cNvSpPr>
            <p:nvPr/>
          </p:nvSpPr>
          <p:spPr bwMode="auto">
            <a:xfrm>
              <a:off x="3164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5" name="Line 73"/>
            <p:cNvSpPr>
              <a:spLocks noChangeShapeType="1"/>
            </p:cNvSpPr>
            <p:nvPr/>
          </p:nvSpPr>
          <p:spPr bwMode="auto">
            <a:xfrm>
              <a:off x="3172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6" name="Line 74"/>
            <p:cNvSpPr>
              <a:spLocks noChangeShapeType="1"/>
            </p:cNvSpPr>
            <p:nvPr/>
          </p:nvSpPr>
          <p:spPr bwMode="auto">
            <a:xfrm>
              <a:off x="3180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7" name="Line 75"/>
            <p:cNvSpPr>
              <a:spLocks noChangeShapeType="1"/>
            </p:cNvSpPr>
            <p:nvPr/>
          </p:nvSpPr>
          <p:spPr bwMode="auto">
            <a:xfrm>
              <a:off x="3196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8" name="Line 76"/>
            <p:cNvSpPr>
              <a:spLocks noChangeShapeType="1"/>
            </p:cNvSpPr>
            <p:nvPr/>
          </p:nvSpPr>
          <p:spPr bwMode="auto">
            <a:xfrm>
              <a:off x="320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9" name="Line 77"/>
            <p:cNvSpPr>
              <a:spLocks noChangeShapeType="1"/>
            </p:cNvSpPr>
            <p:nvPr/>
          </p:nvSpPr>
          <p:spPr bwMode="auto">
            <a:xfrm>
              <a:off x="3212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0" name="Line 78"/>
            <p:cNvSpPr>
              <a:spLocks noChangeShapeType="1"/>
            </p:cNvSpPr>
            <p:nvPr/>
          </p:nvSpPr>
          <p:spPr bwMode="auto">
            <a:xfrm>
              <a:off x="3228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1" name="Line 79"/>
            <p:cNvSpPr>
              <a:spLocks noChangeShapeType="1"/>
            </p:cNvSpPr>
            <p:nvPr/>
          </p:nvSpPr>
          <p:spPr bwMode="auto">
            <a:xfrm>
              <a:off x="3236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2" name="Line 80"/>
            <p:cNvSpPr>
              <a:spLocks noChangeShapeType="1"/>
            </p:cNvSpPr>
            <p:nvPr/>
          </p:nvSpPr>
          <p:spPr bwMode="auto">
            <a:xfrm>
              <a:off x="324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3" name="Line 81"/>
            <p:cNvSpPr>
              <a:spLocks noChangeShapeType="1"/>
            </p:cNvSpPr>
            <p:nvPr/>
          </p:nvSpPr>
          <p:spPr bwMode="auto">
            <a:xfrm>
              <a:off x="3260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4" name="Line 82"/>
            <p:cNvSpPr>
              <a:spLocks noChangeShapeType="1"/>
            </p:cNvSpPr>
            <p:nvPr/>
          </p:nvSpPr>
          <p:spPr bwMode="auto">
            <a:xfrm>
              <a:off x="3268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5" name="Line 83"/>
            <p:cNvSpPr>
              <a:spLocks noChangeShapeType="1"/>
            </p:cNvSpPr>
            <p:nvPr/>
          </p:nvSpPr>
          <p:spPr bwMode="auto">
            <a:xfrm>
              <a:off x="3276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6" name="Line 84"/>
            <p:cNvSpPr>
              <a:spLocks noChangeShapeType="1"/>
            </p:cNvSpPr>
            <p:nvPr/>
          </p:nvSpPr>
          <p:spPr bwMode="auto">
            <a:xfrm>
              <a:off x="3292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7" name="Line 85"/>
            <p:cNvSpPr>
              <a:spLocks noChangeShapeType="1"/>
            </p:cNvSpPr>
            <p:nvPr/>
          </p:nvSpPr>
          <p:spPr bwMode="auto">
            <a:xfrm>
              <a:off x="3300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8" name="Line 86"/>
            <p:cNvSpPr>
              <a:spLocks noChangeShapeType="1"/>
            </p:cNvSpPr>
            <p:nvPr/>
          </p:nvSpPr>
          <p:spPr bwMode="auto">
            <a:xfrm>
              <a:off x="3308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9" name="Line 87"/>
            <p:cNvSpPr>
              <a:spLocks noChangeShapeType="1"/>
            </p:cNvSpPr>
            <p:nvPr/>
          </p:nvSpPr>
          <p:spPr bwMode="auto">
            <a:xfrm>
              <a:off x="3324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0" name="Line 88"/>
            <p:cNvSpPr>
              <a:spLocks noChangeShapeType="1"/>
            </p:cNvSpPr>
            <p:nvPr/>
          </p:nvSpPr>
          <p:spPr bwMode="auto">
            <a:xfrm>
              <a:off x="3332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1" name="Line 89"/>
            <p:cNvSpPr>
              <a:spLocks noChangeShapeType="1"/>
            </p:cNvSpPr>
            <p:nvPr/>
          </p:nvSpPr>
          <p:spPr bwMode="auto">
            <a:xfrm>
              <a:off x="3340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2" name="Line 90"/>
            <p:cNvSpPr>
              <a:spLocks noChangeShapeType="1"/>
            </p:cNvSpPr>
            <p:nvPr/>
          </p:nvSpPr>
          <p:spPr bwMode="auto">
            <a:xfrm>
              <a:off x="3356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3" name="Line 91"/>
            <p:cNvSpPr>
              <a:spLocks noChangeShapeType="1"/>
            </p:cNvSpPr>
            <p:nvPr/>
          </p:nvSpPr>
          <p:spPr bwMode="auto">
            <a:xfrm>
              <a:off x="336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4" name="Line 92"/>
            <p:cNvSpPr>
              <a:spLocks noChangeShapeType="1"/>
            </p:cNvSpPr>
            <p:nvPr/>
          </p:nvSpPr>
          <p:spPr bwMode="auto">
            <a:xfrm>
              <a:off x="3372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5" name="Line 93"/>
            <p:cNvSpPr>
              <a:spLocks noChangeShapeType="1"/>
            </p:cNvSpPr>
            <p:nvPr/>
          </p:nvSpPr>
          <p:spPr bwMode="auto">
            <a:xfrm>
              <a:off x="3388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6" name="Line 94"/>
            <p:cNvSpPr>
              <a:spLocks noChangeShapeType="1"/>
            </p:cNvSpPr>
            <p:nvPr/>
          </p:nvSpPr>
          <p:spPr bwMode="auto">
            <a:xfrm>
              <a:off x="3396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7" name="Line 95"/>
            <p:cNvSpPr>
              <a:spLocks noChangeShapeType="1"/>
            </p:cNvSpPr>
            <p:nvPr/>
          </p:nvSpPr>
          <p:spPr bwMode="auto">
            <a:xfrm>
              <a:off x="340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8" name="Line 96"/>
            <p:cNvSpPr>
              <a:spLocks noChangeShapeType="1"/>
            </p:cNvSpPr>
            <p:nvPr/>
          </p:nvSpPr>
          <p:spPr bwMode="auto">
            <a:xfrm>
              <a:off x="3420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9" name="Rectangle 97"/>
            <p:cNvSpPr>
              <a:spLocks noChangeArrowheads="1"/>
            </p:cNvSpPr>
            <p:nvPr/>
          </p:nvSpPr>
          <p:spPr bwMode="auto">
            <a:xfrm>
              <a:off x="3134" y="1886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570" name="Line 98"/>
            <p:cNvSpPr>
              <a:spLocks noChangeShapeType="1"/>
            </p:cNvSpPr>
            <p:nvPr/>
          </p:nvSpPr>
          <p:spPr bwMode="auto">
            <a:xfrm>
              <a:off x="287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1" name="Line 99"/>
            <p:cNvSpPr>
              <a:spLocks noChangeShapeType="1"/>
            </p:cNvSpPr>
            <p:nvPr/>
          </p:nvSpPr>
          <p:spPr bwMode="auto">
            <a:xfrm>
              <a:off x="2890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2" name="Line 100"/>
            <p:cNvSpPr>
              <a:spLocks noChangeShapeType="1"/>
            </p:cNvSpPr>
            <p:nvPr/>
          </p:nvSpPr>
          <p:spPr bwMode="auto">
            <a:xfrm>
              <a:off x="289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3" name="Line 101"/>
            <p:cNvSpPr>
              <a:spLocks noChangeShapeType="1"/>
            </p:cNvSpPr>
            <p:nvPr/>
          </p:nvSpPr>
          <p:spPr bwMode="auto">
            <a:xfrm>
              <a:off x="290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4" name="Line 102"/>
            <p:cNvSpPr>
              <a:spLocks noChangeShapeType="1"/>
            </p:cNvSpPr>
            <p:nvPr/>
          </p:nvSpPr>
          <p:spPr bwMode="auto">
            <a:xfrm>
              <a:off x="2922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5" name="Line 103"/>
            <p:cNvSpPr>
              <a:spLocks noChangeShapeType="1"/>
            </p:cNvSpPr>
            <p:nvPr/>
          </p:nvSpPr>
          <p:spPr bwMode="auto">
            <a:xfrm>
              <a:off x="293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" name="Line 104"/>
            <p:cNvSpPr>
              <a:spLocks noChangeShapeType="1"/>
            </p:cNvSpPr>
            <p:nvPr/>
          </p:nvSpPr>
          <p:spPr bwMode="auto">
            <a:xfrm>
              <a:off x="293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7" name="Line 105"/>
            <p:cNvSpPr>
              <a:spLocks noChangeShapeType="1"/>
            </p:cNvSpPr>
            <p:nvPr/>
          </p:nvSpPr>
          <p:spPr bwMode="auto">
            <a:xfrm>
              <a:off x="2954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8" name="Line 106"/>
            <p:cNvSpPr>
              <a:spLocks noChangeShapeType="1"/>
            </p:cNvSpPr>
            <p:nvPr/>
          </p:nvSpPr>
          <p:spPr bwMode="auto">
            <a:xfrm>
              <a:off x="296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9" name="Line 107"/>
            <p:cNvSpPr>
              <a:spLocks noChangeShapeType="1"/>
            </p:cNvSpPr>
            <p:nvPr/>
          </p:nvSpPr>
          <p:spPr bwMode="auto">
            <a:xfrm>
              <a:off x="297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0" name="Line 108"/>
            <p:cNvSpPr>
              <a:spLocks noChangeShapeType="1"/>
            </p:cNvSpPr>
            <p:nvPr/>
          </p:nvSpPr>
          <p:spPr bwMode="auto">
            <a:xfrm>
              <a:off x="2986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1" name="Line 109"/>
            <p:cNvSpPr>
              <a:spLocks noChangeShapeType="1"/>
            </p:cNvSpPr>
            <p:nvPr/>
          </p:nvSpPr>
          <p:spPr bwMode="auto">
            <a:xfrm>
              <a:off x="299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2" name="Line 110"/>
            <p:cNvSpPr>
              <a:spLocks noChangeShapeType="1"/>
            </p:cNvSpPr>
            <p:nvPr/>
          </p:nvSpPr>
          <p:spPr bwMode="auto">
            <a:xfrm>
              <a:off x="300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3" name="Line 111"/>
            <p:cNvSpPr>
              <a:spLocks noChangeShapeType="1"/>
            </p:cNvSpPr>
            <p:nvPr/>
          </p:nvSpPr>
          <p:spPr bwMode="auto">
            <a:xfrm>
              <a:off x="3018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4" name="Line 112"/>
            <p:cNvSpPr>
              <a:spLocks noChangeShapeType="1"/>
            </p:cNvSpPr>
            <p:nvPr/>
          </p:nvSpPr>
          <p:spPr bwMode="auto">
            <a:xfrm>
              <a:off x="302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5" name="Line 113"/>
            <p:cNvSpPr>
              <a:spLocks noChangeShapeType="1"/>
            </p:cNvSpPr>
            <p:nvPr/>
          </p:nvSpPr>
          <p:spPr bwMode="auto">
            <a:xfrm>
              <a:off x="303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6" name="Line 114"/>
            <p:cNvSpPr>
              <a:spLocks noChangeShapeType="1"/>
            </p:cNvSpPr>
            <p:nvPr/>
          </p:nvSpPr>
          <p:spPr bwMode="auto">
            <a:xfrm>
              <a:off x="3050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7" name="Line 115"/>
            <p:cNvSpPr>
              <a:spLocks noChangeShapeType="1"/>
            </p:cNvSpPr>
            <p:nvPr/>
          </p:nvSpPr>
          <p:spPr bwMode="auto">
            <a:xfrm>
              <a:off x="305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8" name="Line 116"/>
            <p:cNvSpPr>
              <a:spLocks noChangeShapeType="1"/>
            </p:cNvSpPr>
            <p:nvPr/>
          </p:nvSpPr>
          <p:spPr bwMode="auto">
            <a:xfrm>
              <a:off x="306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9" name="Line 117"/>
            <p:cNvSpPr>
              <a:spLocks noChangeShapeType="1"/>
            </p:cNvSpPr>
            <p:nvPr/>
          </p:nvSpPr>
          <p:spPr bwMode="auto">
            <a:xfrm>
              <a:off x="3082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0" name="Line 118"/>
            <p:cNvSpPr>
              <a:spLocks noChangeShapeType="1"/>
            </p:cNvSpPr>
            <p:nvPr/>
          </p:nvSpPr>
          <p:spPr bwMode="auto">
            <a:xfrm>
              <a:off x="309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1" name="Line 119"/>
            <p:cNvSpPr>
              <a:spLocks noChangeShapeType="1"/>
            </p:cNvSpPr>
            <p:nvPr/>
          </p:nvSpPr>
          <p:spPr bwMode="auto">
            <a:xfrm>
              <a:off x="309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2" name="Line 120"/>
            <p:cNvSpPr>
              <a:spLocks noChangeShapeType="1"/>
            </p:cNvSpPr>
            <p:nvPr/>
          </p:nvSpPr>
          <p:spPr bwMode="auto">
            <a:xfrm>
              <a:off x="3114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3" name="Line 121"/>
            <p:cNvSpPr>
              <a:spLocks noChangeShapeType="1"/>
            </p:cNvSpPr>
            <p:nvPr/>
          </p:nvSpPr>
          <p:spPr bwMode="auto">
            <a:xfrm>
              <a:off x="312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4" name="Line 122"/>
            <p:cNvSpPr>
              <a:spLocks noChangeShapeType="1"/>
            </p:cNvSpPr>
            <p:nvPr/>
          </p:nvSpPr>
          <p:spPr bwMode="auto">
            <a:xfrm>
              <a:off x="313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5" name="Line 123"/>
            <p:cNvSpPr>
              <a:spLocks noChangeShapeType="1"/>
            </p:cNvSpPr>
            <p:nvPr/>
          </p:nvSpPr>
          <p:spPr bwMode="auto">
            <a:xfrm>
              <a:off x="3146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6" name="Line 124"/>
            <p:cNvSpPr>
              <a:spLocks noChangeShapeType="1"/>
            </p:cNvSpPr>
            <p:nvPr/>
          </p:nvSpPr>
          <p:spPr bwMode="auto">
            <a:xfrm>
              <a:off x="315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7" name="Line 125"/>
            <p:cNvSpPr>
              <a:spLocks noChangeShapeType="1"/>
            </p:cNvSpPr>
            <p:nvPr/>
          </p:nvSpPr>
          <p:spPr bwMode="auto">
            <a:xfrm>
              <a:off x="316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8" name="Line 126"/>
            <p:cNvSpPr>
              <a:spLocks noChangeShapeType="1"/>
            </p:cNvSpPr>
            <p:nvPr/>
          </p:nvSpPr>
          <p:spPr bwMode="auto">
            <a:xfrm>
              <a:off x="3178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9" name="Line 127"/>
            <p:cNvSpPr>
              <a:spLocks noChangeShapeType="1"/>
            </p:cNvSpPr>
            <p:nvPr/>
          </p:nvSpPr>
          <p:spPr bwMode="auto">
            <a:xfrm>
              <a:off x="318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0" name="Line 128"/>
            <p:cNvSpPr>
              <a:spLocks noChangeShapeType="1"/>
            </p:cNvSpPr>
            <p:nvPr/>
          </p:nvSpPr>
          <p:spPr bwMode="auto">
            <a:xfrm>
              <a:off x="319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1" name="Line 129"/>
            <p:cNvSpPr>
              <a:spLocks noChangeShapeType="1"/>
            </p:cNvSpPr>
            <p:nvPr/>
          </p:nvSpPr>
          <p:spPr bwMode="auto">
            <a:xfrm>
              <a:off x="3210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2" name="Line 130"/>
            <p:cNvSpPr>
              <a:spLocks noChangeShapeType="1"/>
            </p:cNvSpPr>
            <p:nvPr/>
          </p:nvSpPr>
          <p:spPr bwMode="auto">
            <a:xfrm>
              <a:off x="321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3" name="Line 131"/>
            <p:cNvSpPr>
              <a:spLocks noChangeShapeType="1"/>
            </p:cNvSpPr>
            <p:nvPr/>
          </p:nvSpPr>
          <p:spPr bwMode="auto">
            <a:xfrm>
              <a:off x="322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4" name="Line 132"/>
            <p:cNvSpPr>
              <a:spLocks noChangeShapeType="1"/>
            </p:cNvSpPr>
            <p:nvPr/>
          </p:nvSpPr>
          <p:spPr bwMode="auto">
            <a:xfrm>
              <a:off x="3242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5" name="Line 133"/>
            <p:cNvSpPr>
              <a:spLocks noChangeShapeType="1"/>
            </p:cNvSpPr>
            <p:nvPr/>
          </p:nvSpPr>
          <p:spPr bwMode="auto">
            <a:xfrm>
              <a:off x="325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6" name="Line 134"/>
            <p:cNvSpPr>
              <a:spLocks noChangeShapeType="1"/>
            </p:cNvSpPr>
            <p:nvPr/>
          </p:nvSpPr>
          <p:spPr bwMode="auto">
            <a:xfrm>
              <a:off x="325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7" name="Line 135"/>
            <p:cNvSpPr>
              <a:spLocks noChangeShapeType="1"/>
            </p:cNvSpPr>
            <p:nvPr/>
          </p:nvSpPr>
          <p:spPr bwMode="auto">
            <a:xfrm>
              <a:off x="3274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8" name="Line 136"/>
            <p:cNvSpPr>
              <a:spLocks noChangeShapeType="1"/>
            </p:cNvSpPr>
            <p:nvPr/>
          </p:nvSpPr>
          <p:spPr bwMode="auto">
            <a:xfrm>
              <a:off x="328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9" name="Line 137"/>
            <p:cNvSpPr>
              <a:spLocks noChangeShapeType="1"/>
            </p:cNvSpPr>
            <p:nvPr/>
          </p:nvSpPr>
          <p:spPr bwMode="auto">
            <a:xfrm>
              <a:off x="329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0" name="Line 138"/>
            <p:cNvSpPr>
              <a:spLocks noChangeShapeType="1"/>
            </p:cNvSpPr>
            <p:nvPr/>
          </p:nvSpPr>
          <p:spPr bwMode="auto">
            <a:xfrm>
              <a:off x="3306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1" name="Line 139"/>
            <p:cNvSpPr>
              <a:spLocks noChangeShapeType="1"/>
            </p:cNvSpPr>
            <p:nvPr/>
          </p:nvSpPr>
          <p:spPr bwMode="auto">
            <a:xfrm>
              <a:off x="331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2" name="Line 140"/>
            <p:cNvSpPr>
              <a:spLocks noChangeShapeType="1"/>
            </p:cNvSpPr>
            <p:nvPr/>
          </p:nvSpPr>
          <p:spPr bwMode="auto">
            <a:xfrm>
              <a:off x="332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3" name="Line 141"/>
            <p:cNvSpPr>
              <a:spLocks noChangeShapeType="1"/>
            </p:cNvSpPr>
            <p:nvPr/>
          </p:nvSpPr>
          <p:spPr bwMode="auto">
            <a:xfrm>
              <a:off x="3338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4" name="Line 142"/>
            <p:cNvSpPr>
              <a:spLocks noChangeShapeType="1"/>
            </p:cNvSpPr>
            <p:nvPr/>
          </p:nvSpPr>
          <p:spPr bwMode="auto">
            <a:xfrm>
              <a:off x="334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5" name="Line 143"/>
            <p:cNvSpPr>
              <a:spLocks noChangeShapeType="1"/>
            </p:cNvSpPr>
            <p:nvPr/>
          </p:nvSpPr>
          <p:spPr bwMode="auto">
            <a:xfrm>
              <a:off x="335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6" name="Line 144"/>
            <p:cNvSpPr>
              <a:spLocks noChangeShapeType="1"/>
            </p:cNvSpPr>
            <p:nvPr/>
          </p:nvSpPr>
          <p:spPr bwMode="auto">
            <a:xfrm>
              <a:off x="3370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7" name="Line 145"/>
            <p:cNvSpPr>
              <a:spLocks noChangeShapeType="1"/>
            </p:cNvSpPr>
            <p:nvPr/>
          </p:nvSpPr>
          <p:spPr bwMode="auto">
            <a:xfrm>
              <a:off x="337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8" name="Line 146"/>
            <p:cNvSpPr>
              <a:spLocks noChangeShapeType="1"/>
            </p:cNvSpPr>
            <p:nvPr/>
          </p:nvSpPr>
          <p:spPr bwMode="auto">
            <a:xfrm>
              <a:off x="338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9" name="Line 147"/>
            <p:cNvSpPr>
              <a:spLocks noChangeShapeType="1"/>
            </p:cNvSpPr>
            <p:nvPr/>
          </p:nvSpPr>
          <p:spPr bwMode="auto">
            <a:xfrm>
              <a:off x="3402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0" name="Line 148"/>
            <p:cNvSpPr>
              <a:spLocks noChangeShapeType="1"/>
            </p:cNvSpPr>
            <p:nvPr/>
          </p:nvSpPr>
          <p:spPr bwMode="auto">
            <a:xfrm>
              <a:off x="341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1" name="Line 149"/>
            <p:cNvSpPr>
              <a:spLocks noChangeShapeType="1"/>
            </p:cNvSpPr>
            <p:nvPr/>
          </p:nvSpPr>
          <p:spPr bwMode="auto">
            <a:xfrm>
              <a:off x="341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2" name="Line 150"/>
            <p:cNvSpPr>
              <a:spLocks noChangeShapeType="1"/>
            </p:cNvSpPr>
            <p:nvPr/>
          </p:nvSpPr>
          <p:spPr bwMode="auto">
            <a:xfrm>
              <a:off x="3434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3" name="Line 151"/>
            <p:cNvSpPr>
              <a:spLocks noChangeShapeType="1"/>
            </p:cNvSpPr>
            <p:nvPr/>
          </p:nvSpPr>
          <p:spPr bwMode="auto">
            <a:xfrm>
              <a:off x="344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5" name="Line 153"/>
            <p:cNvSpPr>
              <a:spLocks noChangeShapeType="1"/>
            </p:cNvSpPr>
            <p:nvPr/>
          </p:nvSpPr>
          <p:spPr bwMode="auto">
            <a:xfrm>
              <a:off x="2894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7" name="Line 155"/>
            <p:cNvSpPr>
              <a:spLocks noChangeShapeType="1"/>
            </p:cNvSpPr>
            <p:nvPr/>
          </p:nvSpPr>
          <p:spPr bwMode="auto">
            <a:xfrm>
              <a:off x="291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8" name="Line 156"/>
            <p:cNvSpPr>
              <a:spLocks noChangeShapeType="1"/>
            </p:cNvSpPr>
            <p:nvPr/>
          </p:nvSpPr>
          <p:spPr bwMode="auto">
            <a:xfrm>
              <a:off x="2926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9" name="Line 157"/>
            <p:cNvSpPr>
              <a:spLocks noChangeShapeType="1"/>
            </p:cNvSpPr>
            <p:nvPr/>
          </p:nvSpPr>
          <p:spPr bwMode="auto">
            <a:xfrm>
              <a:off x="293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0" name="Line 158"/>
            <p:cNvSpPr>
              <a:spLocks noChangeShapeType="1"/>
            </p:cNvSpPr>
            <p:nvPr/>
          </p:nvSpPr>
          <p:spPr bwMode="auto">
            <a:xfrm>
              <a:off x="294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1" name="Line 159"/>
            <p:cNvSpPr>
              <a:spLocks noChangeShapeType="1"/>
            </p:cNvSpPr>
            <p:nvPr/>
          </p:nvSpPr>
          <p:spPr bwMode="auto">
            <a:xfrm>
              <a:off x="2958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2" name="Line 160"/>
            <p:cNvSpPr>
              <a:spLocks noChangeShapeType="1"/>
            </p:cNvSpPr>
            <p:nvPr/>
          </p:nvSpPr>
          <p:spPr bwMode="auto">
            <a:xfrm>
              <a:off x="296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3" name="Line 161"/>
            <p:cNvSpPr>
              <a:spLocks noChangeShapeType="1"/>
            </p:cNvSpPr>
            <p:nvPr/>
          </p:nvSpPr>
          <p:spPr bwMode="auto">
            <a:xfrm>
              <a:off x="297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4" name="Line 162"/>
            <p:cNvSpPr>
              <a:spLocks noChangeShapeType="1"/>
            </p:cNvSpPr>
            <p:nvPr/>
          </p:nvSpPr>
          <p:spPr bwMode="auto">
            <a:xfrm>
              <a:off x="2990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5" name="Line 163"/>
            <p:cNvSpPr>
              <a:spLocks noChangeShapeType="1"/>
            </p:cNvSpPr>
            <p:nvPr/>
          </p:nvSpPr>
          <p:spPr bwMode="auto">
            <a:xfrm>
              <a:off x="2998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6" name="Line 164"/>
            <p:cNvSpPr>
              <a:spLocks noChangeShapeType="1"/>
            </p:cNvSpPr>
            <p:nvPr/>
          </p:nvSpPr>
          <p:spPr bwMode="auto">
            <a:xfrm>
              <a:off x="300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7" name="Line 165"/>
            <p:cNvSpPr>
              <a:spLocks noChangeShapeType="1"/>
            </p:cNvSpPr>
            <p:nvPr/>
          </p:nvSpPr>
          <p:spPr bwMode="auto">
            <a:xfrm>
              <a:off x="3022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8" name="Line 166"/>
            <p:cNvSpPr>
              <a:spLocks noChangeShapeType="1"/>
            </p:cNvSpPr>
            <p:nvPr/>
          </p:nvSpPr>
          <p:spPr bwMode="auto">
            <a:xfrm>
              <a:off x="303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9" name="Line 167"/>
            <p:cNvSpPr>
              <a:spLocks noChangeShapeType="1"/>
            </p:cNvSpPr>
            <p:nvPr/>
          </p:nvSpPr>
          <p:spPr bwMode="auto">
            <a:xfrm>
              <a:off x="3038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0" name="Line 168"/>
            <p:cNvSpPr>
              <a:spLocks noChangeShapeType="1"/>
            </p:cNvSpPr>
            <p:nvPr/>
          </p:nvSpPr>
          <p:spPr bwMode="auto">
            <a:xfrm>
              <a:off x="3054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1" name="Line 169"/>
            <p:cNvSpPr>
              <a:spLocks noChangeShapeType="1"/>
            </p:cNvSpPr>
            <p:nvPr/>
          </p:nvSpPr>
          <p:spPr bwMode="auto">
            <a:xfrm>
              <a:off x="306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2" name="Line 170"/>
            <p:cNvSpPr>
              <a:spLocks noChangeShapeType="1"/>
            </p:cNvSpPr>
            <p:nvPr/>
          </p:nvSpPr>
          <p:spPr bwMode="auto">
            <a:xfrm>
              <a:off x="307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3" name="Line 171"/>
            <p:cNvSpPr>
              <a:spLocks noChangeShapeType="1"/>
            </p:cNvSpPr>
            <p:nvPr/>
          </p:nvSpPr>
          <p:spPr bwMode="auto">
            <a:xfrm>
              <a:off x="3086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4" name="Line 172"/>
            <p:cNvSpPr>
              <a:spLocks noChangeShapeType="1"/>
            </p:cNvSpPr>
            <p:nvPr/>
          </p:nvSpPr>
          <p:spPr bwMode="auto">
            <a:xfrm>
              <a:off x="309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5" name="Line 173"/>
            <p:cNvSpPr>
              <a:spLocks noChangeShapeType="1"/>
            </p:cNvSpPr>
            <p:nvPr/>
          </p:nvSpPr>
          <p:spPr bwMode="auto">
            <a:xfrm>
              <a:off x="310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6" name="Line 174"/>
            <p:cNvSpPr>
              <a:spLocks noChangeShapeType="1"/>
            </p:cNvSpPr>
            <p:nvPr/>
          </p:nvSpPr>
          <p:spPr bwMode="auto">
            <a:xfrm>
              <a:off x="3118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7" name="Line 175"/>
            <p:cNvSpPr>
              <a:spLocks noChangeShapeType="1"/>
            </p:cNvSpPr>
            <p:nvPr/>
          </p:nvSpPr>
          <p:spPr bwMode="auto">
            <a:xfrm>
              <a:off x="312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8" name="Line 176"/>
            <p:cNvSpPr>
              <a:spLocks noChangeShapeType="1"/>
            </p:cNvSpPr>
            <p:nvPr/>
          </p:nvSpPr>
          <p:spPr bwMode="auto">
            <a:xfrm>
              <a:off x="313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9" name="Line 177"/>
            <p:cNvSpPr>
              <a:spLocks noChangeShapeType="1"/>
            </p:cNvSpPr>
            <p:nvPr/>
          </p:nvSpPr>
          <p:spPr bwMode="auto">
            <a:xfrm>
              <a:off x="3150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0" name="Line 178"/>
            <p:cNvSpPr>
              <a:spLocks noChangeShapeType="1"/>
            </p:cNvSpPr>
            <p:nvPr/>
          </p:nvSpPr>
          <p:spPr bwMode="auto">
            <a:xfrm>
              <a:off x="3158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1" name="Line 179"/>
            <p:cNvSpPr>
              <a:spLocks noChangeShapeType="1"/>
            </p:cNvSpPr>
            <p:nvPr/>
          </p:nvSpPr>
          <p:spPr bwMode="auto">
            <a:xfrm>
              <a:off x="316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2" name="Line 180"/>
            <p:cNvSpPr>
              <a:spLocks noChangeShapeType="1"/>
            </p:cNvSpPr>
            <p:nvPr/>
          </p:nvSpPr>
          <p:spPr bwMode="auto">
            <a:xfrm>
              <a:off x="3182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3" name="Line 181"/>
            <p:cNvSpPr>
              <a:spLocks noChangeShapeType="1"/>
            </p:cNvSpPr>
            <p:nvPr/>
          </p:nvSpPr>
          <p:spPr bwMode="auto">
            <a:xfrm>
              <a:off x="319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4" name="Line 182"/>
            <p:cNvSpPr>
              <a:spLocks noChangeShapeType="1"/>
            </p:cNvSpPr>
            <p:nvPr/>
          </p:nvSpPr>
          <p:spPr bwMode="auto">
            <a:xfrm>
              <a:off x="3198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5" name="Line 183"/>
            <p:cNvSpPr>
              <a:spLocks noChangeShapeType="1"/>
            </p:cNvSpPr>
            <p:nvPr/>
          </p:nvSpPr>
          <p:spPr bwMode="auto">
            <a:xfrm>
              <a:off x="3214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6" name="Line 184"/>
            <p:cNvSpPr>
              <a:spLocks noChangeShapeType="1"/>
            </p:cNvSpPr>
            <p:nvPr/>
          </p:nvSpPr>
          <p:spPr bwMode="auto">
            <a:xfrm>
              <a:off x="322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7" name="Line 185"/>
            <p:cNvSpPr>
              <a:spLocks noChangeShapeType="1"/>
            </p:cNvSpPr>
            <p:nvPr/>
          </p:nvSpPr>
          <p:spPr bwMode="auto">
            <a:xfrm>
              <a:off x="323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8" name="Line 186"/>
            <p:cNvSpPr>
              <a:spLocks noChangeShapeType="1"/>
            </p:cNvSpPr>
            <p:nvPr/>
          </p:nvSpPr>
          <p:spPr bwMode="auto">
            <a:xfrm>
              <a:off x="3246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9" name="Line 187"/>
            <p:cNvSpPr>
              <a:spLocks noChangeShapeType="1"/>
            </p:cNvSpPr>
            <p:nvPr/>
          </p:nvSpPr>
          <p:spPr bwMode="auto">
            <a:xfrm>
              <a:off x="325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0" name="Line 188"/>
            <p:cNvSpPr>
              <a:spLocks noChangeShapeType="1"/>
            </p:cNvSpPr>
            <p:nvPr/>
          </p:nvSpPr>
          <p:spPr bwMode="auto">
            <a:xfrm>
              <a:off x="326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1" name="Line 189"/>
            <p:cNvSpPr>
              <a:spLocks noChangeShapeType="1"/>
            </p:cNvSpPr>
            <p:nvPr/>
          </p:nvSpPr>
          <p:spPr bwMode="auto">
            <a:xfrm>
              <a:off x="3278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2" name="Line 190"/>
            <p:cNvSpPr>
              <a:spLocks noChangeShapeType="1"/>
            </p:cNvSpPr>
            <p:nvPr/>
          </p:nvSpPr>
          <p:spPr bwMode="auto">
            <a:xfrm>
              <a:off x="328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3" name="Line 191"/>
            <p:cNvSpPr>
              <a:spLocks noChangeShapeType="1"/>
            </p:cNvSpPr>
            <p:nvPr/>
          </p:nvSpPr>
          <p:spPr bwMode="auto">
            <a:xfrm>
              <a:off x="329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4" name="Line 192"/>
            <p:cNvSpPr>
              <a:spLocks noChangeShapeType="1"/>
            </p:cNvSpPr>
            <p:nvPr/>
          </p:nvSpPr>
          <p:spPr bwMode="auto">
            <a:xfrm>
              <a:off x="3310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5" name="Line 193"/>
            <p:cNvSpPr>
              <a:spLocks noChangeShapeType="1"/>
            </p:cNvSpPr>
            <p:nvPr/>
          </p:nvSpPr>
          <p:spPr bwMode="auto">
            <a:xfrm>
              <a:off x="3318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6" name="Line 194"/>
            <p:cNvSpPr>
              <a:spLocks noChangeShapeType="1"/>
            </p:cNvSpPr>
            <p:nvPr/>
          </p:nvSpPr>
          <p:spPr bwMode="auto">
            <a:xfrm>
              <a:off x="332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7" name="Line 195"/>
            <p:cNvSpPr>
              <a:spLocks noChangeShapeType="1"/>
            </p:cNvSpPr>
            <p:nvPr/>
          </p:nvSpPr>
          <p:spPr bwMode="auto">
            <a:xfrm>
              <a:off x="3342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8" name="Line 196"/>
            <p:cNvSpPr>
              <a:spLocks noChangeShapeType="1"/>
            </p:cNvSpPr>
            <p:nvPr/>
          </p:nvSpPr>
          <p:spPr bwMode="auto">
            <a:xfrm>
              <a:off x="335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9" name="Line 197"/>
            <p:cNvSpPr>
              <a:spLocks noChangeShapeType="1"/>
            </p:cNvSpPr>
            <p:nvPr/>
          </p:nvSpPr>
          <p:spPr bwMode="auto">
            <a:xfrm>
              <a:off x="3358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70" name="Line 198"/>
            <p:cNvSpPr>
              <a:spLocks noChangeShapeType="1"/>
            </p:cNvSpPr>
            <p:nvPr/>
          </p:nvSpPr>
          <p:spPr bwMode="auto">
            <a:xfrm>
              <a:off x="3374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71" name="Line 199"/>
            <p:cNvSpPr>
              <a:spLocks noChangeShapeType="1"/>
            </p:cNvSpPr>
            <p:nvPr/>
          </p:nvSpPr>
          <p:spPr bwMode="auto">
            <a:xfrm>
              <a:off x="338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72" name="Line 200"/>
            <p:cNvSpPr>
              <a:spLocks noChangeShapeType="1"/>
            </p:cNvSpPr>
            <p:nvPr/>
          </p:nvSpPr>
          <p:spPr bwMode="auto">
            <a:xfrm>
              <a:off x="339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73" name="Line 201"/>
            <p:cNvSpPr>
              <a:spLocks noChangeShapeType="1"/>
            </p:cNvSpPr>
            <p:nvPr/>
          </p:nvSpPr>
          <p:spPr bwMode="auto">
            <a:xfrm>
              <a:off x="3406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74" name="Line 202"/>
            <p:cNvSpPr>
              <a:spLocks noChangeShapeType="1"/>
            </p:cNvSpPr>
            <p:nvPr/>
          </p:nvSpPr>
          <p:spPr bwMode="auto">
            <a:xfrm>
              <a:off x="341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75" name="Line 203"/>
            <p:cNvSpPr>
              <a:spLocks noChangeShapeType="1"/>
            </p:cNvSpPr>
            <p:nvPr/>
          </p:nvSpPr>
          <p:spPr bwMode="auto">
            <a:xfrm>
              <a:off x="342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76" name="Line 204"/>
            <p:cNvSpPr>
              <a:spLocks noChangeShapeType="1"/>
            </p:cNvSpPr>
            <p:nvPr/>
          </p:nvSpPr>
          <p:spPr bwMode="auto">
            <a:xfrm>
              <a:off x="3438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77" name="Line 205"/>
            <p:cNvSpPr>
              <a:spLocks noChangeShapeType="1"/>
            </p:cNvSpPr>
            <p:nvPr/>
          </p:nvSpPr>
          <p:spPr bwMode="auto">
            <a:xfrm>
              <a:off x="344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78" name="Rectangle 206"/>
            <p:cNvSpPr>
              <a:spLocks noChangeArrowheads="1"/>
            </p:cNvSpPr>
            <p:nvPr/>
          </p:nvSpPr>
          <p:spPr bwMode="auto">
            <a:xfrm>
              <a:off x="3124" y="1396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679" name="Rectangle 207"/>
            <p:cNvSpPr>
              <a:spLocks noChangeArrowheads="1"/>
            </p:cNvSpPr>
            <p:nvPr/>
          </p:nvSpPr>
          <p:spPr bwMode="auto">
            <a:xfrm>
              <a:off x="4440" y="2030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680" name="Line 209"/>
            <p:cNvSpPr>
              <a:spLocks noChangeShapeType="1"/>
            </p:cNvSpPr>
            <p:nvPr/>
          </p:nvSpPr>
          <p:spPr bwMode="auto">
            <a:xfrm>
              <a:off x="292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81" name="Line 210"/>
            <p:cNvSpPr>
              <a:spLocks noChangeShapeType="1"/>
            </p:cNvSpPr>
            <p:nvPr/>
          </p:nvSpPr>
          <p:spPr bwMode="auto">
            <a:xfrm>
              <a:off x="2940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82" name="Line 211"/>
            <p:cNvSpPr>
              <a:spLocks noChangeShapeType="1"/>
            </p:cNvSpPr>
            <p:nvPr/>
          </p:nvSpPr>
          <p:spPr bwMode="auto">
            <a:xfrm>
              <a:off x="2948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83" name="Line 212"/>
            <p:cNvSpPr>
              <a:spLocks noChangeShapeType="1"/>
            </p:cNvSpPr>
            <p:nvPr/>
          </p:nvSpPr>
          <p:spPr bwMode="auto">
            <a:xfrm>
              <a:off x="2956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84" name="Line 213"/>
            <p:cNvSpPr>
              <a:spLocks noChangeShapeType="1"/>
            </p:cNvSpPr>
            <p:nvPr/>
          </p:nvSpPr>
          <p:spPr bwMode="auto">
            <a:xfrm>
              <a:off x="2972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85" name="Line 214"/>
            <p:cNvSpPr>
              <a:spLocks noChangeShapeType="1"/>
            </p:cNvSpPr>
            <p:nvPr/>
          </p:nvSpPr>
          <p:spPr bwMode="auto">
            <a:xfrm>
              <a:off x="2980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86" name="Line 215"/>
            <p:cNvSpPr>
              <a:spLocks noChangeShapeType="1"/>
            </p:cNvSpPr>
            <p:nvPr/>
          </p:nvSpPr>
          <p:spPr bwMode="auto">
            <a:xfrm>
              <a:off x="2988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87" name="Line 216"/>
            <p:cNvSpPr>
              <a:spLocks noChangeShapeType="1"/>
            </p:cNvSpPr>
            <p:nvPr/>
          </p:nvSpPr>
          <p:spPr bwMode="auto">
            <a:xfrm>
              <a:off x="3004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88" name="Line 217"/>
            <p:cNvSpPr>
              <a:spLocks noChangeShapeType="1"/>
            </p:cNvSpPr>
            <p:nvPr/>
          </p:nvSpPr>
          <p:spPr bwMode="auto">
            <a:xfrm>
              <a:off x="3012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89" name="Line 218"/>
            <p:cNvSpPr>
              <a:spLocks noChangeShapeType="1"/>
            </p:cNvSpPr>
            <p:nvPr/>
          </p:nvSpPr>
          <p:spPr bwMode="auto">
            <a:xfrm>
              <a:off x="3020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0" name="Line 219"/>
            <p:cNvSpPr>
              <a:spLocks noChangeShapeType="1"/>
            </p:cNvSpPr>
            <p:nvPr/>
          </p:nvSpPr>
          <p:spPr bwMode="auto">
            <a:xfrm>
              <a:off x="3036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1" name="Line 220"/>
            <p:cNvSpPr>
              <a:spLocks noChangeShapeType="1"/>
            </p:cNvSpPr>
            <p:nvPr/>
          </p:nvSpPr>
          <p:spPr bwMode="auto">
            <a:xfrm>
              <a:off x="304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2" name="Line 221"/>
            <p:cNvSpPr>
              <a:spLocks noChangeShapeType="1"/>
            </p:cNvSpPr>
            <p:nvPr/>
          </p:nvSpPr>
          <p:spPr bwMode="auto">
            <a:xfrm>
              <a:off x="3052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3" name="Line 222"/>
            <p:cNvSpPr>
              <a:spLocks noChangeShapeType="1"/>
            </p:cNvSpPr>
            <p:nvPr/>
          </p:nvSpPr>
          <p:spPr bwMode="auto">
            <a:xfrm>
              <a:off x="3068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4" name="Line 223"/>
            <p:cNvSpPr>
              <a:spLocks noChangeShapeType="1"/>
            </p:cNvSpPr>
            <p:nvPr/>
          </p:nvSpPr>
          <p:spPr bwMode="auto">
            <a:xfrm>
              <a:off x="3076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5" name="Line 224"/>
            <p:cNvSpPr>
              <a:spLocks noChangeShapeType="1"/>
            </p:cNvSpPr>
            <p:nvPr/>
          </p:nvSpPr>
          <p:spPr bwMode="auto">
            <a:xfrm>
              <a:off x="308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6" name="Line 225"/>
            <p:cNvSpPr>
              <a:spLocks noChangeShapeType="1"/>
            </p:cNvSpPr>
            <p:nvPr/>
          </p:nvSpPr>
          <p:spPr bwMode="auto">
            <a:xfrm>
              <a:off x="3100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7" name="Line 226"/>
            <p:cNvSpPr>
              <a:spLocks noChangeShapeType="1"/>
            </p:cNvSpPr>
            <p:nvPr/>
          </p:nvSpPr>
          <p:spPr bwMode="auto">
            <a:xfrm>
              <a:off x="3108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8" name="Line 227"/>
            <p:cNvSpPr>
              <a:spLocks noChangeShapeType="1"/>
            </p:cNvSpPr>
            <p:nvPr/>
          </p:nvSpPr>
          <p:spPr bwMode="auto">
            <a:xfrm>
              <a:off x="3116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9" name="Line 228"/>
            <p:cNvSpPr>
              <a:spLocks noChangeShapeType="1"/>
            </p:cNvSpPr>
            <p:nvPr/>
          </p:nvSpPr>
          <p:spPr bwMode="auto">
            <a:xfrm>
              <a:off x="3132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0" name="Line 229"/>
            <p:cNvSpPr>
              <a:spLocks noChangeShapeType="1"/>
            </p:cNvSpPr>
            <p:nvPr/>
          </p:nvSpPr>
          <p:spPr bwMode="auto">
            <a:xfrm>
              <a:off x="3140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1" name="Line 230"/>
            <p:cNvSpPr>
              <a:spLocks noChangeShapeType="1"/>
            </p:cNvSpPr>
            <p:nvPr/>
          </p:nvSpPr>
          <p:spPr bwMode="auto">
            <a:xfrm>
              <a:off x="3148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2" name="Line 231"/>
            <p:cNvSpPr>
              <a:spLocks noChangeShapeType="1"/>
            </p:cNvSpPr>
            <p:nvPr/>
          </p:nvSpPr>
          <p:spPr bwMode="auto">
            <a:xfrm>
              <a:off x="3164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3" name="Line 232"/>
            <p:cNvSpPr>
              <a:spLocks noChangeShapeType="1"/>
            </p:cNvSpPr>
            <p:nvPr/>
          </p:nvSpPr>
          <p:spPr bwMode="auto">
            <a:xfrm>
              <a:off x="3172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4" name="Line 233"/>
            <p:cNvSpPr>
              <a:spLocks noChangeShapeType="1"/>
            </p:cNvSpPr>
            <p:nvPr/>
          </p:nvSpPr>
          <p:spPr bwMode="auto">
            <a:xfrm>
              <a:off x="3180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5" name="Line 234"/>
            <p:cNvSpPr>
              <a:spLocks noChangeShapeType="1"/>
            </p:cNvSpPr>
            <p:nvPr/>
          </p:nvSpPr>
          <p:spPr bwMode="auto">
            <a:xfrm>
              <a:off x="3196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6" name="Line 235"/>
            <p:cNvSpPr>
              <a:spLocks noChangeShapeType="1"/>
            </p:cNvSpPr>
            <p:nvPr/>
          </p:nvSpPr>
          <p:spPr bwMode="auto">
            <a:xfrm>
              <a:off x="320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7" name="Line 236"/>
            <p:cNvSpPr>
              <a:spLocks noChangeShapeType="1"/>
            </p:cNvSpPr>
            <p:nvPr/>
          </p:nvSpPr>
          <p:spPr bwMode="auto">
            <a:xfrm>
              <a:off x="3212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8" name="Line 237"/>
            <p:cNvSpPr>
              <a:spLocks noChangeShapeType="1"/>
            </p:cNvSpPr>
            <p:nvPr/>
          </p:nvSpPr>
          <p:spPr bwMode="auto">
            <a:xfrm>
              <a:off x="3228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9" name="Line 238"/>
            <p:cNvSpPr>
              <a:spLocks noChangeShapeType="1"/>
            </p:cNvSpPr>
            <p:nvPr/>
          </p:nvSpPr>
          <p:spPr bwMode="auto">
            <a:xfrm>
              <a:off x="3236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0" name="Line 239"/>
            <p:cNvSpPr>
              <a:spLocks noChangeShapeType="1"/>
            </p:cNvSpPr>
            <p:nvPr/>
          </p:nvSpPr>
          <p:spPr bwMode="auto">
            <a:xfrm>
              <a:off x="324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1" name="Line 240"/>
            <p:cNvSpPr>
              <a:spLocks noChangeShapeType="1"/>
            </p:cNvSpPr>
            <p:nvPr/>
          </p:nvSpPr>
          <p:spPr bwMode="auto">
            <a:xfrm>
              <a:off x="3260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2" name="Line 241"/>
            <p:cNvSpPr>
              <a:spLocks noChangeShapeType="1"/>
            </p:cNvSpPr>
            <p:nvPr/>
          </p:nvSpPr>
          <p:spPr bwMode="auto">
            <a:xfrm>
              <a:off x="3268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3" name="Line 242"/>
            <p:cNvSpPr>
              <a:spLocks noChangeShapeType="1"/>
            </p:cNvSpPr>
            <p:nvPr/>
          </p:nvSpPr>
          <p:spPr bwMode="auto">
            <a:xfrm>
              <a:off x="3276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4" name="Line 243"/>
            <p:cNvSpPr>
              <a:spLocks noChangeShapeType="1"/>
            </p:cNvSpPr>
            <p:nvPr/>
          </p:nvSpPr>
          <p:spPr bwMode="auto">
            <a:xfrm>
              <a:off x="3292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5" name="Line 244"/>
            <p:cNvSpPr>
              <a:spLocks noChangeShapeType="1"/>
            </p:cNvSpPr>
            <p:nvPr/>
          </p:nvSpPr>
          <p:spPr bwMode="auto">
            <a:xfrm>
              <a:off x="3300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6" name="Line 245"/>
            <p:cNvSpPr>
              <a:spLocks noChangeShapeType="1"/>
            </p:cNvSpPr>
            <p:nvPr/>
          </p:nvSpPr>
          <p:spPr bwMode="auto">
            <a:xfrm>
              <a:off x="3308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7" name="Line 246"/>
            <p:cNvSpPr>
              <a:spLocks noChangeShapeType="1"/>
            </p:cNvSpPr>
            <p:nvPr/>
          </p:nvSpPr>
          <p:spPr bwMode="auto">
            <a:xfrm>
              <a:off x="3324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8" name="Line 247"/>
            <p:cNvSpPr>
              <a:spLocks noChangeShapeType="1"/>
            </p:cNvSpPr>
            <p:nvPr/>
          </p:nvSpPr>
          <p:spPr bwMode="auto">
            <a:xfrm>
              <a:off x="3332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9" name="Line 248"/>
            <p:cNvSpPr>
              <a:spLocks noChangeShapeType="1"/>
            </p:cNvSpPr>
            <p:nvPr/>
          </p:nvSpPr>
          <p:spPr bwMode="auto">
            <a:xfrm>
              <a:off x="3340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20" name="Line 249"/>
            <p:cNvSpPr>
              <a:spLocks noChangeShapeType="1"/>
            </p:cNvSpPr>
            <p:nvPr/>
          </p:nvSpPr>
          <p:spPr bwMode="auto">
            <a:xfrm>
              <a:off x="3356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21" name="Line 250"/>
            <p:cNvSpPr>
              <a:spLocks noChangeShapeType="1"/>
            </p:cNvSpPr>
            <p:nvPr/>
          </p:nvSpPr>
          <p:spPr bwMode="auto">
            <a:xfrm>
              <a:off x="336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22" name="Line 251"/>
            <p:cNvSpPr>
              <a:spLocks noChangeShapeType="1"/>
            </p:cNvSpPr>
            <p:nvPr/>
          </p:nvSpPr>
          <p:spPr bwMode="auto">
            <a:xfrm>
              <a:off x="3372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23" name="Line 252"/>
            <p:cNvSpPr>
              <a:spLocks noChangeShapeType="1"/>
            </p:cNvSpPr>
            <p:nvPr/>
          </p:nvSpPr>
          <p:spPr bwMode="auto">
            <a:xfrm>
              <a:off x="3388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24" name="Line 253"/>
            <p:cNvSpPr>
              <a:spLocks noChangeShapeType="1"/>
            </p:cNvSpPr>
            <p:nvPr/>
          </p:nvSpPr>
          <p:spPr bwMode="auto">
            <a:xfrm>
              <a:off x="3396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25" name="Line 254"/>
            <p:cNvSpPr>
              <a:spLocks noChangeShapeType="1"/>
            </p:cNvSpPr>
            <p:nvPr/>
          </p:nvSpPr>
          <p:spPr bwMode="auto">
            <a:xfrm>
              <a:off x="340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26" name="Line 255"/>
            <p:cNvSpPr>
              <a:spLocks noChangeShapeType="1"/>
            </p:cNvSpPr>
            <p:nvPr/>
          </p:nvSpPr>
          <p:spPr bwMode="auto">
            <a:xfrm>
              <a:off x="3420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27" name="Rectangle 256"/>
            <p:cNvSpPr>
              <a:spLocks noChangeArrowheads="1"/>
            </p:cNvSpPr>
            <p:nvPr/>
          </p:nvSpPr>
          <p:spPr bwMode="auto">
            <a:xfrm>
              <a:off x="3130" y="2686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28" name="Rectangle 257"/>
            <p:cNvSpPr>
              <a:spLocks noChangeArrowheads="1"/>
            </p:cNvSpPr>
            <p:nvPr/>
          </p:nvSpPr>
          <p:spPr bwMode="auto">
            <a:xfrm>
              <a:off x="3124" y="317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29" name="Rectangle 258"/>
            <p:cNvSpPr>
              <a:spLocks noChangeArrowheads="1"/>
            </p:cNvSpPr>
            <p:nvPr/>
          </p:nvSpPr>
          <p:spPr bwMode="auto">
            <a:xfrm>
              <a:off x="2452" y="964"/>
              <a:ext cx="3168" cy="2592"/>
            </a:xfrm>
            <a:prstGeom prst="rect">
              <a:avLst/>
            </a:prstGeom>
            <a:noFill/>
            <a:ln w="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30" name="Rectangle 259"/>
            <p:cNvSpPr>
              <a:spLocks noChangeArrowheads="1"/>
            </p:cNvSpPr>
            <p:nvPr/>
          </p:nvSpPr>
          <p:spPr bwMode="auto">
            <a:xfrm>
              <a:off x="4780" y="1092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is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31" name="Rectangle 260"/>
            <p:cNvSpPr>
              <a:spLocks noChangeArrowheads="1"/>
            </p:cNvSpPr>
            <p:nvPr/>
          </p:nvSpPr>
          <p:spPr bwMode="auto">
            <a:xfrm>
              <a:off x="4872" y="109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32" name="Rectangle 261"/>
            <p:cNvSpPr>
              <a:spLocks noChangeArrowheads="1"/>
            </p:cNvSpPr>
            <p:nvPr/>
          </p:nvSpPr>
          <p:spPr bwMode="auto">
            <a:xfrm>
              <a:off x="4052" y="1092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Each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33" name="Freeform 262"/>
            <p:cNvSpPr>
              <a:spLocks/>
            </p:cNvSpPr>
            <p:nvPr/>
          </p:nvSpPr>
          <p:spPr bwMode="auto">
            <a:xfrm>
              <a:off x="5188" y="1828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34" name="Rectangle 263"/>
            <p:cNvSpPr>
              <a:spLocks noChangeArrowheads="1"/>
            </p:cNvSpPr>
            <p:nvPr/>
          </p:nvSpPr>
          <p:spPr bwMode="auto">
            <a:xfrm>
              <a:off x="5280" y="1886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35" name="Rectangle 264"/>
            <p:cNvSpPr>
              <a:spLocks noChangeArrowheads="1"/>
            </p:cNvSpPr>
            <p:nvPr/>
          </p:nvSpPr>
          <p:spPr bwMode="auto">
            <a:xfrm>
              <a:off x="5286" y="2140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is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36" name="Rectangle 265"/>
            <p:cNvSpPr>
              <a:spLocks noChangeArrowheads="1"/>
            </p:cNvSpPr>
            <p:nvPr/>
          </p:nvSpPr>
          <p:spPr bwMode="auto">
            <a:xfrm>
              <a:off x="5378" y="2140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37" name="Rectangle 266"/>
            <p:cNvSpPr>
              <a:spLocks noChangeArrowheads="1"/>
            </p:cNvSpPr>
            <p:nvPr/>
          </p:nvSpPr>
          <p:spPr bwMode="auto">
            <a:xfrm>
              <a:off x="5186" y="1668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Each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38" name="Line 267"/>
            <p:cNvSpPr>
              <a:spLocks noChangeShapeType="1"/>
            </p:cNvSpPr>
            <p:nvPr/>
          </p:nvSpPr>
          <p:spPr bwMode="auto">
            <a:xfrm>
              <a:off x="3892" y="964"/>
              <a:ext cx="1" cy="2592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39" name="Line 268"/>
            <p:cNvSpPr>
              <a:spLocks noChangeShapeType="1"/>
            </p:cNvSpPr>
            <p:nvPr/>
          </p:nvSpPr>
          <p:spPr bwMode="auto">
            <a:xfrm>
              <a:off x="5044" y="964"/>
              <a:ext cx="1" cy="259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40" name="Line 269"/>
            <p:cNvSpPr>
              <a:spLocks noChangeShapeType="1"/>
            </p:cNvSpPr>
            <p:nvPr/>
          </p:nvSpPr>
          <p:spPr bwMode="auto">
            <a:xfrm>
              <a:off x="5332" y="2836"/>
              <a:ext cx="1" cy="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41" name="Line 270"/>
            <p:cNvSpPr>
              <a:spLocks noChangeShapeType="1"/>
            </p:cNvSpPr>
            <p:nvPr/>
          </p:nvSpPr>
          <p:spPr bwMode="auto">
            <a:xfrm>
              <a:off x="5332" y="3052"/>
              <a:ext cx="1" cy="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44" name="Freeform 273"/>
            <p:cNvSpPr>
              <a:spLocks/>
            </p:cNvSpPr>
            <p:nvPr/>
          </p:nvSpPr>
          <p:spPr bwMode="auto">
            <a:xfrm>
              <a:off x="5188" y="3052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45" name="Rectangle 274"/>
            <p:cNvSpPr>
              <a:spLocks noChangeArrowheads="1"/>
            </p:cNvSpPr>
            <p:nvPr/>
          </p:nvSpPr>
          <p:spPr bwMode="auto">
            <a:xfrm>
              <a:off x="5224" y="3110"/>
              <a:ext cx="2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MS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46" name="Freeform 275"/>
            <p:cNvSpPr>
              <a:spLocks/>
            </p:cNvSpPr>
            <p:nvPr/>
          </p:nvSpPr>
          <p:spPr bwMode="auto">
            <a:xfrm>
              <a:off x="5188" y="2548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47" name="Rectangle 276"/>
            <p:cNvSpPr>
              <a:spLocks noChangeArrowheads="1"/>
            </p:cNvSpPr>
            <p:nvPr/>
          </p:nvSpPr>
          <p:spPr bwMode="auto">
            <a:xfrm>
              <a:off x="5280" y="2606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48" name="Line 277"/>
            <p:cNvSpPr>
              <a:spLocks noChangeShapeType="1"/>
            </p:cNvSpPr>
            <p:nvPr/>
          </p:nvSpPr>
          <p:spPr bwMode="auto">
            <a:xfrm flipV="1">
              <a:off x="5328" y="2948"/>
              <a:ext cx="1" cy="104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49" name="Freeform 278"/>
            <p:cNvSpPr>
              <a:spLocks/>
            </p:cNvSpPr>
            <p:nvPr/>
          </p:nvSpPr>
          <p:spPr bwMode="auto">
            <a:xfrm>
              <a:off x="5288" y="2840"/>
              <a:ext cx="80" cy="136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4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0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0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4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0"/>
                  </a:lnTo>
                  <a:lnTo>
                    <a:pt x="40" y="0"/>
                  </a:lnTo>
                  <a:lnTo>
                    <a:pt x="34" y="30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50" name="Line 279"/>
            <p:cNvSpPr>
              <a:spLocks noChangeShapeType="1"/>
            </p:cNvSpPr>
            <p:nvPr/>
          </p:nvSpPr>
          <p:spPr bwMode="auto">
            <a:xfrm>
              <a:off x="4188" y="2332"/>
              <a:ext cx="1" cy="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51" name="Line 280"/>
            <p:cNvSpPr>
              <a:spLocks noChangeShapeType="1"/>
            </p:cNvSpPr>
            <p:nvPr/>
          </p:nvSpPr>
          <p:spPr bwMode="auto">
            <a:xfrm>
              <a:off x="4476" y="3052"/>
              <a:ext cx="1" cy="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54" name="Freeform 283"/>
            <p:cNvSpPr>
              <a:spLocks/>
            </p:cNvSpPr>
            <p:nvPr/>
          </p:nvSpPr>
          <p:spPr bwMode="auto">
            <a:xfrm>
              <a:off x="4332" y="3052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55" name="Freeform 284"/>
            <p:cNvSpPr>
              <a:spLocks/>
            </p:cNvSpPr>
            <p:nvPr/>
          </p:nvSpPr>
          <p:spPr bwMode="auto">
            <a:xfrm>
              <a:off x="4044" y="1540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56" name="Rectangle 285"/>
            <p:cNvSpPr>
              <a:spLocks noChangeArrowheads="1"/>
            </p:cNvSpPr>
            <p:nvPr/>
          </p:nvSpPr>
          <p:spPr bwMode="auto">
            <a:xfrm>
              <a:off x="4426" y="3110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57" name="Rectangle 286"/>
            <p:cNvSpPr>
              <a:spLocks noChangeArrowheads="1"/>
            </p:cNvSpPr>
            <p:nvPr/>
          </p:nvSpPr>
          <p:spPr bwMode="auto">
            <a:xfrm>
              <a:off x="4136" y="159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58" name="Line 287"/>
            <p:cNvSpPr>
              <a:spLocks noChangeShapeType="1"/>
            </p:cNvSpPr>
            <p:nvPr/>
          </p:nvSpPr>
          <p:spPr bwMode="auto">
            <a:xfrm flipV="1">
              <a:off x="4188" y="1940"/>
              <a:ext cx="1" cy="104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59" name="Freeform 288"/>
            <p:cNvSpPr>
              <a:spLocks/>
            </p:cNvSpPr>
            <p:nvPr/>
          </p:nvSpPr>
          <p:spPr bwMode="auto">
            <a:xfrm>
              <a:off x="4148" y="1832"/>
              <a:ext cx="80" cy="136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4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0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0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4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0"/>
                  </a:lnTo>
                  <a:lnTo>
                    <a:pt x="40" y="0"/>
                  </a:lnTo>
                  <a:lnTo>
                    <a:pt x="34" y="30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60" name="Freeform 289"/>
            <p:cNvSpPr>
              <a:spLocks/>
            </p:cNvSpPr>
            <p:nvPr/>
          </p:nvSpPr>
          <p:spPr bwMode="auto">
            <a:xfrm>
              <a:off x="4044" y="2044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61" name="Rectangle 290"/>
            <p:cNvSpPr>
              <a:spLocks noChangeArrowheads="1"/>
            </p:cNvSpPr>
            <p:nvPr/>
          </p:nvSpPr>
          <p:spPr bwMode="auto">
            <a:xfrm>
              <a:off x="4138" y="2102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62" name="Line 291"/>
            <p:cNvSpPr>
              <a:spLocks noChangeShapeType="1"/>
            </p:cNvSpPr>
            <p:nvPr/>
          </p:nvSpPr>
          <p:spPr bwMode="auto">
            <a:xfrm>
              <a:off x="4756" y="2332"/>
              <a:ext cx="1" cy="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64" name="Freeform 293"/>
            <p:cNvSpPr>
              <a:spLocks/>
            </p:cNvSpPr>
            <p:nvPr/>
          </p:nvSpPr>
          <p:spPr bwMode="auto">
            <a:xfrm>
              <a:off x="4612" y="1540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65" name="Rectangle 294"/>
            <p:cNvSpPr>
              <a:spLocks noChangeArrowheads="1"/>
            </p:cNvSpPr>
            <p:nvPr/>
          </p:nvSpPr>
          <p:spPr bwMode="auto">
            <a:xfrm>
              <a:off x="4704" y="159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66" name="Line 295"/>
            <p:cNvSpPr>
              <a:spLocks noChangeShapeType="1"/>
            </p:cNvSpPr>
            <p:nvPr/>
          </p:nvSpPr>
          <p:spPr bwMode="auto">
            <a:xfrm flipV="1">
              <a:off x="4756" y="1940"/>
              <a:ext cx="1" cy="104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67" name="Freeform 296"/>
            <p:cNvSpPr>
              <a:spLocks/>
            </p:cNvSpPr>
            <p:nvPr/>
          </p:nvSpPr>
          <p:spPr bwMode="auto">
            <a:xfrm>
              <a:off x="4716" y="1832"/>
              <a:ext cx="80" cy="136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4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0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0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4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0"/>
                  </a:lnTo>
                  <a:lnTo>
                    <a:pt x="40" y="0"/>
                  </a:lnTo>
                  <a:lnTo>
                    <a:pt x="34" y="30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68" name="Line 297"/>
            <p:cNvSpPr>
              <a:spLocks noChangeShapeType="1"/>
            </p:cNvSpPr>
            <p:nvPr/>
          </p:nvSpPr>
          <p:spPr bwMode="auto">
            <a:xfrm flipV="1">
              <a:off x="4476" y="2948"/>
              <a:ext cx="1" cy="104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69" name="Freeform 298"/>
            <p:cNvSpPr>
              <a:spLocks/>
            </p:cNvSpPr>
            <p:nvPr/>
          </p:nvSpPr>
          <p:spPr bwMode="auto">
            <a:xfrm>
              <a:off x="4436" y="2840"/>
              <a:ext cx="80" cy="136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4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0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0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4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0"/>
                  </a:lnTo>
                  <a:lnTo>
                    <a:pt x="40" y="0"/>
                  </a:lnTo>
                  <a:lnTo>
                    <a:pt x="34" y="30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70" name="Freeform 299"/>
            <p:cNvSpPr>
              <a:spLocks/>
            </p:cNvSpPr>
            <p:nvPr/>
          </p:nvSpPr>
          <p:spPr bwMode="auto">
            <a:xfrm>
              <a:off x="4612" y="2044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71" name="Rectangle 300"/>
            <p:cNvSpPr>
              <a:spLocks noChangeArrowheads="1"/>
            </p:cNvSpPr>
            <p:nvPr/>
          </p:nvSpPr>
          <p:spPr bwMode="auto">
            <a:xfrm>
              <a:off x="4706" y="2102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72" name="Freeform 301"/>
            <p:cNvSpPr>
              <a:spLocks/>
            </p:cNvSpPr>
            <p:nvPr/>
          </p:nvSpPr>
          <p:spPr bwMode="auto">
            <a:xfrm>
              <a:off x="4332" y="2548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73" name="Rectangle 302"/>
            <p:cNvSpPr>
              <a:spLocks noChangeArrowheads="1"/>
            </p:cNvSpPr>
            <p:nvPr/>
          </p:nvSpPr>
          <p:spPr bwMode="auto">
            <a:xfrm>
              <a:off x="4424" y="2606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74" name="Line 303"/>
            <p:cNvSpPr>
              <a:spLocks noChangeShapeType="1"/>
            </p:cNvSpPr>
            <p:nvPr/>
          </p:nvSpPr>
          <p:spPr bwMode="auto">
            <a:xfrm>
              <a:off x="4356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75" name="Line 304"/>
            <p:cNvSpPr>
              <a:spLocks noChangeShapeType="1"/>
            </p:cNvSpPr>
            <p:nvPr/>
          </p:nvSpPr>
          <p:spPr bwMode="auto">
            <a:xfrm>
              <a:off x="4372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76" name="Line 305"/>
            <p:cNvSpPr>
              <a:spLocks noChangeShapeType="1"/>
            </p:cNvSpPr>
            <p:nvPr/>
          </p:nvSpPr>
          <p:spPr bwMode="auto">
            <a:xfrm>
              <a:off x="4380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77" name="Line 306"/>
            <p:cNvSpPr>
              <a:spLocks noChangeShapeType="1"/>
            </p:cNvSpPr>
            <p:nvPr/>
          </p:nvSpPr>
          <p:spPr bwMode="auto">
            <a:xfrm>
              <a:off x="4388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78" name="Line 307"/>
            <p:cNvSpPr>
              <a:spLocks noChangeShapeType="1"/>
            </p:cNvSpPr>
            <p:nvPr/>
          </p:nvSpPr>
          <p:spPr bwMode="auto">
            <a:xfrm>
              <a:off x="4404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79" name="Line 308"/>
            <p:cNvSpPr>
              <a:spLocks noChangeShapeType="1"/>
            </p:cNvSpPr>
            <p:nvPr/>
          </p:nvSpPr>
          <p:spPr bwMode="auto">
            <a:xfrm>
              <a:off x="4412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0" name="Line 309"/>
            <p:cNvSpPr>
              <a:spLocks noChangeShapeType="1"/>
            </p:cNvSpPr>
            <p:nvPr/>
          </p:nvSpPr>
          <p:spPr bwMode="auto">
            <a:xfrm>
              <a:off x="4420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1" name="Line 310"/>
            <p:cNvSpPr>
              <a:spLocks noChangeShapeType="1"/>
            </p:cNvSpPr>
            <p:nvPr/>
          </p:nvSpPr>
          <p:spPr bwMode="auto">
            <a:xfrm>
              <a:off x="4436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2" name="Line 311"/>
            <p:cNvSpPr>
              <a:spLocks noChangeShapeType="1"/>
            </p:cNvSpPr>
            <p:nvPr/>
          </p:nvSpPr>
          <p:spPr bwMode="auto">
            <a:xfrm>
              <a:off x="4444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3" name="Line 312"/>
            <p:cNvSpPr>
              <a:spLocks noChangeShapeType="1"/>
            </p:cNvSpPr>
            <p:nvPr/>
          </p:nvSpPr>
          <p:spPr bwMode="auto">
            <a:xfrm>
              <a:off x="4452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4" name="Line 313"/>
            <p:cNvSpPr>
              <a:spLocks noChangeShapeType="1"/>
            </p:cNvSpPr>
            <p:nvPr/>
          </p:nvSpPr>
          <p:spPr bwMode="auto">
            <a:xfrm>
              <a:off x="4468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5" name="Line 314"/>
            <p:cNvSpPr>
              <a:spLocks noChangeShapeType="1"/>
            </p:cNvSpPr>
            <p:nvPr/>
          </p:nvSpPr>
          <p:spPr bwMode="auto">
            <a:xfrm>
              <a:off x="4476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6" name="Line 315"/>
            <p:cNvSpPr>
              <a:spLocks noChangeShapeType="1"/>
            </p:cNvSpPr>
            <p:nvPr/>
          </p:nvSpPr>
          <p:spPr bwMode="auto">
            <a:xfrm>
              <a:off x="4484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7" name="Line 316"/>
            <p:cNvSpPr>
              <a:spLocks noChangeShapeType="1"/>
            </p:cNvSpPr>
            <p:nvPr/>
          </p:nvSpPr>
          <p:spPr bwMode="auto">
            <a:xfrm>
              <a:off x="4500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8" name="Line 317"/>
            <p:cNvSpPr>
              <a:spLocks noChangeShapeType="1"/>
            </p:cNvSpPr>
            <p:nvPr/>
          </p:nvSpPr>
          <p:spPr bwMode="auto">
            <a:xfrm>
              <a:off x="4508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9" name="Line 318"/>
            <p:cNvSpPr>
              <a:spLocks noChangeShapeType="1"/>
            </p:cNvSpPr>
            <p:nvPr/>
          </p:nvSpPr>
          <p:spPr bwMode="auto">
            <a:xfrm>
              <a:off x="4516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90" name="Line 319"/>
            <p:cNvSpPr>
              <a:spLocks noChangeShapeType="1"/>
            </p:cNvSpPr>
            <p:nvPr/>
          </p:nvSpPr>
          <p:spPr bwMode="auto">
            <a:xfrm>
              <a:off x="4532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91" name="Line 320"/>
            <p:cNvSpPr>
              <a:spLocks noChangeShapeType="1"/>
            </p:cNvSpPr>
            <p:nvPr/>
          </p:nvSpPr>
          <p:spPr bwMode="auto">
            <a:xfrm>
              <a:off x="4540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92" name="Line 321"/>
            <p:cNvSpPr>
              <a:spLocks noChangeShapeType="1"/>
            </p:cNvSpPr>
            <p:nvPr/>
          </p:nvSpPr>
          <p:spPr bwMode="auto">
            <a:xfrm>
              <a:off x="4548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93" name="Line 322"/>
            <p:cNvSpPr>
              <a:spLocks noChangeShapeType="1"/>
            </p:cNvSpPr>
            <p:nvPr/>
          </p:nvSpPr>
          <p:spPr bwMode="auto">
            <a:xfrm>
              <a:off x="4564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94" name="Line 323"/>
            <p:cNvSpPr>
              <a:spLocks noChangeShapeType="1"/>
            </p:cNvSpPr>
            <p:nvPr/>
          </p:nvSpPr>
          <p:spPr bwMode="auto">
            <a:xfrm>
              <a:off x="4572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95" name="Line 324"/>
            <p:cNvSpPr>
              <a:spLocks noChangeShapeType="1"/>
            </p:cNvSpPr>
            <p:nvPr/>
          </p:nvSpPr>
          <p:spPr bwMode="auto">
            <a:xfrm>
              <a:off x="4580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01" name="Freeform 291"/>
            <p:cNvSpPr>
              <a:spLocks/>
            </p:cNvSpPr>
            <p:nvPr/>
          </p:nvSpPr>
          <p:spPr bwMode="auto">
            <a:xfrm>
              <a:off x="2601" y="3215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802" name="Freeform 291"/>
            <p:cNvSpPr>
              <a:spLocks/>
            </p:cNvSpPr>
            <p:nvPr/>
          </p:nvSpPr>
          <p:spPr bwMode="auto">
            <a:xfrm>
              <a:off x="3470" y="3215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803" name="Freeform 291"/>
            <p:cNvSpPr>
              <a:spLocks/>
            </p:cNvSpPr>
            <p:nvPr/>
          </p:nvSpPr>
          <p:spPr bwMode="auto">
            <a:xfrm>
              <a:off x="2601" y="1396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804" name="Freeform 291"/>
            <p:cNvSpPr>
              <a:spLocks/>
            </p:cNvSpPr>
            <p:nvPr/>
          </p:nvSpPr>
          <p:spPr bwMode="auto">
            <a:xfrm>
              <a:off x="3470" y="1396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105809" name="Text Box 337"/>
          <p:cNvSpPr txBox="1">
            <a:spLocks noChangeArrowheads="1"/>
          </p:cNvSpPr>
          <p:nvPr/>
        </p:nvSpPr>
        <p:spPr bwMode="auto">
          <a:xfrm>
            <a:off x="152400" y="1371600"/>
            <a:ext cx="3581400" cy="415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0238" indent="-630238"/>
            <a:r>
              <a:rPr lang="en-US" sz="2800">
                <a:latin typeface="Helvetica" pitchFamily="34" charset="0"/>
              </a:rPr>
              <a:t>P	parse lines</a:t>
            </a:r>
          </a:p>
          <a:p>
            <a:pPr marL="630238" indent="-630238"/>
            <a:r>
              <a:rPr lang="en-US" sz="2800">
                <a:latin typeface="Helvetica" pitchFamily="34" charset="0"/>
              </a:rPr>
              <a:t>D 	hash distribute</a:t>
            </a:r>
          </a:p>
          <a:p>
            <a:pPr marL="630238" indent="-630238"/>
            <a:r>
              <a:rPr lang="en-US" sz="2800">
                <a:latin typeface="Helvetica" pitchFamily="34" charset="0"/>
              </a:rPr>
              <a:t>S 	quicksort</a:t>
            </a:r>
          </a:p>
          <a:p>
            <a:pPr marL="630238" indent="-630238"/>
            <a:r>
              <a:rPr lang="en-US" sz="2800">
                <a:latin typeface="Helvetica" pitchFamily="34" charset="0"/>
              </a:rPr>
              <a:t>C 	count occurrences</a:t>
            </a:r>
          </a:p>
          <a:p>
            <a:pPr marL="630238" indent="-630238"/>
            <a:r>
              <a:rPr lang="en-US" sz="2800">
                <a:latin typeface="Helvetica" pitchFamily="34" charset="0"/>
              </a:rPr>
              <a:t>MS	merge sort</a:t>
            </a:r>
          </a:p>
          <a:p>
            <a:pPr marL="630238" indent="-630238"/>
            <a:endParaRPr lang="en-US" sz="280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Efficient histogram topology</a:t>
            </a:r>
          </a:p>
        </p:txBody>
      </p:sp>
      <p:sp>
        <p:nvSpPr>
          <p:cNvPr id="141320" name="AutoShape 6"/>
          <p:cNvSpPr>
            <a:spLocks noChangeAspect="1" noChangeArrowheads="1" noTextEdit="1"/>
          </p:cNvSpPr>
          <p:nvPr/>
        </p:nvSpPr>
        <p:spPr bwMode="auto">
          <a:xfrm>
            <a:off x="107950" y="1365250"/>
            <a:ext cx="89281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49" name="Text Box 737"/>
          <p:cNvSpPr txBox="1">
            <a:spLocks noChangeArrowheads="1"/>
          </p:cNvSpPr>
          <p:nvPr/>
        </p:nvSpPr>
        <p:spPr bwMode="auto">
          <a:xfrm>
            <a:off x="152400" y="1371600"/>
            <a:ext cx="3581400" cy="4579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0238" indent="-630238"/>
            <a:r>
              <a:rPr lang="en-US" sz="2800">
                <a:latin typeface="Helvetica" pitchFamily="34" charset="0"/>
              </a:rPr>
              <a:t>P	parse lines</a:t>
            </a:r>
          </a:p>
          <a:p>
            <a:pPr marL="630238" indent="-630238"/>
            <a:r>
              <a:rPr lang="en-US" sz="2800">
                <a:latin typeface="Helvetica" pitchFamily="34" charset="0"/>
              </a:rPr>
              <a:t>D 	hash distribute</a:t>
            </a:r>
          </a:p>
          <a:p>
            <a:pPr marL="630238" indent="-630238"/>
            <a:r>
              <a:rPr lang="en-US" sz="2800">
                <a:latin typeface="Helvetica" pitchFamily="34" charset="0"/>
              </a:rPr>
              <a:t>S 	quicksort</a:t>
            </a:r>
          </a:p>
          <a:p>
            <a:pPr marL="630238" indent="-630238"/>
            <a:r>
              <a:rPr lang="en-US" sz="2800">
                <a:latin typeface="Helvetica" pitchFamily="34" charset="0"/>
              </a:rPr>
              <a:t>C 	count occurrences</a:t>
            </a:r>
          </a:p>
          <a:p>
            <a:pPr marL="630238" indent="-630238"/>
            <a:r>
              <a:rPr lang="en-US" sz="2800">
                <a:latin typeface="Helvetica" pitchFamily="34" charset="0"/>
              </a:rPr>
              <a:t>MS	merge sort</a:t>
            </a:r>
          </a:p>
          <a:p>
            <a:pPr marL="630238" indent="-630238"/>
            <a:r>
              <a:rPr lang="en-US" sz="2800">
                <a:latin typeface="Helvetica" pitchFamily="34" charset="0"/>
              </a:rPr>
              <a:t>M 	non-deterministic merge</a:t>
            </a:r>
          </a:p>
        </p:txBody>
      </p:sp>
      <p:sp>
        <p:nvSpPr>
          <p:cNvPr id="141322" name="Line 8"/>
          <p:cNvSpPr>
            <a:spLocks noChangeShapeType="1"/>
          </p:cNvSpPr>
          <p:nvPr/>
        </p:nvSpPr>
        <p:spPr bwMode="auto">
          <a:xfrm flipV="1">
            <a:off x="5045075" y="2949575"/>
            <a:ext cx="377825" cy="5429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323" name="Freeform 9"/>
          <p:cNvSpPr>
            <a:spLocks/>
          </p:cNvSpPr>
          <p:nvPr/>
        </p:nvSpPr>
        <p:spPr bwMode="auto">
          <a:xfrm>
            <a:off x="5346700" y="2809875"/>
            <a:ext cx="174625" cy="212725"/>
          </a:xfrm>
          <a:custGeom>
            <a:avLst/>
            <a:gdLst>
              <a:gd name="T0" fmla="*/ 56 w 110"/>
              <a:gd name="T1" fmla="*/ 48 h 134"/>
              <a:gd name="T2" fmla="*/ 56 w 110"/>
              <a:gd name="T3" fmla="*/ 48 h 134"/>
              <a:gd name="T4" fmla="*/ 26 w 110"/>
              <a:gd name="T5" fmla="*/ 70 h 134"/>
              <a:gd name="T6" fmla="*/ 0 w 110"/>
              <a:gd name="T7" fmla="*/ 88 h 134"/>
              <a:gd name="T8" fmla="*/ 66 w 110"/>
              <a:gd name="T9" fmla="*/ 134 h 134"/>
              <a:gd name="T10" fmla="*/ 66 w 110"/>
              <a:gd name="T11" fmla="*/ 134 h 134"/>
              <a:gd name="T12" fmla="*/ 72 w 110"/>
              <a:gd name="T13" fmla="*/ 108 h 134"/>
              <a:gd name="T14" fmla="*/ 84 w 110"/>
              <a:gd name="T15" fmla="*/ 68 h 134"/>
              <a:gd name="T16" fmla="*/ 84 w 110"/>
              <a:gd name="T17" fmla="*/ 68 h 134"/>
              <a:gd name="T18" fmla="*/ 98 w 110"/>
              <a:gd name="T19" fmla="*/ 28 h 134"/>
              <a:gd name="T20" fmla="*/ 110 w 110"/>
              <a:gd name="T21" fmla="*/ 0 h 134"/>
              <a:gd name="T22" fmla="*/ 110 w 110"/>
              <a:gd name="T23" fmla="*/ 0 h 134"/>
              <a:gd name="T24" fmla="*/ 88 w 110"/>
              <a:gd name="T25" fmla="*/ 22 h 134"/>
              <a:gd name="T26" fmla="*/ 56 w 110"/>
              <a:gd name="T27" fmla="*/ 48 h 134"/>
              <a:gd name="T28" fmla="*/ 56 w 110"/>
              <a:gd name="T29" fmla="*/ 48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0"/>
              <a:gd name="T46" fmla="*/ 0 h 134"/>
              <a:gd name="T47" fmla="*/ 110 w 110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0" h="134">
                <a:moveTo>
                  <a:pt x="56" y="48"/>
                </a:moveTo>
                <a:lnTo>
                  <a:pt x="56" y="48"/>
                </a:lnTo>
                <a:lnTo>
                  <a:pt x="26" y="70"/>
                </a:lnTo>
                <a:lnTo>
                  <a:pt x="0" y="88"/>
                </a:lnTo>
                <a:lnTo>
                  <a:pt x="66" y="134"/>
                </a:lnTo>
                <a:lnTo>
                  <a:pt x="72" y="108"/>
                </a:lnTo>
                <a:lnTo>
                  <a:pt x="84" y="68"/>
                </a:lnTo>
                <a:lnTo>
                  <a:pt x="98" y="28"/>
                </a:lnTo>
                <a:lnTo>
                  <a:pt x="110" y="0"/>
                </a:lnTo>
                <a:lnTo>
                  <a:pt x="88" y="22"/>
                </a:lnTo>
                <a:lnTo>
                  <a:pt x="56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324" name="Line 10"/>
          <p:cNvSpPr>
            <a:spLocks noChangeShapeType="1"/>
          </p:cNvSpPr>
          <p:nvPr/>
        </p:nvSpPr>
        <p:spPr bwMode="auto">
          <a:xfrm flipV="1">
            <a:off x="4968875" y="2835275"/>
            <a:ext cx="174625" cy="5937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325" name="Freeform 11"/>
          <p:cNvSpPr>
            <a:spLocks/>
          </p:cNvSpPr>
          <p:nvPr/>
        </p:nvSpPr>
        <p:spPr bwMode="auto">
          <a:xfrm>
            <a:off x="5070475" y="2670175"/>
            <a:ext cx="123825" cy="225425"/>
          </a:xfrm>
          <a:custGeom>
            <a:avLst/>
            <a:gdLst>
              <a:gd name="T0" fmla="*/ 42 w 78"/>
              <a:gd name="T1" fmla="*/ 64 h 142"/>
              <a:gd name="T2" fmla="*/ 42 w 78"/>
              <a:gd name="T3" fmla="*/ 64 h 142"/>
              <a:gd name="T4" fmla="*/ 20 w 78"/>
              <a:gd name="T5" fmla="*/ 94 h 142"/>
              <a:gd name="T6" fmla="*/ 0 w 78"/>
              <a:gd name="T7" fmla="*/ 118 h 142"/>
              <a:gd name="T8" fmla="*/ 78 w 78"/>
              <a:gd name="T9" fmla="*/ 142 h 142"/>
              <a:gd name="T10" fmla="*/ 78 w 78"/>
              <a:gd name="T11" fmla="*/ 142 h 142"/>
              <a:gd name="T12" fmla="*/ 74 w 78"/>
              <a:gd name="T13" fmla="*/ 114 h 142"/>
              <a:gd name="T14" fmla="*/ 72 w 78"/>
              <a:gd name="T15" fmla="*/ 72 h 142"/>
              <a:gd name="T16" fmla="*/ 72 w 78"/>
              <a:gd name="T17" fmla="*/ 72 h 142"/>
              <a:gd name="T18" fmla="*/ 74 w 78"/>
              <a:gd name="T19" fmla="*/ 32 h 142"/>
              <a:gd name="T20" fmla="*/ 76 w 78"/>
              <a:gd name="T21" fmla="*/ 0 h 142"/>
              <a:gd name="T22" fmla="*/ 76 w 78"/>
              <a:gd name="T23" fmla="*/ 0 h 142"/>
              <a:gd name="T24" fmla="*/ 62 w 78"/>
              <a:gd name="T25" fmla="*/ 28 h 142"/>
              <a:gd name="T26" fmla="*/ 42 w 78"/>
              <a:gd name="T27" fmla="*/ 64 h 142"/>
              <a:gd name="T28" fmla="*/ 42 w 78"/>
              <a:gd name="T29" fmla="*/ 64 h 1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8"/>
              <a:gd name="T46" fmla="*/ 0 h 142"/>
              <a:gd name="T47" fmla="*/ 78 w 78"/>
              <a:gd name="T48" fmla="*/ 142 h 14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8" h="142">
                <a:moveTo>
                  <a:pt x="42" y="64"/>
                </a:moveTo>
                <a:lnTo>
                  <a:pt x="42" y="64"/>
                </a:lnTo>
                <a:lnTo>
                  <a:pt x="20" y="94"/>
                </a:lnTo>
                <a:lnTo>
                  <a:pt x="0" y="118"/>
                </a:lnTo>
                <a:lnTo>
                  <a:pt x="78" y="142"/>
                </a:lnTo>
                <a:lnTo>
                  <a:pt x="74" y="114"/>
                </a:lnTo>
                <a:lnTo>
                  <a:pt x="72" y="72"/>
                </a:lnTo>
                <a:lnTo>
                  <a:pt x="74" y="32"/>
                </a:lnTo>
                <a:lnTo>
                  <a:pt x="76" y="0"/>
                </a:lnTo>
                <a:lnTo>
                  <a:pt x="62" y="28"/>
                </a:lnTo>
                <a:lnTo>
                  <a:pt x="42" y="6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372" name="Line 58"/>
          <p:cNvSpPr>
            <a:spLocks noChangeShapeType="1"/>
          </p:cNvSpPr>
          <p:nvPr/>
        </p:nvSpPr>
        <p:spPr bwMode="auto">
          <a:xfrm flipV="1">
            <a:off x="7537450" y="4673600"/>
            <a:ext cx="1588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373" name="Freeform 59"/>
          <p:cNvSpPr>
            <a:spLocks/>
          </p:cNvSpPr>
          <p:nvPr/>
        </p:nvSpPr>
        <p:spPr bwMode="auto">
          <a:xfrm>
            <a:off x="7473950" y="4502150"/>
            <a:ext cx="127000" cy="215900"/>
          </a:xfrm>
          <a:custGeom>
            <a:avLst/>
            <a:gdLst>
              <a:gd name="T0" fmla="*/ 24 w 80"/>
              <a:gd name="T1" fmla="*/ 70 h 136"/>
              <a:gd name="T2" fmla="*/ 24 w 80"/>
              <a:gd name="T3" fmla="*/ 70 h 136"/>
              <a:gd name="T4" fmla="*/ 12 w 80"/>
              <a:gd name="T5" fmla="*/ 104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0 h 136"/>
              <a:gd name="T16" fmla="*/ 56 w 80"/>
              <a:gd name="T17" fmla="*/ 70 h 136"/>
              <a:gd name="T18" fmla="*/ 46 w 80"/>
              <a:gd name="T19" fmla="*/ 30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0 h 136"/>
              <a:gd name="T26" fmla="*/ 24 w 80"/>
              <a:gd name="T27" fmla="*/ 70 h 136"/>
              <a:gd name="T28" fmla="*/ 24 w 80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0"/>
                </a:moveTo>
                <a:lnTo>
                  <a:pt x="24" y="70"/>
                </a:lnTo>
                <a:lnTo>
                  <a:pt x="12" y="104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0"/>
                </a:lnTo>
                <a:lnTo>
                  <a:pt x="46" y="30"/>
                </a:lnTo>
                <a:lnTo>
                  <a:pt x="40" y="0"/>
                </a:lnTo>
                <a:lnTo>
                  <a:pt x="34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376" name="Line 62"/>
          <p:cNvSpPr>
            <a:spLocks noChangeShapeType="1"/>
          </p:cNvSpPr>
          <p:nvPr/>
        </p:nvSpPr>
        <p:spPr bwMode="auto">
          <a:xfrm flipV="1">
            <a:off x="6623050" y="3873500"/>
            <a:ext cx="1588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377" name="Freeform 63"/>
          <p:cNvSpPr>
            <a:spLocks/>
          </p:cNvSpPr>
          <p:nvPr/>
        </p:nvSpPr>
        <p:spPr bwMode="auto">
          <a:xfrm>
            <a:off x="6559550" y="3702050"/>
            <a:ext cx="127000" cy="215900"/>
          </a:xfrm>
          <a:custGeom>
            <a:avLst/>
            <a:gdLst>
              <a:gd name="T0" fmla="*/ 24 w 80"/>
              <a:gd name="T1" fmla="*/ 70 h 136"/>
              <a:gd name="T2" fmla="*/ 24 w 80"/>
              <a:gd name="T3" fmla="*/ 70 h 136"/>
              <a:gd name="T4" fmla="*/ 12 w 80"/>
              <a:gd name="T5" fmla="*/ 104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0 h 136"/>
              <a:gd name="T16" fmla="*/ 56 w 80"/>
              <a:gd name="T17" fmla="*/ 70 h 136"/>
              <a:gd name="T18" fmla="*/ 46 w 80"/>
              <a:gd name="T19" fmla="*/ 30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0 h 136"/>
              <a:gd name="T26" fmla="*/ 24 w 80"/>
              <a:gd name="T27" fmla="*/ 70 h 136"/>
              <a:gd name="T28" fmla="*/ 24 w 80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0"/>
                </a:moveTo>
                <a:lnTo>
                  <a:pt x="24" y="70"/>
                </a:lnTo>
                <a:lnTo>
                  <a:pt x="12" y="104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0"/>
                </a:lnTo>
                <a:lnTo>
                  <a:pt x="46" y="30"/>
                </a:lnTo>
                <a:lnTo>
                  <a:pt x="40" y="0"/>
                </a:lnTo>
                <a:lnTo>
                  <a:pt x="34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378" name="Line 64"/>
          <p:cNvSpPr>
            <a:spLocks noChangeShapeType="1"/>
          </p:cNvSpPr>
          <p:nvPr/>
        </p:nvSpPr>
        <p:spPr bwMode="auto">
          <a:xfrm flipV="1">
            <a:off x="6623050" y="4673600"/>
            <a:ext cx="1588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379" name="Freeform 65"/>
          <p:cNvSpPr>
            <a:spLocks/>
          </p:cNvSpPr>
          <p:nvPr/>
        </p:nvSpPr>
        <p:spPr bwMode="auto">
          <a:xfrm>
            <a:off x="6559550" y="4502150"/>
            <a:ext cx="127000" cy="215900"/>
          </a:xfrm>
          <a:custGeom>
            <a:avLst/>
            <a:gdLst>
              <a:gd name="T0" fmla="*/ 24 w 80"/>
              <a:gd name="T1" fmla="*/ 70 h 136"/>
              <a:gd name="T2" fmla="*/ 24 w 80"/>
              <a:gd name="T3" fmla="*/ 70 h 136"/>
              <a:gd name="T4" fmla="*/ 12 w 80"/>
              <a:gd name="T5" fmla="*/ 104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0 h 136"/>
              <a:gd name="T16" fmla="*/ 56 w 80"/>
              <a:gd name="T17" fmla="*/ 70 h 136"/>
              <a:gd name="T18" fmla="*/ 46 w 80"/>
              <a:gd name="T19" fmla="*/ 30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0 h 136"/>
              <a:gd name="T26" fmla="*/ 24 w 80"/>
              <a:gd name="T27" fmla="*/ 70 h 136"/>
              <a:gd name="T28" fmla="*/ 24 w 80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0"/>
                </a:moveTo>
                <a:lnTo>
                  <a:pt x="24" y="70"/>
                </a:lnTo>
                <a:lnTo>
                  <a:pt x="12" y="104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0"/>
                </a:lnTo>
                <a:lnTo>
                  <a:pt x="46" y="30"/>
                </a:lnTo>
                <a:lnTo>
                  <a:pt x="40" y="0"/>
                </a:lnTo>
                <a:lnTo>
                  <a:pt x="34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380" name="Line 66"/>
          <p:cNvSpPr>
            <a:spLocks noChangeShapeType="1"/>
          </p:cNvSpPr>
          <p:nvPr/>
        </p:nvSpPr>
        <p:spPr bwMode="auto">
          <a:xfrm flipV="1">
            <a:off x="6642100" y="3073400"/>
            <a:ext cx="1588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381" name="Freeform 67"/>
          <p:cNvSpPr>
            <a:spLocks/>
          </p:cNvSpPr>
          <p:nvPr/>
        </p:nvSpPr>
        <p:spPr bwMode="auto">
          <a:xfrm>
            <a:off x="6578600" y="2901950"/>
            <a:ext cx="127000" cy="215900"/>
          </a:xfrm>
          <a:custGeom>
            <a:avLst/>
            <a:gdLst>
              <a:gd name="T0" fmla="*/ 24 w 80"/>
              <a:gd name="T1" fmla="*/ 70 h 136"/>
              <a:gd name="T2" fmla="*/ 24 w 80"/>
              <a:gd name="T3" fmla="*/ 70 h 136"/>
              <a:gd name="T4" fmla="*/ 12 w 80"/>
              <a:gd name="T5" fmla="*/ 104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0 h 136"/>
              <a:gd name="T16" fmla="*/ 56 w 80"/>
              <a:gd name="T17" fmla="*/ 70 h 136"/>
              <a:gd name="T18" fmla="*/ 46 w 80"/>
              <a:gd name="T19" fmla="*/ 30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0 h 136"/>
              <a:gd name="T26" fmla="*/ 24 w 80"/>
              <a:gd name="T27" fmla="*/ 70 h 136"/>
              <a:gd name="T28" fmla="*/ 24 w 80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0"/>
                </a:moveTo>
                <a:lnTo>
                  <a:pt x="24" y="70"/>
                </a:lnTo>
                <a:lnTo>
                  <a:pt x="12" y="104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0"/>
                </a:lnTo>
                <a:lnTo>
                  <a:pt x="46" y="30"/>
                </a:lnTo>
                <a:lnTo>
                  <a:pt x="40" y="0"/>
                </a:lnTo>
                <a:lnTo>
                  <a:pt x="34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389" name="Freeform 75"/>
          <p:cNvSpPr>
            <a:spLocks/>
          </p:cNvSpPr>
          <p:nvPr/>
        </p:nvSpPr>
        <p:spPr bwMode="auto">
          <a:xfrm>
            <a:off x="6985000" y="16383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390" name="Rectangle 76"/>
          <p:cNvSpPr>
            <a:spLocks noChangeArrowheads="1"/>
          </p:cNvSpPr>
          <p:nvPr/>
        </p:nvSpPr>
        <p:spPr bwMode="auto">
          <a:xfrm>
            <a:off x="7102475" y="1730375"/>
            <a:ext cx="220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Q'</a:t>
            </a:r>
            <a:endParaRPr lang="en-US">
              <a:latin typeface="Arial" pitchFamily="34" charset="0"/>
            </a:endParaRPr>
          </a:p>
        </p:txBody>
      </p:sp>
      <p:sp>
        <p:nvSpPr>
          <p:cNvPr id="141787" name="Rectangle 473"/>
          <p:cNvSpPr>
            <a:spLocks noChangeArrowheads="1"/>
          </p:cNvSpPr>
          <p:nvPr/>
        </p:nvSpPr>
        <p:spPr bwMode="auto">
          <a:xfrm>
            <a:off x="3657600" y="1524000"/>
            <a:ext cx="5257800" cy="419100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788" name="Rectangle 474"/>
          <p:cNvSpPr>
            <a:spLocks noChangeArrowheads="1"/>
          </p:cNvSpPr>
          <p:nvPr/>
        </p:nvSpPr>
        <p:spPr bwMode="auto">
          <a:xfrm>
            <a:off x="7556500" y="1727200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is</a:t>
            </a:r>
            <a:endParaRPr lang="en-US">
              <a:latin typeface="Arial" pitchFamily="34" charset="0"/>
            </a:endParaRPr>
          </a:p>
        </p:txBody>
      </p:sp>
      <p:sp>
        <p:nvSpPr>
          <p:cNvPr id="141789" name="Rectangle 475"/>
          <p:cNvSpPr>
            <a:spLocks noChangeArrowheads="1"/>
          </p:cNvSpPr>
          <p:nvPr/>
        </p:nvSpPr>
        <p:spPr bwMode="auto">
          <a:xfrm>
            <a:off x="7702550" y="1727200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:</a:t>
            </a:r>
            <a:endParaRPr lang="en-US">
              <a:latin typeface="Arial" pitchFamily="34" charset="0"/>
            </a:endParaRPr>
          </a:p>
        </p:txBody>
      </p:sp>
      <p:sp>
        <p:nvSpPr>
          <p:cNvPr id="141790" name="Rectangle 476"/>
          <p:cNvSpPr>
            <a:spLocks noChangeArrowheads="1"/>
          </p:cNvSpPr>
          <p:nvPr/>
        </p:nvSpPr>
        <p:spPr bwMode="auto">
          <a:xfrm>
            <a:off x="6400800" y="1727200"/>
            <a:ext cx="461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Each</a:t>
            </a:r>
            <a:endParaRPr lang="en-US">
              <a:latin typeface="Arial" pitchFamily="34" charset="0"/>
            </a:endParaRPr>
          </a:p>
        </p:txBody>
      </p:sp>
      <p:sp>
        <p:nvSpPr>
          <p:cNvPr id="141791" name="Freeform 477"/>
          <p:cNvSpPr>
            <a:spLocks/>
          </p:cNvSpPr>
          <p:nvPr/>
        </p:nvSpPr>
        <p:spPr bwMode="auto">
          <a:xfrm>
            <a:off x="7315200" y="28956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792" name="Rectangle 478"/>
          <p:cNvSpPr>
            <a:spLocks noChangeArrowheads="1"/>
          </p:cNvSpPr>
          <p:nvPr/>
        </p:nvSpPr>
        <p:spPr bwMode="auto">
          <a:xfrm>
            <a:off x="7461250" y="29876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R</a:t>
            </a:r>
            <a:endParaRPr lang="en-US">
              <a:latin typeface="Arial" pitchFamily="34" charset="0"/>
            </a:endParaRPr>
          </a:p>
        </p:txBody>
      </p:sp>
      <p:sp>
        <p:nvSpPr>
          <p:cNvPr id="141793" name="Rectangle 479"/>
          <p:cNvSpPr>
            <a:spLocks noChangeArrowheads="1"/>
          </p:cNvSpPr>
          <p:nvPr/>
        </p:nvSpPr>
        <p:spPr bwMode="auto">
          <a:xfrm>
            <a:off x="7470775" y="3390900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is</a:t>
            </a:r>
            <a:endParaRPr lang="en-US">
              <a:latin typeface="Arial" pitchFamily="34" charset="0"/>
            </a:endParaRPr>
          </a:p>
        </p:txBody>
      </p:sp>
      <p:sp>
        <p:nvSpPr>
          <p:cNvPr id="141794" name="Rectangle 480"/>
          <p:cNvSpPr>
            <a:spLocks noChangeArrowheads="1"/>
          </p:cNvSpPr>
          <p:nvPr/>
        </p:nvSpPr>
        <p:spPr bwMode="auto">
          <a:xfrm>
            <a:off x="7616825" y="3390900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:</a:t>
            </a:r>
            <a:endParaRPr lang="en-US">
              <a:latin typeface="Arial" pitchFamily="34" charset="0"/>
            </a:endParaRPr>
          </a:p>
        </p:txBody>
      </p:sp>
      <p:sp>
        <p:nvSpPr>
          <p:cNvPr id="141795" name="Rectangle 481"/>
          <p:cNvSpPr>
            <a:spLocks noChangeArrowheads="1"/>
          </p:cNvSpPr>
          <p:nvPr/>
        </p:nvSpPr>
        <p:spPr bwMode="auto">
          <a:xfrm>
            <a:off x="7312025" y="2641600"/>
            <a:ext cx="461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Each</a:t>
            </a:r>
            <a:endParaRPr lang="en-US">
              <a:latin typeface="Arial" pitchFamily="34" charset="0"/>
            </a:endParaRPr>
          </a:p>
        </p:txBody>
      </p:sp>
      <p:sp>
        <p:nvSpPr>
          <p:cNvPr id="141796" name="Line 482"/>
          <p:cNvSpPr>
            <a:spLocks noChangeShapeType="1"/>
          </p:cNvSpPr>
          <p:nvPr/>
        </p:nvSpPr>
        <p:spPr bwMode="auto">
          <a:xfrm>
            <a:off x="6172200" y="1524000"/>
            <a:ext cx="1588" cy="41862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798" name="Freeform 484"/>
          <p:cNvSpPr>
            <a:spLocks/>
          </p:cNvSpPr>
          <p:nvPr/>
        </p:nvSpPr>
        <p:spPr bwMode="auto">
          <a:xfrm>
            <a:off x="7086600" y="2438400"/>
            <a:ext cx="914400" cy="3271838"/>
          </a:xfrm>
          <a:custGeom>
            <a:avLst/>
            <a:gdLst>
              <a:gd name="T0" fmla="*/ 0 w 576"/>
              <a:gd name="T1" fmla="*/ 2016 h 2016"/>
              <a:gd name="T2" fmla="*/ 0 w 576"/>
              <a:gd name="T3" fmla="*/ 0 h 2016"/>
              <a:gd name="T4" fmla="*/ 576 w 576"/>
              <a:gd name="T5" fmla="*/ 0 h 2016"/>
              <a:gd name="T6" fmla="*/ 0 60000 65536"/>
              <a:gd name="T7" fmla="*/ 0 60000 65536"/>
              <a:gd name="T8" fmla="*/ 0 60000 65536"/>
              <a:gd name="T9" fmla="*/ 0 w 576"/>
              <a:gd name="T10" fmla="*/ 0 h 2016"/>
              <a:gd name="T11" fmla="*/ 576 w 576"/>
              <a:gd name="T12" fmla="*/ 2016 h 20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016">
                <a:moveTo>
                  <a:pt x="0" y="2016"/>
                </a:moveTo>
                <a:lnTo>
                  <a:pt x="0" y="0"/>
                </a:lnTo>
                <a:lnTo>
                  <a:pt x="576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00" name="Line 486"/>
          <p:cNvSpPr>
            <a:spLocks noChangeShapeType="1"/>
          </p:cNvSpPr>
          <p:nvPr/>
        </p:nvSpPr>
        <p:spPr bwMode="auto">
          <a:xfrm>
            <a:off x="7543800" y="4495800"/>
            <a:ext cx="1588" cy="1588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01" name="Line 487"/>
          <p:cNvSpPr>
            <a:spLocks noChangeShapeType="1"/>
          </p:cNvSpPr>
          <p:nvPr/>
        </p:nvSpPr>
        <p:spPr bwMode="auto">
          <a:xfrm>
            <a:off x="7543800" y="4838700"/>
            <a:ext cx="1588" cy="1588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04" name="Freeform 490"/>
          <p:cNvSpPr>
            <a:spLocks/>
          </p:cNvSpPr>
          <p:nvPr/>
        </p:nvSpPr>
        <p:spPr bwMode="auto">
          <a:xfrm>
            <a:off x="7315200" y="48387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05" name="Rectangle 491"/>
          <p:cNvSpPr>
            <a:spLocks noChangeArrowheads="1"/>
          </p:cNvSpPr>
          <p:nvPr/>
        </p:nvSpPr>
        <p:spPr bwMode="auto">
          <a:xfrm>
            <a:off x="7372350" y="4930775"/>
            <a:ext cx="342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MS</a:t>
            </a:r>
            <a:endParaRPr lang="en-US">
              <a:latin typeface="Arial" pitchFamily="34" charset="0"/>
            </a:endParaRPr>
          </a:p>
        </p:txBody>
      </p:sp>
      <p:sp>
        <p:nvSpPr>
          <p:cNvPr id="141806" name="Freeform 492"/>
          <p:cNvSpPr>
            <a:spLocks/>
          </p:cNvSpPr>
          <p:nvPr/>
        </p:nvSpPr>
        <p:spPr bwMode="auto">
          <a:xfrm>
            <a:off x="7315200" y="40386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07" name="Rectangle 493"/>
          <p:cNvSpPr>
            <a:spLocks noChangeArrowheads="1"/>
          </p:cNvSpPr>
          <p:nvPr/>
        </p:nvSpPr>
        <p:spPr bwMode="auto">
          <a:xfrm>
            <a:off x="7461250" y="41306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C</a:t>
            </a:r>
            <a:endParaRPr lang="en-US">
              <a:latin typeface="Arial" pitchFamily="34" charset="0"/>
            </a:endParaRPr>
          </a:p>
        </p:txBody>
      </p:sp>
      <p:sp>
        <p:nvSpPr>
          <p:cNvPr id="141823" name="Line 509"/>
          <p:cNvSpPr>
            <a:spLocks noChangeShapeType="1"/>
          </p:cNvSpPr>
          <p:nvPr/>
        </p:nvSpPr>
        <p:spPr bwMode="auto">
          <a:xfrm>
            <a:off x="6629400" y="4838700"/>
            <a:ext cx="1588" cy="1588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25" name="Freeform 511"/>
          <p:cNvSpPr>
            <a:spLocks/>
          </p:cNvSpPr>
          <p:nvPr/>
        </p:nvSpPr>
        <p:spPr bwMode="auto">
          <a:xfrm>
            <a:off x="6400800" y="48387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26" name="Rectangle 512"/>
          <p:cNvSpPr>
            <a:spLocks noChangeArrowheads="1"/>
          </p:cNvSpPr>
          <p:nvPr/>
        </p:nvSpPr>
        <p:spPr bwMode="auto">
          <a:xfrm>
            <a:off x="6534150" y="4930775"/>
            <a:ext cx="19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M</a:t>
            </a:r>
            <a:endParaRPr lang="en-US">
              <a:latin typeface="Arial" pitchFamily="34" charset="0"/>
            </a:endParaRPr>
          </a:p>
        </p:txBody>
      </p:sp>
      <p:sp>
        <p:nvSpPr>
          <p:cNvPr id="141827" name="Freeform 513"/>
          <p:cNvSpPr>
            <a:spLocks/>
          </p:cNvSpPr>
          <p:nvPr/>
        </p:nvSpPr>
        <p:spPr bwMode="auto">
          <a:xfrm>
            <a:off x="6400800" y="40386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28" name="Rectangle 514"/>
          <p:cNvSpPr>
            <a:spLocks noChangeArrowheads="1"/>
          </p:cNvSpPr>
          <p:nvPr/>
        </p:nvSpPr>
        <p:spPr bwMode="auto">
          <a:xfrm>
            <a:off x="6550025" y="413067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P</a:t>
            </a:r>
            <a:endParaRPr lang="en-US">
              <a:latin typeface="Arial" pitchFamily="34" charset="0"/>
            </a:endParaRPr>
          </a:p>
        </p:txBody>
      </p:sp>
      <p:sp>
        <p:nvSpPr>
          <p:cNvPr id="141829" name="Line 515"/>
          <p:cNvSpPr>
            <a:spLocks noChangeShapeType="1"/>
          </p:cNvSpPr>
          <p:nvPr/>
        </p:nvSpPr>
        <p:spPr bwMode="auto">
          <a:xfrm>
            <a:off x="6642100" y="3695700"/>
            <a:ext cx="1588" cy="1588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31" name="Freeform 517"/>
          <p:cNvSpPr>
            <a:spLocks/>
          </p:cNvSpPr>
          <p:nvPr/>
        </p:nvSpPr>
        <p:spPr bwMode="auto">
          <a:xfrm>
            <a:off x="6413500" y="24384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32" name="Rectangle 518"/>
          <p:cNvSpPr>
            <a:spLocks noChangeArrowheads="1"/>
          </p:cNvSpPr>
          <p:nvPr/>
        </p:nvSpPr>
        <p:spPr bwMode="auto">
          <a:xfrm>
            <a:off x="6559550" y="25304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C</a:t>
            </a:r>
            <a:endParaRPr lang="en-US">
              <a:latin typeface="Arial" pitchFamily="34" charset="0"/>
            </a:endParaRPr>
          </a:p>
        </p:txBody>
      </p:sp>
      <p:sp>
        <p:nvSpPr>
          <p:cNvPr id="141833" name="Freeform 519"/>
          <p:cNvSpPr>
            <a:spLocks/>
          </p:cNvSpPr>
          <p:nvPr/>
        </p:nvSpPr>
        <p:spPr bwMode="auto">
          <a:xfrm>
            <a:off x="6413500" y="32385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34" name="Rectangle 520"/>
          <p:cNvSpPr>
            <a:spLocks noChangeArrowheads="1"/>
          </p:cNvSpPr>
          <p:nvPr/>
        </p:nvSpPr>
        <p:spPr bwMode="auto">
          <a:xfrm>
            <a:off x="6562725" y="333057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141839" name="Line 525"/>
          <p:cNvSpPr>
            <a:spLocks noChangeShapeType="1"/>
          </p:cNvSpPr>
          <p:nvPr/>
        </p:nvSpPr>
        <p:spPr bwMode="auto">
          <a:xfrm flipH="1" flipV="1">
            <a:off x="4410075" y="2949575"/>
            <a:ext cx="377825" cy="5429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40" name="Freeform 526"/>
          <p:cNvSpPr>
            <a:spLocks/>
          </p:cNvSpPr>
          <p:nvPr/>
        </p:nvSpPr>
        <p:spPr bwMode="auto">
          <a:xfrm>
            <a:off x="4308475" y="2809875"/>
            <a:ext cx="177800" cy="212725"/>
          </a:xfrm>
          <a:custGeom>
            <a:avLst/>
            <a:gdLst>
              <a:gd name="T0" fmla="*/ 28 w 112"/>
              <a:gd name="T1" fmla="*/ 66 h 134"/>
              <a:gd name="T2" fmla="*/ 28 w 112"/>
              <a:gd name="T3" fmla="*/ 66 h 134"/>
              <a:gd name="T4" fmla="*/ 38 w 112"/>
              <a:gd name="T5" fmla="*/ 102 h 134"/>
              <a:gd name="T6" fmla="*/ 46 w 112"/>
              <a:gd name="T7" fmla="*/ 134 h 134"/>
              <a:gd name="T8" fmla="*/ 112 w 112"/>
              <a:gd name="T9" fmla="*/ 88 h 134"/>
              <a:gd name="T10" fmla="*/ 112 w 112"/>
              <a:gd name="T11" fmla="*/ 88 h 134"/>
              <a:gd name="T12" fmla="*/ 88 w 112"/>
              <a:gd name="T13" fmla="*/ 72 h 134"/>
              <a:gd name="T14" fmla="*/ 54 w 112"/>
              <a:gd name="T15" fmla="*/ 48 h 134"/>
              <a:gd name="T16" fmla="*/ 54 w 112"/>
              <a:gd name="T17" fmla="*/ 48 h 134"/>
              <a:gd name="T18" fmla="*/ 24 w 112"/>
              <a:gd name="T19" fmla="*/ 22 h 134"/>
              <a:gd name="T20" fmla="*/ 0 w 112"/>
              <a:gd name="T21" fmla="*/ 0 h 134"/>
              <a:gd name="T22" fmla="*/ 0 w 112"/>
              <a:gd name="T23" fmla="*/ 0 h 134"/>
              <a:gd name="T24" fmla="*/ 14 w 112"/>
              <a:gd name="T25" fmla="*/ 28 h 134"/>
              <a:gd name="T26" fmla="*/ 28 w 112"/>
              <a:gd name="T27" fmla="*/ 66 h 134"/>
              <a:gd name="T28" fmla="*/ 28 w 112"/>
              <a:gd name="T29" fmla="*/ 66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2"/>
              <a:gd name="T46" fmla="*/ 0 h 134"/>
              <a:gd name="T47" fmla="*/ 112 w 112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2" h="134">
                <a:moveTo>
                  <a:pt x="28" y="66"/>
                </a:moveTo>
                <a:lnTo>
                  <a:pt x="28" y="66"/>
                </a:lnTo>
                <a:lnTo>
                  <a:pt x="38" y="102"/>
                </a:lnTo>
                <a:lnTo>
                  <a:pt x="46" y="134"/>
                </a:lnTo>
                <a:lnTo>
                  <a:pt x="112" y="88"/>
                </a:lnTo>
                <a:lnTo>
                  <a:pt x="88" y="72"/>
                </a:lnTo>
                <a:lnTo>
                  <a:pt x="54" y="48"/>
                </a:lnTo>
                <a:lnTo>
                  <a:pt x="24" y="22"/>
                </a:lnTo>
                <a:lnTo>
                  <a:pt x="0" y="0"/>
                </a:lnTo>
                <a:lnTo>
                  <a:pt x="14" y="28"/>
                </a:lnTo>
                <a:lnTo>
                  <a:pt x="28" y="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41" name="Line 527"/>
          <p:cNvSpPr>
            <a:spLocks noChangeShapeType="1"/>
          </p:cNvSpPr>
          <p:nvPr/>
        </p:nvSpPr>
        <p:spPr bwMode="auto">
          <a:xfrm flipH="1" flipV="1">
            <a:off x="4689475" y="2835275"/>
            <a:ext cx="174625" cy="5937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42" name="Freeform 528"/>
          <p:cNvSpPr>
            <a:spLocks/>
          </p:cNvSpPr>
          <p:nvPr/>
        </p:nvSpPr>
        <p:spPr bwMode="auto">
          <a:xfrm>
            <a:off x="4638675" y="2670175"/>
            <a:ext cx="123825" cy="225425"/>
          </a:xfrm>
          <a:custGeom>
            <a:avLst/>
            <a:gdLst>
              <a:gd name="T0" fmla="*/ 4 w 78"/>
              <a:gd name="T1" fmla="*/ 72 h 142"/>
              <a:gd name="T2" fmla="*/ 4 w 78"/>
              <a:gd name="T3" fmla="*/ 72 h 142"/>
              <a:gd name="T4" fmla="*/ 4 w 78"/>
              <a:gd name="T5" fmla="*/ 110 h 142"/>
              <a:gd name="T6" fmla="*/ 0 w 78"/>
              <a:gd name="T7" fmla="*/ 142 h 142"/>
              <a:gd name="T8" fmla="*/ 78 w 78"/>
              <a:gd name="T9" fmla="*/ 118 h 142"/>
              <a:gd name="T10" fmla="*/ 78 w 78"/>
              <a:gd name="T11" fmla="*/ 118 h 142"/>
              <a:gd name="T12" fmla="*/ 60 w 78"/>
              <a:gd name="T13" fmla="*/ 98 h 142"/>
              <a:gd name="T14" fmla="*/ 36 w 78"/>
              <a:gd name="T15" fmla="*/ 64 h 142"/>
              <a:gd name="T16" fmla="*/ 36 w 78"/>
              <a:gd name="T17" fmla="*/ 64 h 142"/>
              <a:gd name="T18" fmla="*/ 14 w 78"/>
              <a:gd name="T19" fmla="*/ 28 h 142"/>
              <a:gd name="T20" fmla="*/ 0 w 78"/>
              <a:gd name="T21" fmla="*/ 0 h 142"/>
              <a:gd name="T22" fmla="*/ 0 w 78"/>
              <a:gd name="T23" fmla="*/ 0 h 142"/>
              <a:gd name="T24" fmla="*/ 4 w 78"/>
              <a:gd name="T25" fmla="*/ 32 h 142"/>
              <a:gd name="T26" fmla="*/ 4 w 78"/>
              <a:gd name="T27" fmla="*/ 72 h 142"/>
              <a:gd name="T28" fmla="*/ 4 w 78"/>
              <a:gd name="T29" fmla="*/ 72 h 1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8"/>
              <a:gd name="T46" fmla="*/ 0 h 142"/>
              <a:gd name="T47" fmla="*/ 78 w 78"/>
              <a:gd name="T48" fmla="*/ 142 h 14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8" h="142">
                <a:moveTo>
                  <a:pt x="4" y="72"/>
                </a:moveTo>
                <a:lnTo>
                  <a:pt x="4" y="72"/>
                </a:lnTo>
                <a:lnTo>
                  <a:pt x="4" y="110"/>
                </a:lnTo>
                <a:lnTo>
                  <a:pt x="0" y="142"/>
                </a:lnTo>
                <a:lnTo>
                  <a:pt x="78" y="118"/>
                </a:lnTo>
                <a:lnTo>
                  <a:pt x="60" y="98"/>
                </a:lnTo>
                <a:lnTo>
                  <a:pt x="36" y="64"/>
                </a:lnTo>
                <a:lnTo>
                  <a:pt x="14" y="28"/>
                </a:lnTo>
                <a:lnTo>
                  <a:pt x="0" y="0"/>
                </a:lnTo>
                <a:lnTo>
                  <a:pt x="4" y="32"/>
                </a:lnTo>
                <a:lnTo>
                  <a:pt x="4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43" name="Line 529"/>
          <p:cNvSpPr>
            <a:spLocks noChangeShapeType="1"/>
          </p:cNvSpPr>
          <p:nvPr/>
        </p:nvSpPr>
        <p:spPr bwMode="auto">
          <a:xfrm flipV="1">
            <a:off x="4914900" y="2838450"/>
            <a:ext cx="1588" cy="514350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44" name="Freeform 530"/>
          <p:cNvSpPr>
            <a:spLocks/>
          </p:cNvSpPr>
          <p:nvPr/>
        </p:nvSpPr>
        <p:spPr bwMode="auto">
          <a:xfrm>
            <a:off x="4851400" y="2667000"/>
            <a:ext cx="127000" cy="215900"/>
          </a:xfrm>
          <a:custGeom>
            <a:avLst/>
            <a:gdLst>
              <a:gd name="T0" fmla="*/ 24 w 80"/>
              <a:gd name="T1" fmla="*/ 72 h 136"/>
              <a:gd name="T2" fmla="*/ 24 w 80"/>
              <a:gd name="T3" fmla="*/ 72 h 136"/>
              <a:gd name="T4" fmla="*/ 12 w 80"/>
              <a:gd name="T5" fmla="*/ 106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2 h 136"/>
              <a:gd name="T16" fmla="*/ 56 w 80"/>
              <a:gd name="T17" fmla="*/ 72 h 136"/>
              <a:gd name="T18" fmla="*/ 46 w 80"/>
              <a:gd name="T19" fmla="*/ 32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2 h 136"/>
              <a:gd name="T26" fmla="*/ 24 w 80"/>
              <a:gd name="T27" fmla="*/ 72 h 136"/>
              <a:gd name="T28" fmla="*/ 24 w 80"/>
              <a:gd name="T29" fmla="*/ 72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2"/>
                </a:moveTo>
                <a:lnTo>
                  <a:pt x="24" y="72"/>
                </a:lnTo>
                <a:lnTo>
                  <a:pt x="12" y="106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2"/>
                </a:lnTo>
                <a:lnTo>
                  <a:pt x="46" y="32"/>
                </a:lnTo>
                <a:lnTo>
                  <a:pt x="40" y="0"/>
                </a:lnTo>
                <a:lnTo>
                  <a:pt x="34" y="32"/>
                </a:lnTo>
                <a:lnTo>
                  <a:pt x="24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45" name="Line 531"/>
          <p:cNvSpPr>
            <a:spLocks noChangeShapeType="1"/>
          </p:cNvSpPr>
          <p:nvPr/>
        </p:nvSpPr>
        <p:spPr bwMode="auto">
          <a:xfrm flipV="1">
            <a:off x="4914900" y="4895850"/>
            <a:ext cx="1588" cy="120650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46" name="Freeform 532"/>
          <p:cNvSpPr>
            <a:spLocks/>
          </p:cNvSpPr>
          <p:nvPr/>
        </p:nvSpPr>
        <p:spPr bwMode="auto">
          <a:xfrm>
            <a:off x="4851400" y="4724400"/>
            <a:ext cx="127000" cy="215900"/>
          </a:xfrm>
          <a:custGeom>
            <a:avLst/>
            <a:gdLst>
              <a:gd name="T0" fmla="*/ 24 w 80"/>
              <a:gd name="T1" fmla="*/ 72 h 136"/>
              <a:gd name="T2" fmla="*/ 24 w 80"/>
              <a:gd name="T3" fmla="*/ 72 h 136"/>
              <a:gd name="T4" fmla="*/ 12 w 80"/>
              <a:gd name="T5" fmla="*/ 106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2 h 136"/>
              <a:gd name="T16" fmla="*/ 56 w 80"/>
              <a:gd name="T17" fmla="*/ 72 h 136"/>
              <a:gd name="T18" fmla="*/ 46 w 80"/>
              <a:gd name="T19" fmla="*/ 32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2 h 136"/>
              <a:gd name="T26" fmla="*/ 24 w 80"/>
              <a:gd name="T27" fmla="*/ 72 h 136"/>
              <a:gd name="T28" fmla="*/ 24 w 80"/>
              <a:gd name="T29" fmla="*/ 72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2"/>
                </a:moveTo>
                <a:lnTo>
                  <a:pt x="24" y="72"/>
                </a:lnTo>
                <a:lnTo>
                  <a:pt x="12" y="106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2"/>
                </a:lnTo>
                <a:lnTo>
                  <a:pt x="46" y="32"/>
                </a:lnTo>
                <a:lnTo>
                  <a:pt x="40" y="0"/>
                </a:lnTo>
                <a:lnTo>
                  <a:pt x="34" y="32"/>
                </a:lnTo>
                <a:lnTo>
                  <a:pt x="24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47" name="Line 533"/>
          <p:cNvSpPr>
            <a:spLocks noChangeShapeType="1"/>
          </p:cNvSpPr>
          <p:nvPr/>
        </p:nvSpPr>
        <p:spPr bwMode="auto">
          <a:xfrm flipH="1" flipV="1">
            <a:off x="5178425" y="4702175"/>
            <a:ext cx="307975" cy="4794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48" name="Freeform 534"/>
          <p:cNvSpPr>
            <a:spLocks/>
          </p:cNvSpPr>
          <p:nvPr/>
        </p:nvSpPr>
        <p:spPr bwMode="auto">
          <a:xfrm>
            <a:off x="5083175" y="4556125"/>
            <a:ext cx="171450" cy="215900"/>
          </a:xfrm>
          <a:custGeom>
            <a:avLst/>
            <a:gdLst>
              <a:gd name="T0" fmla="*/ 26 w 108"/>
              <a:gd name="T1" fmla="*/ 68 h 136"/>
              <a:gd name="T2" fmla="*/ 26 w 108"/>
              <a:gd name="T3" fmla="*/ 68 h 136"/>
              <a:gd name="T4" fmla="*/ 34 w 108"/>
              <a:gd name="T5" fmla="*/ 104 h 136"/>
              <a:gd name="T6" fmla="*/ 40 w 108"/>
              <a:gd name="T7" fmla="*/ 136 h 136"/>
              <a:gd name="T8" fmla="*/ 108 w 108"/>
              <a:gd name="T9" fmla="*/ 92 h 136"/>
              <a:gd name="T10" fmla="*/ 108 w 108"/>
              <a:gd name="T11" fmla="*/ 92 h 136"/>
              <a:gd name="T12" fmla="*/ 86 w 108"/>
              <a:gd name="T13" fmla="*/ 76 h 136"/>
              <a:gd name="T14" fmla="*/ 52 w 108"/>
              <a:gd name="T15" fmla="*/ 50 h 136"/>
              <a:gd name="T16" fmla="*/ 52 w 108"/>
              <a:gd name="T17" fmla="*/ 50 h 136"/>
              <a:gd name="T18" fmla="*/ 22 w 108"/>
              <a:gd name="T19" fmla="*/ 24 h 136"/>
              <a:gd name="T20" fmla="*/ 0 w 108"/>
              <a:gd name="T21" fmla="*/ 0 h 136"/>
              <a:gd name="T22" fmla="*/ 0 w 108"/>
              <a:gd name="T23" fmla="*/ 0 h 136"/>
              <a:gd name="T24" fmla="*/ 12 w 108"/>
              <a:gd name="T25" fmla="*/ 30 h 136"/>
              <a:gd name="T26" fmla="*/ 26 w 108"/>
              <a:gd name="T27" fmla="*/ 68 h 136"/>
              <a:gd name="T28" fmla="*/ 26 w 108"/>
              <a:gd name="T29" fmla="*/ 68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"/>
              <a:gd name="T46" fmla="*/ 0 h 136"/>
              <a:gd name="T47" fmla="*/ 108 w 108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" h="136">
                <a:moveTo>
                  <a:pt x="26" y="68"/>
                </a:moveTo>
                <a:lnTo>
                  <a:pt x="26" y="68"/>
                </a:lnTo>
                <a:lnTo>
                  <a:pt x="34" y="104"/>
                </a:lnTo>
                <a:lnTo>
                  <a:pt x="40" y="136"/>
                </a:lnTo>
                <a:lnTo>
                  <a:pt x="108" y="92"/>
                </a:lnTo>
                <a:lnTo>
                  <a:pt x="86" y="76"/>
                </a:lnTo>
                <a:lnTo>
                  <a:pt x="52" y="50"/>
                </a:lnTo>
                <a:lnTo>
                  <a:pt x="22" y="24"/>
                </a:lnTo>
                <a:lnTo>
                  <a:pt x="0" y="0"/>
                </a:lnTo>
                <a:lnTo>
                  <a:pt x="12" y="30"/>
                </a:lnTo>
                <a:lnTo>
                  <a:pt x="26" y="6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49" name="Line 535"/>
          <p:cNvSpPr>
            <a:spLocks noChangeShapeType="1"/>
          </p:cNvSpPr>
          <p:nvPr/>
        </p:nvSpPr>
        <p:spPr bwMode="auto">
          <a:xfrm flipV="1">
            <a:off x="4343400" y="4702175"/>
            <a:ext cx="317500" cy="4794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50" name="Freeform 536"/>
          <p:cNvSpPr>
            <a:spLocks/>
          </p:cNvSpPr>
          <p:nvPr/>
        </p:nvSpPr>
        <p:spPr bwMode="auto">
          <a:xfrm>
            <a:off x="4584700" y="4559300"/>
            <a:ext cx="171450" cy="212725"/>
          </a:xfrm>
          <a:custGeom>
            <a:avLst/>
            <a:gdLst>
              <a:gd name="T0" fmla="*/ 56 w 108"/>
              <a:gd name="T1" fmla="*/ 50 h 134"/>
              <a:gd name="T2" fmla="*/ 56 w 108"/>
              <a:gd name="T3" fmla="*/ 50 h 134"/>
              <a:gd name="T4" fmla="*/ 26 w 108"/>
              <a:gd name="T5" fmla="*/ 72 h 134"/>
              <a:gd name="T6" fmla="*/ 0 w 108"/>
              <a:gd name="T7" fmla="*/ 90 h 134"/>
              <a:gd name="T8" fmla="*/ 66 w 108"/>
              <a:gd name="T9" fmla="*/ 134 h 134"/>
              <a:gd name="T10" fmla="*/ 66 w 108"/>
              <a:gd name="T11" fmla="*/ 134 h 134"/>
              <a:gd name="T12" fmla="*/ 72 w 108"/>
              <a:gd name="T13" fmla="*/ 108 h 134"/>
              <a:gd name="T14" fmla="*/ 82 w 108"/>
              <a:gd name="T15" fmla="*/ 68 h 134"/>
              <a:gd name="T16" fmla="*/ 82 w 108"/>
              <a:gd name="T17" fmla="*/ 68 h 134"/>
              <a:gd name="T18" fmla="*/ 96 w 108"/>
              <a:gd name="T19" fmla="*/ 28 h 134"/>
              <a:gd name="T20" fmla="*/ 108 w 108"/>
              <a:gd name="T21" fmla="*/ 0 h 134"/>
              <a:gd name="T22" fmla="*/ 108 w 108"/>
              <a:gd name="T23" fmla="*/ 0 h 134"/>
              <a:gd name="T24" fmla="*/ 86 w 108"/>
              <a:gd name="T25" fmla="*/ 22 h 134"/>
              <a:gd name="T26" fmla="*/ 56 w 108"/>
              <a:gd name="T27" fmla="*/ 50 h 134"/>
              <a:gd name="T28" fmla="*/ 56 w 108"/>
              <a:gd name="T29" fmla="*/ 50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"/>
              <a:gd name="T46" fmla="*/ 0 h 134"/>
              <a:gd name="T47" fmla="*/ 108 w 108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" h="134">
                <a:moveTo>
                  <a:pt x="56" y="50"/>
                </a:moveTo>
                <a:lnTo>
                  <a:pt x="56" y="50"/>
                </a:lnTo>
                <a:lnTo>
                  <a:pt x="26" y="72"/>
                </a:lnTo>
                <a:lnTo>
                  <a:pt x="0" y="90"/>
                </a:lnTo>
                <a:lnTo>
                  <a:pt x="66" y="134"/>
                </a:lnTo>
                <a:lnTo>
                  <a:pt x="72" y="108"/>
                </a:lnTo>
                <a:lnTo>
                  <a:pt x="82" y="68"/>
                </a:lnTo>
                <a:lnTo>
                  <a:pt x="96" y="28"/>
                </a:lnTo>
                <a:lnTo>
                  <a:pt x="108" y="0"/>
                </a:lnTo>
                <a:lnTo>
                  <a:pt x="86" y="22"/>
                </a:lnTo>
                <a:lnTo>
                  <a:pt x="56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51" name="Line 537"/>
          <p:cNvSpPr>
            <a:spLocks noChangeShapeType="1"/>
          </p:cNvSpPr>
          <p:nvPr/>
        </p:nvSpPr>
        <p:spPr bwMode="auto">
          <a:xfrm flipV="1">
            <a:off x="4914900" y="3981450"/>
            <a:ext cx="1588" cy="285750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52" name="Freeform 538"/>
          <p:cNvSpPr>
            <a:spLocks/>
          </p:cNvSpPr>
          <p:nvPr/>
        </p:nvSpPr>
        <p:spPr bwMode="auto">
          <a:xfrm>
            <a:off x="4851400" y="3810000"/>
            <a:ext cx="127000" cy="215900"/>
          </a:xfrm>
          <a:custGeom>
            <a:avLst/>
            <a:gdLst>
              <a:gd name="T0" fmla="*/ 24 w 80"/>
              <a:gd name="T1" fmla="*/ 72 h 136"/>
              <a:gd name="T2" fmla="*/ 24 w 80"/>
              <a:gd name="T3" fmla="*/ 72 h 136"/>
              <a:gd name="T4" fmla="*/ 12 w 80"/>
              <a:gd name="T5" fmla="*/ 106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2 h 136"/>
              <a:gd name="T16" fmla="*/ 56 w 80"/>
              <a:gd name="T17" fmla="*/ 72 h 136"/>
              <a:gd name="T18" fmla="*/ 46 w 80"/>
              <a:gd name="T19" fmla="*/ 32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2 h 136"/>
              <a:gd name="T26" fmla="*/ 24 w 80"/>
              <a:gd name="T27" fmla="*/ 72 h 136"/>
              <a:gd name="T28" fmla="*/ 24 w 80"/>
              <a:gd name="T29" fmla="*/ 72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2"/>
                </a:moveTo>
                <a:lnTo>
                  <a:pt x="24" y="72"/>
                </a:lnTo>
                <a:lnTo>
                  <a:pt x="12" y="106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2"/>
                </a:lnTo>
                <a:lnTo>
                  <a:pt x="46" y="32"/>
                </a:lnTo>
                <a:lnTo>
                  <a:pt x="40" y="0"/>
                </a:lnTo>
                <a:lnTo>
                  <a:pt x="34" y="32"/>
                </a:lnTo>
                <a:lnTo>
                  <a:pt x="24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53" name="Line 539"/>
          <p:cNvSpPr>
            <a:spLocks noChangeShapeType="1"/>
          </p:cNvSpPr>
          <p:nvPr/>
        </p:nvSpPr>
        <p:spPr bwMode="auto">
          <a:xfrm flipH="1" flipV="1">
            <a:off x="5051425" y="4816475"/>
            <a:ext cx="130175" cy="2000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54" name="Freeform 540"/>
          <p:cNvSpPr>
            <a:spLocks/>
          </p:cNvSpPr>
          <p:nvPr/>
        </p:nvSpPr>
        <p:spPr bwMode="auto">
          <a:xfrm>
            <a:off x="4956175" y="4670425"/>
            <a:ext cx="171450" cy="215900"/>
          </a:xfrm>
          <a:custGeom>
            <a:avLst/>
            <a:gdLst>
              <a:gd name="T0" fmla="*/ 24 w 108"/>
              <a:gd name="T1" fmla="*/ 70 h 136"/>
              <a:gd name="T2" fmla="*/ 24 w 108"/>
              <a:gd name="T3" fmla="*/ 70 h 136"/>
              <a:gd name="T4" fmla="*/ 34 w 108"/>
              <a:gd name="T5" fmla="*/ 104 h 136"/>
              <a:gd name="T6" fmla="*/ 40 w 108"/>
              <a:gd name="T7" fmla="*/ 136 h 136"/>
              <a:gd name="T8" fmla="*/ 108 w 108"/>
              <a:gd name="T9" fmla="*/ 92 h 136"/>
              <a:gd name="T10" fmla="*/ 108 w 108"/>
              <a:gd name="T11" fmla="*/ 92 h 136"/>
              <a:gd name="T12" fmla="*/ 86 w 108"/>
              <a:gd name="T13" fmla="*/ 76 h 136"/>
              <a:gd name="T14" fmla="*/ 52 w 108"/>
              <a:gd name="T15" fmla="*/ 50 h 136"/>
              <a:gd name="T16" fmla="*/ 52 w 108"/>
              <a:gd name="T17" fmla="*/ 50 h 136"/>
              <a:gd name="T18" fmla="*/ 22 w 108"/>
              <a:gd name="T19" fmla="*/ 24 h 136"/>
              <a:gd name="T20" fmla="*/ 0 w 108"/>
              <a:gd name="T21" fmla="*/ 0 h 136"/>
              <a:gd name="T22" fmla="*/ 0 w 108"/>
              <a:gd name="T23" fmla="*/ 0 h 136"/>
              <a:gd name="T24" fmla="*/ 12 w 108"/>
              <a:gd name="T25" fmla="*/ 30 h 136"/>
              <a:gd name="T26" fmla="*/ 24 w 108"/>
              <a:gd name="T27" fmla="*/ 70 h 136"/>
              <a:gd name="T28" fmla="*/ 24 w 108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"/>
              <a:gd name="T46" fmla="*/ 0 h 136"/>
              <a:gd name="T47" fmla="*/ 108 w 108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" h="136">
                <a:moveTo>
                  <a:pt x="24" y="70"/>
                </a:moveTo>
                <a:lnTo>
                  <a:pt x="24" y="70"/>
                </a:lnTo>
                <a:lnTo>
                  <a:pt x="34" y="104"/>
                </a:lnTo>
                <a:lnTo>
                  <a:pt x="40" y="136"/>
                </a:lnTo>
                <a:lnTo>
                  <a:pt x="108" y="92"/>
                </a:lnTo>
                <a:lnTo>
                  <a:pt x="86" y="76"/>
                </a:lnTo>
                <a:lnTo>
                  <a:pt x="52" y="50"/>
                </a:lnTo>
                <a:lnTo>
                  <a:pt x="22" y="24"/>
                </a:lnTo>
                <a:lnTo>
                  <a:pt x="0" y="0"/>
                </a:lnTo>
                <a:lnTo>
                  <a:pt x="12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55" name="Line 541"/>
          <p:cNvSpPr>
            <a:spLocks noChangeShapeType="1"/>
          </p:cNvSpPr>
          <p:nvPr/>
        </p:nvSpPr>
        <p:spPr bwMode="auto">
          <a:xfrm flipV="1">
            <a:off x="4657725" y="4816475"/>
            <a:ext cx="130175" cy="2000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56" name="Freeform 542"/>
          <p:cNvSpPr>
            <a:spLocks/>
          </p:cNvSpPr>
          <p:nvPr/>
        </p:nvSpPr>
        <p:spPr bwMode="auto">
          <a:xfrm>
            <a:off x="4711700" y="4673600"/>
            <a:ext cx="171450" cy="212725"/>
          </a:xfrm>
          <a:custGeom>
            <a:avLst/>
            <a:gdLst>
              <a:gd name="T0" fmla="*/ 56 w 108"/>
              <a:gd name="T1" fmla="*/ 50 h 134"/>
              <a:gd name="T2" fmla="*/ 56 w 108"/>
              <a:gd name="T3" fmla="*/ 50 h 134"/>
              <a:gd name="T4" fmla="*/ 26 w 108"/>
              <a:gd name="T5" fmla="*/ 72 h 134"/>
              <a:gd name="T6" fmla="*/ 0 w 108"/>
              <a:gd name="T7" fmla="*/ 90 h 134"/>
              <a:gd name="T8" fmla="*/ 68 w 108"/>
              <a:gd name="T9" fmla="*/ 134 h 134"/>
              <a:gd name="T10" fmla="*/ 68 w 108"/>
              <a:gd name="T11" fmla="*/ 134 h 134"/>
              <a:gd name="T12" fmla="*/ 72 w 108"/>
              <a:gd name="T13" fmla="*/ 108 h 134"/>
              <a:gd name="T14" fmla="*/ 82 w 108"/>
              <a:gd name="T15" fmla="*/ 68 h 134"/>
              <a:gd name="T16" fmla="*/ 82 w 108"/>
              <a:gd name="T17" fmla="*/ 68 h 134"/>
              <a:gd name="T18" fmla="*/ 96 w 108"/>
              <a:gd name="T19" fmla="*/ 28 h 134"/>
              <a:gd name="T20" fmla="*/ 108 w 108"/>
              <a:gd name="T21" fmla="*/ 0 h 134"/>
              <a:gd name="T22" fmla="*/ 108 w 108"/>
              <a:gd name="T23" fmla="*/ 0 h 134"/>
              <a:gd name="T24" fmla="*/ 86 w 108"/>
              <a:gd name="T25" fmla="*/ 22 h 134"/>
              <a:gd name="T26" fmla="*/ 56 w 108"/>
              <a:gd name="T27" fmla="*/ 50 h 134"/>
              <a:gd name="T28" fmla="*/ 56 w 108"/>
              <a:gd name="T29" fmla="*/ 50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"/>
              <a:gd name="T46" fmla="*/ 0 h 134"/>
              <a:gd name="T47" fmla="*/ 108 w 108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" h="134">
                <a:moveTo>
                  <a:pt x="56" y="50"/>
                </a:moveTo>
                <a:lnTo>
                  <a:pt x="56" y="50"/>
                </a:lnTo>
                <a:lnTo>
                  <a:pt x="26" y="72"/>
                </a:lnTo>
                <a:lnTo>
                  <a:pt x="0" y="90"/>
                </a:lnTo>
                <a:lnTo>
                  <a:pt x="68" y="134"/>
                </a:lnTo>
                <a:lnTo>
                  <a:pt x="72" y="108"/>
                </a:lnTo>
                <a:lnTo>
                  <a:pt x="82" y="68"/>
                </a:lnTo>
                <a:lnTo>
                  <a:pt x="96" y="28"/>
                </a:lnTo>
                <a:lnTo>
                  <a:pt x="108" y="0"/>
                </a:lnTo>
                <a:lnTo>
                  <a:pt x="86" y="22"/>
                </a:lnTo>
                <a:lnTo>
                  <a:pt x="56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57" name="Line 543"/>
          <p:cNvSpPr>
            <a:spLocks noChangeShapeType="1"/>
          </p:cNvSpPr>
          <p:nvPr/>
        </p:nvSpPr>
        <p:spPr bwMode="auto">
          <a:xfrm flipV="1">
            <a:off x="4229100" y="2266950"/>
            <a:ext cx="1588" cy="171450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58" name="Freeform 544"/>
          <p:cNvSpPr>
            <a:spLocks/>
          </p:cNvSpPr>
          <p:nvPr/>
        </p:nvSpPr>
        <p:spPr bwMode="auto">
          <a:xfrm>
            <a:off x="4165600" y="2095500"/>
            <a:ext cx="127000" cy="215900"/>
          </a:xfrm>
          <a:custGeom>
            <a:avLst/>
            <a:gdLst>
              <a:gd name="T0" fmla="*/ 24 w 80"/>
              <a:gd name="T1" fmla="*/ 72 h 136"/>
              <a:gd name="T2" fmla="*/ 24 w 80"/>
              <a:gd name="T3" fmla="*/ 72 h 136"/>
              <a:gd name="T4" fmla="*/ 12 w 80"/>
              <a:gd name="T5" fmla="*/ 106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2 h 136"/>
              <a:gd name="T16" fmla="*/ 56 w 80"/>
              <a:gd name="T17" fmla="*/ 72 h 136"/>
              <a:gd name="T18" fmla="*/ 46 w 80"/>
              <a:gd name="T19" fmla="*/ 32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2 h 136"/>
              <a:gd name="T26" fmla="*/ 24 w 80"/>
              <a:gd name="T27" fmla="*/ 72 h 136"/>
              <a:gd name="T28" fmla="*/ 24 w 80"/>
              <a:gd name="T29" fmla="*/ 72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2"/>
                </a:moveTo>
                <a:lnTo>
                  <a:pt x="24" y="72"/>
                </a:lnTo>
                <a:lnTo>
                  <a:pt x="12" y="106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2"/>
                </a:lnTo>
                <a:lnTo>
                  <a:pt x="46" y="32"/>
                </a:lnTo>
                <a:lnTo>
                  <a:pt x="40" y="0"/>
                </a:lnTo>
                <a:lnTo>
                  <a:pt x="34" y="32"/>
                </a:lnTo>
                <a:lnTo>
                  <a:pt x="24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59" name="Line 545"/>
          <p:cNvSpPr>
            <a:spLocks noChangeShapeType="1"/>
          </p:cNvSpPr>
          <p:nvPr/>
        </p:nvSpPr>
        <p:spPr bwMode="auto">
          <a:xfrm flipV="1">
            <a:off x="5600700" y="2266950"/>
            <a:ext cx="1588" cy="171450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60" name="Freeform 546"/>
          <p:cNvSpPr>
            <a:spLocks/>
          </p:cNvSpPr>
          <p:nvPr/>
        </p:nvSpPr>
        <p:spPr bwMode="auto">
          <a:xfrm>
            <a:off x="5537200" y="2095500"/>
            <a:ext cx="127000" cy="215900"/>
          </a:xfrm>
          <a:custGeom>
            <a:avLst/>
            <a:gdLst>
              <a:gd name="T0" fmla="*/ 24 w 80"/>
              <a:gd name="T1" fmla="*/ 72 h 136"/>
              <a:gd name="T2" fmla="*/ 24 w 80"/>
              <a:gd name="T3" fmla="*/ 72 h 136"/>
              <a:gd name="T4" fmla="*/ 12 w 80"/>
              <a:gd name="T5" fmla="*/ 106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2 h 136"/>
              <a:gd name="T16" fmla="*/ 56 w 80"/>
              <a:gd name="T17" fmla="*/ 72 h 136"/>
              <a:gd name="T18" fmla="*/ 46 w 80"/>
              <a:gd name="T19" fmla="*/ 32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2 h 136"/>
              <a:gd name="T26" fmla="*/ 24 w 80"/>
              <a:gd name="T27" fmla="*/ 72 h 136"/>
              <a:gd name="T28" fmla="*/ 24 w 80"/>
              <a:gd name="T29" fmla="*/ 72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2"/>
                </a:moveTo>
                <a:lnTo>
                  <a:pt x="24" y="72"/>
                </a:lnTo>
                <a:lnTo>
                  <a:pt x="12" y="106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2"/>
                </a:lnTo>
                <a:lnTo>
                  <a:pt x="46" y="32"/>
                </a:lnTo>
                <a:lnTo>
                  <a:pt x="40" y="0"/>
                </a:lnTo>
                <a:lnTo>
                  <a:pt x="34" y="32"/>
                </a:lnTo>
                <a:lnTo>
                  <a:pt x="24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61" name="Freeform 547"/>
          <p:cNvSpPr>
            <a:spLocks/>
          </p:cNvSpPr>
          <p:nvPr/>
        </p:nvSpPr>
        <p:spPr bwMode="auto">
          <a:xfrm>
            <a:off x="5372100" y="24384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62" name="Freeform 548"/>
          <p:cNvSpPr>
            <a:spLocks/>
          </p:cNvSpPr>
          <p:nvPr/>
        </p:nvSpPr>
        <p:spPr bwMode="auto">
          <a:xfrm>
            <a:off x="4686300" y="42672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63" name="Freeform 549"/>
          <p:cNvSpPr>
            <a:spLocks/>
          </p:cNvSpPr>
          <p:nvPr/>
        </p:nvSpPr>
        <p:spPr bwMode="auto">
          <a:xfrm>
            <a:off x="4000500" y="24384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64" name="Rectangle 550"/>
          <p:cNvSpPr>
            <a:spLocks noChangeArrowheads="1"/>
          </p:cNvSpPr>
          <p:nvPr/>
        </p:nvSpPr>
        <p:spPr bwMode="auto">
          <a:xfrm>
            <a:off x="4803775" y="4359275"/>
            <a:ext cx="220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Q'</a:t>
            </a:r>
            <a:endParaRPr lang="en-US">
              <a:latin typeface="Arial" pitchFamily="34" charset="0"/>
            </a:endParaRPr>
          </a:p>
        </p:txBody>
      </p:sp>
      <p:sp>
        <p:nvSpPr>
          <p:cNvPr id="141865" name="Rectangle 551"/>
          <p:cNvSpPr>
            <a:spLocks noChangeArrowheads="1"/>
          </p:cNvSpPr>
          <p:nvPr/>
        </p:nvSpPr>
        <p:spPr bwMode="auto">
          <a:xfrm>
            <a:off x="5518150" y="25304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R</a:t>
            </a:r>
            <a:endParaRPr lang="en-US">
              <a:latin typeface="Arial" pitchFamily="34" charset="0"/>
            </a:endParaRPr>
          </a:p>
        </p:txBody>
      </p:sp>
      <p:sp>
        <p:nvSpPr>
          <p:cNvPr id="141866" name="Rectangle 552"/>
          <p:cNvSpPr>
            <a:spLocks noChangeArrowheads="1"/>
          </p:cNvSpPr>
          <p:nvPr/>
        </p:nvSpPr>
        <p:spPr bwMode="auto">
          <a:xfrm>
            <a:off x="4146550" y="25304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R</a:t>
            </a:r>
            <a:endParaRPr lang="en-US">
              <a:latin typeface="Arial" pitchFamily="34" charset="0"/>
            </a:endParaRPr>
          </a:p>
        </p:txBody>
      </p:sp>
      <p:sp>
        <p:nvSpPr>
          <p:cNvPr id="141867" name="Line 553"/>
          <p:cNvSpPr>
            <a:spLocks noChangeShapeType="1"/>
          </p:cNvSpPr>
          <p:nvPr/>
        </p:nvSpPr>
        <p:spPr bwMode="auto">
          <a:xfrm>
            <a:off x="45212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68" name="Line 554"/>
          <p:cNvSpPr>
            <a:spLocks noChangeShapeType="1"/>
          </p:cNvSpPr>
          <p:nvPr/>
        </p:nvSpPr>
        <p:spPr bwMode="auto">
          <a:xfrm>
            <a:off x="45466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69" name="Line 555"/>
          <p:cNvSpPr>
            <a:spLocks noChangeShapeType="1"/>
          </p:cNvSpPr>
          <p:nvPr/>
        </p:nvSpPr>
        <p:spPr bwMode="auto">
          <a:xfrm>
            <a:off x="45593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0" name="Line 556"/>
          <p:cNvSpPr>
            <a:spLocks noChangeShapeType="1"/>
          </p:cNvSpPr>
          <p:nvPr/>
        </p:nvSpPr>
        <p:spPr bwMode="auto">
          <a:xfrm>
            <a:off x="45720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1" name="Line 557"/>
          <p:cNvSpPr>
            <a:spLocks noChangeShapeType="1"/>
          </p:cNvSpPr>
          <p:nvPr/>
        </p:nvSpPr>
        <p:spPr bwMode="auto">
          <a:xfrm>
            <a:off x="45974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2" name="Line 558"/>
          <p:cNvSpPr>
            <a:spLocks noChangeShapeType="1"/>
          </p:cNvSpPr>
          <p:nvPr/>
        </p:nvSpPr>
        <p:spPr bwMode="auto">
          <a:xfrm>
            <a:off x="46101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3" name="Line 559"/>
          <p:cNvSpPr>
            <a:spLocks noChangeShapeType="1"/>
          </p:cNvSpPr>
          <p:nvPr/>
        </p:nvSpPr>
        <p:spPr bwMode="auto">
          <a:xfrm>
            <a:off x="46228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4" name="Line 560"/>
          <p:cNvSpPr>
            <a:spLocks noChangeShapeType="1"/>
          </p:cNvSpPr>
          <p:nvPr/>
        </p:nvSpPr>
        <p:spPr bwMode="auto">
          <a:xfrm>
            <a:off x="46482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5" name="Line 561"/>
          <p:cNvSpPr>
            <a:spLocks noChangeShapeType="1"/>
          </p:cNvSpPr>
          <p:nvPr/>
        </p:nvSpPr>
        <p:spPr bwMode="auto">
          <a:xfrm>
            <a:off x="46609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6" name="Line 562"/>
          <p:cNvSpPr>
            <a:spLocks noChangeShapeType="1"/>
          </p:cNvSpPr>
          <p:nvPr/>
        </p:nvSpPr>
        <p:spPr bwMode="auto">
          <a:xfrm>
            <a:off x="46736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7" name="Line 563"/>
          <p:cNvSpPr>
            <a:spLocks noChangeShapeType="1"/>
          </p:cNvSpPr>
          <p:nvPr/>
        </p:nvSpPr>
        <p:spPr bwMode="auto">
          <a:xfrm>
            <a:off x="46990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8" name="Line 564"/>
          <p:cNvSpPr>
            <a:spLocks noChangeShapeType="1"/>
          </p:cNvSpPr>
          <p:nvPr/>
        </p:nvSpPr>
        <p:spPr bwMode="auto">
          <a:xfrm>
            <a:off x="47117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9" name="Line 565"/>
          <p:cNvSpPr>
            <a:spLocks noChangeShapeType="1"/>
          </p:cNvSpPr>
          <p:nvPr/>
        </p:nvSpPr>
        <p:spPr bwMode="auto">
          <a:xfrm>
            <a:off x="47244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0" name="Line 566"/>
          <p:cNvSpPr>
            <a:spLocks noChangeShapeType="1"/>
          </p:cNvSpPr>
          <p:nvPr/>
        </p:nvSpPr>
        <p:spPr bwMode="auto">
          <a:xfrm>
            <a:off x="47498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1" name="Line 567"/>
          <p:cNvSpPr>
            <a:spLocks noChangeShapeType="1"/>
          </p:cNvSpPr>
          <p:nvPr/>
        </p:nvSpPr>
        <p:spPr bwMode="auto">
          <a:xfrm>
            <a:off x="47625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2" name="Line 568"/>
          <p:cNvSpPr>
            <a:spLocks noChangeShapeType="1"/>
          </p:cNvSpPr>
          <p:nvPr/>
        </p:nvSpPr>
        <p:spPr bwMode="auto">
          <a:xfrm>
            <a:off x="47752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3" name="Line 569"/>
          <p:cNvSpPr>
            <a:spLocks noChangeShapeType="1"/>
          </p:cNvSpPr>
          <p:nvPr/>
        </p:nvSpPr>
        <p:spPr bwMode="auto">
          <a:xfrm>
            <a:off x="48006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4" name="Line 570"/>
          <p:cNvSpPr>
            <a:spLocks noChangeShapeType="1"/>
          </p:cNvSpPr>
          <p:nvPr/>
        </p:nvSpPr>
        <p:spPr bwMode="auto">
          <a:xfrm>
            <a:off x="48133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5" name="Line 571"/>
          <p:cNvSpPr>
            <a:spLocks noChangeShapeType="1"/>
          </p:cNvSpPr>
          <p:nvPr/>
        </p:nvSpPr>
        <p:spPr bwMode="auto">
          <a:xfrm>
            <a:off x="48260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6" name="Line 572"/>
          <p:cNvSpPr>
            <a:spLocks noChangeShapeType="1"/>
          </p:cNvSpPr>
          <p:nvPr/>
        </p:nvSpPr>
        <p:spPr bwMode="auto">
          <a:xfrm>
            <a:off x="48514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7" name="Line 573"/>
          <p:cNvSpPr>
            <a:spLocks noChangeShapeType="1"/>
          </p:cNvSpPr>
          <p:nvPr/>
        </p:nvSpPr>
        <p:spPr bwMode="auto">
          <a:xfrm>
            <a:off x="48641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8" name="Line 574"/>
          <p:cNvSpPr>
            <a:spLocks noChangeShapeType="1"/>
          </p:cNvSpPr>
          <p:nvPr/>
        </p:nvSpPr>
        <p:spPr bwMode="auto">
          <a:xfrm>
            <a:off x="48768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9" name="Line 575"/>
          <p:cNvSpPr>
            <a:spLocks noChangeShapeType="1"/>
          </p:cNvSpPr>
          <p:nvPr/>
        </p:nvSpPr>
        <p:spPr bwMode="auto">
          <a:xfrm>
            <a:off x="49022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0" name="Line 576"/>
          <p:cNvSpPr>
            <a:spLocks noChangeShapeType="1"/>
          </p:cNvSpPr>
          <p:nvPr/>
        </p:nvSpPr>
        <p:spPr bwMode="auto">
          <a:xfrm>
            <a:off x="49149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1" name="Line 577"/>
          <p:cNvSpPr>
            <a:spLocks noChangeShapeType="1"/>
          </p:cNvSpPr>
          <p:nvPr/>
        </p:nvSpPr>
        <p:spPr bwMode="auto">
          <a:xfrm>
            <a:off x="49276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2" name="Line 578"/>
          <p:cNvSpPr>
            <a:spLocks noChangeShapeType="1"/>
          </p:cNvSpPr>
          <p:nvPr/>
        </p:nvSpPr>
        <p:spPr bwMode="auto">
          <a:xfrm>
            <a:off x="49530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3" name="Line 579"/>
          <p:cNvSpPr>
            <a:spLocks noChangeShapeType="1"/>
          </p:cNvSpPr>
          <p:nvPr/>
        </p:nvSpPr>
        <p:spPr bwMode="auto">
          <a:xfrm>
            <a:off x="49657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4" name="Line 580"/>
          <p:cNvSpPr>
            <a:spLocks noChangeShapeType="1"/>
          </p:cNvSpPr>
          <p:nvPr/>
        </p:nvSpPr>
        <p:spPr bwMode="auto">
          <a:xfrm>
            <a:off x="49784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5" name="Line 581"/>
          <p:cNvSpPr>
            <a:spLocks noChangeShapeType="1"/>
          </p:cNvSpPr>
          <p:nvPr/>
        </p:nvSpPr>
        <p:spPr bwMode="auto">
          <a:xfrm>
            <a:off x="50038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6" name="Line 582"/>
          <p:cNvSpPr>
            <a:spLocks noChangeShapeType="1"/>
          </p:cNvSpPr>
          <p:nvPr/>
        </p:nvSpPr>
        <p:spPr bwMode="auto">
          <a:xfrm>
            <a:off x="50165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7" name="Line 583"/>
          <p:cNvSpPr>
            <a:spLocks noChangeShapeType="1"/>
          </p:cNvSpPr>
          <p:nvPr/>
        </p:nvSpPr>
        <p:spPr bwMode="auto">
          <a:xfrm>
            <a:off x="50292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8" name="Line 584"/>
          <p:cNvSpPr>
            <a:spLocks noChangeShapeType="1"/>
          </p:cNvSpPr>
          <p:nvPr/>
        </p:nvSpPr>
        <p:spPr bwMode="auto">
          <a:xfrm>
            <a:off x="50546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9" name="Line 585"/>
          <p:cNvSpPr>
            <a:spLocks noChangeShapeType="1"/>
          </p:cNvSpPr>
          <p:nvPr/>
        </p:nvSpPr>
        <p:spPr bwMode="auto">
          <a:xfrm>
            <a:off x="50673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0" name="Line 586"/>
          <p:cNvSpPr>
            <a:spLocks noChangeShapeType="1"/>
          </p:cNvSpPr>
          <p:nvPr/>
        </p:nvSpPr>
        <p:spPr bwMode="auto">
          <a:xfrm>
            <a:off x="50800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1" name="Line 587"/>
          <p:cNvSpPr>
            <a:spLocks noChangeShapeType="1"/>
          </p:cNvSpPr>
          <p:nvPr/>
        </p:nvSpPr>
        <p:spPr bwMode="auto">
          <a:xfrm>
            <a:off x="51054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2" name="Line 588"/>
          <p:cNvSpPr>
            <a:spLocks noChangeShapeType="1"/>
          </p:cNvSpPr>
          <p:nvPr/>
        </p:nvSpPr>
        <p:spPr bwMode="auto">
          <a:xfrm>
            <a:off x="51181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3" name="Line 589"/>
          <p:cNvSpPr>
            <a:spLocks noChangeShapeType="1"/>
          </p:cNvSpPr>
          <p:nvPr/>
        </p:nvSpPr>
        <p:spPr bwMode="auto">
          <a:xfrm>
            <a:off x="51308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4" name="Line 590"/>
          <p:cNvSpPr>
            <a:spLocks noChangeShapeType="1"/>
          </p:cNvSpPr>
          <p:nvPr/>
        </p:nvSpPr>
        <p:spPr bwMode="auto">
          <a:xfrm>
            <a:off x="51562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5" name="Line 591"/>
          <p:cNvSpPr>
            <a:spLocks noChangeShapeType="1"/>
          </p:cNvSpPr>
          <p:nvPr/>
        </p:nvSpPr>
        <p:spPr bwMode="auto">
          <a:xfrm>
            <a:off x="51689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6" name="Line 592"/>
          <p:cNvSpPr>
            <a:spLocks noChangeShapeType="1"/>
          </p:cNvSpPr>
          <p:nvPr/>
        </p:nvSpPr>
        <p:spPr bwMode="auto">
          <a:xfrm>
            <a:off x="51816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7" name="Line 593"/>
          <p:cNvSpPr>
            <a:spLocks noChangeShapeType="1"/>
          </p:cNvSpPr>
          <p:nvPr/>
        </p:nvSpPr>
        <p:spPr bwMode="auto">
          <a:xfrm>
            <a:off x="52070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8" name="Line 594"/>
          <p:cNvSpPr>
            <a:spLocks noChangeShapeType="1"/>
          </p:cNvSpPr>
          <p:nvPr/>
        </p:nvSpPr>
        <p:spPr bwMode="auto">
          <a:xfrm>
            <a:off x="52197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9" name="Line 595"/>
          <p:cNvSpPr>
            <a:spLocks noChangeShapeType="1"/>
          </p:cNvSpPr>
          <p:nvPr/>
        </p:nvSpPr>
        <p:spPr bwMode="auto">
          <a:xfrm>
            <a:off x="52324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10" name="Line 596"/>
          <p:cNvSpPr>
            <a:spLocks noChangeShapeType="1"/>
          </p:cNvSpPr>
          <p:nvPr/>
        </p:nvSpPr>
        <p:spPr bwMode="auto">
          <a:xfrm>
            <a:off x="52578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11" name="Line 597"/>
          <p:cNvSpPr>
            <a:spLocks noChangeShapeType="1"/>
          </p:cNvSpPr>
          <p:nvPr/>
        </p:nvSpPr>
        <p:spPr bwMode="auto">
          <a:xfrm>
            <a:off x="52705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12" name="Line 598"/>
          <p:cNvSpPr>
            <a:spLocks noChangeShapeType="1"/>
          </p:cNvSpPr>
          <p:nvPr/>
        </p:nvSpPr>
        <p:spPr bwMode="auto">
          <a:xfrm>
            <a:off x="52832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13" name="Line 599"/>
          <p:cNvSpPr>
            <a:spLocks noChangeShapeType="1"/>
          </p:cNvSpPr>
          <p:nvPr/>
        </p:nvSpPr>
        <p:spPr bwMode="auto">
          <a:xfrm>
            <a:off x="53086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14" name="Rectangle 600"/>
          <p:cNvSpPr>
            <a:spLocks noChangeArrowheads="1"/>
          </p:cNvSpPr>
          <p:nvPr/>
        </p:nvSpPr>
        <p:spPr bwMode="auto">
          <a:xfrm>
            <a:off x="4721225" y="2416175"/>
            <a:ext cx="241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  k</a:t>
            </a:r>
            <a:endParaRPr lang="en-US">
              <a:latin typeface="Arial" pitchFamily="34" charset="0"/>
            </a:endParaRPr>
          </a:p>
        </p:txBody>
      </p:sp>
      <p:sp>
        <p:nvSpPr>
          <p:cNvPr id="141915" name="Freeform 601"/>
          <p:cNvSpPr>
            <a:spLocks/>
          </p:cNvSpPr>
          <p:nvPr/>
        </p:nvSpPr>
        <p:spPr bwMode="auto">
          <a:xfrm>
            <a:off x="4686300" y="33528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916" name="Rectangle 602"/>
          <p:cNvSpPr>
            <a:spLocks noChangeArrowheads="1"/>
          </p:cNvSpPr>
          <p:nvPr/>
        </p:nvSpPr>
        <p:spPr bwMode="auto">
          <a:xfrm>
            <a:off x="4845050" y="3444875"/>
            <a:ext cx="139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T</a:t>
            </a:r>
            <a:endParaRPr lang="en-US">
              <a:latin typeface="Arial" pitchFamily="34" charset="0"/>
            </a:endParaRPr>
          </a:p>
        </p:txBody>
      </p:sp>
      <p:sp>
        <p:nvSpPr>
          <p:cNvPr id="141917" name="Line 603"/>
          <p:cNvSpPr>
            <a:spLocks noChangeShapeType="1"/>
          </p:cNvSpPr>
          <p:nvPr/>
        </p:nvSpPr>
        <p:spPr bwMode="auto">
          <a:xfrm>
            <a:off x="44577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18" name="Line 604"/>
          <p:cNvSpPr>
            <a:spLocks noChangeShapeType="1"/>
          </p:cNvSpPr>
          <p:nvPr/>
        </p:nvSpPr>
        <p:spPr bwMode="auto">
          <a:xfrm>
            <a:off x="44831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19" name="Line 605"/>
          <p:cNvSpPr>
            <a:spLocks noChangeShapeType="1"/>
          </p:cNvSpPr>
          <p:nvPr/>
        </p:nvSpPr>
        <p:spPr bwMode="auto">
          <a:xfrm>
            <a:off x="44958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0" name="Line 606"/>
          <p:cNvSpPr>
            <a:spLocks noChangeShapeType="1"/>
          </p:cNvSpPr>
          <p:nvPr/>
        </p:nvSpPr>
        <p:spPr bwMode="auto">
          <a:xfrm>
            <a:off x="45085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1" name="Line 607"/>
          <p:cNvSpPr>
            <a:spLocks noChangeShapeType="1"/>
          </p:cNvSpPr>
          <p:nvPr/>
        </p:nvSpPr>
        <p:spPr bwMode="auto">
          <a:xfrm>
            <a:off x="45339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2" name="Line 608"/>
          <p:cNvSpPr>
            <a:spLocks noChangeShapeType="1"/>
          </p:cNvSpPr>
          <p:nvPr/>
        </p:nvSpPr>
        <p:spPr bwMode="auto">
          <a:xfrm>
            <a:off x="45466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3" name="Line 609"/>
          <p:cNvSpPr>
            <a:spLocks noChangeShapeType="1"/>
          </p:cNvSpPr>
          <p:nvPr/>
        </p:nvSpPr>
        <p:spPr bwMode="auto">
          <a:xfrm>
            <a:off x="45593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4" name="Line 611"/>
          <p:cNvSpPr>
            <a:spLocks noChangeShapeType="1"/>
          </p:cNvSpPr>
          <p:nvPr/>
        </p:nvSpPr>
        <p:spPr bwMode="auto">
          <a:xfrm>
            <a:off x="45847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5" name="Line 612"/>
          <p:cNvSpPr>
            <a:spLocks noChangeShapeType="1"/>
          </p:cNvSpPr>
          <p:nvPr/>
        </p:nvSpPr>
        <p:spPr bwMode="auto">
          <a:xfrm>
            <a:off x="45974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6" name="Line 613"/>
          <p:cNvSpPr>
            <a:spLocks noChangeShapeType="1"/>
          </p:cNvSpPr>
          <p:nvPr/>
        </p:nvSpPr>
        <p:spPr bwMode="auto">
          <a:xfrm>
            <a:off x="46101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7" name="Line 614"/>
          <p:cNvSpPr>
            <a:spLocks noChangeShapeType="1"/>
          </p:cNvSpPr>
          <p:nvPr/>
        </p:nvSpPr>
        <p:spPr bwMode="auto">
          <a:xfrm>
            <a:off x="46355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8" name="Line 615"/>
          <p:cNvSpPr>
            <a:spLocks noChangeShapeType="1"/>
          </p:cNvSpPr>
          <p:nvPr/>
        </p:nvSpPr>
        <p:spPr bwMode="auto">
          <a:xfrm>
            <a:off x="46482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9" name="Line 616"/>
          <p:cNvSpPr>
            <a:spLocks noChangeShapeType="1"/>
          </p:cNvSpPr>
          <p:nvPr/>
        </p:nvSpPr>
        <p:spPr bwMode="auto">
          <a:xfrm>
            <a:off x="46609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0" name="Line 617"/>
          <p:cNvSpPr>
            <a:spLocks noChangeShapeType="1"/>
          </p:cNvSpPr>
          <p:nvPr/>
        </p:nvSpPr>
        <p:spPr bwMode="auto">
          <a:xfrm>
            <a:off x="46863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1" name="Line 618"/>
          <p:cNvSpPr>
            <a:spLocks noChangeShapeType="1"/>
          </p:cNvSpPr>
          <p:nvPr/>
        </p:nvSpPr>
        <p:spPr bwMode="auto">
          <a:xfrm>
            <a:off x="46990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2" name="Line 619"/>
          <p:cNvSpPr>
            <a:spLocks noChangeShapeType="1"/>
          </p:cNvSpPr>
          <p:nvPr/>
        </p:nvSpPr>
        <p:spPr bwMode="auto">
          <a:xfrm>
            <a:off x="47117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3" name="Line 620"/>
          <p:cNvSpPr>
            <a:spLocks noChangeShapeType="1"/>
          </p:cNvSpPr>
          <p:nvPr/>
        </p:nvSpPr>
        <p:spPr bwMode="auto">
          <a:xfrm>
            <a:off x="47371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4" name="Line 621"/>
          <p:cNvSpPr>
            <a:spLocks noChangeShapeType="1"/>
          </p:cNvSpPr>
          <p:nvPr/>
        </p:nvSpPr>
        <p:spPr bwMode="auto">
          <a:xfrm>
            <a:off x="47498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5" name="Line 622"/>
          <p:cNvSpPr>
            <a:spLocks noChangeShapeType="1"/>
          </p:cNvSpPr>
          <p:nvPr/>
        </p:nvSpPr>
        <p:spPr bwMode="auto">
          <a:xfrm>
            <a:off x="47625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6" name="Line 623"/>
          <p:cNvSpPr>
            <a:spLocks noChangeShapeType="1"/>
          </p:cNvSpPr>
          <p:nvPr/>
        </p:nvSpPr>
        <p:spPr bwMode="auto">
          <a:xfrm>
            <a:off x="47879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7" name="Line 624"/>
          <p:cNvSpPr>
            <a:spLocks noChangeShapeType="1"/>
          </p:cNvSpPr>
          <p:nvPr/>
        </p:nvSpPr>
        <p:spPr bwMode="auto">
          <a:xfrm>
            <a:off x="48006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8" name="Line 625"/>
          <p:cNvSpPr>
            <a:spLocks noChangeShapeType="1"/>
          </p:cNvSpPr>
          <p:nvPr/>
        </p:nvSpPr>
        <p:spPr bwMode="auto">
          <a:xfrm>
            <a:off x="48133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9" name="Line 626"/>
          <p:cNvSpPr>
            <a:spLocks noChangeShapeType="1"/>
          </p:cNvSpPr>
          <p:nvPr/>
        </p:nvSpPr>
        <p:spPr bwMode="auto">
          <a:xfrm>
            <a:off x="48387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0" name="Line 627"/>
          <p:cNvSpPr>
            <a:spLocks noChangeShapeType="1"/>
          </p:cNvSpPr>
          <p:nvPr/>
        </p:nvSpPr>
        <p:spPr bwMode="auto">
          <a:xfrm>
            <a:off x="48514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1" name="Line 628"/>
          <p:cNvSpPr>
            <a:spLocks noChangeShapeType="1"/>
          </p:cNvSpPr>
          <p:nvPr/>
        </p:nvSpPr>
        <p:spPr bwMode="auto">
          <a:xfrm>
            <a:off x="48641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2" name="Line 629"/>
          <p:cNvSpPr>
            <a:spLocks noChangeShapeType="1"/>
          </p:cNvSpPr>
          <p:nvPr/>
        </p:nvSpPr>
        <p:spPr bwMode="auto">
          <a:xfrm>
            <a:off x="48895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3" name="Line 630"/>
          <p:cNvSpPr>
            <a:spLocks noChangeShapeType="1"/>
          </p:cNvSpPr>
          <p:nvPr/>
        </p:nvSpPr>
        <p:spPr bwMode="auto">
          <a:xfrm>
            <a:off x="49022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4" name="Line 631"/>
          <p:cNvSpPr>
            <a:spLocks noChangeShapeType="1"/>
          </p:cNvSpPr>
          <p:nvPr/>
        </p:nvSpPr>
        <p:spPr bwMode="auto">
          <a:xfrm>
            <a:off x="49149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5" name="Line 632"/>
          <p:cNvSpPr>
            <a:spLocks noChangeShapeType="1"/>
          </p:cNvSpPr>
          <p:nvPr/>
        </p:nvSpPr>
        <p:spPr bwMode="auto">
          <a:xfrm>
            <a:off x="49403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6" name="Line 633"/>
          <p:cNvSpPr>
            <a:spLocks noChangeShapeType="1"/>
          </p:cNvSpPr>
          <p:nvPr/>
        </p:nvSpPr>
        <p:spPr bwMode="auto">
          <a:xfrm>
            <a:off x="49530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7" name="Line 634"/>
          <p:cNvSpPr>
            <a:spLocks noChangeShapeType="1"/>
          </p:cNvSpPr>
          <p:nvPr/>
        </p:nvSpPr>
        <p:spPr bwMode="auto">
          <a:xfrm>
            <a:off x="49657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8" name="Line 635"/>
          <p:cNvSpPr>
            <a:spLocks noChangeShapeType="1"/>
          </p:cNvSpPr>
          <p:nvPr/>
        </p:nvSpPr>
        <p:spPr bwMode="auto">
          <a:xfrm>
            <a:off x="49911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9" name="Line 636"/>
          <p:cNvSpPr>
            <a:spLocks noChangeShapeType="1"/>
          </p:cNvSpPr>
          <p:nvPr/>
        </p:nvSpPr>
        <p:spPr bwMode="auto">
          <a:xfrm>
            <a:off x="50038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0" name="Line 637"/>
          <p:cNvSpPr>
            <a:spLocks noChangeShapeType="1"/>
          </p:cNvSpPr>
          <p:nvPr/>
        </p:nvSpPr>
        <p:spPr bwMode="auto">
          <a:xfrm>
            <a:off x="50165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1" name="Line 638"/>
          <p:cNvSpPr>
            <a:spLocks noChangeShapeType="1"/>
          </p:cNvSpPr>
          <p:nvPr/>
        </p:nvSpPr>
        <p:spPr bwMode="auto">
          <a:xfrm>
            <a:off x="50419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2" name="Line 639"/>
          <p:cNvSpPr>
            <a:spLocks noChangeShapeType="1"/>
          </p:cNvSpPr>
          <p:nvPr/>
        </p:nvSpPr>
        <p:spPr bwMode="auto">
          <a:xfrm>
            <a:off x="50546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3" name="Line 640"/>
          <p:cNvSpPr>
            <a:spLocks noChangeShapeType="1"/>
          </p:cNvSpPr>
          <p:nvPr/>
        </p:nvSpPr>
        <p:spPr bwMode="auto">
          <a:xfrm>
            <a:off x="50673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4" name="Line 641"/>
          <p:cNvSpPr>
            <a:spLocks noChangeShapeType="1"/>
          </p:cNvSpPr>
          <p:nvPr/>
        </p:nvSpPr>
        <p:spPr bwMode="auto">
          <a:xfrm>
            <a:off x="50927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5" name="Line 642"/>
          <p:cNvSpPr>
            <a:spLocks noChangeShapeType="1"/>
          </p:cNvSpPr>
          <p:nvPr/>
        </p:nvSpPr>
        <p:spPr bwMode="auto">
          <a:xfrm>
            <a:off x="51054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6" name="Line 643"/>
          <p:cNvSpPr>
            <a:spLocks noChangeShapeType="1"/>
          </p:cNvSpPr>
          <p:nvPr/>
        </p:nvSpPr>
        <p:spPr bwMode="auto">
          <a:xfrm>
            <a:off x="51181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7" name="Line 644"/>
          <p:cNvSpPr>
            <a:spLocks noChangeShapeType="1"/>
          </p:cNvSpPr>
          <p:nvPr/>
        </p:nvSpPr>
        <p:spPr bwMode="auto">
          <a:xfrm>
            <a:off x="51435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8" name="Line 645"/>
          <p:cNvSpPr>
            <a:spLocks noChangeShapeType="1"/>
          </p:cNvSpPr>
          <p:nvPr/>
        </p:nvSpPr>
        <p:spPr bwMode="auto">
          <a:xfrm>
            <a:off x="51562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9" name="Line 646"/>
          <p:cNvSpPr>
            <a:spLocks noChangeShapeType="1"/>
          </p:cNvSpPr>
          <p:nvPr/>
        </p:nvSpPr>
        <p:spPr bwMode="auto">
          <a:xfrm>
            <a:off x="51689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0" name="Line 647"/>
          <p:cNvSpPr>
            <a:spLocks noChangeShapeType="1"/>
          </p:cNvSpPr>
          <p:nvPr/>
        </p:nvSpPr>
        <p:spPr bwMode="auto">
          <a:xfrm>
            <a:off x="51943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1" name="Line 648"/>
          <p:cNvSpPr>
            <a:spLocks noChangeShapeType="1"/>
          </p:cNvSpPr>
          <p:nvPr/>
        </p:nvSpPr>
        <p:spPr bwMode="auto">
          <a:xfrm>
            <a:off x="52070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2" name="Line 649"/>
          <p:cNvSpPr>
            <a:spLocks noChangeShapeType="1"/>
          </p:cNvSpPr>
          <p:nvPr/>
        </p:nvSpPr>
        <p:spPr bwMode="auto">
          <a:xfrm>
            <a:off x="52197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3" name="Line 650"/>
          <p:cNvSpPr>
            <a:spLocks noChangeShapeType="1"/>
          </p:cNvSpPr>
          <p:nvPr/>
        </p:nvSpPr>
        <p:spPr bwMode="auto">
          <a:xfrm>
            <a:off x="52451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4" name="Line 651"/>
          <p:cNvSpPr>
            <a:spLocks noChangeShapeType="1"/>
          </p:cNvSpPr>
          <p:nvPr/>
        </p:nvSpPr>
        <p:spPr bwMode="auto">
          <a:xfrm>
            <a:off x="52578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5" name="Line 652"/>
          <p:cNvSpPr>
            <a:spLocks noChangeShapeType="1"/>
          </p:cNvSpPr>
          <p:nvPr/>
        </p:nvSpPr>
        <p:spPr bwMode="auto">
          <a:xfrm>
            <a:off x="52705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6" name="Line 653"/>
          <p:cNvSpPr>
            <a:spLocks noChangeShapeType="1"/>
          </p:cNvSpPr>
          <p:nvPr/>
        </p:nvSpPr>
        <p:spPr bwMode="auto">
          <a:xfrm>
            <a:off x="52959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7" name="Line 654"/>
          <p:cNvSpPr>
            <a:spLocks noChangeShapeType="1"/>
          </p:cNvSpPr>
          <p:nvPr/>
        </p:nvSpPr>
        <p:spPr bwMode="auto">
          <a:xfrm>
            <a:off x="53086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8" name="Line 655"/>
          <p:cNvSpPr>
            <a:spLocks noChangeShapeType="1"/>
          </p:cNvSpPr>
          <p:nvPr/>
        </p:nvSpPr>
        <p:spPr bwMode="auto">
          <a:xfrm>
            <a:off x="53213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9" name="Line 656"/>
          <p:cNvSpPr>
            <a:spLocks noChangeShapeType="1"/>
          </p:cNvSpPr>
          <p:nvPr/>
        </p:nvSpPr>
        <p:spPr bwMode="auto">
          <a:xfrm>
            <a:off x="53467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0" name="Line 657"/>
          <p:cNvSpPr>
            <a:spLocks noChangeShapeType="1"/>
          </p:cNvSpPr>
          <p:nvPr/>
        </p:nvSpPr>
        <p:spPr bwMode="auto">
          <a:xfrm>
            <a:off x="53594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1" name="Line 658"/>
          <p:cNvSpPr>
            <a:spLocks noChangeShapeType="1"/>
          </p:cNvSpPr>
          <p:nvPr/>
        </p:nvSpPr>
        <p:spPr bwMode="auto">
          <a:xfrm>
            <a:off x="44577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2" name="Line 659"/>
          <p:cNvSpPr>
            <a:spLocks noChangeShapeType="1"/>
          </p:cNvSpPr>
          <p:nvPr/>
        </p:nvSpPr>
        <p:spPr bwMode="auto">
          <a:xfrm>
            <a:off x="44831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3" name="Line 660"/>
          <p:cNvSpPr>
            <a:spLocks noChangeShapeType="1"/>
          </p:cNvSpPr>
          <p:nvPr/>
        </p:nvSpPr>
        <p:spPr bwMode="auto">
          <a:xfrm>
            <a:off x="44958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4" name="Line 661"/>
          <p:cNvSpPr>
            <a:spLocks noChangeShapeType="1"/>
          </p:cNvSpPr>
          <p:nvPr/>
        </p:nvSpPr>
        <p:spPr bwMode="auto">
          <a:xfrm>
            <a:off x="45085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5" name="Line 662"/>
          <p:cNvSpPr>
            <a:spLocks noChangeShapeType="1"/>
          </p:cNvSpPr>
          <p:nvPr/>
        </p:nvSpPr>
        <p:spPr bwMode="auto">
          <a:xfrm>
            <a:off x="45339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6" name="Line 663"/>
          <p:cNvSpPr>
            <a:spLocks noChangeShapeType="1"/>
          </p:cNvSpPr>
          <p:nvPr/>
        </p:nvSpPr>
        <p:spPr bwMode="auto">
          <a:xfrm>
            <a:off x="45466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7" name="Line 664"/>
          <p:cNvSpPr>
            <a:spLocks noChangeShapeType="1"/>
          </p:cNvSpPr>
          <p:nvPr/>
        </p:nvSpPr>
        <p:spPr bwMode="auto">
          <a:xfrm>
            <a:off x="45593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8" name="Line 665"/>
          <p:cNvSpPr>
            <a:spLocks noChangeShapeType="1"/>
          </p:cNvSpPr>
          <p:nvPr/>
        </p:nvSpPr>
        <p:spPr bwMode="auto">
          <a:xfrm>
            <a:off x="45847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9" name="Line 666"/>
          <p:cNvSpPr>
            <a:spLocks noChangeShapeType="1"/>
          </p:cNvSpPr>
          <p:nvPr/>
        </p:nvSpPr>
        <p:spPr bwMode="auto">
          <a:xfrm>
            <a:off x="45974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0" name="Line 667"/>
          <p:cNvSpPr>
            <a:spLocks noChangeShapeType="1"/>
          </p:cNvSpPr>
          <p:nvPr/>
        </p:nvSpPr>
        <p:spPr bwMode="auto">
          <a:xfrm>
            <a:off x="46101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1" name="Line 668"/>
          <p:cNvSpPr>
            <a:spLocks noChangeShapeType="1"/>
          </p:cNvSpPr>
          <p:nvPr/>
        </p:nvSpPr>
        <p:spPr bwMode="auto">
          <a:xfrm>
            <a:off x="46355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2" name="Line 669"/>
          <p:cNvSpPr>
            <a:spLocks noChangeShapeType="1"/>
          </p:cNvSpPr>
          <p:nvPr/>
        </p:nvSpPr>
        <p:spPr bwMode="auto">
          <a:xfrm>
            <a:off x="46482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3" name="Line 670"/>
          <p:cNvSpPr>
            <a:spLocks noChangeShapeType="1"/>
          </p:cNvSpPr>
          <p:nvPr/>
        </p:nvSpPr>
        <p:spPr bwMode="auto">
          <a:xfrm>
            <a:off x="46609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4" name="Line 671"/>
          <p:cNvSpPr>
            <a:spLocks noChangeShapeType="1"/>
          </p:cNvSpPr>
          <p:nvPr/>
        </p:nvSpPr>
        <p:spPr bwMode="auto">
          <a:xfrm>
            <a:off x="46863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5" name="Line 672"/>
          <p:cNvSpPr>
            <a:spLocks noChangeShapeType="1"/>
          </p:cNvSpPr>
          <p:nvPr/>
        </p:nvSpPr>
        <p:spPr bwMode="auto">
          <a:xfrm>
            <a:off x="46990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6" name="Line 673"/>
          <p:cNvSpPr>
            <a:spLocks noChangeShapeType="1"/>
          </p:cNvSpPr>
          <p:nvPr/>
        </p:nvSpPr>
        <p:spPr bwMode="auto">
          <a:xfrm>
            <a:off x="47117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7" name="Line 674"/>
          <p:cNvSpPr>
            <a:spLocks noChangeShapeType="1"/>
          </p:cNvSpPr>
          <p:nvPr/>
        </p:nvSpPr>
        <p:spPr bwMode="auto">
          <a:xfrm>
            <a:off x="47371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8" name="Line 675"/>
          <p:cNvSpPr>
            <a:spLocks noChangeShapeType="1"/>
          </p:cNvSpPr>
          <p:nvPr/>
        </p:nvSpPr>
        <p:spPr bwMode="auto">
          <a:xfrm>
            <a:off x="47498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9" name="Line 676"/>
          <p:cNvSpPr>
            <a:spLocks noChangeShapeType="1"/>
          </p:cNvSpPr>
          <p:nvPr/>
        </p:nvSpPr>
        <p:spPr bwMode="auto">
          <a:xfrm>
            <a:off x="47625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0" name="Line 677"/>
          <p:cNvSpPr>
            <a:spLocks noChangeShapeType="1"/>
          </p:cNvSpPr>
          <p:nvPr/>
        </p:nvSpPr>
        <p:spPr bwMode="auto">
          <a:xfrm>
            <a:off x="47879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1" name="Line 678"/>
          <p:cNvSpPr>
            <a:spLocks noChangeShapeType="1"/>
          </p:cNvSpPr>
          <p:nvPr/>
        </p:nvSpPr>
        <p:spPr bwMode="auto">
          <a:xfrm>
            <a:off x="48006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2" name="Line 679"/>
          <p:cNvSpPr>
            <a:spLocks noChangeShapeType="1"/>
          </p:cNvSpPr>
          <p:nvPr/>
        </p:nvSpPr>
        <p:spPr bwMode="auto">
          <a:xfrm>
            <a:off x="48133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3" name="Line 680"/>
          <p:cNvSpPr>
            <a:spLocks noChangeShapeType="1"/>
          </p:cNvSpPr>
          <p:nvPr/>
        </p:nvSpPr>
        <p:spPr bwMode="auto">
          <a:xfrm>
            <a:off x="48387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4" name="Line 681"/>
          <p:cNvSpPr>
            <a:spLocks noChangeShapeType="1"/>
          </p:cNvSpPr>
          <p:nvPr/>
        </p:nvSpPr>
        <p:spPr bwMode="auto">
          <a:xfrm>
            <a:off x="48514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5" name="Line 682"/>
          <p:cNvSpPr>
            <a:spLocks noChangeShapeType="1"/>
          </p:cNvSpPr>
          <p:nvPr/>
        </p:nvSpPr>
        <p:spPr bwMode="auto">
          <a:xfrm>
            <a:off x="48641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6" name="Line 683"/>
          <p:cNvSpPr>
            <a:spLocks noChangeShapeType="1"/>
          </p:cNvSpPr>
          <p:nvPr/>
        </p:nvSpPr>
        <p:spPr bwMode="auto">
          <a:xfrm>
            <a:off x="48895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7" name="Line 684"/>
          <p:cNvSpPr>
            <a:spLocks noChangeShapeType="1"/>
          </p:cNvSpPr>
          <p:nvPr/>
        </p:nvSpPr>
        <p:spPr bwMode="auto">
          <a:xfrm>
            <a:off x="49022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8" name="Line 685"/>
          <p:cNvSpPr>
            <a:spLocks noChangeShapeType="1"/>
          </p:cNvSpPr>
          <p:nvPr/>
        </p:nvSpPr>
        <p:spPr bwMode="auto">
          <a:xfrm>
            <a:off x="49149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9" name="Line 686"/>
          <p:cNvSpPr>
            <a:spLocks noChangeShapeType="1"/>
          </p:cNvSpPr>
          <p:nvPr/>
        </p:nvSpPr>
        <p:spPr bwMode="auto">
          <a:xfrm>
            <a:off x="49403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0" name="Line 687"/>
          <p:cNvSpPr>
            <a:spLocks noChangeShapeType="1"/>
          </p:cNvSpPr>
          <p:nvPr/>
        </p:nvSpPr>
        <p:spPr bwMode="auto">
          <a:xfrm>
            <a:off x="49530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1" name="Line 688"/>
          <p:cNvSpPr>
            <a:spLocks noChangeShapeType="1"/>
          </p:cNvSpPr>
          <p:nvPr/>
        </p:nvSpPr>
        <p:spPr bwMode="auto">
          <a:xfrm>
            <a:off x="49657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2" name="Line 689"/>
          <p:cNvSpPr>
            <a:spLocks noChangeShapeType="1"/>
          </p:cNvSpPr>
          <p:nvPr/>
        </p:nvSpPr>
        <p:spPr bwMode="auto">
          <a:xfrm>
            <a:off x="49911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3" name="Line 690"/>
          <p:cNvSpPr>
            <a:spLocks noChangeShapeType="1"/>
          </p:cNvSpPr>
          <p:nvPr/>
        </p:nvSpPr>
        <p:spPr bwMode="auto">
          <a:xfrm>
            <a:off x="50038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4" name="Line 691"/>
          <p:cNvSpPr>
            <a:spLocks noChangeShapeType="1"/>
          </p:cNvSpPr>
          <p:nvPr/>
        </p:nvSpPr>
        <p:spPr bwMode="auto">
          <a:xfrm>
            <a:off x="50165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5" name="Line 692"/>
          <p:cNvSpPr>
            <a:spLocks noChangeShapeType="1"/>
          </p:cNvSpPr>
          <p:nvPr/>
        </p:nvSpPr>
        <p:spPr bwMode="auto">
          <a:xfrm>
            <a:off x="50419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6" name="Line 693"/>
          <p:cNvSpPr>
            <a:spLocks noChangeShapeType="1"/>
          </p:cNvSpPr>
          <p:nvPr/>
        </p:nvSpPr>
        <p:spPr bwMode="auto">
          <a:xfrm>
            <a:off x="50546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7" name="Line 694"/>
          <p:cNvSpPr>
            <a:spLocks noChangeShapeType="1"/>
          </p:cNvSpPr>
          <p:nvPr/>
        </p:nvSpPr>
        <p:spPr bwMode="auto">
          <a:xfrm>
            <a:off x="50673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8" name="Line 695"/>
          <p:cNvSpPr>
            <a:spLocks noChangeShapeType="1"/>
          </p:cNvSpPr>
          <p:nvPr/>
        </p:nvSpPr>
        <p:spPr bwMode="auto">
          <a:xfrm>
            <a:off x="50927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9" name="Line 696"/>
          <p:cNvSpPr>
            <a:spLocks noChangeShapeType="1"/>
          </p:cNvSpPr>
          <p:nvPr/>
        </p:nvSpPr>
        <p:spPr bwMode="auto">
          <a:xfrm>
            <a:off x="51054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0" name="Line 697"/>
          <p:cNvSpPr>
            <a:spLocks noChangeShapeType="1"/>
          </p:cNvSpPr>
          <p:nvPr/>
        </p:nvSpPr>
        <p:spPr bwMode="auto">
          <a:xfrm>
            <a:off x="51181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1" name="Line 698"/>
          <p:cNvSpPr>
            <a:spLocks noChangeShapeType="1"/>
          </p:cNvSpPr>
          <p:nvPr/>
        </p:nvSpPr>
        <p:spPr bwMode="auto">
          <a:xfrm>
            <a:off x="51435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2" name="Line 699"/>
          <p:cNvSpPr>
            <a:spLocks noChangeShapeType="1"/>
          </p:cNvSpPr>
          <p:nvPr/>
        </p:nvSpPr>
        <p:spPr bwMode="auto">
          <a:xfrm>
            <a:off x="51562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3" name="Line 700"/>
          <p:cNvSpPr>
            <a:spLocks noChangeShapeType="1"/>
          </p:cNvSpPr>
          <p:nvPr/>
        </p:nvSpPr>
        <p:spPr bwMode="auto">
          <a:xfrm>
            <a:off x="51689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4" name="Line 701"/>
          <p:cNvSpPr>
            <a:spLocks noChangeShapeType="1"/>
          </p:cNvSpPr>
          <p:nvPr/>
        </p:nvSpPr>
        <p:spPr bwMode="auto">
          <a:xfrm>
            <a:off x="51943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5" name="Line 702"/>
          <p:cNvSpPr>
            <a:spLocks noChangeShapeType="1"/>
          </p:cNvSpPr>
          <p:nvPr/>
        </p:nvSpPr>
        <p:spPr bwMode="auto">
          <a:xfrm>
            <a:off x="52070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6" name="Line 703"/>
          <p:cNvSpPr>
            <a:spLocks noChangeShapeType="1"/>
          </p:cNvSpPr>
          <p:nvPr/>
        </p:nvSpPr>
        <p:spPr bwMode="auto">
          <a:xfrm>
            <a:off x="52197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7" name="Line 704"/>
          <p:cNvSpPr>
            <a:spLocks noChangeShapeType="1"/>
          </p:cNvSpPr>
          <p:nvPr/>
        </p:nvSpPr>
        <p:spPr bwMode="auto">
          <a:xfrm>
            <a:off x="52451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8" name="Line 705"/>
          <p:cNvSpPr>
            <a:spLocks noChangeShapeType="1"/>
          </p:cNvSpPr>
          <p:nvPr/>
        </p:nvSpPr>
        <p:spPr bwMode="auto">
          <a:xfrm>
            <a:off x="52578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9" name="Line 706"/>
          <p:cNvSpPr>
            <a:spLocks noChangeShapeType="1"/>
          </p:cNvSpPr>
          <p:nvPr/>
        </p:nvSpPr>
        <p:spPr bwMode="auto">
          <a:xfrm>
            <a:off x="52705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20" name="Line 707"/>
          <p:cNvSpPr>
            <a:spLocks noChangeShapeType="1"/>
          </p:cNvSpPr>
          <p:nvPr/>
        </p:nvSpPr>
        <p:spPr bwMode="auto">
          <a:xfrm>
            <a:off x="52959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21" name="Line 708"/>
          <p:cNvSpPr>
            <a:spLocks noChangeShapeType="1"/>
          </p:cNvSpPr>
          <p:nvPr/>
        </p:nvSpPr>
        <p:spPr bwMode="auto">
          <a:xfrm>
            <a:off x="53086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22" name="Line 709"/>
          <p:cNvSpPr>
            <a:spLocks noChangeShapeType="1"/>
          </p:cNvSpPr>
          <p:nvPr/>
        </p:nvSpPr>
        <p:spPr bwMode="auto">
          <a:xfrm>
            <a:off x="53213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23" name="Line 710"/>
          <p:cNvSpPr>
            <a:spLocks noChangeShapeType="1"/>
          </p:cNvSpPr>
          <p:nvPr/>
        </p:nvSpPr>
        <p:spPr bwMode="auto">
          <a:xfrm>
            <a:off x="53467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24" name="Line 711"/>
          <p:cNvSpPr>
            <a:spLocks noChangeShapeType="1"/>
          </p:cNvSpPr>
          <p:nvPr/>
        </p:nvSpPr>
        <p:spPr bwMode="auto">
          <a:xfrm>
            <a:off x="53594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25" name="Rectangle 712"/>
          <p:cNvSpPr>
            <a:spLocks noChangeArrowheads="1"/>
          </p:cNvSpPr>
          <p:nvPr/>
        </p:nvSpPr>
        <p:spPr bwMode="auto">
          <a:xfrm>
            <a:off x="4721225" y="1730375"/>
            <a:ext cx="241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  k</a:t>
            </a:r>
            <a:endParaRPr lang="en-US">
              <a:latin typeface="Arial" pitchFamily="34" charset="0"/>
            </a:endParaRPr>
          </a:p>
        </p:txBody>
      </p:sp>
      <p:sp>
        <p:nvSpPr>
          <p:cNvPr id="142026" name="Rectangle 713"/>
          <p:cNvSpPr>
            <a:spLocks noChangeArrowheads="1"/>
          </p:cNvSpPr>
          <p:nvPr/>
        </p:nvSpPr>
        <p:spPr bwMode="auto">
          <a:xfrm>
            <a:off x="4587875" y="5057775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    n</a:t>
            </a:r>
            <a:endParaRPr lang="en-US">
              <a:latin typeface="Arial" pitchFamily="34" charset="0"/>
            </a:endParaRPr>
          </a:p>
        </p:txBody>
      </p:sp>
      <p:sp>
        <p:nvSpPr>
          <p:cNvPr id="142040" name="Freeform 291"/>
          <p:cNvSpPr>
            <a:spLocks/>
          </p:cNvSpPr>
          <p:nvPr/>
        </p:nvSpPr>
        <p:spPr bwMode="auto">
          <a:xfrm>
            <a:off x="4000500" y="51816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00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41" name="Freeform 291"/>
          <p:cNvSpPr>
            <a:spLocks/>
          </p:cNvSpPr>
          <p:nvPr/>
        </p:nvSpPr>
        <p:spPr bwMode="auto">
          <a:xfrm>
            <a:off x="5372100" y="51816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00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42" name="Freeform 291"/>
          <p:cNvSpPr>
            <a:spLocks/>
          </p:cNvSpPr>
          <p:nvPr/>
        </p:nvSpPr>
        <p:spPr bwMode="auto">
          <a:xfrm>
            <a:off x="4000500" y="1676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00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43" name="Freeform 291"/>
          <p:cNvSpPr>
            <a:spLocks/>
          </p:cNvSpPr>
          <p:nvPr/>
        </p:nvSpPr>
        <p:spPr bwMode="auto">
          <a:xfrm>
            <a:off x="5372100" y="1676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00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67" name="Line 12"/>
          <p:cNvSpPr>
            <a:spLocks noChangeShapeType="1"/>
          </p:cNvSpPr>
          <p:nvPr/>
        </p:nvSpPr>
        <p:spPr bwMode="auto">
          <a:xfrm flipV="1">
            <a:off x="8451850" y="3873500"/>
            <a:ext cx="1588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68" name="Freeform 13"/>
          <p:cNvSpPr>
            <a:spLocks/>
          </p:cNvSpPr>
          <p:nvPr/>
        </p:nvSpPr>
        <p:spPr bwMode="auto">
          <a:xfrm>
            <a:off x="8388350" y="3702050"/>
            <a:ext cx="127000" cy="215900"/>
          </a:xfrm>
          <a:custGeom>
            <a:avLst/>
            <a:gdLst>
              <a:gd name="T0" fmla="*/ 24 w 80"/>
              <a:gd name="T1" fmla="*/ 70 h 136"/>
              <a:gd name="T2" fmla="*/ 24 w 80"/>
              <a:gd name="T3" fmla="*/ 70 h 136"/>
              <a:gd name="T4" fmla="*/ 12 w 80"/>
              <a:gd name="T5" fmla="*/ 104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0 h 136"/>
              <a:gd name="T16" fmla="*/ 56 w 80"/>
              <a:gd name="T17" fmla="*/ 70 h 136"/>
              <a:gd name="T18" fmla="*/ 46 w 80"/>
              <a:gd name="T19" fmla="*/ 30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0 h 136"/>
              <a:gd name="T26" fmla="*/ 24 w 80"/>
              <a:gd name="T27" fmla="*/ 70 h 136"/>
              <a:gd name="T28" fmla="*/ 24 w 80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0"/>
                </a:moveTo>
                <a:lnTo>
                  <a:pt x="24" y="70"/>
                </a:lnTo>
                <a:lnTo>
                  <a:pt x="12" y="104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0"/>
                </a:lnTo>
                <a:lnTo>
                  <a:pt x="46" y="30"/>
                </a:lnTo>
                <a:lnTo>
                  <a:pt x="40" y="0"/>
                </a:lnTo>
                <a:lnTo>
                  <a:pt x="34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69" name="Line 60"/>
          <p:cNvSpPr>
            <a:spLocks noChangeShapeType="1"/>
          </p:cNvSpPr>
          <p:nvPr/>
        </p:nvSpPr>
        <p:spPr bwMode="auto">
          <a:xfrm flipV="1">
            <a:off x="8451850" y="4673600"/>
            <a:ext cx="1588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70" name="Freeform 61"/>
          <p:cNvSpPr>
            <a:spLocks/>
          </p:cNvSpPr>
          <p:nvPr/>
        </p:nvSpPr>
        <p:spPr bwMode="auto">
          <a:xfrm>
            <a:off x="8388350" y="4502150"/>
            <a:ext cx="127000" cy="215900"/>
          </a:xfrm>
          <a:custGeom>
            <a:avLst/>
            <a:gdLst>
              <a:gd name="T0" fmla="*/ 24 w 80"/>
              <a:gd name="T1" fmla="*/ 70 h 136"/>
              <a:gd name="T2" fmla="*/ 24 w 80"/>
              <a:gd name="T3" fmla="*/ 70 h 136"/>
              <a:gd name="T4" fmla="*/ 12 w 80"/>
              <a:gd name="T5" fmla="*/ 104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0 h 136"/>
              <a:gd name="T16" fmla="*/ 56 w 80"/>
              <a:gd name="T17" fmla="*/ 70 h 136"/>
              <a:gd name="T18" fmla="*/ 46 w 80"/>
              <a:gd name="T19" fmla="*/ 30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0 h 136"/>
              <a:gd name="T26" fmla="*/ 24 w 80"/>
              <a:gd name="T27" fmla="*/ 70 h 136"/>
              <a:gd name="T28" fmla="*/ 24 w 80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0"/>
                </a:moveTo>
                <a:lnTo>
                  <a:pt x="24" y="70"/>
                </a:lnTo>
                <a:lnTo>
                  <a:pt x="12" y="104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0"/>
                </a:lnTo>
                <a:lnTo>
                  <a:pt x="46" y="30"/>
                </a:lnTo>
                <a:lnTo>
                  <a:pt x="40" y="0"/>
                </a:lnTo>
                <a:lnTo>
                  <a:pt x="34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72" name="Line 485"/>
          <p:cNvSpPr>
            <a:spLocks noChangeShapeType="1"/>
          </p:cNvSpPr>
          <p:nvPr/>
        </p:nvSpPr>
        <p:spPr bwMode="auto">
          <a:xfrm>
            <a:off x="8001000" y="1524000"/>
            <a:ext cx="1588" cy="41862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73" name="Freeform 494"/>
          <p:cNvSpPr>
            <a:spLocks/>
          </p:cNvSpPr>
          <p:nvPr/>
        </p:nvSpPr>
        <p:spPr bwMode="auto">
          <a:xfrm>
            <a:off x="8229600" y="20955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74" name="Rectangle 495"/>
          <p:cNvSpPr>
            <a:spLocks noChangeArrowheads="1"/>
          </p:cNvSpPr>
          <p:nvPr/>
        </p:nvSpPr>
        <p:spPr bwMode="auto">
          <a:xfrm>
            <a:off x="8388350" y="2187575"/>
            <a:ext cx="139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T</a:t>
            </a:r>
            <a:endParaRPr lang="en-US">
              <a:latin typeface="Arial" pitchFamily="34" charset="0"/>
            </a:endParaRPr>
          </a:p>
        </p:txBody>
      </p:sp>
      <p:sp>
        <p:nvSpPr>
          <p:cNvPr id="142075" name="Rectangle 496"/>
          <p:cNvSpPr>
            <a:spLocks noChangeArrowheads="1"/>
          </p:cNvSpPr>
          <p:nvPr/>
        </p:nvSpPr>
        <p:spPr bwMode="auto">
          <a:xfrm>
            <a:off x="8385175" y="2590800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is</a:t>
            </a:r>
            <a:endParaRPr lang="en-US">
              <a:latin typeface="Arial" pitchFamily="34" charset="0"/>
            </a:endParaRPr>
          </a:p>
        </p:txBody>
      </p:sp>
      <p:sp>
        <p:nvSpPr>
          <p:cNvPr id="142076" name="Rectangle 497"/>
          <p:cNvSpPr>
            <a:spLocks noChangeArrowheads="1"/>
          </p:cNvSpPr>
          <p:nvPr/>
        </p:nvSpPr>
        <p:spPr bwMode="auto">
          <a:xfrm>
            <a:off x="8531225" y="2590800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:</a:t>
            </a:r>
            <a:endParaRPr lang="en-US">
              <a:latin typeface="Arial" pitchFamily="34" charset="0"/>
            </a:endParaRPr>
          </a:p>
        </p:txBody>
      </p:sp>
      <p:sp>
        <p:nvSpPr>
          <p:cNvPr id="142077" name="Rectangle 498"/>
          <p:cNvSpPr>
            <a:spLocks noChangeArrowheads="1"/>
          </p:cNvSpPr>
          <p:nvPr/>
        </p:nvSpPr>
        <p:spPr bwMode="auto">
          <a:xfrm>
            <a:off x="8226425" y="1841500"/>
            <a:ext cx="461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Each</a:t>
            </a:r>
            <a:endParaRPr lang="en-US">
              <a:latin typeface="Arial" pitchFamily="34" charset="0"/>
            </a:endParaRPr>
          </a:p>
        </p:txBody>
      </p:sp>
      <p:sp>
        <p:nvSpPr>
          <p:cNvPr id="142078" name="Line 499"/>
          <p:cNvSpPr>
            <a:spLocks noChangeShapeType="1"/>
          </p:cNvSpPr>
          <p:nvPr/>
        </p:nvSpPr>
        <p:spPr bwMode="auto">
          <a:xfrm>
            <a:off x="8458200" y="3695700"/>
            <a:ext cx="1588" cy="1588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79" name="Line 500"/>
          <p:cNvSpPr>
            <a:spLocks noChangeShapeType="1"/>
          </p:cNvSpPr>
          <p:nvPr/>
        </p:nvSpPr>
        <p:spPr bwMode="auto">
          <a:xfrm>
            <a:off x="8458200" y="4838700"/>
            <a:ext cx="1588" cy="1588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82" name="Freeform 503"/>
          <p:cNvSpPr>
            <a:spLocks/>
          </p:cNvSpPr>
          <p:nvPr/>
        </p:nvSpPr>
        <p:spPr bwMode="auto">
          <a:xfrm>
            <a:off x="8229600" y="48387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83" name="Rectangle 504"/>
          <p:cNvSpPr>
            <a:spLocks noChangeArrowheads="1"/>
          </p:cNvSpPr>
          <p:nvPr/>
        </p:nvSpPr>
        <p:spPr bwMode="auto">
          <a:xfrm>
            <a:off x="8286750" y="4930775"/>
            <a:ext cx="342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MS</a:t>
            </a:r>
            <a:endParaRPr lang="en-US">
              <a:latin typeface="Arial" pitchFamily="34" charset="0"/>
            </a:endParaRPr>
          </a:p>
        </p:txBody>
      </p:sp>
      <p:sp>
        <p:nvSpPr>
          <p:cNvPr id="142084" name="Freeform 505"/>
          <p:cNvSpPr>
            <a:spLocks/>
          </p:cNvSpPr>
          <p:nvPr/>
        </p:nvSpPr>
        <p:spPr bwMode="auto">
          <a:xfrm>
            <a:off x="8229600" y="32385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85" name="Rectangle 506"/>
          <p:cNvSpPr>
            <a:spLocks noChangeArrowheads="1"/>
          </p:cNvSpPr>
          <p:nvPr/>
        </p:nvSpPr>
        <p:spPr bwMode="auto">
          <a:xfrm>
            <a:off x="8375650" y="33305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D</a:t>
            </a:r>
            <a:endParaRPr lang="en-US">
              <a:latin typeface="Arial" pitchFamily="34" charset="0"/>
            </a:endParaRPr>
          </a:p>
        </p:txBody>
      </p:sp>
      <p:sp>
        <p:nvSpPr>
          <p:cNvPr id="142086" name="Freeform 507"/>
          <p:cNvSpPr>
            <a:spLocks/>
          </p:cNvSpPr>
          <p:nvPr/>
        </p:nvSpPr>
        <p:spPr bwMode="auto">
          <a:xfrm>
            <a:off x="8229600" y="40386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87" name="Rectangle 508"/>
          <p:cNvSpPr>
            <a:spLocks noChangeArrowheads="1"/>
          </p:cNvSpPr>
          <p:nvPr/>
        </p:nvSpPr>
        <p:spPr bwMode="auto">
          <a:xfrm>
            <a:off x="8375650" y="41306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C</a:t>
            </a:r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histogram refinement</a:t>
            </a:r>
          </a:p>
        </p:txBody>
      </p:sp>
      <p:grpSp>
        <p:nvGrpSpPr>
          <p:cNvPr id="2" name="Group 719"/>
          <p:cNvGrpSpPr>
            <a:grpSpLocks/>
          </p:cNvGrpSpPr>
          <p:nvPr/>
        </p:nvGrpSpPr>
        <p:grpSpPr bwMode="auto">
          <a:xfrm>
            <a:off x="4876800" y="1447800"/>
            <a:ext cx="3619500" cy="4191000"/>
            <a:chOff x="3408" y="864"/>
            <a:chExt cx="2280" cy="2640"/>
          </a:xfrm>
        </p:grpSpPr>
        <p:sp>
          <p:nvSpPr>
            <p:cNvPr id="167948" name="Line 14"/>
            <p:cNvSpPr>
              <a:spLocks noChangeShapeType="1"/>
            </p:cNvSpPr>
            <p:nvPr/>
          </p:nvSpPr>
          <p:spPr bwMode="auto">
            <a:xfrm flipH="1" flipV="1">
              <a:off x="3906" y="1722"/>
              <a:ext cx="886" cy="406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49" name="Freeform 15"/>
            <p:cNvSpPr>
              <a:spLocks/>
            </p:cNvSpPr>
            <p:nvPr/>
          </p:nvSpPr>
          <p:spPr bwMode="auto">
            <a:xfrm>
              <a:off x="3806" y="1678"/>
              <a:ext cx="140" cy="92"/>
            </a:xfrm>
            <a:custGeom>
              <a:avLst/>
              <a:gdLst>
                <a:gd name="T0" fmla="*/ 58 w 140"/>
                <a:gd name="T1" fmla="*/ 44 h 92"/>
                <a:gd name="T2" fmla="*/ 58 w 140"/>
                <a:gd name="T3" fmla="*/ 44 h 92"/>
                <a:gd name="T4" fmla="*/ 84 w 140"/>
                <a:gd name="T5" fmla="*/ 68 h 92"/>
                <a:gd name="T6" fmla="*/ 106 w 140"/>
                <a:gd name="T7" fmla="*/ 92 h 92"/>
                <a:gd name="T8" fmla="*/ 140 w 140"/>
                <a:gd name="T9" fmla="*/ 18 h 92"/>
                <a:gd name="T10" fmla="*/ 140 w 140"/>
                <a:gd name="T11" fmla="*/ 18 h 92"/>
                <a:gd name="T12" fmla="*/ 114 w 140"/>
                <a:gd name="T13" fmla="*/ 18 h 92"/>
                <a:gd name="T14" fmla="*/ 72 w 140"/>
                <a:gd name="T15" fmla="*/ 14 h 92"/>
                <a:gd name="T16" fmla="*/ 72 w 140"/>
                <a:gd name="T17" fmla="*/ 14 h 92"/>
                <a:gd name="T18" fmla="*/ 32 w 140"/>
                <a:gd name="T19" fmla="*/ 6 h 92"/>
                <a:gd name="T20" fmla="*/ 0 w 140"/>
                <a:gd name="T21" fmla="*/ 0 h 92"/>
                <a:gd name="T22" fmla="*/ 0 w 140"/>
                <a:gd name="T23" fmla="*/ 0 h 92"/>
                <a:gd name="T24" fmla="*/ 26 w 140"/>
                <a:gd name="T25" fmla="*/ 18 h 92"/>
                <a:gd name="T26" fmla="*/ 58 w 140"/>
                <a:gd name="T27" fmla="*/ 44 h 92"/>
                <a:gd name="T28" fmla="*/ 58 w 140"/>
                <a:gd name="T29" fmla="*/ 44 h 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0"/>
                <a:gd name="T46" fmla="*/ 0 h 92"/>
                <a:gd name="T47" fmla="*/ 140 w 140"/>
                <a:gd name="T48" fmla="*/ 92 h 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0" h="92">
                  <a:moveTo>
                    <a:pt x="58" y="44"/>
                  </a:moveTo>
                  <a:lnTo>
                    <a:pt x="58" y="44"/>
                  </a:lnTo>
                  <a:lnTo>
                    <a:pt x="84" y="68"/>
                  </a:lnTo>
                  <a:lnTo>
                    <a:pt x="106" y="92"/>
                  </a:lnTo>
                  <a:lnTo>
                    <a:pt x="140" y="18"/>
                  </a:lnTo>
                  <a:lnTo>
                    <a:pt x="114" y="18"/>
                  </a:lnTo>
                  <a:lnTo>
                    <a:pt x="72" y="14"/>
                  </a:lnTo>
                  <a:lnTo>
                    <a:pt x="32" y="6"/>
                  </a:lnTo>
                  <a:lnTo>
                    <a:pt x="0" y="0"/>
                  </a:lnTo>
                  <a:lnTo>
                    <a:pt x="26" y="18"/>
                  </a:lnTo>
                  <a:lnTo>
                    <a:pt x="58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50" name="Line 16"/>
            <p:cNvSpPr>
              <a:spLocks noChangeShapeType="1"/>
            </p:cNvSpPr>
            <p:nvPr/>
          </p:nvSpPr>
          <p:spPr bwMode="auto">
            <a:xfrm flipH="1" flipV="1">
              <a:off x="4226" y="1650"/>
              <a:ext cx="598" cy="446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51" name="Freeform 17"/>
            <p:cNvSpPr>
              <a:spLocks/>
            </p:cNvSpPr>
            <p:nvPr/>
          </p:nvSpPr>
          <p:spPr bwMode="auto">
            <a:xfrm>
              <a:off x="4138" y="1586"/>
              <a:ext cx="132" cy="112"/>
            </a:xfrm>
            <a:custGeom>
              <a:avLst/>
              <a:gdLst>
                <a:gd name="T0" fmla="*/ 46 w 132"/>
                <a:gd name="T1" fmla="*/ 56 h 112"/>
                <a:gd name="T2" fmla="*/ 46 w 132"/>
                <a:gd name="T3" fmla="*/ 56 h 112"/>
                <a:gd name="T4" fmla="*/ 68 w 132"/>
                <a:gd name="T5" fmla="*/ 86 h 112"/>
                <a:gd name="T6" fmla="*/ 84 w 132"/>
                <a:gd name="T7" fmla="*/ 112 h 112"/>
                <a:gd name="T8" fmla="*/ 132 w 132"/>
                <a:gd name="T9" fmla="*/ 48 h 112"/>
                <a:gd name="T10" fmla="*/ 132 w 132"/>
                <a:gd name="T11" fmla="*/ 48 h 112"/>
                <a:gd name="T12" fmla="*/ 106 w 132"/>
                <a:gd name="T13" fmla="*/ 42 h 112"/>
                <a:gd name="T14" fmla="*/ 66 w 132"/>
                <a:gd name="T15" fmla="*/ 28 h 112"/>
                <a:gd name="T16" fmla="*/ 66 w 132"/>
                <a:gd name="T17" fmla="*/ 28 h 112"/>
                <a:gd name="T18" fmla="*/ 28 w 132"/>
                <a:gd name="T19" fmla="*/ 14 h 112"/>
                <a:gd name="T20" fmla="*/ 0 w 132"/>
                <a:gd name="T21" fmla="*/ 0 h 112"/>
                <a:gd name="T22" fmla="*/ 0 w 132"/>
                <a:gd name="T23" fmla="*/ 0 h 112"/>
                <a:gd name="T24" fmla="*/ 22 w 132"/>
                <a:gd name="T25" fmla="*/ 22 h 112"/>
                <a:gd name="T26" fmla="*/ 46 w 132"/>
                <a:gd name="T27" fmla="*/ 56 h 112"/>
                <a:gd name="T28" fmla="*/ 46 w 132"/>
                <a:gd name="T29" fmla="*/ 56 h 1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2"/>
                <a:gd name="T46" fmla="*/ 0 h 112"/>
                <a:gd name="T47" fmla="*/ 132 w 132"/>
                <a:gd name="T48" fmla="*/ 112 h 1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2" h="112">
                  <a:moveTo>
                    <a:pt x="46" y="56"/>
                  </a:moveTo>
                  <a:lnTo>
                    <a:pt x="46" y="56"/>
                  </a:lnTo>
                  <a:lnTo>
                    <a:pt x="68" y="86"/>
                  </a:lnTo>
                  <a:lnTo>
                    <a:pt x="84" y="112"/>
                  </a:lnTo>
                  <a:lnTo>
                    <a:pt x="132" y="48"/>
                  </a:lnTo>
                  <a:lnTo>
                    <a:pt x="106" y="42"/>
                  </a:lnTo>
                  <a:lnTo>
                    <a:pt x="66" y="28"/>
                  </a:lnTo>
                  <a:lnTo>
                    <a:pt x="28" y="14"/>
                  </a:lnTo>
                  <a:lnTo>
                    <a:pt x="0" y="0"/>
                  </a:lnTo>
                  <a:lnTo>
                    <a:pt x="22" y="22"/>
                  </a:lnTo>
                  <a:lnTo>
                    <a:pt x="46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52" name="Line 18"/>
            <p:cNvSpPr>
              <a:spLocks noChangeShapeType="1"/>
            </p:cNvSpPr>
            <p:nvPr/>
          </p:nvSpPr>
          <p:spPr bwMode="auto">
            <a:xfrm flipH="1" flipV="1">
              <a:off x="4600" y="1682"/>
              <a:ext cx="264" cy="3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53" name="Freeform 19"/>
            <p:cNvSpPr>
              <a:spLocks/>
            </p:cNvSpPr>
            <p:nvPr/>
          </p:nvSpPr>
          <p:spPr bwMode="auto">
            <a:xfrm>
              <a:off x="4538" y="1594"/>
              <a:ext cx="110" cy="134"/>
            </a:xfrm>
            <a:custGeom>
              <a:avLst/>
              <a:gdLst>
                <a:gd name="T0" fmla="*/ 28 w 110"/>
                <a:gd name="T1" fmla="*/ 66 h 134"/>
                <a:gd name="T2" fmla="*/ 28 w 110"/>
                <a:gd name="T3" fmla="*/ 66 h 134"/>
                <a:gd name="T4" fmla="*/ 36 w 110"/>
                <a:gd name="T5" fmla="*/ 102 h 134"/>
                <a:gd name="T6" fmla="*/ 44 w 110"/>
                <a:gd name="T7" fmla="*/ 134 h 134"/>
                <a:gd name="T8" fmla="*/ 110 w 110"/>
                <a:gd name="T9" fmla="*/ 88 h 134"/>
                <a:gd name="T10" fmla="*/ 110 w 110"/>
                <a:gd name="T11" fmla="*/ 88 h 134"/>
                <a:gd name="T12" fmla="*/ 88 w 110"/>
                <a:gd name="T13" fmla="*/ 72 h 134"/>
                <a:gd name="T14" fmla="*/ 54 w 110"/>
                <a:gd name="T15" fmla="*/ 48 h 134"/>
                <a:gd name="T16" fmla="*/ 54 w 110"/>
                <a:gd name="T17" fmla="*/ 48 h 134"/>
                <a:gd name="T18" fmla="*/ 22 w 110"/>
                <a:gd name="T19" fmla="*/ 22 h 134"/>
                <a:gd name="T20" fmla="*/ 0 w 110"/>
                <a:gd name="T21" fmla="*/ 0 h 134"/>
                <a:gd name="T22" fmla="*/ 0 w 110"/>
                <a:gd name="T23" fmla="*/ 0 h 134"/>
                <a:gd name="T24" fmla="*/ 14 w 110"/>
                <a:gd name="T25" fmla="*/ 28 h 134"/>
                <a:gd name="T26" fmla="*/ 28 w 110"/>
                <a:gd name="T27" fmla="*/ 66 h 134"/>
                <a:gd name="T28" fmla="*/ 28 w 110"/>
                <a:gd name="T29" fmla="*/ 66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0"/>
                <a:gd name="T46" fmla="*/ 0 h 134"/>
                <a:gd name="T47" fmla="*/ 110 w 110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0" h="134">
                  <a:moveTo>
                    <a:pt x="28" y="66"/>
                  </a:moveTo>
                  <a:lnTo>
                    <a:pt x="28" y="66"/>
                  </a:lnTo>
                  <a:lnTo>
                    <a:pt x="36" y="102"/>
                  </a:lnTo>
                  <a:lnTo>
                    <a:pt x="44" y="134"/>
                  </a:lnTo>
                  <a:lnTo>
                    <a:pt x="110" y="88"/>
                  </a:lnTo>
                  <a:lnTo>
                    <a:pt x="88" y="72"/>
                  </a:lnTo>
                  <a:lnTo>
                    <a:pt x="54" y="48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4" y="28"/>
                  </a:lnTo>
                  <a:lnTo>
                    <a:pt x="28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54" name="Line 20"/>
            <p:cNvSpPr>
              <a:spLocks noChangeShapeType="1"/>
            </p:cNvSpPr>
            <p:nvPr/>
          </p:nvSpPr>
          <p:spPr bwMode="auto">
            <a:xfrm flipV="1">
              <a:off x="4896" y="1836"/>
              <a:ext cx="1" cy="18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55" name="Freeform 21"/>
            <p:cNvSpPr>
              <a:spLocks/>
            </p:cNvSpPr>
            <p:nvPr/>
          </p:nvSpPr>
          <p:spPr bwMode="auto">
            <a:xfrm>
              <a:off x="4856" y="1728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56" name="Line 22"/>
            <p:cNvSpPr>
              <a:spLocks noChangeShapeType="1"/>
            </p:cNvSpPr>
            <p:nvPr/>
          </p:nvSpPr>
          <p:spPr bwMode="auto">
            <a:xfrm flipV="1">
              <a:off x="3850" y="1722"/>
              <a:ext cx="886" cy="406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57" name="Freeform 23"/>
            <p:cNvSpPr>
              <a:spLocks/>
            </p:cNvSpPr>
            <p:nvPr/>
          </p:nvSpPr>
          <p:spPr bwMode="auto">
            <a:xfrm>
              <a:off x="4694" y="1678"/>
              <a:ext cx="140" cy="92"/>
            </a:xfrm>
            <a:custGeom>
              <a:avLst/>
              <a:gdLst>
                <a:gd name="T0" fmla="*/ 70 w 140"/>
                <a:gd name="T1" fmla="*/ 14 h 92"/>
                <a:gd name="T2" fmla="*/ 70 w 140"/>
                <a:gd name="T3" fmla="*/ 14 h 92"/>
                <a:gd name="T4" fmla="*/ 34 w 140"/>
                <a:gd name="T5" fmla="*/ 18 h 92"/>
                <a:gd name="T6" fmla="*/ 0 w 140"/>
                <a:gd name="T7" fmla="*/ 20 h 92"/>
                <a:gd name="T8" fmla="*/ 34 w 140"/>
                <a:gd name="T9" fmla="*/ 92 h 92"/>
                <a:gd name="T10" fmla="*/ 34 w 140"/>
                <a:gd name="T11" fmla="*/ 92 h 92"/>
                <a:gd name="T12" fmla="*/ 52 w 140"/>
                <a:gd name="T13" fmla="*/ 72 h 92"/>
                <a:gd name="T14" fmla="*/ 84 w 140"/>
                <a:gd name="T15" fmla="*/ 44 h 92"/>
                <a:gd name="T16" fmla="*/ 84 w 140"/>
                <a:gd name="T17" fmla="*/ 44 h 92"/>
                <a:gd name="T18" fmla="*/ 114 w 140"/>
                <a:gd name="T19" fmla="*/ 18 h 92"/>
                <a:gd name="T20" fmla="*/ 140 w 140"/>
                <a:gd name="T21" fmla="*/ 0 h 92"/>
                <a:gd name="T22" fmla="*/ 140 w 140"/>
                <a:gd name="T23" fmla="*/ 0 h 92"/>
                <a:gd name="T24" fmla="*/ 110 w 140"/>
                <a:gd name="T25" fmla="*/ 8 h 92"/>
                <a:gd name="T26" fmla="*/ 70 w 140"/>
                <a:gd name="T27" fmla="*/ 14 h 92"/>
                <a:gd name="T28" fmla="*/ 70 w 140"/>
                <a:gd name="T29" fmla="*/ 14 h 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0"/>
                <a:gd name="T46" fmla="*/ 0 h 92"/>
                <a:gd name="T47" fmla="*/ 140 w 140"/>
                <a:gd name="T48" fmla="*/ 92 h 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0" h="92">
                  <a:moveTo>
                    <a:pt x="70" y="14"/>
                  </a:moveTo>
                  <a:lnTo>
                    <a:pt x="70" y="14"/>
                  </a:lnTo>
                  <a:lnTo>
                    <a:pt x="34" y="18"/>
                  </a:lnTo>
                  <a:lnTo>
                    <a:pt x="0" y="20"/>
                  </a:lnTo>
                  <a:lnTo>
                    <a:pt x="34" y="92"/>
                  </a:lnTo>
                  <a:lnTo>
                    <a:pt x="52" y="72"/>
                  </a:lnTo>
                  <a:lnTo>
                    <a:pt x="84" y="44"/>
                  </a:lnTo>
                  <a:lnTo>
                    <a:pt x="114" y="18"/>
                  </a:lnTo>
                  <a:lnTo>
                    <a:pt x="140" y="0"/>
                  </a:lnTo>
                  <a:lnTo>
                    <a:pt x="110" y="8"/>
                  </a:lnTo>
                  <a:lnTo>
                    <a:pt x="7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58" name="Line 24"/>
            <p:cNvSpPr>
              <a:spLocks noChangeShapeType="1"/>
            </p:cNvSpPr>
            <p:nvPr/>
          </p:nvSpPr>
          <p:spPr bwMode="auto">
            <a:xfrm flipV="1">
              <a:off x="3818" y="1650"/>
              <a:ext cx="598" cy="446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59" name="Freeform 25"/>
            <p:cNvSpPr>
              <a:spLocks/>
            </p:cNvSpPr>
            <p:nvPr/>
          </p:nvSpPr>
          <p:spPr bwMode="auto">
            <a:xfrm>
              <a:off x="4370" y="1586"/>
              <a:ext cx="134" cy="114"/>
            </a:xfrm>
            <a:custGeom>
              <a:avLst/>
              <a:gdLst>
                <a:gd name="T0" fmla="*/ 66 w 134"/>
                <a:gd name="T1" fmla="*/ 28 h 114"/>
                <a:gd name="T2" fmla="*/ 66 w 134"/>
                <a:gd name="T3" fmla="*/ 28 h 114"/>
                <a:gd name="T4" fmla="*/ 32 w 134"/>
                <a:gd name="T5" fmla="*/ 40 h 114"/>
                <a:gd name="T6" fmla="*/ 0 w 134"/>
                <a:gd name="T7" fmla="*/ 48 h 114"/>
                <a:gd name="T8" fmla="*/ 48 w 134"/>
                <a:gd name="T9" fmla="*/ 114 h 114"/>
                <a:gd name="T10" fmla="*/ 48 w 134"/>
                <a:gd name="T11" fmla="*/ 114 h 114"/>
                <a:gd name="T12" fmla="*/ 62 w 134"/>
                <a:gd name="T13" fmla="*/ 90 h 114"/>
                <a:gd name="T14" fmla="*/ 86 w 134"/>
                <a:gd name="T15" fmla="*/ 56 h 114"/>
                <a:gd name="T16" fmla="*/ 86 w 134"/>
                <a:gd name="T17" fmla="*/ 56 h 114"/>
                <a:gd name="T18" fmla="*/ 112 w 134"/>
                <a:gd name="T19" fmla="*/ 22 h 114"/>
                <a:gd name="T20" fmla="*/ 134 w 134"/>
                <a:gd name="T21" fmla="*/ 0 h 114"/>
                <a:gd name="T22" fmla="*/ 134 w 134"/>
                <a:gd name="T23" fmla="*/ 0 h 114"/>
                <a:gd name="T24" fmla="*/ 104 w 134"/>
                <a:gd name="T25" fmla="*/ 14 h 114"/>
                <a:gd name="T26" fmla="*/ 66 w 134"/>
                <a:gd name="T27" fmla="*/ 28 h 114"/>
                <a:gd name="T28" fmla="*/ 66 w 134"/>
                <a:gd name="T29" fmla="*/ 28 h 1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4"/>
                <a:gd name="T46" fmla="*/ 0 h 114"/>
                <a:gd name="T47" fmla="*/ 134 w 134"/>
                <a:gd name="T48" fmla="*/ 114 h 11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4" h="114">
                  <a:moveTo>
                    <a:pt x="66" y="28"/>
                  </a:moveTo>
                  <a:lnTo>
                    <a:pt x="66" y="28"/>
                  </a:lnTo>
                  <a:lnTo>
                    <a:pt x="32" y="40"/>
                  </a:lnTo>
                  <a:lnTo>
                    <a:pt x="0" y="48"/>
                  </a:lnTo>
                  <a:lnTo>
                    <a:pt x="48" y="114"/>
                  </a:lnTo>
                  <a:lnTo>
                    <a:pt x="62" y="90"/>
                  </a:lnTo>
                  <a:lnTo>
                    <a:pt x="86" y="56"/>
                  </a:lnTo>
                  <a:lnTo>
                    <a:pt x="112" y="22"/>
                  </a:lnTo>
                  <a:lnTo>
                    <a:pt x="134" y="0"/>
                  </a:lnTo>
                  <a:lnTo>
                    <a:pt x="104" y="14"/>
                  </a:lnTo>
                  <a:lnTo>
                    <a:pt x="66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60" name="Line 26"/>
            <p:cNvSpPr>
              <a:spLocks noChangeShapeType="1"/>
            </p:cNvSpPr>
            <p:nvPr/>
          </p:nvSpPr>
          <p:spPr bwMode="auto">
            <a:xfrm flipV="1">
              <a:off x="3778" y="1682"/>
              <a:ext cx="262" cy="3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61" name="Freeform 27"/>
            <p:cNvSpPr>
              <a:spLocks/>
            </p:cNvSpPr>
            <p:nvPr/>
          </p:nvSpPr>
          <p:spPr bwMode="auto">
            <a:xfrm>
              <a:off x="3992" y="1594"/>
              <a:ext cx="110" cy="134"/>
            </a:xfrm>
            <a:custGeom>
              <a:avLst/>
              <a:gdLst>
                <a:gd name="T0" fmla="*/ 56 w 110"/>
                <a:gd name="T1" fmla="*/ 48 h 134"/>
                <a:gd name="T2" fmla="*/ 56 w 110"/>
                <a:gd name="T3" fmla="*/ 48 h 134"/>
                <a:gd name="T4" fmla="*/ 26 w 110"/>
                <a:gd name="T5" fmla="*/ 70 h 134"/>
                <a:gd name="T6" fmla="*/ 0 w 110"/>
                <a:gd name="T7" fmla="*/ 88 h 134"/>
                <a:gd name="T8" fmla="*/ 66 w 110"/>
                <a:gd name="T9" fmla="*/ 134 h 134"/>
                <a:gd name="T10" fmla="*/ 66 w 110"/>
                <a:gd name="T11" fmla="*/ 134 h 134"/>
                <a:gd name="T12" fmla="*/ 72 w 110"/>
                <a:gd name="T13" fmla="*/ 108 h 134"/>
                <a:gd name="T14" fmla="*/ 84 w 110"/>
                <a:gd name="T15" fmla="*/ 66 h 134"/>
                <a:gd name="T16" fmla="*/ 84 w 110"/>
                <a:gd name="T17" fmla="*/ 66 h 134"/>
                <a:gd name="T18" fmla="*/ 96 w 110"/>
                <a:gd name="T19" fmla="*/ 28 h 134"/>
                <a:gd name="T20" fmla="*/ 110 w 110"/>
                <a:gd name="T21" fmla="*/ 0 h 134"/>
                <a:gd name="T22" fmla="*/ 110 w 110"/>
                <a:gd name="T23" fmla="*/ 0 h 134"/>
                <a:gd name="T24" fmla="*/ 88 w 110"/>
                <a:gd name="T25" fmla="*/ 22 h 134"/>
                <a:gd name="T26" fmla="*/ 56 w 110"/>
                <a:gd name="T27" fmla="*/ 48 h 134"/>
                <a:gd name="T28" fmla="*/ 56 w 110"/>
                <a:gd name="T29" fmla="*/ 4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0"/>
                <a:gd name="T46" fmla="*/ 0 h 134"/>
                <a:gd name="T47" fmla="*/ 110 w 110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0" h="134">
                  <a:moveTo>
                    <a:pt x="56" y="48"/>
                  </a:moveTo>
                  <a:lnTo>
                    <a:pt x="56" y="48"/>
                  </a:lnTo>
                  <a:lnTo>
                    <a:pt x="26" y="70"/>
                  </a:lnTo>
                  <a:lnTo>
                    <a:pt x="0" y="88"/>
                  </a:lnTo>
                  <a:lnTo>
                    <a:pt x="66" y="134"/>
                  </a:lnTo>
                  <a:lnTo>
                    <a:pt x="72" y="108"/>
                  </a:lnTo>
                  <a:lnTo>
                    <a:pt x="84" y="66"/>
                  </a:lnTo>
                  <a:lnTo>
                    <a:pt x="96" y="28"/>
                  </a:lnTo>
                  <a:lnTo>
                    <a:pt x="110" y="0"/>
                  </a:lnTo>
                  <a:lnTo>
                    <a:pt x="88" y="22"/>
                  </a:lnTo>
                  <a:lnTo>
                    <a:pt x="56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62" name="Line 28"/>
            <p:cNvSpPr>
              <a:spLocks noChangeShapeType="1"/>
            </p:cNvSpPr>
            <p:nvPr/>
          </p:nvSpPr>
          <p:spPr bwMode="auto">
            <a:xfrm flipV="1">
              <a:off x="3746" y="1836"/>
              <a:ext cx="1" cy="18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63" name="Freeform 29"/>
            <p:cNvSpPr>
              <a:spLocks/>
            </p:cNvSpPr>
            <p:nvPr/>
          </p:nvSpPr>
          <p:spPr bwMode="auto">
            <a:xfrm>
              <a:off x="3704" y="1728"/>
              <a:ext cx="82" cy="136"/>
            </a:xfrm>
            <a:custGeom>
              <a:avLst/>
              <a:gdLst>
                <a:gd name="T0" fmla="*/ 24 w 82"/>
                <a:gd name="T1" fmla="*/ 72 h 136"/>
                <a:gd name="T2" fmla="*/ 24 w 82"/>
                <a:gd name="T3" fmla="*/ 72 h 136"/>
                <a:gd name="T4" fmla="*/ 12 w 82"/>
                <a:gd name="T5" fmla="*/ 106 h 136"/>
                <a:gd name="T6" fmla="*/ 0 w 82"/>
                <a:gd name="T7" fmla="*/ 136 h 136"/>
                <a:gd name="T8" fmla="*/ 82 w 82"/>
                <a:gd name="T9" fmla="*/ 136 h 136"/>
                <a:gd name="T10" fmla="*/ 82 w 82"/>
                <a:gd name="T11" fmla="*/ 136 h 136"/>
                <a:gd name="T12" fmla="*/ 72 w 82"/>
                <a:gd name="T13" fmla="*/ 110 h 136"/>
                <a:gd name="T14" fmla="*/ 58 w 82"/>
                <a:gd name="T15" fmla="*/ 72 h 136"/>
                <a:gd name="T16" fmla="*/ 58 w 82"/>
                <a:gd name="T17" fmla="*/ 72 h 136"/>
                <a:gd name="T18" fmla="*/ 46 w 82"/>
                <a:gd name="T19" fmla="*/ 32 h 136"/>
                <a:gd name="T20" fmla="*/ 42 w 82"/>
                <a:gd name="T21" fmla="*/ 0 h 136"/>
                <a:gd name="T22" fmla="*/ 42 w 82"/>
                <a:gd name="T23" fmla="*/ 0 h 136"/>
                <a:gd name="T24" fmla="*/ 36 w 82"/>
                <a:gd name="T25" fmla="*/ 32 h 136"/>
                <a:gd name="T26" fmla="*/ 24 w 82"/>
                <a:gd name="T27" fmla="*/ 72 h 136"/>
                <a:gd name="T28" fmla="*/ 24 w 82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36"/>
                <a:gd name="T47" fmla="*/ 82 w 82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2" y="136"/>
                  </a:lnTo>
                  <a:lnTo>
                    <a:pt x="72" y="110"/>
                  </a:lnTo>
                  <a:lnTo>
                    <a:pt x="58" y="72"/>
                  </a:lnTo>
                  <a:lnTo>
                    <a:pt x="46" y="32"/>
                  </a:lnTo>
                  <a:lnTo>
                    <a:pt x="42" y="0"/>
                  </a:lnTo>
                  <a:lnTo>
                    <a:pt x="36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64" name="Line 30"/>
            <p:cNvSpPr>
              <a:spLocks noChangeShapeType="1"/>
            </p:cNvSpPr>
            <p:nvPr/>
          </p:nvSpPr>
          <p:spPr bwMode="auto">
            <a:xfrm flipV="1">
              <a:off x="3744" y="2988"/>
              <a:ext cx="1" cy="18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65" name="Freeform 31"/>
            <p:cNvSpPr>
              <a:spLocks/>
            </p:cNvSpPr>
            <p:nvPr/>
          </p:nvSpPr>
          <p:spPr bwMode="auto">
            <a:xfrm>
              <a:off x="3704" y="2880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66" name="Line 32"/>
            <p:cNvSpPr>
              <a:spLocks noChangeShapeType="1"/>
            </p:cNvSpPr>
            <p:nvPr/>
          </p:nvSpPr>
          <p:spPr bwMode="auto">
            <a:xfrm flipH="1" flipV="1">
              <a:off x="3830" y="2938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67" name="Freeform 33"/>
            <p:cNvSpPr>
              <a:spLocks/>
            </p:cNvSpPr>
            <p:nvPr/>
          </p:nvSpPr>
          <p:spPr bwMode="auto">
            <a:xfrm>
              <a:off x="3792" y="2836"/>
              <a:ext cx="84" cy="140"/>
            </a:xfrm>
            <a:custGeom>
              <a:avLst/>
              <a:gdLst>
                <a:gd name="T0" fmla="*/ 10 w 84"/>
                <a:gd name="T1" fmla="*/ 72 h 140"/>
                <a:gd name="T2" fmla="*/ 10 w 84"/>
                <a:gd name="T3" fmla="*/ 72 h 140"/>
                <a:gd name="T4" fmla="*/ 10 w 84"/>
                <a:gd name="T5" fmla="*/ 108 h 140"/>
                <a:gd name="T6" fmla="*/ 8 w 84"/>
                <a:gd name="T7" fmla="*/ 140 h 140"/>
                <a:gd name="T8" fmla="*/ 84 w 84"/>
                <a:gd name="T9" fmla="*/ 114 h 140"/>
                <a:gd name="T10" fmla="*/ 84 w 84"/>
                <a:gd name="T11" fmla="*/ 114 h 140"/>
                <a:gd name="T12" fmla="*/ 66 w 84"/>
                <a:gd name="T13" fmla="*/ 94 h 140"/>
                <a:gd name="T14" fmla="*/ 40 w 84"/>
                <a:gd name="T15" fmla="*/ 60 h 140"/>
                <a:gd name="T16" fmla="*/ 40 w 84"/>
                <a:gd name="T17" fmla="*/ 60 h 140"/>
                <a:gd name="T18" fmla="*/ 16 w 84"/>
                <a:gd name="T19" fmla="*/ 26 h 140"/>
                <a:gd name="T20" fmla="*/ 0 w 84"/>
                <a:gd name="T21" fmla="*/ 0 h 140"/>
                <a:gd name="T22" fmla="*/ 0 w 84"/>
                <a:gd name="T23" fmla="*/ 0 h 140"/>
                <a:gd name="T24" fmla="*/ 6 w 84"/>
                <a:gd name="T25" fmla="*/ 30 h 140"/>
                <a:gd name="T26" fmla="*/ 10 w 84"/>
                <a:gd name="T27" fmla="*/ 72 h 140"/>
                <a:gd name="T28" fmla="*/ 10 w 84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4"/>
                <a:gd name="T46" fmla="*/ 0 h 140"/>
                <a:gd name="T47" fmla="*/ 84 w 8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4" h="140">
                  <a:moveTo>
                    <a:pt x="10" y="72"/>
                  </a:moveTo>
                  <a:lnTo>
                    <a:pt x="10" y="72"/>
                  </a:lnTo>
                  <a:lnTo>
                    <a:pt x="10" y="108"/>
                  </a:lnTo>
                  <a:lnTo>
                    <a:pt x="8" y="140"/>
                  </a:lnTo>
                  <a:lnTo>
                    <a:pt x="84" y="114"/>
                  </a:lnTo>
                  <a:lnTo>
                    <a:pt x="66" y="94"/>
                  </a:lnTo>
                  <a:lnTo>
                    <a:pt x="40" y="60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68" name="Line 34"/>
            <p:cNvSpPr>
              <a:spLocks noChangeShapeType="1"/>
            </p:cNvSpPr>
            <p:nvPr/>
          </p:nvSpPr>
          <p:spPr bwMode="auto">
            <a:xfrm flipV="1">
              <a:off x="3582" y="2938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69" name="Freeform 35"/>
            <p:cNvSpPr>
              <a:spLocks/>
            </p:cNvSpPr>
            <p:nvPr/>
          </p:nvSpPr>
          <p:spPr bwMode="auto">
            <a:xfrm>
              <a:off x="3618" y="2836"/>
              <a:ext cx="82" cy="140"/>
            </a:xfrm>
            <a:custGeom>
              <a:avLst/>
              <a:gdLst>
                <a:gd name="T0" fmla="*/ 44 w 82"/>
                <a:gd name="T1" fmla="*/ 60 h 140"/>
                <a:gd name="T2" fmla="*/ 44 w 82"/>
                <a:gd name="T3" fmla="*/ 60 h 140"/>
                <a:gd name="T4" fmla="*/ 20 w 82"/>
                <a:gd name="T5" fmla="*/ 88 h 140"/>
                <a:gd name="T6" fmla="*/ 0 w 82"/>
                <a:gd name="T7" fmla="*/ 114 h 140"/>
                <a:gd name="T8" fmla="*/ 76 w 82"/>
                <a:gd name="T9" fmla="*/ 140 h 140"/>
                <a:gd name="T10" fmla="*/ 76 w 82"/>
                <a:gd name="T11" fmla="*/ 140 h 140"/>
                <a:gd name="T12" fmla="*/ 74 w 82"/>
                <a:gd name="T13" fmla="*/ 114 h 140"/>
                <a:gd name="T14" fmla="*/ 74 w 82"/>
                <a:gd name="T15" fmla="*/ 72 h 140"/>
                <a:gd name="T16" fmla="*/ 74 w 82"/>
                <a:gd name="T17" fmla="*/ 72 h 140"/>
                <a:gd name="T18" fmla="*/ 78 w 82"/>
                <a:gd name="T19" fmla="*/ 30 h 140"/>
                <a:gd name="T20" fmla="*/ 82 w 82"/>
                <a:gd name="T21" fmla="*/ 0 h 140"/>
                <a:gd name="T22" fmla="*/ 82 w 82"/>
                <a:gd name="T23" fmla="*/ 0 h 140"/>
                <a:gd name="T24" fmla="*/ 66 w 82"/>
                <a:gd name="T25" fmla="*/ 26 h 140"/>
                <a:gd name="T26" fmla="*/ 44 w 82"/>
                <a:gd name="T27" fmla="*/ 60 h 140"/>
                <a:gd name="T28" fmla="*/ 44 w 82"/>
                <a:gd name="T29" fmla="*/ 6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40"/>
                <a:gd name="T47" fmla="*/ 82 w 82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40">
                  <a:moveTo>
                    <a:pt x="44" y="60"/>
                  </a:moveTo>
                  <a:lnTo>
                    <a:pt x="44" y="60"/>
                  </a:lnTo>
                  <a:lnTo>
                    <a:pt x="20" y="88"/>
                  </a:lnTo>
                  <a:lnTo>
                    <a:pt x="0" y="114"/>
                  </a:lnTo>
                  <a:lnTo>
                    <a:pt x="76" y="140"/>
                  </a:lnTo>
                  <a:lnTo>
                    <a:pt x="74" y="114"/>
                  </a:lnTo>
                  <a:lnTo>
                    <a:pt x="74" y="72"/>
                  </a:lnTo>
                  <a:lnTo>
                    <a:pt x="78" y="30"/>
                  </a:lnTo>
                  <a:lnTo>
                    <a:pt x="82" y="0"/>
                  </a:lnTo>
                  <a:lnTo>
                    <a:pt x="66" y="26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70" name="Line 36"/>
            <p:cNvSpPr>
              <a:spLocks noChangeShapeType="1"/>
            </p:cNvSpPr>
            <p:nvPr/>
          </p:nvSpPr>
          <p:spPr bwMode="auto">
            <a:xfrm flipV="1">
              <a:off x="4896" y="2988"/>
              <a:ext cx="1" cy="18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71" name="Freeform 37"/>
            <p:cNvSpPr>
              <a:spLocks/>
            </p:cNvSpPr>
            <p:nvPr/>
          </p:nvSpPr>
          <p:spPr bwMode="auto">
            <a:xfrm>
              <a:off x="4856" y="2880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72" name="Line 38"/>
            <p:cNvSpPr>
              <a:spLocks noChangeShapeType="1"/>
            </p:cNvSpPr>
            <p:nvPr/>
          </p:nvSpPr>
          <p:spPr bwMode="auto">
            <a:xfrm flipH="1" flipV="1">
              <a:off x="4982" y="2938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73" name="Freeform 39"/>
            <p:cNvSpPr>
              <a:spLocks/>
            </p:cNvSpPr>
            <p:nvPr/>
          </p:nvSpPr>
          <p:spPr bwMode="auto">
            <a:xfrm>
              <a:off x="4944" y="2836"/>
              <a:ext cx="84" cy="140"/>
            </a:xfrm>
            <a:custGeom>
              <a:avLst/>
              <a:gdLst>
                <a:gd name="T0" fmla="*/ 10 w 84"/>
                <a:gd name="T1" fmla="*/ 72 h 140"/>
                <a:gd name="T2" fmla="*/ 10 w 84"/>
                <a:gd name="T3" fmla="*/ 72 h 140"/>
                <a:gd name="T4" fmla="*/ 10 w 84"/>
                <a:gd name="T5" fmla="*/ 108 h 140"/>
                <a:gd name="T6" fmla="*/ 8 w 84"/>
                <a:gd name="T7" fmla="*/ 140 h 140"/>
                <a:gd name="T8" fmla="*/ 84 w 84"/>
                <a:gd name="T9" fmla="*/ 114 h 140"/>
                <a:gd name="T10" fmla="*/ 84 w 84"/>
                <a:gd name="T11" fmla="*/ 114 h 140"/>
                <a:gd name="T12" fmla="*/ 66 w 84"/>
                <a:gd name="T13" fmla="*/ 94 h 140"/>
                <a:gd name="T14" fmla="*/ 40 w 84"/>
                <a:gd name="T15" fmla="*/ 60 h 140"/>
                <a:gd name="T16" fmla="*/ 40 w 84"/>
                <a:gd name="T17" fmla="*/ 60 h 140"/>
                <a:gd name="T18" fmla="*/ 16 w 84"/>
                <a:gd name="T19" fmla="*/ 26 h 140"/>
                <a:gd name="T20" fmla="*/ 0 w 84"/>
                <a:gd name="T21" fmla="*/ 0 h 140"/>
                <a:gd name="T22" fmla="*/ 0 w 84"/>
                <a:gd name="T23" fmla="*/ 0 h 140"/>
                <a:gd name="T24" fmla="*/ 6 w 84"/>
                <a:gd name="T25" fmla="*/ 30 h 140"/>
                <a:gd name="T26" fmla="*/ 10 w 84"/>
                <a:gd name="T27" fmla="*/ 72 h 140"/>
                <a:gd name="T28" fmla="*/ 10 w 84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4"/>
                <a:gd name="T46" fmla="*/ 0 h 140"/>
                <a:gd name="T47" fmla="*/ 84 w 8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4" h="140">
                  <a:moveTo>
                    <a:pt x="10" y="72"/>
                  </a:moveTo>
                  <a:lnTo>
                    <a:pt x="10" y="72"/>
                  </a:lnTo>
                  <a:lnTo>
                    <a:pt x="10" y="108"/>
                  </a:lnTo>
                  <a:lnTo>
                    <a:pt x="8" y="140"/>
                  </a:lnTo>
                  <a:lnTo>
                    <a:pt x="84" y="114"/>
                  </a:lnTo>
                  <a:lnTo>
                    <a:pt x="66" y="94"/>
                  </a:lnTo>
                  <a:lnTo>
                    <a:pt x="40" y="60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74" name="Line 40"/>
            <p:cNvSpPr>
              <a:spLocks noChangeShapeType="1"/>
            </p:cNvSpPr>
            <p:nvPr/>
          </p:nvSpPr>
          <p:spPr bwMode="auto">
            <a:xfrm flipV="1">
              <a:off x="4734" y="2938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75" name="Freeform 41"/>
            <p:cNvSpPr>
              <a:spLocks/>
            </p:cNvSpPr>
            <p:nvPr/>
          </p:nvSpPr>
          <p:spPr bwMode="auto">
            <a:xfrm>
              <a:off x="4770" y="2836"/>
              <a:ext cx="82" cy="140"/>
            </a:xfrm>
            <a:custGeom>
              <a:avLst/>
              <a:gdLst>
                <a:gd name="T0" fmla="*/ 44 w 82"/>
                <a:gd name="T1" fmla="*/ 60 h 140"/>
                <a:gd name="T2" fmla="*/ 44 w 82"/>
                <a:gd name="T3" fmla="*/ 60 h 140"/>
                <a:gd name="T4" fmla="*/ 20 w 82"/>
                <a:gd name="T5" fmla="*/ 88 h 140"/>
                <a:gd name="T6" fmla="*/ 0 w 82"/>
                <a:gd name="T7" fmla="*/ 114 h 140"/>
                <a:gd name="T8" fmla="*/ 76 w 82"/>
                <a:gd name="T9" fmla="*/ 140 h 140"/>
                <a:gd name="T10" fmla="*/ 76 w 82"/>
                <a:gd name="T11" fmla="*/ 140 h 140"/>
                <a:gd name="T12" fmla="*/ 74 w 82"/>
                <a:gd name="T13" fmla="*/ 114 h 140"/>
                <a:gd name="T14" fmla="*/ 74 w 82"/>
                <a:gd name="T15" fmla="*/ 72 h 140"/>
                <a:gd name="T16" fmla="*/ 74 w 82"/>
                <a:gd name="T17" fmla="*/ 72 h 140"/>
                <a:gd name="T18" fmla="*/ 78 w 82"/>
                <a:gd name="T19" fmla="*/ 30 h 140"/>
                <a:gd name="T20" fmla="*/ 82 w 82"/>
                <a:gd name="T21" fmla="*/ 0 h 140"/>
                <a:gd name="T22" fmla="*/ 82 w 82"/>
                <a:gd name="T23" fmla="*/ 0 h 140"/>
                <a:gd name="T24" fmla="*/ 66 w 82"/>
                <a:gd name="T25" fmla="*/ 26 h 140"/>
                <a:gd name="T26" fmla="*/ 44 w 82"/>
                <a:gd name="T27" fmla="*/ 60 h 140"/>
                <a:gd name="T28" fmla="*/ 44 w 82"/>
                <a:gd name="T29" fmla="*/ 6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40"/>
                <a:gd name="T47" fmla="*/ 82 w 82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40">
                  <a:moveTo>
                    <a:pt x="44" y="60"/>
                  </a:moveTo>
                  <a:lnTo>
                    <a:pt x="44" y="60"/>
                  </a:lnTo>
                  <a:lnTo>
                    <a:pt x="20" y="88"/>
                  </a:lnTo>
                  <a:lnTo>
                    <a:pt x="0" y="114"/>
                  </a:lnTo>
                  <a:lnTo>
                    <a:pt x="76" y="140"/>
                  </a:lnTo>
                  <a:lnTo>
                    <a:pt x="74" y="114"/>
                  </a:lnTo>
                  <a:lnTo>
                    <a:pt x="74" y="72"/>
                  </a:lnTo>
                  <a:lnTo>
                    <a:pt x="78" y="30"/>
                  </a:lnTo>
                  <a:lnTo>
                    <a:pt x="82" y="0"/>
                  </a:lnTo>
                  <a:lnTo>
                    <a:pt x="66" y="26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76" name="Line 42"/>
            <p:cNvSpPr>
              <a:spLocks noChangeShapeType="1"/>
            </p:cNvSpPr>
            <p:nvPr/>
          </p:nvSpPr>
          <p:spPr bwMode="auto">
            <a:xfrm flipV="1">
              <a:off x="4896" y="2412"/>
              <a:ext cx="1" cy="18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77" name="Freeform 43"/>
            <p:cNvSpPr>
              <a:spLocks/>
            </p:cNvSpPr>
            <p:nvPr/>
          </p:nvSpPr>
          <p:spPr bwMode="auto">
            <a:xfrm>
              <a:off x="4856" y="2304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78" name="Line 44"/>
            <p:cNvSpPr>
              <a:spLocks noChangeShapeType="1"/>
            </p:cNvSpPr>
            <p:nvPr/>
          </p:nvSpPr>
          <p:spPr bwMode="auto">
            <a:xfrm flipH="1" flipV="1">
              <a:off x="4982" y="2362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79" name="Freeform 45"/>
            <p:cNvSpPr>
              <a:spLocks/>
            </p:cNvSpPr>
            <p:nvPr/>
          </p:nvSpPr>
          <p:spPr bwMode="auto">
            <a:xfrm>
              <a:off x="4944" y="2260"/>
              <a:ext cx="84" cy="140"/>
            </a:xfrm>
            <a:custGeom>
              <a:avLst/>
              <a:gdLst>
                <a:gd name="T0" fmla="*/ 10 w 84"/>
                <a:gd name="T1" fmla="*/ 72 h 140"/>
                <a:gd name="T2" fmla="*/ 10 w 84"/>
                <a:gd name="T3" fmla="*/ 72 h 140"/>
                <a:gd name="T4" fmla="*/ 10 w 84"/>
                <a:gd name="T5" fmla="*/ 108 h 140"/>
                <a:gd name="T6" fmla="*/ 8 w 84"/>
                <a:gd name="T7" fmla="*/ 140 h 140"/>
                <a:gd name="T8" fmla="*/ 84 w 84"/>
                <a:gd name="T9" fmla="*/ 114 h 140"/>
                <a:gd name="T10" fmla="*/ 84 w 84"/>
                <a:gd name="T11" fmla="*/ 114 h 140"/>
                <a:gd name="T12" fmla="*/ 66 w 84"/>
                <a:gd name="T13" fmla="*/ 94 h 140"/>
                <a:gd name="T14" fmla="*/ 40 w 84"/>
                <a:gd name="T15" fmla="*/ 60 h 140"/>
                <a:gd name="T16" fmla="*/ 40 w 84"/>
                <a:gd name="T17" fmla="*/ 60 h 140"/>
                <a:gd name="T18" fmla="*/ 16 w 84"/>
                <a:gd name="T19" fmla="*/ 26 h 140"/>
                <a:gd name="T20" fmla="*/ 0 w 84"/>
                <a:gd name="T21" fmla="*/ 0 h 140"/>
                <a:gd name="T22" fmla="*/ 0 w 84"/>
                <a:gd name="T23" fmla="*/ 0 h 140"/>
                <a:gd name="T24" fmla="*/ 6 w 84"/>
                <a:gd name="T25" fmla="*/ 30 h 140"/>
                <a:gd name="T26" fmla="*/ 10 w 84"/>
                <a:gd name="T27" fmla="*/ 72 h 140"/>
                <a:gd name="T28" fmla="*/ 10 w 84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4"/>
                <a:gd name="T46" fmla="*/ 0 h 140"/>
                <a:gd name="T47" fmla="*/ 84 w 8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4" h="140">
                  <a:moveTo>
                    <a:pt x="10" y="72"/>
                  </a:moveTo>
                  <a:lnTo>
                    <a:pt x="10" y="72"/>
                  </a:lnTo>
                  <a:lnTo>
                    <a:pt x="10" y="108"/>
                  </a:lnTo>
                  <a:lnTo>
                    <a:pt x="8" y="140"/>
                  </a:lnTo>
                  <a:lnTo>
                    <a:pt x="84" y="114"/>
                  </a:lnTo>
                  <a:lnTo>
                    <a:pt x="66" y="94"/>
                  </a:lnTo>
                  <a:lnTo>
                    <a:pt x="40" y="60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80" name="Line 46"/>
            <p:cNvSpPr>
              <a:spLocks noChangeShapeType="1"/>
            </p:cNvSpPr>
            <p:nvPr/>
          </p:nvSpPr>
          <p:spPr bwMode="auto">
            <a:xfrm flipV="1">
              <a:off x="4734" y="2362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81" name="Freeform 47"/>
            <p:cNvSpPr>
              <a:spLocks/>
            </p:cNvSpPr>
            <p:nvPr/>
          </p:nvSpPr>
          <p:spPr bwMode="auto">
            <a:xfrm>
              <a:off x="4770" y="2260"/>
              <a:ext cx="82" cy="140"/>
            </a:xfrm>
            <a:custGeom>
              <a:avLst/>
              <a:gdLst>
                <a:gd name="T0" fmla="*/ 44 w 82"/>
                <a:gd name="T1" fmla="*/ 60 h 140"/>
                <a:gd name="T2" fmla="*/ 44 w 82"/>
                <a:gd name="T3" fmla="*/ 60 h 140"/>
                <a:gd name="T4" fmla="*/ 20 w 82"/>
                <a:gd name="T5" fmla="*/ 88 h 140"/>
                <a:gd name="T6" fmla="*/ 0 w 82"/>
                <a:gd name="T7" fmla="*/ 114 h 140"/>
                <a:gd name="T8" fmla="*/ 76 w 82"/>
                <a:gd name="T9" fmla="*/ 140 h 140"/>
                <a:gd name="T10" fmla="*/ 76 w 82"/>
                <a:gd name="T11" fmla="*/ 140 h 140"/>
                <a:gd name="T12" fmla="*/ 74 w 82"/>
                <a:gd name="T13" fmla="*/ 114 h 140"/>
                <a:gd name="T14" fmla="*/ 74 w 82"/>
                <a:gd name="T15" fmla="*/ 72 h 140"/>
                <a:gd name="T16" fmla="*/ 74 w 82"/>
                <a:gd name="T17" fmla="*/ 72 h 140"/>
                <a:gd name="T18" fmla="*/ 78 w 82"/>
                <a:gd name="T19" fmla="*/ 30 h 140"/>
                <a:gd name="T20" fmla="*/ 82 w 82"/>
                <a:gd name="T21" fmla="*/ 0 h 140"/>
                <a:gd name="T22" fmla="*/ 82 w 82"/>
                <a:gd name="T23" fmla="*/ 0 h 140"/>
                <a:gd name="T24" fmla="*/ 66 w 82"/>
                <a:gd name="T25" fmla="*/ 26 h 140"/>
                <a:gd name="T26" fmla="*/ 44 w 82"/>
                <a:gd name="T27" fmla="*/ 60 h 140"/>
                <a:gd name="T28" fmla="*/ 44 w 82"/>
                <a:gd name="T29" fmla="*/ 6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40"/>
                <a:gd name="T47" fmla="*/ 82 w 82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40">
                  <a:moveTo>
                    <a:pt x="44" y="60"/>
                  </a:moveTo>
                  <a:lnTo>
                    <a:pt x="44" y="60"/>
                  </a:lnTo>
                  <a:lnTo>
                    <a:pt x="20" y="88"/>
                  </a:lnTo>
                  <a:lnTo>
                    <a:pt x="0" y="114"/>
                  </a:lnTo>
                  <a:lnTo>
                    <a:pt x="76" y="140"/>
                  </a:lnTo>
                  <a:lnTo>
                    <a:pt x="74" y="114"/>
                  </a:lnTo>
                  <a:lnTo>
                    <a:pt x="74" y="72"/>
                  </a:lnTo>
                  <a:lnTo>
                    <a:pt x="78" y="30"/>
                  </a:lnTo>
                  <a:lnTo>
                    <a:pt x="82" y="0"/>
                  </a:lnTo>
                  <a:lnTo>
                    <a:pt x="66" y="26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82" name="Line 48"/>
            <p:cNvSpPr>
              <a:spLocks noChangeShapeType="1"/>
            </p:cNvSpPr>
            <p:nvPr/>
          </p:nvSpPr>
          <p:spPr bwMode="auto">
            <a:xfrm flipV="1">
              <a:off x="3744" y="2412"/>
              <a:ext cx="1" cy="18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83" name="Freeform 49"/>
            <p:cNvSpPr>
              <a:spLocks/>
            </p:cNvSpPr>
            <p:nvPr/>
          </p:nvSpPr>
          <p:spPr bwMode="auto">
            <a:xfrm>
              <a:off x="3704" y="2304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84" name="Line 50"/>
            <p:cNvSpPr>
              <a:spLocks noChangeShapeType="1"/>
            </p:cNvSpPr>
            <p:nvPr/>
          </p:nvSpPr>
          <p:spPr bwMode="auto">
            <a:xfrm flipH="1" flipV="1">
              <a:off x="3830" y="2362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85" name="Freeform 51"/>
            <p:cNvSpPr>
              <a:spLocks/>
            </p:cNvSpPr>
            <p:nvPr/>
          </p:nvSpPr>
          <p:spPr bwMode="auto">
            <a:xfrm>
              <a:off x="3792" y="2260"/>
              <a:ext cx="84" cy="140"/>
            </a:xfrm>
            <a:custGeom>
              <a:avLst/>
              <a:gdLst>
                <a:gd name="T0" fmla="*/ 10 w 84"/>
                <a:gd name="T1" fmla="*/ 72 h 140"/>
                <a:gd name="T2" fmla="*/ 10 w 84"/>
                <a:gd name="T3" fmla="*/ 72 h 140"/>
                <a:gd name="T4" fmla="*/ 10 w 84"/>
                <a:gd name="T5" fmla="*/ 108 h 140"/>
                <a:gd name="T6" fmla="*/ 8 w 84"/>
                <a:gd name="T7" fmla="*/ 140 h 140"/>
                <a:gd name="T8" fmla="*/ 84 w 84"/>
                <a:gd name="T9" fmla="*/ 114 h 140"/>
                <a:gd name="T10" fmla="*/ 84 w 84"/>
                <a:gd name="T11" fmla="*/ 114 h 140"/>
                <a:gd name="T12" fmla="*/ 66 w 84"/>
                <a:gd name="T13" fmla="*/ 94 h 140"/>
                <a:gd name="T14" fmla="*/ 40 w 84"/>
                <a:gd name="T15" fmla="*/ 60 h 140"/>
                <a:gd name="T16" fmla="*/ 40 w 84"/>
                <a:gd name="T17" fmla="*/ 60 h 140"/>
                <a:gd name="T18" fmla="*/ 16 w 84"/>
                <a:gd name="T19" fmla="*/ 26 h 140"/>
                <a:gd name="T20" fmla="*/ 0 w 84"/>
                <a:gd name="T21" fmla="*/ 0 h 140"/>
                <a:gd name="T22" fmla="*/ 0 w 84"/>
                <a:gd name="T23" fmla="*/ 0 h 140"/>
                <a:gd name="T24" fmla="*/ 6 w 84"/>
                <a:gd name="T25" fmla="*/ 30 h 140"/>
                <a:gd name="T26" fmla="*/ 10 w 84"/>
                <a:gd name="T27" fmla="*/ 72 h 140"/>
                <a:gd name="T28" fmla="*/ 10 w 84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4"/>
                <a:gd name="T46" fmla="*/ 0 h 140"/>
                <a:gd name="T47" fmla="*/ 84 w 8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4" h="140">
                  <a:moveTo>
                    <a:pt x="10" y="72"/>
                  </a:moveTo>
                  <a:lnTo>
                    <a:pt x="10" y="72"/>
                  </a:lnTo>
                  <a:lnTo>
                    <a:pt x="10" y="108"/>
                  </a:lnTo>
                  <a:lnTo>
                    <a:pt x="8" y="140"/>
                  </a:lnTo>
                  <a:lnTo>
                    <a:pt x="84" y="114"/>
                  </a:lnTo>
                  <a:lnTo>
                    <a:pt x="66" y="94"/>
                  </a:lnTo>
                  <a:lnTo>
                    <a:pt x="40" y="60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86" name="Line 52"/>
            <p:cNvSpPr>
              <a:spLocks noChangeShapeType="1"/>
            </p:cNvSpPr>
            <p:nvPr/>
          </p:nvSpPr>
          <p:spPr bwMode="auto">
            <a:xfrm flipV="1">
              <a:off x="3582" y="2362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87" name="Freeform 53"/>
            <p:cNvSpPr>
              <a:spLocks/>
            </p:cNvSpPr>
            <p:nvPr/>
          </p:nvSpPr>
          <p:spPr bwMode="auto">
            <a:xfrm>
              <a:off x="3618" y="2260"/>
              <a:ext cx="82" cy="140"/>
            </a:xfrm>
            <a:custGeom>
              <a:avLst/>
              <a:gdLst>
                <a:gd name="T0" fmla="*/ 44 w 82"/>
                <a:gd name="T1" fmla="*/ 60 h 140"/>
                <a:gd name="T2" fmla="*/ 44 w 82"/>
                <a:gd name="T3" fmla="*/ 60 h 140"/>
                <a:gd name="T4" fmla="*/ 20 w 82"/>
                <a:gd name="T5" fmla="*/ 88 h 140"/>
                <a:gd name="T6" fmla="*/ 0 w 82"/>
                <a:gd name="T7" fmla="*/ 114 h 140"/>
                <a:gd name="T8" fmla="*/ 76 w 82"/>
                <a:gd name="T9" fmla="*/ 140 h 140"/>
                <a:gd name="T10" fmla="*/ 76 w 82"/>
                <a:gd name="T11" fmla="*/ 140 h 140"/>
                <a:gd name="T12" fmla="*/ 74 w 82"/>
                <a:gd name="T13" fmla="*/ 114 h 140"/>
                <a:gd name="T14" fmla="*/ 74 w 82"/>
                <a:gd name="T15" fmla="*/ 72 h 140"/>
                <a:gd name="T16" fmla="*/ 74 w 82"/>
                <a:gd name="T17" fmla="*/ 72 h 140"/>
                <a:gd name="T18" fmla="*/ 78 w 82"/>
                <a:gd name="T19" fmla="*/ 30 h 140"/>
                <a:gd name="T20" fmla="*/ 82 w 82"/>
                <a:gd name="T21" fmla="*/ 0 h 140"/>
                <a:gd name="T22" fmla="*/ 82 w 82"/>
                <a:gd name="T23" fmla="*/ 0 h 140"/>
                <a:gd name="T24" fmla="*/ 66 w 82"/>
                <a:gd name="T25" fmla="*/ 26 h 140"/>
                <a:gd name="T26" fmla="*/ 44 w 82"/>
                <a:gd name="T27" fmla="*/ 60 h 140"/>
                <a:gd name="T28" fmla="*/ 44 w 82"/>
                <a:gd name="T29" fmla="*/ 6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40"/>
                <a:gd name="T47" fmla="*/ 82 w 82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40">
                  <a:moveTo>
                    <a:pt x="44" y="60"/>
                  </a:moveTo>
                  <a:lnTo>
                    <a:pt x="44" y="60"/>
                  </a:lnTo>
                  <a:lnTo>
                    <a:pt x="20" y="88"/>
                  </a:lnTo>
                  <a:lnTo>
                    <a:pt x="0" y="114"/>
                  </a:lnTo>
                  <a:lnTo>
                    <a:pt x="76" y="140"/>
                  </a:lnTo>
                  <a:lnTo>
                    <a:pt x="74" y="114"/>
                  </a:lnTo>
                  <a:lnTo>
                    <a:pt x="74" y="72"/>
                  </a:lnTo>
                  <a:lnTo>
                    <a:pt x="78" y="30"/>
                  </a:lnTo>
                  <a:lnTo>
                    <a:pt x="82" y="0"/>
                  </a:lnTo>
                  <a:lnTo>
                    <a:pt x="66" y="26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88" name="Line 54"/>
            <p:cNvSpPr>
              <a:spLocks noChangeShapeType="1"/>
            </p:cNvSpPr>
            <p:nvPr/>
          </p:nvSpPr>
          <p:spPr bwMode="auto">
            <a:xfrm flipV="1">
              <a:off x="3744" y="1332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89" name="Freeform 55"/>
            <p:cNvSpPr>
              <a:spLocks/>
            </p:cNvSpPr>
            <p:nvPr/>
          </p:nvSpPr>
          <p:spPr bwMode="auto">
            <a:xfrm>
              <a:off x="3704" y="1224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90" name="Line 56"/>
            <p:cNvSpPr>
              <a:spLocks noChangeShapeType="1"/>
            </p:cNvSpPr>
            <p:nvPr/>
          </p:nvSpPr>
          <p:spPr bwMode="auto">
            <a:xfrm flipV="1">
              <a:off x="4896" y="1332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91" name="Freeform 57"/>
            <p:cNvSpPr>
              <a:spLocks/>
            </p:cNvSpPr>
            <p:nvPr/>
          </p:nvSpPr>
          <p:spPr bwMode="auto">
            <a:xfrm>
              <a:off x="4856" y="1224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002" name="Freeform 68"/>
            <p:cNvSpPr>
              <a:spLocks/>
            </p:cNvSpPr>
            <p:nvPr/>
          </p:nvSpPr>
          <p:spPr bwMode="auto">
            <a:xfrm>
              <a:off x="4752" y="1440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003" name="Freeform 69"/>
            <p:cNvSpPr>
              <a:spLocks/>
            </p:cNvSpPr>
            <p:nvPr/>
          </p:nvSpPr>
          <p:spPr bwMode="auto">
            <a:xfrm>
              <a:off x="4752" y="2592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004" name="Freeform 70"/>
            <p:cNvSpPr>
              <a:spLocks/>
            </p:cNvSpPr>
            <p:nvPr/>
          </p:nvSpPr>
          <p:spPr bwMode="auto">
            <a:xfrm>
              <a:off x="3600" y="1440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005" name="Freeform 71"/>
            <p:cNvSpPr>
              <a:spLocks/>
            </p:cNvSpPr>
            <p:nvPr/>
          </p:nvSpPr>
          <p:spPr bwMode="auto">
            <a:xfrm>
              <a:off x="3600" y="2592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006" name="Rectangle 72"/>
            <p:cNvSpPr>
              <a:spLocks noChangeArrowheads="1"/>
            </p:cNvSpPr>
            <p:nvPr/>
          </p:nvSpPr>
          <p:spPr bwMode="auto">
            <a:xfrm>
              <a:off x="3674" y="2650"/>
              <a:ext cx="1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Q'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007" name="Rectangle 73"/>
            <p:cNvSpPr>
              <a:spLocks noChangeArrowheads="1"/>
            </p:cNvSpPr>
            <p:nvPr/>
          </p:nvSpPr>
          <p:spPr bwMode="auto">
            <a:xfrm>
              <a:off x="4826" y="2650"/>
              <a:ext cx="1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Q'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008" name="Rectangle 74"/>
            <p:cNvSpPr>
              <a:spLocks noChangeArrowheads="1"/>
            </p:cNvSpPr>
            <p:nvPr/>
          </p:nvSpPr>
          <p:spPr bwMode="auto">
            <a:xfrm>
              <a:off x="4844" y="149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011" name="Rectangle 77"/>
            <p:cNvSpPr>
              <a:spLocks noChangeArrowheads="1"/>
            </p:cNvSpPr>
            <p:nvPr/>
          </p:nvSpPr>
          <p:spPr bwMode="auto">
            <a:xfrm>
              <a:off x="3692" y="149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012" name="Line 78"/>
            <p:cNvSpPr>
              <a:spLocks noChangeShapeType="1"/>
            </p:cNvSpPr>
            <p:nvPr/>
          </p:nvSpPr>
          <p:spPr bwMode="auto">
            <a:xfrm>
              <a:off x="392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13" name="Line 79"/>
            <p:cNvSpPr>
              <a:spLocks noChangeShapeType="1"/>
            </p:cNvSpPr>
            <p:nvPr/>
          </p:nvSpPr>
          <p:spPr bwMode="auto">
            <a:xfrm>
              <a:off x="3944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14" name="Line 80"/>
            <p:cNvSpPr>
              <a:spLocks noChangeShapeType="1"/>
            </p:cNvSpPr>
            <p:nvPr/>
          </p:nvSpPr>
          <p:spPr bwMode="auto">
            <a:xfrm>
              <a:off x="395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15" name="Line 81"/>
            <p:cNvSpPr>
              <a:spLocks noChangeShapeType="1"/>
            </p:cNvSpPr>
            <p:nvPr/>
          </p:nvSpPr>
          <p:spPr bwMode="auto">
            <a:xfrm>
              <a:off x="396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16" name="Line 82"/>
            <p:cNvSpPr>
              <a:spLocks noChangeShapeType="1"/>
            </p:cNvSpPr>
            <p:nvPr/>
          </p:nvSpPr>
          <p:spPr bwMode="auto">
            <a:xfrm>
              <a:off x="3976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17" name="Line 83"/>
            <p:cNvSpPr>
              <a:spLocks noChangeShapeType="1"/>
            </p:cNvSpPr>
            <p:nvPr/>
          </p:nvSpPr>
          <p:spPr bwMode="auto">
            <a:xfrm>
              <a:off x="398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18" name="Line 84"/>
            <p:cNvSpPr>
              <a:spLocks noChangeShapeType="1"/>
            </p:cNvSpPr>
            <p:nvPr/>
          </p:nvSpPr>
          <p:spPr bwMode="auto">
            <a:xfrm>
              <a:off x="399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19" name="Line 85"/>
            <p:cNvSpPr>
              <a:spLocks noChangeShapeType="1"/>
            </p:cNvSpPr>
            <p:nvPr/>
          </p:nvSpPr>
          <p:spPr bwMode="auto">
            <a:xfrm>
              <a:off x="4008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0" name="Line 86"/>
            <p:cNvSpPr>
              <a:spLocks noChangeShapeType="1"/>
            </p:cNvSpPr>
            <p:nvPr/>
          </p:nvSpPr>
          <p:spPr bwMode="auto">
            <a:xfrm>
              <a:off x="401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1" name="Line 87"/>
            <p:cNvSpPr>
              <a:spLocks noChangeShapeType="1"/>
            </p:cNvSpPr>
            <p:nvPr/>
          </p:nvSpPr>
          <p:spPr bwMode="auto">
            <a:xfrm>
              <a:off x="402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2" name="Line 88"/>
            <p:cNvSpPr>
              <a:spLocks noChangeShapeType="1"/>
            </p:cNvSpPr>
            <p:nvPr/>
          </p:nvSpPr>
          <p:spPr bwMode="auto">
            <a:xfrm>
              <a:off x="4040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3" name="Line 89"/>
            <p:cNvSpPr>
              <a:spLocks noChangeShapeType="1"/>
            </p:cNvSpPr>
            <p:nvPr/>
          </p:nvSpPr>
          <p:spPr bwMode="auto">
            <a:xfrm>
              <a:off x="404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4" name="Line 90"/>
            <p:cNvSpPr>
              <a:spLocks noChangeShapeType="1"/>
            </p:cNvSpPr>
            <p:nvPr/>
          </p:nvSpPr>
          <p:spPr bwMode="auto">
            <a:xfrm>
              <a:off x="405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5" name="Line 91"/>
            <p:cNvSpPr>
              <a:spLocks noChangeShapeType="1"/>
            </p:cNvSpPr>
            <p:nvPr/>
          </p:nvSpPr>
          <p:spPr bwMode="auto">
            <a:xfrm>
              <a:off x="4072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6" name="Line 92"/>
            <p:cNvSpPr>
              <a:spLocks noChangeShapeType="1"/>
            </p:cNvSpPr>
            <p:nvPr/>
          </p:nvSpPr>
          <p:spPr bwMode="auto">
            <a:xfrm>
              <a:off x="408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7" name="Line 93"/>
            <p:cNvSpPr>
              <a:spLocks noChangeShapeType="1"/>
            </p:cNvSpPr>
            <p:nvPr/>
          </p:nvSpPr>
          <p:spPr bwMode="auto">
            <a:xfrm>
              <a:off x="408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8" name="Line 94"/>
            <p:cNvSpPr>
              <a:spLocks noChangeShapeType="1"/>
            </p:cNvSpPr>
            <p:nvPr/>
          </p:nvSpPr>
          <p:spPr bwMode="auto">
            <a:xfrm>
              <a:off x="4104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9" name="Line 95"/>
            <p:cNvSpPr>
              <a:spLocks noChangeShapeType="1"/>
            </p:cNvSpPr>
            <p:nvPr/>
          </p:nvSpPr>
          <p:spPr bwMode="auto">
            <a:xfrm>
              <a:off x="411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0" name="Line 96"/>
            <p:cNvSpPr>
              <a:spLocks noChangeShapeType="1"/>
            </p:cNvSpPr>
            <p:nvPr/>
          </p:nvSpPr>
          <p:spPr bwMode="auto">
            <a:xfrm>
              <a:off x="412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1" name="Line 97"/>
            <p:cNvSpPr>
              <a:spLocks noChangeShapeType="1"/>
            </p:cNvSpPr>
            <p:nvPr/>
          </p:nvSpPr>
          <p:spPr bwMode="auto">
            <a:xfrm>
              <a:off x="4136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2" name="Line 98"/>
            <p:cNvSpPr>
              <a:spLocks noChangeShapeType="1"/>
            </p:cNvSpPr>
            <p:nvPr/>
          </p:nvSpPr>
          <p:spPr bwMode="auto">
            <a:xfrm>
              <a:off x="414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3" name="Line 99"/>
            <p:cNvSpPr>
              <a:spLocks noChangeShapeType="1"/>
            </p:cNvSpPr>
            <p:nvPr/>
          </p:nvSpPr>
          <p:spPr bwMode="auto">
            <a:xfrm>
              <a:off x="415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4" name="Line 100"/>
            <p:cNvSpPr>
              <a:spLocks noChangeShapeType="1"/>
            </p:cNvSpPr>
            <p:nvPr/>
          </p:nvSpPr>
          <p:spPr bwMode="auto">
            <a:xfrm>
              <a:off x="4168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5" name="Line 101"/>
            <p:cNvSpPr>
              <a:spLocks noChangeShapeType="1"/>
            </p:cNvSpPr>
            <p:nvPr/>
          </p:nvSpPr>
          <p:spPr bwMode="auto">
            <a:xfrm>
              <a:off x="417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6" name="Line 102"/>
            <p:cNvSpPr>
              <a:spLocks noChangeShapeType="1"/>
            </p:cNvSpPr>
            <p:nvPr/>
          </p:nvSpPr>
          <p:spPr bwMode="auto">
            <a:xfrm>
              <a:off x="418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7" name="Line 103"/>
            <p:cNvSpPr>
              <a:spLocks noChangeShapeType="1"/>
            </p:cNvSpPr>
            <p:nvPr/>
          </p:nvSpPr>
          <p:spPr bwMode="auto">
            <a:xfrm>
              <a:off x="4200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8" name="Line 104"/>
            <p:cNvSpPr>
              <a:spLocks noChangeShapeType="1"/>
            </p:cNvSpPr>
            <p:nvPr/>
          </p:nvSpPr>
          <p:spPr bwMode="auto">
            <a:xfrm>
              <a:off x="420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9" name="Line 105"/>
            <p:cNvSpPr>
              <a:spLocks noChangeShapeType="1"/>
            </p:cNvSpPr>
            <p:nvPr/>
          </p:nvSpPr>
          <p:spPr bwMode="auto">
            <a:xfrm>
              <a:off x="421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0" name="Line 106"/>
            <p:cNvSpPr>
              <a:spLocks noChangeShapeType="1"/>
            </p:cNvSpPr>
            <p:nvPr/>
          </p:nvSpPr>
          <p:spPr bwMode="auto">
            <a:xfrm>
              <a:off x="4232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1" name="Line 107"/>
            <p:cNvSpPr>
              <a:spLocks noChangeShapeType="1"/>
            </p:cNvSpPr>
            <p:nvPr/>
          </p:nvSpPr>
          <p:spPr bwMode="auto">
            <a:xfrm>
              <a:off x="424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2" name="Line 108"/>
            <p:cNvSpPr>
              <a:spLocks noChangeShapeType="1"/>
            </p:cNvSpPr>
            <p:nvPr/>
          </p:nvSpPr>
          <p:spPr bwMode="auto">
            <a:xfrm>
              <a:off x="424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3" name="Line 109"/>
            <p:cNvSpPr>
              <a:spLocks noChangeShapeType="1"/>
            </p:cNvSpPr>
            <p:nvPr/>
          </p:nvSpPr>
          <p:spPr bwMode="auto">
            <a:xfrm>
              <a:off x="4264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4" name="Line 110"/>
            <p:cNvSpPr>
              <a:spLocks noChangeShapeType="1"/>
            </p:cNvSpPr>
            <p:nvPr/>
          </p:nvSpPr>
          <p:spPr bwMode="auto">
            <a:xfrm>
              <a:off x="427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5" name="Line 111"/>
            <p:cNvSpPr>
              <a:spLocks noChangeShapeType="1"/>
            </p:cNvSpPr>
            <p:nvPr/>
          </p:nvSpPr>
          <p:spPr bwMode="auto">
            <a:xfrm>
              <a:off x="428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6" name="Line 112"/>
            <p:cNvSpPr>
              <a:spLocks noChangeShapeType="1"/>
            </p:cNvSpPr>
            <p:nvPr/>
          </p:nvSpPr>
          <p:spPr bwMode="auto">
            <a:xfrm>
              <a:off x="4296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7" name="Line 113"/>
            <p:cNvSpPr>
              <a:spLocks noChangeShapeType="1"/>
            </p:cNvSpPr>
            <p:nvPr/>
          </p:nvSpPr>
          <p:spPr bwMode="auto">
            <a:xfrm>
              <a:off x="430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8" name="Line 114"/>
            <p:cNvSpPr>
              <a:spLocks noChangeShapeType="1"/>
            </p:cNvSpPr>
            <p:nvPr/>
          </p:nvSpPr>
          <p:spPr bwMode="auto">
            <a:xfrm>
              <a:off x="431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9" name="Line 115"/>
            <p:cNvSpPr>
              <a:spLocks noChangeShapeType="1"/>
            </p:cNvSpPr>
            <p:nvPr/>
          </p:nvSpPr>
          <p:spPr bwMode="auto">
            <a:xfrm>
              <a:off x="4328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0" name="Line 116"/>
            <p:cNvSpPr>
              <a:spLocks noChangeShapeType="1"/>
            </p:cNvSpPr>
            <p:nvPr/>
          </p:nvSpPr>
          <p:spPr bwMode="auto">
            <a:xfrm>
              <a:off x="433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1" name="Line 117"/>
            <p:cNvSpPr>
              <a:spLocks noChangeShapeType="1"/>
            </p:cNvSpPr>
            <p:nvPr/>
          </p:nvSpPr>
          <p:spPr bwMode="auto">
            <a:xfrm>
              <a:off x="434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2" name="Line 118"/>
            <p:cNvSpPr>
              <a:spLocks noChangeShapeType="1"/>
            </p:cNvSpPr>
            <p:nvPr/>
          </p:nvSpPr>
          <p:spPr bwMode="auto">
            <a:xfrm>
              <a:off x="4360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3" name="Line 119"/>
            <p:cNvSpPr>
              <a:spLocks noChangeShapeType="1"/>
            </p:cNvSpPr>
            <p:nvPr/>
          </p:nvSpPr>
          <p:spPr bwMode="auto">
            <a:xfrm>
              <a:off x="436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4" name="Line 120"/>
            <p:cNvSpPr>
              <a:spLocks noChangeShapeType="1"/>
            </p:cNvSpPr>
            <p:nvPr/>
          </p:nvSpPr>
          <p:spPr bwMode="auto">
            <a:xfrm>
              <a:off x="437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5" name="Line 121"/>
            <p:cNvSpPr>
              <a:spLocks noChangeShapeType="1"/>
            </p:cNvSpPr>
            <p:nvPr/>
          </p:nvSpPr>
          <p:spPr bwMode="auto">
            <a:xfrm>
              <a:off x="4392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6" name="Line 122"/>
            <p:cNvSpPr>
              <a:spLocks noChangeShapeType="1"/>
            </p:cNvSpPr>
            <p:nvPr/>
          </p:nvSpPr>
          <p:spPr bwMode="auto">
            <a:xfrm>
              <a:off x="440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7" name="Line 123"/>
            <p:cNvSpPr>
              <a:spLocks noChangeShapeType="1"/>
            </p:cNvSpPr>
            <p:nvPr/>
          </p:nvSpPr>
          <p:spPr bwMode="auto">
            <a:xfrm>
              <a:off x="440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8" name="Line 124"/>
            <p:cNvSpPr>
              <a:spLocks noChangeShapeType="1"/>
            </p:cNvSpPr>
            <p:nvPr/>
          </p:nvSpPr>
          <p:spPr bwMode="auto">
            <a:xfrm>
              <a:off x="4424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9" name="Line 125"/>
            <p:cNvSpPr>
              <a:spLocks noChangeShapeType="1"/>
            </p:cNvSpPr>
            <p:nvPr/>
          </p:nvSpPr>
          <p:spPr bwMode="auto">
            <a:xfrm>
              <a:off x="443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0" name="Line 126"/>
            <p:cNvSpPr>
              <a:spLocks noChangeShapeType="1"/>
            </p:cNvSpPr>
            <p:nvPr/>
          </p:nvSpPr>
          <p:spPr bwMode="auto">
            <a:xfrm>
              <a:off x="444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1" name="Line 127"/>
            <p:cNvSpPr>
              <a:spLocks noChangeShapeType="1"/>
            </p:cNvSpPr>
            <p:nvPr/>
          </p:nvSpPr>
          <p:spPr bwMode="auto">
            <a:xfrm>
              <a:off x="4456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2" name="Line 128"/>
            <p:cNvSpPr>
              <a:spLocks noChangeShapeType="1"/>
            </p:cNvSpPr>
            <p:nvPr/>
          </p:nvSpPr>
          <p:spPr bwMode="auto">
            <a:xfrm>
              <a:off x="446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3" name="Line 129"/>
            <p:cNvSpPr>
              <a:spLocks noChangeShapeType="1"/>
            </p:cNvSpPr>
            <p:nvPr/>
          </p:nvSpPr>
          <p:spPr bwMode="auto">
            <a:xfrm>
              <a:off x="447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4" name="Line 130"/>
            <p:cNvSpPr>
              <a:spLocks noChangeShapeType="1"/>
            </p:cNvSpPr>
            <p:nvPr/>
          </p:nvSpPr>
          <p:spPr bwMode="auto">
            <a:xfrm>
              <a:off x="4488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5" name="Line 131"/>
            <p:cNvSpPr>
              <a:spLocks noChangeShapeType="1"/>
            </p:cNvSpPr>
            <p:nvPr/>
          </p:nvSpPr>
          <p:spPr bwMode="auto">
            <a:xfrm>
              <a:off x="449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6" name="Line 132"/>
            <p:cNvSpPr>
              <a:spLocks noChangeShapeType="1"/>
            </p:cNvSpPr>
            <p:nvPr/>
          </p:nvSpPr>
          <p:spPr bwMode="auto">
            <a:xfrm>
              <a:off x="450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7" name="Line 133"/>
            <p:cNvSpPr>
              <a:spLocks noChangeShapeType="1"/>
            </p:cNvSpPr>
            <p:nvPr/>
          </p:nvSpPr>
          <p:spPr bwMode="auto">
            <a:xfrm>
              <a:off x="4520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8" name="Line 134"/>
            <p:cNvSpPr>
              <a:spLocks noChangeShapeType="1"/>
            </p:cNvSpPr>
            <p:nvPr/>
          </p:nvSpPr>
          <p:spPr bwMode="auto">
            <a:xfrm>
              <a:off x="452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9" name="Line 135"/>
            <p:cNvSpPr>
              <a:spLocks noChangeShapeType="1"/>
            </p:cNvSpPr>
            <p:nvPr/>
          </p:nvSpPr>
          <p:spPr bwMode="auto">
            <a:xfrm>
              <a:off x="453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0" name="Line 136"/>
            <p:cNvSpPr>
              <a:spLocks noChangeShapeType="1"/>
            </p:cNvSpPr>
            <p:nvPr/>
          </p:nvSpPr>
          <p:spPr bwMode="auto">
            <a:xfrm>
              <a:off x="4552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1" name="Line 137"/>
            <p:cNvSpPr>
              <a:spLocks noChangeShapeType="1"/>
            </p:cNvSpPr>
            <p:nvPr/>
          </p:nvSpPr>
          <p:spPr bwMode="auto">
            <a:xfrm>
              <a:off x="456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2" name="Line 138"/>
            <p:cNvSpPr>
              <a:spLocks noChangeShapeType="1"/>
            </p:cNvSpPr>
            <p:nvPr/>
          </p:nvSpPr>
          <p:spPr bwMode="auto">
            <a:xfrm>
              <a:off x="456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3" name="Line 139"/>
            <p:cNvSpPr>
              <a:spLocks noChangeShapeType="1"/>
            </p:cNvSpPr>
            <p:nvPr/>
          </p:nvSpPr>
          <p:spPr bwMode="auto">
            <a:xfrm>
              <a:off x="4584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4" name="Line 140"/>
            <p:cNvSpPr>
              <a:spLocks noChangeShapeType="1"/>
            </p:cNvSpPr>
            <p:nvPr/>
          </p:nvSpPr>
          <p:spPr bwMode="auto">
            <a:xfrm>
              <a:off x="459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5" name="Line 141"/>
            <p:cNvSpPr>
              <a:spLocks noChangeShapeType="1"/>
            </p:cNvSpPr>
            <p:nvPr/>
          </p:nvSpPr>
          <p:spPr bwMode="auto">
            <a:xfrm>
              <a:off x="460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6" name="Line 142"/>
            <p:cNvSpPr>
              <a:spLocks noChangeShapeType="1"/>
            </p:cNvSpPr>
            <p:nvPr/>
          </p:nvSpPr>
          <p:spPr bwMode="auto">
            <a:xfrm>
              <a:off x="4616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7" name="Line 143"/>
            <p:cNvSpPr>
              <a:spLocks noChangeShapeType="1"/>
            </p:cNvSpPr>
            <p:nvPr/>
          </p:nvSpPr>
          <p:spPr bwMode="auto">
            <a:xfrm>
              <a:off x="462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8" name="Line 144"/>
            <p:cNvSpPr>
              <a:spLocks noChangeShapeType="1"/>
            </p:cNvSpPr>
            <p:nvPr/>
          </p:nvSpPr>
          <p:spPr bwMode="auto">
            <a:xfrm>
              <a:off x="463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9" name="Line 145"/>
            <p:cNvSpPr>
              <a:spLocks noChangeShapeType="1"/>
            </p:cNvSpPr>
            <p:nvPr/>
          </p:nvSpPr>
          <p:spPr bwMode="auto">
            <a:xfrm>
              <a:off x="4648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80" name="Line 146"/>
            <p:cNvSpPr>
              <a:spLocks noChangeShapeType="1"/>
            </p:cNvSpPr>
            <p:nvPr/>
          </p:nvSpPr>
          <p:spPr bwMode="auto">
            <a:xfrm>
              <a:off x="465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81" name="Line 147"/>
            <p:cNvSpPr>
              <a:spLocks noChangeShapeType="1"/>
            </p:cNvSpPr>
            <p:nvPr/>
          </p:nvSpPr>
          <p:spPr bwMode="auto">
            <a:xfrm>
              <a:off x="466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82" name="Line 148"/>
            <p:cNvSpPr>
              <a:spLocks noChangeShapeType="1"/>
            </p:cNvSpPr>
            <p:nvPr/>
          </p:nvSpPr>
          <p:spPr bwMode="auto">
            <a:xfrm>
              <a:off x="4680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83" name="Line 149"/>
            <p:cNvSpPr>
              <a:spLocks noChangeShapeType="1"/>
            </p:cNvSpPr>
            <p:nvPr/>
          </p:nvSpPr>
          <p:spPr bwMode="auto">
            <a:xfrm>
              <a:off x="468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84" name="Line 150"/>
            <p:cNvSpPr>
              <a:spLocks noChangeShapeType="1"/>
            </p:cNvSpPr>
            <p:nvPr/>
          </p:nvSpPr>
          <p:spPr bwMode="auto">
            <a:xfrm>
              <a:off x="469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85" name="Line 151"/>
            <p:cNvSpPr>
              <a:spLocks noChangeShapeType="1"/>
            </p:cNvSpPr>
            <p:nvPr/>
          </p:nvSpPr>
          <p:spPr bwMode="auto">
            <a:xfrm>
              <a:off x="4712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86" name="Rectangle 152"/>
            <p:cNvSpPr>
              <a:spLocks noChangeArrowheads="1"/>
            </p:cNvSpPr>
            <p:nvPr/>
          </p:nvSpPr>
          <p:spPr bwMode="auto">
            <a:xfrm>
              <a:off x="4198" y="1426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450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087" name="Freeform 153"/>
            <p:cNvSpPr>
              <a:spLocks/>
            </p:cNvSpPr>
            <p:nvPr/>
          </p:nvSpPr>
          <p:spPr bwMode="auto">
            <a:xfrm>
              <a:off x="4752" y="2016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088" name="Freeform 154"/>
            <p:cNvSpPr>
              <a:spLocks/>
            </p:cNvSpPr>
            <p:nvPr/>
          </p:nvSpPr>
          <p:spPr bwMode="auto">
            <a:xfrm>
              <a:off x="3600" y="2016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089" name="Rectangle 155"/>
            <p:cNvSpPr>
              <a:spLocks noChangeArrowheads="1"/>
            </p:cNvSpPr>
            <p:nvPr/>
          </p:nvSpPr>
          <p:spPr bwMode="auto">
            <a:xfrm>
              <a:off x="4852" y="2074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090" name="Rectangle 156"/>
            <p:cNvSpPr>
              <a:spLocks noChangeArrowheads="1"/>
            </p:cNvSpPr>
            <p:nvPr/>
          </p:nvSpPr>
          <p:spPr bwMode="auto">
            <a:xfrm>
              <a:off x="3700" y="2074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091" name="Line 157"/>
            <p:cNvSpPr>
              <a:spLocks noChangeShapeType="1"/>
            </p:cNvSpPr>
            <p:nvPr/>
          </p:nvSpPr>
          <p:spPr bwMode="auto">
            <a:xfrm>
              <a:off x="392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92" name="Line 158"/>
            <p:cNvSpPr>
              <a:spLocks noChangeShapeType="1"/>
            </p:cNvSpPr>
            <p:nvPr/>
          </p:nvSpPr>
          <p:spPr bwMode="auto">
            <a:xfrm>
              <a:off x="3944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93" name="Line 159"/>
            <p:cNvSpPr>
              <a:spLocks noChangeShapeType="1"/>
            </p:cNvSpPr>
            <p:nvPr/>
          </p:nvSpPr>
          <p:spPr bwMode="auto">
            <a:xfrm>
              <a:off x="395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94" name="Line 160"/>
            <p:cNvSpPr>
              <a:spLocks noChangeShapeType="1"/>
            </p:cNvSpPr>
            <p:nvPr/>
          </p:nvSpPr>
          <p:spPr bwMode="auto">
            <a:xfrm>
              <a:off x="396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95" name="Line 161"/>
            <p:cNvSpPr>
              <a:spLocks noChangeShapeType="1"/>
            </p:cNvSpPr>
            <p:nvPr/>
          </p:nvSpPr>
          <p:spPr bwMode="auto">
            <a:xfrm>
              <a:off x="3976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96" name="Line 162"/>
            <p:cNvSpPr>
              <a:spLocks noChangeShapeType="1"/>
            </p:cNvSpPr>
            <p:nvPr/>
          </p:nvSpPr>
          <p:spPr bwMode="auto">
            <a:xfrm>
              <a:off x="398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97" name="Line 163"/>
            <p:cNvSpPr>
              <a:spLocks noChangeShapeType="1"/>
            </p:cNvSpPr>
            <p:nvPr/>
          </p:nvSpPr>
          <p:spPr bwMode="auto">
            <a:xfrm>
              <a:off x="399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98" name="Line 164"/>
            <p:cNvSpPr>
              <a:spLocks noChangeShapeType="1"/>
            </p:cNvSpPr>
            <p:nvPr/>
          </p:nvSpPr>
          <p:spPr bwMode="auto">
            <a:xfrm>
              <a:off x="4008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99" name="Line 165"/>
            <p:cNvSpPr>
              <a:spLocks noChangeShapeType="1"/>
            </p:cNvSpPr>
            <p:nvPr/>
          </p:nvSpPr>
          <p:spPr bwMode="auto">
            <a:xfrm>
              <a:off x="4016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0" name="Line 166"/>
            <p:cNvSpPr>
              <a:spLocks noChangeShapeType="1"/>
            </p:cNvSpPr>
            <p:nvPr/>
          </p:nvSpPr>
          <p:spPr bwMode="auto">
            <a:xfrm>
              <a:off x="402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1" name="Line 167"/>
            <p:cNvSpPr>
              <a:spLocks noChangeShapeType="1"/>
            </p:cNvSpPr>
            <p:nvPr/>
          </p:nvSpPr>
          <p:spPr bwMode="auto">
            <a:xfrm>
              <a:off x="4040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2" name="Line 168"/>
            <p:cNvSpPr>
              <a:spLocks noChangeShapeType="1"/>
            </p:cNvSpPr>
            <p:nvPr/>
          </p:nvSpPr>
          <p:spPr bwMode="auto">
            <a:xfrm>
              <a:off x="404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3" name="Line 169"/>
            <p:cNvSpPr>
              <a:spLocks noChangeShapeType="1"/>
            </p:cNvSpPr>
            <p:nvPr/>
          </p:nvSpPr>
          <p:spPr bwMode="auto">
            <a:xfrm>
              <a:off x="4056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4" name="Line 170"/>
            <p:cNvSpPr>
              <a:spLocks noChangeShapeType="1"/>
            </p:cNvSpPr>
            <p:nvPr/>
          </p:nvSpPr>
          <p:spPr bwMode="auto">
            <a:xfrm>
              <a:off x="4072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5" name="Line 171"/>
            <p:cNvSpPr>
              <a:spLocks noChangeShapeType="1"/>
            </p:cNvSpPr>
            <p:nvPr/>
          </p:nvSpPr>
          <p:spPr bwMode="auto">
            <a:xfrm>
              <a:off x="408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6" name="Line 172"/>
            <p:cNvSpPr>
              <a:spLocks noChangeShapeType="1"/>
            </p:cNvSpPr>
            <p:nvPr/>
          </p:nvSpPr>
          <p:spPr bwMode="auto">
            <a:xfrm>
              <a:off x="408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7" name="Line 173"/>
            <p:cNvSpPr>
              <a:spLocks noChangeShapeType="1"/>
            </p:cNvSpPr>
            <p:nvPr/>
          </p:nvSpPr>
          <p:spPr bwMode="auto">
            <a:xfrm>
              <a:off x="4104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8" name="Line 174"/>
            <p:cNvSpPr>
              <a:spLocks noChangeShapeType="1"/>
            </p:cNvSpPr>
            <p:nvPr/>
          </p:nvSpPr>
          <p:spPr bwMode="auto">
            <a:xfrm>
              <a:off x="411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9" name="Line 175"/>
            <p:cNvSpPr>
              <a:spLocks noChangeShapeType="1"/>
            </p:cNvSpPr>
            <p:nvPr/>
          </p:nvSpPr>
          <p:spPr bwMode="auto">
            <a:xfrm>
              <a:off x="412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0" name="Line 176"/>
            <p:cNvSpPr>
              <a:spLocks noChangeShapeType="1"/>
            </p:cNvSpPr>
            <p:nvPr/>
          </p:nvSpPr>
          <p:spPr bwMode="auto">
            <a:xfrm>
              <a:off x="4136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1" name="Line 177"/>
            <p:cNvSpPr>
              <a:spLocks noChangeShapeType="1"/>
            </p:cNvSpPr>
            <p:nvPr/>
          </p:nvSpPr>
          <p:spPr bwMode="auto">
            <a:xfrm>
              <a:off x="414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2" name="Line 178"/>
            <p:cNvSpPr>
              <a:spLocks noChangeShapeType="1"/>
            </p:cNvSpPr>
            <p:nvPr/>
          </p:nvSpPr>
          <p:spPr bwMode="auto">
            <a:xfrm>
              <a:off x="415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3" name="Line 179"/>
            <p:cNvSpPr>
              <a:spLocks noChangeShapeType="1"/>
            </p:cNvSpPr>
            <p:nvPr/>
          </p:nvSpPr>
          <p:spPr bwMode="auto">
            <a:xfrm>
              <a:off x="4168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4" name="Line 180"/>
            <p:cNvSpPr>
              <a:spLocks noChangeShapeType="1"/>
            </p:cNvSpPr>
            <p:nvPr/>
          </p:nvSpPr>
          <p:spPr bwMode="auto">
            <a:xfrm>
              <a:off x="4176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5" name="Line 181"/>
            <p:cNvSpPr>
              <a:spLocks noChangeShapeType="1"/>
            </p:cNvSpPr>
            <p:nvPr/>
          </p:nvSpPr>
          <p:spPr bwMode="auto">
            <a:xfrm>
              <a:off x="418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6" name="Line 182"/>
            <p:cNvSpPr>
              <a:spLocks noChangeShapeType="1"/>
            </p:cNvSpPr>
            <p:nvPr/>
          </p:nvSpPr>
          <p:spPr bwMode="auto">
            <a:xfrm>
              <a:off x="4200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7" name="Line 183"/>
            <p:cNvSpPr>
              <a:spLocks noChangeShapeType="1"/>
            </p:cNvSpPr>
            <p:nvPr/>
          </p:nvSpPr>
          <p:spPr bwMode="auto">
            <a:xfrm>
              <a:off x="420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8" name="Line 184"/>
            <p:cNvSpPr>
              <a:spLocks noChangeShapeType="1"/>
            </p:cNvSpPr>
            <p:nvPr/>
          </p:nvSpPr>
          <p:spPr bwMode="auto">
            <a:xfrm>
              <a:off x="4216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9" name="Line 185"/>
            <p:cNvSpPr>
              <a:spLocks noChangeShapeType="1"/>
            </p:cNvSpPr>
            <p:nvPr/>
          </p:nvSpPr>
          <p:spPr bwMode="auto">
            <a:xfrm>
              <a:off x="4232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0" name="Line 186"/>
            <p:cNvSpPr>
              <a:spLocks noChangeShapeType="1"/>
            </p:cNvSpPr>
            <p:nvPr/>
          </p:nvSpPr>
          <p:spPr bwMode="auto">
            <a:xfrm>
              <a:off x="424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1" name="Line 187"/>
            <p:cNvSpPr>
              <a:spLocks noChangeShapeType="1"/>
            </p:cNvSpPr>
            <p:nvPr/>
          </p:nvSpPr>
          <p:spPr bwMode="auto">
            <a:xfrm>
              <a:off x="424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2" name="Line 188"/>
            <p:cNvSpPr>
              <a:spLocks noChangeShapeType="1"/>
            </p:cNvSpPr>
            <p:nvPr/>
          </p:nvSpPr>
          <p:spPr bwMode="auto">
            <a:xfrm>
              <a:off x="4264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3" name="Line 189"/>
            <p:cNvSpPr>
              <a:spLocks noChangeShapeType="1"/>
            </p:cNvSpPr>
            <p:nvPr/>
          </p:nvSpPr>
          <p:spPr bwMode="auto">
            <a:xfrm>
              <a:off x="427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4" name="Line 190"/>
            <p:cNvSpPr>
              <a:spLocks noChangeShapeType="1"/>
            </p:cNvSpPr>
            <p:nvPr/>
          </p:nvSpPr>
          <p:spPr bwMode="auto">
            <a:xfrm>
              <a:off x="428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5" name="Line 191"/>
            <p:cNvSpPr>
              <a:spLocks noChangeShapeType="1"/>
            </p:cNvSpPr>
            <p:nvPr/>
          </p:nvSpPr>
          <p:spPr bwMode="auto">
            <a:xfrm>
              <a:off x="4296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6" name="Line 192"/>
            <p:cNvSpPr>
              <a:spLocks noChangeShapeType="1"/>
            </p:cNvSpPr>
            <p:nvPr/>
          </p:nvSpPr>
          <p:spPr bwMode="auto">
            <a:xfrm>
              <a:off x="430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7" name="Line 193"/>
            <p:cNvSpPr>
              <a:spLocks noChangeShapeType="1"/>
            </p:cNvSpPr>
            <p:nvPr/>
          </p:nvSpPr>
          <p:spPr bwMode="auto">
            <a:xfrm>
              <a:off x="431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8" name="Line 194"/>
            <p:cNvSpPr>
              <a:spLocks noChangeShapeType="1"/>
            </p:cNvSpPr>
            <p:nvPr/>
          </p:nvSpPr>
          <p:spPr bwMode="auto">
            <a:xfrm>
              <a:off x="4328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9" name="Line 195"/>
            <p:cNvSpPr>
              <a:spLocks noChangeShapeType="1"/>
            </p:cNvSpPr>
            <p:nvPr/>
          </p:nvSpPr>
          <p:spPr bwMode="auto">
            <a:xfrm>
              <a:off x="4336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0" name="Line 196"/>
            <p:cNvSpPr>
              <a:spLocks noChangeShapeType="1"/>
            </p:cNvSpPr>
            <p:nvPr/>
          </p:nvSpPr>
          <p:spPr bwMode="auto">
            <a:xfrm>
              <a:off x="434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1" name="Line 197"/>
            <p:cNvSpPr>
              <a:spLocks noChangeShapeType="1"/>
            </p:cNvSpPr>
            <p:nvPr/>
          </p:nvSpPr>
          <p:spPr bwMode="auto">
            <a:xfrm>
              <a:off x="4360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2" name="Line 198"/>
            <p:cNvSpPr>
              <a:spLocks noChangeShapeType="1"/>
            </p:cNvSpPr>
            <p:nvPr/>
          </p:nvSpPr>
          <p:spPr bwMode="auto">
            <a:xfrm>
              <a:off x="436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3" name="Line 199"/>
            <p:cNvSpPr>
              <a:spLocks noChangeShapeType="1"/>
            </p:cNvSpPr>
            <p:nvPr/>
          </p:nvSpPr>
          <p:spPr bwMode="auto">
            <a:xfrm>
              <a:off x="4376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4" name="Line 200"/>
            <p:cNvSpPr>
              <a:spLocks noChangeShapeType="1"/>
            </p:cNvSpPr>
            <p:nvPr/>
          </p:nvSpPr>
          <p:spPr bwMode="auto">
            <a:xfrm>
              <a:off x="4392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5" name="Line 201"/>
            <p:cNvSpPr>
              <a:spLocks noChangeShapeType="1"/>
            </p:cNvSpPr>
            <p:nvPr/>
          </p:nvSpPr>
          <p:spPr bwMode="auto">
            <a:xfrm>
              <a:off x="440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6" name="Line 202"/>
            <p:cNvSpPr>
              <a:spLocks noChangeShapeType="1"/>
            </p:cNvSpPr>
            <p:nvPr/>
          </p:nvSpPr>
          <p:spPr bwMode="auto">
            <a:xfrm>
              <a:off x="440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7" name="Line 203"/>
            <p:cNvSpPr>
              <a:spLocks noChangeShapeType="1"/>
            </p:cNvSpPr>
            <p:nvPr/>
          </p:nvSpPr>
          <p:spPr bwMode="auto">
            <a:xfrm>
              <a:off x="4424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8" name="Line 204"/>
            <p:cNvSpPr>
              <a:spLocks noChangeShapeType="1"/>
            </p:cNvSpPr>
            <p:nvPr/>
          </p:nvSpPr>
          <p:spPr bwMode="auto">
            <a:xfrm>
              <a:off x="443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9" name="Line 205"/>
            <p:cNvSpPr>
              <a:spLocks noChangeShapeType="1"/>
            </p:cNvSpPr>
            <p:nvPr/>
          </p:nvSpPr>
          <p:spPr bwMode="auto">
            <a:xfrm>
              <a:off x="444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40" name="Line 206"/>
            <p:cNvSpPr>
              <a:spLocks noChangeShapeType="1"/>
            </p:cNvSpPr>
            <p:nvPr/>
          </p:nvSpPr>
          <p:spPr bwMode="auto">
            <a:xfrm>
              <a:off x="4456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41" name="Line 207"/>
            <p:cNvSpPr>
              <a:spLocks noChangeShapeType="1"/>
            </p:cNvSpPr>
            <p:nvPr/>
          </p:nvSpPr>
          <p:spPr bwMode="auto">
            <a:xfrm>
              <a:off x="446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409"/>
            <p:cNvGrpSpPr>
              <a:grpSpLocks/>
            </p:cNvGrpSpPr>
            <p:nvPr/>
          </p:nvGrpSpPr>
          <p:grpSpPr bwMode="auto">
            <a:xfrm>
              <a:off x="3888" y="994"/>
              <a:ext cx="864" cy="2247"/>
              <a:chOff x="3888" y="994"/>
              <a:chExt cx="864" cy="2247"/>
            </a:xfrm>
          </p:grpSpPr>
          <p:sp>
            <p:nvSpPr>
              <p:cNvPr id="168143" name="Line 209"/>
              <p:cNvSpPr>
                <a:spLocks noChangeShapeType="1"/>
              </p:cNvSpPr>
              <p:nvPr/>
            </p:nvSpPr>
            <p:spPr bwMode="auto">
              <a:xfrm>
                <a:off x="4472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44" name="Line 210"/>
              <p:cNvSpPr>
                <a:spLocks noChangeShapeType="1"/>
              </p:cNvSpPr>
              <p:nvPr/>
            </p:nvSpPr>
            <p:spPr bwMode="auto">
              <a:xfrm>
                <a:off x="4488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45" name="Line 211"/>
              <p:cNvSpPr>
                <a:spLocks noChangeShapeType="1"/>
              </p:cNvSpPr>
              <p:nvPr/>
            </p:nvSpPr>
            <p:spPr bwMode="auto">
              <a:xfrm>
                <a:off x="4496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46" name="Line 212"/>
              <p:cNvSpPr>
                <a:spLocks noChangeShapeType="1"/>
              </p:cNvSpPr>
              <p:nvPr/>
            </p:nvSpPr>
            <p:spPr bwMode="auto">
              <a:xfrm>
                <a:off x="4504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47" name="Line 213"/>
              <p:cNvSpPr>
                <a:spLocks noChangeShapeType="1"/>
              </p:cNvSpPr>
              <p:nvPr/>
            </p:nvSpPr>
            <p:spPr bwMode="auto">
              <a:xfrm>
                <a:off x="4520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48" name="Line 214"/>
              <p:cNvSpPr>
                <a:spLocks noChangeShapeType="1"/>
              </p:cNvSpPr>
              <p:nvPr/>
            </p:nvSpPr>
            <p:spPr bwMode="auto">
              <a:xfrm>
                <a:off x="4528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49" name="Line 215"/>
              <p:cNvSpPr>
                <a:spLocks noChangeShapeType="1"/>
              </p:cNvSpPr>
              <p:nvPr/>
            </p:nvSpPr>
            <p:spPr bwMode="auto">
              <a:xfrm>
                <a:off x="4536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0" name="Line 216"/>
              <p:cNvSpPr>
                <a:spLocks noChangeShapeType="1"/>
              </p:cNvSpPr>
              <p:nvPr/>
            </p:nvSpPr>
            <p:spPr bwMode="auto">
              <a:xfrm>
                <a:off x="4552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1" name="Line 217"/>
              <p:cNvSpPr>
                <a:spLocks noChangeShapeType="1"/>
              </p:cNvSpPr>
              <p:nvPr/>
            </p:nvSpPr>
            <p:spPr bwMode="auto">
              <a:xfrm>
                <a:off x="4560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2" name="Line 218"/>
              <p:cNvSpPr>
                <a:spLocks noChangeShapeType="1"/>
              </p:cNvSpPr>
              <p:nvPr/>
            </p:nvSpPr>
            <p:spPr bwMode="auto">
              <a:xfrm>
                <a:off x="4568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3" name="Line 219"/>
              <p:cNvSpPr>
                <a:spLocks noChangeShapeType="1"/>
              </p:cNvSpPr>
              <p:nvPr/>
            </p:nvSpPr>
            <p:spPr bwMode="auto">
              <a:xfrm>
                <a:off x="4584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4" name="Line 220"/>
              <p:cNvSpPr>
                <a:spLocks noChangeShapeType="1"/>
              </p:cNvSpPr>
              <p:nvPr/>
            </p:nvSpPr>
            <p:spPr bwMode="auto">
              <a:xfrm>
                <a:off x="4592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5" name="Line 221"/>
              <p:cNvSpPr>
                <a:spLocks noChangeShapeType="1"/>
              </p:cNvSpPr>
              <p:nvPr/>
            </p:nvSpPr>
            <p:spPr bwMode="auto">
              <a:xfrm>
                <a:off x="4600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6" name="Line 222"/>
              <p:cNvSpPr>
                <a:spLocks noChangeShapeType="1"/>
              </p:cNvSpPr>
              <p:nvPr/>
            </p:nvSpPr>
            <p:spPr bwMode="auto">
              <a:xfrm>
                <a:off x="4616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7" name="Line 223"/>
              <p:cNvSpPr>
                <a:spLocks noChangeShapeType="1"/>
              </p:cNvSpPr>
              <p:nvPr/>
            </p:nvSpPr>
            <p:spPr bwMode="auto">
              <a:xfrm>
                <a:off x="4624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8" name="Line 224"/>
              <p:cNvSpPr>
                <a:spLocks noChangeShapeType="1"/>
              </p:cNvSpPr>
              <p:nvPr/>
            </p:nvSpPr>
            <p:spPr bwMode="auto">
              <a:xfrm>
                <a:off x="4632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9" name="Line 225"/>
              <p:cNvSpPr>
                <a:spLocks noChangeShapeType="1"/>
              </p:cNvSpPr>
              <p:nvPr/>
            </p:nvSpPr>
            <p:spPr bwMode="auto">
              <a:xfrm>
                <a:off x="4648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60" name="Line 226"/>
              <p:cNvSpPr>
                <a:spLocks noChangeShapeType="1"/>
              </p:cNvSpPr>
              <p:nvPr/>
            </p:nvSpPr>
            <p:spPr bwMode="auto">
              <a:xfrm>
                <a:off x="4656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61" name="Line 227"/>
              <p:cNvSpPr>
                <a:spLocks noChangeShapeType="1"/>
              </p:cNvSpPr>
              <p:nvPr/>
            </p:nvSpPr>
            <p:spPr bwMode="auto">
              <a:xfrm>
                <a:off x="4664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62" name="Line 228"/>
              <p:cNvSpPr>
                <a:spLocks noChangeShapeType="1"/>
              </p:cNvSpPr>
              <p:nvPr/>
            </p:nvSpPr>
            <p:spPr bwMode="auto">
              <a:xfrm>
                <a:off x="4680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63" name="Line 229"/>
              <p:cNvSpPr>
                <a:spLocks noChangeShapeType="1"/>
              </p:cNvSpPr>
              <p:nvPr/>
            </p:nvSpPr>
            <p:spPr bwMode="auto">
              <a:xfrm>
                <a:off x="4688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64" name="Line 230"/>
              <p:cNvSpPr>
                <a:spLocks noChangeShapeType="1"/>
              </p:cNvSpPr>
              <p:nvPr/>
            </p:nvSpPr>
            <p:spPr bwMode="auto">
              <a:xfrm>
                <a:off x="4696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65" name="Line 231"/>
              <p:cNvSpPr>
                <a:spLocks noChangeShapeType="1"/>
              </p:cNvSpPr>
              <p:nvPr/>
            </p:nvSpPr>
            <p:spPr bwMode="auto">
              <a:xfrm>
                <a:off x="4712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66" name="Rectangle 232"/>
              <p:cNvSpPr>
                <a:spLocks noChangeArrowheads="1"/>
              </p:cNvSpPr>
              <p:nvPr/>
            </p:nvSpPr>
            <p:spPr bwMode="auto">
              <a:xfrm>
                <a:off x="4198" y="2002"/>
                <a:ext cx="24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  <a:latin typeface="Helvetica" pitchFamily="34" charset="0"/>
                  </a:rPr>
                  <a:t>217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68167" name="Line 233"/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68" name="Line 234"/>
              <p:cNvSpPr>
                <a:spLocks noChangeShapeType="1"/>
              </p:cNvSpPr>
              <p:nvPr/>
            </p:nvSpPr>
            <p:spPr bwMode="auto">
              <a:xfrm>
                <a:off x="3904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69" name="Line 235"/>
              <p:cNvSpPr>
                <a:spLocks noChangeShapeType="1"/>
              </p:cNvSpPr>
              <p:nvPr/>
            </p:nvSpPr>
            <p:spPr bwMode="auto">
              <a:xfrm>
                <a:off x="391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0" name="Line 236"/>
              <p:cNvSpPr>
                <a:spLocks noChangeShapeType="1"/>
              </p:cNvSpPr>
              <p:nvPr/>
            </p:nvSpPr>
            <p:spPr bwMode="auto">
              <a:xfrm>
                <a:off x="392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1" name="Line 237"/>
              <p:cNvSpPr>
                <a:spLocks noChangeShapeType="1"/>
              </p:cNvSpPr>
              <p:nvPr/>
            </p:nvSpPr>
            <p:spPr bwMode="auto">
              <a:xfrm>
                <a:off x="3936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2" name="Line 238"/>
              <p:cNvSpPr>
                <a:spLocks noChangeShapeType="1"/>
              </p:cNvSpPr>
              <p:nvPr/>
            </p:nvSpPr>
            <p:spPr bwMode="auto">
              <a:xfrm>
                <a:off x="394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3" name="Line 239"/>
              <p:cNvSpPr>
                <a:spLocks noChangeShapeType="1"/>
              </p:cNvSpPr>
              <p:nvPr/>
            </p:nvSpPr>
            <p:spPr bwMode="auto">
              <a:xfrm>
                <a:off x="395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4" name="Line 240"/>
              <p:cNvSpPr>
                <a:spLocks noChangeShapeType="1"/>
              </p:cNvSpPr>
              <p:nvPr/>
            </p:nvSpPr>
            <p:spPr bwMode="auto">
              <a:xfrm>
                <a:off x="3968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5" name="Line 241"/>
              <p:cNvSpPr>
                <a:spLocks noChangeShapeType="1"/>
              </p:cNvSpPr>
              <p:nvPr/>
            </p:nvSpPr>
            <p:spPr bwMode="auto">
              <a:xfrm>
                <a:off x="397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6" name="Line 242"/>
              <p:cNvSpPr>
                <a:spLocks noChangeShapeType="1"/>
              </p:cNvSpPr>
              <p:nvPr/>
            </p:nvSpPr>
            <p:spPr bwMode="auto">
              <a:xfrm>
                <a:off x="398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7" name="Line 243"/>
              <p:cNvSpPr>
                <a:spLocks noChangeShapeType="1"/>
              </p:cNvSpPr>
              <p:nvPr/>
            </p:nvSpPr>
            <p:spPr bwMode="auto">
              <a:xfrm>
                <a:off x="4000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8" name="Line 244"/>
              <p:cNvSpPr>
                <a:spLocks noChangeShapeType="1"/>
              </p:cNvSpPr>
              <p:nvPr/>
            </p:nvSpPr>
            <p:spPr bwMode="auto">
              <a:xfrm>
                <a:off x="400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9" name="Line 245"/>
              <p:cNvSpPr>
                <a:spLocks noChangeShapeType="1"/>
              </p:cNvSpPr>
              <p:nvPr/>
            </p:nvSpPr>
            <p:spPr bwMode="auto">
              <a:xfrm>
                <a:off x="401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0" name="Line 246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1" name="Line 247"/>
              <p:cNvSpPr>
                <a:spLocks noChangeShapeType="1"/>
              </p:cNvSpPr>
              <p:nvPr/>
            </p:nvSpPr>
            <p:spPr bwMode="auto">
              <a:xfrm>
                <a:off x="404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2" name="Line 248"/>
              <p:cNvSpPr>
                <a:spLocks noChangeShapeType="1"/>
              </p:cNvSpPr>
              <p:nvPr/>
            </p:nvSpPr>
            <p:spPr bwMode="auto">
              <a:xfrm>
                <a:off x="404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3" name="Line 249"/>
              <p:cNvSpPr>
                <a:spLocks noChangeShapeType="1"/>
              </p:cNvSpPr>
              <p:nvPr/>
            </p:nvSpPr>
            <p:spPr bwMode="auto">
              <a:xfrm>
                <a:off x="4064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4" name="Line 250"/>
              <p:cNvSpPr>
                <a:spLocks noChangeShapeType="1"/>
              </p:cNvSpPr>
              <p:nvPr/>
            </p:nvSpPr>
            <p:spPr bwMode="auto">
              <a:xfrm>
                <a:off x="407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5" name="Line 251"/>
              <p:cNvSpPr>
                <a:spLocks noChangeShapeType="1"/>
              </p:cNvSpPr>
              <p:nvPr/>
            </p:nvSpPr>
            <p:spPr bwMode="auto">
              <a:xfrm>
                <a:off x="408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6" name="Line 252"/>
              <p:cNvSpPr>
                <a:spLocks noChangeShapeType="1"/>
              </p:cNvSpPr>
              <p:nvPr/>
            </p:nvSpPr>
            <p:spPr bwMode="auto">
              <a:xfrm>
                <a:off x="4096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7" name="Line 253"/>
              <p:cNvSpPr>
                <a:spLocks noChangeShapeType="1"/>
              </p:cNvSpPr>
              <p:nvPr/>
            </p:nvSpPr>
            <p:spPr bwMode="auto">
              <a:xfrm>
                <a:off x="410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8" name="Line 254"/>
              <p:cNvSpPr>
                <a:spLocks noChangeShapeType="1"/>
              </p:cNvSpPr>
              <p:nvPr/>
            </p:nvSpPr>
            <p:spPr bwMode="auto">
              <a:xfrm>
                <a:off x="411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9" name="Line 255"/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0" name="Line 256"/>
              <p:cNvSpPr>
                <a:spLocks noChangeShapeType="1"/>
              </p:cNvSpPr>
              <p:nvPr/>
            </p:nvSpPr>
            <p:spPr bwMode="auto">
              <a:xfrm>
                <a:off x="413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1" name="Line 257"/>
              <p:cNvSpPr>
                <a:spLocks noChangeShapeType="1"/>
              </p:cNvSpPr>
              <p:nvPr/>
            </p:nvSpPr>
            <p:spPr bwMode="auto">
              <a:xfrm>
                <a:off x="414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2" name="Line 258"/>
              <p:cNvSpPr>
                <a:spLocks noChangeShapeType="1"/>
              </p:cNvSpPr>
              <p:nvPr/>
            </p:nvSpPr>
            <p:spPr bwMode="auto">
              <a:xfrm>
                <a:off x="4160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3" name="Line 259"/>
              <p:cNvSpPr>
                <a:spLocks noChangeShapeType="1"/>
              </p:cNvSpPr>
              <p:nvPr/>
            </p:nvSpPr>
            <p:spPr bwMode="auto">
              <a:xfrm>
                <a:off x="416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4" name="Line 260"/>
              <p:cNvSpPr>
                <a:spLocks noChangeShapeType="1"/>
              </p:cNvSpPr>
              <p:nvPr/>
            </p:nvSpPr>
            <p:spPr bwMode="auto">
              <a:xfrm>
                <a:off x="417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5" name="Line 261"/>
              <p:cNvSpPr>
                <a:spLocks noChangeShapeType="1"/>
              </p:cNvSpPr>
              <p:nvPr/>
            </p:nvSpPr>
            <p:spPr bwMode="auto">
              <a:xfrm>
                <a:off x="4192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6" name="Line 262"/>
              <p:cNvSpPr>
                <a:spLocks noChangeShapeType="1"/>
              </p:cNvSpPr>
              <p:nvPr/>
            </p:nvSpPr>
            <p:spPr bwMode="auto">
              <a:xfrm>
                <a:off x="420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7" name="Line 263"/>
              <p:cNvSpPr>
                <a:spLocks noChangeShapeType="1"/>
              </p:cNvSpPr>
              <p:nvPr/>
            </p:nvSpPr>
            <p:spPr bwMode="auto">
              <a:xfrm>
                <a:off x="420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8" name="Line 264"/>
              <p:cNvSpPr>
                <a:spLocks noChangeShapeType="1"/>
              </p:cNvSpPr>
              <p:nvPr/>
            </p:nvSpPr>
            <p:spPr bwMode="auto">
              <a:xfrm>
                <a:off x="4224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9" name="Line 265"/>
              <p:cNvSpPr>
                <a:spLocks noChangeShapeType="1"/>
              </p:cNvSpPr>
              <p:nvPr/>
            </p:nvSpPr>
            <p:spPr bwMode="auto">
              <a:xfrm>
                <a:off x="423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0" name="Line 266"/>
              <p:cNvSpPr>
                <a:spLocks noChangeShapeType="1"/>
              </p:cNvSpPr>
              <p:nvPr/>
            </p:nvSpPr>
            <p:spPr bwMode="auto">
              <a:xfrm>
                <a:off x="424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1" name="Line 267"/>
              <p:cNvSpPr>
                <a:spLocks noChangeShapeType="1"/>
              </p:cNvSpPr>
              <p:nvPr/>
            </p:nvSpPr>
            <p:spPr bwMode="auto">
              <a:xfrm>
                <a:off x="4256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2" name="Line 268"/>
              <p:cNvSpPr>
                <a:spLocks noChangeShapeType="1"/>
              </p:cNvSpPr>
              <p:nvPr/>
            </p:nvSpPr>
            <p:spPr bwMode="auto">
              <a:xfrm>
                <a:off x="426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3" name="Line 269"/>
              <p:cNvSpPr>
                <a:spLocks noChangeShapeType="1"/>
              </p:cNvSpPr>
              <p:nvPr/>
            </p:nvSpPr>
            <p:spPr bwMode="auto">
              <a:xfrm>
                <a:off x="427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4" name="Line 270"/>
              <p:cNvSpPr>
                <a:spLocks noChangeShapeType="1"/>
              </p:cNvSpPr>
              <p:nvPr/>
            </p:nvSpPr>
            <p:spPr bwMode="auto">
              <a:xfrm>
                <a:off x="4288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5" name="Line 271"/>
              <p:cNvSpPr>
                <a:spLocks noChangeShapeType="1"/>
              </p:cNvSpPr>
              <p:nvPr/>
            </p:nvSpPr>
            <p:spPr bwMode="auto">
              <a:xfrm>
                <a:off x="429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6" name="Line 272"/>
              <p:cNvSpPr>
                <a:spLocks noChangeShapeType="1"/>
              </p:cNvSpPr>
              <p:nvPr/>
            </p:nvSpPr>
            <p:spPr bwMode="auto">
              <a:xfrm>
                <a:off x="430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7" name="Line 273"/>
              <p:cNvSpPr>
                <a:spLocks noChangeShapeType="1"/>
              </p:cNvSpPr>
              <p:nvPr/>
            </p:nvSpPr>
            <p:spPr bwMode="auto">
              <a:xfrm>
                <a:off x="4320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8" name="Line 274"/>
              <p:cNvSpPr>
                <a:spLocks noChangeShapeType="1"/>
              </p:cNvSpPr>
              <p:nvPr/>
            </p:nvSpPr>
            <p:spPr bwMode="auto">
              <a:xfrm>
                <a:off x="432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9" name="Line 275"/>
              <p:cNvSpPr>
                <a:spLocks noChangeShapeType="1"/>
              </p:cNvSpPr>
              <p:nvPr/>
            </p:nvSpPr>
            <p:spPr bwMode="auto">
              <a:xfrm>
                <a:off x="433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0" name="Line 276"/>
              <p:cNvSpPr>
                <a:spLocks noChangeShapeType="1"/>
              </p:cNvSpPr>
              <p:nvPr/>
            </p:nvSpPr>
            <p:spPr bwMode="auto">
              <a:xfrm>
                <a:off x="4352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1" name="Line 277"/>
              <p:cNvSpPr>
                <a:spLocks noChangeShapeType="1"/>
              </p:cNvSpPr>
              <p:nvPr/>
            </p:nvSpPr>
            <p:spPr bwMode="auto">
              <a:xfrm>
                <a:off x="436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2" name="Line 278"/>
              <p:cNvSpPr>
                <a:spLocks noChangeShapeType="1"/>
              </p:cNvSpPr>
              <p:nvPr/>
            </p:nvSpPr>
            <p:spPr bwMode="auto">
              <a:xfrm>
                <a:off x="436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3" name="Line 279"/>
              <p:cNvSpPr>
                <a:spLocks noChangeShapeType="1"/>
              </p:cNvSpPr>
              <p:nvPr/>
            </p:nvSpPr>
            <p:spPr bwMode="auto">
              <a:xfrm>
                <a:off x="4384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4" name="Line 280"/>
              <p:cNvSpPr>
                <a:spLocks noChangeShapeType="1"/>
              </p:cNvSpPr>
              <p:nvPr/>
            </p:nvSpPr>
            <p:spPr bwMode="auto">
              <a:xfrm>
                <a:off x="439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5" name="Line 281"/>
              <p:cNvSpPr>
                <a:spLocks noChangeShapeType="1"/>
              </p:cNvSpPr>
              <p:nvPr/>
            </p:nvSpPr>
            <p:spPr bwMode="auto">
              <a:xfrm>
                <a:off x="440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6" name="Line 282"/>
              <p:cNvSpPr>
                <a:spLocks noChangeShapeType="1"/>
              </p:cNvSpPr>
              <p:nvPr/>
            </p:nvSpPr>
            <p:spPr bwMode="auto">
              <a:xfrm>
                <a:off x="4416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7" name="Line 283"/>
              <p:cNvSpPr>
                <a:spLocks noChangeShapeType="1"/>
              </p:cNvSpPr>
              <p:nvPr/>
            </p:nvSpPr>
            <p:spPr bwMode="auto">
              <a:xfrm>
                <a:off x="442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8" name="Line 284"/>
              <p:cNvSpPr>
                <a:spLocks noChangeShapeType="1"/>
              </p:cNvSpPr>
              <p:nvPr/>
            </p:nvSpPr>
            <p:spPr bwMode="auto">
              <a:xfrm>
                <a:off x="443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9" name="Line 285"/>
              <p:cNvSpPr>
                <a:spLocks noChangeShapeType="1"/>
              </p:cNvSpPr>
              <p:nvPr/>
            </p:nvSpPr>
            <p:spPr bwMode="auto">
              <a:xfrm>
                <a:off x="4448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0" name="Line 286"/>
              <p:cNvSpPr>
                <a:spLocks noChangeShapeType="1"/>
              </p:cNvSpPr>
              <p:nvPr/>
            </p:nvSpPr>
            <p:spPr bwMode="auto">
              <a:xfrm>
                <a:off x="445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1" name="Line 287"/>
              <p:cNvSpPr>
                <a:spLocks noChangeShapeType="1"/>
              </p:cNvSpPr>
              <p:nvPr/>
            </p:nvSpPr>
            <p:spPr bwMode="auto">
              <a:xfrm>
                <a:off x="446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2" name="Line 288"/>
              <p:cNvSpPr>
                <a:spLocks noChangeShapeType="1"/>
              </p:cNvSpPr>
              <p:nvPr/>
            </p:nvSpPr>
            <p:spPr bwMode="auto">
              <a:xfrm>
                <a:off x="4480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3" name="Line 289"/>
              <p:cNvSpPr>
                <a:spLocks noChangeShapeType="1"/>
              </p:cNvSpPr>
              <p:nvPr/>
            </p:nvSpPr>
            <p:spPr bwMode="auto">
              <a:xfrm>
                <a:off x="448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4" name="Line 290"/>
              <p:cNvSpPr>
                <a:spLocks noChangeShapeType="1"/>
              </p:cNvSpPr>
              <p:nvPr/>
            </p:nvSpPr>
            <p:spPr bwMode="auto">
              <a:xfrm>
                <a:off x="449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5" name="Line 291"/>
              <p:cNvSpPr>
                <a:spLocks noChangeShapeType="1"/>
              </p:cNvSpPr>
              <p:nvPr/>
            </p:nvSpPr>
            <p:spPr bwMode="auto">
              <a:xfrm>
                <a:off x="4512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6" name="Line 292"/>
              <p:cNvSpPr>
                <a:spLocks noChangeShapeType="1"/>
              </p:cNvSpPr>
              <p:nvPr/>
            </p:nvSpPr>
            <p:spPr bwMode="auto">
              <a:xfrm>
                <a:off x="452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7" name="Line 293"/>
              <p:cNvSpPr>
                <a:spLocks noChangeShapeType="1"/>
              </p:cNvSpPr>
              <p:nvPr/>
            </p:nvSpPr>
            <p:spPr bwMode="auto">
              <a:xfrm>
                <a:off x="452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8" name="Line 294"/>
              <p:cNvSpPr>
                <a:spLocks noChangeShapeType="1"/>
              </p:cNvSpPr>
              <p:nvPr/>
            </p:nvSpPr>
            <p:spPr bwMode="auto">
              <a:xfrm>
                <a:off x="4544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9" name="Line 295"/>
              <p:cNvSpPr>
                <a:spLocks noChangeShapeType="1"/>
              </p:cNvSpPr>
              <p:nvPr/>
            </p:nvSpPr>
            <p:spPr bwMode="auto">
              <a:xfrm>
                <a:off x="455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0" name="Line 296"/>
              <p:cNvSpPr>
                <a:spLocks noChangeShapeType="1"/>
              </p:cNvSpPr>
              <p:nvPr/>
            </p:nvSpPr>
            <p:spPr bwMode="auto">
              <a:xfrm>
                <a:off x="456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1" name="Line 297"/>
              <p:cNvSpPr>
                <a:spLocks noChangeShapeType="1"/>
              </p:cNvSpPr>
              <p:nvPr/>
            </p:nvSpPr>
            <p:spPr bwMode="auto">
              <a:xfrm>
                <a:off x="4576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2" name="Line 298"/>
              <p:cNvSpPr>
                <a:spLocks noChangeShapeType="1"/>
              </p:cNvSpPr>
              <p:nvPr/>
            </p:nvSpPr>
            <p:spPr bwMode="auto">
              <a:xfrm>
                <a:off x="458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3" name="Line 299"/>
              <p:cNvSpPr>
                <a:spLocks noChangeShapeType="1"/>
              </p:cNvSpPr>
              <p:nvPr/>
            </p:nvSpPr>
            <p:spPr bwMode="auto">
              <a:xfrm>
                <a:off x="459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4" name="Line 300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5" name="Line 301"/>
              <p:cNvSpPr>
                <a:spLocks noChangeShapeType="1"/>
              </p:cNvSpPr>
              <p:nvPr/>
            </p:nvSpPr>
            <p:spPr bwMode="auto">
              <a:xfrm>
                <a:off x="461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6" name="Line 302"/>
              <p:cNvSpPr>
                <a:spLocks noChangeShapeType="1"/>
              </p:cNvSpPr>
              <p:nvPr/>
            </p:nvSpPr>
            <p:spPr bwMode="auto">
              <a:xfrm>
                <a:off x="462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7" name="Line 303"/>
              <p:cNvSpPr>
                <a:spLocks noChangeShapeType="1"/>
              </p:cNvSpPr>
              <p:nvPr/>
            </p:nvSpPr>
            <p:spPr bwMode="auto">
              <a:xfrm>
                <a:off x="4640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8" name="Line 304"/>
              <p:cNvSpPr>
                <a:spLocks noChangeShapeType="1"/>
              </p:cNvSpPr>
              <p:nvPr/>
            </p:nvSpPr>
            <p:spPr bwMode="auto">
              <a:xfrm>
                <a:off x="464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9" name="Line 305"/>
              <p:cNvSpPr>
                <a:spLocks noChangeShapeType="1"/>
              </p:cNvSpPr>
              <p:nvPr/>
            </p:nvSpPr>
            <p:spPr bwMode="auto">
              <a:xfrm>
                <a:off x="465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0" name="Line 306"/>
              <p:cNvSpPr>
                <a:spLocks noChangeShapeType="1"/>
              </p:cNvSpPr>
              <p:nvPr/>
            </p:nvSpPr>
            <p:spPr bwMode="auto">
              <a:xfrm>
                <a:off x="4672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1" name="Line 307"/>
              <p:cNvSpPr>
                <a:spLocks noChangeShapeType="1"/>
              </p:cNvSpPr>
              <p:nvPr/>
            </p:nvSpPr>
            <p:spPr bwMode="auto">
              <a:xfrm>
                <a:off x="468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2" name="Line 308"/>
              <p:cNvSpPr>
                <a:spLocks noChangeShapeType="1"/>
              </p:cNvSpPr>
              <p:nvPr/>
            </p:nvSpPr>
            <p:spPr bwMode="auto">
              <a:xfrm>
                <a:off x="468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3" name="Line 309"/>
              <p:cNvSpPr>
                <a:spLocks noChangeShapeType="1"/>
              </p:cNvSpPr>
              <p:nvPr/>
            </p:nvSpPr>
            <p:spPr bwMode="auto">
              <a:xfrm>
                <a:off x="4704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4" name="Line 310"/>
              <p:cNvSpPr>
                <a:spLocks noChangeShapeType="1"/>
              </p:cNvSpPr>
              <p:nvPr/>
            </p:nvSpPr>
            <p:spPr bwMode="auto">
              <a:xfrm>
                <a:off x="471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5" name="Line 311"/>
              <p:cNvSpPr>
                <a:spLocks noChangeShapeType="1"/>
              </p:cNvSpPr>
              <p:nvPr/>
            </p:nvSpPr>
            <p:spPr bwMode="auto">
              <a:xfrm>
                <a:off x="472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6" name="Line 312"/>
              <p:cNvSpPr>
                <a:spLocks noChangeShapeType="1"/>
              </p:cNvSpPr>
              <p:nvPr/>
            </p:nvSpPr>
            <p:spPr bwMode="auto">
              <a:xfrm>
                <a:off x="4736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7" name="Line 313"/>
              <p:cNvSpPr>
                <a:spLocks noChangeShapeType="1"/>
              </p:cNvSpPr>
              <p:nvPr/>
            </p:nvSpPr>
            <p:spPr bwMode="auto">
              <a:xfrm>
                <a:off x="474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8" name="Line 314"/>
              <p:cNvSpPr>
                <a:spLocks noChangeShapeType="1"/>
              </p:cNvSpPr>
              <p:nvPr/>
            </p:nvSpPr>
            <p:spPr bwMode="auto">
              <a:xfrm>
                <a:off x="388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9" name="Line 315"/>
              <p:cNvSpPr>
                <a:spLocks noChangeShapeType="1"/>
              </p:cNvSpPr>
              <p:nvPr/>
            </p:nvSpPr>
            <p:spPr bwMode="auto">
              <a:xfrm>
                <a:off x="3904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0" name="Line 316"/>
              <p:cNvSpPr>
                <a:spLocks noChangeShapeType="1"/>
              </p:cNvSpPr>
              <p:nvPr/>
            </p:nvSpPr>
            <p:spPr bwMode="auto">
              <a:xfrm>
                <a:off x="391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1" name="Line 317"/>
              <p:cNvSpPr>
                <a:spLocks noChangeShapeType="1"/>
              </p:cNvSpPr>
              <p:nvPr/>
            </p:nvSpPr>
            <p:spPr bwMode="auto">
              <a:xfrm>
                <a:off x="392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2" name="Line 318"/>
              <p:cNvSpPr>
                <a:spLocks noChangeShapeType="1"/>
              </p:cNvSpPr>
              <p:nvPr/>
            </p:nvSpPr>
            <p:spPr bwMode="auto">
              <a:xfrm>
                <a:off x="3936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3" name="Line 319"/>
              <p:cNvSpPr>
                <a:spLocks noChangeShapeType="1"/>
              </p:cNvSpPr>
              <p:nvPr/>
            </p:nvSpPr>
            <p:spPr bwMode="auto">
              <a:xfrm>
                <a:off x="394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4" name="Line 320"/>
              <p:cNvSpPr>
                <a:spLocks noChangeShapeType="1"/>
              </p:cNvSpPr>
              <p:nvPr/>
            </p:nvSpPr>
            <p:spPr bwMode="auto">
              <a:xfrm>
                <a:off x="395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5" name="Line 321"/>
              <p:cNvSpPr>
                <a:spLocks noChangeShapeType="1"/>
              </p:cNvSpPr>
              <p:nvPr/>
            </p:nvSpPr>
            <p:spPr bwMode="auto">
              <a:xfrm>
                <a:off x="3968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6" name="Line 322"/>
              <p:cNvSpPr>
                <a:spLocks noChangeShapeType="1"/>
              </p:cNvSpPr>
              <p:nvPr/>
            </p:nvSpPr>
            <p:spPr bwMode="auto">
              <a:xfrm>
                <a:off x="397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7" name="Line 323"/>
              <p:cNvSpPr>
                <a:spLocks noChangeShapeType="1"/>
              </p:cNvSpPr>
              <p:nvPr/>
            </p:nvSpPr>
            <p:spPr bwMode="auto">
              <a:xfrm>
                <a:off x="398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8" name="Line 324"/>
              <p:cNvSpPr>
                <a:spLocks noChangeShapeType="1"/>
              </p:cNvSpPr>
              <p:nvPr/>
            </p:nvSpPr>
            <p:spPr bwMode="auto">
              <a:xfrm>
                <a:off x="4000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9" name="Line 325"/>
              <p:cNvSpPr>
                <a:spLocks noChangeShapeType="1"/>
              </p:cNvSpPr>
              <p:nvPr/>
            </p:nvSpPr>
            <p:spPr bwMode="auto">
              <a:xfrm>
                <a:off x="400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0" name="Line 326"/>
              <p:cNvSpPr>
                <a:spLocks noChangeShapeType="1"/>
              </p:cNvSpPr>
              <p:nvPr/>
            </p:nvSpPr>
            <p:spPr bwMode="auto">
              <a:xfrm>
                <a:off x="401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1" name="Line 327"/>
              <p:cNvSpPr>
                <a:spLocks noChangeShapeType="1"/>
              </p:cNvSpPr>
              <p:nvPr/>
            </p:nvSpPr>
            <p:spPr bwMode="auto">
              <a:xfrm>
                <a:off x="4032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2" name="Line 328"/>
              <p:cNvSpPr>
                <a:spLocks noChangeShapeType="1"/>
              </p:cNvSpPr>
              <p:nvPr/>
            </p:nvSpPr>
            <p:spPr bwMode="auto">
              <a:xfrm>
                <a:off x="404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3" name="Line 329"/>
              <p:cNvSpPr>
                <a:spLocks noChangeShapeType="1"/>
              </p:cNvSpPr>
              <p:nvPr/>
            </p:nvSpPr>
            <p:spPr bwMode="auto">
              <a:xfrm>
                <a:off x="404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4" name="Line 330"/>
              <p:cNvSpPr>
                <a:spLocks noChangeShapeType="1"/>
              </p:cNvSpPr>
              <p:nvPr/>
            </p:nvSpPr>
            <p:spPr bwMode="auto">
              <a:xfrm>
                <a:off x="4064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5" name="Line 331"/>
              <p:cNvSpPr>
                <a:spLocks noChangeShapeType="1"/>
              </p:cNvSpPr>
              <p:nvPr/>
            </p:nvSpPr>
            <p:spPr bwMode="auto">
              <a:xfrm>
                <a:off x="407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6" name="Line 332"/>
              <p:cNvSpPr>
                <a:spLocks noChangeShapeType="1"/>
              </p:cNvSpPr>
              <p:nvPr/>
            </p:nvSpPr>
            <p:spPr bwMode="auto">
              <a:xfrm>
                <a:off x="408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7" name="Line 333"/>
              <p:cNvSpPr>
                <a:spLocks noChangeShapeType="1"/>
              </p:cNvSpPr>
              <p:nvPr/>
            </p:nvSpPr>
            <p:spPr bwMode="auto">
              <a:xfrm>
                <a:off x="4096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8" name="Line 334"/>
              <p:cNvSpPr>
                <a:spLocks noChangeShapeType="1"/>
              </p:cNvSpPr>
              <p:nvPr/>
            </p:nvSpPr>
            <p:spPr bwMode="auto">
              <a:xfrm>
                <a:off x="410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9" name="Line 335"/>
              <p:cNvSpPr>
                <a:spLocks noChangeShapeType="1"/>
              </p:cNvSpPr>
              <p:nvPr/>
            </p:nvSpPr>
            <p:spPr bwMode="auto">
              <a:xfrm>
                <a:off x="411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0" name="Line 336"/>
              <p:cNvSpPr>
                <a:spLocks noChangeShapeType="1"/>
              </p:cNvSpPr>
              <p:nvPr/>
            </p:nvSpPr>
            <p:spPr bwMode="auto">
              <a:xfrm>
                <a:off x="4128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1" name="Line 337"/>
              <p:cNvSpPr>
                <a:spLocks noChangeShapeType="1"/>
              </p:cNvSpPr>
              <p:nvPr/>
            </p:nvSpPr>
            <p:spPr bwMode="auto">
              <a:xfrm>
                <a:off x="413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2" name="Line 338"/>
              <p:cNvSpPr>
                <a:spLocks noChangeShapeType="1"/>
              </p:cNvSpPr>
              <p:nvPr/>
            </p:nvSpPr>
            <p:spPr bwMode="auto">
              <a:xfrm>
                <a:off x="414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3" name="Line 339"/>
              <p:cNvSpPr>
                <a:spLocks noChangeShapeType="1"/>
              </p:cNvSpPr>
              <p:nvPr/>
            </p:nvSpPr>
            <p:spPr bwMode="auto">
              <a:xfrm>
                <a:off x="4160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4" name="Line 340"/>
              <p:cNvSpPr>
                <a:spLocks noChangeShapeType="1"/>
              </p:cNvSpPr>
              <p:nvPr/>
            </p:nvSpPr>
            <p:spPr bwMode="auto">
              <a:xfrm>
                <a:off x="416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5" name="Line 341"/>
              <p:cNvSpPr>
                <a:spLocks noChangeShapeType="1"/>
              </p:cNvSpPr>
              <p:nvPr/>
            </p:nvSpPr>
            <p:spPr bwMode="auto">
              <a:xfrm>
                <a:off x="417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6" name="Line 342"/>
              <p:cNvSpPr>
                <a:spLocks noChangeShapeType="1"/>
              </p:cNvSpPr>
              <p:nvPr/>
            </p:nvSpPr>
            <p:spPr bwMode="auto">
              <a:xfrm>
                <a:off x="4192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7" name="Line 343"/>
              <p:cNvSpPr>
                <a:spLocks noChangeShapeType="1"/>
              </p:cNvSpPr>
              <p:nvPr/>
            </p:nvSpPr>
            <p:spPr bwMode="auto">
              <a:xfrm>
                <a:off x="420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8" name="Line 344"/>
              <p:cNvSpPr>
                <a:spLocks noChangeShapeType="1"/>
              </p:cNvSpPr>
              <p:nvPr/>
            </p:nvSpPr>
            <p:spPr bwMode="auto">
              <a:xfrm>
                <a:off x="420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9" name="Line 345"/>
              <p:cNvSpPr>
                <a:spLocks noChangeShapeType="1"/>
              </p:cNvSpPr>
              <p:nvPr/>
            </p:nvSpPr>
            <p:spPr bwMode="auto">
              <a:xfrm>
                <a:off x="4224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0" name="Line 346"/>
              <p:cNvSpPr>
                <a:spLocks noChangeShapeType="1"/>
              </p:cNvSpPr>
              <p:nvPr/>
            </p:nvSpPr>
            <p:spPr bwMode="auto">
              <a:xfrm>
                <a:off x="423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1" name="Line 347"/>
              <p:cNvSpPr>
                <a:spLocks noChangeShapeType="1"/>
              </p:cNvSpPr>
              <p:nvPr/>
            </p:nvSpPr>
            <p:spPr bwMode="auto">
              <a:xfrm>
                <a:off x="424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2" name="Line 348"/>
              <p:cNvSpPr>
                <a:spLocks noChangeShapeType="1"/>
              </p:cNvSpPr>
              <p:nvPr/>
            </p:nvSpPr>
            <p:spPr bwMode="auto">
              <a:xfrm>
                <a:off x="4256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3" name="Line 349"/>
              <p:cNvSpPr>
                <a:spLocks noChangeShapeType="1"/>
              </p:cNvSpPr>
              <p:nvPr/>
            </p:nvSpPr>
            <p:spPr bwMode="auto">
              <a:xfrm>
                <a:off x="426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4" name="Line 350"/>
              <p:cNvSpPr>
                <a:spLocks noChangeShapeType="1"/>
              </p:cNvSpPr>
              <p:nvPr/>
            </p:nvSpPr>
            <p:spPr bwMode="auto">
              <a:xfrm>
                <a:off x="427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5" name="Line 351"/>
              <p:cNvSpPr>
                <a:spLocks noChangeShapeType="1"/>
              </p:cNvSpPr>
              <p:nvPr/>
            </p:nvSpPr>
            <p:spPr bwMode="auto">
              <a:xfrm>
                <a:off x="4288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6" name="Line 352"/>
              <p:cNvSpPr>
                <a:spLocks noChangeShapeType="1"/>
              </p:cNvSpPr>
              <p:nvPr/>
            </p:nvSpPr>
            <p:spPr bwMode="auto">
              <a:xfrm>
                <a:off x="429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7" name="Line 353"/>
              <p:cNvSpPr>
                <a:spLocks noChangeShapeType="1"/>
              </p:cNvSpPr>
              <p:nvPr/>
            </p:nvSpPr>
            <p:spPr bwMode="auto">
              <a:xfrm>
                <a:off x="430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8" name="Line 354"/>
              <p:cNvSpPr>
                <a:spLocks noChangeShapeType="1"/>
              </p:cNvSpPr>
              <p:nvPr/>
            </p:nvSpPr>
            <p:spPr bwMode="auto">
              <a:xfrm>
                <a:off x="4320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9" name="Line 355"/>
              <p:cNvSpPr>
                <a:spLocks noChangeShapeType="1"/>
              </p:cNvSpPr>
              <p:nvPr/>
            </p:nvSpPr>
            <p:spPr bwMode="auto">
              <a:xfrm>
                <a:off x="432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0" name="Line 356"/>
              <p:cNvSpPr>
                <a:spLocks noChangeShapeType="1"/>
              </p:cNvSpPr>
              <p:nvPr/>
            </p:nvSpPr>
            <p:spPr bwMode="auto">
              <a:xfrm>
                <a:off x="433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1" name="Line 357"/>
              <p:cNvSpPr>
                <a:spLocks noChangeShapeType="1"/>
              </p:cNvSpPr>
              <p:nvPr/>
            </p:nvSpPr>
            <p:spPr bwMode="auto">
              <a:xfrm>
                <a:off x="4352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2" name="Line 358"/>
              <p:cNvSpPr>
                <a:spLocks noChangeShapeType="1"/>
              </p:cNvSpPr>
              <p:nvPr/>
            </p:nvSpPr>
            <p:spPr bwMode="auto">
              <a:xfrm>
                <a:off x="436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3" name="Line 359"/>
              <p:cNvSpPr>
                <a:spLocks noChangeShapeType="1"/>
              </p:cNvSpPr>
              <p:nvPr/>
            </p:nvSpPr>
            <p:spPr bwMode="auto">
              <a:xfrm>
                <a:off x="436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4" name="Line 360"/>
              <p:cNvSpPr>
                <a:spLocks noChangeShapeType="1"/>
              </p:cNvSpPr>
              <p:nvPr/>
            </p:nvSpPr>
            <p:spPr bwMode="auto">
              <a:xfrm>
                <a:off x="4384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5" name="Line 361"/>
              <p:cNvSpPr>
                <a:spLocks noChangeShapeType="1"/>
              </p:cNvSpPr>
              <p:nvPr/>
            </p:nvSpPr>
            <p:spPr bwMode="auto">
              <a:xfrm>
                <a:off x="439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6" name="Line 362"/>
              <p:cNvSpPr>
                <a:spLocks noChangeShapeType="1"/>
              </p:cNvSpPr>
              <p:nvPr/>
            </p:nvSpPr>
            <p:spPr bwMode="auto">
              <a:xfrm>
                <a:off x="440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7" name="Line 363"/>
              <p:cNvSpPr>
                <a:spLocks noChangeShapeType="1"/>
              </p:cNvSpPr>
              <p:nvPr/>
            </p:nvSpPr>
            <p:spPr bwMode="auto">
              <a:xfrm>
                <a:off x="4416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8" name="Line 364"/>
              <p:cNvSpPr>
                <a:spLocks noChangeShapeType="1"/>
              </p:cNvSpPr>
              <p:nvPr/>
            </p:nvSpPr>
            <p:spPr bwMode="auto">
              <a:xfrm>
                <a:off x="442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9" name="Line 365"/>
              <p:cNvSpPr>
                <a:spLocks noChangeShapeType="1"/>
              </p:cNvSpPr>
              <p:nvPr/>
            </p:nvSpPr>
            <p:spPr bwMode="auto">
              <a:xfrm>
                <a:off x="443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0" name="Line 366"/>
              <p:cNvSpPr>
                <a:spLocks noChangeShapeType="1"/>
              </p:cNvSpPr>
              <p:nvPr/>
            </p:nvSpPr>
            <p:spPr bwMode="auto">
              <a:xfrm>
                <a:off x="4448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1" name="Line 367"/>
              <p:cNvSpPr>
                <a:spLocks noChangeShapeType="1"/>
              </p:cNvSpPr>
              <p:nvPr/>
            </p:nvSpPr>
            <p:spPr bwMode="auto">
              <a:xfrm>
                <a:off x="445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2" name="Line 368"/>
              <p:cNvSpPr>
                <a:spLocks noChangeShapeType="1"/>
              </p:cNvSpPr>
              <p:nvPr/>
            </p:nvSpPr>
            <p:spPr bwMode="auto">
              <a:xfrm>
                <a:off x="446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3" name="Line 369"/>
              <p:cNvSpPr>
                <a:spLocks noChangeShapeType="1"/>
              </p:cNvSpPr>
              <p:nvPr/>
            </p:nvSpPr>
            <p:spPr bwMode="auto">
              <a:xfrm>
                <a:off x="4480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4" name="Line 370"/>
              <p:cNvSpPr>
                <a:spLocks noChangeShapeType="1"/>
              </p:cNvSpPr>
              <p:nvPr/>
            </p:nvSpPr>
            <p:spPr bwMode="auto">
              <a:xfrm>
                <a:off x="448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5" name="Line 371"/>
              <p:cNvSpPr>
                <a:spLocks noChangeShapeType="1"/>
              </p:cNvSpPr>
              <p:nvPr/>
            </p:nvSpPr>
            <p:spPr bwMode="auto">
              <a:xfrm>
                <a:off x="449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6" name="Line 372"/>
              <p:cNvSpPr>
                <a:spLocks noChangeShapeType="1"/>
              </p:cNvSpPr>
              <p:nvPr/>
            </p:nvSpPr>
            <p:spPr bwMode="auto">
              <a:xfrm>
                <a:off x="4512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7" name="Line 373"/>
              <p:cNvSpPr>
                <a:spLocks noChangeShapeType="1"/>
              </p:cNvSpPr>
              <p:nvPr/>
            </p:nvSpPr>
            <p:spPr bwMode="auto">
              <a:xfrm>
                <a:off x="452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8" name="Line 374"/>
              <p:cNvSpPr>
                <a:spLocks noChangeShapeType="1"/>
              </p:cNvSpPr>
              <p:nvPr/>
            </p:nvSpPr>
            <p:spPr bwMode="auto">
              <a:xfrm>
                <a:off x="452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9" name="Line 375"/>
              <p:cNvSpPr>
                <a:spLocks noChangeShapeType="1"/>
              </p:cNvSpPr>
              <p:nvPr/>
            </p:nvSpPr>
            <p:spPr bwMode="auto">
              <a:xfrm>
                <a:off x="4544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0" name="Line 376"/>
              <p:cNvSpPr>
                <a:spLocks noChangeShapeType="1"/>
              </p:cNvSpPr>
              <p:nvPr/>
            </p:nvSpPr>
            <p:spPr bwMode="auto">
              <a:xfrm>
                <a:off x="455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1" name="Line 377"/>
              <p:cNvSpPr>
                <a:spLocks noChangeShapeType="1"/>
              </p:cNvSpPr>
              <p:nvPr/>
            </p:nvSpPr>
            <p:spPr bwMode="auto">
              <a:xfrm>
                <a:off x="456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2" name="Line 378"/>
              <p:cNvSpPr>
                <a:spLocks noChangeShapeType="1"/>
              </p:cNvSpPr>
              <p:nvPr/>
            </p:nvSpPr>
            <p:spPr bwMode="auto">
              <a:xfrm>
                <a:off x="4576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3" name="Line 379"/>
              <p:cNvSpPr>
                <a:spLocks noChangeShapeType="1"/>
              </p:cNvSpPr>
              <p:nvPr/>
            </p:nvSpPr>
            <p:spPr bwMode="auto">
              <a:xfrm>
                <a:off x="458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4" name="Line 380"/>
              <p:cNvSpPr>
                <a:spLocks noChangeShapeType="1"/>
              </p:cNvSpPr>
              <p:nvPr/>
            </p:nvSpPr>
            <p:spPr bwMode="auto">
              <a:xfrm>
                <a:off x="459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5" name="Line 381"/>
              <p:cNvSpPr>
                <a:spLocks noChangeShapeType="1"/>
              </p:cNvSpPr>
              <p:nvPr/>
            </p:nvSpPr>
            <p:spPr bwMode="auto">
              <a:xfrm>
                <a:off x="4608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6" name="Line 382"/>
              <p:cNvSpPr>
                <a:spLocks noChangeShapeType="1"/>
              </p:cNvSpPr>
              <p:nvPr/>
            </p:nvSpPr>
            <p:spPr bwMode="auto">
              <a:xfrm>
                <a:off x="461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7" name="Line 383"/>
              <p:cNvSpPr>
                <a:spLocks noChangeShapeType="1"/>
              </p:cNvSpPr>
              <p:nvPr/>
            </p:nvSpPr>
            <p:spPr bwMode="auto">
              <a:xfrm>
                <a:off x="462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8" name="Line 384"/>
              <p:cNvSpPr>
                <a:spLocks noChangeShapeType="1"/>
              </p:cNvSpPr>
              <p:nvPr/>
            </p:nvSpPr>
            <p:spPr bwMode="auto">
              <a:xfrm>
                <a:off x="4640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9" name="Line 385"/>
              <p:cNvSpPr>
                <a:spLocks noChangeShapeType="1"/>
              </p:cNvSpPr>
              <p:nvPr/>
            </p:nvSpPr>
            <p:spPr bwMode="auto">
              <a:xfrm>
                <a:off x="464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0" name="Line 386"/>
              <p:cNvSpPr>
                <a:spLocks noChangeShapeType="1"/>
              </p:cNvSpPr>
              <p:nvPr/>
            </p:nvSpPr>
            <p:spPr bwMode="auto">
              <a:xfrm>
                <a:off x="465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1" name="Line 387"/>
              <p:cNvSpPr>
                <a:spLocks noChangeShapeType="1"/>
              </p:cNvSpPr>
              <p:nvPr/>
            </p:nvSpPr>
            <p:spPr bwMode="auto">
              <a:xfrm>
                <a:off x="4672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2" name="Line 388"/>
              <p:cNvSpPr>
                <a:spLocks noChangeShapeType="1"/>
              </p:cNvSpPr>
              <p:nvPr/>
            </p:nvSpPr>
            <p:spPr bwMode="auto">
              <a:xfrm>
                <a:off x="468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3" name="Line 389"/>
              <p:cNvSpPr>
                <a:spLocks noChangeShapeType="1"/>
              </p:cNvSpPr>
              <p:nvPr/>
            </p:nvSpPr>
            <p:spPr bwMode="auto">
              <a:xfrm>
                <a:off x="468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4" name="Line 390"/>
              <p:cNvSpPr>
                <a:spLocks noChangeShapeType="1"/>
              </p:cNvSpPr>
              <p:nvPr/>
            </p:nvSpPr>
            <p:spPr bwMode="auto">
              <a:xfrm>
                <a:off x="4704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5" name="Line 391"/>
              <p:cNvSpPr>
                <a:spLocks noChangeShapeType="1"/>
              </p:cNvSpPr>
              <p:nvPr/>
            </p:nvSpPr>
            <p:spPr bwMode="auto">
              <a:xfrm>
                <a:off x="471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6" name="Line 392"/>
              <p:cNvSpPr>
                <a:spLocks noChangeShapeType="1"/>
              </p:cNvSpPr>
              <p:nvPr/>
            </p:nvSpPr>
            <p:spPr bwMode="auto">
              <a:xfrm>
                <a:off x="472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7" name="Line 393"/>
              <p:cNvSpPr>
                <a:spLocks noChangeShapeType="1"/>
              </p:cNvSpPr>
              <p:nvPr/>
            </p:nvSpPr>
            <p:spPr bwMode="auto">
              <a:xfrm>
                <a:off x="4736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8" name="Line 394"/>
              <p:cNvSpPr>
                <a:spLocks noChangeShapeType="1"/>
              </p:cNvSpPr>
              <p:nvPr/>
            </p:nvSpPr>
            <p:spPr bwMode="auto">
              <a:xfrm>
                <a:off x="474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9" name="Rectangle 395"/>
              <p:cNvSpPr>
                <a:spLocks noChangeArrowheads="1"/>
              </p:cNvSpPr>
              <p:nvPr/>
            </p:nvSpPr>
            <p:spPr bwMode="auto">
              <a:xfrm>
                <a:off x="4198" y="994"/>
                <a:ext cx="24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  <a:latin typeface="Helvetica" pitchFamily="34" charset="0"/>
                  </a:rPr>
                  <a:t>450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68330" name="Line 396"/>
              <p:cNvSpPr>
                <a:spLocks noChangeShapeType="1"/>
              </p:cNvSpPr>
              <p:nvPr/>
            </p:nvSpPr>
            <p:spPr bwMode="auto">
              <a:xfrm>
                <a:off x="3928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31" name="Line 397"/>
              <p:cNvSpPr>
                <a:spLocks noChangeShapeType="1"/>
              </p:cNvSpPr>
              <p:nvPr/>
            </p:nvSpPr>
            <p:spPr bwMode="auto">
              <a:xfrm>
                <a:off x="3944" y="273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32" name="Line 398"/>
              <p:cNvSpPr>
                <a:spLocks noChangeShapeType="1"/>
              </p:cNvSpPr>
              <p:nvPr/>
            </p:nvSpPr>
            <p:spPr bwMode="auto">
              <a:xfrm>
                <a:off x="3952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33" name="Line 399"/>
              <p:cNvSpPr>
                <a:spLocks noChangeShapeType="1"/>
              </p:cNvSpPr>
              <p:nvPr/>
            </p:nvSpPr>
            <p:spPr bwMode="auto">
              <a:xfrm>
                <a:off x="3960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34" name="Line 400"/>
              <p:cNvSpPr>
                <a:spLocks noChangeShapeType="1"/>
              </p:cNvSpPr>
              <p:nvPr/>
            </p:nvSpPr>
            <p:spPr bwMode="auto">
              <a:xfrm>
                <a:off x="3976" y="273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35" name="Line 401"/>
              <p:cNvSpPr>
                <a:spLocks noChangeShapeType="1"/>
              </p:cNvSpPr>
              <p:nvPr/>
            </p:nvSpPr>
            <p:spPr bwMode="auto">
              <a:xfrm>
                <a:off x="3984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36" name="Line 402"/>
              <p:cNvSpPr>
                <a:spLocks noChangeShapeType="1"/>
              </p:cNvSpPr>
              <p:nvPr/>
            </p:nvSpPr>
            <p:spPr bwMode="auto">
              <a:xfrm>
                <a:off x="3992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37" name="Line 403"/>
              <p:cNvSpPr>
                <a:spLocks noChangeShapeType="1"/>
              </p:cNvSpPr>
              <p:nvPr/>
            </p:nvSpPr>
            <p:spPr bwMode="auto">
              <a:xfrm>
                <a:off x="4008" y="273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38" name="Line 404"/>
              <p:cNvSpPr>
                <a:spLocks noChangeShapeType="1"/>
              </p:cNvSpPr>
              <p:nvPr/>
            </p:nvSpPr>
            <p:spPr bwMode="auto">
              <a:xfrm>
                <a:off x="4016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39" name="Line 405"/>
              <p:cNvSpPr>
                <a:spLocks noChangeShapeType="1"/>
              </p:cNvSpPr>
              <p:nvPr/>
            </p:nvSpPr>
            <p:spPr bwMode="auto">
              <a:xfrm>
                <a:off x="4024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40" name="Line 406"/>
              <p:cNvSpPr>
                <a:spLocks noChangeShapeType="1"/>
              </p:cNvSpPr>
              <p:nvPr/>
            </p:nvSpPr>
            <p:spPr bwMode="auto">
              <a:xfrm>
                <a:off x="4040" y="273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41" name="Line 407"/>
              <p:cNvSpPr>
                <a:spLocks noChangeShapeType="1"/>
              </p:cNvSpPr>
              <p:nvPr/>
            </p:nvSpPr>
            <p:spPr bwMode="auto">
              <a:xfrm>
                <a:off x="4048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42" name="Line 408"/>
              <p:cNvSpPr>
                <a:spLocks noChangeShapeType="1"/>
              </p:cNvSpPr>
              <p:nvPr/>
            </p:nvSpPr>
            <p:spPr bwMode="auto">
              <a:xfrm>
                <a:off x="4056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8343" name="Line 410"/>
            <p:cNvSpPr>
              <a:spLocks noChangeShapeType="1"/>
            </p:cNvSpPr>
            <p:nvPr/>
          </p:nvSpPr>
          <p:spPr bwMode="auto">
            <a:xfrm>
              <a:off x="4072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44" name="Line 411"/>
            <p:cNvSpPr>
              <a:spLocks noChangeShapeType="1"/>
            </p:cNvSpPr>
            <p:nvPr/>
          </p:nvSpPr>
          <p:spPr bwMode="auto">
            <a:xfrm>
              <a:off x="408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45" name="Line 412"/>
            <p:cNvSpPr>
              <a:spLocks noChangeShapeType="1"/>
            </p:cNvSpPr>
            <p:nvPr/>
          </p:nvSpPr>
          <p:spPr bwMode="auto">
            <a:xfrm>
              <a:off x="408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46" name="Line 413"/>
            <p:cNvSpPr>
              <a:spLocks noChangeShapeType="1"/>
            </p:cNvSpPr>
            <p:nvPr/>
          </p:nvSpPr>
          <p:spPr bwMode="auto">
            <a:xfrm>
              <a:off x="4104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47" name="Line 414"/>
            <p:cNvSpPr>
              <a:spLocks noChangeShapeType="1"/>
            </p:cNvSpPr>
            <p:nvPr/>
          </p:nvSpPr>
          <p:spPr bwMode="auto">
            <a:xfrm>
              <a:off x="411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48" name="Line 415"/>
            <p:cNvSpPr>
              <a:spLocks noChangeShapeType="1"/>
            </p:cNvSpPr>
            <p:nvPr/>
          </p:nvSpPr>
          <p:spPr bwMode="auto">
            <a:xfrm>
              <a:off x="412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49" name="Line 416"/>
            <p:cNvSpPr>
              <a:spLocks noChangeShapeType="1"/>
            </p:cNvSpPr>
            <p:nvPr/>
          </p:nvSpPr>
          <p:spPr bwMode="auto">
            <a:xfrm>
              <a:off x="4136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0" name="Line 417"/>
            <p:cNvSpPr>
              <a:spLocks noChangeShapeType="1"/>
            </p:cNvSpPr>
            <p:nvPr/>
          </p:nvSpPr>
          <p:spPr bwMode="auto">
            <a:xfrm>
              <a:off x="414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1" name="Line 418"/>
            <p:cNvSpPr>
              <a:spLocks noChangeShapeType="1"/>
            </p:cNvSpPr>
            <p:nvPr/>
          </p:nvSpPr>
          <p:spPr bwMode="auto">
            <a:xfrm>
              <a:off x="415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2" name="Line 419"/>
            <p:cNvSpPr>
              <a:spLocks noChangeShapeType="1"/>
            </p:cNvSpPr>
            <p:nvPr/>
          </p:nvSpPr>
          <p:spPr bwMode="auto">
            <a:xfrm>
              <a:off x="4168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3" name="Line 420"/>
            <p:cNvSpPr>
              <a:spLocks noChangeShapeType="1"/>
            </p:cNvSpPr>
            <p:nvPr/>
          </p:nvSpPr>
          <p:spPr bwMode="auto">
            <a:xfrm>
              <a:off x="417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4" name="Line 421"/>
            <p:cNvSpPr>
              <a:spLocks noChangeShapeType="1"/>
            </p:cNvSpPr>
            <p:nvPr/>
          </p:nvSpPr>
          <p:spPr bwMode="auto">
            <a:xfrm>
              <a:off x="418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5" name="Line 422"/>
            <p:cNvSpPr>
              <a:spLocks noChangeShapeType="1"/>
            </p:cNvSpPr>
            <p:nvPr/>
          </p:nvSpPr>
          <p:spPr bwMode="auto">
            <a:xfrm>
              <a:off x="4200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6" name="Line 423"/>
            <p:cNvSpPr>
              <a:spLocks noChangeShapeType="1"/>
            </p:cNvSpPr>
            <p:nvPr/>
          </p:nvSpPr>
          <p:spPr bwMode="auto">
            <a:xfrm>
              <a:off x="420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7" name="Line 424"/>
            <p:cNvSpPr>
              <a:spLocks noChangeShapeType="1"/>
            </p:cNvSpPr>
            <p:nvPr/>
          </p:nvSpPr>
          <p:spPr bwMode="auto">
            <a:xfrm>
              <a:off x="421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8" name="Line 425"/>
            <p:cNvSpPr>
              <a:spLocks noChangeShapeType="1"/>
            </p:cNvSpPr>
            <p:nvPr/>
          </p:nvSpPr>
          <p:spPr bwMode="auto">
            <a:xfrm>
              <a:off x="4232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9" name="Line 426"/>
            <p:cNvSpPr>
              <a:spLocks noChangeShapeType="1"/>
            </p:cNvSpPr>
            <p:nvPr/>
          </p:nvSpPr>
          <p:spPr bwMode="auto">
            <a:xfrm>
              <a:off x="424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0" name="Line 427"/>
            <p:cNvSpPr>
              <a:spLocks noChangeShapeType="1"/>
            </p:cNvSpPr>
            <p:nvPr/>
          </p:nvSpPr>
          <p:spPr bwMode="auto">
            <a:xfrm>
              <a:off x="424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1" name="Line 428"/>
            <p:cNvSpPr>
              <a:spLocks noChangeShapeType="1"/>
            </p:cNvSpPr>
            <p:nvPr/>
          </p:nvSpPr>
          <p:spPr bwMode="auto">
            <a:xfrm>
              <a:off x="4264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2" name="Line 429"/>
            <p:cNvSpPr>
              <a:spLocks noChangeShapeType="1"/>
            </p:cNvSpPr>
            <p:nvPr/>
          </p:nvSpPr>
          <p:spPr bwMode="auto">
            <a:xfrm>
              <a:off x="427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3" name="Line 430"/>
            <p:cNvSpPr>
              <a:spLocks noChangeShapeType="1"/>
            </p:cNvSpPr>
            <p:nvPr/>
          </p:nvSpPr>
          <p:spPr bwMode="auto">
            <a:xfrm>
              <a:off x="428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4" name="Line 431"/>
            <p:cNvSpPr>
              <a:spLocks noChangeShapeType="1"/>
            </p:cNvSpPr>
            <p:nvPr/>
          </p:nvSpPr>
          <p:spPr bwMode="auto">
            <a:xfrm>
              <a:off x="4296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5" name="Line 432"/>
            <p:cNvSpPr>
              <a:spLocks noChangeShapeType="1"/>
            </p:cNvSpPr>
            <p:nvPr/>
          </p:nvSpPr>
          <p:spPr bwMode="auto">
            <a:xfrm>
              <a:off x="430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6" name="Line 433"/>
            <p:cNvSpPr>
              <a:spLocks noChangeShapeType="1"/>
            </p:cNvSpPr>
            <p:nvPr/>
          </p:nvSpPr>
          <p:spPr bwMode="auto">
            <a:xfrm>
              <a:off x="431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7" name="Line 434"/>
            <p:cNvSpPr>
              <a:spLocks noChangeShapeType="1"/>
            </p:cNvSpPr>
            <p:nvPr/>
          </p:nvSpPr>
          <p:spPr bwMode="auto">
            <a:xfrm>
              <a:off x="4328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8" name="Line 435"/>
            <p:cNvSpPr>
              <a:spLocks noChangeShapeType="1"/>
            </p:cNvSpPr>
            <p:nvPr/>
          </p:nvSpPr>
          <p:spPr bwMode="auto">
            <a:xfrm>
              <a:off x="433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9" name="Line 436"/>
            <p:cNvSpPr>
              <a:spLocks noChangeShapeType="1"/>
            </p:cNvSpPr>
            <p:nvPr/>
          </p:nvSpPr>
          <p:spPr bwMode="auto">
            <a:xfrm>
              <a:off x="434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0" name="Line 437"/>
            <p:cNvSpPr>
              <a:spLocks noChangeShapeType="1"/>
            </p:cNvSpPr>
            <p:nvPr/>
          </p:nvSpPr>
          <p:spPr bwMode="auto">
            <a:xfrm>
              <a:off x="4360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1" name="Line 438"/>
            <p:cNvSpPr>
              <a:spLocks noChangeShapeType="1"/>
            </p:cNvSpPr>
            <p:nvPr/>
          </p:nvSpPr>
          <p:spPr bwMode="auto">
            <a:xfrm>
              <a:off x="436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2" name="Line 439"/>
            <p:cNvSpPr>
              <a:spLocks noChangeShapeType="1"/>
            </p:cNvSpPr>
            <p:nvPr/>
          </p:nvSpPr>
          <p:spPr bwMode="auto">
            <a:xfrm>
              <a:off x="437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3" name="Line 440"/>
            <p:cNvSpPr>
              <a:spLocks noChangeShapeType="1"/>
            </p:cNvSpPr>
            <p:nvPr/>
          </p:nvSpPr>
          <p:spPr bwMode="auto">
            <a:xfrm>
              <a:off x="4392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4" name="Line 441"/>
            <p:cNvSpPr>
              <a:spLocks noChangeShapeType="1"/>
            </p:cNvSpPr>
            <p:nvPr/>
          </p:nvSpPr>
          <p:spPr bwMode="auto">
            <a:xfrm>
              <a:off x="440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5" name="Line 442"/>
            <p:cNvSpPr>
              <a:spLocks noChangeShapeType="1"/>
            </p:cNvSpPr>
            <p:nvPr/>
          </p:nvSpPr>
          <p:spPr bwMode="auto">
            <a:xfrm>
              <a:off x="440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6" name="Line 443"/>
            <p:cNvSpPr>
              <a:spLocks noChangeShapeType="1"/>
            </p:cNvSpPr>
            <p:nvPr/>
          </p:nvSpPr>
          <p:spPr bwMode="auto">
            <a:xfrm>
              <a:off x="4424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7" name="Line 444"/>
            <p:cNvSpPr>
              <a:spLocks noChangeShapeType="1"/>
            </p:cNvSpPr>
            <p:nvPr/>
          </p:nvSpPr>
          <p:spPr bwMode="auto">
            <a:xfrm>
              <a:off x="443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8" name="Line 445"/>
            <p:cNvSpPr>
              <a:spLocks noChangeShapeType="1"/>
            </p:cNvSpPr>
            <p:nvPr/>
          </p:nvSpPr>
          <p:spPr bwMode="auto">
            <a:xfrm>
              <a:off x="444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9" name="Line 446"/>
            <p:cNvSpPr>
              <a:spLocks noChangeShapeType="1"/>
            </p:cNvSpPr>
            <p:nvPr/>
          </p:nvSpPr>
          <p:spPr bwMode="auto">
            <a:xfrm>
              <a:off x="4456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0" name="Line 447"/>
            <p:cNvSpPr>
              <a:spLocks noChangeShapeType="1"/>
            </p:cNvSpPr>
            <p:nvPr/>
          </p:nvSpPr>
          <p:spPr bwMode="auto">
            <a:xfrm>
              <a:off x="446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1" name="Line 448"/>
            <p:cNvSpPr>
              <a:spLocks noChangeShapeType="1"/>
            </p:cNvSpPr>
            <p:nvPr/>
          </p:nvSpPr>
          <p:spPr bwMode="auto">
            <a:xfrm>
              <a:off x="447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2" name="Line 449"/>
            <p:cNvSpPr>
              <a:spLocks noChangeShapeType="1"/>
            </p:cNvSpPr>
            <p:nvPr/>
          </p:nvSpPr>
          <p:spPr bwMode="auto">
            <a:xfrm>
              <a:off x="4488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3" name="Line 450"/>
            <p:cNvSpPr>
              <a:spLocks noChangeShapeType="1"/>
            </p:cNvSpPr>
            <p:nvPr/>
          </p:nvSpPr>
          <p:spPr bwMode="auto">
            <a:xfrm>
              <a:off x="449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4" name="Line 451"/>
            <p:cNvSpPr>
              <a:spLocks noChangeShapeType="1"/>
            </p:cNvSpPr>
            <p:nvPr/>
          </p:nvSpPr>
          <p:spPr bwMode="auto">
            <a:xfrm>
              <a:off x="450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5" name="Line 452"/>
            <p:cNvSpPr>
              <a:spLocks noChangeShapeType="1"/>
            </p:cNvSpPr>
            <p:nvPr/>
          </p:nvSpPr>
          <p:spPr bwMode="auto">
            <a:xfrm>
              <a:off x="4520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6" name="Line 453"/>
            <p:cNvSpPr>
              <a:spLocks noChangeShapeType="1"/>
            </p:cNvSpPr>
            <p:nvPr/>
          </p:nvSpPr>
          <p:spPr bwMode="auto">
            <a:xfrm>
              <a:off x="452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7" name="Line 454"/>
            <p:cNvSpPr>
              <a:spLocks noChangeShapeType="1"/>
            </p:cNvSpPr>
            <p:nvPr/>
          </p:nvSpPr>
          <p:spPr bwMode="auto">
            <a:xfrm>
              <a:off x="453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8" name="Line 455"/>
            <p:cNvSpPr>
              <a:spLocks noChangeShapeType="1"/>
            </p:cNvSpPr>
            <p:nvPr/>
          </p:nvSpPr>
          <p:spPr bwMode="auto">
            <a:xfrm>
              <a:off x="4552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9" name="Line 456"/>
            <p:cNvSpPr>
              <a:spLocks noChangeShapeType="1"/>
            </p:cNvSpPr>
            <p:nvPr/>
          </p:nvSpPr>
          <p:spPr bwMode="auto">
            <a:xfrm>
              <a:off x="456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0" name="Line 457"/>
            <p:cNvSpPr>
              <a:spLocks noChangeShapeType="1"/>
            </p:cNvSpPr>
            <p:nvPr/>
          </p:nvSpPr>
          <p:spPr bwMode="auto">
            <a:xfrm>
              <a:off x="456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1" name="Line 458"/>
            <p:cNvSpPr>
              <a:spLocks noChangeShapeType="1"/>
            </p:cNvSpPr>
            <p:nvPr/>
          </p:nvSpPr>
          <p:spPr bwMode="auto">
            <a:xfrm>
              <a:off x="4584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2" name="Line 459"/>
            <p:cNvSpPr>
              <a:spLocks noChangeShapeType="1"/>
            </p:cNvSpPr>
            <p:nvPr/>
          </p:nvSpPr>
          <p:spPr bwMode="auto">
            <a:xfrm>
              <a:off x="459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3" name="Line 460"/>
            <p:cNvSpPr>
              <a:spLocks noChangeShapeType="1"/>
            </p:cNvSpPr>
            <p:nvPr/>
          </p:nvSpPr>
          <p:spPr bwMode="auto">
            <a:xfrm>
              <a:off x="460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4" name="Line 461"/>
            <p:cNvSpPr>
              <a:spLocks noChangeShapeType="1"/>
            </p:cNvSpPr>
            <p:nvPr/>
          </p:nvSpPr>
          <p:spPr bwMode="auto">
            <a:xfrm>
              <a:off x="4616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5" name="Line 462"/>
            <p:cNvSpPr>
              <a:spLocks noChangeShapeType="1"/>
            </p:cNvSpPr>
            <p:nvPr/>
          </p:nvSpPr>
          <p:spPr bwMode="auto">
            <a:xfrm>
              <a:off x="462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6" name="Line 463"/>
            <p:cNvSpPr>
              <a:spLocks noChangeShapeType="1"/>
            </p:cNvSpPr>
            <p:nvPr/>
          </p:nvSpPr>
          <p:spPr bwMode="auto">
            <a:xfrm>
              <a:off x="463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7" name="Line 464"/>
            <p:cNvSpPr>
              <a:spLocks noChangeShapeType="1"/>
            </p:cNvSpPr>
            <p:nvPr/>
          </p:nvSpPr>
          <p:spPr bwMode="auto">
            <a:xfrm>
              <a:off x="4648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8" name="Line 465"/>
            <p:cNvSpPr>
              <a:spLocks noChangeShapeType="1"/>
            </p:cNvSpPr>
            <p:nvPr/>
          </p:nvSpPr>
          <p:spPr bwMode="auto">
            <a:xfrm>
              <a:off x="465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9" name="Line 466"/>
            <p:cNvSpPr>
              <a:spLocks noChangeShapeType="1"/>
            </p:cNvSpPr>
            <p:nvPr/>
          </p:nvSpPr>
          <p:spPr bwMode="auto">
            <a:xfrm>
              <a:off x="466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400" name="Line 467"/>
            <p:cNvSpPr>
              <a:spLocks noChangeShapeType="1"/>
            </p:cNvSpPr>
            <p:nvPr/>
          </p:nvSpPr>
          <p:spPr bwMode="auto">
            <a:xfrm>
              <a:off x="4680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401" name="Line 468"/>
            <p:cNvSpPr>
              <a:spLocks noChangeShapeType="1"/>
            </p:cNvSpPr>
            <p:nvPr/>
          </p:nvSpPr>
          <p:spPr bwMode="auto">
            <a:xfrm>
              <a:off x="468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402" name="Line 469"/>
            <p:cNvSpPr>
              <a:spLocks noChangeShapeType="1"/>
            </p:cNvSpPr>
            <p:nvPr/>
          </p:nvSpPr>
          <p:spPr bwMode="auto">
            <a:xfrm>
              <a:off x="469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403" name="Line 470"/>
            <p:cNvSpPr>
              <a:spLocks noChangeShapeType="1"/>
            </p:cNvSpPr>
            <p:nvPr/>
          </p:nvSpPr>
          <p:spPr bwMode="auto">
            <a:xfrm>
              <a:off x="4712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404" name="Rectangle 471"/>
            <p:cNvSpPr>
              <a:spLocks noChangeArrowheads="1"/>
            </p:cNvSpPr>
            <p:nvPr/>
          </p:nvSpPr>
          <p:spPr bwMode="auto">
            <a:xfrm>
              <a:off x="4114" y="2586"/>
              <a:ext cx="4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10,405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405" name="Rectangle 472"/>
            <p:cNvSpPr>
              <a:spLocks noChangeArrowheads="1"/>
            </p:cNvSpPr>
            <p:nvPr/>
          </p:nvSpPr>
          <p:spPr bwMode="auto">
            <a:xfrm>
              <a:off x="4114" y="3090"/>
              <a:ext cx="4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99,713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406" name="Rectangle 473"/>
            <p:cNvSpPr>
              <a:spLocks noChangeArrowheads="1"/>
            </p:cNvSpPr>
            <p:nvPr/>
          </p:nvSpPr>
          <p:spPr bwMode="auto">
            <a:xfrm>
              <a:off x="3408" y="864"/>
              <a:ext cx="2280" cy="2640"/>
            </a:xfrm>
            <a:prstGeom prst="rect">
              <a:avLst/>
            </a:prstGeom>
            <a:noFill/>
            <a:ln w="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642" name="Rectangle 718"/>
            <p:cNvSpPr>
              <a:spLocks noChangeArrowheads="1"/>
            </p:cNvSpPr>
            <p:nvPr/>
          </p:nvSpPr>
          <p:spPr bwMode="auto">
            <a:xfrm>
              <a:off x="5112" y="1080"/>
              <a:ext cx="4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33.4 GB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643" name="Rectangle 719"/>
            <p:cNvSpPr>
              <a:spLocks noChangeArrowheads="1"/>
            </p:cNvSpPr>
            <p:nvPr/>
          </p:nvSpPr>
          <p:spPr bwMode="auto">
            <a:xfrm>
              <a:off x="5112" y="1800"/>
              <a:ext cx="4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118 GB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644" name="Rectangle 720"/>
            <p:cNvSpPr>
              <a:spLocks noChangeArrowheads="1"/>
            </p:cNvSpPr>
            <p:nvPr/>
          </p:nvSpPr>
          <p:spPr bwMode="auto">
            <a:xfrm>
              <a:off x="5112" y="2376"/>
              <a:ext cx="4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154 GB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645" name="Rectangle 721"/>
            <p:cNvSpPr>
              <a:spLocks noChangeArrowheads="1"/>
            </p:cNvSpPr>
            <p:nvPr/>
          </p:nvSpPr>
          <p:spPr bwMode="auto">
            <a:xfrm>
              <a:off x="5112" y="3168"/>
              <a:ext cx="24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10.2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646" name="Rectangle 722"/>
            <p:cNvSpPr>
              <a:spLocks noChangeArrowheads="1"/>
            </p:cNvSpPr>
            <p:nvPr/>
          </p:nvSpPr>
          <p:spPr bwMode="auto">
            <a:xfrm>
              <a:off x="5390" y="3168"/>
              <a:ext cx="16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TB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651" name="Freeform 291"/>
            <p:cNvSpPr>
              <a:spLocks/>
            </p:cNvSpPr>
            <p:nvPr/>
          </p:nvSpPr>
          <p:spPr bwMode="auto">
            <a:xfrm>
              <a:off x="3610" y="316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652" name="Freeform 291"/>
            <p:cNvSpPr>
              <a:spLocks/>
            </p:cNvSpPr>
            <p:nvPr/>
          </p:nvSpPr>
          <p:spPr bwMode="auto">
            <a:xfrm>
              <a:off x="4767" y="316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653" name="Freeform 291"/>
            <p:cNvSpPr>
              <a:spLocks/>
            </p:cNvSpPr>
            <p:nvPr/>
          </p:nvSpPr>
          <p:spPr bwMode="auto">
            <a:xfrm>
              <a:off x="3610" y="960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654" name="Freeform 291"/>
            <p:cNvSpPr>
              <a:spLocks/>
            </p:cNvSpPr>
            <p:nvPr/>
          </p:nvSpPr>
          <p:spPr bwMode="auto">
            <a:xfrm>
              <a:off x="4767" y="960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168656" name="Text Box 720"/>
          <p:cNvSpPr txBox="1">
            <a:spLocks noChangeArrowheads="1"/>
          </p:cNvSpPr>
          <p:nvPr/>
        </p:nvSpPr>
        <p:spPr bwMode="auto">
          <a:xfrm>
            <a:off x="838200" y="1828800"/>
            <a:ext cx="3810000" cy="277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latin typeface="Helvetica" pitchFamily="34" charset="0"/>
              </a:rPr>
              <a:t>1,800 computers</a:t>
            </a:r>
          </a:p>
          <a:p>
            <a:r>
              <a:rPr lang="en-US" sz="3200">
                <a:latin typeface="Helvetica" pitchFamily="34" charset="0"/>
              </a:rPr>
              <a:t>43,171 vertices</a:t>
            </a:r>
          </a:p>
          <a:p>
            <a:r>
              <a:rPr lang="en-US" sz="3200">
                <a:latin typeface="Helvetica" pitchFamily="34" charset="0"/>
              </a:rPr>
              <a:t>11,072 processes</a:t>
            </a:r>
          </a:p>
          <a:p>
            <a:r>
              <a:rPr lang="en-US" sz="3200">
                <a:latin typeface="Helvetica" pitchFamily="34" charset="0"/>
              </a:rPr>
              <a:t>11.5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Distribution</a:t>
            </a:r>
            <a:br>
              <a:rPr lang="en-US" dirty="0" smtClean="0"/>
            </a:br>
            <a:r>
              <a:rPr lang="en-US" dirty="0" smtClean="0"/>
              <a:t>(Group By)</a:t>
            </a:r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00200" y="4114800"/>
            <a:ext cx="990600" cy="381000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Dest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4400" y="2667000"/>
            <a:ext cx="1143000" cy="381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Source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4" idx="0"/>
          </p:cNvCxnSpPr>
          <p:nvPr/>
        </p:nvCxnSpPr>
        <p:spPr>
          <a:xfrm rot="16200000" flipH="1">
            <a:off x="1257300" y="3276600"/>
            <a:ext cx="1066800" cy="6096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895600" y="4114800"/>
            <a:ext cx="990600" cy="381000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Dest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09800" y="2667000"/>
            <a:ext cx="1143000" cy="381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Source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 rot="16200000" flipH="1">
            <a:off x="2552700" y="3276600"/>
            <a:ext cx="1066800" cy="6096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638800" y="4114800"/>
            <a:ext cx="990600" cy="381000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Dest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24600" y="2667000"/>
            <a:ext cx="1143000" cy="381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Source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  <a:endCxn id="10" idx="0"/>
          </p:cNvCxnSpPr>
          <p:nvPr/>
        </p:nvCxnSpPr>
        <p:spPr>
          <a:xfrm rot="5400000">
            <a:off x="5981700" y="3200400"/>
            <a:ext cx="1066800" cy="7620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7" idx="0"/>
          </p:cNvCxnSpPr>
          <p:nvPr/>
        </p:nvCxnSpPr>
        <p:spPr>
          <a:xfrm rot="16200000" flipH="1">
            <a:off x="1905000" y="2628900"/>
            <a:ext cx="1066800" cy="19050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10" idx="0"/>
          </p:cNvCxnSpPr>
          <p:nvPr/>
        </p:nvCxnSpPr>
        <p:spPr>
          <a:xfrm rot="16200000" flipH="1">
            <a:off x="3276600" y="1257300"/>
            <a:ext cx="1066800" cy="4648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7338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862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38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267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196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720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8" idx="2"/>
            <a:endCxn id="4" idx="0"/>
          </p:cNvCxnSpPr>
          <p:nvPr/>
        </p:nvCxnSpPr>
        <p:spPr>
          <a:xfrm rot="5400000">
            <a:off x="1905000" y="3238500"/>
            <a:ext cx="1066800" cy="685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4" idx="0"/>
          </p:cNvCxnSpPr>
          <p:nvPr/>
        </p:nvCxnSpPr>
        <p:spPr>
          <a:xfrm rot="5400000">
            <a:off x="3962400" y="1181100"/>
            <a:ext cx="1066800" cy="48006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10" idx="0"/>
          </p:cNvCxnSpPr>
          <p:nvPr/>
        </p:nvCxnSpPr>
        <p:spPr>
          <a:xfrm rot="16200000" flipH="1">
            <a:off x="3924300" y="1905000"/>
            <a:ext cx="1066800" cy="3352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7" idx="0"/>
          </p:cNvCxnSpPr>
          <p:nvPr/>
        </p:nvCxnSpPr>
        <p:spPr>
          <a:xfrm rot="5400000">
            <a:off x="4610100" y="1828800"/>
            <a:ext cx="1066800" cy="3505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>
            <a:off x="990600" y="2362200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2286000" y="2362200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6553200" y="2362200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2895600" y="4572000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3276600" y="4572000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71600" y="23622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667000" y="23622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905000" y="45720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209800" y="45720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934200" y="2362200"/>
            <a:ext cx="3048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638800" y="4572000"/>
            <a:ext cx="3048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19800" y="4572000"/>
            <a:ext cx="3048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400800" y="4572000"/>
            <a:ext cx="3048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71800" y="2362200"/>
            <a:ext cx="3048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3657600" y="4572000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676400" y="2362200"/>
            <a:ext cx="3048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815738" y="26670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7848600" y="4191000"/>
            <a:ext cx="30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20000" y="3429000"/>
            <a:ext cx="76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 x n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315200" y="5181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791200" y="5181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324600" y="5486400"/>
            <a:ext cx="62068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[0-?)</a:t>
            </a:r>
            <a:endParaRPr lang="en-US" i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7848600" y="5486400"/>
            <a:ext cx="8547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[?-100)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Range-Distribution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371600"/>
            <a:ext cx="4038600" cy="48006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362200"/>
            <a:ext cx="41148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29200" y="1600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81600" y="38862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7000" y="38862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772400" y="38862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9" idx="2"/>
            <a:endCxn id="11" idx="0"/>
          </p:cNvCxnSpPr>
          <p:nvPr/>
        </p:nvCxnSpPr>
        <p:spPr>
          <a:xfrm rot="5400000">
            <a:off x="6096000" y="3009900"/>
            <a:ext cx="17526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" idx="2"/>
            <a:endCxn id="64" idx="0"/>
          </p:cNvCxnSpPr>
          <p:nvPr/>
        </p:nvCxnSpPr>
        <p:spPr>
          <a:xfrm rot="5400000">
            <a:off x="7029450" y="1352550"/>
            <a:ext cx="533400" cy="20955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 rot="16200000" flipH="1">
            <a:off x="4724400" y="2933700"/>
            <a:ext cx="1752600" cy="152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477000" y="1600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48600" y="1600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8600" y="26670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676400" y="26670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48000" y="26670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676400" y="37338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5" idx="2"/>
            <a:endCxn id="28" idx="0"/>
          </p:cNvCxnSpPr>
          <p:nvPr/>
        </p:nvCxnSpPr>
        <p:spPr>
          <a:xfrm rot="16200000" flipH="1">
            <a:off x="1181100" y="2743200"/>
            <a:ext cx="533400" cy="1447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8" idx="0"/>
          </p:cNvCxnSpPr>
          <p:nvPr/>
        </p:nvCxnSpPr>
        <p:spPr>
          <a:xfrm rot="5400000">
            <a:off x="1905000" y="3467100"/>
            <a:ext cx="5334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2"/>
            <a:endCxn id="28" idx="0"/>
          </p:cNvCxnSpPr>
          <p:nvPr/>
        </p:nvCxnSpPr>
        <p:spPr>
          <a:xfrm rot="5400000">
            <a:off x="2590800" y="2781300"/>
            <a:ext cx="533400" cy="1371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21" idx="0"/>
          </p:cNvCxnSpPr>
          <p:nvPr/>
        </p:nvCxnSpPr>
        <p:spPr>
          <a:xfrm rot="5400000">
            <a:off x="7658100" y="4572000"/>
            <a:ext cx="762000" cy="457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21" idx="0"/>
          </p:cNvCxnSpPr>
          <p:nvPr/>
        </p:nvCxnSpPr>
        <p:spPr>
          <a:xfrm rot="16200000" flipH="1">
            <a:off x="7010400" y="4381500"/>
            <a:ext cx="762000" cy="838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21" idx="0"/>
          </p:cNvCxnSpPr>
          <p:nvPr/>
        </p:nvCxnSpPr>
        <p:spPr>
          <a:xfrm rot="16200000" flipH="1">
            <a:off x="6362700" y="3733800"/>
            <a:ext cx="762000" cy="2133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16200000">
            <a:off x="4191000" y="3276600"/>
            <a:ext cx="838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52400" y="3886200"/>
            <a:ext cx="970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static</a:t>
            </a:r>
            <a:endParaRPr lang="en-US" sz="28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4953000" y="5715000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dynamic</a:t>
            </a:r>
            <a:endParaRPr lang="en-US" sz="2800" i="1" dirty="0"/>
          </a:p>
        </p:txBody>
      </p:sp>
      <p:sp>
        <p:nvSpPr>
          <p:cNvPr id="52" name="Slide Number Placeholder 49"/>
          <p:cNvSpPr txBox="1">
            <a:spLocks/>
          </p:cNvSpPr>
          <p:nvPr/>
        </p:nvSpPr>
        <p:spPr>
          <a:xfrm>
            <a:off x="64770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F914F-062F-453F-B34B-BB004E9935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715000" y="2667000"/>
            <a:ext cx="106680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Hist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20" idx="2"/>
            <a:endCxn id="12" idx="0"/>
          </p:cNvCxnSpPr>
          <p:nvPr/>
        </p:nvCxnSpPr>
        <p:spPr>
          <a:xfrm rot="5400000">
            <a:off x="7429500" y="2971800"/>
            <a:ext cx="17526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9" idx="2"/>
            <a:endCxn id="64" idx="0"/>
          </p:cNvCxnSpPr>
          <p:nvPr/>
        </p:nvCxnSpPr>
        <p:spPr>
          <a:xfrm rot="5400000">
            <a:off x="6343650" y="2038350"/>
            <a:ext cx="533400" cy="7239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" idx="2"/>
            <a:endCxn id="64" idx="0"/>
          </p:cNvCxnSpPr>
          <p:nvPr/>
        </p:nvCxnSpPr>
        <p:spPr>
          <a:xfrm rot="16200000" flipH="1">
            <a:off x="5619750" y="2038350"/>
            <a:ext cx="533400" cy="7239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4" idx="2"/>
            <a:endCxn id="10" idx="0"/>
          </p:cNvCxnSpPr>
          <p:nvPr/>
        </p:nvCxnSpPr>
        <p:spPr>
          <a:xfrm rot="5400000">
            <a:off x="5619750" y="3257550"/>
            <a:ext cx="685800" cy="5715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1" idx="2"/>
            <a:endCxn id="60" idx="0"/>
          </p:cNvCxnSpPr>
          <p:nvPr/>
        </p:nvCxnSpPr>
        <p:spPr>
          <a:xfrm rot="5400000">
            <a:off x="6248400" y="4457700"/>
            <a:ext cx="7620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4" idx="2"/>
            <a:endCxn id="12" idx="0"/>
          </p:cNvCxnSpPr>
          <p:nvPr/>
        </p:nvCxnSpPr>
        <p:spPr>
          <a:xfrm rot="16200000" flipH="1">
            <a:off x="6915150" y="2533650"/>
            <a:ext cx="685800" cy="20193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4" idx="2"/>
            <a:endCxn id="11" idx="0"/>
          </p:cNvCxnSpPr>
          <p:nvPr/>
        </p:nvCxnSpPr>
        <p:spPr>
          <a:xfrm rot="16200000" flipH="1">
            <a:off x="6267450" y="3181350"/>
            <a:ext cx="685800" cy="7239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0" idx="2"/>
            <a:endCxn id="60" idx="0"/>
          </p:cNvCxnSpPr>
          <p:nvPr/>
        </p:nvCxnSpPr>
        <p:spPr>
          <a:xfrm rot="16200000" flipH="1">
            <a:off x="5600700" y="4495800"/>
            <a:ext cx="762000" cy="60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2" idx="2"/>
            <a:endCxn id="60" idx="0"/>
          </p:cNvCxnSpPr>
          <p:nvPr/>
        </p:nvCxnSpPr>
        <p:spPr>
          <a:xfrm rot="5400000">
            <a:off x="6896100" y="3810000"/>
            <a:ext cx="762000" cy="1981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019800" y="3352800"/>
            <a:ext cx="16017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[0-30),[30-100)</a:t>
            </a:r>
            <a:endParaRPr lang="en-US" i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848600" y="5486400"/>
            <a:ext cx="9813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[30-100)</a:t>
            </a:r>
            <a:endParaRPr lang="en-US" i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324600" y="5486400"/>
            <a:ext cx="7473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[0-30)</a:t>
            </a:r>
            <a:endParaRPr lang="en-US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553200" y="1981200"/>
            <a:ext cx="8643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[0-100)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0" grpId="0" animBg="1"/>
      <p:bldP spid="121" grpId="0" animBg="1"/>
      <p:bldP spid="120" grpId="0" animBg="1"/>
      <p:bldP spid="4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38" grpId="0" animBg="1"/>
      <p:bldP spid="49" grpId="0"/>
      <p:bldP spid="64" grpId="0" animBg="1"/>
      <p:bldP spid="115" grpId="0" animBg="1"/>
      <p:bldP spid="116" grpId="0" animBg="1"/>
      <p:bldP spid="117" grpId="0" animBg="1"/>
      <p:bldP spid="11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/>
          <p:cNvSpPr/>
          <p:nvPr/>
        </p:nvSpPr>
        <p:spPr>
          <a:xfrm>
            <a:off x="2895600" y="1371600"/>
            <a:ext cx="6019800" cy="441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304800" y="1371600"/>
            <a:ext cx="1828800" cy="441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Goal: Declarative Programming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762000" y="2362200"/>
            <a:ext cx="9906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62000" y="4419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72" idx="4"/>
            <a:endCxn id="62" idx="0"/>
          </p:cNvCxnSpPr>
          <p:nvPr/>
        </p:nvCxnSpPr>
        <p:spPr>
          <a:xfrm rot="5400000">
            <a:off x="1028700" y="2133600"/>
            <a:ext cx="4572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62000" y="34290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67" idx="2"/>
            <a:endCxn id="63" idx="0"/>
          </p:cNvCxnSpPr>
          <p:nvPr/>
        </p:nvCxnSpPr>
        <p:spPr>
          <a:xfrm rot="5400000">
            <a:off x="1028700" y="4191000"/>
            <a:ext cx="4572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66800" y="16002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2"/>
            <a:endCxn id="67" idx="0"/>
          </p:cNvCxnSpPr>
          <p:nvPr/>
        </p:nvCxnSpPr>
        <p:spPr>
          <a:xfrm rot="5400000">
            <a:off x="990600" y="3162300"/>
            <a:ext cx="5334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066800" y="533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63" idx="2"/>
            <a:endCxn id="79" idx="0"/>
          </p:cNvCxnSpPr>
          <p:nvPr/>
        </p:nvCxnSpPr>
        <p:spPr>
          <a:xfrm rot="5400000">
            <a:off x="1066800" y="5143500"/>
            <a:ext cx="3810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own Arrow 82"/>
          <p:cNvSpPr/>
          <p:nvPr/>
        </p:nvSpPr>
        <p:spPr>
          <a:xfrm rot="16200000">
            <a:off x="2057400" y="3200400"/>
            <a:ext cx="838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0480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7338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4196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104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962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3820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352800" y="2362200"/>
            <a:ext cx="9906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391400" y="2362200"/>
            <a:ext cx="9906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572000" y="3352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705600" y="3352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505200" y="4419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5486400" y="4419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7391400" y="4419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>
            <a:stCxn id="85" idx="4"/>
            <a:endCxn id="93" idx="0"/>
          </p:cNvCxnSpPr>
          <p:nvPr/>
        </p:nvCxnSpPr>
        <p:spPr>
          <a:xfrm rot="16200000" flipH="1">
            <a:off x="3276600" y="1790700"/>
            <a:ext cx="533400" cy="60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8" idx="4"/>
            <a:endCxn id="94" idx="0"/>
          </p:cNvCxnSpPr>
          <p:nvPr/>
        </p:nvCxnSpPr>
        <p:spPr>
          <a:xfrm rot="16200000" flipH="1">
            <a:off x="7277100" y="1752600"/>
            <a:ext cx="5334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93" idx="0"/>
          </p:cNvCxnSpPr>
          <p:nvPr/>
        </p:nvCxnSpPr>
        <p:spPr>
          <a:xfrm rot="5400000">
            <a:off x="3619500" y="2057400"/>
            <a:ext cx="5334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3" idx="2"/>
            <a:endCxn id="101" idx="0"/>
          </p:cNvCxnSpPr>
          <p:nvPr/>
        </p:nvCxnSpPr>
        <p:spPr>
          <a:xfrm rot="16200000" flipH="1">
            <a:off x="4229100" y="2514600"/>
            <a:ext cx="457200" cy="1219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2" idx="2"/>
            <a:endCxn id="105" idx="0"/>
          </p:cNvCxnSpPr>
          <p:nvPr/>
        </p:nvCxnSpPr>
        <p:spPr>
          <a:xfrm rot="5400000">
            <a:off x="5334000" y="2552700"/>
            <a:ext cx="533400" cy="3200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1" idx="2"/>
            <a:endCxn id="106" idx="0"/>
          </p:cNvCxnSpPr>
          <p:nvPr/>
        </p:nvCxnSpPr>
        <p:spPr>
          <a:xfrm rot="16200000" flipH="1">
            <a:off x="5257800" y="3695700"/>
            <a:ext cx="533400" cy="914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7" idx="2"/>
            <a:endCxn id="153" idx="0"/>
          </p:cNvCxnSpPr>
          <p:nvPr/>
        </p:nvCxnSpPr>
        <p:spPr>
          <a:xfrm rot="5400000">
            <a:off x="7658100" y="5105400"/>
            <a:ext cx="3810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2" idx="2"/>
            <a:endCxn id="106" idx="0"/>
          </p:cNvCxnSpPr>
          <p:nvPr/>
        </p:nvCxnSpPr>
        <p:spPr>
          <a:xfrm rot="5400000">
            <a:off x="6324600" y="3543300"/>
            <a:ext cx="533400" cy="1219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6" idx="2"/>
            <a:endCxn id="151" idx="0"/>
          </p:cNvCxnSpPr>
          <p:nvPr/>
        </p:nvCxnSpPr>
        <p:spPr>
          <a:xfrm rot="16200000" flipH="1">
            <a:off x="5829300" y="5105400"/>
            <a:ext cx="3810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4" idx="2"/>
            <a:endCxn id="102" idx="0"/>
          </p:cNvCxnSpPr>
          <p:nvPr/>
        </p:nvCxnSpPr>
        <p:spPr>
          <a:xfrm rot="5400000">
            <a:off x="7315200" y="2781300"/>
            <a:ext cx="4572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05" idx="2"/>
            <a:endCxn id="152" idx="0"/>
          </p:cNvCxnSpPr>
          <p:nvPr/>
        </p:nvCxnSpPr>
        <p:spPr>
          <a:xfrm rot="16200000" flipH="1">
            <a:off x="3848100" y="5105400"/>
            <a:ext cx="3810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0" idx="4"/>
            <a:endCxn id="94" idx="0"/>
          </p:cNvCxnSpPr>
          <p:nvPr/>
        </p:nvCxnSpPr>
        <p:spPr>
          <a:xfrm rot="5400000">
            <a:off x="7962900" y="1752600"/>
            <a:ext cx="5334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2" idx="2"/>
            <a:endCxn id="107" idx="0"/>
          </p:cNvCxnSpPr>
          <p:nvPr/>
        </p:nvCxnSpPr>
        <p:spPr>
          <a:xfrm rot="16200000" flipH="1">
            <a:off x="7277100" y="3810000"/>
            <a:ext cx="5334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89" idx="4"/>
            <a:endCxn id="94" idx="0"/>
          </p:cNvCxnSpPr>
          <p:nvPr/>
        </p:nvCxnSpPr>
        <p:spPr>
          <a:xfrm rot="5400000">
            <a:off x="7620000" y="2095500"/>
            <a:ext cx="5334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1" idx="2"/>
            <a:endCxn id="105" idx="0"/>
          </p:cNvCxnSpPr>
          <p:nvPr/>
        </p:nvCxnSpPr>
        <p:spPr>
          <a:xfrm rot="5400000">
            <a:off x="4267200" y="3619500"/>
            <a:ext cx="533400" cy="1066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87" idx="4"/>
            <a:endCxn id="93" idx="0"/>
          </p:cNvCxnSpPr>
          <p:nvPr/>
        </p:nvCxnSpPr>
        <p:spPr>
          <a:xfrm rot="5400000">
            <a:off x="3962400" y="1714500"/>
            <a:ext cx="533400" cy="762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867400" y="533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886200" y="533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620000" y="533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/>
          <p:cNvCxnSpPr>
            <a:stCxn id="171" idx="2"/>
            <a:endCxn id="101" idx="0"/>
          </p:cNvCxnSpPr>
          <p:nvPr/>
        </p:nvCxnSpPr>
        <p:spPr>
          <a:xfrm rot="5400000">
            <a:off x="5181600" y="2781300"/>
            <a:ext cx="4572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01" idx="2"/>
            <a:endCxn id="107" idx="0"/>
          </p:cNvCxnSpPr>
          <p:nvPr/>
        </p:nvCxnSpPr>
        <p:spPr>
          <a:xfrm rot="16200000" flipH="1">
            <a:off x="6210300" y="2743200"/>
            <a:ext cx="533400" cy="2819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9530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56388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3246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5257800" y="2362200"/>
            <a:ext cx="9906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/>
          <p:cNvCxnSpPr>
            <a:stCxn id="168" idx="4"/>
            <a:endCxn id="171" idx="0"/>
          </p:cNvCxnSpPr>
          <p:nvPr/>
        </p:nvCxnSpPr>
        <p:spPr>
          <a:xfrm rot="16200000" flipH="1">
            <a:off x="5181600" y="1790700"/>
            <a:ext cx="533400" cy="60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9" idx="4"/>
            <a:endCxn id="171" idx="0"/>
          </p:cNvCxnSpPr>
          <p:nvPr/>
        </p:nvCxnSpPr>
        <p:spPr>
          <a:xfrm rot="5400000">
            <a:off x="5524500" y="2057400"/>
            <a:ext cx="5334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70" idx="4"/>
            <a:endCxn id="171" idx="0"/>
          </p:cNvCxnSpPr>
          <p:nvPr/>
        </p:nvCxnSpPr>
        <p:spPr>
          <a:xfrm rot="5400000">
            <a:off x="5867400" y="1714500"/>
            <a:ext cx="533400" cy="762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28600" y="5715000"/>
            <a:ext cx="970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static</a:t>
            </a:r>
            <a:endParaRPr lang="en-US" sz="28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2895600" y="5715000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dynamic</a:t>
            </a:r>
            <a:endParaRPr lang="en-US" sz="28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3" grpId="0" animBg="1"/>
      <p:bldP spid="94" grpId="0" animBg="1"/>
      <p:bldP spid="101" grpId="0" animBg="1"/>
      <p:bldP spid="102" grpId="0" animBg="1"/>
      <p:bldP spid="105" grpId="0" animBg="1"/>
      <p:bldP spid="106" grpId="0" animBg="1"/>
      <p:bldP spid="107" grpId="0" animBg="1"/>
      <p:bldP spid="151" grpId="0" animBg="1"/>
      <p:bldP spid="152" grpId="0" animBg="1"/>
      <p:bldP spid="153" grpId="0" animBg="1"/>
      <p:bldP spid="168" grpId="0" animBg="1"/>
      <p:bldP spid="169" grpId="0" animBg="1"/>
      <p:bldP spid="170" grpId="0" animBg="1"/>
      <p:bldP spid="171" grpId="0" animBg="1"/>
      <p:bldP spid="17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1219200" y="4038600"/>
            <a:ext cx="990600" cy="4572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JM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772400" y="3200400"/>
            <a:ext cx="9906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vertex 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05000" y="5334000"/>
            <a:ext cx="7086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5943600"/>
            <a:ext cx="8229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372394" y="5409406"/>
            <a:ext cx="1066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544594" y="5409406"/>
            <a:ext cx="1066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odem"/>
          <p:cNvSpPr>
            <a:spLocks noEditPoints="1" noChangeArrowheads="1"/>
          </p:cNvSpPr>
          <p:nvPr/>
        </p:nvSpPr>
        <p:spPr bwMode="auto">
          <a:xfrm>
            <a:off x="7772400" y="4572000"/>
            <a:ext cx="609600" cy="3048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3" descr="C:\Documents and Settings\mbudiu\Local Settings\Temporary Internet Files\Content.IE5\BEKKHKZ9\MPj0409015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3733800"/>
            <a:ext cx="457944" cy="460190"/>
          </a:xfrm>
          <a:prstGeom prst="rect">
            <a:avLst/>
          </a:prstGeom>
          <a:noFill/>
        </p:spPr>
      </p:pic>
      <p:sp>
        <p:nvSpPr>
          <p:cNvPr id="25" name="modem"/>
          <p:cNvSpPr>
            <a:spLocks noEditPoints="1" noChangeArrowheads="1"/>
          </p:cNvSpPr>
          <p:nvPr/>
        </p:nvSpPr>
        <p:spPr bwMode="auto">
          <a:xfrm>
            <a:off x="7770425" y="4320650"/>
            <a:ext cx="609600" cy="3048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modem"/>
          <p:cNvSpPr>
            <a:spLocks noEditPoints="1" noChangeArrowheads="1"/>
          </p:cNvSpPr>
          <p:nvPr/>
        </p:nvSpPr>
        <p:spPr bwMode="auto">
          <a:xfrm>
            <a:off x="1524000" y="4572000"/>
            <a:ext cx="609600" cy="3048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-838200" y="4343400"/>
            <a:ext cx="32004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H="1">
            <a:off x="838200" y="2819400"/>
            <a:ext cx="1600200" cy="6858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2362201" y="2818892"/>
            <a:ext cx="5333999" cy="1237996"/>
          </a:xfrm>
          <a:custGeom>
            <a:avLst/>
            <a:gdLst>
              <a:gd name="connsiteX0" fmla="*/ 0 w 3044952"/>
              <a:gd name="connsiteY0" fmla="*/ 704088 h 704088"/>
              <a:gd name="connsiteX1" fmla="*/ 1271016 w 3044952"/>
              <a:gd name="connsiteY1" fmla="*/ 173736 h 704088"/>
              <a:gd name="connsiteX2" fmla="*/ 3044952 w 3044952"/>
              <a:gd name="connsiteY2" fmla="*/ 0 h 704088"/>
              <a:gd name="connsiteX0" fmla="*/ 0 w 3044952"/>
              <a:gd name="connsiteY0" fmla="*/ 704088 h 704088"/>
              <a:gd name="connsiteX1" fmla="*/ 1271016 w 3044952"/>
              <a:gd name="connsiteY1" fmla="*/ 326136 h 704088"/>
              <a:gd name="connsiteX2" fmla="*/ 3044952 w 3044952"/>
              <a:gd name="connsiteY2" fmla="*/ 0 h 704088"/>
              <a:gd name="connsiteX0" fmla="*/ 0 w 3089529"/>
              <a:gd name="connsiteY0" fmla="*/ 1485900 h 1485900"/>
              <a:gd name="connsiteX1" fmla="*/ 2582037 w 3089529"/>
              <a:gd name="connsiteY1" fmla="*/ 117348 h 1485900"/>
              <a:gd name="connsiteX2" fmla="*/ 3044952 w 3089529"/>
              <a:gd name="connsiteY2" fmla="*/ 781812 h 1485900"/>
              <a:gd name="connsiteX0" fmla="*/ 0 w 3091655"/>
              <a:gd name="connsiteY0" fmla="*/ 1596644 h 1596644"/>
              <a:gd name="connsiteX1" fmla="*/ 2582037 w 3091655"/>
              <a:gd name="connsiteY1" fmla="*/ 228092 h 1596644"/>
              <a:gd name="connsiteX2" fmla="*/ 3014502 w 3091655"/>
              <a:gd name="connsiteY2" fmla="*/ 380492 h 1596644"/>
              <a:gd name="connsiteX3" fmla="*/ 3044952 w 3091655"/>
              <a:gd name="connsiteY3" fmla="*/ 892556 h 1596644"/>
              <a:gd name="connsiteX0" fmla="*/ 0 w 3281964"/>
              <a:gd name="connsiteY0" fmla="*/ 1237996 h 1237996"/>
              <a:gd name="connsiteX1" fmla="*/ 1440180 w 3281964"/>
              <a:gd name="connsiteY1" fmla="*/ 402844 h 1237996"/>
              <a:gd name="connsiteX2" fmla="*/ 3014502 w 3281964"/>
              <a:gd name="connsiteY2" fmla="*/ 21844 h 1237996"/>
              <a:gd name="connsiteX3" fmla="*/ 3044952 w 3281964"/>
              <a:gd name="connsiteY3" fmla="*/ 533908 h 1237996"/>
              <a:gd name="connsiteX0" fmla="*/ 0 w 3044952"/>
              <a:gd name="connsiteY0" fmla="*/ 1390396 h 1390396"/>
              <a:gd name="connsiteX1" fmla="*/ 1440180 w 3044952"/>
              <a:gd name="connsiteY1" fmla="*/ 555244 h 1390396"/>
              <a:gd name="connsiteX2" fmla="*/ 2464719 w 3044952"/>
              <a:gd name="connsiteY2" fmla="*/ 21844 h 1390396"/>
              <a:gd name="connsiteX3" fmla="*/ 3044952 w 3044952"/>
              <a:gd name="connsiteY3" fmla="*/ 686308 h 1390396"/>
              <a:gd name="connsiteX0" fmla="*/ 0 w 3044952"/>
              <a:gd name="connsiteY0" fmla="*/ 1390396 h 1390396"/>
              <a:gd name="connsiteX1" fmla="*/ 1186434 w 3044952"/>
              <a:gd name="connsiteY1" fmla="*/ 555244 h 1390396"/>
              <a:gd name="connsiteX2" fmla="*/ 2464719 w 3044952"/>
              <a:gd name="connsiteY2" fmla="*/ 21844 h 1390396"/>
              <a:gd name="connsiteX3" fmla="*/ 3044952 w 3044952"/>
              <a:gd name="connsiteY3" fmla="*/ 686308 h 1390396"/>
              <a:gd name="connsiteX0" fmla="*/ 0 w 3044952"/>
              <a:gd name="connsiteY0" fmla="*/ 1237996 h 1237996"/>
              <a:gd name="connsiteX1" fmla="*/ 1186434 w 3044952"/>
              <a:gd name="connsiteY1" fmla="*/ 402844 h 1237996"/>
              <a:gd name="connsiteX2" fmla="*/ 2464719 w 3044952"/>
              <a:gd name="connsiteY2" fmla="*/ 21844 h 1237996"/>
              <a:gd name="connsiteX3" fmla="*/ 3044952 w 3044952"/>
              <a:gd name="connsiteY3" fmla="*/ 533908 h 123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4952" h="1237996">
                <a:moveTo>
                  <a:pt x="0" y="1237996"/>
                </a:moveTo>
                <a:cubicBezTo>
                  <a:pt x="381762" y="1031494"/>
                  <a:pt x="678942" y="520192"/>
                  <a:pt x="1186434" y="402844"/>
                </a:cubicBezTo>
                <a:cubicBezTo>
                  <a:pt x="1618366" y="174752"/>
                  <a:pt x="2154966" y="0"/>
                  <a:pt x="2464719" y="21844"/>
                </a:cubicBezTo>
                <a:cubicBezTo>
                  <a:pt x="2774472" y="43688"/>
                  <a:pt x="2969392" y="423164"/>
                  <a:pt x="3044952" y="533908"/>
                </a:cubicBezTo>
              </a:path>
            </a:pathLst>
          </a:custGeom>
          <a:ln w="28575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Staging</a:t>
            </a:r>
            <a:endParaRPr lang="en-US" dirty="0"/>
          </a:p>
        </p:txBody>
      </p:sp>
      <p:pic>
        <p:nvPicPr>
          <p:cNvPr id="62" name="Picture 1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1524000"/>
            <a:ext cx="1194269" cy="12192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304800" y="9906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1. Build</a:t>
            </a:r>
            <a:endParaRPr lang="en-US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0" y="2819400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2. Send </a:t>
            </a:r>
            <a:br>
              <a:rPr lang="en-US" i="1" dirty="0" smtClean="0"/>
            </a:br>
            <a:r>
              <a:rPr lang="en-US" i="1" dirty="0" smtClean="0"/>
              <a:t>.exe</a:t>
            </a:r>
            <a:endParaRPr lang="en-US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762000" y="4876800"/>
            <a:ext cx="11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3. Start JM</a:t>
            </a:r>
            <a:endParaRPr lang="en-US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2590800" y="3886200"/>
            <a:ext cx="188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5. Generate graph</a:t>
            </a:r>
            <a:endParaRPr lang="en-US" i="1" dirty="0"/>
          </a:p>
        </p:txBody>
      </p:sp>
      <p:sp>
        <p:nvSpPr>
          <p:cNvPr id="67" name="Oval 66"/>
          <p:cNvSpPr/>
          <p:nvPr/>
        </p:nvSpPr>
        <p:spPr>
          <a:xfrm>
            <a:off x="2286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438400" y="43434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90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362200" y="4495800"/>
            <a:ext cx="76200" cy="76200"/>
          </a:xfrm>
          <a:prstGeom prst="ellipse">
            <a:avLst/>
          </a:prstGeom>
          <a:ln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14600" y="4495800"/>
            <a:ext cx="76200" cy="76200"/>
          </a:xfrm>
          <a:prstGeom prst="ellipse">
            <a:avLst/>
          </a:prstGeom>
          <a:ln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67000" y="4495800"/>
            <a:ext cx="76200" cy="76200"/>
          </a:xfrm>
          <a:prstGeom prst="ellipse">
            <a:avLst/>
          </a:prstGeom>
          <a:solidFill>
            <a:srgbClr val="FFFF00"/>
          </a:solidFill>
          <a:ln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3622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146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667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7432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72" idx="7"/>
            <a:endCxn id="76" idx="4"/>
          </p:cNvCxnSpPr>
          <p:nvPr/>
        </p:nvCxnSpPr>
        <p:spPr>
          <a:xfrm rot="5400000" flipH="1" flipV="1">
            <a:off x="2712991" y="4438651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2" idx="1"/>
            <a:endCxn id="69" idx="4"/>
          </p:cNvCxnSpPr>
          <p:nvPr/>
        </p:nvCxnSpPr>
        <p:spPr>
          <a:xfrm rot="16200000" flipV="1">
            <a:off x="2609851" y="4438650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1" idx="7"/>
            <a:endCxn id="69" idx="4"/>
          </p:cNvCxnSpPr>
          <p:nvPr/>
        </p:nvCxnSpPr>
        <p:spPr>
          <a:xfrm rot="5400000" flipH="1" flipV="1">
            <a:off x="2560591" y="4438651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1" idx="1"/>
            <a:endCxn id="68" idx="4"/>
          </p:cNvCxnSpPr>
          <p:nvPr/>
        </p:nvCxnSpPr>
        <p:spPr>
          <a:xfrm rot="16200000" flipV="1">
            <a:off x="2457451" y="4438650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7"/>
            <a:endCxn id="68" idx="3"/>
          </p:cNvCxnSpPr>
          <p:nvPr/>
        </p:nvCxnSpPr>
        <p:spPr>
          <a:xfrm rot="5400000" flipH="1" flipV="1">
            <a:off x="2389141" y="4446541"/>
            <a:ext cx="98518" cy="223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0" idx="1"/>
            <a:endCxn id="67" idx="5"/>
          </p:cNvCxnSpPr>
          <p:nvPr/>
        </p:nvCxnSpPr>
        <p:spPr>
          <a:xfrm rot="16200000" flipV="1">
            <a:off x="2312941" y="4446541"/>
            <a:ext cx="98518" cy="223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1"/>
            <a:endCxn id="75" idx="4"/>
          </p:cNvCxnSpPr>
          <p:nvPr/>
        </p:nvCxnSpPr>
        <p:spPr>
          <a:xfrm rot="16200000" flipV="1">
            <a:off x="2686051" y="4286250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9" idx="7"/>
            <a:endCxn id="75" idx="5"/>
          </p:cNvCxnSpPr>
          <p:nvPr/>
        </p:nvCxnSpPr>
        <p:spPr>
          <a:xfrm rot="5400000" flipH="1" flipV="1">
            <a:off x="2644682" y="4267200"/>
            <a:ext cx="98518" cy="762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9" idx="1"/>
            <a:endCxn id="74" idx="4"/>
          </p:cNvCxnSpPr>
          <p:nvPr/>
        </p:nvCxnSpPr>
        <p:spPr>
          <a:xfrm rot="16200000" flipV="1">
            <a:off x="2533651" y="4286250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8" idx="7"/>
            <a:endCxn id="74" idx="6"/>
          </p:cNvCxnSpPr>
          <p:nvPr/>
        </p:nvCxnSpPr>
        <p:spPr>
          <a:xfrm rot="5400000" flipH="1" flipV="1">
            <a:off x="2484391" y="4248151"/>
            <a:ext cx="125459" cy="873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8" idx="1"/>
            <a:endCxn id="73" idx="5"/>
          </p:cNvCxnSpPr>
          <p:nvPr/>
        </p:nvCxnSpPr>
        <p:spPr>
          <a:xfrm rot="16200000" flipV="1">
            <a:off x="2389141" y="4294141"/>
            <a:ext cx="98518" cy="223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7" idx="1"/>
            <a:endCxn id="73" idx="3"/>
          </p:cNvCxnSpPr>
          <p:nvPr/>
        </p:nvCxnSpPr>
        <p:spPr>
          <a:xfrm rot="5400000" flipH="1" flipV="1">
            <a:off x="2286000" y="4267200"/>
            <a:ext cx="98518" cy="762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733800" y="2895600"/>
            <a:ext cx="1181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7. Serialize</a:t>
            </a:r>
            <a:br>
              <a:rPr lang="en-US" i="1" dirty="0" smtClean="0"/>
            </a:br>
            <a:r>
              <a:rPr lang="en-US" i="1" dirty="0" smtClean="0"/>
              <a:t>vertices</a:t>
            </a:r>
            <a:endParaRPr lang="en-US" i="1" dirty="0"/>
          </a:p>
        </p:txBody>
      </p:sp>
      <p:sp>
        <p:nvSpPr>
          <p:cNvPr id="109" name="Freeform 108"/>
          <p:cNvSpPr/>
          <p:nvPr/>
        </p:nvSpPr>
        <p:spPr>
          <a:xfrm>
            <a:off x="2136648" y="4236720"/>
            <a:ext cx="5940552" cy="1239012"/>
          </a:xfrm>
          <a:custGeom>
            <a:avLst/>
            <a:gdLst>
              <a:gd name="connsiteX0" fmla="*/ 5708904 w 5995416"/>
              <a:gd name="connsiteY0" fmla="*/ 0 h 1772412"/>
              <a:gd name="connsiteX1" fmla="*/ 5562600 w 5995416"/>
              <a:gd name="connsiteY1" fmla="*/ 1380744 h 1772412"/>
              <a:gd name="connsiteX2" fmla="*/ 3112008 w 5995416"/>
              <a:gd name="connsiteY2" fmla="*/ 1664208 h 1772412"/>
              <a:gd name="connsiteX3" fmla="*/ 505968 w 5995416"/>
              <a:gd name="connsiteY3" fmla="*/ 1636776 h 1772412"/>
              <a:gd name="connsiteX4" fmla="*/ 76200 w 5995416"/>
              <a:gd name="connsiteY4" fmla="*/ 850392 h 1772412"/>
              <a:gd name="connsiteX0" fmla="*/ 6089904 w 6233160"/>
              <a:gd name="connsiteY0" fmla="*/ 0 h 1239012"/>
              <a:gd name="connsiteX1" fmla="*/ 5562600 w 6233160"/>
              <a:gd name="connsiteY1" fmla="*/ 847344 h 1239012"/>
              <a:gd name="connsiteX2" fmla="*/ 3112008 w 6233160"/>
              <a:gd name="connsiteY2" fmla="*/ 1130808 h 1239012"/>
              <a:gd name="connsiteX3" fmla="*/ 505968 w 6233160"/>
              <a:gd name="connsiteY3" fmla="*/ 1103376 h 1239012"/>
              <a:gd name="connsiteX4" fmla="*/ 76200 w 6233160"/>
              <a:gd name="connsiteY4" fmla="*/ 316992 h 1239012"/>
              <a:gd name="connsiteX0" fmla="*/ 6089904 w 6089904"/>
              <a:gd name="connsiteY0" fmla="*/ 0 h 1239012"/>
              <a:gd name="connsiteX1" fmla="*/ 5562600 w 6089904"/>
              <a:gd name="connsiteY1" fmla="*/ 847344 h 1239012"/>
              <a:gd name="connsiteX2" fmla="*/ 3112008 w 6089904"/>
              <a:gd name="connsiteY2" fmla="*/ 1130808 h 1239012"/>
              <a:gd name="connsiteX3" fmla="*/ 505968 w 6089904"/>
              <a:gd name="connsiteY3" fmla="*/ 1103376 h 1239012"/>
              <a:gd name="connsiteX4" fmla="*/ 76200 w 6089904"/>
              <a:gd name="connsiteY4" fmla="*/ 316992 h 123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9904" h="1239012">
                <a:moveTo>
                  <a:pt x="6089904" y="0"/>
                </a:moveTo>
                <a:cubicBezTo>
                  <a:pt x="6035040" y="542544"/>
                  <a:pt x="6058916" y="658876"/>
                  <a:pt x="5562600" y="847344"/>
                </a:cubicBezTo>
                <a:cubicBezTo>
                  <a:pt x="5066284" y="1035812"/>
                  <a:pt x="3954780" y="1088136"/>
                  <a:pt x="3112008" y="1130808"/>
                </a:cubicBezTo>
                <a:cubicBezTo>
                  <a:pt x="2269236" y="1173480"/>
                  <a:pt x="1011936" y="1239012"/>
                  <a:pt x="505968" y="1103376"/>
                </a:cubicBezTo>
                <a:cubicBezTo>
                  <a:pt x="0" y="967740"/>
                  <a:pt x="38100" y="642366"/>
                  <a:pt x="76200" y="316992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5638800" y="4953000"/>
            <a:ext cx="1752660" cy="646331"/>
          </a:xfrm>
          <a:prstGeom prst="rect">
            <a:avLst/>
          </a:prstGeom>
          <a:noFill/>
          <a:ln>
            <a:noFill/>
            <a:tailEnd w="lg" len="lg"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8. Monitor</a:t>
            </a:r>
          </a:p>
          <a:p>
            <a:pPr algn="ctr"/>
            <a:r>
              <a:rPr lang="en-US" i="1" dirty="0" smtClean="0"/>
              <a:t>Vertex execution</a:t>
            </a:r>
            <a:endParaRPr lang="en-US" i="1" dirty="0"/>
          </a:p>
        </p:txBody>
      </p:sp>
      <p:sp>
        <p:nvSpPr>
          <p:cNvPr id="116" name="modem"/>
          <p:cNvSpPr>
            <a:spLocks noEditPoints="1" noChangeArrowheads="1"/>
          </p:cNvSpPr>
          <p:nvPr/>
        </p:nvSpPr>
        <p:spPr bwMode="auto">
          <a:xfrm>
            <a:off x="4343400" y="4572000"/>
            <a:ext cx="609600" cy="3048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rot="5400000">
            <a:off x="4267994" y="5409406"/>
            <a:ext cx="1066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 117"/>
          <p:cNvSpPr/>
          <p:nvPr/>
        </p:nvSpPr>
        <p:spPr>
          <a:xfrm>
            <a:off x="1941576" y="4956048"/>
            <a:ext cx="2750820" cy="905256"/>
          </a:xfrm>
          <a:custGeom>
            <a:avLst/>
            <a:gdLst>
              <a:gd name="connsiteX0" fmla="*/ 158496 w 2718816"/>
              <a:gd name="connsiteY0" fmla="*/ 45720 h 905256"/>
              <a:gd name="connsiteX1" fmla="*/ 204216 w 2718816"/>
              <a:gd name="connsiteY1" fmla="*/ 658368 h 905256"/>
              <a:gd name="connsiteX2" fmla="*/ 1383792 w 2718816"/>
              <a:gd name="connsiteY2" fmla="*/ 905256 h 905256"/>
              <a:gd name="connsiteX3" fmla="*/ 2490216 w 2718816"/>
              <a:gd name="connsiteY3" fmla="*/ 822960 h 905256"/>
              <a:gd name="connsiteX4" fmla="*/ 2718816 w 2718816"/>
              <a:gd name="connsiteY4" fmla="*/ 0 h 905256"/>
              <a:gd name="connsiteX0" fmla="*/ 158496 w 2756916"/>
              <a:gd name="connsiteY0" fmla="*/ 45720 h 905256"/>
              <a:gd name="connsiteX1" fmla="*/ 204216 w 2756916"/>
              <a:gd name="connsiteY1" fmla="*/ 658368 h 905256"/>
              <a:gd name="connsiteX2" fmla="*/ 1383792 w 2756916"/>
              <a:gd name="connsiteY2" fmla="*/ 905256 h 905256"/>
              <a:gd name="connsiteX3" fmla="*/ 2490216 w 2756916"/>
              <a:gd name="connsiteY3" fmla="*/ 822960 h 905256"/>
              <a:gd name="connsiteX4" fmla="*/ 2718816 w 2756916"/>
              <a:gd name="connsiteY4" fmla="*/ 432816 h 905256"/>
              <a:gd name="connsiteX5" fmla="*/ 2718816 w 2756916"/>
              <a:gd name="connsiteY5" fmla="*/ 0 h 905256"/>
              <a:gd name="connsiteX0" fmla="*/ 158496 w 2756916"/>
              <a:gd name="connsiteY0" fmla="*/ 45720 h 905256"/>
              <a:gd name="connsiteX1" fmla="*/ 204216 w 2756916"/>
              <a:gd name="connsiteY1" fmla="*/ 658368 h 905256"/>
              <a:gd name="connsiteX2" fmla="*/ 1383792 w 2756916"/>
              <a:gd name="connsiteY2" fmla="*/ 905256 h 905256"/>
              <a:gd name="connsiteX3" fmla="*/ 1773936 w 2756916"/>
              <a:gd name="connsiteY3" fmla="*/ 886968 h 905256"/>
              <a:gd name="connsiteX4" fmla="*/ 2490216 w 2756916"/>
              <a:gd name="connsiteY4" fmla="*/ 822960 h 905256"/>
              <a:gd name="connsiteX5" fmla="*/ 2718816 w 2756916"/>
              <a:gd name="connsiteY5" fmla="*/ 432816 h 905256"/>
              <a:gd name="connsiteX6" fmla="*/ 2718816 w 2756916"/>
              <a:gd name="connsiteY6" fmla="*/ 0 h 905256"/>
              <a:gd name="connsiteX0" fmla="*/ 79248 w 2830068"/>
              <a:gd name="connsiteY0" fmla="*/ 45720 h 905256"/>
              <a:gd name="connsiteX1" fmla="*/ 277368 w 2830068"/>
              <a:gd name="connsiteY1" fmla="*/ 658368 h 905256"/>
              <a:gd name="connsiteX2" fmla="*/ 1456944 w 2830068"/>
              <a:gd name="connsiteY2" fmla="*/ 905256 h 905256"/>
              <a:gd name="connsiteX3" fmla="*/ 1847088 w 2830068"/>
              <a:gd name="connsiteY3" fmla="*/ 886968 h 905256"/>
              <a:gd name="connsiteX4" fmla="*/ 2563368 w 2830068"/>
              <a:gd name="connsiteY4" fmla="*/ 822960 h 905256"/>
              <a:gd name="connsiteX5" fmla="*/ 2791968 w 2830068"/>
              <a:gd name="connsiteY5" fmla="*/ 432816 h 905256"/>
              <a:gd name="connsiteX6" fmla="*/ 2791968 w 2830068"/>
              <a:gd name="connsiteY6" fmla="*/ 0 h 905256"/>
              <a:gd name="connsiteX0" fmla="*/ 31496 w 2782316"/>
              <a:gd name="connsiteY0" fmla="*/ 45720 h 905256"/>
              <a:gd name="connsiteX1" fmla="*/ 229616 w 2782316"/>
              <a:gd name="connsiteY1" fmla="*/ 658368 h 905256"/>
              <a:gd name="connsiteX2" fmla="*/ 1409192 w 2782316"/>
              <a:gd name="connsiteY2" fmla="*/ 905256 h 905256"/>
              <a:gd name="connsiteX3" fmla="*/ 1799336 w 2782316"/>
              <a:gd name="connsiteY3" fmla="*/ 886968 h 905256"/>
              <a:gd name="connsiteX4" fmla="*/ 2515616 w 2782316"/>
              <a:gd name="connsiteY4" fmla="*/ 822960 h 905256"/>
              <a:gd name="connsiteX5" fmla="*/ 2744216 w 2782316"/>
              <a:gd name="connsiteY5" fmla="*/ 432816 h 905256"/>
              <a:gd name="connsiteX6" fmla="*/ 2744216 w 2782316"/>
              <a:gd name="connsiteY6" fmla="*/ 0 h 905256"/>
              <a:gd name="connsiteX0" fmla="*/ 0 w 2750820"/>
              <a:gd name="connsiteY0" fmla="*/ 45720 h 905256"/>
              <a:gd name="connsiteX1" fmla="*/ 198120 w 2750820"/>
              <a:gd name="connsiteY1" fmla="*/ 658368 h 905256"/>
              <a:gd name="connsiteX2" fmla="*/ 1072896 w 2750820"/>
              <a:gd name="connsiteY2" fmla="*/ 905256 h 905256"/>
              <a:gd name="connsiteX3" fmla="*/ 1767840 w 2750820"/>
              <a:gd name="connsiteY3" fmla="*/ 886968 h 905256"/>
              <a:gd name="connsiteX4" fmla="*/ 2484120 w 2750820"/>
              <a:gd name="connsiteY4" fmla="*/ 822960 h 905256"/>
              <a:gd name="connsiteX5" fmla="*/ 2712720 w 2750820"/>
              <a:gd name="connsiteY5" fmla="*/ 432816 h 905256"/>
              <a:gd name="connsiteX6" fmla="*/ 2712720 w 2750820"/>
              <a:gd name="connsiteY6" fmla="*/ 0 h 90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0820" h="905256">
                <a:moveTo>
                  <a:pt x="0" y="45720"/>
                </a:moveTo>
                <a:cubicBezTo>
                  <a:pt x="57912" y="252984"/>
                  <a:pt x="19304" y="515112"/>
                  <a:pt x="198120" y="658368"/>
                </a:cubicBezTo>
                <a:cubicBezTo>
                  <a:pt x="376936" y="801624"/>
                  <a:pt x="874776" y="867156"/>
                  <a:pt x="1072896" y="905256"/>
                </a:cubicBezTo>
                <a:lnTo>
                  <a:pt x="1767840" y="886968"/>
                </a:lnTo>
                <a:lnTo>
                  <a:pt x="2484120" y="822960"/>
                </a:lnTo>
                <a:cubicBezTo>
                  <a:pt x="2668524" y="807720"/>
                  <a:pt x="2674620" y="569976"/>
                  <a:pt x="2712720" y="432816"/>
                </a:cubicBezTo>
                <a:cubicBezTo>
                  <a:pt x="2750820" y="295656"/>
                  <a:pt x="2674620" y="135636"/>
                  <a:pt x="2712720" y="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2590800" y="5562600"/>
            <a:ext cx="177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4. Query</a:t>
            </a:r>
            <a:br>
              <a:rPr lang="en-US" i="1" dirty="0" smtClean="0"/>
            </a:br>
            <a:r>
              <a:rPr lang="en-US" i="1" dirty="0" smtClean="0"/>
              <a:t>cluster resources</a:t>
            </a:r>
            <a:endParaRPr lang="en-US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953000" y="4343400"/>
            <a:ext cx="9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</a:t>
            </a:r>
            <a:br>
              <a:rPr lang="en-US" dirty="0" smtClean="0"/>
            </a:b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86000" y="4572000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6. Initialize vertices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45" grpId="0" animBg="1"/>
      <p:bldP spid="63" grpId="0"/>
      <p:bldP spid="64" grpId="0"/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108" grpId="0"/>
      <p:bldP spid="109" grpId="0" animBg="1"/>
      <p:bldP spid="110" grpId="0"/>
      <p:bldP spid="118" grpId="0" animBg="1"/>
      <p:bldP spid="119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Pieces of the Global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41316" name="Picture 4" descr="http://blogs.voices.com/thebiz/Amazon-Web-Services-3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60220"/>
            <a:ext cx="2857500" cy="1162050"/>
          </a:xfrm>
          <a:prstGeom prst="rect">
            <a:avLst/>
          </a:prstGeom>
          <a:noFill/>
        </p:spPr>
      </p:pic>
      <p:pic>
        <p:nvPicPr>
          <p:cNvPr id="141318" name="Picture 6" descr="http://www.arrowasia.com.hk/file_system/intranet/SA/MIME/Image/googl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55620"/>
            <a:ext cx="2990850" cy="1133475"/>
          </a:xfrm>
          <a:prstGeom prst="rect">
            <a:avLst/>
          </a:prstGeom>
          <a:noFill/>
        </p:spPr>
      </p:pic>
      <p:pic>
        <p:nvPicPr>
          <p:cNvPr id="141320" name="Picture 8" descr="http://www.24x7updates.com/newsimages/Microsoft_goes_Live_with_Windows_Offic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274820"/>
            <a:ext cx="1692696" cy="1685925"/>
          </a:xfrm>
          <a:prstGeom prst="rect">
            <a:avLst/>
          </a:prstGeom>
          <a:noFill/>
        </p:spPr>
      </p:pic>
      <p:pic>
        <p:nvPicPr>
          <p:cNvPr id="141322" name="Picture 10" descr="http://fishtrain.com/wp-content/uploads/akamai_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1836420"/>
            <a:ext cx="2286000" cy="1076325"/>
          </a:xfrm>
          <a:prstGeom prst="rect">
            <a:avLst/>
          </a:prstGeom>
          <a:noFill/>
        </p:spPr>
      </p:pic>
      <p:pic>
        <p:nvPicPr>
          <p:cNvPr id="141324" name="Picture 12" descr="http://ivory.vnunet.com/images/company-logos/vmware-logo/medium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5200" y="3131820"/>
            <a:ext cx="2306782" cy="1371600"/>
          </a:xfrm>
          <a:prstGeom prst="rect">
            <a:avLst/>
          </a:prstGeom>
          <a:noFill/>
        </p:spPr>
      </p:pic>
      <p:pic>
        <p:nvPicPr>
          <p:cNvPr id="141326" name="Picture 14" descr="http://blogoehlert.typepad.com/photos/uncategorized/yahoo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81400" y="4472940"/>
            <a:ext cx="2209800" cy="1546860"/>
          </a:xfrm>
          <a:prstGeom prst="rect">
            <a:avLst/>
          </a:prstGeom>
          <a:noFill/>
        </p:spPr>
      </p:pic>
      <p:pic>
        <p:nvPicPr>
          <p:cNvPr id="141328" name="Picture 16" descr="http://www.fathomseo.com/blog/wp-content/uploads/2007/09/facebook_logo_large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48400" y="1988820"/>
            <a:ext cx="2590800" cy="971550"/>
          </a:xfrm>
          <a:prstGeom prst="rect">
            <a:avLst/>
          </a:prstGeom>
          <a:noFill/>
        </p:spPr>
      </p:pic>
      <p:pic>
        <p:nvPicPr>
          <p:cNvPr id="141330" name="Picture 18" descr="AT&amp;T Logo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58000" y="4427220"/>
            <a:ext cx="1638300" cy="1489364"/>
          </a:xfrm>
          <a:prstGeom prst="rect">
            <a:avLst/>
          </a:prstGeom>
          <a:noFill/>
        </p:spPr>
      </p:pic>
      <p:pic>
        <p:nvPicPr>
          <p:cNvPr id="141332" name="Picture 20" descr="http://rackable.com/images/common/masthead-1.gif">
            <a:hlinkClick r:id="rId10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705600" y="3436620"/>
            <a:ext cx="1619250" cy="647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SkyServer</a:t>
            </a:r>
            <a:r>
              <a:rPr lang="en-US" dirty="0" smtClean="0"/>
              <a:t> Query 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70</a:t>
            </a:fld>
            <a:endParaRPr lang="en-US"/>
          </a:p>
        </p:txBody>
      </p:sp>
      <p:grpSp>
        <p:nvGrpSpPr>
          <p:cNvPr id="3" name="Group 381"/>
          <p:cNvGrpSpPr>
            <a:grpSpLocks/>
          </p:cNvGrpSpPr>
          <p:nvPr/>
        </p:nvGrpSpPr>
        <p:grpSpPr bwMode="auto">
          <a:xfrm>
            <a:off x="5334000" y="990600"/>
            <a:ext cx="2684108" cy="5653654"/>
            <a:chOff x="3936" y="96"/>
            <a:chExt cx="1760" cy="4060"/>
          </a:xfrm>
        </p:grpSpPr>
        <p:sp>
          <p:nvSpPr>
            <p:cNvPr id="6" name="AutoShape 7"/>
            <p:cNvSpPr>
              <a:spLocks noChangeAspect="1" noChangeArrowheads="1" noTextEdit="1"/>
            </p:cNvSpPr>
            <p:nvPr/>
          </p:nvSpPr>
          <p:spPr bwMode="auto">
            <a:xfrm>
              <a:off x="4032" y="144"/>
              <a:ext cx="1640" cy="3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H="1" flipV="1">
              <a:off x="4605" y="2663"/>
              <a:ext cx="534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4525" y="2598"/>
              <a:ext cx="123" cy="110"/>
            </a:xfrm>
            <a:custGeom>
              <a:avLst/>
              <a:gdLst>
                <a:gd name="T0" fmla="*/ 44 w 130"/>
                <a:gd name="T1" fmla="*/ 58 h 118"/>
                <a:gd name="T2" fmla="*/ 44 w 130"/>
                <a:gd name="T3" fmla="*/ 58 h 118"/>
                <a:gd name="T4" fmla="*/ 62 w 130"/>
                <a:gd name="T5" fmla="*/ 90 h 118"/>
                <a:gd name="T6" fmla="*/ 78 w 130"/>
                <a:gd name="T7" fmla="*/ 118 h 118"/>
                <a:gd name="T8" fmla="*/ 130 w 130"/>
                <a:gd name="T9" fmla="*/ 58 h 118"/>
                <a:gd name="T10" fmla="*/ 130 w 130"/>
                <a:gd name="T11" fmla="*/ 58 h 118"/>
                <a:gd name="T12" fmla="*/ 104 w 130"/>
                <a:gd name="T13" fmla="*/ 48 h 118"/>
                <a:gd name="T14" fmla="*/ 66 w 130"/>
                <a:gd name="T15" fmla="*/ 34 h 118"/>
                <a:gd name="T16" fmla="*/ 66 w 130"/>
                <a:gd name="T17" fmla="*/ 34 h 118"/>
                <a:gd name="T18" fmla="*/ 28 w 130"/>
                <a:gd name="T19" fmla="*/ 16 h 118"/>
                <a:gd name="T20" fmla="*/ 0 w 130"/>
                <a:gd name="T21" fmla="*/ 0 h 118"/>
                <a:gd name="T22" fmla="*/ 0 w 130"/>
                <a:gd name="T23" fmla="*/ 0 h 118"/>
                <a:gd name="T24" fmla="*/ 20 w 130"/>
                <a:gd name="T25" fmla="*/ 24 h 118"/>
                <a:gd name="T26" fmla="*/ 44 w 130"/>
                <a:gd name="T27" fmla="*/ 58 h 118"/>
                <a:gd name="T28" fmla="*/ 44 w 130"/>
                <a:gd name="T29" fmla="*/ 58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0"/>
                <a:gd name="T46" fmla="*/ 0 h 118"/>
                <a:gd name="T47" fmla="*/ 130 w 130"/>
                <a:gd name="T48" fmla="*/ 118 h 1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0" h="118">
                  <a:moveTo>
                    <a:pt x="44" y="58"/>
                  </a:moveTo>
                  <a:lnTo>
                    <a:pt x="44" y="58"/>
                  </a:lnTo>
                  <a:lnTo>
                    <a:pt x="62" y="90"/>
                  </a:lnTo>
                  <a:lnTo>
                    <a:pt x="78" y="118"/>
                  </a:lnTo>
                  <a:lnTo>
                    <a:pt x="130" y="58"/>
                  </a:lnTo>
                  <a:lnTo>
                    <a:pt x="104" y="48"/>
                  </a:lnTo>
                  <a:lnTo>
                    <a:pt x="66" y="34"/>
                  </a:lnTo>
                  <a:lnTo>
                    <a:pt x="28" y="16"/>
                  </a:lnTo>
                  <a:lnTo>
                    <a:pt x="0" y="0"/>
                  </a:lnTo>
                  <a:lnTo>
                    <a:pt x="20" y="24"/>
                  </a:lnTo>
                  <a:lnTo>
                    <a:pt x="44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 flipV="1">
              <a:off x="4809" y="2581"/>
              <a:ext cx="360" cy="49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748" y="2499"/>
              <a:ext cx="106" cy="125"/>
            </a:xfrm>
            <a:custGeom>
              <a:avLst/>
              <a:gdLst>
                <a:gd name="T0" fmla="*/ 28 w 112"/>
                <a:gd name="T1" fmla="*/ 68 h 134"/>
                <a:gd name="T2" fmla="*/ 28 w 112"/>
                <a:gd name="T3" fmla="*/ 68 h 134"/>
                <a:gd name="T4" fmla="*/ 38 w 112"/>
                <a:gd name="T5" fmla="*/ 102 h 134"/>
                <a:gd name="T6" fmla="*/ 46 w 112"/>
                <a:gd name="T7" fmla="*/ 134 h 134"/>
                <a:gd name="T8" fmla="*/ 112 w 112"/>
                <a:gd name="T9" fmla="*/ 86 h 134"/>
                <a:gd name="T10" fmla="*/ 112 w 112"/>
                <a:gd name="T11" fmla="*/ 86 h 134"/>
                <a:gd name="T12" fmla="*/ 88 w 112"/>
                <a:gd name="T13" fmla="*/ 72 h 134"/>
                <a:gd name="T14" fmla="*/ 54 w 112"/>
                <a:gd name="T15" fmla="*/ 48 h 134"/>
                <a:gd name="T16" fmla="*/ 54 w 112"/>
                <a:gd name="T17" fmla="*/ 48 h 134"/>
                <a:gd name="T18" fmla="*/ 22 w 112"/>
                <a:gd name="T19" fmla="*/ 22 h 134"/>
                <a:gd name="T20" fmla="*/ 0 w 112"/>
                <a:gd name="T21" fmla="*/ 0 h 134"/>
                <a:gd name="T22" fmla="*/ 0 w 112"/>
                <a:gd name="T23" fmla="*/ 0 h 134"/>
                <a:gd name="T24" fmla="*/ 14 w 112"/>
                <a:gd name="T25" fmla="*/ 28 h 134"/>
                <a:gd name="T26" fmla="*/ 28 w 112"/>
                <a:gd name="T27" fmla="*/ 68 h 134"/>
                <a:gd name="T28" fmla="*/ 28 w 112"/>
                <a:gd name="T29" fmla="*/ 6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"/>
                <a:gd name="T46" fmla="*/ 0 h 134"/>
                <a:gd name="T47" fmla="*/ 112 w 112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" h="134">
                  <a:moveTo>
                    <a:pt x="28" y="68"/>
                  </a:moveTo>
                  <a:lnTo>
                    <a:pt x="28" y="68"/>
                  </a:lnTo>
                  <a:lnTo>
                    <a:pt x="38" y="102"/>
                  </a:lnTo>
                  <a:lnTo>
                    <a:pt x="46" y="134"/>
                  </a:lnTo>
                  <a:lnTo>
                    <a:pt x="112" y="86"/>
                  </a:lnTo>
                  <a:lnTo>
                    <a:pt x="88" y="72"/>
                  </a:lnTo>
                  <a:lnTo>
                    <a:pt x="54" y="48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4" y="28"/>
                  </a:lnTo>
                  <a:lnTo>
                    <a:pt x="28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 flipV="1">
              <a:off x="5005" y="2589"/>
              <a:ext cx="217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4960" y="2497"/>
              <a:ext cx="90" cy="131"/>
            </a:xfrm>
            <a:custGeom>
              <a:avLst/>
              <a:gdLst>
                <a:gd name="T0" fmla="*/ 16 w 96"/>
                <a:gd name="T1" fmla="*/ 72 h 140"/>
                <a:gd name="T2" fmla="*/ 16 w 96"/>
                <a:gd name="T3" fmla="*/ 72 h 140"/>
                <a:gd name="T4" fmla="*/ 20 w 96"/>
                <a:gd name="T5" fmla="*/ 108 h 140"/>
                <a:gd name="T6" fmla="*/ 22 w 96"/>
                <a:gd name="T7" fmla="*/ 140 h 140"/>
                <a:gd name="T8" fmla="*/ 96 w 96"/>
                <a:gd name="T9" fmla="*/ 106 h 140"/>
                <a:gd name="T10" fmla="*/ 96 w 96"/>
                <a:gd name="T11" fmla="*/ 106 h 140"/>
                <a:gd name="T12" fmla="*/ 74 w 96"/>
                <a:gd name="T13" fmla="*/ 88 h 140"/>
                <a:gd name="T14" fmla="*/ 46 w 96"/>
                <a:gd name="T15" fmla="*/ 58 h 140"/>
                <a:gd name="T16" fmla="*/ 46 w 96"/>
                <a:gd name="T17" fmla="*/ 58 h 140"/>
                <a:gd name="T18" fmla="*/ 20 w 96"/>
                <a:gd name="T19" fmla="*/ 26 h 140"/>
                <a:gd name="T20" fmla="*/ 0 w 96"/>
                <a:gd name="T21" fmla="*/ 0 h 140"/>
                <a:gd name="T22" fmla="*/ 0 w 96"/>
                <a:gd name="T23" fmla="*/ 0 h 140"/>
                <a:gd name="T24" fmla="*/ 8 w 96"/>
                <a:gd name="T25" fmla="*/ 30 h 140"/>
                <a:gd name="T26" fmla="*/ 16 w 96"/>
                <a:gd name="T27" fmla="*/ 72 h 140"/>
                <a:gd name="T28" fmla="*/ 16 w 96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"/>
                <a:gd name="T46" fmla="*/ 0 h 140"/>
                <a:gd name="T47" fmla="*/ 96 w 9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" h="140">
                  <a:moveTo>
                    <a:pt x="16" y="72"/>
                  </a:moveTo>
                  <a:lnTo>
                    <a:pt x="16" y="72"/>
                  </a:lnTo>
                  <a:lnTo>
                    <a:pt x="20" y="108"/>
                  </a:lnTo>
                  <a:lnTo>
                    <a:pt x="22" y="140"/>
                  </a:lnTo>
                  <a:lnTo>
                    <a:pt x="96" y="106"/>
                  </a:lnTo>
                  <a:lnTo>
                    <a:pt x="74" y="88"/>
                  </a:lnTo>
                  <a:lnTo>
                    <a:pt x="46" y="58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8" y="30"/>
                  </a:lnTo>
                  <a:lnTo>
                    <a:pt x="16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5260" y="2732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5222" y="2631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4559" y="2663"/>
              <a:ext cx="535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5050" y="2598"/>
              <a:ext cx="121" cy="110"/>
            </a:xfrm>
            <a:custGeom>
              <a:avLst/>
              <a:gdLst>
                <a:gd name="T0" fmla="*/ 64 w 128"/>
                <a:gd name="T1" fmla="*/ 34 h 118"/>
                <a:gd name="T2" fmla="*/ 64 w 128"/>
                <a:gd name="T3" fmla="*/ 34 h 118"/>
                <a:gd name="T4" fmla="*/ 30 w 128"/>
                <a:gd name="T5" fmla="*/ 46 h 118"/>
                <a:gd name="T6" fmla="*/ 0 w 128"/>
                <a:gd name="T7" fmla="*/ 58 h 118"/>
                <a:gd name="T8" fmla="*/ 52 w 128"/>
                <a:gd name="T9" fmla="*/ 118 h 118"/>
                <a:gd name="T10" fmla="*/ 52 w 128"/>
                <a:gd name="T11" fmla="*/ 118 h 118"/>
                <a:gd name="T12" fmla="*/ 64 w 128"/>
                <a:gd name="T13" fmla="*/ 94 h 118"/>
                <a:gd name="T14" fmla="*/ 86 w 128"/>
                <a:gd name="T15" fmla="*/ 58 h 118"/>
                <a:gd name="T16" fmla="*/ 86 w 128"/>
                <a:gd name="T17" fmla="*/ 58 h 118"/>
                <a:gd name="T18" fmla="*/ 108 w 128"/>
                <a:gd name="T19" fmla="*/ 24 h 118"/>
                <a:gd name="T20" fmla="*/ 128 w 128"/>
                <a:gd name="T21" fmla="*/ 0 h 118"/>
                <a:gd name="T22" fmla="*/ 128 w 128"/>
                <a:gd name="T23" fmla="*/ 0 h 118"/>
                <a:gd name="T24" fmla="*/ 102 w 128"/>
                <a:gd name="T25" fmla="*/ 16 h 118"/>
                <a:gd name="T26" fmla="*/ 64 w 128"/>
                <a:gd name="T27" fmla="*/ 34 h 118"/>
                <a:gd name="T28" fmla="*/ 64 w 128"/>
                <a:gd name="T29" fmla="*/ 34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8"/>
                <a:gd name="T46" fmla="*/ 0 h 118"/>
                <a:gd name="T47" fmla="*/ 128 w 128"/>
                <a:gd name="T48" fmla="*/ 118 h 1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8" h="118">
                  <a:moveTo>
                    <a:pt x="64" y="34"/>
                  </a:moveTo>
                  <a:lnTo>
                    <a:pt x="64" y="34"/>
                  </a:lnTo>
                  <a:lnTo>
                    <a:pt x="30" y="46"/>
                  </a:lnTo>
                  <a:lnTo>
                    <a:pt x="0" y="58"/>
                  </a:lnTo>
                  <a:lnTo>
                    <a:pt x="52" y="118"/>
                  </a:lnTo>
                  <a:lnTo>
                    <a:pt x="64" y="94"/>
                  </a:lnTo>
                  <a:lnTo>
                    <a:pt x="86" y="58"/>
                  </a:lnTo>
                  <a:lnTo>
                    <a:pt x="108" y="24"/>
                  </a:lnTo>
                  <a:lnTo>
                    <a:pt x="128" y="0"/>
                  </a:lnTo>
                  <a:lnTo>
                    <a:pt x="102" y="16"/>
                  </a:lnTo>
                  <a:lnTo>
                    <a:pt x="6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4537" y="2581"/>
              <a:ext cx="353" cy="49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4844" y="2499"/>
              <a:ext cx="106" cy="125"/>
            </a:xfrm>
            <a:custGeom>
              <a:avLst/>
              <a:gdLst>
                <a:gd name="T0" fmla="*/ 56 w 112"/>
                <a:gd name="T1" fmla="*/ 48 h 134"/>
                <a:gd name="T2" fmla="*/ 56 w 112"/>
                <a:gd name="T3" fmla="*/ 48 h 134"/>
                <a:gd name="T4" fmla="*/ 28 w 112"/>
                <a:gd name="T5" fmla="*/ 70 h 134"/>
                <a:gd name="T6" fmla="*/ 0 w 112"/>
                <a:gd name="T7" fmla="*/ 88 h 134"/>
                <a:gd name="T8" fmla="*/ 66 w 112"/>
                <a:gd name="T9" fmla="*/ 134 h 134"/>
                <a:gd name="T10" fmla="*/ 66 w 112"/>
                <a:gd name="T11" fmla="*/ 134 h 134"/>
                <a:gd name="T12" fmla="*/ 72 w 112"/>
                <a:gd name="T13" fmla="*/ 108 h 134"/>
                <a:gd name="T14" fmla="*/ 84 w 112"/>
                <a:gd name="T15" fmla="*/ 68 h 134"/>
                <a:gd name="T16" fmla="*/ 84 w 112"/>
                <a:gd name="T17" fmla="*/ 68 h 134"/>
                <a:gd name="T18" fmla="*/ 98 w 112"/>
                <a:gd name="T19" fmla="*/ 28 h 134"/>
                <a:gd name="T20" fmla="*/ 112 w 112"/>
                <a:gd name="T21" fmla="*/ 0 h 134"/>
                <a:gd name="T22" fmla="*/ 112 w 112"/>
                <a:gd name="T23" fmla="*/ 0 h 134"/>
                <a:gd name="T24" fmla="*/ 88 w 112"/>
                <a:gd name="T25" fmla="*/ 22 h 134"/>
                <a:gd name="T26" fmla="*/ 56 w 112"/>
                <a:gd name="T27" fmla="*/ 48 h 134"/>
                <a:gd name="T28" fmla="*/ 56 w 112"/>
                <a:gd name="T29" fmla="*/ 4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"/>
                <a:gd name="T46" fmla="*/ 0 h 134"/>
                <a:gd name="T47" fmla="*/ 112 w 112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" h="134">
                  <a:moveTo>
                    <a:pt x="56" y="48"/>
                  </a:moveTo>
                  <a:lnTo>
                    <a:pt x="56" y="48"/>
                  </a:lnTo>
                  <a:lnTo>
                    <a:pt x="28" y="70"/>
                  </a:lnTo>
                  <a:lnTo>
                    <a:pt x="0" y="88"/>
                  </a:lnTo>
                  <a:lnTo>
                    <a:pt x="66" y="134"/>
                  </a:lnTo>
                  <a:lnTo>
                    <a:pt x="72" y="108"/>
                  </a:lnTo>
                  <a:lnTo>
                    <a:pt x="84" y="68"/>
                  </a:lnTo>
                  <a:lnTo>
                    <a:pt x="98" y="28"/>
                  </a:lnTo>
                  <a:lnTo>
                    <a:pt x="112" y="0"/>
                  </a:lnTo>
                  <a:lnTo>
                    <a:pt x="88" y="22"/>
                  </a:lnTo>
                  <a:lnTo>
                    <a:pt x="56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4476" y="2589"/>
              <a:ext cx="217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648" y="2497"/>
              <a:ext cx="89" cy="131"/>
            </a:xfrm>
            <a:custGeom>
              <a:avLst/>
              <a:gdLst>
                <a:gd name="T0" fmla="*/ 50 w 94"/>
                <a:gd name="T1" fmla="*/ 58 h 140"/>
                <a:gd name="T2" fmla="*/ 50 w 94"/>
                <a:gd name="T3" fmla="*/ 58 h 140"/>
                <a:gd name="T4" fmla="*/ 24 w 94"/>
                <a:gd name="T5" fmla="*/ 84 h 140"/>
                <a:gd name="T6" fmla="*/ 0 w 94"/>
                <a:gd name="T7" fmla="*/ 106 h 140"/>
                <a:gd name="T8" fmla="*/ 72 w 94"/>
                <a:gd name="T9" fmla="*/ 140 h 140"/>
                <a:gd name="T10" fmla="*/ 72 w 94"/>
                <a:gd name="T11" fmla="*/ 140 h 140"/>
                <a:gd name="T12" fmla="*/ 74 w 94"/>
                <a:gd name="T13" fmla="*/ 114 h 140"/>
                <a:gd name="T14" fmla="*/ 80 w 94"/>
                <a:gd name="T15" fmla="*/ 72 h 140"/>
                <a:gd name="T16" fmla="*/ 80 w 94"/>
                <a:gd name="T17" fmla="*/ 72 h 140"/>
                <a:gd name="T18" fmla="*/ 86 w 94"/>
                <a:gd name="T19" fmla="*/ 32 h 140"/>
                <a:gd name="T20" fmla="*/ 94 w 94"/>
                <a:gd name="T21" fmla="*/ 0 h 140"/>
                <a:gd name="T22" fmla="*/ 94 w 94"/>
                <a:gd name="T23" fmla="*/ 0 h 140"/>
                <a:gd name="T24" fmla="*/ 76 w 94"/>
                <a:gd name="T25" fmla="*/ 26 h 140"/>
                <a:gd name="T26" fmla="*/ 50 w 94"/>
                <a:gd name="T27" fmla="*/ 58 h 140"/>
                <a:gd name="T28" fmla="*/ 50 w 94"/>
                <a:gd name="T29" fmla="*/ 58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40"/>
                <a:gd name="T47" fmla="*/ 94 w 9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40">
                  <a:moveTo>
                    <a:pt x="50" y="58"/>
                  </a:moveTo>
                  <a:lnTo>
                    <a:pt x="50" y="58"/>
                  </a:lnTo>
                  <a:lnTo>
                    <a:pt x="24" y="84"/>
                  </a:lnTo>
                  <a:lnTo>
                    <a:pt x="0" y="106"/>
                  </a:lnTo>
                  <a:lnTo>
                    <a:pt x="72" y="140"/>
                  </a:lnTo>
                  <a:lnTo>
                    <a:pt x="74" y="114"/>
                  </a:lnTo>
                  <a:lnTo>
                    <a:pt x="80" y="72"/>
                  </a:lnTo>
                  <a:lnTo>
                    <a:pt x="86" y="32"/>
                  </a:lnTo>
                  <a:lnTo>
                    <a:pt x="94" y="0"/>
                  </a:lnTo>
                  <a:lnTo>
                    <a:pt x="76" y="26"/>
                  </a:lnTo>
                  <a:lnTo>
                    <a:pt x="5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V="1">
              <a:off x="4446" y="2732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4406" y="2631"/>
              <a:ext cx="78" cy="127"/>
            </a:xfrm>
            <a:custGeom>
              <a:avLst/>
              <a:gdLst>
                <a:gd name="T0" fmla="*/ 24 w 82"/>
                <a:gd name="T1" fmla="*/ 72 h 136"/>
                <a:gd name="T2" fmla="*/ 24 w 82"/>
                <a:gd name="T3" fmla="*/ 72 h 136"/>
                <a:gd name="T4" fmla="*/ 12 w 82"/>
                <a:gd name="T5" fmla="*/ 106 h 136"/>
                <a:gd name="T6" fmla="*/ 0 w 82"/>
                <a:gd name="T7" fmla="*/ 136 h 136"/>
                <a:gd name="T8" fmla="*/ 82 w 82"/>
                <a:gd name="T9" fmla="*/ 136 h 136"/>
                <a:gd name="T10" fmla="*/ 82 w 82"/>
                <a:gd name="T11" fmla="*/ 136 h 136"/>
                <a:gd name="T12" fmla="*/ 72 w 82"/>
                <a:gd name="T13" fmla="*/ 110 h 136"/>
                <a:gd name="T14" fmla="*/ 58 w 82"/>
                <a:gd name="T15" fmla="*/ 72 h 136"/>
                <a:gd name="T16" fmla="*/ 58 w 82"/>
                <a:gd name="T17" fmla="*/ 72 h 136"/>
                <a:gd name="T18" fmla="*/ 46 w 82"/>
                <a:gd name="T19" fmla="*/ 32 h 136"/>
                <a:gd name="T20" fmla="*/ 42 w 82"/>
                <a:gd name="T21" fmla="*/ 0 h 136"/>
                <a:gd name="T22" fmla="*/ 42 w 82"/>
                <a:gd name="T23" fmla="*/ 0 h 136"/>
                <a:gd name="T24" fmla="*/ 36 w 82"/>
                <a:gd name="T25" fmla="*/ 32 h 136"/>
                <a:gd name="T26" fmla="*/ 24 w 82"/>
                <a:gd name="T27" fmla="*/ 72 h 136"/>
                <a:gd name="T28" fmla="*/ 24 w 82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36"/>
                <a:gd name="T47" fmla="*/ 82 w 82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2" y="136"/>
                  </a:lnTo>
                  <a:lnTo>
                    <a:pt x="72" y="110"/>
                  </a:lnTo>
                  <a:lnTo>
                    <a:pt x="58" y="72"/>
                  </a:lnTo>
                  <a:lnTo>
                    <a:pt x="46" y="32"/>
                  </a:lnTo>
                  <a:lnTo>
                    <a:pt x="42" y="0"/>
                  </a:lnTo>
                  <a:lnTo>
                    <a:pt x="36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4852" y="450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4814" y="349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V="1">
              <a:off x="4164" y="1515"/>
              <a:ext cx="106" cy="11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225" y="1440"/>
              <a:ext cx="113" cy="119"/>
            </a:xfrm>
            <a:custGeom>
              <a:avLst/>
              <a:gdLst>
                <a:gd name="T0" fmla="*/ 60 w 120"/>
                <a:gd name="T1" fmla="*/ 42 h 128"/>
                <a:gd name="T2" fmla="*/ 60 w 120"/>
                <a:gd name="T3" fmla="*/ 42 h 128"/>
                <a:gd name="T4" fmla="*/ 30 w 120"/>
                <a:gd name="T5" fmla="*/ 60 h 128"/>
                <a:gd name="T6" fmla="*/ 0 w 120"/>
                <a:gd name="T7" fmla="*/ 74 h 128"/>
                <a:gd name="T8" fmla="*/ 60 w 120"/>
                <a:gd name="T9" fmla="*/ 128 h 128"/>
                <a:gd name="T10" fmla="*/ 60 w 120"/>
                <a:gd name="T11" fmla="*/ 128 h 128"/>
                <a:gd name="T12" fmla="*/ 70 w 120"/>
                <a:gd name="T13" fmla="*/ 102 h 128"/>
                <a:gd name="T14" fmla="*/ 86 w 120"/>
                <a:gd name="T15" fmla="*/ 64 h 128"/>
                <a:gd name="T16" fmla="*/ 86 w 120"/>
                <a:gd name="T17" fmla="*/ 64 h 128"/>
                <a:gd name="T18" fmla="*/ 104 w 120"/>
                <a:gd name="T19" fmla="*/ 26 h 128"/>
                <a:gd name="T20" fmla="*/ 120 w 120"/>
                <a:gd name="T21" fmla="*/ 0 h 128"/>
                <a:gd name="T22" fmla="*/ 120 w 120"/>
                <a:gd name="T23" fmla="*/ 0 h 128"/>
                <a:gd name="T24" fmla="*/ 96 w 120"/>
                <a:gd name="T25" fmla="*/ 18 h 128"/>
                <a:gd name="T26" fmla="*/ 60 w 120"/>
                <a:gd name="T27" fmla="*/ 42 h 128"/>
                <a:gd name="T28" fmla="*/ 60 w 120"/>
                <a:gd name="T29" fmla="*/ 42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28"/>
                <a:gd name="T47" fmla="*/ 120 w 120"/>
                <a:gd name="T48" fmla="*/ 128 h 1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28">
                  <a:moveTo>
                    <a:pt x="60" y="42"/>
                  </a:moveTo>
                  <a:lnTo>
                    <a:pt x="60" y="42"/>
                  </a:lnTo>
                  <a:lnTo>
                    <a:pt x="30" y="60"/>
                  </a:lnTo>
                  <a:lnTo>
                    <a:pt x="0" y="74"/>
                  </a:lnTo>
                  <a:lnTo>
                    <a:pt x="60" y="128"/>
                  </a:lnTo>
                  <a:lnTo>
                    <a:pt x="70" y="102"/>
                  </a:lnTo>
                  <a:lnTo>
                    <a:pt x="86" y="64"/>
                  </a:lnTo>
                  <a:lnTo>
                    <a:pt x="104" y="26"/>
                  </a:lnTo>
                  <a:lnTo>
                    <a:pt x="120" y="0"/>
                  </a:lnTo>
                  <a:lnTo>
                    <a:pt x="96" y="18"/>
                  </a:lnTo>
                  <a:lnTo>
                    <a:pt x="6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 flipV="1">
              <a:off x="5432" y="1515"/>
              <a:ext cx="108" cy="11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5362" y="1440"/>
              <a:ext cx="115" cy="119"/>
            </a:xfrm>
            <a:custGeom>
              <a:avLst/>
              <a:gdLst>
                <a:gd name="T0" fmla="*/ 36 w 122"/>
                <a:gd name="T1" fmla="*/ 64 h 128"/>
                <a:gd name="T2" fmla="*/ 36 w 122"/>
                <a:gd name="T3" fmla="*/ 64 h 128"/>
                <a:gd name="T4" fmla="*/ 50 w 122"/>
                <a:gd name="T5" fmla="*/ 96 h 128"/>
                <a:gd name="T6" fmla="*/ 62 w 122"/>
                <a:gd name="T7" fmla="*/ 128 h 128"/>
                <a:gd name="T8" fmla="*/ 122 w 122"/>
                <a:gd name="T9" fmla="*/ 74 h 128"/>
                <a:gd name="T10" fmla="*/ 122 w 122"/>
                <a:gd name="T11" fmla="*/ 74 h 128"/>
                <a:gd name="T12" fmla="*/ 96 w 122"/>
                <a:gd name="T13" fmla="*/ 62 h 128"/>
                <a:gd name="T14" fmla="*/ 60 w 122"/>
                <a:gd name="T15" fmla="*/ 42 h 128"/>
                <a:gd name="T16" fmla="*/ 60 w 122"/>
                <a:gd name="T17" fmla="*/ 42 h 128"/>
                <a:gd name="T18" fmla="*/ 26 w 122"/>
                <a:gd name="T19" fmla="*/ 20 h 128"/>
                <a:gd name="T20" fmla="*/ 0 w 122"/>
                <a:gd name="T21" fmla="*/ 0 h 128"/>
                <a:gd name="T22" fmla="*/ 0 w 122"/>
                <a:gd name="T23" fmla="*/ 0 h 128"/>
                <a:gd name="T24" fmla="*/ 16 w 122"/>
                <a:gd name="T25" fmla="*/ 26 h 128"/>
                <a:gd name="T26" fmla="*/ 36 w 122"/>
                <a:gd name="T27" fmla="*/ 64 h 128"/>
                <a:gd name="T28" fmla="*/ 36 w 122"/>
                <a:gd name="T29" fmla="*/ 64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2"/>
                <a:gd name="T46" fmla="*/ 0 h 128"/>
                <a:gd name="T47" fmla="*/ 122 w 122"/>
                <a:gd name="T48" fmla="*/ 128 h 1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2" h="128">
                  <a:moveTo>
                    <a:pt x="36" y="64"/>
                  </a:moveTo>
                  <a:lnTo>
                    <a:pt x="36" y="64"/>
                  </a:lnTo>
                  <a:lnTo>
                    <a:pt x="50" y="96"/>
                  </a:lnTo>
                  <a:lnTo>
                    <a:pt x="62" y="128"/>
                  </a:lnTo>
                  <a:lnTo>
                    <a:pt x="122" y="74"/>
                  </a:lnTo>
                  <a:lnTo>
                    <a:pt x="96" y="62"/>
                  </a:lnTo>
                  <a:lnTo>
                    <a:pt x="60" y="42"/>
                  </a:lnTo>
                  <a:lnTo>
                    <a:pt x="26" y="20"/>
                  </a:lnTo>
                  <a:lnTo>
                    <a:pt x="0" y="0"/>
                  </a:lnTo>
                  <a:lnTo>
                    <a:pt x="16" y="26"/>
                  </a:lnTo>
                  <a:lnTo>
                    <a:pt x="36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V="1">
              <a:off x="4164" y="3786"/>
              <a:ext cx="106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4225" y="3707"/>
              <a:ext cx="109" cy="121"/>
            </a:xfrm>
            <a:custGeom>
              <a:avLst/>
              <a:gdLst>
                <a:gd name="T0" fmla="*/ 60 w 116"/>
                <a:gd name="T1" fmla="*/ 44 h 130"/>
                <a:gd name="T2" fmla="*/ 60 w 116"/>
                <a:gd name="T3" fmla="*/ 44 h 130"/>
                <a:gd name="T4" fmla="*/ 28 w 116"/>
                <a:gd name="T5" fmla="*/ 64 h 130"/>
                <a:gd name="T6" fmla="*/ 0 w 116"/>
                <a:gd name="T7" fmla="*/ 80 h 130"/>
                <a:gd name="T8" fmla="*/ 62 w 116"/>
                <a:gd name="T9" fmla="*/ 130 h 130"/>
                <a:gd name="T10" fmla="*/ 62 w 116"/>
                <a:gd name="T11" fmla="*/ 130 h 130"/>
                <a:gd name="T12" fmla="*/ 70 w 116"/>
                <a:gd name="T13" fmla="*/ 104 h 130"/>
                <a:gd name="T14" fmla="*/ 84 w 116"/>
                <a:gd name="T15" fmla="*/ 66 h 130"/>
                <a:gd name="T16" fmla="*/ 84 w 116"/>
                <a:gd name="T17" fmla="*/ 66 h 130"/>
                <a:gd name="T18" fmla="*/ 102 w 116"/>
                <a:gd name="T19" fmla="*/ 28 h 130"/>
                <a:gd name="T20" fmla="*/ 116 w 116"/>
                <a:gd name="T21" fmla="*/ 0 h 130"/>
                <a:gd name="T22" fmla="*/ 116 w 116"/>
                <a:gd name="T23" fmla="*/ 0 h 130"/>
                <a:gd name="T24" fmla="*/ 92 w 116"/>
                <a:gd name="T25" fmla="*/ 20 h 130"/>
                <a:gd name="T26" fmla="*/ 60 w 116"/>
                <a:gd name="T27" fmla="*/ 44 h 130"/>
                <a:gd name="T28" fmla="*/ 60 w 116"/>
                <a:gd name="T29" fmla="*/ 44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0"/>
                <a:gd name="T47" fmla="*/ 116 w 116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0">
                  <a:moveTo>
                    <a:pt x="60" y="44"/>
                  </a:moveTo>
                  <a:lnTo>
                    <a:pt x="60" y="44"/>
                  </a:lnTo>
                  <a:lnTo>
                    <a:pt x="28" y="64"/>
                  </a:lnTo>
                  <a:lnTo>
                    <a:pt x="0" y="80"/>
                  </a:lnTo>
                  <a:lnTo>
                    <a:pt x="62" y="130"/>
                  </a:lnTo>
                  <a:lnTo>
                    <a:pt x="70" y="104"/>
                  </a:lnTo>
                  <a:lnTo>
                    <a:pt x="84" y="66"/>
                  </a:lnTo>
                  <a:lnTo>
                    <a:pt x="102" y="28"/>
                  </a:lnTo>
                  <a:lnTo>
                    <a:pt x="116" y="0"/>
                  </a:lnTo>
                  <a:lnTo>
                    <a:pt x="92" y="20"/>
                  </a:lnTo>
                  <a:lnTo>
                    <a:pt x="6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V="1">
              <a:off x="4980" y="3786"/>
              <a:ext cx="106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5041" y="3707"/>
              <a:ext cx="109" cy="121"/>
            </a:xfrm>
            <a:custGeom>
              <a:avLst/>
              <a:gdLst>
                <a:gd name="T0" fmla="*/ 60 w 116"/>
                <a:gd name="T1" fmla="*/ 44 h 130"/>
                <a:gd name="T2" fmla="*/ 60 w 116"/>
                <a:gd name="T3" fmla="*/ 44 h 130"/>
                <a:gd name="T4" fmla="*/ 28 w 116"/>
                <a:gd name="T5" fmla="*/ 64 h 130"/>
                <a:gd name="T6" fmla="*/ 0 w 116"/>
                <a:gd name="T7" fmla="*/ 80 h 130"/>
                <a:gd name="T8" fmla="*/ 62 w 116"/>
                <a:gd name="T9" fmla="*/ 130 h 130"/>
                <a:gd name="T10" fmla="*/ 62 w 116"/>
                <a:gd name="T11" fmla="*/ 130 h 130"/>
                <a:gd name="T12" fmla="*/ 70 w 116"/>
                <a:gd name="T13" fmla="*/ 104 h 130"/>
                <a:gd name="T14" fmla="*/ 84 w 116"/>
                <a:gd name="T15" fmla="*/ 66 h 130"/>
                <a:gd name="T16" fmla="*/ 84 w 116"/>
                <a:gd name="T17" fmla="*/ 66 h 130"/>
                <a:gd name="T18" fmla="*/ 102 w 116"/>
                <a:gd name="T19" fmla="*/ 28 h 130"/>
                <a:gd name="T20" fmla="*/ 116 w 116"/>
                <a:gd name="T21" fmla="*/ 0 h 130"/>
                <a:gd name="T22" fmla="*/ 116 w 116"/>
                <a:gd name="T23" fmla="*/ 0 h 130"/>
                <a:gd name="T24" fmla="*/ 92 w 116"/>
                <a:gd name="T25" fmla="*/ 20 h 130"/>
                <a:gd name="T26" fmla="*/ 60 w 116"/>
                <a:gd name="T27" fmla="*/ 44 h 130"/>
                <a:gd name="T28" fmla="*/ 60 w 116"/>
                <a:gd name="T29" fmla="*/ 44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0"/>
                <a:gd name="T47" fmla="*/ 116 w 116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0">
                  <a:moveTo>
                    <a:pt x="60" y="44"/>
                  </a:moveTo>
                  <a:lnTo>
                    <a:pt x="60" y="44"/>
                  </a:lnTo>
                  <a:lnTo>
                    <a:pt x="28" y="64"/>
                  </a:lnTo>
                  <a:lnTo>
                    <a:pt x="0" y="80"/>
                  </a:lnTo>
                  <a:lnTo>
                    <a:pt x="62" y="130"/>
                  </a:lnTo>
                  <a:lnTo>
                    <a:pt x="70" y="104"/>
                  </a:lnTo>
                  <a:lnTo>
                    <a:pt x="84" y="66"/>
                  </a:lnTo>
                  <a:lnTo>
                    <a:pt x="102" y="28"/>
                  </a:lnTo>
                  <a:lnTo>
                    <a:pt x="116" y="0"/>
                  </a:lnTo>
                  <a:lnTo>
                    <a:pt x="92" y="20"/>
                  </a:lnTo>
                  <a:lnTo>
                    <a:pt x="6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H="1" flipV="1">
              <a:off x="5432" y="3786"/>
              <a:ext cx="108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5366" y="3707"/>
              <a:ext cx="111" cy="121"/>
            </a:xfrm>
            <a:custGeom>
              <a:avLst/>
              <a:gdLst>
                <a:gd name="T0" fmla="*/ 32 w 118"/>
                <a:gd name="T1" fmla="*/ 66 h 130"/>
                <a:gd name="T2" fmla="*/ 32 w 118"/>
                <a:gd name="T3" fmla="*/ 66 h 130"/>
                <a:gd name="T4" fmla="*/ 46 w 118"/>
                <a:gd name="T5" fmla="*/ 100 h 130"/>
                <a:gd name="T6" fmla="*/ 56 w 118"/>
                <a:gd name="T7" fmla="*/ 130 h 130"/>
                <a:gd name="T8" fmla="*/ 118 w 118"/>
                <a:gd name="T9" fmla="*/ 80 h 130"/>
                <a:gd name="T10" fmla="*/ 118 w 118"/>
                <a:gd name="T11" fmla="*/ 80 h 130"/>
                <a:gd name="T12" fmla="*/ 94 w 118"/>
                <a:gd name="T13" fmla="*/ 66 h 130"/>
                <a:gd name="T14" fmla="*/ 58 w 118"/>
                <a:gd name="T15" fmla="*/ 44 h 130"/>
                <a:gd name="T16" fmla="*/ 58 w 118"/>
                <a:gd name="T17" fmla="*/ 44 h 130"/>
                <a:gd name="T18" fmla="*/ 24 w 118"/>
                <a:gd name="T19" fmla="*/ 20 h 130"/>
                <a:gd name="T20" fmla="*/ 0 w 118"/>
                <a:gd name="T21" fmla="*/ 0 h 130"/>
                <a:gd name="T22" fmla="*/ 0 w 118"/>
                <a:gd name="T23" fmla="*/ 0 h 130"/>
                <a:gd name="T24" fmla="*/ 16 w 118"/>
                <a:gd name="T25" fmla="*/ 28 h 130"/>
                <a:gd name="T26" fmla="*/ 32 w 118"/>
                <a:gd name="T27" fmla="*/ 66 h 130"/>
                <a:gd name="T28" fmla="*/ 32 w 118"/>
                <a:gd name="T29" fmla="*/ 66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8"/>
                <a:gd name="T46" fmla="*/ 0 h 130"/>
                <a:gd name="T47" fmla="*/ 118 w 118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8" h="130">
                  <a:moveTo>
                    <a:pt x="32" y="66"/>
                  </a:moveTo>
                  <a:lnTo>
                    <a:pt x="32" y="66"/>
                  </a:lnTo>
                  <a:lnTo>
                    <a:pt x="46" y="100"/>
                  </a:lnTo>
                  <a:lnTo>
                    <a:pt x="56" y="130"/>
                  </a:lnTo>
                  <a:lnTo>
                    <a:pt x="118" y="80"/>
                  </a:lnTo>
                  <a:lnTo>
                    <a:pt x="94" y="66"/>
                  </a:lnTo>
                  <a:lnTo>
                    <a:pt x="58" y="44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 flipV="1">
              <a:off x="4616" y="3786"/>
              <a:ext cx="108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4550" y="3707"/>
              <a:ext cx="111" cy="121"/>
            </a:xfrm>
            <a:custGeom>
              <a:avLst/>
              <a:gdLst>
                <a:gd name="T0" fmla="*/ 32 w 118"/>
                <a:gd name="T1" fmla="*/ 66 h 130"/>
                <a:gd name="T2" fmla="*/ 32 w 118"/>
                <a:gd name="T3" fmla="*/ 66 h 130"/>
                <a:gd name="T4" fmla="*/ 46 w 118"/>
                <a:gd name="T5" fmla="*/ 100 h 130"/>
                <a:gd name="T6" fmla="*/ 56 w 118"/>
                <a:gd name="T7" fmla="*/ 130 h 130"/>
                <a:gd name="T8" fmla="*/ 118 w 118"/>
                <a:gd name="T9" fmla="*/ 80 h 130"/>
                <a:gd name="T10" fmla="*/ 118 w 118"/>
                <a:gd name="T11" fmla="*/ 80 h 130"/>
                <a:gd name="T12" fmla="*/ 94 w 118"/>
                <a:gd name="T13" fmla="*/ 66 h 130"/>
                <a:gd name="T14" fmla="*/ 58 w 118"/>
                <a:gd name="T15" fmla="*/ 44 h 130"/>
                <a:gd name="T16" fmla="*/ 58 w 118"/>
                <a:gd name="T17" fmla="*/ 44 h 130"/>
                <a:gd name="T18" fmla="*/ 24 w 118"/>
                <a:gd name="T19" fmla="*/ 20 h 130"/>
                <a:gd name="T20" fmla="*/ 0 w 118"/>
                <a:gd name="T21" fmla="*/ 0 h 130"/>
                <a:gd name="T22" fmla="*/ 0 w 118"/>
                <a:gd name="T23" fmla="*/ 0 h 130"/>
                <a:gd name="T24" fmla="*/ 16 w 118"/>
                <a:gd name="T25" fmla="*/ 28 h 130"/>
                <a:gd name="T26" fmla="*/ 32 w 118"/>
                <a:gd name="T27" fmla="*/ 66 h 130"/>
                <a:gd name="T28" fmla="*/ 32 w 118"/>
                <a:gd name="T29" fmla="*/ 66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8"/>
                <a:gd name="T46" fmla="*/ 0 h 130"/>
                <a:gd name="T47" fmla="*/ 118 w 118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8" h="130">
                  <a:moveTo>
                    <a:pt x="32" y="66"/>
                  </a:moveTo>
                  <a:lnTo>
                    <a:pt x="32" y="66"/>
                  </a:lnTo>
                  <a:lnTo>
                    <a:pt x="46" y="100"/>
                  </a:lnTo>
                  <a:lnTo>
                    <a:pt x="56" y="130"/>
                  </a:lnTo>
                  <a:lnTo>
                    <a:pt x="118" y="80"/>
                  </a:lnTo>
                  <a:lnTo>
                    <a:pt x="94" y="66"/>
                  </a:lnTo>
                  <a:lnTo>
                    <a:pt x="58" y="44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 flipV="1">
              <a:off x="4444" y="1591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4406" y="1490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V="1">
              <a:off x="5260" y="2262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5222" y="2162"/>
              <a:ext cx="76" cy="12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V="1">
              <a:off x="4444" y="2262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4406" y="2162"/>
              <a:ext cx="76" cy="12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V="1">
              <a:off x="5260" y="3400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5222" y="3299"/>
              <a:ext cx="76" cy="127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V="1">
              <a:off x="4444" y="3400"/>
              <a:ext cx="1" cy="9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4406" y="3299"/>
              <a:ext cx="76" cy="127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 flipV="1">
              <a:off x="4438" y="879"/>
              <a:ext cx="278" cy="35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671" y="799"/>
              <a:ext cx="107" cy="123"/>
            </a:xfrm>
            <a:custGeom>
              <a:avLst/>
              <a:gdLst>
                <a:gd name="T0" fmla="*/ 58 w 114"/>
                <a:gd name="T1" fmla="*/ 46 h 132"/>
                <a:gd name="T2" fmla="*/ 58 w 114"/>
                <a:gd name="T3" fmla="*/ 46 h 132"/>
                <a:gd name="T4" fmla="*/ 28 w 114"/>
                <a:gd name="T5" fmla="*/ 66 h 132"/>
                <a:gd name="T6" fmla="*/ 0 w 114"/>
                <a:gd name="T7" fmla="*/ 82 h 132"/>
                <a:gd name="T8" fmla="*/ 64 w 114"/>
                <a:gd name="T9" fmla="*/ 132 h 132"/>
                <a:gd name="T10" fmla="*/ 64 w 114"/>
                <a:gd name="T11" fmla="*/ 132 h 132"/>
                <a:gd name="T12" fmla="*/ 70 w 114"/>
                <a:gd name="T13" fmla="*/ 106 h 132"/>
                <a:gd name="T14" fmla="*/ 84 w 114"/>
                <a:gd name="T15" fmla="*/ 66 h 132"/>
                <a:gd name="T16" fmla="*/ 84 w 114"/>
                <a:gd name="T17" fmla="*/ 66 h 132"/>
                <a:gd name="T18" fmla="*/ 100 w 114"/>
                <a:gd name="T19" fmla="*/ 28 h 132"/>
                <a:gd name="T20" fmla="*/ 114 w 114"/>
                <a:gd name="T21" fmla="*/ 0 h 132"/>
                <a:gd name="T22" fmla="*/ 114 w 114"/>
                <a:gd name="T23" fmla="*/ 0 h 132"/>
                <a:gd name="T24" fmla="*/ 92 w 114"/>
                <a:gd name="T25" fmla="*/ 22 h 132"/>
                <a:gd name="T26" fmla="*/ 58 w 114"/>
                <a:gd name="T27" fmla="*/ 46 h 132"/>
                <a:gd name="T28" fmla="*/ 58 w 114"/>
                <a:gd name="T29" fmla="*/ 46 h 1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4"/>
                <a:gd name="T46" fmla="*/ 0 h 132"/>
                <a:gd name="T47" fmla="*/ 114 w 114"/>
                <a:gd name="T48" fmla="*/ 132 h 1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4" h="132">
                  <a:moveTo>
                    <a:pt x="58" y="46"/>
                  </a:moveTo>
                  <a:lnTo>
                    <a:pt x="58" y="46"/>
                  </a:lnTo>
                  <a:lnTo>
                    <a:pt x="28" y="66"/>
                  </a:lnTo>
                  <a:lnTo>
                    <a:pt x="0" y="82"/>
                  </a:lnTo>
                  <a:lnTo>
                    <a:pt x="64" y="132"/>
                  </a:lnTo>
                  <a:lnTo>
                    <a:pt x="70" y="106"/>
                  </a:lnTo>
                  <a:lnTo>
                    <a:pt x="84" y="66"/>
                  </a:lnTo>
                  <a:lnTo>
                    <a:pt x="100" y="28"/>
                  </a:lnTo>
                  <a:lnTo>
                    <a:pt x="114" y="0"/>
                  </a:lnTo>
                  <a:lnTo>
                    <a:pt x="92" y="22"/>
                  </a:lnTo>
                  <a:lnTo>
                    <a:pt x="58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 flipV="1">
              <a:off x="4988" y="879"/>
              <a:ext cx="281" cy="35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4924" y="799"/>
              <a:ext cx="109" cy="123"/>
            </a:xfrm>
            <a:custGeom>
              <a:avLst/>
              <a:gdLst>
                <a:gd name="T0" fmla="*/ 32 w 116"/>
                <a:gd name="T1" fmla="*/ 66 h 132"/>
                <a:gd name="T2" fmla="*/ 32 w 116"/>
                <a:gd name="T3" fmla="*/ 66 h 132"/>
                <a:gd name="T4" fmla="*/ 44 w 116"/>
                <a:gd name="T5" fmla="*/ 100 h 132"/>
                <a:gd name="T6" fmla="*/ 54 w 116"/>
                <a:gd name="T7" fmla="*/ 132 h 132"/>
                <a:gd name="T8" fmla="*/ 116 w 116"/>
                <a:gd name="T9" fmla="*/ 82 h 132"/>
                <a:gd name="T10" fmla="*/ 116 w 116"/>
                <a:gd name="T11" fmla="*/ 82 h 132"/>
                <a:gd name="T12" fmla="*/ 92 w 116"/>
                <a:gd name="T13" fmla="*/ 68 h 132"/>
                <a:gd name="T14" fmla="*/ 58 w 116"/>
                <a:gd name="T15" fmla="*/ 46 h 132"/>
                <a:gd name="T16" fmla="*/ 58 w 116"/>
                <a:gd name="T17" fmla="*/ 46 h 132"/>
                <a:gd name="T18" fmla="*/ 24 w 116"/>
                <a:gd name="T19" fmla="*/ 22 h 132"/>
                <a:gd name="T20" fmla="*/ 0 w 116"/>
                <a:gd name="T21" fmla="*/ 0 h 132"/>
                <a:gd name="T22" fmla="*/ 0 w 116"/>
                <a:gd name="T23" fmla="*/ 0 h 132"/>
                <a:gd name="T24" fmla="*/ 16 w 116"/>
                <a:gd name="T25" fmla="*/ 28 h 132"/>
                <a:gd name="T26" fmla="*/ 32 w 116"/>
                <a:gd name="T27" fmla="*/ 66 h 132"/>
                <a:gd name="T28" fmla="*/ 32 w 116"/>
                <a:gd name="T29" fmla="*/ 66 h 1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2"/>
                <a:gd name="T47" fmla="*/ 116 w 116"/>
                <a:gd name="T48" fmla="*/ 132 h 1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2">
                  <a:moveTo>
                    <a:pt x="32" y="66"/>
                  </a:moveTo>
                  <a:lnTo>
                    <a:pt x="32" y="66"/>
                  </a:lnTo>
                  <a:lnTo>
                    <a:pt x="44" y="100"/>
                  </a:lnTo>
                  <a:lnTo>
                    <a:pt x="54" y="132"/>
                  </a:lnTo>
                  <a:lnTo>
                    <a:pt x="116" y="82"/>
                  </a:lnTo>
                  <a:lnTo>
                    <a:pt x="92" y="68"/>
                  </a:lnTo>
                  <a:lnTo>
                    <a:pt x="58" y="46"/>
                  </a:lnTo>
                  <a:lnTo>
                    <a:pt x="24" y="22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 flipH="1" flipV="1">
              <a:off x="4512" y="1572"/>
              <a:ext cx="25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4482" y="1474"/>
              <a:ext cx="73" cy="132"/>
            </a:xfrm>
            <a:custGeom>
              <a:avLst/>
              <a:gdLst>
                <a:gd name="T0" fmla="*/ 8 w 78"/>
                <a:gd name="T1" fmla="*/ 74 h 142"/>
                <a:gd name="T2" fmla="*/ 8 w 78"/>
                <a:gd name="T3" fmla="*/ 74 h 142"/>
                <a:gd name="T4" fmla="*/ 4 w 78"/>
                <a:gd name="T5" fmla="*/ 110 h 142"/>
                <a:gd name="T6" fmla="*/ 0 w 78"/>
                <a:gd name="T7" fmla="*/ 142 h 142"/>
                <a:gd name="T8" fmla="*/ 78 w 78"/>
                <a:gd name="T9" fmla="*/ 122 h 142"/>
                <a:gd name="T10" fmla="*/ 78 w 78"/>
                <a:gd name="T11" fmla="*/ 122 h 142"/>
                <a:gd name="T12" fmla="*/ 62 w 78"/>
                <a:gd name="T13" fmla="*/ 100 h 142"/>
                <a:gd name="T14" fmla="*/ 40 w 78"/>
                <a:gd name="T15" fmla="*/ 66 h 142"/>
                <a:gd name="T16" fmla="*/ 40 w 78"/>
                <a:gd name="T17" fmla="*/ 66 h 142"/>
                <a:gd name="T18" fmla="*/ 20 w 78"/>
                <a:gd name="T19" fmla="*/ 30 h 142"/>
                <a:gd name="T20" fmla="*/ 6 w 78"/>
                <a:gd name="T21" fmla="*/ 0 h 142"/>
                <a:gd name="T22" fmla="*/ 6 w 78"/>
                <a:gd name="T23" fmla="*/ 0 h 142"/>
                <a:gd name="T24" fmla="*/ 8 w 78"/>
                <a:gd name="T25" fmla="*/ 32 h 142"/>
                <a:gd name="T26" fmla="*/ 8 w 78"/>
                <a:gd name="T27" fmla="*/ 74 h 142"/>
                <a:gd name="T28" fmla="*/ 8 w 78"/>
                <a:gd name="T29" fmla="*/ 74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142"/>
                <a:gd name="T47" fmla="*/ 78 w 78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142">
                  <a:moveTo>
                    <a:pt x="8" y="74"/>
                  </a:moveTo>
                  <a:lnTo>
                    <a:pt x="8" y="74"/>
                  </a:lnTo>
                  <a:lnTo>
                    <a:pt x="4" y="110"/>
                  </a:lnTo>
                  <a:lnTo>
                    <a:pt x="0" y="142"/>
                  </a:lnTo>
                  <a:lnTo>
                    <a:pt x="78" y="122"/>
                  </a:lnTo>
                  <a:lnTo>
                    <a:pt x="62" y="100"/>
                  </a:lnTo>
                  <a:lnTo>
                    <a:pt x="40" y="66"/>
                  </a:lnTo>
                  <a:lnTo>
                    <a:pt x="20" y="30"/>
                  </a:lnTo>
                  <a:lnTo>
                    <a:pt x="6" y="0"/>
                  </a:lnTo>
                  <a:lnTo>
                    <a:pt x="8" y="32"/>
                  </a:lnTo>
                  <a:lnTo>
                    <a:pt x="8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 flipV="1">
              <a:off x="4338" y="1572"/>
              <a:ext cx="40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4333" y="1479"/>
              <a:ext cx="81" cy="131"/>
            </a:xfrm>
            <a:custGeom>
              <a:avLst/>
              <a:gdLst>
                <a:gd name="T0" fmla="*/ 46 w 86"/>
                <a:gd name="T1" fmla="*/ 58 h 140"/>
                <a:gd name="T2" fmla="*/ 46 w 86"/>
                <a:gd name="T3" fmla="*/ 58 h 140"/>
                <a:gd name="T4" fmla="*/ 22 w 86"/>
                <a:gd name="T5" fmla="*/ 86 h 140"/>
                <a:gd name="T6" fmla="*/ 0 w 86"/>
                <a:gd name="T7" fmla="*/ 110 h 140"/>
                <a:gd name="T8" fmla="*/ 74 w 86"/>
                <a:gd name="T9" fmla="*/ 140 h 140"/>
                <a:gd name="T10" fmla="*/ 74 w 86"/>
                <a:gd name="T11" fmla="*/ 140 h 140"/>
                <a:gd name="T12" fmla="*/ 74 w 86"/>
                <a:gd name="T13" fmla="*/ 112 h 140"/>
                <a:gd name="T14" fmla="*/ 76 w 86"/>
                <a:gd name="T15" fmla="*/ 70 h 140"/>
                <a:gd name="T16" fmla="*/ 76 w 86"/>
                <a:gd name="T17" fmla="*/ 70 h 140"/>
                <a:gd name="T18" fmla="*/ 80 w 86"/>
                <a:gd name="T19" fmla="*/ 30 h 140"/>
                <a:gd name="T20" fmla="*/ 86 w 86"/>
                <a:gd name="T21" fmla="*/ 0 h 140"/>
                <a:gd name="T22" fmla="*/ 86 w 86"/>
                <a:gd name="T23" fmla="*/ 0 h 140"/>
                <a:gd name="T24" fmla="*/ 70 w 86"/>
                <a:gd name="T25" fmla="*/ 26 h 140"/>
                <a:gd name="T26" fmla="*/ 46 w 86"/>
                <a:gd name="T27" fmla="*/ 58 h 140"/>
                <a:gd name="T28" fmla="*/ 46 w 86"/>
                <a:gd name="T29" fmla="*/ 58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6"/>
                <a:gd name="T46" fmla="*/ 0 h 140"/>
                <a:gd name="T47" fmla="*/ 86 w 8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6" h="140">
                  <a:moveTo>
                    <a:pt x="46" y="58"/>
                  </a:moveTo>
                  <a:lnTo>
                    <a:pt x="46" y="58"/>
                  </a:lnTo>
                  <a:lnTo>
                    <a:pt x="22" y="86"/>
                  </a:lnTo>
                  <a:lnTo>
                    <a:pt x="0" y="110"/>
                  </a:lnTo>
                  <a:lnTo>
                    <a:pt x="74" y="140"/>
                  </a:lnTo>
                  <a:lnTo>
                    <a:pt x="74" y="112"/>
                  </a:lnTo>
                  <a:lnTo>
                    <a:pt x="76" y="70"/>
                  </a:lnTo>
                  <a:lnTo>
                    <a:pt x="80" y="30"/>
                  </a:lnTo>
                  <a:lnTo>
                    <a:pt x="86" y="0"/>
                  </a:lnTo>
                  <a:lnTo>
                    <a:pt x="70" y="26"/>
                  </a:lnTo>
                  <a:lnTo>
                    <a:pt x="46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 flipH="1" flipV="1">
              <a:off x="4584" y="1541"/>
              <a:ext cx="53" cy="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4527" y="1455"/>
              <a:ext cx="102" cy="127"/>
            </a:xfrm>
            <a:custGeom>
              <a:avLst/>
              <a:gdLst>
                <a:gd name="T0" fmla="*/ 24 w 108"/>
                <a:gd name="T1" fmla="*/ 68 h 136"/>
                <a:gd name="T2" fmla="*/ 24 w 108"/>
                <a:gd name="T3" fmla="*/ 68 h 136"/>
                <a:gd name="T4" fmla="*/ 34 w 108"/>
                <a:gd name="T5" fmla="*/ 104 h 136"/>
                <a:gd name="T6" fmla="*/ 40 w 108"/>
                <a:gd name="T7" fmla="*/ 136 h 136"/>
                <a:gd name="T8" fmla="*/ 108 w 108"/>
                <a:gd name="T9" fmla="*/ 92 h 136"/>
                <a:gd name="T10" fmla="*/ 108 w 108"/>
                <a:gd name="T11" fmla="*/ 92 h 136"/>
                <a:gd name="T12" fmla="*/ 86 w 108"/>
                <a:gd name="T13" fmla="*/ 76 h 136"/>
                <a:gd name="T14" fmla="*/ 52 w 108"/>
                <a:gd name="T15" fmla="*/ 50 h 136"/>
                <a:gd name="T16" fmla="*/ 52 w 108"/>
                <a:gd name="T17" fmla="*/ 50 h 136"/>
                <a:gd name="T18" fmla="*/ 22 w 108"/>
                <a:gd name="T19" fmla="*/ 22 h 136"/>
                <a:gd name="T20" fmla="*/ 0 w 108"/>
                <a:gd name="T21" fmla="*/ 0 h 136"/>
                <a:gd name="T22" fmla="*/ 0 w 108"/>
                <a:gd name="T23" fmla="*/ 0 h 136"/>
                <a:gd name="T24" fmla="*/ 12 w 108"/>
                <a:gd name="T25" fmla="*/ 30 h 136"/>
                <a:gd name="T26" fmla="*/ 24 w 108"/>
                <a:gd name="T27" fmla="*/ 68 h 136"/>
                <a:gd name="T28" fmla="*/ 24 w 108"/>
                <a:gd name="T29" fmla="*/ 68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6"/>
                <a:gd name="T47" fmla="*/ 108 w 108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6">
                  <a:moveTo>
                    <a:pt x="24" y="68"/>
                  </a:moveTo>
                  <a:lnTo>
                    <a:pt x="24" y="68"/>
                  </a:lnTo>
                  <a:lnTo>
                    <a:pt x="34" y="104"/>
                  </a:lnTo>
                  <a:lnTo>
                    <a:pt x="40" y="136"/>
                  </a:lnTo>
                  <a:lnTo>
                    <a:pt x="108" y="92"/>
                  </a:lnTo>
                  <a:lnTo>
                    <a:pt x="86" y="76"/>
                  </a:lnTo>
                  <a:lnTo>
                    <a:pt x="52" y="50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2" y="30"/>
                  </a:lnTo>
                  <a:lnTo>
                    <a:pt x="24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 flipV="1">
              <a:off x="5260" y="1591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5222" y="1490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 flipV="1">
              <a:off x="5167" y="1572"/>
              <a:ext cx="25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5149" y="1474"/>
              <a:ext cx="73" cy="132"/>
            </a:xfrm>
            <a:custGeom>
              <a:avLst/>
              <a:gdLst>
                <a:gd name="T0" fmla="*/ 38 w 78"/>
                <a:gd name="T1" fmla="*/ 66 h 142"/>
                <a:gd name="T2" fmla="*/ 38 w 78"/>
                <a:gd name="T3" fmla="*/ 66 h 142"/>
                <a:gd name="T4" fmla="*/ 20 w 78"/>
                <a:gd name="T5" fmla="*/ 96 h 142"/>
                <a:gd name="T6" fmla="*/ 0 w 78"/>
                <a:gd name="T7" fmla="*/ 122 h 142"/>
                <a:gd name="T8" fmla="*/ 78 w 78"/>
                <a:gd name="T9" fmla="*/ 142 h 142"/>
                <a:gd name="T10" fmla="*/ 78 w 78"/>
                <a:gd name="T11" fmla="*/ 142 h 142"/>
                <a:gd name="T12" fmla="*/ 74 w 78"/>
                <a:gd name="T13" fmla="*/ 114 h 142"/>
                <a:gd name="T14" fmla="*/ 70 w 78"/>
                <a:gd name="T15" fmla="*/ 74 h 142"/>
                <a:gd name="T16" fmla="*/ 70 w 78"/>
                <a:gd name="T17" fmla="*/ 74 h 142"/>
                <a:gd name="T18" fmla="*/ 70 w 78"/>
                <a:gd name="T19" fmla="*/ 32 h 142"/>
                <a:gd name="T20" fmla="*/ 72 w 78"/>
                <a:gd name="T21" fmla="*/ 0 h 142"/>
                <a:gd name="T22" fmla="*/ 72 w 78"/>
                <a:gd name="T23" fmla="*/ 0 h 142"/>
                <a:gd name="T24" fmla="*/ 58 w 78"/>
                <a:gd name="T25" fmla="*/ 30 h 142"/>
                <a:gd name="T26" fmla="*/ 38 w 78"/>
                <a:gd name="T27" fmla="*/ 66 h 142"/>
                <a:gd name="T28" fmla="*/ 38 w 78"/>
                <a:gd name="T29" fmla="*/ 66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142"/>
                <a:gd name="T47" fmla="*/ 78 w 78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142">
                  <a:moveTo>
                    <a:pt x="38" y="66"/>
                  </a:moveTo>
                  <a:lnTo>
                    <a:pt x="38" y="66"/>
                  </a:lnTo>
                  <a:lnTo>
                    <a:pt x="20" y="96"/>
                  </a:lnTo>
                  <a:lnTo>
                    <a:pt x="0" y="122"/>
                  </a:lnTo>
                  <a:lnTo>
                    <a:pt x="78" y="142"/>
                  </a:lnTo>
                  <a:lnTo>
                    <a:pt x="74" y="114"/>
                  </a:lnTo>
                  <a:lnTo>
                    <a:pt x="70" y="74"/>
                  </a:lnTo>
                  <a:lnTo>
                    <a:pt x="70" y="32"/>
                  </a:lnTo>
                  <a:lnTo>
                    <a:pt x="72" y="0"/>
                  </a:lnTo>
                  <a:lnTo>
                    <a:pt x="58" y="30"/>
                  </a:lnTo>
                  <a:lnTo>
                    <a:pt x="38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1" name="Line 63"/>
            <p:cNvSpPr>
              <a:spLocks noChangeShapeType="1"/>
            </p:cNvSpPr>
            <p:nvPr/>
          </p:nvSpPr>
          <p:spPr bwMode="auto">
            <a:xfrm flipH="1" flipV="1">
              <a:off x="5326" y="1572"/>
              <a:ext cx="40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5290" y="1479"/>
              <a:ext cx="81" cy="131"/>
            </a:xfrm>
            <a:custGeom>
              <a:avLst/>
              <a:gdLst>
                <a:gd name="T0" fmla="*/ 10 w 86"/>
                <a:gd name="T1" fmla="*/ 70 h 140"/>
                <a:gd name="T2" fmla="*/ 10 w 86"/>
                <a:gd name="T3" fmla="*/ 70 h 140"/>
                <a:gd name="T4" fmla="*/ 12 w 86"/>
                <a:gd name="T5" fmla="*/ 108 h 140"/>
                <a:gd name="T6" fmla="*/ 12 w 86"/>
                <a:gd name="T7" fmla="*/ 140 h 140"/>
                <a:gd name="T8" fmla="*/ 86 w 86"/>
                <a:gd name="T9" fmla="*/ 110 h 140"/>
                <a:gd name="T10" fmla="*/ 86 w 86"/>
                <a:gd name="T11" fmla="*/ 110 h 140"/>
                <a:gd name="T12" fmla="*/ 68 w 86"/>
                <a:gd name="T13" fmla="*/ 90 h 140"/>
                <a:gd name="T14" fmla="*/ 40 w 86"/>
                <a:gd name="T15" fmla="*/ 58 h 140"/>
                <a:gd name="T16" fmla="*/ 40 w 86"/>
                <a:gd name="T17" fmla="*/ 58 h 140"/>
                <a:gd name="T18" fmla="*/ 16 w 86"/>
                <a:gd name="T19" fmla="*/ 26 h 140"/>
                <a:gd name="T20" fmla="*/ 0 w 86"/>
                <a:gd name="T21" fmla="*/ 0 h 140"/>
                <a:gd name="T22" fmla="*/ 0 w 86"/>
                <a:gd name="T23" fmla="*/ 0 h 140"/>
                <a:gd name="T24" fmla="*/ 6 w 86"/>
                <a:gd name="T25" fmla="*/ 30 h 140"/>
                <a:gd name="T26" fmla="*/ 10 w 86"/>
                <a:gd name="T27" fmla="*/ 70 h 140"/>
                <a:gd name="T28" fmla="*/ 10 w 86"/>
                <a:gd name="T29" fmla="*/ 7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6"/>
                <a:gd name="T46" fmla="*/ 0 h 140"/>
                <a:gd name="T47" fmla="*/ 86 w 8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6" h="140">
                  <a:moveTo>
                    <a:pt x="10" y="70"/>
                  </a:moveTo>
                  <a:lnTo>
                    <a:pt x="10" y="70"/>
                  </a:lnTo>
                  <a:lnTo>
                    <a:pt x="12" y="108"/>
                  </a:lnTo>
                  <a:lnTo>
                    <a:pt x="12" y="140"/>
                  </a:lnTo>
                  <a:lnTo>
                    <a:pt x="86" y="110"/>
                  </a:lnTo>
                  <a:lnTo>
                    <a:pt x="68" y="90"/>
                  </a:lnTo>
                  <a:lnTo>
                    <a:pt x="40" y="58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 flipV="1">
              <a:off x="5067" y="1541"/>
              <a:ext cx="53" cy="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5075" y="1455"/>
              <a:ext cx="102" cy="127"/>
            </a:xfrm>
            <a:custGeom>
              <a:avLst/>
              <a:gdLst>
                <a:gd name="T0" fmla="*/ 56 w 108"/>
                <a:gd name="T1" fmla="*/ 50 h 136"/>
                <a:gd name="T2" fmla="*/ 56 w 108"/>
                <a:gd name="T3" fmla="*/ 50 h 136"/>
                <a:gd name="T4" fmla="*/ 26 w 108"/>
                <a:gd name="T5" fmla="*/ 74 h 136"/>
                <a:gd name="T6" fmla="*/ 0 w 108"/>
                <a:gd name="T7" fmla="*/ 92 h 136"/>
                <a:gd name="T8" fmla="*/ 68 w 108"/>
                <a:gd name="T9" fmla="*/ 136 h 136"/>
                <a:gd name="T10" fmla="*/ 68 w 108"/>
                <a:gd name="T11" fmla="*/ 136 h 136"/>
                <a:gd name="T12" fmla="*/ 74 w 108"/>
                <a:gd name="T13" fmla="*/ 110 h 136"/>
                <a:gd name="T14" fmla="*/ 84 w 108"/>
                <a:gd name="T15" fmla="*/ 68 h 136"/>
                <a:gd name="T16" fmla="*/ 84 w 108"/>
                <a:gd name="T17" fmla="*/ 68 h 136"/>
                <a:gd name="T18" fmla="*/ 96 w 108"/>
                <a:gd name="T19" fmla="*/ 30 h 136"/>
                <a:gd name="T20" fmla="*/ 108 w 108"/>
                <a:gd name="T21" fmla="*/ 0 h 136"/>
                <a:gd name="T22" fmla="*/ 108 w 108"/>
                <a:gd name="T23" fmla="*/ 0 h 136"/>
                <a:gd name="T24" fmla="*/ 86 w 108"/>
                <a:gd name="T25" fmla="*/ 24 h 136"/>
                <a:gd name="T26" fmla="*/ 56 w 108"/>
                <a:gd name="T27" fmla="*/ 50 h 136"/>
                <a:gd name="T28" fmla="*/ 56 w 108"/>
                <a:gd name="T29" fmla="*/ 5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6"/>
                <a:gd name="T47" fmla="*/ 108 w 108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6">
                  <a:moveTo>
                    <a:pt x="56" y="50"/>
                  </a:moveTo>
                  <a:lnTo>
                    <a:pt x="56" y="50"/>
                  </a:lnTo>
                  <a:lnTo>
                    <a:pt x="26" y="74"/>
                  </a:lnTo>
                  <a:lnTo>
                    <a:pt x="0" y="92"/>
                  </a:lnTo>
                  <a:lnTo>
                    <a:pt x="68" y="136"/>
                  </a:lnTo>
                  <a:lnTo>
                    <a:pt x="74" y="110"/>
                  </a:lnTo>
                  <a:lnTo>
                    <a:pt x="84" y="68"/>
                  </a:lnTo>
                  <a:lnTo>
                    <a:pt x="96" y="30"/>
                  </a:lnTo>
                  <a:lnTo>
                    <a:pt x="108" y="0"/>
                  </a:lnTo>
                  <a:lnTo>
                    <a:pt x="86" y="24"/>
                  </a:lnTo>
                  <a:lnTo>
                    <a:pt x="5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4308" y="303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6" name="Rectangle 68"/>
            <p:cNvSpPr>
              <a:spLocks noChangeArrowheads="1"/>
            </p:cNvSpPr>
            <p:nvPr/>
          </p:nvSpPr>
          <p:spPr bwMode="auto">
            <a:xfrm>
              <a:off x="4395" y="308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5124" y="303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8" name="Rectangle 70"/>
            <p:cNvSpPr>
              <a:spLocks noChangeArrowheads="1"/>
            </p:cNvSpPr>
            <p:nvPr/>
          </p:nvSpPr>
          <p:spPr bwMode="auto">
            <a:xfrm>
              <a:off x="5211" y="308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5124" y="236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70" name="Rectangle 72"/>
            <p:cNvSpPr>
              <a:spLocks noChangeArrowheads="1"/>
            </p:cNvSpPr>
            <p:nvPr/>
          </p:nvSpPr>
          <p:spPr bwMode="auto">
            <a:xfrm>
              <a:off x="5203" y="2417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4308" y="236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72" name="Rectangle 74"/>
            <p:cNvSpPr>
              <a:spLocks noChangeArrowheads="1"/>
            </p:cNvSpPr>
            <p:nvPr/>
          </p:nvSpPr>
          <p:spPr bwMode="auto">
            <a:xfrm>
              <a:off x="4387" y="2417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>
              <a:off x="4618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6"/>
            <p:cNvSpPr>
              <a:spLocks noChangeShapeType="1"/>
            </p:cNvSpPr>
            <p:nvPr/>
          </p:nvSpPr>
          <p:spPr bwMode="auto">
            <a:xfrm>
              <a:off x="463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7"/>
            <p:cNvSpPr>
              <a:spLocks noChangeShapeType="1"/>
            </p:cNvSpPr>
            <p:nvPr/>
          </p:nvSpPr>
          <p:spPr bwMode="auto">
            <a:xfrm>
              <a:off x="464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8"/>
            <p:cNvSpPr>
              <a:spLocks noChangeShapeType="1"/>
            </p:cNvSpPr>
            <p:nvPr/>
          </p:nvSpPr>
          <p:spPr bwMode="auto">
            <a:xfrm>
              <a:off x="464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9"/>
            <p:cNvSpPr>
              <a:spLocks noChangeShapeType="1"/>
            </p:cNvSpPr>
            <p:nvPr/>
          </p:nvSpPr>
          <p:spPr bwMode="auto">
            <a:xfrm>
              <a:off x="466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80"/>
            <p:cNvSpPr>
              <a:spLocks noChangeShapeType="1"/>
            </p:cNvSpPr>
            <p:nvPr/>
          </p:nvSpPr>
          <p:spPr bwMode="auto">
            <a:xfrm>
              <a:off x="467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81"/>
            <p:cNvSpPr>
              <a:spLocks noChangeShapeType="1"/>
            </p:cNvSpPr>
            <p:nvPr/>
          </p:nvSpPr>
          <p:spPr bwMode="auto">
            <a:xfrm>
              <a:off x="467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82"/>
            <p:cNvSpPr>
              <a:spLocks noChangeShapeType="1"/>
            </p:cNvSpPr>
            <p:nvPr/>
          </p:nvSpPr>
          <p:spPr bwMode="auto">
            <a:xfrm>
              <a:off x="469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83"/>
            <p:cNvSpPr>
              <a:spLocks noChangeShapeType="1"/>
            </p:cNvSpPr>
            <p:nvPr/>
          </p:nvSpPr>
          <p:spPr bwMode="auto">
            <a:xfrm>
              <a:off x="470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>
              <a:off x="470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85"/>
            <p:cNvSpPr>
              <a:spLocks noChangeShapeType="1"/>
            </p:cNvSpPr>
            <p:nvPr/>
          </p:nvSpPr>
          <p:spPr bwMode="auto">
            <a:xfrm>
              <a:off x="472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6"/>
            <p:cNvSpPr>
              <a:spLocks noChangeShapeType="1"/>
            </p:cNvSpPr>
            <p:nvPr/>
          </p:nvSpPr>
          <p:spPr bwMode="auto">
            <a:xfrm>
              <a:off x="473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>
              <a:off x="4739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8"/>
            <p:cNvSpPr>
              <a:spLocks noChangeShapeType="1"/>
            </p:cNvSpPr>
            <p:nvPr/>
          </p:nvSpPr>
          <p:spPr bwMode="auto">
            <a:xfrm>
              <a:off x="475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9"/>
            <p:cNvSpPr>
              <a:spLocks noChangeShapeType="1"/>
            </p:cNvSpPr>
            <p:nvPr/>
          </p:nvSpPr>
          <p:spPr bwMode="auto">
            <a:xfrm>
              <a:off x="476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>
              <a:off x="4769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91"/>
            <p:cNvSpPr>
              <a:spLocks noChangeShapeType="1"/>
            </p:cNvSpPr>
            <p:nvPr/>
          </p:nvSpPr>
          <p:spPr bwMode="auto">
            <a:xfrm>
              <a:off x="478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92"/>
            <p:cNvSpPr>
              <a:spLocks noChangeShapeType="1"/>
            </p:cNvSpPr>
            <p:nvPr/>
          </p:nvSpPr>
          <p:spPr bwMode="auto">
            <a:xfrm>
              <a:off x="4792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93"/>
            <p:cNvSpPr>
              <a:spLocks noChangeShapeType="1"/>
            </p:cNvSpPr>
            <p:nvPr/>
          </p:nvSpPr>
          <p:spPr bwMode="auto">
            <a:xfrm>
              <a:off x="4799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4"/>
            <p:cNvSpPr>
              <a:spLocks noChangeShapeType="1"/>
            </p:cNvSpPr>
            <p:nvPr/>
          </p:nvSpPr>
          <p:spPr bwMode="auto">
            <a:xfrm>
              <a:off x="481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5"/>
            <p:cNvSpPr>
              <a:spLocks noChangeShapeType="1"/>
            </p:cNvSpPr>
            <p:nvPr/>
          </p:nvSpPr>
          <p:spPr bwMode="auto">
            <a:xfrm>
              <a:off x="4822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6"/>
            <p:cNvSpPr>
              <a:spLocks noChangeShapeType="1"/>
            </p:cNvSpPr>
            <p:nvPr/>
          </p:nvSpPr>
          <p:spPr bwMode="auto">
            <a:xfrm>
              <a:off x="4829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7"/>
            <p:cNvSpPr>
              <a:spLocks noChangeShapeType="1"/>
            </p:cNvSpPr>
            <p:nvPr/>
          </p:nvSpPr>
          <p:spPr bwMode="auto">
            <a:xfrm>
              <a:off x="484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8"/>
            <p:cNvSpPr>
              <a:spLocks noChangeShapeType="1"/>
            </p:cNvSpPr>
            <p:nvPr/>
          </p:nvSpPr>
          <p:spPr bwMode="auto">
            <a:xfrm>
              <a:off x="485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9"/>
            <p:cNvSpPr>
              <a:spLocks noChangeShapeType="1"/>
            </p:cNvSpPr>
            <p:nvPr/>
          </p:nvSpPr>
          <p:spPr bwMode="auto">
            <a:xfrm>
              <a:off x="4860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00"/>
            <p:cNvSpPr>
              <a:spLocks noChangeShapeType="1"/>
            </p:cNvSpPr>
            <p:nvPr/>
          </p:nvSpPr>
          <p:spPr bwMode="auto">
            <a:xfrm>
              <a:off x="487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1"/>
            <p:cNvSpPr>
              <a:spLocks noChangeShapeType="1"/>
            </p:cNvSpPr>
            <p:nvPr/>
          </p:nvSpPr>
          <p:spPr bwMode="auto">
            <a:xfrm>
              <a:off x="488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2"/>
            <p:cNvSpPr>
              <a:spLocks noChangeShapeType="1"/>
            </p:cNvSpPr>
            <p:nvPr/>
          </p:nvSpPr>
          <p:spPr bwMode="auto">
            <a:xfrm>
              <a:off x="4890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3"/>
            <p:cNvSpPr>
              <a:spLocks noChangeShapeType="1"/>
            </p:cNvSpPr>
            <p:nvPr/>
          </p:nvSpPr>
          <p:spPr bwMode="auto">
            <a:xfrm>
              <a:off x="490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4"/>
            <p:cNvSpPr>
              <a:spLocks noChangeShapeType="1"/>
            </p:cNvSpPr>
            <p:nvPr/>
          </p:nvSpPr>
          <p:spPr bwMode="auto">
            <a:xfrm>
              <a:off x="491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05"/>
            <p:cNvSpPr>
              <a:spLocks noChangeShapeType="1"/>
            </p:cNvSpPr>
            <p:nvPr/>
          </p:nvSpPr>
          <p:spPr bwMode="auto">
            <a:xfrm>
              <a:off x="492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6"/>
            <p:cNvSpPr>
              <a:spLocks noChangeShapeType="1"/>
            </p:cNvSpPr>
            <p:nvPr/>
          </p:nvSpPr>
          <p:spPr bwMode="auto">
            <a:xfrm>
              <a:off x="493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07"/>
            <p:cNvSpPr>
              <a:spLocks noChangeShapeType="1"/>
            </p:cNvSpPr>
            <p:nvPr/>
          </p:nvSpPr>
          <p:spPr bwMode="auto">
            <a:xfrm>
              <a:off x="4943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08"/>
            <p:cNvSpPr>
              <a:spLocks noChangeShapeType="1"/>
            </p:cNvSpPr>
            <p:nvPr/>
          </p:nvSpPr>
          <p:spPr bwMode="auto">
            <a:xfrm>
              <a:off x="495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09"/>
            <p:cNvSpPr>
              <a:spLocks noChangeShapeType="1"/>
            </p:cNvSpPr>
            <p:nvPr/>
          </p:nvSpPr>
          <p:spPr bwMode="auto">
            <a:xfrm>
              <a:off x="496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10"/>
            <p:cNvSpPr>
              <a:spLocks noChangeShapeType="1"/>
            </p:cNvSpPr>
            <p:nvPr/>
          </p:nvSpPr>
          <p:spPr bwMode="auto">
            <a:xfrm>
              <a:off x="4973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11"/>
            <p:cNvSpPr>
              <a:spLocks noChangeShapeType="1"/>
            </p:cNvSpPr>
            <p:nvPr/>
          </p:nvSpPr>
          <p:spPr bwMode="auto">
            <a:xfrm>
              <a:off x="498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12"/>
            <p:cNvSpPr>
              <a:spLocks noChangeShapeType="1"/>
            </p:cNvSpPr>
            <p:nvPr/>
          </p:nvSpPr>
          <p:spPr bwMode="auto">
            <a:xfrm>
              <a:off x="499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13"/>
            <p:cNvSpPr>
              <a:spLocks noChangeShapeType="1"/>
            </p:cNvSpPr>
            <p:nvPr/>
          </p:nvSpPr>
          <p:spPr bwMode="auto">
            <a:xfrm>
              <a:off x="5003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14"/>
            <p:cNvSpPr>
              <a:spLocks noChangeShapeType="1"/>
            </p:cNvSpPr>
            <p:nvPr/>
          </p:nvSpPr>
          <p:spPr bwMode="auto">
            <a:xfrm>
              <a:off x="501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15"/>
            <p:cNvSpPr>
              <a:spLocks noChangeShapeType="1"/>
            </p:cNvSpPr>
            <p:nvPr/>
          </p:nvSpPr>
          <p:spPr bwMode="auto">
            <a:xfrm>
              <a:off x="502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16"/>
            <p:cNvSpPr>
              <a:spLocks noChangeShapeType="1"/>
            </p:cNvSpPr>
            <p:nvPr/>
          </p:nvSpPr>
          <p:spPr bwMode="auto">
            <a:xfrm>
              <a:off x="5033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17"/>
            <p:cNvSpPr>
              <a:spLocks noChangeShapeType="1"/>
            </p:cNvSpPr>
            <p:nvPr/>
          </p:nvSpPr>
          <p:spPr bwMode="auto">
            <a:xfrm>
              <a:off x="504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18"/>
            <p:cNvSpPr>
              <a:spLocks noChangeShapeType="1"/>
            </p:cNvSpPr>
            <p:nvPr/>
          </p:nvSpPr>
          <p:spPr bwMode="auto">
            <a:xfrm>
              <a:off x="505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19"/>
            <p:cNvSpPr>
              <a:spLocks noChangeShapeType="1"/>
            </p:cNvSpPr>
            <p:nvPr/>
          </p:nvSpPr>
          <p:spPr bwMode="auto">
            <a:xfrm>
              <a:off x="5064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20"/>
            <p:cNvSpPr>
              <a:spLocks noChangeShapeType="1"/>
            </p:cNvSpPr>
            <p:nvPr/>
          </p:nvSpPr>
          <p:spPr bwMode="auto">
            <a:xfrm>
              <a:off x="507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21"/>
            <p:cNvSpPr>
              <a:spLocks noChangeShapeType="1"/>
            </p:cNvSpPr>
            <p:nvPr/>
          </p:nvSpPr>
          <p:spPr bwMode="auto">
            <a:xfrm>
              <a:off x="508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Rectangle 122"/>
            <p:cNvSpPr>
              <a:spLocks noChangeArrowheads="1"/>
            </p:cNvSpPr>
            <p:nvPr/>
          </p:nvSpPr>
          <p:spPr bwMode="auto">
            <a:xfrm>
              <a:off x="4775" y="2350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4n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1" name="Freeform 123"/>
            <p:cNvSpPr>
              <a:spLocks/>
            </p:cNvSpPr>
            <p:nvPr/>
          </p:nvSpPr>
          <p:spPr bwMode="auto">
            <a:xfrm>
              <a:off x="5124" y="1893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22" name="Rectangle 124"/>
            <p:cNvSpPr>
              <a:spLocks noChangeArrowheads="1"/>
            </p:cNvSpPr>
            <p:nvPr/>
          </p:nvSpPr>
          <p:spPr bwMode="auto">
            <a:xfrm>
              <a:off x="5213" y="194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3" name="Freeform 125"/>
            <p:cNvSpPr>
              <a:spLocks/>
            </p:cNvSpPr>
            <p:nvPr/>
          </p:nvSpPr>
          <p:spPr bwMode="auto">
            <a:xfrm>
              <a:off x="4308" y="1893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24" name="Rectangle 126"/>
            <p:cNvSpPr>
              <a:spLocks noChangeArrowheads="1"/>
            </p:cNvSpPr>
            <p:nvPr/>
          </p:nvSpPr>
          <p:spPr bwMode="auto">
            <a:xfrm>
              <a:off x="4397" y="194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5" name="Line 127"/>
            <p:cNvSpPr>
              <a:spLocks noChangeShapeType="1"/>
            </p:cNvSpPr>
            <p:nvPr/>
          </p:nvSpPr>
          <p:spPr bwMode="auto">
            <a:xfrm>
              <a:off x="4618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28"/>
            <p:cNvSpPr>
              <a:spLocks noChangeShapeType="1"/>
            </p:cNvSpPr>
            <p:nvPr/>
          </p:nvSpPr>
          <p:spPr bwMode="auto">
            <a:xfrm>
              <a:off x="463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29"/>
            <p:cNvSpPr>
              <a:spLocks noChangeShapeType="1"/>
            </p:cNvSpPr>
            <p:nvPr/>
          </p:nvSpPr>
          <p:spPr bwMode="auto">
            <a:xfrm>
              <a:off x="464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30"/>
            <p:cNvSpPr>
              <a:spLocks noChangeShapeType="1"/>
            </p:cNvSpPr>
            <p:nvPr/>
          </p:nvSpPr>
          <p:spPr bwMode="auto">
            <a:xfrm>
              <a:off x="464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31"/>
            <p:cNvSpPr>
              <a:spLocks noChangeShapeType="1"/>
            </p:cNvSpPr>
            <p:nvPr/>
          </p:nvSpPr>
          <p:spPr bwMode="auto">
            <a:xfrm>
              <a:off x="466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32"/>
            <p:cNvSpPr>
              <a:spLocks noChangeShapeType="1"/>
            </p:cNvSpPr>
            <p:nvPr/>
          </p:nvSpPr>
          <p:spPr bwMode="auto">
            <a:xfrm>
              <a:off x="467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33"/>
            <p:cNvSpPr>
              <a:spLocks noChangeShapeType="1"/>
            </p:cNvSpPr>
            <p:nvPr/>
          </p:nvSpPr>
          <p:spPr bwMode="auto">
            <a:xfrm>
              <a:off x="467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34"/>
            <p:cNvSpPr>
              <a:spLocks noChangeShapeType="1"/>
            </p:cNvSpPr>
            <p:nvPr/>
          </p:nvSpPr>
          <p:spPr bwMode="auto">
            <a:xfrm>
              <a:off x="469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35"/>
            <p:cNvSpPr>
              <a:spLocks noChangeShapeType="1"/>
            </p:cNvSpPr>
            <p:nvPr/>
          </p:nvSpPr>
          <p:spPr bwMode="auto">
            <a:xfrm>
              <a:off x="470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36"/>
            <p:cNvSpPr>
              <a:spLocks noChangeShapeType="1"/>
            </p:cNvSpPr>
            <p:nvPr/>
          </p:nvSpPr>
          <p:spPr bwMode="auto">
            <a:xfrm>
              <a:off x="470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37"/>
            <p:cNvSpPr>
              <a:spLocks noChangeShapeType="1"/>
            </p:cNvSpPr>
            <p:nvPr/>
          </p:nvSpPr>
          <p:spPr bwMode="auto">
            <a:xfrm>
              <a:off x="472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38"/>
            <p:cNvSpPr>
              <a:spLocks noChangeShapeType="1"/>
            </p:cNvSpPr>
            <p:nvPr/>
          </p:nvSpPr>
          <p:spPr bwMode="auto">
            <a:xfrm>
              <a:off x="473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39"/>
            <p:cNvSpPr>
              <a:spLocks noChangeShapeType="1"/>
            </p:cNvSpPr>
            <p:nvPr/>
          </p:nvSpPr>
          <p:spPr bwMode="auto">
            <a:xfrm>
              <a:off x="4739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40"/>
            <p:cNvSpPr>
              <a:spLocks noChangeShapeType="1"/>
            </p:cNvSpPr>
            <p:nvPr/>
          </p:nvSpPr>
          <p:spPr bwMode="auto">
            <a:xfrm>
              <a:off x="475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41"/>
            <p:cNvSpPr>
              <a:spLocks noChangeShapeType="1"/>
            </p:cNvSpPr>
            <p:nvPr/>
          </p:nvSpPr>
          <p:spPr bwMode="auto">
            <a:xfrm>
              <a:off x="476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42"/>
            <p:cNvSpPr>
              <a:spLocks noChangeShapeType="1"/>
            </p:cNvSpPr>
            <p:nvPr/>
          </p:nvSpPr>
          <p:spPr bwMode="auto">
            <a:xfrm>
              <a:off x="4769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43"/>
            <p:cNvSpPr>
              <a:spLocks noChangeShapeType="1"/>
            </p:cNvSpPr>
            <p:nvPr/>
          </p:nvSpPr>
          <p:spPr bwMode="auto">
            <a:xfrm>
              <a:off x="478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44"/>
            <p:cNvSpPr>
              <a:spLocks noChangeShapeType="1"/>
            </p:cNvSpPr>
            <p:nvPr/>
          </p:nvSpPr>
          <p:spPr bwMode="auto">
            <a:xfrm>
              <a:off x="4792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45"/>
            <p:cNvSpPr>
              <a:spLocks noChangeShapeType="1"/>
            </p:cNvSpPr>
            <p:nvPr/>
          </p:nvSpPr>
          <p:spPr bwMode="auto">
            <a:xfrm>
              <a:off x="4799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46"/>
            <p:cNvSpPr>
              <a:spLocks noChangeShapeType="1"/>
            </p:cNvSpPr>
            <p:nvPr/>
          </p:nvSpPr>
          <p:spPr bwMode="auto">
            <a:xfrm>
              <a:off x="481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47"/>
            <p:cNvSpPr>
              <a:spLocks noChangeShapeType="1"/>
            </p:cNvSpPr>
            <p:nvPr/>
          </p:nvSpPr>
          <p:spPr bwMode="auto">
            <a:xfrm>
              <a:off x="4822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48"/>
            <p:cNvSpPr>
              <a:spLocks noChangeShapeType="1"/>
            </p:cNvSpPr>
            <p:nvPr/>
          </p:nvSpPr>
          <p:spPr bwMode="auto">
            <a:xfrm>
              <a:off x="4829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49"/>
            <p:cNvSpPr>
              <a:spLocks noChangeShapeType="1"/>
            </p:cNvSpPr>
            <p:nvPr/>
          </p:nvSpPr>
          <p:spPr bwMode="auto">
            <a:xfrm>
              <a:off x="484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50"/>
            <p:cNvSpPr>
              <a:spLocks noChangeShapeType="1"/>
            </p:cNvSpPr>
            <p:nvPr/>
          </p:nvSpPr>
          <p:spPr bwMode="auto">
            <a:xfrm>
              <a:off x="485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51"/>
            <p:cNvSpPr>
              <a:spLocks noChangeShapeType="1"/>
            </p:cNvSpPr>
            <p:nvPr/>
          </p:nvSpPr>
          <p:spPr bwMode="auto">
            <a:xfrm>
              <a:off x="4860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52"/>
            <p:cNvSpPr>
              <a:spLocks noChangeShapeType="1"/>
            </p:cNvSpPr>
            <p:nvPr/>
          </p:nvSpPr>
          <p:spPr bwMode="auto">
            <a:xfrm>
              <a:off x="487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53"/>
            <p:cNvSpPr>
              <a:spLocks noChangeShapeType="1"/>
            </p:cNvSpPr>
            <p:nvPr/>
          </p:nvSpPr>
          <p:spPr bwMode="auto">
            <a:xfrm>
              <a:off x="488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54"/>
            <p:cNvSpPr>
              <a:spLocks noChangeShapeType="1"/>
            </p:cNvSpPr>
            <p:nvPr/>
          </p:nvSpPr>
          <p:spPr bwMode="auto">
            <a:xfrm>
              <a:off x="4890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55"/>
            <p:cNvSpPr>
              <a:spLocks noChangeShapeType="1"/>
            </p:cNvSpPr>
            <p:nvPr/>
          </p:nvSpPr>
          <p:spPr bwMode="auto">
            <a:xfrm>
              <a:off x="490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56"/>
            <p:cNvSpPr>
              <a:spLocks noChangeShapeType="1"/>
            </p:cNvSpPr>
            <p:nvPr/>
          </p:nvSpPr>
          <p:spPr bwMode="auto">
            <a:xfrm>
              <a:off x="491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157"/>
            <p:cNvSpPr>
              <a:spLocks noChangeShapeType="1"/>
            </p:cNvSpPr>
            <p:nvPr/>
          </p:nvSpPr>
          <p:spPr bwMode="auto">
            <a:xfrm>
              <a:off x="492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158"/>
            <p:cNvSpPr>
              <a:spLocks noChangeShapeType="1"/>
            </p:cNvSpPr>
            <p:nvPr/>
          </p:nvSpPr>
          <p:spPr bwMode="auto">
            <a:xfrm>
              <a:off x="493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159"/>
            <p:cNvSpPr>
              <a:spLocks noChangeShapeType="1"/>
            </p:cNvSpPr>
            <p:nvPr/>
          </p:nvSpPr>
          <p:spPr bwMode="auto">
            <a:xfrm>
              <a:off x="4943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160"/>
            <p:cNvSpPr>
              <a:spLocks noChangeShapeType="1"/>
            </p:cNvSpPr>
            <p:nvPr/>
          </p:nvSpPr>
          <p:spPr bwMode="auto">
            <a:xfrm>
              <a:off x="495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61"/>
            <p:cNvSpPr>
              <a:spLocks noChangeShapeType="1"/>
            </p:cNvSpPr>
            <p:nvPr/>
          </p:nvSpPr>
          <p:spPr bwMode="auto">
            <a:xfrm>
              <a:off x="496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62"/>
            <p:cNvSpPr>
              <a:spLocks noChangeShapeType="1"/>
            </p:cNvSpPr>
            <p:nvPr/>
          </p:nvSpPr>
          <p:spPr bwMode="auto">
            <a:xfrm>
              <a:off x="4973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63"/>
            <p:cNvSpPr>
              <a:spLocks noChangeShapeType="1"/>
            </p:cNvSpPr>
            <p:nvPr/>
          </p:nvSpPr>
          <p:spPr bwMode="auto">
            <a:xfrm>
              <a:off x="498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164"/>
            <p:cNvSpPr>
              <a:spLocks noChangeShapeType="1"/>
            </p:cNvSpPr>
            <p:nvPr/>
          </p:nvSpPr>
          <p:spPr bwMode="auto">
            <a:xfrm>
              <a:off x="499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65"/>
            <p:cNvSpPr>
              <a:spLocks noChangeShapeType="1"/>
            </p:cNvSpPr>
            <p:nvPr/>
          </p:nvSpPr>
          <p:spPr bwMode="auto">
            <a:xfrm>
              <a:off x="5003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66"/>
            <p:cNvSpPr>
              <a:spLocks noChangeShapeType="1"/>
            </p:cNvSpPr>
            <p:nvPr/>
          </p:nvSpPr>
          <p:spPr bwMode="auto">
            <a:xfrm>
              <a:off x="501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67"/>
            <p:cNvSpPr>
              <a:spLocks noChangeShapeType="1"/>
            </p:cNvSpPr>
            <p:nvPr/>
          </p:nvSpPr>
          <p:spPr bwMode="auto">
            <a:xfrm>
              <a:off x="502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68"/>
            <p:cNvSpPr>
              <a:spLocks noChangeShapeType="1"/>
            </p:cNvSpPr>
            <p:nvPr/>
          </p:nvSpPr>
          <p:spPr bwMode="auto">
            <a:xfrm>
              <a:off x="5033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69"/>
            <p:cNvSpPr>
              <a:spLocks noChangeShapeType="1"/>
            </p:cNvSpPr>
            <p:nvPr/>
          </p:nvSpPr>
          <p:spPr bwMode="auto">
            <a:xfrm>
              <a:off x="504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70"/>
            <p:cNvSpPr>
              <a:spLocks noChangeShapeType="1"/>
            </p:cNvSpPr>
            <p:nvPr/>
          </p:nvSpPr>
          <p:spPr bwMode="auto">
            <a:xfrm>
              <a:off x="505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71"/>
            <p:cNvSpPr>
              <a:spLocks noChangeShapeType="1"/>
            </p:cNvSpPr>
            <p:nvPr/>
          </p:nvSpPr>
          <p:spPr bwMode="auto">
            <a:xfrm>
              <a:off x="5064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72"/>
            <p:cNvSpPr>
              <a:spLocks noChangeShapeType="1"/>
            </p:cNvSpPr>
            <p:nvPr/>
          </p:nvSpPr>
          <p:spPr bwMode="auto">
            <a:xfrm>
              <a:off x="507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73"/>
            <p:cNvSpPr>
              <a:spLocks noChangeShapeType="1"/>
            </p:cNvSpPr>
            <p:nvPr/>
          </p:nvSpPr>
          <p:spPr bwMode="auto">
            <a:xfrm>
              <a:off x="508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Rectangle 174"/>
            <p:cNvSpPr>
              <a:spLocks noChangeArrowheads="1"/>
            </p:cNvSpPr>
            <p:nvPr/>
          </p:nvSpPr>
          <p:spPr bwMode="auto">
            <a:xfrm>
              <a:off x="4775" y="1880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4n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3" name="Freeform 175"/>
            <p:cNvSpPr>
              <a:spLocks/>
            </p:cNvSpPr>
            <p:nvPr/>
          </p:nvSpPr>
          <p:spPr bwMode="auto">
            <a:xfrm>
              <a:off x="5124" y="1222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74" name="Rectangle 176"/>
            <p:cNvSpPr>
              <a:spLocks noChangeArrowheads="1"/>
            </p:cNvSpPr>
            <p:nvPr/>
          </p:nvSpPr>
          <p:spPr bwMode="auto">
            <a:xfrm>
              <a:off x="5213" y="1276"/>
              <a:ext cx="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5" name="Freeform 177"/>
            <p:cNvSpPr>
              <a:spLocks/>
            </p:cNvSpPr>
            <p:nvPr/>
          </p:nvSpPr>
          <p:spPr bwMode="auto">
            <a:xfrm>
              <a:off x="4308" y="1222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76" name="Rectangle 178"/>
            <p:cNvSpPr>
              <a:spLocks noChangeArrowheads="1"/>
            </p:cNvSpPr>
            <p:nvPr/>
          </p:nvSpPr>
          <p:spPr bwMode="auto">
            <a:xfrm>
              <a:off x="4397" y="1276"/>
              <a:ext cx="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7" name="Freeform 192"/>
            <p:cNvSpPr>
              <a:spLocks/>
            </p:cNvSpPr>
            <p:nvPr/>
          </p:nvSpPr>
          <p:spPr bwMode="auto">
            <a:xfrm>
              <a:off x="4716" y="551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78" name="Rectangle 193"/>
            <p:cNvSpPr>
              <a:spLocks noChangeArrowheads="1"/>
            </p:cNvSpPr>
            <p:nvPr/>
          </p:nvSpPr>
          <p:spPr bwMode="auto">
            <a:xfrm>
              <a:off x="4803" y="605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9" name="Line 194"/>
            <p:cNvSpPr>
              <a:spLocks noChangeShapeType="1"/>
            </p:cNvSpPr>
            <p:nvPr/>
          </p:nvSpPr>
          <p:spPr bwMode="auto">
            <a:xfrm>
              <a:off x="4618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95"/>
            <p:cNvSpPr>
              <a:spLocks noChangeShapeType="1"/>
            </p:cNvSpPr>
            <p:nvPr/>
          </p:nvSpPr>
          <p:spPr bwMode="auto">
            <a:xfrm>
              <a:off x="463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96"/>
            <p:cNvSpPr>
              <a:spLocks noChangeShapeType="1"/>
            </p:cNvSpPr>
            <p:nvPr/>
          </p:nvSpPr>
          <p:spPr bwMode="auto">
            <a:xfrm>
              <a:off x="464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97"/>
            <p:cNvSpPr>
              <a:spLocks noChangeShapeType="1"/>
            </p:cNvSpPr>
            <p:nvPr/>
          </p:nvSpPr>
          <p:spPr bwMode="auto">
            <a:xfrm>
              <a:off x="464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98"/>
            <p:cNvSpPr>
              <a:spLocks noChangeShapeType="1"/>
            </p:cNvSpPr>
            <p:nvPr/>
          </p:nvSpPr>
          <p:spPr bwMode="auto">
            <a:xfrm>
              <a:off x="466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99"/>
            <p:cNvSpPr>
              <a:spLocks noChangeShapeType="1"/>
            </p:cNvSpPr>
            <p:nvPr/>
          </p:nvSpPr>
          <p:spPr bwMode="auto">
            <a:xfrm>
              <a:off x="467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200"/>
            <p:cNvSpPr>
              <a:spLocks noChangeShapeType="1"/>
            </p:cNvSpPr>
            <p:nvPr/>
          </p:nvSpPr>
          <p:spPr bwMode="auto">
            <a:xfrm>
              <a:off x="467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201"/>
            <p:cNvSpPr>
              <a:spLocks noChangeShapeType="1"/>
            </p:cNvSpPr>
            <p:nvPr/>
          </p:nvSpPr>
          <p:spPr bwMode="auto">
            <a:xfrm>
              <a:off x="469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202"/>
            <p:cNvSpPr>
              <a:spLocks noChangeShapeType="1"/>
            </p:cNvSpPr>
            <p:nvPr/>
          </p:nvSpPr>
          <p:spPr bwMode="auto">
            <a:xfrm>
              <a:off x="470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203"/>
            <p:cNvSpPr>
              <a:spLocks noChangeShapeType="1"/>
            </p:cNvSpPr>
            <p:nvPr/>
          </p:nvSpPr>
          <p:spPr bwMode="auto">
            <a:xfrm>
              <a:off x="470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204"/>
            <p:cNvSpPr>
              <a:spLocks noChangeShapeType="1"/>
            </p:cNvSpPr>
            <p:nvPr/>
          </p:nvSpPr>
          <p:spPr bwMode="auto">
            <a:xfrm>
              <a:off x="472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205"/>
            <p:cNvSpPr>
              <a:spLocks noChangeShapeType="1"/>
            </p:cNvSpPr>
            <p:nvPr/>
          </p:nvSpPr>
          <p:spPr bwMode="auto">
            <a:xfrm>
              <a:off x="473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206"/>
            <p:cNvSpPr>
              <a:spLocks noChangeShapeType="1"/>
            </p:cNvSpPr>
            <p:nvPr/>
          </p:nvSpPr>
          <p:spPr bwMode="auto">
            <a:xfrm>
              <a:off x="4739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207"/>
            <p:cNvSpPr>
              <a:spLocks noChangeShapeType="1"/>
            </p:cNvSpPr>
            <p:nvPr/>
          </p:nvSpPr>
          <p:spPr bwMode="auto">
            <a:xfrm>
              <a:off x="475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208"/>
            <p:cNvSpPr>
              <a:spLocks noChangeShapeType="1"/>
            </p:cNvSpPr>
            <p:nvPr/>
          </p:nvSpPr>
          <p:spPr bwMode="auto">
            <a:xfrm>
              <a:off x="476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210"/>
            <p:cNvSpPr>
              <a:spLocks noChangeShapeType="1"/>
            </p:cNvSpPr>
            <p:nvPr/>
          </p:nvSpPr>
          <p:spPr bwMode="auto">
            <a:xfrm>
              <a:off x="4769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211"/>
            <p:cNvSpPr>
              <a:spLocks noChangeShapeType="1"/>
            </p:cNvSpPr>
            <p:nvPr/>
          </p:nvSpPr>
          <p:spPr bwMode="auto">
            <a:xfrm>
              <a:off x="478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212"/>
            <p:cNvSpPr>
              <a:spLocks noChangeShapeType="1"/>
            </p:cNvSpPr>
            <p:nvPr/>
          </p:nvSpPr>
          <p:spPr bwMode="auto">
            <a:xfrm>
              <a:off x="4792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213"/>
            <p:cNvSpPr>
              <a:spLocks noChangeShapeType="1"/>
            </p:cNvSpPr>
            <p:nvPr/>
          </p:nvSpPr>
          <p:spPr bwMode="auto">
            <a:xfrm>
              <a:off x="4799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214"/>
            <p:cNvSpPr>
              <a:spLocks noChangeShapeType="1"/>
            </p:cNvSpPr>
            <p:nvPr/>
          </p:nvSpPr>
          <p:spPr bwMode="auto">
            <a:xfrm>
              <a:off x="481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215"/>
            <p:cNvSpPr>
              <a:spLocks noChangeShapeType="1"/>
            </p:cNvSpPr>
            <p:nvPr/>
          </p:nvSpPr>
          <p:spPr bwMode="auto">
            <a:xfrm>
              <a:off x="4822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6"/>
            <p:cNvSpPr>
              <a:spLocks noChangeShapeType="1"/>
            </p:cNvSpPr>
            <p:nvPr/>
          </p:nvSpPr>
          <p:spPr bwMode="auto">
            <a:xfrm>
              <a:off x="4829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7"/>
            <p:cNvSpPr>
              <a:spLocks noChangeShapeType="1"/>
            </p:cNvSpPr>
            <p:nvPr/>
          </p:nvSpPr>
          <p:spPr bwMode="auto">
            <a:xfrm>
              <a:off x="484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8"/>
            <p:cNvSpPr>
              <a:spLocks noChangeShapeType="1"/>
            </p:cNvSpPr>
            <p:nvPr/>
          </p:nvSpPr>
          <p:spPr bwMode="auto">
            <a:xfrm>
              <a:off x="485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9"/>
            <p:cNvSpPr>
              <a:spLocks noChangeShapeType="1"/>
            </p:cNvSpPr>
            <p:nvPr/>
          </p:nvSpPr>
          <p:spPr bwMode="auto">
            <a:xfrm>
              <a:off x="4860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20"/>
            <p:cNvSpPr>
              <a:spLocks noChangeShapeType="1"/>
            </p:cNvSpPr>
            <p:nvPr/>
          </p:nvSpPr>
          <p:spPr bwMode="auto">
            <a:xfrm>
              <a:off x="487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21"/>
            <p:cNvSpPr>
              <a:spLocks noChangeShapeType="1"/>
            </p:cNvSpPr>
            <p:nvPr/>
          </p:nvSpPr>
          <p:spPr bwMode="auto">
            <a:xfrm>
              <a:off x="488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22"/>
            <p:cNvSpPr>
              <a:spLocks noChangeShapeType="1"/>
            </p:cNvSpPr>
            <p:nvPr/>
          </p:nvSpPr>
          <p:spPr bwMode="auto">
            <a:xfrm>
              <a:off x="4890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223"/>
            <p:cNvSpPr>
              <a:spLocks noChangeShapeType="1"/>
            </p:cNvSpPr>
            <p:nvPr/>
          </p:nvSpPr>
          <p:spPr bwMode="auto">
            <a:xfrm>
              <a:off x="490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24"/>
            <p:cNvSpPr>
              <a:spLocks noChangeShapeType="1"/>
            </p:cNvSpPr>
            <p:nvPr/>
          </p:nvSpPr>
          <p:spPr bwMode="auto">
            <a:xfrm>
              <a:off x="491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25"/>
            <p:cNvSpPr>
              <a:spLocks noChangeShapeType="1"/>
            </p:cNvSpPr>
            <p:nvPr/>
          </p:nvSpPr>
          <p:spPr bwMode="auto">
            <a:xfrm>
              <a:off x="492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26"/>
            <p:cNvSpPr>
              <a:spLocks noChangeShapeType="1"/>
            </p:cNvSpPr>
            <p:nvPr/>
          </p:nvSpPr>
          <p:spPr bwMode="auto">
            <a:xfrm>
              <a:off x="493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27"/>
            <p:cNvSpPr>
              <a:spLocks noChangeShapeType="1"/>
            </p:cNvSpPr>
            <p:nvPr/>
          </p:nvSpPr>
          <p:spPr bwMode="auto">
            <a:xfrm>
              <a:off x="4943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228"/>
            <p:cNvSpPr>
              <a:spLocks noChangeShapeType="1"/>
            </p:cNvSpPr>
            <p:nvPr/>
          </p:nvSpPr>
          <p:spPr bwMode="auto">
            <a:xfrm>
              <a:off x="495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229"/>
            <p:cNvSpPr>
              <a:spLocks noChangeShapeType="1"/>
            </p:cNvSpPr>
            <p:nvPr/>
          </p:nvSpPr>
          <p:spPr bwMode="auto">
            <a:xfrm>
              <a:off x="496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30"/>
            <p:cNvSpPr>
              <a:spLocks noChangeShapeType="1"/>
            </p:cNvSpPr>
            <p:nvPr/>
          </p:nvSpPr>
          <p:spPr bwMode="auto">
            <a:xfrm>
              <a:off x="4973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231"/>
            <p:cNvSpPr>
              <a:spLocks noChangeShapeType="1"/>
            </p:cNvSpPr>
            <p:nvPr/>
          </p:nvSpPr>
          <p:spPr bwMode="auto">
            <a:xfrm>
              <a:off x="498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232"/>
            <p:cNvSpPr>
              <a:spLocks noChangeShapeType="1"/>
            </p:cNvSpPr>
            <p:nvPr/>
          </p:nvSpPr>
          <p:spPr bwMode="auto">
            <a:xfrm>
              <a:off x="499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233"/>
            <p:cNvSpPr>
              <a:spLocks noChangeShapeType="1"/>
            </p:cNvSpPr>
            <p:nvPr/>
          </p:nvSpPr>
          <p:spPr bwMode="auto">
            <a:xfrm>
              <a:off x="5003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234"/>
            <p:cNvSpPr>
              <a:spLocks noChangeShapeType="1"/>
            </p:cNvSpPr>
            <p:nvPr/>
          </p:nvSpPr>
          <p:spPr bwMode="auto">
            <a:xfrm>
              <a:off x="501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235"/>
            <p:cNvSpPr>
              <a:spLocks noChangeShapeType="1"/>
            </p:cNvSpPr>
            <p:nvPr/>
          </p:nvSpPr>
          <p:spPr bwMode="auto">
            <a:xfrm>
              <a:off x="502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236"/>
            <p:cNvSpPr>
              <a:spLocks noChangeShapeType="1"/>
            </p:cNvSpPr>
            <p:nvPr/>
          </p:nvSpPr>
          <p:spPr bwMode="auto">
            <a:xfrm>
              <a:off x="5033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237"/>
            <p:cNvSpPr>
              <a:spLocks noChangeShapeType="1"/>
            </p:cNvSpPr>
            <p:nvPr/>
          </p:nvSpPr>
          <p:spPr bwMode="auto">
            <a:xfrm>
              <a:off x="504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238"/>
            <p:cNvSpPr>
              <a:spLocks noChangeShapeType="1"/>
            </p:cNvSpPr>
            <p:nvPr/>
          </p:nvSpPr>
          <p:spPr bwMode="auto">
            <a:xfrm>
              <a:off x="505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239"/>
            <p:cNvSpPr>
              <a:spLocks noChangeShapeType="1"/>
            </p:cNvSpPr>
            <p:nvPr/>
          </p:nvSpPr>
          <p:spPr bwMode="auto">
            <a:xfrm>
              <a:off x="5064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240"/>
            <p:cNvSpPr>
              <a:spLocks noChangeShapeType="1"/>
            </p:cNvSpPr>
            <p:nvPr/>
          </p:nvSpPr>
          <p:spPr bwMode="auto">
            <a:xfrm>
              <a:off x="507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241"/>
            <p:cNvSpPr>
              <a:spLocks noChangeShapeType="1"/>
            </p:cNvSpPr>
            <p:nvPr/>
          </p:nvSpPr>
          <p:spPr bwMode="auto">
            <a:xfrm>
              <a:off x="508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Rectangle 242"/>
            <p:cNvSpPr>
              <a:spLocks noChangeArrowheads="1"/>
            </p:cNvSpPr>
            <p:nvPr/>
          </p:nvSpPr>
          <p:spPr bwMode="auto">
            <a:xfrm>
              <a:off x="4812" y="120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7" name="Line 243"/>
            <p:cNvSpPr>
              <a:spLocks noChangeShapeType="1"/>
            </p:cNvSpPr>
            <p:nvPr/>
          </p:nvSpPr>
          <p:spPr bwMode="auto">
            <a:xfrm>
              <a:off x="4618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4"/>
            <p:cNvSpPr>
              <a:spLocks noChangeShapeType="1"/>
            </p:cNvSpPr>
            <p:nvPr/>
          </p:nvSpPr>
          <p:spPr bwMode="auto">
            <a:xfrm>
              <a:off x="463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5"/>
            <p:cNvSpPr>
              <a:spLocks noChangeShapeType="1"/>
            </p:cNvSpPr>
            <p:nvPr/>
          </p:nvSpPr>
          <p:spPr bwMode="auto">
            <a:xfrm>
              <a:off x="464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6"/>
            <p:cNvSpPr>
              <a:spLocks noChangeShapeType="1"/>
            </p:cNvSpPr>
            <p:nvPr/>
          </p:nvSpPr>
          <p:spPr bwMode="auto">
            <a:xfrm>
              <a:off x="464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7"/>
            <p:cNvSpPr>
              <a:spLocks noChangeShapeType="1"/>
            </p:cNvSpPr>
            <p:nvPr/>
          </p:nvSpPr>
          <p:spPr bwMode="auto">
            <a:xfrm>
              <a:off x="466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248"/>
            <p:cNvSpPr>
              <a:spLocks noChangeShapeType="1"/>
            </p:cNvSpPr>
            <p:nvPr/>
          </p:nvSpPr>
          <p:spPr bwMode="auto">
            <a:xfrm>
              <a:off x="467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249"/>
            <p:cNvSpPr>
              <a:spLocks noChangeShapeType="1"/>
            </p:cNvSpPr>
            <p:nvPr/>
          </p:nvSpPr>
          <p:spPr bwMode="auto">
            <a:xfrm>
              <a:off x="467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250"/>
            <p:cNvSpPr>
              <a:spLocks noChangeShapeType="1"/>
            </p:cNvSpPr>
            <p:nvPr/>
          </p:nvSpPr>
          <p:spPr bwMode="auto">
            <a:xfrm>
              <a:off x="469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251"/>
            <p:cNvSpPr>
              <a:spLocks noChangeShapeType="1"/>
            </p:cNvSpPr>
            <p:nvPr/>
          </p:nvSpPr>
          <p:spPr bwMode="auto">
            <a:xfrm>
              <a:off x="470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252"/>
            <p:cNvSpPr>
              <a:spLocks noChangeShapeType="1"/>
            </p:cNvSpPr>
            <p:nvPr/>
          </p:nvSpPr>
          <p:spPr bwMode="auto">
            <a:xfrm>
              <a:off x="470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253"/>
            <p:cNvSpPr>
              <a:spLocks noChangeShapeType="1"/>
            </p:cNvSpPr>
            <p:nvPr/>
          </p:nvSpPr>
          <p:spPr bwMode="auto">
            <a:xfrm>
              <a:off x="4724" y="3168"/>
              <a:ext cx="0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254"/>
            <p:cNvSpPr>
              <a:spLocks noChangeShapeType="1"/>
            </p:cNvSpPr>
            <p:nvPr/>
          </p:nvSpPr>
          <p:spPr bwMode="auto">
            <a:xfrm>
              <a:off x="473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255"/>
            <p:cNvSpPr>
              <a:spLocks noChangeShapeType="1"/>
            </p:cNvSpPr>
            <p:nvPr/>
          </p:nvSpPr>
          <p:spPr bwMode="auto">
            <a:xfrm>
              <a:off x="4739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256"/>
            <p:cNvSpPr>
              <a:spLocks noChangeShapeType="1"/>
            </p:cNvSpPr>
            <p:nvPr/>
          </p:nvSpPr>
          <p:spPr bwMode="auto">
            <a:xfrm>
              <a:off x="475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57"/>
            <p:cNvSpPr>
              <a:spLocks noChangeShapeType="1"/>
            </p:cNvSpPr>
            <p:nvPr/>
          </p:nvSpPr>
          <p:spPr bwMode="auto">
            <a:xfrm>
              <a:off x="476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58"/>
            <p:cNvSpPr>
              <a:spLocks noChangeShapeType="1"/>
            </p:cNvSpPr>
            <p:nvPr/>
          </p:nvSpPr>
          <p:spPr bwMode="auto">
            <a:xfrm>
              <a:off x="4769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259"/>
            <p:cNvSpPr>
              <a:spLocks noChangeShapeType="1"/>
            </p:cNvSpPr>
            <p:nvPr/>
          </p:nvSpPr>
          <p:spPr bwMode="auto">
            <a:xfrm>
              <a:off x="478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260"/>
            <p:cNvSpPr>
              <a:spLocks noChangeShapeType="1"/>
            </p:cNvSpPr>
            <p:nvPr/>
          </p:nvSpPr>
          <p:spPr bwMode="auto">
            <a:xfrm>
              <a:off x="4792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261"/>
            <p:cNvSpPr>
              <a:spLocks noChangeShapeType="1"/>
            </p:cNvSpPr>
            <p:nvPr/>
          </p:nvSpPr>
          <p:spPr bwMode="auto">
            <a:xfrm>
              <a:off x="4799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262"/>
            <p:cNvSpPr>
              <a:spLocks noChangeShapeType="1"/>
            </p:cNvSpPr>
            <p:nvPr/>
          </p:nvSpPr>
          <p:spPr bwMode="auto">
            <a:xfrm>
              <a:off x="481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263"/>
            <p:cNvSpPr>
              <a:spLocks noChangeShapeType="1"/>
            </p:cNvSpPr>
            <p:nvPr/>
          </p:nvSpPr>
          <p:spPr bwMode="auto">
            <a:xfrm>
              <a:off x="4822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264"/>
            <p:cNvSpPr>
              <a:spLocks noChangeShapeType="1"/>
            </p:cNvSpPr>
            <p:nvPr/>
          </p:nvSpPr>
          <p:spPr bwMode="auto">
            <a:xfrm>
              <a:off x="4829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265"/>
            <p:cNvSpPr>
              <a:spLocks noChangeShapeType="1"/>
            </p:cNvSpPr>
            <p:nvPr/>
          </p:nvSpPr>
          <p:spPr bwMode="auto">
            <a:xfrm>
              <a:off x="484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266"/>
            <p:cNvSpPr>
              <a:spLocks noChangeShapeType="1"/>
            </p:cNvSpPr>
            <p:nvPr/>
          </p:nvSpPr>
          <p:spPr bwMode="auto">
            <a:xfrm>
              <a:off x="485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267"/>
            <p:cNvSpPr>
              <a:spLocks noChangeShapeType="1"/>
            </p:cNvSpPr>
            <p:nvPr/>
          </p:nvSpPr>
          <p:spPr bwMode="auto">
            <a:xfrm>
              <a:off x="4860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8"/>
            <p:cNvSpPr>
              <a:spLocks noChangeShapeType="1"/>
            </p:cNvSpPr>
            <p:nvPr/>
          </p:nvSpPr>
          <p:spPr bwMode="auto">
            <a:xfrm>
              <a:off x="487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9"/>
            <p:cNvSpPr>
              <a:spLocks noChangeShapeType="1"/>
            </p:cNvSpPr>
            <p:nvPr/>
          </p:nvSpPr>
          <p:spPr bwMode="auto">
            <a:xfrm>
              <a:off x="488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70"/>
            <p:cNvSpPr>
              <a:spLocks noChangeShapeType="1"/>
            </p:cNvSpPr>
            <p:nvPr/>
          </p:nvSpPr>
          <p:spPr bwMode="auto">
            <a:xfrm>
              <a:off x="4890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71"/>
            <p:cNvSpPr>
              <a:spLocks noChangeShapeType="1"/>
            </p:cNvSpPr>
            <p:nvPr/>
          </p:nvSpPr>
          <p:spPr bwMode="auto">
            <a:xfrm>
              <a:off x="490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72"/>
            <p:cNvSpPr>
              <a:spLocks noChangeShapeType="1"/>
            </p:cNvSpPr>
            <p:nvPr/>
          </p:nvSpPr>
          <p:spPr bwMode="auto">
            <a:xfrm>
              <a:off x="491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3"/>
            <p:cNvSpPr>
              <a:spLocks noChangeShapeType="1"/>
            </p:cNvSpPr>
            <p:nvPr/>
          </p:nvSpPr>
          <p:spPr bwMode="auto">
            <a:xfrm>
              <a:off x="492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274"/>
            <p:cNvSpPr>
              <a:spLocks noChangeShapeType="1"/>
            </p:cNvSpPr>
            <p:nvPr/>
          </p:nvSpPr>
          <p:spPr bwMode="auto">
            <a:xfrm>
              <a:off x="493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275"/>
            <p:cNvSpPr>
              <a:spLocks noChangeShapeType="1"/>
            </p:cNvSpPr>
            <p:nvPr/>
          </p:nvSpPr>
          <p:spPr bwMode="auto">
            <a:xfrm>
              <a:off x="4943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276"/>
            <p:cNvSpPr>
              <a:spLocks noChangeShapeType="1"/>
            </p:cNvSpPr>
            <p:nvPr/>
          </p:nvSpPr>
          <p:spPr bwMode="auto">
            <a:xfrm>
              <a:off x="495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277"/>
            <p:cNvSpPr>
              <a:spLocks noChangeShapeType="1"/>
            </p:cNvSpPr>
            <p:nvPr/>
          </p:nvSpPr>
          <p:spPr bwMode="auto">
            <a:xfrm>
              <a:off x="496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278"/>
            <p:cNvSpPr>
              <a:spLocks noChangeShapeType="1"/>
            </p:cNvSpPr>
            <p:nvPr/>
          </p:nvSpPr>
          <p:spPr bwMode="auto">
            <a:xfrm>
              <a:off x="4973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279"/>
            <p:cNvSpPr>
              <a:spLocks noChangeShapeType="1"/>
            </p:cNvSpPr>
            <p:nvPr/>
          </p:nvSpPr>
          <p:spPr bwMode="auto">
            <a:xfrm>
              <a:off x="498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280"/>
            <p:cNvSpPr>
              <a:spLocks noChangeShapeType="1"/>
            </p:cNvSpPr>
            <p:nvPr/>
          </p:nvSpPr>
          <p:spPr bwMode="auto">
            <a:xfrm>
              <a:off x="499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281"/>
            <p:cNvSpPr>
              <a:spLocks noChangeShapeType="1"/>
            </p:cNvSpPr>
            <p:nvPr/>
          </p:nvSpPr>
          <p:spPr bwMode="auto">
            <a:xfrm>
              <a:off x="5003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282"/>
            <p:cNvSpPr>
              <a:spLocks noChangeShapeType="1"/>
            </p:cNvSpPr>
            <p:nvPr/>
          </p:nvSpPr>
          <p:spPr bwMode="auto">
            <a:xfrm>
              <a:off x="501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283"/>
            <p:cNvSpPr>
              <a:spLocks noChangeShapeType="1"/>
            </p:cNvSpPr>
            <p:nvPr/>
          </p:nvSpPr>
          <p:spPr bwMode="auto">
            <a:xfrm>
              <a:off x="502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284"/>
            <p:cNvSpPr>
              <a:spLocks noChangeShapeType="1"/>
            </p:cNvSpPr>
            <p:nvPr/>
          </p:nvSpPr>
          <p:spPr bwMode="auto">
            <a:xfrm>
              <a:off x="5033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285"/>
            <p:cNvSpPr>
              <a:spLocks noChangeShapeType="1"/>
            </p:cNvSpPr>
            <p:nvPr/>
          </p:nvSpPr>
          <p:spPr bwMode="auto">
            <a:xfrm>
              <a:off x="504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286"/>
            <p:cNvSpPr>
              <a:spLocks noChangeShapeType="1"/>
            </p:cNvSpPr>
            <p:nvPr/>
          </p:nvSpPr>
          <p:spPr bwMode="auto">
            <a:xfrm>
              <a:off x="505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287"/>
            <p:cNvSpPr>
              <a:spLocks noChangeShapeType="1"/>
            </p:cNvSpPr>
            <p:nvPr/>
          </p:nvSpPr>
          <p:spPr bwMode="auto">
            <a:xfrm>
              <a:off x="5064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Line 288"/>
            <p:cNvSpPr>
              <a:spLocks noChangeShapeType="1"/>
            </p:cNvSpPr>
            <p:nvPr/>
          </p:nvSpPr>
          <p:spPr bwMode="auto">
            <a:xfrm>
              <a:off x="507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Line 289"/>
            <p:cNvSpPr>
              <a:spLocks noChangeShapeType="1"/>
            </p:cNvSpPr>
            <p:nvPr/>
          </p:nvSpPr>
          <p:spPr bwMode="auto">
            <a:xfrm>
              <a:off x="508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Rectangle 290"/>
            <p:cNvSpPr>
              <a:spLocks noChangeArrowheads="1"/>
            </p:cNvSpPr>
            <p:nvPr/>
          </p:nvSpPr>
          <p:spPr bwMode="auto">
            <a:xfrm>
              <a:off x="4812" y="302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5" name="Freeform 291"/>
            <p:cNvSpPr>
              <a:spLocks/>
            </p:cNvSpPr>
            <p:nvPr/>
          </p:nvSpPr>
          <p:spPr bwMode="auto">
            <a:xfrm>
              <a:off x="4308" y="349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76" name="Rectangle 292"/>
            <p:cNvSpPr>
              <a:spLocks noChangeArrowheads="1"/>
            </p:cNvSpPr>
            <p:nvPr/>
          </p:nvSpPr>
          <p:spPr bwMode="auto">
            <a:xfrm>
              <a:off x="4397" y="3547"/>
              <a:ext cx="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7" name="Freeform 293"/>
            <p:cNvSpPr>
              <a:spLocks/>
            </p:cNvSpPr>
            <p:nvPr/>
          </p:nvSpPr>
          <p:spPr bwMode="auto">
            <a:xfrm>
              <a:off x="5124" y="350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78" name="Rectangle 294"/>
            <p:cNvSpPr>
              <a:spLocks noChangeArrowheads="1"/>
            </p:cNvSpPr>
            <p:nvPr/>
          </p:nvSpPr>
          <p:spPr bwMode="auto">
            <a:xfrm>
              <a:off x="5213" y="3547"/>
              <a:ext cx="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9" name="Line 295"/>
            <p:cNvSpPr>
              <a:spLocks noChangeShapeType="1"/>
            </p:cNvSpPr>
            <p:nvPr/>
          </p:nvSpPr>
          <p:spPr bwMode="auto">
            <a:xfrm>
              <a:off x="4618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296"/>
            <p:cNvSpPr>
              <a:spLocks noChangeShapeType="1"/>
            </p:cNvSpPr>
            <p:nvPr/>
          </p:nvSpPr>
          <p:spPr bwMode="auto">
            <a:xfrm>
              <a:off x="463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297"/>
            <p:cNvSpPr>
              <a:spLocks noChangeShapeType="1"/>
            </p:cNvSpPr>
            <p:nvPr/>
          </p:nvSpPr>
          <p:spPr bwMode="auto">
            <a:xfrm>
              <a:off x="464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298"/>
            <p:cNvSpPr>
              <a:spLocks noChangeShapeType="1"/>
            </p:cNvSpPr>
            <p:nvPr/>
          </p:nvSpPr>
          <p:spPr bwMode="auto">
            <a:xfrm>
              <a:off x="464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299"/>
            <p:cNvSpPr>
              <a:spLocks noChangeShapeType="1"/>
            </p:cNvSpPr>
            <p:nvPr/>
          </p:nvSpPr>
          <p:spPr bwMode="auto">
            <a:xfrm>
              <a:off x="466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Line 300"/>
            <p:cNvSpPr>
              <a:spLocks noChangeShapeType="1"/>
            </p:cNvSpPr>
            <p:nvPr/>
          </p:nvSpPr>
          <p:spPr bwMode="auto">
            <a:xfrm>
              <a:off x="467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Line 301"/>
            <p:cNvSpPr>
              <a:spLocks noChangeShapeType="1"/>
            </p:cNvSpPr>
            <p:nvPr/>
          </p:nvSpPr>
          <p:spPr bwMode="auto">
            <a:xfrm>
              <a:off x="467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302"/>
            <p:cNvSpPr>
              <a:spLocks noChangeShapeType="1"/>
            </p:cNvSpPr>
            <p:nvPr/>
          </p:nvSpPr>
          <p:spPr bwMode="auto">
            <a:xfrm>
              <a:off x="469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Line 303"/>
            <p:cNvSpPr>
              <a:spLocks noChangeShapeType="1"/>
            </p:cNvSpPr>
            <p:nvPr/>
          </p:nvSpPr>
          <p:spPr bwMode="auto">
            <a:xfrm>
              <a:off x="470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Line 304"/>
            <p:cNvSpPr>
              <a:spLocks noChangeShapeType="1"/>
            </p:cNvSpPr>
            <p:nvPr/>
          </p:nvSpPr>
          <p:spPr bwMode="auto">
            <a:xfrm>
              <a:off x="470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305"/>
            <p:cNvSpPr>
              <a:spLocks noChangeShapeType="1"/>
            </p:cNvSpPr>
            <p:nvPr/>
          </p:nvSpPr>
          <p:spPr bwMode="auto">
            <a:xfrm>
              <a:off x="4724" y="3627"/>
              <a:ext cx="0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Line 306"/>
            <p:cNvSpPr>
              <a:spLocks noChangeShapeType="1"/>
            </p:cNvSpPr>
            <p:nvPr/>
          </p:nvSpPr>
          <p:spPr bwMode="auto">
            <a:xfrm>
              <a:off x="473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Line 307"/>
            <p:cNvSpPr>
              <a:spLocks noChangeShapeType="1"/>
            </p:cNvSpPr>
            <p:nvPr/>
          </p:nvSpPr>
          <p:spPr bwMode="auto">
            <a:xfrm>
              <a:off x="4739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308"/>
            <p:cNvSpPr>
              <a:spLocks noChangeShapeType="1"/>
            </p:cNvSpPr>
            <p:nvPr/>
          </p:nvSpPr>
          <p:spPr bwMode="auto">
            <a:xfrm>
              <a:off x="475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309"/>
            <p:cNvSpPr>
              <a:spLocks noChangeShapeType="1"/>
            </p:cNvSpPr>
            <p:nvPr/>
          </p:nvSpPr>
          <p:spPr bwMode="auto">
            <a:xfrm>
              <a:off x="476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310"/>
            <p:cNvSpPr>
              <a:spLocks noChangeShapeType="1"/>
            </p:cNvSpPr>
            <p:nvPr/>
          </p:nvSpPr>
          <p:spPr bwMode="auto">
            <a:xfrm>
              <a:off x="4769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311"/>
            <p:cNvSpPr>
              <a:spLocks noChangeShapeType="1"/>
            </p:cNvSpPr>
            <p:nvPr/>
          </p:nvSpPr>
          <p:spPr bwMode="auto">
            <a:xfrm>
              <a:off x="478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Line 312"/>
            <p:cNvSpPr>
              <a:spLocks noChangeShapeType="1"/>
            </p:cNvSpPr>
            <p:nvPr/>
          </p:nvSpPr>
          <p:spPr bwMode="auto">
            <a:xfrm>
              <a:off x="4792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Line 313"/>
            <p:cNvSpPr>
              <a:spLocks noChangeShapeType="1"/>
            </p:cNvSpPr>
            <p:nvPr/>
          </p:nvSpPr>
          <p:spPr bwMode="auto">
            <a:xfrm>
              <a:off x="4799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Line 314"/>
            <p:cNvSpPr>
              <a:spLocks noChangeShapeType="1"/>
            </p:cNvSpPr>
            <p:nvPr/>
          </p:nvSpPr>
          <p:spPr bwMode="auto">
            <a:xfrm>
              <a:off x="481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315"/>
            <p:cNvSpPr>
              <a:spLocks noChangeShapeType="1"/>
            </p:cNvSpPr>
            <p:nvPr/>
          </p:nvSpPr>
          <p:spPr bwMode="auto">
            <a:xfrm>
              <a:off x="4822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316"/>
            <p:cNvSpPr>
              <a:spLocks noChangeShapeType="1"/>
            </p:cNvSpPr>
            <p:nvPr/>
          </p:nvSpPr>
          <p:spPr bwMode="auto">
            <a:xfrm>
              <a:off x="4829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Line 317"/>
            <p:cNvSpPr>
              <a:spLocks noChangeShapeType="1"/>
            </p:cNvSpPr>
            <p:nvPr/>
          </p:nvSpPr>
          <p:spPr bwMode="auto">
            <a:xfrm>
              <a:off x="484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Line 318"/>
            <p:cNvSpPr>
              <a:spLocks noChangeShapeType="1"/>
            </p:cNvSpPr>
            <p:nvPr/>
          </p:nvSpPr>
          <p:spPr bwMode="auto">
            <a:xfrm>
              <a:off x="485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319"/>
            <p:cNvSpPr>
              <a:spLocks noChangeShapeType="1"/>
            </p:cNvSpPr>
            <p:nvPr/>
          </p:nvSpPr>
          <p:spPr bwMode="auto">
            <a:xfrm>
              <a:off x="4860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Line 320"/>
            <p:cNvSpPr>
              <a:spLocks noChangeShapeType="1"/>
            </p:cNvSpPr>
            <p:nvPr/>
          </p:nvSpPr>
          <p:spPr bwMode="auto">
            <a:xfrm>
              <a:off x="487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Line 321"/>
            <p:cNvSpPr>
              <a:spLocks noChangeShapeType="1"/>
            </p:cNvSpPr>
            <p:nvPr/>
          </p:nvSpPr>
          <p:spPr bwMode="auto">
            <a:xfrm>
              <a:off x="488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322"/>
            <p:cNvSpPr>
              <a:spLocks noChangeShapeType="1"/>
            </p:cNvSpPr>
            <p:nvPr/>
          </p:nvSpPr>
          <p:spPr bwMode="auto">
            <a:xfrm>
              <a:off x="4890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3"/>
            <p:cNvSpPr>
              <a:spLocks noChangeShapeType="1"/>
            </p:cNvSpPr>
            <p:nvPr/>
          </p:nvSpPr>
          <p:spPr bwMode="auto">
            <a:xfrm>
              <a:off x="490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4"/>
            <p:cNvSpPr>
              <a:spLocks noChangeShapeType="1"/>
            </p:cNvSpPr>
            <p:nvPr/>
          </p:nvSpPr>
          <p:spPr bwMode="auto">
            <a:xfrm>
              <a:off x="491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5"/>
            <p:cNvSpPr>
              <a:spLocks noChangeShapeType="1"/>
            </p:cNvSpPr>
            <p:nvPr/>
          </p:nvSpPr>
          <p:spPr bwMode="auto">
            <a:xfrm>
              <a:off x="492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6"/>
            <p:cNvSpPr>
              <a:spLocks noChangeShapeType="1"/>
            </p:cNvSpPr>
            <p:nvPr/>
          </p:nvSpPr>
          <p:spPr bwMode="auto">
            <a:xfrm>
              <a:off x="493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7"/>
            <p:cNvSpPr>
              <a:spLocks noChangeShapeType="1"/>
            </p:cNvSpPr>
            <p:nvPr/>
          </p:nvSpPr>
          <p:spPr bwMode="auto">
            <a:xfrm>
              <a:off x="4943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8"/>
            <p:cNvSpPr>
              <a:spLocks noChangeShapeType="1"/>
            </p:cNvSpPr>
            <p:nvPr/>
          </p:nvSpPr>
          <p:spPr bwMode="auto">
            <a:xfrm>
              <a:off x="495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329"/>
            <p:cNvSpPr>
              <a:spLocks noChangeShapeType="1"/>
            </p:cNvSpPr>
            <p:nvPr/>
          </p:nvSpPr>
          <p:spPr bwMode="auto">
            <a:xfrm>
              <a:off x="496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330"/>
            <p:cNvSpPr>
              <a:spLocks noChangeShapeType="1"/>
            </p:cNvSpPr>
            <p:nvPr/>
          </p:nvSpPr>
          <p:spPr bwMode="auto">
            <a:xfrm>
              <a:off x="4973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Line 331"/>
            <p:cNvSpPr>
              <a:spLocks noChangeShapeType="1"/>
            </p:cNvSpPr>
            <p:nvPr/>
          </p:nvSpPr>
          <p:spPr bwMode="auto">
            <a:xfrm>
              <a:off x="498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332"/>
            <p:cNvSpPr>
              <a:spLocks noChangeShapeType="1"/>
            </p:cNvSpPr>
            <p:nvPr/>
          </p:nvSpPr>
          <p:spPr bwMode="auto">
            <a:xfrm>
              <a:off x="499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333"/>
            <p:cNvSpPr>
              <a:spLocks noChangeShapeType="1"/>
            </p:cNvSpPr>
            <p:nvPr/>
          </p:nvSpPr>
          <p:spPr bwMode="auto">
            <a:xfrm>
              <a:off x="5003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334"/>
            <p:cNvSpPr>
              <a:spLocks noChangeShapeType="1"/>
            </p:cNvSpPr>
            <p:nvPr/>
          </p:nvSpPr>
          <p:spPr bwMode="auto">
            <a:xfrm>
              <a:off x="501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Line 335"/>
            <p:cNvSpPr>
              <a:spLocks noChangeShapeType="1"/>
            </p:cNvSpPr>
            <p:nvPr/>
          </p:nvSpPr>
          <p:spPr bwMode="auto">
            <a:xfrm>
              <a:off x="502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336"/>
            <p:cNvSpPr>
              <a:spLocks noChangeShapeType="1"/>
            </p:cNvSpPr>
            <p:nvPr/>
          </p:nvSpPr>
          <p:spPr bwMode="auto">
            <a:xfrm>
              <a:off x="5033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Line 337"/>
            <p:cNvSpPr>
              <a:spLocks noChangeShapeType="1"/>
            </p:cNvSpPr>
            <p:nvPr/>
          </p:nvSpPr>
          <p:spPr bwMode="auto">
            <a:xfrm>
              <a:off x="504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Line 338"/>
            <p:cNvSpPr>
              <a:spLocks noChangeShapeType="1"/>
            </p:cNvSpPr>
            <p:nvPr/>
          </p:nvSpPr>
          <p:spPr bwMode="auto">
            <a:xfrm>
              <a:off x="505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Line 339"/>
            <p:cNvSpPr>
              <a:spLocks noChangeShapeType="1"/>
            </p:cNvSpPr>
            <p:nvPr/>
          </p:nvSpPr>
          <p:spPr bwMode="auto">
            <a:xfrm>
              <a:off x="5064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Line 340"/>
            <p:cNvSpPr>
              <a:spLocks noChangeShapeType="1"/>
            </p:cNvSpPr>
            <p:nvPr/>
          </p:nvSpPr>
          <p:spPr bwMode="auto">
            <a:xfrm>
              <a:off x="507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Line 341"/>
            <p:cNvSpPr>
              <a:spLocks noChangeShapeType="1"/>
            </p:cNvSpPr>
            <p:nvPr/>
          </p:nvSpPr>
          <p:spPr bwMode="auto">
            <a:xfrm>
              <a:off x="508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Rectangle 342"/>
            <p:cNvSpPr>
              <a:spLocks noChangeArrowheads="1"/>
            </p:cNvSpPr>
            <p:nvPr/>
          </p:nvSpPr>
          <p:spPr bwMode="auto">
            <a:xfrm>
              <a:off x="4812" y="3487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7" name="Freeform 192"/>
            <p:cNvSpPr>
              <a:spLocks/>
            </p:cNvSpPr>
            <p:nvPr/>
          </p:nvSpPr>
          <p:spPr bwMode="auto">
            <a:xfrm>
              <a:off x="4715" y="96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28" name="Freeform 291"/>
            <p:cNvSpPr>
              <a:spLocks/>
            </p:cNvSpPr>
            <p:nvPr/>
          </p:nvSpPr>
          <p:spPr bwMode="auto">
            <a:xfrm>
              <a:off x="4032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29" name="Rectangle 292"/>
            <p:cNvSpPr>
              <a:spLocks noChangeArrowheads="1"/>
            </p:cNvSpPr>
            <p:nvPr/>
          </p:nvSpPr>
          <p:spPr bwMode="auto">
            <a:xfrm>
              <a:off x="4121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0" name="Freeform 291"/>
            <p:cNvSpPr>
              <a:spLocks/>
            </p:cNvSpPr>
            <p:nvPr/>
          </p:nvSpPr>
          <p:spPr bwMode="auto">
            <a:xfrm>
              <a:off x="4848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31" name="Rectangle 292"/>
            <p:cNvSpPr>
              <a:spLocks noChangeArrowheads="1"/>
            </p:cNvSpPr>
            <p:nvPr/>
          </p:nvSpPr>
          <p:spPr bwMode="auto">
            <a:xfrm>
              <a:off x="4937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2" name="Freeform 291"/>
            <p:cNvSpPr>
              <a:spLocks/>
            </p:cNvSpPr>
            <p:nvPr/>
          </p:nvSpPr>
          <p:spPr bwMode="auto">
            <a:xfrm>
              <a:off x="4560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33" name="Rectangle 292"/>
            <p:cNvSpPr>
              <a:spLocks noChangeArrowheads="1"/>
            </p:cNvSpPr>
            <p:nvPr/>
          </p:nvSpPr>
          <p:spPr bwMode="auto">
            <a:xfrm>
              <a:off x="4649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4" name="Freeform 291"/>
            <p:cNvSpPr>
              <a:spLocks/>
            </p:cNvSpPr>
            <p:nvPr/>
          </p:nvSpPr>
          <p:spPr bwMode="auto">
            <a:xfrm>
              <a:off x="5376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35" name="Rectangle 292"/>
            <p:cNvSpPr>
              <a:spLocks noChangeArrowheads="1"/>
            </p:cNvSpPr>
            <p:nvPr/>
          </p:nvSpPr>
          <p:spPr bwMode="auto">
            <a:xfrm>
              <a:off x="5465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6" name="Freeform 291"/>
            <p:cNvSpPr>
              <a:spLocks/>
            </p:cNvSpPr>
            <p:nvPr/>
          </p:nvSpPr>
          <p:spPr bwMode="auto">
            <a:xfrm>
              <a:off x="3936" y="1584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37" name="Rectangle 292"/>
            <p:cNvSpPr>
              <a:spLocks noChangeArrowheads="1"/>
            </p:cNvSpPr>
            <p:nvPr/>
          </p:nvSpPr>
          <p:spPr bwMode="auto">
            <a:xfrm>
              <a:off x="4025" y="1638"/>
              <a:ext cx="84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 smtClean="0">
                  <a:solidFill>
                    <a:srgbClr val="000000"/>
                  </a:solidFill>
                  <a:latin typeface="Helvetica" pitchFamily="34" charset="0"/>
                </a:rPr>
                <a:t>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38" name="Freeform 291"/>
            <p:cNvSpPr>
              <a:spLocks/>
            </p:cNvSpPr>
            <p:nvPr/>
          </p:nvSpPr>
          <p:spPr bwMode="auto">
            <a:xfrm>
              <a:off x="5424" y="1584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39" name="Rectangle 292"/>
            <p:cNvSpPr>
              <a:spLocks noChangeArrowheads="1"/>
            </p:cNvSpPr>
            <p:nvPr/>
          </p:nvSpPr>
          <p:spPr bwMode="auto">
            <a:xfrm>
              <a:off x="5513" y="1638"/>
              <a:ext cx="84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 smtClean="0">
                  <a:solidFill>
                    <a:srgbClr val="000000"/>
                  </a:solidFill>
                  <a:latin typeface="Helvetica" pitchFamily="34" charset="0"/>
                </a:rPr>
                <a:t>L</a:t>
              </a: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347" name="Rectangle 346"/>
          <p:cNvSpPr/>
          <p:nvPr/>
        </p:nvSpPr>
        <p:spPr>
          <a:xfrm>
            <a:off x="228600" y="1524000"/>
            <a:ext cx="46482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select distinct </a:t>
            </a:r>
            <a:r>
              <a:rPr lang="en-US" sz="2400" dirty="0" err="1" smtClean="0"/>
              <a:t>P.ObjID</a:t>
            </a:r>
            <a:endParaRPr lang="en-US" sz="2400" dirty="0"/>
          </a:p>
          <a:p>
            <a:r>
              <a:rPr lang="en-US" sz="2400" dirty="0"/>
              <a:t>into </a:t>
            </a:r>
            <a:r>
              <a:rPr lang="en-US" sz="2400" dirty="0" smtClean="0"/>
              <a:t>results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from </a:t>
            </a:r>
            <a:r>
              <a:rPr lang="en-US" sz="2400" dirty="0" err="1"/>
              <a:t>photoPrimary</a:t>
            </a:r>
            <a:r>
              <a:rPr lang="en-US" sz="2400" dirty="0"/>
              <a:t> </a:t>
            </a:r>
            <a:r>
              <a:rPr lang="en-US" sz="2400" dirty="0" smtClean="0"/>
              <a:t>U, </a:t>
            </a:r>
            <a:endParaRPr lang="en-US" sz="2400" dirty="0"/>
          </a:p>
          <a:p>
            <a:r>
              <a:rPr lang="en-US" sz="2400" dirty="0" smtClean="0"/>
              <a:t>            neighbors </a:t>
            </a:r>
            <a:r>
              <a:rPr lang="en-US" sz="2400" dirty="0"/>
              <a:t>N, 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photoPrimary</a:t>
            </a:r>
            <a:r>
              <a:rPr lang="en-US" sz="2400" dirty="0" smtClean="0"/>
              <a:t> L</a:t>
            </a:r>
            <a:endParaRPr lang="en-US" sz="2400" dirty="0"/>
          </a:p>
          <a:p>
            <a:r>
              <a:rPr lang="en-US" sz="2400" dirty="0"/>
              <a:t>where </a:t>
            </a:r>
            <a:r>
              <a:rPr lang="en-US" sz="2400" dirty="0" err="1" smtClean="0"/>
              <a:t>U.ObjID</a:t>
            </a:r>
            <a:r>
              <a:rPr lang="en-US" sz="2400" dirty="0" smtClean="0"/>
              <a:t> = </a:t>
            </a:r>
            <a:r>
              <a:rPr lang="en-US" sz="2400" dirty="0" err="1" smtClean="0"/>
              <a:t>N.ObjID</a:t>
            </a:r>
            <a:endParaRPr lang="en-US" sz="2400" dirty="0"/>
          </a:p>
          <a:p>
            <a:r>
              <a:rPr lang="en-US" sz="2400" dirty="0" smtClean="0"/>
              <a:t>    and </a:t>
            </a:r>
            <a:r>
              <a:rPr lang="en-US" sz="2400" dirty="0" err="1"/>
              <a:t>L.ObjID</a:t>
            </a:r>
            <a:r>
              <a:rPr lang="en-US" sz="2400" dirty="0"/>
              <a:t> = </a:t>
            </a:r>
            <a:r>
              <a:rPr lang="en-US" sz="2400" dirty="0" err="1" smtClean="0"/>
              <a:t>N.NeighborObjID</a:t>
            </a:r>
            <a:endParaRPr lang="en-US" sz="2400" dirty="0"/>
          </a:p>
          <a:p>
            <a:r>
              <a:rPr lang="en-US" sz="2400" dirty="0" smtClean="0"/>
              <a:t>    and </a:t>
            </a:r>
            <a:r>
              <a:rPr lang="en-US" sz="2400" dirty="0" err="1"/>
              <a:t>P.ObjID</a:t>
            </a:r>
            <a:r>
              <a:rPr lang="en-US" sz="2400" dirty="0"/>
              <a:t> &lt; </a:t>
            </a:r>
            <a:r>
              <a:rPr lang="en-US" sz="2400" dirty="0" err="1" smtClean="0"/>
              <a:t>L.ObjID</a:t>
            </a:r>
            <a:endParaRPr lang="en-US" sz="2400" dirty="0"/>
          </a:p>
          <a:p>
            <a:r>
              <a:rPr lang="en-US" sz="2400" dirty="0" smtClean="0"/>
              <a:t>    and </a:t>
            </a:r>
            <a:r>
              <a:rPr lang="en-US" sz="2400" dirty="0"/>
              <a:t>abs</a:t>
            </a:r>
            <a:r>
              <a:rPr lang="en-US" sz="2400" dirty="0" smtClean="0"/>
              <a:t>((</a:t>
            </a:r>
            <a:r>
              <a:rPr lang="en-US" sz="2400" dirty="0" err="1" smtClean="0"/>
              <a:t>U.u-U.g</a:t>
            </a:r>
            <a:r>
              <a:rPr lang="en-US" sz="2400" dirty="0"/>
              <a:t>)-(</a:t>
            </a:r>
            <a:r>
              <a:rPr lang="en-US" sz="2400" dirty="0" err="1"/>
              <a:t>L.u-L.g</a:t>
            </a:r>
            <a:r>
              <a:rPr lang="en-US" sz="2400" dirty="0"/>
              <a:t>))&lt;</a:t>
            </a:r>
            <a:r>
              <a:rPr lang="en-US" sz="2400" dirty="0" smtClean="0"/>
              <a:t>0.05</a:t>
            </a:r>
            <a:endParaRPr lang="en-US" sz="2400" dirty="0"/>
          </a:p>
          <a:p>
            <a:r>
              <a:rPr lang="en-US" sz="2400" dirty="0" smtClean="0"/>
              <a:t>    and </a:t>
            </a:r>
            <a:r>
              <a:rPr lang="en-US" sz="2400" dirty="0"/>
              <a:t>abs</a:t>
            </a:r>
            <a:r>
              <a:rPr lang="en-US" sz="2400" dirty="0" smtClean="0"/>
              <a:t>((</a:t>
            </a:r>
            <a:r>
              <a:rPr lang="en-US" sz="2400" dirty="0" err="1" smtClean="0"/>
              <a:t>U.g-U.r</a:t>
            </a:r>
            <a:r>
              <a:rPr lang="en-US" sz="2400" dirty="0"/>
              <a:t>)-(</a:t>
            </a:r>
            <a:r>
              <a:rPr lang="en-US" sz="2400" dirty="0" err="1"/>
              <a:t>L.g-L.r</a:t>
            </a:r>
            <a:r>
              <a:rPr lang="en-US" sz="2400" dirty="0"/>
              <a:t>))&lt;0.05</a:t>
            </a:r>
          </a:p>
          <a:p>
            <a:r>
              <a:rPr lang="en-US" sz="2400" dirty="0" smtClean="0"/>
              <a:t>    and </a:t>
            </a:r>
            <a:r>
              <a:rPr lang="en-US" sz="2400" dirty="0"/>
              <a:t>abs</a:t>
            </a:r>
            <a:r>
              <a:rPr lang="en-US" sz="2400" dirty="0" smtClean="0"/>
              <a:t>((</a:t>
            </a:r>
            <a:r>
              <a:rPr lang="en-US" sz="2400" dirty="0" err="1" smtClean="0"/>
              <a:t>U.r-U.i</a:t>
            </a:r>
            <a:r>
              <a:rPr lang="en-US" sz="2400" dirty="0"/>
              <a:t>)-(</a:t>
            </a:r>
            <a:r>
              <a:rPr lang="en-US" sz="2400" dirty="0" err="1"/>
              <a:t>L.r-L.i</a:t>
            </a:r>
            <a:r>
              <a:rPr lang="en-US" sz="2400" dirty="0"/>
              <a:t>))&lt;0.05</a:t>
            </a:r>
          </a:p>
          <a:p>
            <a:r>
              <a:rPr lang="en-US" sz="2400" dirty="0" smtClean="0"/>
              <a:t>    and </a:t>
            </a:r>
            <a:r>
              <a:rPr lang="en-US" sz="2400" dirty="0"/>
              <a:t>abs</a:t>
            </a:r>
            <a:r>
              <a:rPr lang="en-US" sz="2400" dirty="0" smtClean="0"/>
              <a:t>((</a:t>
            </a:r>
            <a:r>
              <a:rPr lang="en-US" sz="2400" dirty="0" err="1" smtClean="0"/>
              <a:t>U.i-U.z</a:t>
            </a:r>
            <a:r>
              <a:rPr lang="en-US" sz="2400" dirty="0"/>
              <a:t>)-(</a:t>
            </a:r>
            <a:r>
              <a:rPr lang="en-US" sz="2400" dirty="0" err="1"/>
              <a:t>L.i-L.z</a:t>
            </a:r>
            <a:r>
              <a:rPr lang="en-US" sz="2400" dirty="0"/>
              <a:t>))&lt;0.05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7575" y="1027113"/>
            <a:ext cx="6556375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20" name="Line 10"/>
          <p:cNvSpPr>
            <a:spLocks noChangeShapeType="1"/>
          </p:cNvSpPr>
          <p:nvPr/>
        </p:nvSpPr>
        <p:spPr bwMode="auto">
          <a:xfrm>
            <a:off x="2209800" y="1133475"/>
            <a:ext cx="6513513" cy="3175"/>
          </a:xfrm>
          <a:prstGeom prst="line">
            <a:avLst/>
          </a:prstGeom>
          <a:noFill/>
          <a:ln w="6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1" name="Line 11"/>
          <p:cNvSpPr>
            <a:spLocks noChangeShapeType="1"/>
          </p:cNvSpPr>
          <p:nvPr/>
        </p:nvSpPr>
        <p:spPr bwMode="auto">
          <a:xfrm>
            <a:off x="8723313" y="1133475"/>
            <a:ext cx="1587" cy="4576763"/>
          </a:xfrm>
          <a:prstGeom prst="line">
            <a:avLst/>
          </a:prstGeom>
          <a:noFill/>
          <a:ln w="6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2" name="Line 12"/>
          <p:cNvSpPr>
            <a:spLocks noChangeShapeType="1"/>
          </p:cNvSpPr>
          <p:nvPr/>
        </p:nvSpPr>
        <p:spPr bwMode="auto">
          <a:xfrm flipH="1">
            <a:off x="2209800" y="5710238"/>
            <a:ext cx="6513513" cy="3175"/>
          </a:xfrm>
          <a:prstGeom prst="line">
            <a:avLst/>
          </a:prstGeom>
          <a:noFill/>
          <a:ln w="6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3" name="Line 13"/>
          <p:cNvSpPr>
            <a:spLocks noChangeShapeType="1"/>
          </p:cNvSpPr>
          <p:nvPr/>
        </p:nvSpPr>
        <p:spPr bwMode="auto">
          <a:xfrm flipV="1">
            <a:off x="2209800" y="1133475"/>
            <a:ext cx="1588" cy="4576763"/>
          </a:xfrm>
          <a:prstGeom prst="line">
            <a:avLst/>
          </a:prstGeom>
          <a:noFill/>
          <a:ln w="6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4" name="Line 14"/>
          <p:cNvSpPr>
            <a:spLocks noChangeShapeType="1"/>
          </p:cNvSpPr>
          <p:nvPr/>
        </p:nvSpPr>
        <p:spPr bwMode="auto">
          <a:xfrm>
            <a:off x="2209800" y="1133475"/>
            <a:ext cx="1588" cy="4576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5" name="Line 15"/>
          <p:cNvSpPr>
            <a:spLocks noChangeShapeType="1"/>
          </p:cNvSpPr>
          <p:nvPr/>
        </p:nvSpPr>
        <p:spPr bwMode="auto">
          <a:xfrm>
            <a:off x="2146300" y="5710238"/>
            <a:ext cx="635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6" name="Line 16"/>
          <p:cNvSpPr>
            <a:spLocks noChangeShapeType="1"/>
          </p:cNvSpPr>
          <p:nvPr/>
        </p:nvSpPr>
        <p:spPr bwMode="auto">
          <a:xfrm>
            <a:off x="2146300" y="5135563"/>
            <a:ext cx="635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7" name="Line 17"/>
          <p:cNvSpPr>
            <a:spLocks noChangeShapeType="1"/>
          </p:cNvSpPr>
          <p:nvPr/>
        </p:nvSpPr>
        <p:spPr bwMode="auto">
          <a:xfrm>
            <a:off x="2146300" y="4579938"/>
            <a:ext cx="635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8" name="Line 18"/>
          <p:cNvSpPr>
            <a:spLocks noChangeShapeType="1"/>
          </p:cNvSpPr>
          <p:nvPr/>
        </p:nvSpPr>
        <p:spPr bwMode="auto">
          <a:xfrm>
            <a:off x="2146300" y="4000500"/>
            <a:ext cx="635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9" name="Line 19"/>
          <p:cNvSpPr>
            <a:spLocks noChangeShapeType="1"/>
          </p:cNvSpPr>
          <p:nvPr/>
        </p:nvSpPr>
        <p:spPr bwMode="auto">
          <a:xfrm>
            <a:off x="2146300" y="3424238"/>
            <a:ext cx="635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0" name="Line 20"/>
          <p:cNvSpPr>
            <a:spLocks noChangeShapeType="1"/>
          </p:cNvSpPr>
          <p:nvPr/>
        </p:nvSpPr>
        <p:spPr bwMode="auto">
          <a:xfrm>
            <a:off x="2146300" y="2843213"/>
            <a:ext cx="635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1" name="Line 21"/>
          <p:cNvSpPr>
            <a:spLocks noChangeShapeType="1"/>
          </p:cNvSpPr>
          <p:nvPr/>
        </p:nvSpPr>
        <p:spPr bwMode="auto">
          <a:xfrm>
            <a:off x="2146300" y="2289175"/>
            <a:ext cx="635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2" name="Line 22"/>
          <p:cNvSpPr>
            <a:spLocks noChangeShapeType="1"/>
          </p:cNvSpPr>
          <p:nvPr/>
        </p:nvSpPr>
        <p:spPr bwMode="auto">
          <a:xfrm>
            <a:off x="2146300" y="1714500"/>
            <a:ext cx="635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3" name="Line 23"/>
          <p:cNvSpPr>
            <a:spLocks noChangeShapeType="1"/>
          </p:cNvSpPr>
          <p:nvPr/>
        </p:nvSpPr>
        <p:spPr bwMode="auto">
          <a:xfrm>
            <a:off x="2146300" y="1133475"/>
            <a:ext cx="635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4" name="Line 24"/>
          <p:cNvSpPr>
            <a:spLocks noChangeShapeType="1"/>
          </p:cNvSpPr>
          <p:nvPr/>
        </p:nvSpPr>
        <p:spPr bwMode="auto">
          <a:xfrm>
            <a:off x="2209800" y="5710238"/>
            <a:ext cx="6513513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5" name="Line 25"/>
          <p:cNvSpPr>
            <a:spLocks noChangeShapeType="1"/>
          </p:cNvSpPr>
          <p:nvPr/>
        </p:nvSpPr>
        <p:spPr bwMode="auto">
          <a:xfrm flipV="1">
            <a:off x="2209800" y="5710238"/>
            <a:ext cx="1588" cy="68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6" name="Line 26"/>
          <p:cNvSpPr>
            <a:spLocks noChangeShapeType="1"/>
          </p:cNvSpPr>
          <p:nvPr/>
        </p:nvSpPr>
        <p:spPr bwMode="auto">
          <a:xfrm flipV="1">
            <a:off x="3524250" y="5710238"/>
            <a:ext cx="1588" cy="68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7" name="Line 27"/>
          <p:cNvSpPr>
            <a:spLocks noChangeShapeType="1"/>
          </p:cNvSpPr>
          <p:nvPr/>
        </p:nvSpPr>
        <p:spPr bwMode="auto">
          <a:xfrm flipV="1">
            <a:off x="4811713" y="5710238"/>
            <a:ext cx="3175" cy="68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8" name="Line 28"/>
          <p:cNvSpPr>
            <a:spLocks noChangeShapeType="1"/>
          </p:cNvSpPr>
          <p:nvPr/>
        </p:nvSpPr>
        <p:spPr bwMode="auto">
          <a:xfrm flipV="1">
            <a:off x="6121400" y="5710238"/>
            <a:ext cx="1588" cy="68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9" name="Line 29"/>
          <p:cNvSpPr>
            <a:spLocks noChangeShapeType="1"/>
          </p:cNvSpPr>
          <p:nvPr/>
        </p:nvSpPr>
        <p:spPr bwMode="auto">
          <a:xfrm flipV="1">
            <a:off x="7408863" y="5710238"/>
            <a:ext cx="1587" cy="68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40" name="Line 30"/>
          <p:cNvSpPr>
            <a:spLocks noChangeShapeType="1"/>
          </p:cNvSpPr>
          <p:nvPr/>
        </p:nvSpPr>
        <p:spPr bwMode="auto">
          <a:xfrm flipV="1">
            <a:off x="8723313" y="5710238"/>
            <a:ext cx="1587" cy="68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66941" name="Picture 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2" name="Picture 3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3" name="Picture 3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4" name="Picture 3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5" name="Picture 3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6" name="Picture 3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7" name="Picture 3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8" name="Picture 3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9" name="Picture 3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50" name="Picture 4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51" name="Picture 4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52" name="Picture 4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53" name="Picture 4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54" name="Picture 44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55" name="Rectangle 45"/>
          <p:cNvSpPr>
            <a:spLocks noChangeArrowheads="1"/>
          </p:cNvSpPr>
          <p:nvPr/>
        </p:nvSpPr>
        <p:spPr bwMode="auto">
          <a:xfrm>
            <a:off x="1697038" y="5573713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0.0</a:t>
            </a:r>
            <a:endParaRPr lang="en-US">
              <a:latin typeface="Helvetica" pitchFamily="34" charset="0"/>
            </a:endParaRPr>
          </a:p>
        </p:txBody>
      </p:sp>
      <p:sp>
        <p:nvSpPr>
          <p:cNvPr id="166956" name="Rectangle 46"/>
          <p:cNvSpPr>
            <a:spLocks noChangeArrowheads="1"/>
          </p:cNvSpPr>
          <p:nvPr/>
        </p:nvSpPr>
        <p:spPr bwMode="auto">
          <a:xfrm>
            <a:off x="1697038" y="499745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2.0</a:t>
            </a:r>
            <a:endParaRPr lang="en-US">
              <a:latin typeface="Helvetica" pitchFamily="34" charset="0"/>
            </a:endParaRPr>
          </a:p>
        </p:txBody>
      </p:sp>
      <p:sp>
        <p:nvSpPr>
          <p:cNvPr id="166957" name="Rectangle 47"/>
          <p:cNvSpPr>
            <a:spLocks noChangeArrowheads="1"/>
          </p:cNvSpPr>
          <p:nvPr/>
        </p:nvSpPr>
        <p:spPr bwMode="auto">
          <a:xfrm>
            <a:off x="1697038" y="443865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4.0</a:t>
            </a:r>
            <a:endParaRPr lang="en-US">
              <a:latin typeface="Helvetica" pitchFamily="34" charset="0"/>
            </a:endParaRPr>
          </a:p>
        </p:txBody>
      </p:sp>
      <p:sp>
        <p:nvSpPr>
          <p:cNvPr id="166958" name="Rectangle 48"/>
          <p:cNvSpPr>
            <a:spLocks noChangeArrowheads="1"/>
          </p:cNvSpPr>
          <p:nvPr/>
        </p:nvSpPr>
        <p:spPr bwMode="auto">
          <a:xfrm>
            <a:off x="1697038" y="3862388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6.0</a:t>
            </a:r>
            <a:endParaRPr lang="en-US">
              <a:latin typeface="Helvetica" pitchFamily="34" charset="0"/>
            </a:endParaRPr>
          </a:p>
        </p:txBody>
      </p:sp>
      <p:sp>
        <p:nvSpPr>
          <p:cNvPr id="166959" name="Rectangle 49"/>
          <p:cNvSpPr>
            <a:spLocks noChangeArrowheads="1"/>
          </p:cNvSpPr>
          <p:nvPr/>
        </p:nvSpPr>
        <p:spPr bwMode="auto">
          <a:xfrm>
            <a:off x="1697038" y="3281363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8.0</a:t>
            </a:r>
            <a:endParaRPr lang="en-US">
              <a:latin typeface="Helvetica" pitchFamily="34" charset="0"/>
            </a:endParaRPr>
          </a:p>
        </p:txBody>
      </p:sp>
      <p:sp>
        <p:nvSpPr>
          <p:cNvPr id="166960" name="Rectangle 50"/>
          <p:cNvSpPr>
            <a:spLocks noChangeArrowheads="1"/>
          </p:cNvSpPr>
          <p:nvPr/>
        </p:nvSpPr>
        <p:spPr bwMode="auto">
          <a:xfrm>
            <a:off x="1565275" y="2706688"/>
            <a:ext cx="444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10.0</a:t>
            </a:r>
            <a:endParaRPr lang="en-US">
              <a:latin typeface="Helvetica" pitchFamily="34" charset="0"/>
            </a:endParaRPr>
          </a:p>
        </p:txBody>
      </p:sp>
      <p:sp>
        <p:nvSpPr>
          <p:cNvPr id="166961" name="Rectangle 51"/>
          <p:cNvSpPr>
            <a:spLocks noChangeArrowheads="1"/>
          </p:cNvSpPr>
          <p:nvPr/>
        </p:nvSpPr>
        <p:spPr bwMode="auto">
          <a:xfrm>
            <a:off x="1565275" y="2152650"/>
            <a:ext cx="444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12.0</a:t>
            </a:r>
            <a:endParaRPr lang="en-US">
              <a:latin typeface="Helvetica" pitchFamily="34" charset="0"/>
            </a:endParaRPr>
          </a:p>
        </p:txBody>
      </p:sp>
      <p:sp>
        <p:nvSpPr>
          <p:cNvPr id="166962" name="Rectangle 52"/>
          <p:cNvSpPr>
            <a:spLocks noChangeArrowheads="1"/>
          </p:cNvSpPr>
          <p:nvPr/>
        </p:nvSpPr>
        <p:spPr bwMode="auto">
          <a:xfrm>
            <a:off x="1565275" y="1571625"/>
            <a:ext cx="444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14.0</a:t>
            </a:r>
            <a:endParaRPr lang="en-US">
              <a:latin typeface="Helvetica" pitchFamily="34" charset="0"/>
            </a:endParaRPr>
          </a:p>
        </p:txBody>
      </p:sp>
      <p:sp>
        <p:nvSpPr>
          <p:cNvPr id="166963" name="Rectangle 53"/>
          <p:cNvSpPr>
            <a:spLocks noChangeArrowheads="1"/>
          </p:cNvSpPr>
          <p:nvPr/>
        </p:nvSpPr>
        <p:spPr bwMode="auto">
          <a:xfrm>
            <a:off x="1565275" y="996950"/>
            <a:ext cx="444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16.0</a:t>
            </a:r>
            <a:endParaRPr lang="en-US">
              <a:latin typeface="Helvetica" pitchFamily="34" charset="0"/>
            </a:endParaRPr>
          </a:p>
        </p:txBody>
      </p:sp>
      <p:sp>
        <p:nvSpPr>
          <p:cNvPr id="166964" name="Rectangle 54"/>
          <p:cNvSpPr>
            <a:spLocks noChangeArrowheads="1"/>
          </p:cNvSpPr>
          <p:nvPr/>
        </p:nvSpPr>
        <p:spPr bwMode="auto">
          <a:xfrm>
            <a:off x="2141538" y="592613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166965" name="Rectangle 55"/>
          <p:cNvSpPr>
            <a:spLocks noChangeArrowheads="1"/>
          </p:cNvSpPr>
          <p:nvPr/>
        </p:nvSpPr>
        <p:spPr bwMode="auto">
          <a:xfrm>
            <a:off x="3449638" y="592613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2</a:t>
            </a:r>
            <a:endParaRPr lang="en-US">
              <a:latin typeface="Arial" pitchFamily="34" charset="0"/>
            </a:endParaRPr>
          </a:p>
        </p:txBody>
      </p:sp>
      <p:sp>
        <p:nvSpPr>
          <p:cNvPr id="166966" name="Rectangle 56"/>
          <p:cNvSpPr>
            <a:spLocks noChangeArrowheads="1"/>
          </p:cNvSpPr>
          <p:nvPr/>
        </p:nvSpPr>
        <p:spPr bwMode="auto">
          <a:xfrm>
            <a:off x="4743450" y="592613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4</a:t>
            </a:r>
            <a:endParaRPr lang="en-US">
              <a:latin typeface="Arial" pitchFamily="34" charset="0"/>
            </a:endParaRPr>
          </a:p>
        </p:txBody>
      </p:sp>
      <p:sp>
        <p:nvSpPr>
          <p:cNvPr id="166967" name="Rectangle 57"/>
          <p:cNvSpPr>
            <a:spLocks noChangeArrowheads="1"/>
          </p:cNvSpPr>
          <p:nvPr/>
        </p:nvSpPr>
        <p:spPr bwMode="auto">
          <a:xfrm>
            <a:off x="6051550" y="592613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6</a:t>
            </a:r>
            <a:endParaRPr lang="en-US">
              <a:latin typeface="Arial" pitchFamily="34" charset="0"/>
            </a:endParaRPr>
          </a:p>
        </p:txBody>
      </p:sp>
      <p:sp>
        <p:nvSpPr>
          <p:cNvPr id="166968" name="Rectangle 58"/>
          <p:cNvSpPr>
            <a:spLocks noChangeArrowheads="1"/>
          </p:cNvSpPr>
          <p:nvPr/>
        </p:nvSpPr>
        <p:spPr bwMode="auto">
          <a:xfrm>
            <a:off x="7340600" y="592613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8</a:t>
            </a:r>
            <a:endParaRPr lang="en-US">
              <a:latin typeface="Arial" pitchFamily="34" charset="0"/>
            </a:endParaRPr>
          </a:p>
        </p:txBody>
      </p:sp>
      <p:sp>
        <p:nvSpPr>
          <p:cNvPr id="166969" name="Rectangle 59"/>
          <p:cNvSpPr>
            <a:spLocks noChangeArrowheads="1"/>
          </p:cNvSpPr>
          <p:nvPr/>
        </p:nvSpPr>
        <p:spPr bwMode="auto">
          <a:xfrm>
            <a:off x="8585200" y="5926138"/>
            <a:ext cx="254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10</a:t>
            </a:r>
            <a:endParaRPr lang="en-US">
              <a:latin typeface="Arial" pitchFamily="34" charset="0"/>
            </a:endParaRPr>
          </a:p>
        </p:txBody>
      </p:sp>
      <p:sp>
        <p:nvSpPr>
          <p:cNvPr id="166970" name="Rectangle 60"/>
          <p:cNvSpPr>
            <a:spLocks noChangeArrowheads="1"/>
          </p:cNvSpPr>
          <p:nvPr/>
        </p:nvSpPr>
        <p:spPr bwMode="auto">
          <a:xfrm>
            <a:off x="4071938" y="6264275"/>
            <a:ext cx="30003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Helvetica" pitchFamily="34" charset="0"/>
              </a:rPr>
              <a:t>Number of Computers</a:t>
            </a:r>
            <a:endParaRPr lang="en-US" sz="2400">
              <a:latin typeface="Arial" pitchFamily="34" charset="0"/>
            </a:endParaRPr>
          </a:p>
        </p:txBody>
      </p:sp>
      <p:sp>
        <p:nvSpPr>
          <p:cNvPr id="166979" name="Rectangle 69"/>
          <p:cNvSpPr>
            <a:spLocks noChangeArrowheads="1"/>
          </p:cNvSpPr>
          <p:nvPr/>
        </p:nvSpPr>
        <p:spPr bwMode="auto">
          <a:xfrm>
            <a:off x="2478088" y="1381125"/>
            <a:ext cx="2744787" cy="1262063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pic>
        <p:nvPicPr>
          <p:cNvPr id="166980" name="Picture 70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473325" y="1381125"/>
            <a:ext cx="27717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81" name="Picture 7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473325" y="1381125"/>
            <a:ext cx="27717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82" name="Picture 7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2473325" y="1381125"/>
            <a:ext cx="27717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83" name="Text Box 71"/>
          <p:cNvSpPr txBox="1">
            <a:spLocks noChangeArrowheads="1"/>
          </p:cNvSpPr>
          <p:nvPr/>
        </p:nvSpPr>
        <p:spPr bwMode="auto">
          <a:xfrm>
            <a:off x="152400" y="2895600"/>
            <a:ext cx="17526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smtClean="0">
                <a:latin typeface="Helvetica" pitchFamily="34" charset="0"/>
              </a:rPr>
              <a:t>Speed-up (times)</a:t>
            </a:r>
            <a:endParaRPr lang="en-US" sz="2400" dirty="0">
              <a:latin typeface="Helvetica" pitchFamily="34" charset="0"/>
            </a:endParaRPr>
          </a:p>
        </p:txBody>
      </p:sp>
      <p:sp>
        <p:nvSpPr>
          <p:cNvPr id="166985" name="Rectangle 73"/>
          <p:cNvSpPr>
            <a:spLocks noChangeArrowheads="1"/>
          </p:cNvSpPr>
          <p:nvPr/>
        </p:nvSpPr>
        <p:spPr bwMode="auto">
          <a:xfrm>
            <a:off x="3238500" y="1441450"/>
            <a:ext cx="1905000" cy="1143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6984" name="Text Box 72"/>
          <p:cNvSpPr txBox="1">
            <a:spLocks noChangeArrowheads="1"/>
          </p:cNvSpPr>
          <p:nvPr/>
        </p:nvSpPr>
        <p:spPr bwMode="auto">
          <a:xfrm>
            <a:off x="3114675" y="1400175"/>
            <a:ext cx="2438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Helvetica" pitchFamily="34" charset="0"/>
              </a:rPr>
              <a:t>Dryad In-Memory</a:t>
            </a:r>
          </a:p>
        </p:txBody>
      </p:sp>
      <p:sp>
        <p:nvSpPr>
          <p:cNvPr id="166986" name="Text Box 74"/>
          <p:cNvSpPr txBox="1">
            <a:spLocks noChangeArrowheads="1"/>
          </p:cNvSpPr>
          <p:nvPr/>
        </p:nvSpPr>
        <p:spPr bwMode="auto">
          <a:xfrm>
            <a:off x="3114675" y="1822450"/>
            <a:ext cx="2438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latin typeface="Helvetica" pitchFamily="34" charset="0"/>
              </a:rPr>
              <a:t>Dryad Two-pass</a:t>
            </a:r>
          </a:p>
        </p:txBody>
      </p:sp>
      <p:sp>
        <p:nvSpPr>
          <p:cNvPr id="166987" name="Text Box 75"/>
          <p:cNvSpPr txBox="1">
            <a:spLocks noChangeArrowheads="1"/>
          </p:cNvSpPr>
          <p:nvPr/>
        </p:nvSpPr>
        <p:spPr bwMode="auto">
          <a:xfrm>
            <a:off x="3114675" y="2241550"/>
            <a:ext cx="2438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latin typeface="Helvetica" pitchFamily="34" charset="0"/>
              </a:rPr>
              <a:t>SQLServer 2005</a:t>
            </a:r>
          </a:p>
        </p:txBody>
      </p:sp>
      <p:sp>
        <p:nvSpPr>
          <p:cNvPr id="166988" name="Rectangle 76"/>
          <p:cNvSpPr>
            <a:spLocks noChangeArrowheads="1"/>
          </p:cNvSpPr>
          <p:nvPr/>
        </p:nvSpPr>
        <p:spPr bwMode="auto">
          <a:xfrm>
            <a:off x="2476500" y="1373188"/>
            <a:ext cx="2743200" cy="1295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SkyServer</a:t>
            </a:r>
            <a:r>
              <a:rPr lang="en-US" dirty="0" smtClean="0"/>
              <a:t> Q18 Performance</a:t>
            </a:r>
            <a:endParaRPr lang="en-US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C:\Users\mbudiu.NORTHAMERICA\AppData\Local\Microsoft\Windows\Temporary Internet Files\Content.IE5\ZFP7Q02I\MPj0433092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905000"/>
            <a:ext cx="4038600" cy="3277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9875" name="Picture 3" descr="C:\Users\mbudiu.NORTHAMERICA\AppData\Local\Microsoft\Windows\Temporary Internet Files\Content.IE5\ZFP7Q02I\MCj04247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438400"/>
            <a:ext cx="2170323" cy="2133600"/>
          </a:xfrm>
          <a:prstGeom prst="rect">
            <a:avLst/>
          </a:prstGeom>
          <a:noFill/>
        </p:spPr>
      </p:pic>
      <p:pic>
        <p:nvPicPr>
          <p:cNvPr id="10" name="Picture 9" descr="jigsawoutli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600200"/>
            <a:ext cx="4582285" cy="381077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16200000" flipH="1">
            <a:off x="4991100" y="1485900"/>
            <a:ext cx="114300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Rest of </a:t>
            </a:r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54102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3600" y="4876800"/>
            <a:ext cx="736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343400"/>
            <a:ext cx="48768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Filesystem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3810000"/>
            <a:ext cx="73914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		           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3276600"/>
            <a:ext cx="7391400" cy="381000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DryadLINQ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43200" y="54102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4400" y="54102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29400" y="54102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3600" y="4343400"/>
            <a:ext cx="2286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CIFS/NTFS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200" y="2743200"/>
            <a:ext cx="7391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Large Vectors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8200" y="2209800"/>
            <a:ext cx="7391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 Learning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9" grpId="0" animBg="1"/>
      <p:bldP spid="25" grpId="0" animBg="1"/>
      <p:bldP spid="26" grpId="0" animBg="1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11845</TotalTime>
  <Words>2529</Words>
  <Application>Microsoft Office PowerPoint</Application>
  <PresentationFormat>On-screen Show (4:3)</PresentationFormat>
  <Paragraphs>988</Paragraphs>
  <Slides>71</Slides>
  <Notes>44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4" baseType="lpstr">
      <vt:lpstr>Office Theme</vt:lpstr>
      <vt:lpstr>Paper</vt:lpstr>
      <vt:lpstr>Equation</vt:lpstr>
      <vt:lpstr>Cluster Computing with DryadLINQ</vt:lpstr>
      <vt:lpstr>Aknowledgments</vt:lpstr>
      <vt:lpstr>Computer Evolution</vt:lpstr>
      <vt:lpstr>Computer Evolution</vt:lpstr>
      <vt:lpstr>2040</vt:lpstr>
      <vt:lpstr>Layers</vt:lpstr>
      <vt:lpstr>Pieces of the Global Computer</vt:lpstr>
      <vt:lpstr>This Work</vt:lpstr>
      <vt:lpstr>The Rest of This Talk</vt:lpstr>
      <vt:lpstr>TeraSort</vt:lpstr>
      <vt:lpstr>Slide 11</vt:lpstr>
      <vt:lpstr>Slide 12</vt:lpstr>
      <vt:lpstr>Goal</vt:lpstr>
      <vt:lpstr>Design Space</vt:lpstr>
      <vt:lpstr>Data Partitioning</vt:lpstr>
      <vt:lpstr>2-D Piping</vt:lpstr>
      <vt:lpstr>Dryad = Execution Layer</vt:lpstr>
      <vt:lpstr>Virtualized 2-D Pipelines</vt:lpstr>
      <vt:lpstr>Virtualized 2-D Pipelines</vt:lpstr>
      <vt:lpstr>Virtualized 2-D Pipelines</vt:lpstr>
      <vt:lpstr>Virtualized 2-D Pipelines</vt:lpstr>
      <vt:lpstr>Virtualized 2-D Pipelines</vt:lpstr>
      <vt:lpstr>Dryad Job Structure</vt:lpstr>
      <vt:lpstr>Channels</vt:lpstr>
      <vt:lpstr>Architecture</vt:lpstr>
      <vt:lpstr>Fault Tolerance</vt:lpstr>
      <vt:lpstr>Dynamic Graph Rewriting</vt:lpstr>
      <vt:lpstr>Dynamic Aggregation</vt:lpstr>
      <vt:lpstr>Data-Parallel Computation</vt:lpstr>
      <vt:lpstr>Slide 30</vt:lpstr>
      <vt:lpstr>DryadLINQ</vt:lpstr>
      <vt:lpstr>LINQ</vt:lpstr>
      <vt:lpstr>DryadLINQ = LINQ + Dryad</vt:lpstr>
      <vt:lpstr>Data Model</vt:lpstr>
      <vt:lpstr>Query Providers</vt:lpstr>
      <vt:lpstr>Demo</vt:lpstr>
      <vt:lpstr>Example: Histogram</vt:lpstr>
      <vt:lpstr>Histogram Plan</vt:lpstr>
      <vt:lpstr>Map-Reduce in DryadLINQ</vt:lpstr>
      <vt:lpstr>Map-Reduce Plan</vt:lpstr>
      <vt:lpstr>Distributed Sorting in DryadLINQ</vt:lpstr>
      <vt:lpstr>Distributed Sorting Plan</vt:lpstr>
      <vt:lpstr>Slide 43</vt:lpstr>
      <vt:lpstr>Machine Learning in DryadLINQ</vt:lpstr>
      <vt:lpstr>Operations on Large Vectors:  Map 1</vt:lpstr>
      <vt:lpstr>Map 2 (Pairwise)</vt:lpstr>
      <vt:lpstr>Map 3 (Vector-Scalar)</vt:lpstr>
      <vt:lpstr>Reduce (Fold)</vt:lpstr>
      <vt:lpstr>Linear Algebra</vt:lpstr>
      <vt:lpstr>Linear Regression</vt:lpstr>
      <vt:lpstr>Analytic Solution</vt:lpstr>
      <vt:lpstr>Linear Regression Code</vt:lpstr>
      <vt:lpstr>Expectation Maximization (Gaussians)</vt:lpstr>
      <vt:lpstr>Conclusions</vt:lpstr>
      <vt:lpstr>Backup Slides</vt:lpstr>
      <vt:lpstr>Software Stack</vt:lpstr>
      <vt:lpstr>Very Large Vector Library</vt:lpstr>
      <vt:lpstr>DryadLINQ</vt:lpstr>
      <vt:lpstr>Sort &amp; Map-Reduce in DryadLINQ</vt:lpstr>
      <vt:lpstr>     Dryad                   Map-Reduce</vt:lpstr>
      <vt:lpstr>PLINQ</vt:lpstr>
      <vt:lpstr>Query histogram computation</vt:lpstr>
      <vt:lpstr>Naïve histogram topology</vt:lpstr>
      <vt:lpstr>Efficient histogram topology</vt:lpstr>
      <vt:lpstr>Final histogram refinement</vt:lpstr>
      <vt:lpstr>Data Distribution (Group By)</vt:lpstr>
      <vt:lpstr>Range-Distribution Manager</vt:lpstr>
      <vt:lpstr>Goal: Declarative Programming</vt:lpstr>
      <vt:lpstr>Staging</vt:lpstr>
      <vt:lpstr>SkyServer Query 18</vt:lpstr>
      <vt:lpstr>SkyServer Q18 Performance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Computing with Dryad</dc:title>
  <dc:creator>Mihai Budiu</dc:creator>
  <cp:lastModifiedBy>Mihai Budiu</cp:lastModifiedBy>
  <cp:revision>487</cp:revision>
  <dcterms:created xsi:type="dcterms:W3CDTF">2008-02-12T01:28:42Z</dcterms:created>
  <dcterms:modified xsi:type="dcterms:W3CDTF">2008-05-08T07:47:54Z</dcterms:modified>
</cp:coreProperties>
</file>