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256" r:id="rId2"/>
    <p:sldId id="304" r:id="rId3"/>
    <p:sldId id="259" r:id="rId4"/>
    <p:sldId id="306" r:id="rId5"/>
    <p:sldId id="308" r:id="rId6"/>
    <p:sldId id="310" r:id="rId7"/>
    <p:sldId id="332" r:id="rId8"/>
    <p:sldId id="291" r:id="rId9"/>
    <p:sldId id="333" r:id="rId10"/>
    <p:sldId id="316" r:id="rId11"/>
    <p:sldId id="375" r:id="rId12"/>
    <p:sldId id="376" r:id="rId13"/>
    <p:sldId id="377" r:id="rId14"/>
    <p:sldId id="33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FF99F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6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64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mbudiu\Documents\research\papers\hillview-paper\osdi2018\figs\macro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682351300290362"/>
          <c:y val="4.3875929656579195E-2"/>
          <c:w val="0.89317644065737689"/>
          <c:h val="0.766655911354163"/>
        </c:manualLayout>
      </c:layout>
      <c:barChart>
        <c:barDir val="col"/>
        <c:grouping val="clustered"/>
        <c:varyColors val="0"/>
        <c:ser>
          <c:idx val="2"/>
          <c:order val="1"/>
          <c:tx>
            <c:strRef>
              <c:f>Sheet1!$E$3</c:f>
              <c:strCache>
                <c:ptCount val="1"/>
                <c:pt idx="0">
                  <c:v>H 5x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Sheet1!$B$4:$B$14</c:f>
              <c:strCache>
                <c:ptCount val="11"/>
                <c:pt idx="0">
                  <c:v>O1</c:v>
                </c:pt>
                <c:pt idx="1">
                  <c:v>O2</c:v>
                </c:pt>
                <c:pt idx="2">
                  <c:v>O3</c:v>
                </c:pt>
                <c:pt idx="3">
                  <c:v>O4</c:v>
                </c:pt>
                <c:pt idx="4">
                  <c:v>O5</c:v>
                </c:pt>
                <c:pt idx="5">
                  <c:v>O6</c:v>
                </c:pt>
                <c:pt idx="6">
                  <c:v>O7</c:v>
                </c:pt>
                <c:pt idx="7">
                  <c:v>O8</c:v>
                </c:pt>
                <c:pt idx="8">
                  <c:v>O9</c:v>
                </c:pt>
                <c:pt idx="9">
                  <c:v>O10</c:v>
                </c:pt>
                <c:pt idx="10">
                  <c:v>O11</c:v>
                </c:pt>
              </c:strCache>
            </c:strRef>
          </c:cat>
          <c:val>
            <c:numRef>
              <c:f>Sheet1!$E$4:$E$14</c:f>
              <c:numCache>
                <c:formatCode>General</c:formatCode>
                <c:ptCount val="11"/>
                <c:pt idx="0">
                  <c:v>0.23</c:v>
                </c:pt>
                <c:pt idx="1">
                  <c:v>0.58000000000000007</c:v>
                </c:pt>
                <c:pt idx="2">
                  <c:v>0.46</c:v>
                </c:pt>
                <c:pt idx="3">
                  <c:v>0.94000000000000006</c:v>
                </c:pt>
                <c:pt idx="4">
                  <c:v>0.18000000000000002</c:v>
                </c:pt>
                <c:pt idx="5">
                  <c:v>0.5</c:v>
                </c:pt>
                <c:pt idx="6">
                  <c:v>0.31000000000000005</c:v>
                </c:pt>
                <c:pt idx="7">
                  <c:v>0.05</c:v>
                </c:pt>
                <c:pt idx="8">
                  <c:v>0.36000000000000004</c:v>
                </c:pt>
                <c:pt idx="9">
                  <c:v>0.28000000000000008</c:v>
                </c:pt>
                <c:pt idx="10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A6-45D3-B3C1-5FAF50CEDA74}"/>
            </c:ext>
          </c:extLst>
        </c:ser>
        <c:ser>
          <c:idx val="1"/>
          <c:order val="2"/>
          <c:tx>
            <c:strRef>
              <c:f>Sheet1!$G$3</c:f>
              <c:strCache>
                <c:ptCount val="1"/>
                <c:pt idx="0">
                  <c:v>H 10x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Sheet1!$B$4:$B$14</c:f>
              <c:strCache>
                <c:ptCount val="11"/>
                <c:pt idx="0">
                  <c:v>O1</c:v>
                </c:pt>
                <c:pt idx="1">
                  <c:v>O2</c:v>
                </c:pt>
                <c:pt idx="2">
                  <c:v>O3</c:v>
                </c:pt>
                <c:pt idx="3">
                  <c:v>O4</c:v>
                </c:pt>
                <c:pt idx="4">
                  <c:v>O5</c:v>
                </c:pt>
                <c:pt idx="5">
                  <c:v>O6</c:v>
                </c:pt>
                <c:pt idx="6">
                  <c:v>O7</c:v>
                </c:pt>
                <c:pt idx="7">
                  <c:v>O8</c:v>
                </c:pt>
                <c:pt idx="8">
                  <c:v>O9</c:v>
                </c:pt>
                <c:pt idx="9">
                  <c:v>O10</c:v>
                </c:pt>
                <c:pt idx="10">
                  <c:v>O11</c:v>
                </c:pt>
              </c:strCache>
            </c:strRef>
          </c:cat>
          <c:val>
            <c:numRef>
              <c:f>Sheet1!$G$4:$G$14</c:f>
              <c:numCache>
                <c:formatCode>General</c:formatCode>
                <c:ptCount val="11"/>
                <c:pt idx="0">
                  <c:v>0.34</c:v>
                </c:pt>
                <c:pt idx="1">
                  <c:v>1.2</c:v>
                </c:pt>
                <c:pt idx="2">
                  <c:v>0.8</c:v>
                </c:pt>
                <c:pt idx="3">
                  <c:v>2.2999999999999998</c:v>
                </c:pt>
                <c:pt idx="4">
                  <c:v>0.2</c:v>
                </c:pt>
                <c:pt idx="5">
                  <c:v>1.5</c:v>
                </c:pt>
                <c:pt idx="6">
                  <c:v>0.55000000000000004</c:v>
                </c:pt>
                <c:pt idx="7">
                  <c:v>7.0000000000000021E-2</c:v>
                </c:pt>
                <c:pt idx="8">
                  <c:v>0.78</c:v>
                </c:pt>
                <c:pt idx="9">
                  <c:v>1.05</c:v>
                </c:pt>
                <c:pt idx="10">
                  <c:v>0.47000000000000003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A6-45D3-B3C1-5FAF50CEDA74}"/>
            </c:ext>
          </c:extLst>
        </c:ser>
        <c:ser>
          <c:idx val="3"/>
          <c:order val="3"/>
          <c:tx>
            <c:strRef>
              <c:f>Sheet1!$J$3</c:f>
              <c:strCache>
                <c:ptCount val="1"/>
                <c:pt idx="0">
                  <c:v>H 100x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Sheet1!$B$4:$B$14</c:f>
              <c:strCache>
                <c:ptCount val="11"/>
                <c:pt idx="0">
                  <c:v>O1</c:v>
                </c:pt>
                <c:pt idx="1">
                  <c:v>O2</c:v>
                </c:pt>
                <c:pt idx="2">
                  <c:v>O3</c:v>
                </c:pt>
                <c:pt idx="3">
                  <c:v>O4</c:v>
                </c:pt>
                <c:pt idx="4">
                  <c:v>O5</c:v>
                </c:pt>
                <c:pt idx="5">
                  <c:v>O6</c:v>
                </c:pt>
                <c:pt idx="6">
                  <c:v>O7</c:v>
                </c:pt>
                <c:pt idx="7">
                  <c:v>O8</c:v>
                </c:pt>
                <c:pt idx="8">
                  <c:v>O9</c:v>
                </c:pt>
                <c:pt idx="9">
                  <c:v>O10</c:v>
                </c:pt>
                <c:pt idx="10">
                  <c:v>O11</c:v>
                </c:pt>
              </c:strCache>
            </c:strRef>
          </c:cat>
          <c:val>
            <c:numRef>
              <c:f>Sheet1!$J$4:$J$14</c:f>
              <c:numCache>
                <c:formatCode>General</c:formatCode>
                <c:ptCount val="11"/>
                <c:pt idx="0">
                  <c:v>4</c:v>
                </c:pt>
                <c:pt idx="1">
                  <c:v>11.7</c:v>
                </c:pt>
                <c:pt idx="2">
                  <c:v>7.3</c:v>
                </c:pt>
                <c:pt idx="3">
                  <c:v>15.2</c:v>
                </c:pt>
                <c:pt idx="4">
                  <c:v>1.6</c:v>
                </c:pt>
                <c:pt idx="5">
                  <c:v>2.2999999999999998</c:v>
                </c:pt>
                <c:pt idx="6">
                  <c:v>4.2</c:v>
                </c:pt>
                <c:pt idx="7">
                  <c:v>0.1</c:v>
                </c:pt>
                <c:pt idx="8">
                  <c:v>3.5</c:v>
                </c:pt>
                <c:pt idx="9">
                  <c:v>2.6</c:v>
                </c:pt>
                <c:pt idx="10">
                  <c:v>7.5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A6-45D3-B3C1-5FAF50CEDA74}"/>
            </c:ext>
          </c:extLst>
        </c:ser>
        <c:ser>
          <c:idx val="4"/>
          <c:order val="4"/>
          <c:tx>
            <c:strRef>
              <c:f>Sheet1!$K$3</c:f>
              <c:strCache>
                <c:ptCount val="1"/>
                <c:pt idx="0">
                  <c:v>H 100x First rendering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Sheet1!$B$4:$B$14</c:f>
              <c:strCache>
                <c:ptCount val="11"/>
                <c:pt idx="0">
                  <c:v>O1</c:v>
                </c:pt>
                <c:pt idx="1">
                  <c:v>O2</c:v>
                </c:pt>
                <c:pt idx="2">
                  <c:v>O3</c:v>
                </c:pt>
                <c:pt idx="3">
                  <c:v>O4</c:v>
                </c:pt>
                <c:pt idx="4">
                  <c:v>O5</c:v>
                </c:pt>
                <c:pt idx="5">
                  <c:v>O6</c:v>
                </c:pt>
                <c:pt idx="6">
                  <c:v>O7</c:v>
                </c:pt>
                <c:pt idx="7">
                  <c:v>O8</c:v>
                </c:pt>
                <c:pt idx="8">
                  <c:v>O9</c:v>
                </c:pt>
                <c:pt idx="9">
                  <c:v>O10</c:v>
                </c:pt>
                <c:pt idx="10">
                  <c:v>O11</c:v>
                </c:pt>
              </c:strCache>
            </c:strRef>
          </c:cat>
          <c:val>
            <c:numRef>
              <c:f>Sheet1!$K$4:$K$14</c:f>
              <c:numCache>
                <c:formatCode>General</c:formatCode>
                <c:ptCount val="11"/>
                <c:pt idx="0">
                  <c:v>0.4</c:v>
                </c:pt>
                <c:pt idx="1">
                  <c:v>0.5</c:v>
                </c:pt>
                <c:pt idx="2">
                  <c:v>0.5</c:v>
                </c:pt>
                <c:pt idx="3">
                  <c:v>2.2000000000000002</c:v>
                </c:pt>
                <c:pt idx="4">
                  <c:v>1.4</c:v>
                </c:pt>
                <c:pt idx="5">
                  <c:v>2.1</c:v>
                </c:pt>
                <c:pt idx="6">
                  <c:v>3</c:v>
                </c:pt>
                <c:pt idx="7">
                  <c:v>0.1</c:v>
                </c:pt>
                <c:pt idx="8">
                  <c:v>3.5</c:v>
                </c:pt>
                <c:pt idx="9">
                  <c:v>2.5</c:v>
                </c:pt>
                <c:pt idx="1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5A6-45D3-B3C1-5FAF50CEDA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243008"/>
        <c:axId val="6324454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Sheet1!$F$3</c15:sqref>
                        </c15:formulaRef>
                      </c:ext>
                    </c:extLst>
                    <c:strCache>
                      <c:ptCount val="1"/>
                      <c:pt idx="0">
                        <c:v>Spark 5x</c:v>
                      </c:pt>
                    </c:strCache>
                  </c:strRef>
                </c:tx>
                <c:spPr>
                  <a:solidFill>
                    <a:srgbClr val="0070C0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Sheet1!$B$4:$B$14</c15:sqref>
                        </c15:formulaRef>
                      </c:ext>
                    </c:extLst>
                    <c:strCache>
                      <c:ptCount val="11"/>
                      <c:pt idx="0">
                        <c:v>O1</c:v>
                      </c:pt>
                      <c:pt idx="1">
                        <c:v>O2</c:v>
                      </c:pt>
                      <c:pt idx="2">
                        <c:v>O3</c:v>
                      </c:pt>
                      <c:pt idx="3">
                        <c:v>O4</c:v>
                      </c:pt>
                      <c:pt idx="4">
                        <c:v>O5</c:v>
                      </c:pt>
                      <c:pt idx="5">
                        <c:v>O6</c:v>
                      </c:pt>
                      <c:pt idx="6">
                        <c:v>O7</c:v>
                      </c:pt>
                      <c:pt idx="7">
                        <c:v>O8</c:v>
                      </c:pt>
                      <c:pt idx="8">
                        <c:v>O9</c:v>
                      </c:pt>
                      <c:pt idx="9">
                        <c:v>O10</c:v>
                      </c:pt>
                      <c:pt idx="10">
                        <c:v>O11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Sheet1!$F$4:$F$14</c15:sqref>
                        </c15:formulaRef>
                      </c:ext>
                    </c:extLst>
                    <c:numCache>
                      <c:formatCode>General</c:formatCode>
                      <c:ptCount val="11"/>
                      <c:pt idx="0">
                        <c:v>0.38</c:v>
                      </c:pt>
                      <c:pt idx="1">
                        <c:v>1.1200000000000001</c:v>
                      </c:pt>
                      <c:pt idx="2">
                        <c:v>1</c:v>
                      </c:pt>
                      <c:pt idx="3">
                        <c:v>4.5</c:v>
                      </c:pt>
                      <c:pt idx="4">
                        <c:v>2.98</c:v>
                      </c:pt>
                      <c:pt idx="5">
                        <c:v>3.13</c:v>
                      </c:pt>
                      <c:pt idx="6">
                        <c:v>2.6</c:v>
                      </c:pt>
                      <c:pt idx="7">
                        <c:v>2.8</c:v>
                      </c:pt>
                      <c:pt idx="8">
                        <c:v>0.74</c:v>
                      </c:pt>
                      <c:pt idx="9">
                        <c:v>1.3</c:v>
                      </c:pt>
                      <c:pt idx="10">
                        <c:v>1.6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25A6-45D3-B3C1-5FAF50CEDA74}"/>
                  </c:ext>
                </c:extLst>
              </c15:ser>
            </c15:filteredBarSeries>
          </c:ext>
        </c:extLst>
      </c:barChart>
      <c:catAx>
        <c:axId val="63243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44544"/>
        <c:crosses val="autoZero"/>
        <c:auto val="1"/>
        <c:lblAlgn val="ctr"/>
        <c:lblOffset val="100"/>
        <c:noMultiLvlLbl val="0"/>
      </c:catAx>
      <c:valAx>
        <c:axId val="63244544"/>
        <c:scaling>
          <c:orientation val="minMax"/>
          <c:max val="16"/>
          <c:min val="0"/>
        </c:scaling>
        <c:delete val="0"/>
        <c:axPos val="l"/>
        <c:majorGridlines>
          <c:spPr>
            <a:ln w="9525" cap="flat" cmpd="sng" algn="ctr">
              <a:solidFill>
                <a:schemeClr val="bg2">
                  <a:lumMod val="90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800" baseline="0" dirty="0">
                    <a:solidFill>
                      <a:schemeClr val="tx1"/>
                    </a:solidFill>
                  </a:rPr>
                  <a:t>Time (s)</a:t>
                </a:r>
              </a:p>
            </c:rich>
          </c:tx>
          <c:layout>
            <c:manualLayout>
              <c:xMode val="edge"/>
              <c:yMode val="edge"/>
              <c:x val="1.5861513687600647E-2"/>
              <c:y val="0.37895171554128881"/>
            </c:manualLayout>
          </c:layout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243008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5504570328792305"/>
          <c:y val="0.83635602087830196"/>
          <c:w val="0.64434391451969319"/>
          <c:h val="0.16080850568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0.20194</cdr:x>
      <cdr:y>0.08656</cdr:y>
    </cdr:from>
    <cdr:to>
      <cdr:x>0.32989</cdr:x>
      <cdr:y>0.54357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443182" y="17318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8D71F-5BD5-4569-95D3-2451764F5456}" type="datetimeFigureOut">
              <a:rPr lang="en-US" smtClean="0"/>
              <a:pPr/>
              <a:t>8/26/2019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7CCBF-1E14-4115-A3DA-CF867227BAD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845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CBF-1E14-4115-A3DA-CF867227BAD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CBF-1E14-4115-A3DA-CF867227BAD4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CBF-1E14-4115-A3DA-CF867227BAD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CBF-1E14-4115-A3DA-CF867227BAD4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CBF-1E14-4115-A3DA-CF867227BAD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CBF-1E14-4115-A3DA-CF867227BAD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CBF-1E14-4115-A3DA-CF867227BAD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CBF-1E14-4115-A3DA-CF867227BAD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CBF-1E14-4115-A3DA-CF867227BAD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CBF-1E14-4115-A3DA-CF867227BAD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CBF-1E14-4115-A3DA-CF867227BAD4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7CCBF-1E14-4115-A3DA-CF867227BAD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92E9-39EC-4FDF-A5EB-A8C941534B8D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2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245EC-089C-4213-9F0C-7074651E74A8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9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310D-98BE-4058-91A7-3CF7E9BB8DCF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FA180-225D-48A6-A864-9AAC1A52A7C9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05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C8317-FACD-4D29-B750-EA8D97AA67BE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7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BF355-5F3F-4037-A4D5-B53D08BE187C}" type="datetime1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3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7A54C-DF3E-4B73-8A4E-610B90D0ED33}" type="datetime1">
              <a:rPr lang="en-US" smtClean="0"/>
              <a:t>8/26/2019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83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B15C8-7D66-4047-8804-F16B3E85A935}" type="datetime1">
              <a:rPr lang="en-US" smtClean="0"/>
              <a:t>8/26/2019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03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14ABA-3DBE-408C-B01F-2671A18B7E07}" type="datetime1">
              <a:rPr lang="en-US" smtClean="0"/>
              <a:t>8/26/2019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89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8581E-FC23-4221-A0B4-488F421E0E11}" type="datetime1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834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B96AE-B5F9-45F2-A14C-6E294A7DD775}" type="datetime1">
              <a:rPr lang="en-US" smtClean="0"/>
              <a:t>8/26/2019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8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9B186-1247-4E47-B0B2-1B933D19D811}" type="datetime1">
              <a:rPr lang="en-US" smtClean="0"/>
              <a:t>8/26/2019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68114-F52B-4424-B4CD-5549AE393D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95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://github.com/vmware/hillview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microsoft.com/office/2007/relationships/hdphoto" Target="../media/hdphoto3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c2-18-217-136-170.us-east-2.compute.amazonaws.com:8080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hyperlink" Target="file:///C:\Users\mbudiu\Videos\hillview-2019-08.mp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9" y="1222308"/>
            <a:ext cx="9073662" cy="995112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a trillion-cell spreadsheet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818" y="3352660"/>
            <a:ext cx="8728364" cy="3121291"/>
          </a:xfrm>
        </p:spPr>
        <p:txBody>
          <a:bodyPr>
            <a:noAutofit/>
          </a:bodyPr>
          <a:lstStyle/>
          <a:p>
            <a:r>
              <a:rPr lang="en-US" sz="3600" b="1" dirty="0"/>
              <a:t>VLDB</a:t>
            </a:r>
          </a:p>
          <a:p>
            <a:r>
              <a:rPr lang="en-US" dirty="0"/>
              <a:t>Los Angeles, CA</a:t>
            </a:r>
            <a:br>
              <a:rPr lang="en-US" dirty="0"/>
            </a:br>
            <a:r>
              <a:rPr lang="en-US" dirty="0"/>
              <a:t>August 28, 2019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Mihai Budiu</a:t>
            </a:r>
            <a:r>
              <a:rPr lang="en-US" dirty="0"/>
              <a:t>, Parikshit Gopalan, Lalith Suresh, </a:t>
            </a:r>
            <a:br>
              <a:rPr lang="en-US" dirty="0"/>
            </a:br>
            <a:r>
              <a:rPr lang="en-US" dirty="0"/>
              <a:t>Udi Wieder, Marcos Aguilera, Han Kruiger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853" y="129226"/>
            <a:ext cx="4458716" cy="1381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A747ED-94C8-4970-81F8-4F6B4E8CC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7048" y="6020639"/>
            <a:ext cx="2600325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89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3ED96E4-74D3-4624-B852-678B489757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124505"/>
              </p:ext>
            </p:extLst>
          </p:nvPr>
        </p:nvGraphicFramePr>
        <p:xfrm>
          <a:off x="1199331" y="2680661"/>
          <a:ext cx="6885100" cy="275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10" name="Acrobat Document" r:id="rId4" imgW="3496320" imgH="1399680" progId="AcroExch.Document.DC">
                  <p:embed/>
                </p:oleObj>
              </mc:Choice>
              <mc:Fallback>
                <p:oleObj name="Acrobat Document" r:id="rId4" imgW="3496320" imgH="1399680" progId="AcroExch.Document.DC">
                  <p:embed/>
                  <p:pic>
                    <p:nvPicPr>
                      <p:cNvPr id="0" name="Picture 6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331" y="2680661"/>
                        <a:ext cx="6885100" cy="27540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Cluster-level weak scaling</a:t>
            </a:r>
            <a:br>
              <a:rPr lang="en-US" dirty="0"/>
            </a:br>
            <a:r>
              <a:rPr lang="en-US" sz="2800" dirty="0"/>
              <a:t>(8 machines, 54 cores each)</a:t>
            </a:r>
            <a:endParaRPr lang="en-US" dirty="0"/>
          </a:p>
        </p:txBody>
      </p:sp>
      <p:sp>
        <p:nvSpPr>
          <p:cNvPr id="8" name="Content Placeholder 10"/>
          <p:cNvSpPr txBox="1">
            <a:spLocks/>
          </p:cNvSpPr>
          <p:nvPr/>
        </p:nvSpPr>
        <p:spPr>
          <a:xfrm>
            <a:off x="366100" y="1790394"/>
            <a:ext cx="8551563" cy="69779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Histogram, 100M elements/shard, 64 shards/machine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0212" y="5833131"/>
            <a:ext cx="69323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Computation gets faster as dataset size grows!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76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410B-135A-49CB-924B-FC2203ADF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34567"/>
          </a:xfrm>
        </p:spPr>
        <p:txBody>
          <a:bodyPr/>
          <a:lstStyle/>
          <a:p>
            <a:r>
              <a:rPr lang="en-US" dirty="0"/>
              <a:t>Scaling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F0F60A1-1168-4EC1-9A17-6E03930062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340068"/>
              </p:ext>
            </p:extLst>
          </p:nvPr>
        </p:nvGraphicFramePr>
        <p:xfrm>
          <a:off x="4327" y="1641100"/>
          <a:ext cx="8911405" cy="4486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3D543D5-DD98-4087-BDCD-52BC5885F1EF}"/>
              </a:ext>
            </a:extLst>
          </p:cNvPr>
          <p:cNvSpPr txBox="1"/>
          <p:nvPr/>
        </p:nvSpPr>
        <p:spPr>
          <a:xfrm>
            <a:off x="628650" y="1271767"/>
            <a:ext cx="409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ORC data files, includes I/O and rendering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62E9A8-EFAC-421B-B7AB-8684C86C166F}"/>
              </a:ext>
            </a:extLst>
          </p:cNvPr>
          <p:cNvSpPr/>
          <p:nvPr/>
        </p:nvSpPr>
        <p:spPr>
          <a:xfrm>
            <a:off x="1545554" y="5805925"/>
            <a:ext cx="10054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71B cells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7ACA74-0306-42CE-A344-8344BDAD4477}"/>
              </a:ext>
            </a:extLst>
          </p:cNvPr>
          <p:cNvSpPr/>
          <p:nvPr/>
        </p:nvSpPr>
        <p:spPr>
          <a:xfrm>
            <a:off x="2481912" y="5803821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143B cells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D5A84-0D97-4C8C-9E62-E3CF2A08FCDC}"/>
              </a:ext>
            </a:extLst>
          </p:cNvPr>
          <p:cNvSpPr/>
          <p:nvPr/>
        </p:nvSpPr>
        <p:spPr>
          <a:xfrm>
            <a:off x="3560157" y="5803821"/>
            <a:ext cx="1167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1.43T cells</a:t>
            </a:r>
          </a:p>
        </p:txBody>
      </p:sp>
    </p:spTree>
    <p:extLst>
      <p:ext uri="{BB962C8B-B14F-4D97-AF65-F5344CB8AC3E}">
        <p14:creationId xmlns:p14="http://schemas.microsoft.com/office/powerpoint/2010/main" val="3505028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91131-4AB8-4E49-9B34-02F7D4141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901DA-9F34-4924-B1CA-934365A1B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35" y="1825625"/>
            <a:ext cx="8683256" cy="4596440"/>
          </a:xfrm>
        </p:spPr>
        <p:txBody>
          <a:bodyPr>
            <a:normAutofit/>
          </a:bodyPr>
          <a:lstStyle/>
          <a:p>
            <a:r>
              <a:rPr lang="en-US" dirty="0"/>
              <a:t>Hillview: interactive big data visualization engine</a:t>
            </a:r>
          </a:p>
          <a:p>
            <a:r>
              <a:rPr lang="en-US" dirty="0" err="1"/>
              <a:t>vizketches</a:t>
            </a:r>
            <a:r>
              <a:rPr lang="en-US" dirty="0"/>
              <a:t>: mergeable summaries</a:t>
            </a:r>
          </a:p>
          <a:p>
            <a:pPr lvl="1"/>
            <a:r>
              <a:rPr lang="en-US" dirty="0"/>
              <a:t>Linear or sublinear execution times</a:t>
            </a:r>
          </a:p>
          <a:p>
            <a:pPr lvl="1"/>
            <a:r>
              <a:rPr lang="en-US" dirty="0"/>
              <a:t>Small outputs (polylog memory in input size)</a:t>
            </a:r>
          </a:p>
          <a:p>
            <a:r>
              <a:rPr lang="en-US" dirty="0"/>
              <a:t>Efficient by construction</a:t>
            </a:r>
          </a:p>
          <a:p>
            <a:pPr lvl="1"/>
            <a:r>
              <a:rPr lang="en-US" dirty="0"/>
              <a:t>Efficiency enables interactivity</a:t>
            </a:r>
          </a:p>
          <a:p>
            <a:pPr lvl="1"/>
            <a:r>
              <a:rPr lang="en-US" i="1" dirty="0"/>
              <a:t>Efficiency of rendering is a first-class concern</a:t>
            </a:r>
            <a:endParaRPr lang="en-US" dirty="0"/>
          </a:p>
          <a:p>
            <a:pPr lvl="1"/>
            <a:r>
              <a:rPr lang="en-US" dirty="0"/>
              <a:t>Formulating the </a:t>
            </a:r>
            <a:r>
              <a:rPr lang="en-US" i="1" dirty="0"/>
              <a:t>right</a:t>
            </a:r>
            <a:r>
              <a:rPr lang="en-US" dirty="0"/>
              <a:t> queries is important</a:t>
            </a:r>
          </a:p>
          <a:p>
            <a:pPr lvl="1"/>
            <a:r>
              <a:rPr lang="en-US" dirty="0"/>
              <a:t>Helper queries are used to construct query parameters</a:t>
            </a:r>
          </a:p>
          <a:p>
            <a:r>
              <a:rPr lang="en-US" dirty="0"/>
              <a:t>Many other details on system architecture in the paper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6D10C-2470-4134-B988-910F2FB58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A6D24-4570-4663-8D16-B22E224465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585" y="285292"/>
            <a:ext cx="1695765" cy="178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2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07C4-10D4-4F9F-969C-2D1AFF341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A40B3-160E-4AFF-900E-80A90D2CE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A18E5-CB53-467E-867C-4D5C53A4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71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138"/>
          <p:cNvSpPr/>
          <p:nvPr/>
        </p:nvSpPr>
        <p:spPr>
          <a:xfrm>
            <a:off x="3334358" y="1895948"/>
            <a:ext cx="2240924" cy="2852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Root aggregator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7102"/>
            <a:ext cx="7886700" cy="936817"/>
          </a:xfrm>
        </p:spPr>
        <p:txBody>
          <a:bodyPr/>
          <a:lstStyle/>
          <a:p>
            <a:r>
              <a:rPr lang="en-US" dirty="0"/>
              <a:t>Evaluation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3824" y="2109285"/>
            <a:ext cx="3490175" cy="3782275"/>
          </a:xfrm>
        </p:spPr>
        <p:txBody>
          <a:bodyPr>
            <a:normAutofit/>
          </a:bodyPr>
          <a:lstStyle/>
          <a:p>
            <a:r>
              <a:rPr lang="en-US" sz="2400" dirty="0"/>
              <a:t>8 servers</a:t>
            </a:r>
          </a:p>
          <a:p>
            <a:r>
              <a:rPr lang="en-US" sz="2400" dirty="0"/>
              <a:t>Intel Xeon Gold 5120 2.2GHz (2 sockets x 14 cores x 2 </a:t>
            </a:r>
            <a:r>
              <a:rPr lang="en-US" sz="2400" dirty="0" err="1"/>
              <a:t>hyperthreads</a:t>
            </a:r>
            <a:r>
              <a:rPr lang="en-US" sz="2400" dirty="0"/>
              <a:t>)</a:t>
            </a:r>
          </a:p>
          <a:p>
            <a:r>
              <a:rPr lang="en-US" sz="2400" dirty="0"/>
              <a:t>128GB RAM/machine</a:t>
            </a:r>
          </a:p>
          <a:p>
            <a:r>
              <a:rPr lang="en-US" sz="2400" dirty="0"/>
              <a:t>Ubuntu Server </a:t>
            </a:r>
          </a:p>
          <a:p>
            <a:r>
              <a:rPr lang="en-US" sz="2400" dirty="0"/>
              <a:t>10Gbps Ethernet in rack</a:t>
            </a:r>
          </a:p>
          <a:p>
            <a:r>
              <a:rPr lang="en-US" sz="2400" dirty="0"/>
              <a:t>2 SSDs/machine</a:t>
            </a:r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55" y="992546"/>
            <a:ext cx="1165534" cy="1395557"/>
          </a:xfrm>
          <a:prstGeom prst="rect">
            <a:avLst/>
          </a:prstGeom>
        </p:spPr>
      </p:pic>
      <p:sp>
        <p:nvSpPr>
          <p:cNvPr id="96" name="TextBox 95"/>
          <p:cNvSpPr txBox="1"/>
          <p:nvPr/>
        </p:nvSpPr>
        <p:spPr>
          <a:xfrm>
            <a:off x="492152" y="2315673"/>
            <a:ext cx="854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client</a:t>
            </a:r>
          </a:p>
        </p:txBody>
      </p:sp>
      <p:sp>
        <p:nvSpPr>
          <p:cNvPr id="97" name="Rectangle 96"/>
          <p:cNvSpPr/>
          <p:nvPr/>
        </p:nvSpPr>
        <p:spPr>
          <a:xfrm>
            <a:off x="2819203" y="866193"/>
            <a:ext cx="2756079" cy="56133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819203" y="866193"/>
            <a:ext cx="2756079" cy="441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TOR switch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334358" y="1646481"/>
            <a:ext cx="2240924" cy="2638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front-end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334358" y="2192323"/>
            <a:ext cx="2240924" cy="3375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3334358" y="4513677"/>
            <a:ext cx="2240924" cy="771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Worker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334358" y="5410805"/>
            <a:ext cx="2240924" cy="7713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Worker</a:t>
            </a:r>
          </a:p>
        </p:txBody>
      </p:sp>
      <p:cxnSp>
        <p:nvCxnSpPr>
          <p:cNvPr id="106" name="Elbow Connector 105"/>
          <p:cNvCxnSpPr>
            <a:stCxn id="98" idx="2"/>
            <a:endCxn id="126" idx="1"/>
          </p:cNvCxnSpPr>
          <p:nvPr/>
        </p:nvCxnSpPr>
        <p:spPr>
          <a:xfrm rot="5400000">
            <a:off x="3375657" y="1266586"/>
            <a:ext cx="780287" cy="862886"/>
          </a:xfrm>
          <a:prstGeom prst="bentConnector4">
            <a:avLst>
              <a:gd name="adj1" fmla="val 21697"/>
              <a:gd name="adj2" fmla="val 126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cxnSpLocks/>
            <a:stCxn id="98" idx="2"/>
            <a:endCxn id="103" idx="1"/>
          </p:cNvCxnSpPr>
          <p:nvPr/>
        </p:nvCxnSpPr>
        <p:spPr>
          <a:xfrm rot="5400000">
            <a:off x="1970080" y="2672165"/>
            <a:ext cx="3591442" cy="862885"/>
          </a:xfrm>
          <a:prstGeom prst="bentConnector4">
            <a:avLst>
              <a:gd name="adj1" fmla="val 4357"/>
              <a:gd name="adj2" fmla="val 12649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8" idx="2"/>
            <a:endCxn id="104" idx="1"/>
          </p:cNvCxnSpPr>
          <p:nvPr/>
        </p:nvCxnSpPr>
        <p:spPr>
          <a:xfrm rot="5400000">
            <a:off x="1521516" y="3120729"/>
            <a:ext cx="4488570" cy="862885"/>
          </a:xfrm>
          <a:prstGeom prst="bentConnector4">
            <a:avLst>
              <a:gd name="adj1" fmla="val 4154"/>
              <a:gd name="adj2" fmla="val 126493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/>
          <p:cNvSpPr/>
          <p:nvPr/>
        </p:nvSpPr>
        <p:spPr>
          <a:xfrm>
            <a:off x="3334357" y="1646480"/>
            <a:ext cx="2240925" cy="8833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Elbow Connector 129"/>
          <p:cNvCxnSpPr>
            <a:stCxn id="63" idx="3"/>
            <a:endCxn id="98" idx="1"/>
          </p:cNvCxnSpPr>
          <p:nvPr/>
        </p:nvCxnSpPr>
        <p:spPr>
          <a:xfrm flipV="1">
            <a:off x="1425189" y="1087040"/>
            <a:ext cx="1394014" cy="603285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588938" y="166298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LAN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3926707" y="6464148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ED69D-3A2A-4E26-830D-B217DFA7B50F}"/>
              </a:ext>
            </a:extLst>
          </p:cNvPr>
          <p:cNvSpPr txBox="1"/>
          <p:nvPr/>
        </p:nvSpPr>
        <p:spPr>
          <a:xfrm>
            <a:off x="4276801" y="3013501"/>
            <a:ext cx="6094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…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63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Browsing big 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Interactive visualization of billion row datasets</a:t>
            </a:r>
          </a:p>
          <a:p>
            <a:r>
              <a:rPr lang="en-US" dirty="0"/>
              <a:t>Slice and dice data with the click of a mouse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http://github.com/vmware/hillview</a:t>
            </a:r>
            <a:endParaRPr lang="en-US" dirty="0"/>
          </a:p>
          <a:p>
            <a:r>
              <a:rPr lang="en-US" dirty="0"/>
              <a:t>Apache 2 license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43" b="88106" l="10811" r="8873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41" t="4775" r="14165" b="19100"/>
          <a:stretch/>
        </p:blipFill>
        <p:spPr>
          <a:xfrm rot="19210841">
            <a:off x="3804546" y="4649484"/>
            <a:ext cx="1534908" cy="170206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085" b="97458" l="1475" r="97935">
                        <a14:foregroundMark x1="82006" y1="29661" x2="82006" y2="29661"/>
                        <a14:foregroundMark x1="76991" y1="31921" x2="76991" y2="31921"/>
                        <a14:foregroundMark x1="72271" y1="33051" x2="72271" y2="33051"/>
                        <a14:foregroundMark x1="80531" y1="30226" x2="80531" y2="302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5319338" y="4963836"/>
            <a:ext cx="1269135" cy="1325292"/>
          </a:xfrm>
          <a:prstGeom prst="rect">
            <a:avLst/>
          </a:prstGeom>
        </p:spPr>
      </p:pic>
      <p:pic>
        <p:nvPicPr>
          <p:cNvPr id="12" name="Picture 11" descr="File:LG L194WT-SF LCD monitor.jpg - Wikimedia Commons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305" y="5054306"/>
            <a:ext cx="1305172" cy="11226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062" y="5252449"/>
            <a:ext cx="1036436" cy="496133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4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6675"/>
          </a:xfrm>
        </p:spPr>
        <p:txBody>
          <a:bodyPr/>
          <a:lstStyle/>
          <a:p>
            <a:r>
              <a:rPr lang="en-US" dirty="0"/>
              <a:t>Bandwidth hierarchy</a:t>
            </a:r>
          </a:p>
        </p:txBody>
      </p:sp>
      <p:cxnSp>
        <p:nvCxnSpPr>
          <p:cNvPr id="91" name="Straight Connector 90"/>
          <p:cNvCxnSpPr>
            <a:stCxn id="41" idx="3"/>
          </p:cNvCxnSpPr>
          <p:nvPr/>
        </p:nvCxnSpPr>
        <p:spPr>
          <a:xfrm>
            <a:off x="2999397" y="2908245"/>
            <a:ext cx="3193408" cy="44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979715" y="2703037"/>
            <a:ext cx="4478854" cy="3287832"/>
            <a:chOff x="724357" y="2127766"/>
            <a:chExt cx="5828843" cy="4273035"/>
          </a:xfrm>
        </p:grpSpPr>
        <p:pic>
          <p:nvPicPr>
            <p:cNvPr id="4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4357" y="3886201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5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757" y="3886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6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7157" y="3886200"/>
              <a:ext cx="799643" cy="2514600"/>
            </a:xfrm>
            <a:prstGeom prst="rect">
              <a:avLst/>
            </a:prstGeom>
            <a:noFill/>
          </p:spPr>
        </p:pic>
        <p:pic>
          <p:nvPicPr>
            <p:cNvPr id="7" name="Picture 8" descr="C:\Program Files\Microsoft Resource DVD Artwork\DVD_ART\Artwork_Imagery\HARDWARE_IMAGERY\Photos - OEM Hardware\Server Computer\HP Compaq ProLiant IA-32 Enterprise Server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3557" y="3886200"/>
              <a:ext cx="799643" cy="2514600"/>
            </a:xfrm>
            <a:prstGeom prst="rect">
              <a:avLst/>
            </a:prstGeom>
            <a:noFill/>
          </p:spPr>
        </p:pic>
        <p:sp>
          <p:nvSpPr>
            <p:cNvPr id="8" name="Rectangle 7"/>
            <p:cNvSpPr/>
            <p:nvPr/>
          </p:nvSpPr>
          <p:spPr>
            <a:xfrm>
              <a:off x="724357" y="3505200"/>
              <a:ext cx="762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2400757" y="3505200"/>
              <a:ext cx="762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077157" y="3505200"/>
              <a:ext cx="762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753557" y="3505200"/>
              <a:ext cx="762000" cy="228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3" name="Straight Connector 12"/>
            <p:cNvCxnSpPr>
              <a:stCxn id="12" idx="2"/>
              <a:endCxn id="8" idx="0"/>
            </p:cNvCxnSpPr>
            <p:nvPr/>
          </p:nvCxnSpPr>
          <p:spPr>
            <a:xfrm flipH="1">
              <a:off x="1105357" y="2667000"/>
              <a:ext cx="3087231" cy="838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5400000">
              <a:off x="762794" y="3885406"/>
              <a:ext cx="3048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724694" y="3999706"/>
              <a:ext cx="5334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5400000">
              <a:off x="648494" y="4152106"/>
              <a:ext cx="8382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>
              <a:off x="610394" y="4266406"/>
              <a:ext cx="10668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534194" y="4418806"/>
              <a:ext cx="13716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457994" y="4571206"/>
              <a:ext cx="16764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>
              <a:off x="2439194" y="3885406"/>
              <a:ext cx="3048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2401094" y="3999706"/>
              <a:ext cx="5334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2324894" y="4152106"/>
              <a:ext cx="8382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286794" y="4266406"/>
              <a:ext cx="10668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2210594" y="4418806"/>
              <a:ext cx="13716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5400000">
              <a:off x="2134394" y="4571206"/>
              <a:ext cx="16764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4115594" y="3885406"/>
              <a:ext cx="3048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4077494" y="3999706"/>
              <a:ext cx="5334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>
              <a:off x="4001294" y="4152106"/>
              <a:ext cx="8382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3963194" y="4266406"/>
              <a:ext cx="10668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3886994" y="4418806"/>
              <a:ext cx="13716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3810794" y="4571206"/>
              <a:ext cx="16764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5791994" y="3885406"/>
              <a:ext cx="3048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5753894" y="3999706"/>
              <a:ext cx="5334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5677694" y="4152106"/>
              <a:ext cx="8382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5639594" y="4266406"/>
              <a:ext cx="10668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5563394" y="4418806"/>
              <a:ext cx="13716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5487194" y="4571206"/>
              <a:ext cx="1676400" cy="158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12" idx="2"/>
              <a:endCxn id="9" idx="0"/>
            </p:cNvCxnSpPr>
            <p:nvPr/>
          </p:nvCxnSpPr>
          <p:spPr>
            <a:xfrm flipH="1">
              <a:off x="2781757" y="2667000"/>
              <a:ext cx="1410831" cy="838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12" idx="2"/>
              <a:endCxn id="10" idx="0"/>
            </p:cNvCxnSpPr>
            <p:nvPr/>
          </p:nvCxnSpPr>
          <p:spPr>
            <a:xfrm>
              <a:off x="4192588" y="2667000"/>
              <a:ext cx="265569" cy="838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12" idx="2"/>
              <a:endCxn id="11" idx="0"/>
            </p:cNvCxnSpPr>
            <p:nvPr/>
          </p:nvCxnSpPr>
          <p:spPr>
            <a:xfrm>
              <a:off x="4192588" y="2667000"/>
              <a:ext cx="1941969" cy="838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2590800" y="2127766"/>
              <a:ext cx="762000" cy="533400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2" name="Straight Connector 41"/>
            <p:cNvCxnSpPr>
              <a:stCxn id="41" idx="2"/>
              <a:endCxn id="8" idx="0"/>
            </p:cNvCxnSpPr>
            <p:nvPr/>
          </p:nvCxnSpPr>
          <p:spPr>
            <a:xfrm flipH="1">
              <a:off x="1105357" y="2661166"/>
              <a:ext cx="1866443" cy="844034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41" idx="2"/>
              <a:endCxn id="9" idx="0"/>
            </p:cNvCxnSpPr>
            <p:nvPr/>
          </p:nvCxnSpPr>
          <p:spPr>
            <a:xfrm flipH="1">
              <a:off x="2781757" y="2661166"/>
              <a:ext cx="190043" cy="844034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1" idx="2"/>
              <a:endCxn id="10" idx="0"/>
            </p:cNvCxnSpPr>
            <p:nvPr/>
          </p:nvCxnSpPr>
          <p:spPr>
            <a:xfrm>
              <a:off x="2971800" y="2661166"/>
              <a:ext cx="1486357" cy="844034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41" idx="2"/>
              <a:endCxn id="11" idx="0"/>
            </p:cNvCxnSpPr>
            <p:nvPr/>
          </p:nvCxnSpPr>
          <p:spPr>
            <a:xfrm>
              <a:off x="2971800" y="2661166"/>
              <a:ext cx="3162757" cy="844034"/>
            </a:xfrm>
            <a:prstGeom prst="line">
              <a:avLst/>
            </a:prstGeom>
            <a:ln w="571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3811588" y="2133600"/>
              <a:ext cx="7620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026" name="Picture 2" descr="C:\Users\mbudiu\AppData\Local\Microsoft\Windows\Temporary Internet Files\Content.IE5\X5IFRAUI\MP900448626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316" y="2505441"/>
            <a:ext cx="1017711" cy="81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Connector 96"/>
          <p:cNvCxnSpPr>
            <a:endCxn id="1026" idx="1"/>
          </p:cNvCxnSpPr>
          <p:nvPr/>
        </p:nvCxnSpPr>
        <p:spPr>
          <a:xfrm flipV="1">
            <a:off x="6633348" y="2912332"/>
            <a:ext cx="513967" cy="40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1026" idx="0"/>
          </p:cNvCxnSpPr>
          <p:nvPr/>
        </p:nvCxnSpPr>
        <p:spPr>
          <a:xfrm flipH="1" flipV="1">
            <a:off x="7656171" y="1763655"/>
            <a:ext cx="1" cy="741785"/>
          </a:xfrm>
          <a:prstGeom prst="line">
            <a:avLst/>
          </a:prstGeom>
          <a:ln w="31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mbudiu\AppData\Local\Microsoft\Windows\Temporary Internet Files\Content.IE5\N94RV80I\MC900055181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629" y="980837"/>
            <a:ext cx="1133399" cy="1028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C:\Users\t-qil\AppData\Local\Microsoft\Windows\Temporary Internet Files\Content.IE5\XBK56KTO\MP900433172[1]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73180" y="2505440"/>
            <a:ext cx="879793" cy="94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Group 48"/>
          <p:cNvGrpSpPr/>
          <p:nvPr/>
        </p:nvGrpSpPr>
        <p:grpSpPr>
          <a:xfrm>
            <a:off x="5928202" y="518975"/>
            <a:ext cx="2713287" cy="3758358"/>
            <a:chOff x="7573992" y="845820"/>
            <a:chExt cx="2815877" cy="3658411"/>
          </a:xfrm>
        </p:grpSpPr>
        <p:sp>
          <p:nvSpPr>
            <p:cNvPr id="3" name="Rounded Rectangle 2"/>
            <p:cNvSpPr/>
            <p:nvPr/>
          </p:nvSpPr>
          <p:spPr>
            <a:xfrm>
              <a:off x="7573992" y="845820"/>
              <a:ext cx="2815877" cy="3328860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35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879945" y="4174680"/>
              <a:ext cx="2380963" cy="32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These channels are lossy!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0" y="6023590"/>
            <a:ext cx="9144000" cy="461665"/>
          </a:xfrm>
          <a:prstGeom prst="rect">
            <a:avLst/>
          </a:prstGeom>
          <a:solidFill>
            <a:srgbClr val="FFCC99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i="1" dirty="0"/>
              <a:t>Compute small &amp; approximate data views with an error &lt; channel error.</a:t>
            </a:r>
          </a:p>
        </p:txBody>
      </p:sp>
      <p:sp>
        <p:nvSpPr>
          <p:cNvPr id="57" name="Slide Number Placeholder 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60" y="231767"/>
            <a:ext cx="7886700" cy="516731"/>
          </a:xfrm>
        </p:spPr>
        <p:txBody>
          <a:bodyPr>
            <a:normAutofit fontScale="90000"/>
          </a:bodyPr>
          <a:lstStyle/>
          <a:p>
            <a:r>
              <a:rPr lang="en-US" sz="5025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73" y="1748359"/>
            <a:ext cx="9024546" cy="47037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Browsing 140 million rows</a:t>
            </a:r>
          </a:p>
          <a:p>
            <a:pPr lvl="1"/>
            <a:r>
              <a:rPr lang="en-US" dirty="0"/>
              <a:t>.5M flights/month</a:t>
            </a:r>
          </a:p>
          <a:p>
            <a:pPr lvl="1"/>
            <a:r>
              <a:rPr lang="en-US" dirty="0"/>
              <a:t>All US flights in last 22.5 years</a:t>
            </a:r>
          </a:p>
          <a:p>
            <a:pPr lvl="1"/>
            <a:r>
              <a:rPr lang="en-US" dirty="0"/>
              <a:t>Public data from FAA website</a:t>
            </a:r>
          </a:p>
          <a:p>
            <a:r>
              <a:rPr lang="en-US" dirty="0"/>
              <a:t>Running on 15 small VMs in Amazon’s cloud</a:t>
            </a:r>
            <a:br>
              <a:rPr lang="en-US" dirty="0"/>
            </a:br>
            <a:r>
              <a:rPr lang="en-US" dirty="0"/>
              <a:t>(8GB of RAM, 2 CPU cores each)</a:t>
            </a:r>
            <a:br>
              <a:rPr lang="en-US" dirty="0"/>
            </a:br>
            <a:r>
              <a:rPr lang="en-US" sz="2000" dirty="0">
                <a:hlinkClick r:id="rId3"/>
              </a:rPr>
              <a:t>http://ec2-18-217-136-170.us-east-2.compute.amazonaws.com:8080/</a:t>
            </a:r>
            <a:endParaRPr lang="en-US" sz="2000" dirty="0"/>
          </a:p>
          <a:p>
            <a:r>
              <a:rPr lang="en-US" dirty="0">
                <a:hlinkClick r:id="rId4" action="ppaction://hlinkfile"/>
              </a:rPr>
              <a:t>Video</a:t>
            </a:r>
            <a:endParaRPr lang="en-US" sz="36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 descr="Hartsfield-Jackson Atlanta International &lt;strong&gt;Airport&lt;/strong&gt; ...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78" y="0"/>
            <a:ext cx="4139921" cy="310494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1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Hillview System architecture</a:t>
            </a:r>
          </a:p>
        </p:txBody>
      </p:sp>
      <p:sp>
        <p:nvSpPr>
          <p:cNvPr id="82" name="Slide Number Placeholder 8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DA2792-0CBC-478E-AE4B-A84C9DDEB0B0}"/>
              </a:ext>
            </a:extLst>
          </p:cNvPr>
          <p:cNvGrpSpPr/>
          <p:nvPr/>
        </p:nvGrpSpPr>
        <p:grpSpPr>
          <a:xfrm>
            <a:off x="23696" y="1887068"/>
            <a:ext cx="8951613" cy="4164597"/>
            <a:chOff x="23696" y="1887068"/>
            <a:chExt cx="8951613" cy="4164597"/>
          </a:xfrm>
        </p:grpSpPr>
        <p:sp>
          <p:nvSpPr>
            <p:cNvPr id="4" name="Rectangle 3"/>
            <p:cNvSpPr/>
            <p:nvPr/>
          </p:nvSpPr>
          <p:spPr>
            <a:xfrm>
              <a:off x="2038524" y="2214774"/>
              <a:ext cx="5951541" cy="30678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9" name="Rounded Rectangle 98"/>
            <p:cNvSpPr/>
            <p:nvPr/>
          </p:nvSpPr>
          <p:spPr>
            <a:xfrm>
              <a:off x="8122770" y="3152511"/>
              <a:ext cx="836583" cy="5996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6156971" y="2287080"/>
              <a:ext cx="1749994" cy="14877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01" name="Rounded Rectangle 100"/>
            <p:cNvSpPr/>
            <p:nvPr/>
          </p:nvSpPr>
          <p:spPr>
            <a:xfrm>
              <a:off x="6859171" y="2366341"/>
              <a:ext cx="962666" cy="6079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In-memory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102" name="Right Arrow 101"/>
            <p:cNvSpPr/>
            <p:nvPr/>
          </p:nvSpPr>
          <p:spPr>
            <a:xfrm rot="10800000">
              <a:off x="7823429" y="3189031"/>
              <a:ext cx="299339" cy="5484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" name="Rounded Rectangle 102"/>
            <p:cNvSpPr/>
            <p:nvPr/>
          </p:nvSpPr>
          <p:spPr>
            <a:xfrm>
              <a:off x="6859171" y="3084296"/>
              <a:ext cx="962666" cy="6079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In-memory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6248707" y="2372780"/>
              <a:ext cx="523674" cy="13194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Leaf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107" name="Rounded Rectangle 106"/>
            <p:cNvSpPr/>
            <p:nvPr/>
          </p:nvSpPr>
          <p:spPr>
            <a:xfrm>
              <a:off x="8122768" y="3629827"/>
              <a:ext cx="836585" cy="5996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6024268" y="2772992"/>
              <a:ext cx="1749994" cy="14877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09" name="Rounded Rectangle 108"/>
            <p:cNvSpPr/>
            <p:nvPr/>
          </p:nvSpPr>
          <p:spPr>
            <a:xfrm>
              <a:off x="6726468" y="2852253"/>
              <a:ext cx="962666" cy="6079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In-memory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110" name="Right Arrow 109"/>
            <p:cNvSpPr/>
            <p:nvPr/>
          </p:nvSpPr>
          <p:spPr>
            <a:xfrm rot="10800000">
              <a:off x="7690725" y="3674942"/>
              <a:ext cx="444743" cy="5484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1" name="Rounded Rectangle 110"/>
            <p:cNvSpPr/>
            <p:nvPr/>
          </p:nvSpPr>
          <p:spPr>
            <a:xfrm>
              <a:off x="6726468" y="3570208"/>
              <a:ext cx="962666" cy="6079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In-memory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6116004" y="2858692"/>
              <a:ext cx="523674" cy="13194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Leaf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node</a:t>
              </a:r>
            </a:p>
          </p:txBody>
        </p:sp>
        <p:grpSp>
          <p:nvGrpSpPr>
            <p:cNvPr id="180" name="Group 179"/>
            <p:cNvGrpSpPr/>
            <p:nvPr/>
          </p:nvGrpSpPr>
          <p:grpSpPr>
            <a:xfrm rot="20343392">
              <a:off x="5064800" y="3781202"/>
              <a:ext cx="911957" cy="303948"/>
              <a:chOff x="558724" y="5102324"/>
              <a:chExt cx="1114670" cy="371510"/>
            </a:xfrm>
          </p:grpSpPr>
          <p:sp>
            <p:nvSpPr>
              <p:cNvPr id="181" name="Right Arrow 180"/>
              <p:cNvSpPr/>
              <p:nvPr/>
            </p:nvSpPr>
            <p:spPr>
              <a:xfrm rot="10800000">
                <a:off x="558724" y="5255054"/>
                <a:ext cx="369945" cy="218780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2" name="Right Arrow 181"/>
              <p:cNvSpPr/>
              <p:nvPr/>
            </p:nvSpPr>
            <p:spPr>
              <a:xfrm>
                <a:off x="558724" y="5102324"/>
                <a:ext cx="1114670" cy="244078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3" name="Right Arrow 182"/>
              <p:cNvSpPr/>
              <p:nvPr/>
            </p:nvSpPr>
            <p:spPr>
              <a:xfrm rot="10800000">
                <a:off x="908283" y="5255054"/>
                <a:ext cx="369945" cy="218780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4" name="Right Arrow 183"/>
              <p:cNvSpPr/>
              <p:nvPr/>
            </p:nvSpPr>
            <p:spPr>
              <a:xfrm rot="10800000">
                <a:off x="1213022" y="5255054"/>
                <a:ext cx="369945" cy="218780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6" name="Rectangle 15"/>
            <p:cNvSpPr/>
            <p:nvPr/>
          </p:nvSpPr>
          <p:spPr>
            <a:xfrm>
              <a:off x="2121311" y="2976848"/>
              <a:ext cx="1444958" cy="17317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249206" y="3548368"/>
              <a:ext cx="787868" cy="327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request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29544" y="1887068"/>
              <a:ext cx="888983" cy="3273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350" i="1" dirty="0"/>
                <a:t>workers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041765" y="4975909"/>
              <a:ext cx="1674946" cy="3000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i="1" dirty="0"/>
                <a:t>Hillview cloud service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209204" y="3068123"/>
              <a:ext cx="612773" cy="782411"/>
            </a:xfrm>
            <a:prstGeom prst="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Web</a:t>
              </a:r>
              <a:br>
                <a:rPr lang="en-US" sz="1350" dirty="0">
                  <a:solidFill>
                    <a:schemeClr val="tx1"/>
                  </a:solidFill>
                </a:rPr>
              </a:br>
              <a:r>
                <a:rPr lang="en-US" sz="1350" dirty="0">
                  <a:solidFill>
                    <a:schemeClr val="tx1"/>
                  </a:solidFill>
                </a:rPr>
                <a:t>front-end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879238" y="3066627"/>
              <a:ext cx="612773" cy="78390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Root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node</a:t>
              </a:r>
            </a:p>
          </p:txBody>
        </p:sp>
        <p:grpSp>
          <p:nvGrpSpPr>
            <p:cNvPr id="141" name="Group 140"/>
            <p:cNvGrpSpPr/>
            <p:nvPr/>
          </p:nvGrpSpPr>
          <p:grpSpPr>
            <a:xfrm>
              <a:off x="1283636" y="3763516"/>
              <a:ext cx="911957" cy="303948"/>
              <a:chOff x="558724" y="5102324"/>
              <a:chExt cx="1114670" cy="371510"/>
            </a:xfrm>
          </p:grpSpPr>
          <p:sp>
            <p:nvSpPr>
              <p:cNvPr id="142" name="Right Arrow 141"/>
              <p:cNvSpPr/>
              <p:nvPr/>
            </p:nvSpPr>
            <p:spPr>
              <a:xfrm rot="10800000">
                <a:off x="558724" y="5255054"/>
                <a:ext cx="369945" cy="218780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3" name="Right Arrow 142"/>
              <p:cNvSpPr/>
              <p:nvPr/>
            </p:nvSpPr>
            <p:spPr>
              <a:xfrm>
                <a:off x="558724" y="5102324"/>
                <a:ext cx="1114670" cy="244078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4" name="Right Arrow 143"/>
              <p:cNvSpPr/>
              <p:nvPr/>
            </p:nvSpPr>
            <p:spPr>
              <a:xfrm rot="10800000">
                <a:off x="908283" y="5255054"/>
                <a:ext cx="369945" cy="218780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5" name="Right Arrow 144"/>
              <p:cNvSpPr/>
              <p:nvPr/>
            </p:nvSpPr>
            <p:spPr>
              <a:xfrm rot="10800000">
                <a:off x="1213022" y="5255054"/>
                <a:ext cx="369945" cy="218780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46" name="Group 145"/>
            <p:cNvGrpSpPr/>
            <p:nvPr/>
          </p:nvGrpSpPr>
          <p:grpSpPr>
            <a:xfrm>
              <a:off x="3514698" y="3166466"/>
              <a:ext cx="640225" cy="285222"/>
              <a:chOff x="558724" y="5125212"/>
              <a:chExt cx="782537" cy="348622"/>
            </a:xfrm>
          </p:grpSpPr>
          <p:sp>
            <p:nvSpPr>
              <p:cNvPr id="147" name="Right Arrow 146"/>
              <p:cNvSpPr/>
              <p:nvPr/>
            </p:nvSpPr>
            <p:spPr>
              <a:xfrm rot="10800000">
                <a:off x="558724" y="5255054"/>
                <a:ext cx="369945" cy="218780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8" name="Right Arrow 147"/>
              <p:cNvSpPr/>
              <p:nvPr/>
            </p:nvSpPr>
            <p:spPr>
              <a:xfrm>
                <a:off x="558724" y="5125212"/>
                <a:ext cx="782537" cy="221189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49" name="Right Arrow 148"/>
              <p:cNvSpPr/>
              <p:nvPr/>
            </p:nvSpPr>
            <p:spPr>
              <a:xfrm rot="10800000">
                <a:off x="908283" y="5255054"/>
                <a:ext cx="369945" cy="218780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 rot="1506043">
              <a:off x="3441015" y="3791116"/>
              <a:ext cx="911957" cy="303948"/>
              <a:chOff x="558724" y="5102324"/>
              <a:chExt cx="1114670" cy="371510"/>
            </a:xfrm>
          </p:grpSpPr>
          <p:sp>
            <p:nvSpPr>
              <p:cNvPr id="152" name="Right Arrow 151"/>
              <p:cNvSpPr/>
              <p:nvPr/>
            </p:nvSpPr>
            <p:spPr>
              <a:xfrm rot="10800000">
                <a:off x="558724" y="5255054"/>
                <a:ext cx="369945" cy="218780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3" name="Right Arrow 152"/>
              <p:cNvSpPr/>
              <p:nvPr/>
            </p:nvSpPr>
            <p:spPr>
              <a:xfrm>
                <a:off x="558724" y="5102324"/>
                <a:ext cx="1114670" cy="244078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4" name="Right Arrow 153"/>
              <p:cNvSpPr/>
              <p:nvPr/>
            </p:nvSpPr>
            <p:spPr>
              <a:xfrm rot="10800000">
                <a:off x="908283" y="5255054"/>
                <a:ext cx="369945" cy="218780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5" name="Right Arrow 154"/>
              <p:cNvSpPr/>
              <p:nvPr/>
            </p:nvSpPr>
            <p:spPr>
              <a:xfrm rot="10800000">
                <a:off x="1213022" y="5255054"/>
                <a:ext cx="369945" cy="218780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70" name="Group 169"/>
            <p:cNvGrpSpPr/>
            <p:nvPr/>
          </p:nvGrpSpPr>
          <p:grpSpPr>
            <a:xfrm>
              <a:off x="5133866" y="3043245"/>
              <a:ext cx="911957" cy="303948"/>
              <a:chOff x="558724" y="5102324"/>
              <a:chExt cx="1114670" cy="371510"/>
            </a:xfrm>
          </p:grpSpPr>
          <p:sp>
            <p:nvSpPr>
              <p:cNvPr id="171" name="Right Arrow 170"/>
              <p:cNvSpPr/>
              <p:nvPr/>
            </p:nvSpPr>
            <p:spPr>
              <a:xfrm rot="10800000">
                <a:off x="558724" y="5255054"/>
                <a:ext cx="369945" cy="218780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2" name="Right Arrow 171"/>
              <p:cNvSpPr/>
              <p:nvPr/>
            </p:nvSpPr>
            <p:spPr>
              <a:xfrm>
                <a:off x="558724" y="5102324"/>
                <a:ext cx="1114670" cy="244078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3" name="Right Arrow 172"/>
              <p:cNvSpPr/>
              <p:nvPr/>
            </p:nvSpPr>
            <p:spPr>
              <a:xfrm rot="10800000">
                <a:off x="908283" y="5255054"/>
                <a:ext cx="369945" cy="218780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4" name="Right Arrow 173"/>
              <p:cNvSpPr/>
              <p:nvPr/>
            </p:nvSpPr>
            <p:spPr>
              <a:xfrm rot="10800000">
                <a:off x="1213022" y="5255054"/>
                <a:ext cx="369945" cy="218780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 rot="20343392">
              <a:off x="5095913" y="2687012"/>
              <a:ext cx="1183360" cy="304412"/>
              <a:chOff x="558724" y="5105560"/>
              <a:chExt cx="1446403" cy="372079"/>
            </a:xfrm>
          </p:grpSpPr>
          <p:sp>
            <p:nvSpPr>
              <p:cNvPr id="176" name="Right Arrow 175"/>
              <p:cNvSpPr/>
              <p:nvPr/>
            </p:nvSpPr>
            <p:spPr>
              <a:xfrm rot="10800000">
                <a:off x="558724" y="5255054"/>
                <a:ext cx="369945" cy="218780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7" name="Right Arrow 176"/>
              <p:cNvSpPr/>
              <p:nvPr/>
            </p:nvSpPr>
            <p:spPr>
              <a:xfrm>
                <a:off x="558724" y="5105560"/>
                <a:ext cx="1446403" cy="240841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8" name="Right Arrow 177"/>
              <p:cNvSpPr/>
              <p:nvPr/>
            </p:nvSpPr>
            <p:spPr>
              <a:xfrm rot="10800000">
                <a:off x="908283" y="5255054"/>
                <a:ext cx="369945" cy="218780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9" name="Right Arrow 178"/>
              <p:cNvSpPr/>
              <p:nvPr/>
            </p:nvSpPr>
            <p:spPr>
              <a:xfrm rot="10800000">
                <a:off x="1213022" y="5255054"/>
                <a:ext cx="369945" cy="218780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9" name="Right Arrow 188"/>
              <p:cNvSpPr/>
              <p:nvPr/>
            </p:nvSpPr>
            <p:spPr>
              <a:xfrm rot="10800000">
                <a:off x="1540443" y="5258859"/>
                <a:ext cx="369945" cy="218780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90" name="Rectangle 189"/>
            <p:cNvSpPr/>
            <p:nvPr/>
          </p:nvSpPr>
          <p:spPr>
            <a:xfrm>
              <a:off x="2194000" y="4404940"/>
              <a:ext cx="1305276" cy="2322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Redo log</a:t>
              </a:r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2208153" y="3901835"/>
              <a:ext cx="1305276" cy="4491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Remote</a:t>
              </a:r>
              <a:br>
                <a:rPr lang="en-US" sz="1350" dirty="0">
                  <a:solidFill>
                    <a:schemeClr val="tx1"/>
                  </a:solidFill>
                </a:rPr>
              </a:br>
              <a:r>
                <a:rPr lang="en-US" sz="1350" dirty="0">
                  <a:solidFill>
                    <a:schemeClr val="tx1"/>
                  </a:solidFill>
                </a:rPr>
                <a:t>tables refs.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696" y="3092586"/>
              <a:ext cx="1271427" cy="1522348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61011" y="4585508"/>
              <a:ext cx="1154036" cy="7805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350" i="1" dirty="0"/>
                <a:t>Client</a:t>
              </a:r>
            </a:p>
            <a:p>
              <a:pPr algn="ctr"/>
              <a:r>
                <a:rPr lang="en-US" sz="1350" i="1" dirty="0"/>
                <a:t>web browser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8124806" y="4086450"/>
              <a:ext cx="848824" cy="5996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815123" y="3245671"/>
              <a:ext cx="1749994" cy="14877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17" name="Rounded Rectangle 116"/>
            <p:cNvSpPr/>
            <p:nvPr/>
          </p:nvSpPr>
          <p:spPr>
            <a:xfrm>
              <a:off x="6517323" y="3324932"/>
              <a:ext cx="962666" cy="6079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In-memory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118" name="Right Arrow 117"/>
            <p:cNvSpPr/>
            <p:nvPr/>
          </p:nvSpPr>
          <p:spPr>
            <a:xfrm rot="10800000">
              <a:off x="7481580" y="4147621"/>
              <a:ext cx="643225" cy="5484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19" name="Rounded Rectangle 118"/>
            <p:cNvSpPr/>
            <p:nvPr/>
          </p:nvSpPr>
          <p:spPr>
            <a:xfrm>
              <a:off x="6517323" y="4042887"/>
              <a:ext cx="962666" cy="6079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In-memory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5906857" y="3331371"/>
              <a:ext cx="523673" cy="13194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Leaf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8126257" y="4589672"/>
              <a:ext cx="849052" cy="599676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642308" y="3738935"/>
              <a:ext cx="1749994" cy="14877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344508" y="3818196"/>
              <a:ext cx="962666" cy="6079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In-memory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38" name="Right Arrow 37"/>
            <p:cNvSpPr/>
            <p:nvPr/>
          </p:nvSpPr>
          <p:spPr>
            <a:xfrm rot="10800000">
              <a:off x="7308765" y="4640885"/>
              <a:ext cx="814002" cy="548461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6344508" y="4536151"/>
              <a:ext cx="962666" cy="60795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In-memory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table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5734042" y="3824635"/>
              <a:ext cx="523673" cy="1319471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Leaf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node</a:t>
              </a:r>
            </a:p>
          </p:txBody>
        </p:sp>
        <p:grpSp>
          <p:nvGrpSpPr>
            <p:cNvPr id="185" name="Group 184"/>
            <p:cNvGrpSpPr/>
            <p:nvPr/>
          </p:nvGrpSpPr>
          <p:grpSpPr>
            <a:xfrm rot="2010526">
              <a:off x="5103069" y="4368500"/>
              <a:ext cx="640225" cy="285222"/>
              <a:chOff x="558724" y="5125212"/>
              <a:chExt cx="782537" cy="348622"/>
            </a:xfrm>
          </p:grpSpPr>
          <p:sp>
            <p:nvSpPr>
              <p:cNvPr id="186" name="Right Arrow 185"/>
              <p:cNvSpPr/>
              <p:nvPr/>
            </p:nvSpPr>
            <p:spPr>
              <a:xfrm rot="10800000">
                <a:off x="558724" y="5255054"/>
                <a:ext cx="369945" cy="218780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7" name="Right Arrow 186"/>
              <p:cNvSpPr/>
              <p:nvPr/>
            </p:nvSpPr>
            <p:spPr>
              <a:xfrm>
                <a:off x="558724" y="5125212"/>
                <a:ext cx="782537" cy="221189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8" name="Right Arrow 187"/>
              <p:cNvSpPr/>
              <p:nvPr/>
            </p:nvSpPr>
            <p:spPr>
              <a:xfrm rot="10800000">
                <a:off x="908283" y="5255054"/>
                <a:ext cx="369945" cy="218780"/>
              </a:xfrm>
              <a:prstGeom prst="rightArrow">
                <a:avLst>
                  <a:gd name="adj1" fmla="val 50000"/>
                  <a:gd name="adj2" fmla="val 72059"/>
                </a:avLst>
              </a:prstGeom>
              <a:solidFill>
                <a:srgbClr val="FFC000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139" name="Rectangle 138"/>
            <p:cNvSpPr/>
            <p:nvPr/>
          </p:nvSpPr>
          <p:spPr>
            <a:xfrm>
              <a:off x="4136789" y="4766843"/>
              <a:ext cx="1157951" cy="55396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en-US" sz="1350" i="1" dirty="0"/>
                <a:t>Aggregation</a:t>
              </a:r>
              <a:br>
                <a:rPr lang="en-US" sz="1350" i="1" dirty="0"/>
              </a:br>
              <a:r>
                <a:rPr lang="en-US" sz="1350" i="1" dirty="0"/>
                <a:t>network</a:t>
              </a:r>
            </a:p>
          </p:txBody>
        </p:sp>
        <p:pic>
          <p:nvPicPr>
            <p:cNvPr id="8" name="Picture 7" descr="Install Oracle &lt;strong&gt;Java&lt;/strong&gt; 7 in Ubuntu 12.10/12.04/11.10/Any Ubuntu or Linux Mint Version - NoobsLab ...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27286" y="5340165"/>
              <a:ext cx="1053321" cy="671711"/>
            </a:xfrm>
            <a:prstGeom prst="rect">
              <a:avLst/>
            </a:prstGeom>
          </p:spPr>
        </p:pic>
        <p:pic>
          <p:nvPicPr>
            <p:cNvPr id="9" name="Picture 8" descr="File:&lt;strong&gt;TypeScript&lt;/strong&gt; Logo.png - Wikimedia Commons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11" y="5636671"/>
              <a:ext cx="934824" cy="225034"/>
            </a:xfrm>
            <a:prstGeom prst="rect">
              <a:avLst/>
            </a:prstGeom>
          </p:spPr>
        </p:pic>
        <p:pic>
          <p:nvPicPr>
            <p:cNvPr id="11" name="Picture 10" descr="JS+OCX实现网页与IC卡读卡器通讯（二） – 梧桐树下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4193" y="5446712"/>
              <a:ext cx="864219" cy="604953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F96EA28-E861-4D42-9643-2EFABFE69F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80773" y="2974297"/>
              <a:ext cx="467843" cy="2472415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7684AD-FB96-4FAE-BBD0-CA387EE1C0BB}"/>
                </a:ext>
              </a:extLst>
            </p:cNvPr>
            <p:cNvSpPr txBox="1"/>
            <p:nvPr/>
          </p:nvSpPr>
          <p:spPr>
            <a:xfrm>
              <a:off x="8101209" y="2569141"/>
              <a:ext cx="7344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/>
                <a:t>parallel</a:t>
              </a:r>
            </a:p>
            <a:p>
              <a:r>
                <a:rPr lang="en-US" sz="1400" i="1" dirty="0"/>
                <a:t>read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31363" y="4009748"/>
              <a:ext cx="967978" cy="5539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streaming</a:t>
              </a:r>
            </a:p>
            <a:p>
              <a:r>
                <a:rPr lang="en-US" sz="1350" dirty="0"/>
                <a:t>response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195142" y="3888596"/>
              <a:ext cx="999363" cy="60224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Aggregation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node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144442" y="2898357"/>
              <a:ext cx="999363" cy="60224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Aggregation</a:t>
              </a:r>
            </a:p>
            <a:p>
              <a:pPr algn="ctr"/>
              <a:r>
                <a:rPr lang="en-US" sz="1350" dirty="0">
                  <a:solidFill>
                    <a:schemeClr val="tx1"/>
                  </a:solidFill>
                </a:rPr>
                <a:t>node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350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3260" y="289155"/>
            <a:ext cx="7886700" cy="810410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Vizketches</a:t>
            </a:r>
            <a:r>
              <a:rPr lang="en-US" sz="4800" dirty="0"/>
              <a:t>: Computational Model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753016" y="1748130"/>
            <a:ext cx="1120396" cy="64257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Post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processing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145139" y="3597043"/>
            <a:ext cx="1120396" cy="327701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51176" y="2723835"/>
            <a:ext cx="1120396" cy="281814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024743" y="4477472"/>
            <a:ext cx="1120396" cy="379896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summarize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024531" y="4477472"/>
            <a:ext cx="1120396" cy="379896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summarize</a:t>
            </a:r>
          </a:p>
        </p:txBody>
      </p:sp>
      <p:cxnSp>
        <p:nvCxnSpPr>
          <p:cNvPr id="10" name="Straight Arrow Connector 9"/>
          <p:cNvCxnSpPr>
            <a:stCxn id="3" idx="2"/>
            <a:endCxn id="6" idx="0"/>
          </p:cNvCxnSpPr>
          <p:nvPr/>
        </p:nvCxnSpPr>
        <p:spPr>
          <a:xfrm flipH="1">
            <a:off x="5311375" y="2390700"/>
            <a:ext cx="1840" cy="33313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4" idx="0"/>
          </p:cNvCxnSpPr>
          <p:nvPr/>
        </p:nvCxnSpPr>
        <p:spPr>
          <a:xfrm flipH="1">
            <a:off x="3705336" y="3005650"/>
            <a:ext cx="1606037" cy="59139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2"/>
            <a:endCxn id="7" idx="0"/>
          </p:cNvCxnSpPr>
          <p:nvPr/>
        </p:nvCxnSpPr>
        <p:spPr>
          <a:xfrm flipH="1">
            <a:off x="2584942" y="3924743"/>
            <a:ext cx="1120396" cy="55272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2"/>
            <a:endCxn id="8" idx="0"/>
          </p:cNvCxnSpPr>
          <p:nvPr/>
        </p:nvCxnSpPr>
        <p:spPr>
          <a:xfrm>
            <a:off x="3705338" y="3924743"/>
            <a:ext cx="879392" cy="55272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605074" y="3597043"/>
            <a:ext cx="1120396" cy="327700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merge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615780" y="4477472"/>
            <a:ext cx="1120396" cy="379896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summarize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7712641" y="4477472"/>
            <a:ext cx="1120396" cy="379896"/>
          </a:xfrm>
          <a:prstGeom prst="round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summarize</a:t>
            </a:r>
          </a:p>
        </p:txBody>
      </p:sp>
      <p:cxnSp>
        <p:nvCxnSpPr>
          <p:cNvPr id="29" name="Straight Arrow Connector 28"/>
          <p:cNvCxnSpPr>
            <a:stCxn id="26" idx="2"/>
            <a:endCxn id="27" idx="0"/>
          </p:cNvCxnSpPr>
          <p:nvPr/>
        </p:nvCxnSpPr>
        <p:spPr>
          <a:xfrm flipH="1">
            <a:off x="6175978" y="3924743"/>
            <a:ext cx="989295" cy="55272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2"/>
            <a:endCxn id="28" idx="0"/>
          </p:cNvCxnSpPr>
          <p:nvPr/>
        </p:nvCxnSpPr>
        <p:spPr>
          <a:xfrm>
            <a:off x="7165271" y="3924743"/>
            <a:ext cx="1107567" cy="55272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6" idx="2"/>
            <a:endCxn id="26" idx="0"/>
          </p:cNvCxnSpPr>
          <p:nvPr/>
        </p:nvCxnSpPr>
        <p:spPr>
          <a:xfrm>
            <a:off x="5311375" y="3005651"/>
            <a:ext cx="1853898" cy="59139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3" idx="0"/>
          </p:cNvCxnSpPr>
          <p:nvPr/>
        </p:nvCxnSpPr>
        <p:spPr>
          <a:xfrm>
            <a:off x="5308613" y="1567115"/>
            <a:ext cx="4601" cy="18101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728966" y="1167004"/>
            <a:ext cx="1159293" cy="400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Output O</a:t>
            </a:r>
            <a:endParaRPr lang="en-US" sz="2000" i="1" dirty="0"/>
          </a:p>
        </p:txBody>
      </p:sp>
      <p:pic>
        <p:nvPicPr>
          <p:cNvPr id="83" name="Picture 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61760" y="5196635"/>
            <a:ext cx="846360" cy="899109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173994" y="5196635"/>
            <a:ext cx="846360" cy="899109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752797" y="5196635"/>
            <a:ext cx="846360" cy="899109"/>
          </a:xfrm>
          <a:prstGeom prst="rect">
            <a:avLst/>
          </a:prstGeom>
        </p:spPr>
      </p:pic>
      <p:pic>
        <p:nvPicPr>
          <p:cNvPr id="87" name="Picture 8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849658" y="5196635"/>
            <a:ext cx="846360" cy="899109"/>
          </a:xfrm>
          <a:prstGeom prst="rect">
            <a:avLst/>
          </a:prstGeom>
        </p:spPr>
      </p:pic>
      <p:cxnSp>
        <p:nvCxnSpPr>
          <p:cNvPr id="88" name="Straight Arrow Connector 87"/>
          <p:cNvCxnSpPr>
            <a:stCxn id="7" idx="2"/>
            <a:endCxn id="83" idx="1"/>
          </p:cNvCxnSpPr>
          <p:nvPr/>
        </p:nvCxnSpPr>
        <p:spPr>
          <a:xfrm flipH="1">
            <a:off x="2584940" y="4857368"/>
            <a:ext cx="1" cy="36564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8" idx="2"/>
          </p:cNvCxnSpPr>
          <p:nvPr/>
        </p:nvCxnSpPr>
        <p:spPr>
          <a:xfrm>
            <a:off x="4584729" y="4857368"/>
            <a:ext cx="282" cy="36564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27" idx="2"/>
            <a:endCxn id="86" idx="1"/>
          </p:cNvCxnSpPr>
          <p:nvPr/>
        </p:nvCxnSpPr>
        <p:spPr>
          <a:xfrm flipH="1">
            <a:off x="6175978" y="4857368"/>
            <a:ext cx="1" cy="36564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28" idx="2"/>
            <a:endCxn id="87" idx="1"/>
          </p:cNvCxnSpPr>
          <p:nvPr/>
        </p:nvCxnSpPr>
        <p:spPr>
          <a:xfrm flipH="1">
            <a:off x="8272838" y="4857368"/>
            <a:ext cx="1" cy="36564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692108" y="5347703"/>
            <a:ext cx="13865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i="1" dirty="0"/>
              <a:t>Input data, </a:t>
            </a:r>
            <a:br>
              <a:rPr lang="en-US" sz="2000" i="1" dirty="0"/>
            </a:br>
            <a:r>
              <a:rPr lang="en-US" sz="2000" i="1" dirty="0" err="1"/>
              <a:t>sharded</a:t>
            </a:r>
            <a:endParaRPr lang="en-US" sz="2000" i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2550608" y="401644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4298859" y="401644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6172241" y="4016441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872196" y="399790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303100" y="300519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098659" y="3005192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5324876" y="2410075"/>
            <a:ext cx="324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3224" y="2356910"/>
            <a:ext cx="28539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R must be “small”</a:t>
            </a:r>
          </a:p>
          <a:p>
            <a:r>
              <a:rPr lang="en-US" sz="2000" i="1" dirty="0"/>
              <a:t>(independent on n,</a:t>
            </a:r>
          </a:p>
          <a:p>
            <a:r>
              <a:rPr lang="en-US" sz="2000" i="1" dirty="0"/>
              <a:t>dependent on screen size)</a:t>
            </a:r>
          </a:p>
        </p:txBody>
      </p:sp>
      <p:cxnSp>
        <p:nvCxnSpPr>
          <p:cNvPr id="116" name="Straight Arrow Connector 115"/>
          <p:cNvCxnSpPr>
            <a:stCxn id="114" idx="3"/>
            <a:endCxn id="110" idx="1"/>
          </p:cNvCxnSpPr>
          <p:nvPr/>
        </p:nvCxnSpPr>
        <p:spPr>
          <a:xfrm>
            <a:off x="3187147" y="2864742"/>
            <a:ext cx="911512" cy="3405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49984" y="4159588"/>
            <a:ext cx="1353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i="1" dirty="0"/>
              <a:t>Streaming/</a:t>
            </a:r>
            <a:br>
              <a:rPr lang="en-US" sz="2000" i="1" dirty="0"/>
            </a:br>
            <a:r>
              <a:rPr lang="en-US" sz="2000" i="1" dirty="0"/>
              <a:t>sampling</a:t>
            </a:r>
            <a:br>
              <a:rPr lang="en-US" sz="2000" i="1" dirty="0"/>
            </a:br>
            <a:r>
              <a:rPr lang="en-US" sz="2000" i="1" dirty="0"/>
              <a:t>algorithm</a:t>
            </a:r>
          </a:p>
        </p:txBody>
      </p:sp>
      <p:sp>
        <p:nvSpPr>
          <p:cNvPr id="42" name="Slide Number Placeholder 4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2357B1-8942-4D95-879E-D901FD7ABF78}"/>
              </a:ext>
            </a:extLst>
          </p:cNvPr>
          <p:cNvSpPr txBox="1"/>
          <p:nvPr/>
        </p:nvSpPr>
        <p:spPr>
          <a:xfrm>
            <a:off x="692108" y="6373472"/>
            <a:ext cx="758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restricted form of Map-Reduce: constant size outputs only, no data is moved.</a:t>
            </a:r>
          </a:p>
        </p:txBody>
      </p:sp>
    </p:spTree>
    <p:extLst>
      <p:ext uri="{BB962C8B-B14F-4D97-AF65-F5344CB8AC3E}">
        <p14:creationId xmlns:p14="http://schemas.microsoft.com/office/powerpoint/2010/main" val="396682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7" grpId="0" animBg="1"/>
      <p:bldP spid="8" grpId="0" animBg="1"/>
      <p:bldP spid="26" grpId="0" animBg="1"/>
      <p:bldP spid="27" grpId="0" animBg="1"/>
      <p:bldP spid="28" grpId="0" animBg="1"/>
      <p:bldP spid="12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4" grpId="0"/>
      <p:bldP spid="118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86" y="91203"/>
            <a:ext cx="8887626" cy="854923"/>
          </a:xfrm>
        </p:spPr>
        <p:txBody>
          <a:bodyPr>
            <a:normAutofit/>
          </a:bodyPr>
          <a:lstStyle/>
          <a:p>
            <a:r>
              <a:rPr lang="en-US" dirty="0"/>
              <a:t>All views are produced by </a:t>
            </a:r>
            <a:r>
              <a:rPr lang="en-US" dirty="0" err="1"/>
              <a:t>vizketches</a:t>
            </a:r>
            <a:r>
              <a:rPr lang="en-US" dirty="0"/>
              <a:t>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08" y="3097586"/>
            <a:ext cx="4666192" cy="25112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" y="829921"/>
            <a:ext cx="4564270" cy="22648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882" y="829997"/>
            <a:ext cx="4564118" cy="22648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3" y="3094802"/>
            <a:ext cx="4564270" cy="25140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7C1AAF3-C87B-4F53-97CB-4574A4D744C6}"/>
              </a:ext>
            </a:extLst>
          </p:cNvPr>
          <p:cNvSpPr txBox="1">
            <a:spLocks/>
          </p:cNvSpPr>
          <p:nvPr/>
        </p:nvSpPr>
        <p:spPr>
          <a:xfrm>
            <a:off x="274830" y="5793303"/>
            <a:ext cx="8610103" cy="9279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C00000"/>
                </a:solidFill>
                <a:latin typeface="+mn-lt"/>
              </a:rPr>
              <a:t>Hypothesis: </a:t>
            </a:r>
            <a:r>
              <a:rPr lang="en-US" sz="2400" dirty="0" err="1">
                <a:latin typeface="+mn-lt"/>
              </a:rPr>
              <a:t>Vizketches</a:t>
            </a:r>
            <a:r>
              <a:rPr lang="en-US" sz="2400" dirty="0">
                <a:latin typeface="+mn-lt"/>
              </a:rPr>
              <a:t> are a sufficiently powerful computational model for visualization tasks. </a:t>
            </a:r>
          </a:p>
          <a:p>
            <a:r>
              <a:rPr lang="en-US" sz="2400" dirty="0">
                <a:latin typeface="+mn-lt"/>
              </a:rPr>
              <a:t>Efficiency enables interactivity.</a:t>
            </a:r>
          </a:p>
        </p:txBody>
      </p:sp>
    </p:spTree>
    <p:extLst>
      <p:ext uri="{BB962C8B-B14F-4D97-AF65-F5344CB8AC3E}">
        <p14:creationId xmlns:p14="http://schemas.microsoft.com/office/powerpoint/2010/main" val="280936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325840-E329-420A-98D2-D2A23C5C5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67575"/>
            <a:ext cx="9144000" cy="2411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000" y="271907"/>
            <a:ext cx="7130731" cy="794271"/>
          </a:xfrm>
        </p:spPr>
        <p:txBody>
          <a:bodyPr>
            <a:normAutofit fontScale="90000"/>
          </a:bodyPr>
          <a:lstStyle/>
          <a:p>
            <a:r>
              <a:rPr lang="en-US" dirty="0"/>
              <a:t>Histograms (GROUP BY + COUNT)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52743" y="106617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CDF</a:t>
            </a:r>
          </a:p>
        </p:txBody>
      </p: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6831025" y="1396804"/>
            <a:ext cx="0" cy="7525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70755" y="4203936"/>
            <a:ext cx="822321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Histograms are mergeable (vector addition)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CDFs are prefix sums of histograms (at the pixel level)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Computed in two stages: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Choose buckets </a:t>
            </a:r>
            <a:r>
              <a:rPr lang="en-US" sz="2800" dirty="0"/>
              <a:t>(based on screen size, data size)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Compute histogram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4156"/>
            <a:ext cx="7886700" cy="745994"/>
          </a:xfrm>
        </p:spPr>
        <p:txBody>
          <a:bodyPr>
            <a:normAutofit/>
          </a:bodyPr>
          <a:lstStyle/>
          <a:p>
            <a:r>
              <a:rPr lang="en-US" dirty="0"/>
              <a:t>Histograms based on sampling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970902" y="1998627"/>
            <a:ext cx="6546078" cy="7605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0902" y="2759202"/>
            <a:ext cx="6546078" cy="7605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70902" y="3519777"/>
            <a:ext cx="6546078" cy="7605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70902" y="4280352"/>
            <a:ext cx="6546078" cy="7605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738071" y="880419"/>
            <a:ext cx="1668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Exact histogram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31419" y="883595"/>
            <a:ext cx="2380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Approximate histogram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67241" y="2758986"/>
            <a:ext cx="846034" cy="2281939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970902" y="1237837"/>
            <a:ext cx="6546078" cy="76057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417734" y="2493942"/>
            <a:ext cx="836701" cy="254698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452178" y="2758985"/>
            <a:ext cx="868784" cy="2281941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495954" y="1998412"/>
            <a:ext cx="846034" cy="3042514"/>
          </a:xfrm>
          <a:prstGeom prst="rect">
            <a:avLst/>
          </a:prstGeom>
          <a:solidFill>
            <a:schemeClr val="accent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16200000">
            <a:off x="4442531" y="3514517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</a:t>
            </a:r>
          </a:p>
        </p:txBody>
      </p:sp>
      <p:sp>
        <p:nvSpPr>
          <p:cNvPr id="25" name="TextBox 24"/>
          <p:cNvSpPr txBox="1"/>
          <p:nvPr/>
        </p:nvSpPr>
        <p:spPr>
          <a:xfrm rot="16200000">
            <a:off x="2246568" y="3514517"/>
            <a:ext cx="16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Legal rendering</a:t>
            </a:r>
          </a:p>
        </p:txBody>
      </p:sp>
      <p:sp>
        <p:nvSpPr>
          <p:cNvPr id="26" name="TextBox 25"/>
          <p:cNvSpPr txBox="1"/>
          <p:nvPr/>
        </p:nvSpPr>
        <p:spPr>
          <a:xfrm rot="16200000">
            <a:off x="5048859" y="3514517"/>
            <a:ext cx="1687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Legal rendering</a:t>
            </a:r>
          </a:p>
        </p:txBody>
      </p:sp>
      <p:sp>
        <p:nvSpPr>
          <p:cNvPr id="27" name="TextBox 26"/>
          <p:cNvSpPr txBox="1"/>
          <p:nvPr/>
        </p:nvSpPr>
        <p:spPr>
          <a:xfrm rot="16200000">
            <a:off x="6101730" y="3514517"/>
            <a:ext cx="163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Legal rendering</a:t>
            </a:r>
          </a:p>
        </p:txBody>
      </p:sp>
      <p:sp>
        <p:nvSpPr>
          <p:cNvPr id="28" name="Right Arrow 27"/>
          <p:cNvSpPr/>
          <p:nvPr/>
        </p:nvSpPr>
        <p:spPr>
          <a:xfrm rot="1871989">
            <a:off x="5219828" y="2490637"/>
            <a:ext cx="418743" cy="27346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 rot="20546271">
            <a:off x="5267659" y="2052331"/>
            <a:ext cx="1156748" cy="27346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3772912" y="2220599"/>
            <a:ext cx="3708874" cy="19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785127" y="2530604"/>
            <a:ext cx="3708874" cy="1919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39763" y="5039784"/>
            <a:ext cx="81063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Theorem</a:t>
            </a:r>
            <a:r>
              <a:rPr lang="en-US" sz="2400" dirty="0"/>
              <a:t>: O((HB /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log(1/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  <a:r>
              <a:rPr lang="en-US" sz="2400" dirty="0"/>
              <a:t> samples are needed to compute</a:t>
            </a:r>
            <a:br>
              <a:rPr lang="en-US" sz="2400" dirty="0"/>
            </a:br>
            <a:r>
              <a:rPr lang="en-US" sz="2400" dirty="0"/>
              <a:t>an approximate histogram with probability 1 – </a:t>
            </a:r>
            <a:r>
              <a:rPr lang="el-GR" sz="2400" dirty="0">
                <a:latin typeface="Calibri" panose="020F0502020204030204" pitchFamily="34" charset="0"/>
                <a:cs typeface="Calibri" panose="020F0502020204030204" pitchFamily="34" charset="0"/>
              </a:rPr>
              <a:t>δ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2400" dirty="0"/>
              <a:t>  </a:t>
            </a:r>
          </a:p>
          <a:p>
            <a:r>
              <a:rPr lang="en-US" sz="2000" dirty="0"/>
              <a:t>	H = screen size in pixels</a:t>
            </a:r>
          </a:p>
          <a:p>
            <a:r>
              <a:rPr lang="en-US" sz="2000" dirty="0"/>
              <a:t>	B = number of buckets (&lt; screen width in pixels)</a:t>
            </a:r>
          </a:p>
          <a:p>
            <a:r>
              <a:rPr lang="en-US" sz="2000" dirty="0"/>
              <a:t>No N in this formula!</a:t>
            </a:r>
          </a:p>
        </p:txBody>
      </p:sp>
      <p:sp>
        <p:nvSpPr>
          <p:cNvPr id="8" name="Rectangle 7"/>
          <p:cNvSpPr/>
          <p:nvPr/>
        </p:nvSpPr>
        <p:spPr>
          <a:xfrm>
            <a:off x="1508689" y="2493942"/>
            <a:ext cx="877175" cy="2546984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 rot="16200000">
            <a:off x="1572303" y="351451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</a:t>
            </a:r>
          </a:p>
        </p:txBody>
      </p:sp>
      <p:sp>
        <p:nvSpPr>
          <p:cNvPr id="30" name="Right Arrow 29"/>
          <p:cNvSpPr/>
          <p:nvPr/>
        </p:nvSpPr>
        <p:spPr>
          <a:xfrm rot="1871989">
            <a:off x="2358998" y="2519790"/>
            <a:ext cx="418743" cy="27346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endCxn id="4" idx="3"/>
          </p:cNvCxnSpPr>
          <p:nvPr/>
        </p:nvCxnSpPr>
        <p:spPr>
          <a:xfrm flipV="1">
            <a:off x="960418" y="2378915"/>
            <a:ext cx="6556562" cy="14447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585930" y="2203511"/>
            <a:ext cx="1897" cy="18985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555866" y="2093200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μ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&lt; 1/2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268114-F52B-4424-B4CD-5549AE393D2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F03BA8C0-FE3B-4C8F-816F-A0810FD86FBB}"/>
              </a:ext>
            </a:extLst>
          </p:cNvPr>
          <p:cNvSpPr/>
          <p:nvPr/>
        </p:nvSpPr>
        <p:spPr>
          <a:xfrm>
            <a:off x="7555866" y="3519669"/>
            <a:ext cx="242492" cy="760575"/>
          </a:xfrm>
          <a:prstGeom prst="rightBrace">
            <a:avLst>
              <a:gd name="adj1" fmla="val 41197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03030" y="3690593"/>
            <a:ext cx="103637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pixel row</a:t>
            </a:r>
          </a:p>
        </p:txBody>
      </p:sp>
    </p:spTree>
    <p:extLst>
      <p:ext uri="{BB962C8B-B14F-4D97-AF65-F5344CB8AC3E}">
        <p14:creationId xmlns:p14="http://schemas.microsoft.com/office/powerpoint/2010/main" val="54589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4" grpId="0"/>
      <p:bldP spid="26" grpId="0"/>
      <p:bldP spid="27" grpId="0"/>
      <p:bldP spid="28" grpId="0" animBg="1"/>
      <p:bldP spid="29" grpId="0" animBg="1"/>
      <p:bldP spid="37" grpId="0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16811</TotalTime>
  <Words>490</Words>
  <Application>Microsoft Office PowerPoint</Application>
  <PresentationFormat>On-screen Show (4:3)</PresentationFormat>
  <Paragraphs>181</Paragraphs>
  <Slides>14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Acrobat Document</vt:lpstr>
      <vt:lpstr> a trillion-cell spreadsheet </vt:lpstr>
      <vt:lpstr>Browsing big data</vt:lpstr>
      <vt:lpstr>Bandwidth hierarchy</vt:lpstr>
      <vt:lpstr>Demo</vt:lpstr>
      <vt:lpstr>Hillview System architecture</vt:lpstr>
      <vt:lpstr>Vizketches: Computational Model</vt:lpstr>
      <vt:lpstr>All views are produced by vizketches!</vt:lpstr>
      <vt:lpstr>Histograms (GROUP BY + COUNT)</vt:lpstr>
      <vt:lpstr>Histograms based on sampling</vt:lpstr>
      <vt:lpstr>Cluster-level weak scaling (8 machines, 54 cores each)</vt:lpstr>
      <vt:lpstr>Scaling data</vt:lpstr>
      <vt:lpstr>Summary</vt:lpstr>
      <vt:lpstr>Backup slides</vt:lpstr>
      <vt:lpstr>Evaluation system</vt:lpstr>
    </vt:vector>
  </TitlesOfParts>
  <Company>VMware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Hillview: A Big Data Spreadhseet</dc:title>
  <dc:creator>Mihai Budiu</dc:creator>
  <cp:lastModifiedBy>Mihai Budiu</cp:lastModifiedBy>
  <cp:revision>367</cp:revision>
  <dcterms:created xsi:type="dcterms:W3CDTF">2017-11-20T22:10:23Z</dcterms:created>
  <dcterms:modified xsi:type="dcterms:W3CDTF">2019-08-27T17:09:32Z</dcterms:modified>
</cp:coreProperties>
</file>