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1" r:id="rId3"/>
    <p:sldId id="312" r:id="rId4"/>
    <p:sldId id="314" r:id="rId5"/>
    <p:sldId id="313" r:id="rId6"/>
    <p:sldId id="310" r:id="rId7"/>
    <p:sldId id="261" r:id="rId8"/>
    <p:sldId id="267" r:id="rId9"/>
    <p:sldId id="268" r:id="rId10"/>
    <p:sldId id="269" r:id="rId11"/>
    <p:sldId id="270" r:id="rId12"/>
    <p:sldId id="274" r:id="rId13"/>
    <p:sldId id="308" r:id="rId14"/>
    <p:sldId id="315" r:id="rId15"/>
    <p:sldId id="273" r:id="rId16"/>
    <p:sldId id="278" r:id="rId17"/>
    <p:sldId id="293" r:id="rId18"/>
    <p:sldId id="292" r:id="rId19"/>
    <p:sldId id="288" r:id="rId20"/>
    <p:sldId id="271" r:id="rId21"/>
    <p:sldId id="291" r:id="rId22"/>
    <p:sldId id="317" r:id="rId23"/>
    <p:sldId id="318" r:id="rId24"/>
    <p:sldId id="321" r:id="rId25"/>
    <p:sldId id="319" r:id="rId26"/>
    <p:sldId id="320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1649FD-1FA1-4FC5-8A4F-70A0067D750B}">
          <p14:sldIdLst>
            <p14:sldId id="256"/>
          </p14:sldIdLst>
        </p14:section>
        <p14:section name="Job Structure" id="{63FFC317-DCF0-4888-9F6F-B5E5EC33188C}">
          <p14:sldIdLst>
            <p14:sldId id="311"/>
            <p14:sldId id="312"/>
            <p14:sldId id="314"/>
            <p14:sldId id="313"/>
            <p14:sldId id="310"/>
            <p14:sldId id="261"/>
            <p14:sldId id="267"/>
            <p14:sldId id="268"/>
            <p14:sldId id="269"/>
            <p14:sldId id="270"/>
          </p14:sldIdLst>
        </p14:section>
        <p14:section name="Job object model" id="{2FF725F3-7CB4-439A-8264-69AB080445EF}">
          <p14:sldIdLst>
            <p14:sldId id="274"/>
            <p14:sldId id="308"/>
            <p14:sldId id="315"/>
            <p14:sldId id="273"/>
            <p14:sldId id="278"/>
            <p14:sldId id="293"/>
            <p14:sldId id="292"/>
            <p14:sldId id="288"/>
            <p14:sldId id="271"/>
            <p14:sldId id="291"/>
            <p14:sldId id="317"/>
            <p14:sldId id="318"/>
            <p14:sldId id="321"/>
            <p14:sldId id="319"/>
            <p14:sldId id="320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0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8D0-6877-4BD9-B2F2-4182F87A3B5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DD7EF-48A3-482D-83FD-78B65EB3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a generalization of the Unix piping mechanism: instead of </a:t>
            </a:r>
            <a:r>
              <a:rPr lang="en-US" dirty="0" err="1" smtClean="0"/>
              <a:t>uni</a:t>
            </a:r>
            <a:r>
              <a:rPr lang="en-US" dirty="0" smtClean="0"/>
              <a:t>-dimensional (chain) pipelines, it provides two-dimensional pipelines.</a:t>
            </a:r>
            <a:r>
              <a:rPr lang="en-US" baseline="0" dirty="0" smtClean="0"/>
              <a:t> The unit is still a process connected by a point-to-point channel, but the processes are replicated.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Dryad</a:t>
            </a:r>
            <a:r>
              <a:rPr lang="en-US" baseline="0" dirty="0" smtClean="0"/>
              <a:t> terminology.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Dryad job is a centralized</a:t>
            </a:r>
            <a:r>
              <a:rPr lang="en-US" baseline="0" dirty="0" smtClean="0"/>
              <a:t> </a:t>
            </a:r>
            <a:r>
              <a:rPr lang="en-US" dirty="0" smtClean="0"/>
              <a:t>Job Manager, which maintains a complete state of the job.</a:t>
            </a:r>
          </a:p>
          <a:p>
            <a:r>
              <a:rPr lang="en-US" dirty="0" smtClean="0"/>
              <a:t>The JM controls the processes running</a:t>
            </a:r>
            <a:r>
              <a:rPr lang="en-US" baseline="0" dirty="0" smtClean="0"/>
              <a:t> on a cluster, but never exchanges data with them.</a:t>
            </a:r>
          </a:p>
          <a:p>
            <a:r>
              <a:rPr lang="en-US" baseline="0" dirty="0" smtClean="0"/>
              <a:t>(The data plane is completely separated from the control plane.)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D7EF-48A3-482D-83FD-78B65EB3BD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C0E4-3808-41D9-8322-41668B1837AE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491E-931E-4B3E-8F5B-1518698B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924800" cy="2305051"/>
          </a:xfrm>
        </p:spPr>
        <p:txBody>
          <a:bodyPr>
            <a:normAutofit/>
          </a:bodyPr>
          <a:lstStyle/>
          <a:p>
            <a:r>
              <a:rPr lang="en-US" i="1" dirty="0"/>
              <a:t>Monitoring and Debugging </a:t>
            </a:r>
            <a:r>
              <a:rPr lang="en-US" i="1" dirty="0" smtClean="0"/>
              <a:t>Dryad(LINQ) </a:t>
            </a:r>
            <a:r>
              <a:rPr lang="en-US" i="1" dirty="0"/>
              <a:t>Applications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with Daphne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352800"/>
            <a:ext cx="71628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Vilas Jagannath, Zuoning Yin, </a:t>
            </a:r>
            <a:r>
              <a:rPr lang="en-US" dirty="0" smtClean="0">
                <a:solidFill>
                  <a:srgbClr val="00B0F0"/>
                </a:solidFill>
              </a:rPr>
              <a:t>Mihai Budiu</a:t>
            </a:r>
          </a:p>
          <a:p>
            <a:r>
              <a:rPr lang="en-US" dirty="0" smtClean="0"/>
              <a:t>University of Illinois, Microsoft Research SVC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International Workshop 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High-Level Parallel Programming Models and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Supportive </a:t>
            </a:r>
            <a:r>
              <a:rPr lang="en-US" dirty="0" smtClean="0">
                <a:solidFill>
                  <a:srgbClr val="FF0000"/>
                </a:solidFill>
              </a:rPr>
              <a:t>Environments (HIPS) 2011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844264" y="4560318"/>
            <a:ext cx="3638106" cy="449834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in detail?</a:t>
            </a:r>
            <a:endParaRPr lang="en-US" dirty="0"/>
          </a:p>
        </p:txBody>
      </p:sp>
      <p:pic>
        <p:nvPicPr>
          <p:cNvPr id="4" name="Picture 3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105" y="1646419"/>
            <a:ext cx="990600" cy="1006839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3352800" y="2743200"/>
            <a:ext cx="5657850" cy="373380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Cluster/Cloud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87049" y="5803776"/>
            <a:ext cx="1276350" cy="5626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Scheduler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8487" y="2966182"/>
            <a:ext cx="1714670" cy="206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572564" y="3073874"/>
            <a:ext cx="1546516" cy="583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Job Manager</a:t>
            </a:r>
          </a:p>
          <a:p>
            <a:pPr algn="ctr"/>
            <a:r>
              <a:rPr lang="en-US" sz="1600" dirty="0" smtClean="0"/>
              <a:t>(JM)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3583764" y="4828739"/>
            <a:ext cx="1524117" cy="583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583764" y="4148557"/>
            <a:ext cx="1524117" cy="583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4505325" y="1519150"/>
            <a:ext cx="3352800" cy="1134108"/>
            <a:chOff x="5048250" y="1519150"/>
            <a:chExt cx="3352800" cy="1134108"/>
          </a:xfrm>
        </p:grpSpPr>
        <p:pic>
          <p:nvPicPr>
            <p:cNvPr id="51" name="Picture 50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8250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2" name="Picture 51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69774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3" name="Picture 52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1297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4" name="Picture 53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12821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5" name="Picture 54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4345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6" name="Picture 55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55869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7" name="Picture 56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77392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8" name="Picture 57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98916" y="1519150"/>
              <a:ext cx="402134" cy="1134108"/>
            </a:xfrm>
            <a:prstGeom prst="rect">
              <a:avLst/>
            </a:prstGeom>
            <a:noFill/>
          </p:spPr>
        </p:pic>
      </p:grpSp>
      <p:sp>
        <p:nvSpPr>
          <p:cNvPr id="7" name="Rounded Rectangle 6"/>
          <p:cNvSpPr/>
          <p:nvPr/>
        </p:nvSpPr>
        <p:spPr>
          <a:xfrm>
            <a:off x="189205" y="2743200"/>
            <a:ext cx="1676400" cy="3962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Localhost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5187" y="5832999"/>
            <a:ext cx="1352550" cy="5333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55187" y="4880380"/>
            <a:ext cx="1352550" cy="5333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55187" y="3927760"/>
            <a:ext cx="1352550" cy="5333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355187" y="2975140"/>
            <a:ext cx="1352550" cy="5333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43" idx="2"/>
            <a:endCxn id="8" idx="0"/>
          </p:cNvCxnSpPr>
          <p:nvPr/>
        </p:nvCxnSpPr>
        <p:spPr>
          <a:xfrm>
            <a:off x="1031462" y="5413779"/>
            <a:ext cx="0" cy="41922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2"/>
            <a:endCxn id="43" idx="0"/>
          </p:cNvCxnSpPr>
          <p:nvPr/>
        </p:nvCxnSpPr>
        <p:spPr>
          <a:xfrm>
            <a:off x="1031462" y="4461159"/>
            <a:ext cx="0" cy="419221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1"/>
            <a:endCxn id="8" idx="3"/>
          </p:cNvCxnSpPr>
          <p:nvPr/>
        </p:nvCxnSpPr>
        <p:spPr>
          <a:xfrm flipH="1">
            <a:off x="1707737" y="6085087"/>
            <a:ext cx="1779312" cy="14612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334000" y="2971800"/>
            <a:ext cx="171467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5418077" y="3079492"/>
            <a:ext cx="1546516" cy="583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Vertex</a:t>
            </a:r>
            <a:endParaRPr lang="en-US" sz="1600" dirty="0"/>
          </a:p>
        </p:txBody>
      </p:sp>
      <p:sp>
        <p:nvSpPr>
          <p:cNvPr id="135" name="Rounded Rectangle 134"/>
          <p:cNvSpPr/>
          <p:nvPr/>
        </p:nvSpPr>
        <p:spPr>
          <a:xfrm>
            <a:off x="5429277" y="4834357"/>
            <a:ext cx="1524117" cy="583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136" name="Rounded Rectangle 135"/>
          <p:cNvSpPr/>
          <p:nvPr/>
        </p:nvSpPr>
        <p:spPr>
          <a:xfrm>
            <a:off x="5429277" y="4148557"/>
            <a:ext cx="1524117" cy="583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174096" y="2971800"/>
            <a:ext cx="171467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7258173" y="3079492"/>
            <a:ext cx="1546516" cy="583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Vertex</a:t>
            </a:r>
            <a:endParaRPr lang="en-US" sz="1600" dirty="0"/>
          </a:p>
        </p:txBody>
      </p:sp>
      <p:sp>
        <p:nvSpPr>
          <p:cNvPr id="139" name="Rounded Rectangle 138"/>
          <p:cNvSpPr/>
          <p:nvPr/>
        </p:nvSpPr>
        <p:spPr>
          <a:xfrm>
            <a:off x="7269373" y="4834357"/>
            <a:ext cx="1524117" cy="583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140" name="Rounded Rectangle 139"/>
          <p:cNvSpPr/>
          <p:nvPr/>
        </p:nvSpPr>
        <p:spPr>
          <a:xfrm>
            <a:off x="7269373" y="4148557"/>
            <a:ext cx="1524117" cy="583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cxnSp>
        <p:nvCxnSpPr>
          <p:cNvPr id="144" name="Straight Arrow Connector 143"/>
          <p:cNvCxnSpPr>
            <a:stCxn id="19" idx="3"/>
            <a:endCxn id="135" idx="1"/>
          </p:cNvCxnSpPr>
          <p:nvPr/>
        </p:nvCxnSpPr>
        <p:spPr>
          <a:xfrm>
            <a:off x="5119080" y="3365737"/>
            <a:ext cx="310197" cy="1760483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59" idx="2"/>
            <a:endCxn id="44" idx="0"/>
          </p:cNvCxnSpPr>
          <p:nvPr/>
        </p:nvCxnSpPr>
        <p:spPr>
          <a:xfrm>
            <a:off x="1031462" y="3508539"/>
            <a:ext cx="0" cy="419221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42304" y="6551381"/>
            <a:ext cx="40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L: Logs, IO: Input/Output, R: Resources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96" idx="0"/>
            <a:endCxn id="134" idx="2"/>
          </p:cNvCxnSpPr>
          <p:nvPr/>
        </p:nvCxnSpPr>
        <p:spPr>
          <a:xfrm flipH="1" flipV="1">
            <a:off x="6191335" y="3663218"/>
            <a:ext cx="439944" cy="194670"/>
          </a:xfrm>
          <a:prstGeom prst="straightConnector1">
            <a:avLst/>
          </a:prstGeom>
          <a:ln>
            <a:prstDash val="sysDash"/>
            <a:headEnd type="stealth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3756948" y="3857888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4177090" y="3857888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4614283" y="3857888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5586757" y="3857888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6006899" y="3857888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444092" y="3857888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7436601" y="3857888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7856743" y="3857888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293936" y="3857888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20" idx="2"/>
            <a:endCxn id="13" idx="0"/>
          </p:cNvCxnSpPr>
          <p:nvPr/>
        </p:nvCxnSpPr>
        <p:spPr>
          <a:xfrm flipH="1">
            <a:off x="4125224" y="5412465"/>
            <a:ext cx="220599" cy="391311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38" idx="1"/>
            <a:endCxn id="196" idx="3"/>
          </p:cNvCxnSpPr>
          <p:nvPr/>
        </p:nvCxnSpPr>
        <p:spPr>
          <a:xfrm flipH="1">
            <a:off x="6818465" y="3371355"/>
            <a:ext cx="439708" cy="677033"/>
          </a:xfrm>
          <a:prstGeom prst="straightConnector1">
            <a:avLst/>
          </a:prstGeom>
          <a:ln>
            <a:prstDash val="sysDash"/>
            <a:headEnd type="stealth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9" idx="2"/>
            <a:endCxn id="20" idx="0"/>
          </p:cNvCxnSpPr>
          <p:nvPr/>
        </p:nvCxnSpPr>
        <p:spPr>
          <a:xfrm>
            <a:off x="4345822" y="3657600"/>
            <a:ext cx="1" cy="1171139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4" idx="2"/>
            <a:endCxn id="135" idx="0"/>
          </p:cNvCxnSpPr>
          <p:nvPr/>
        </p:nvCxnSpPr>
        <p:spPr>
          <a:xfrm>
            <a:off x="6191335" y="3663218"/>
            <a:ext cx="1" cy="1171139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8" idx="2"/>
            <a:endCxn id="139" idx="0"/>
          </p:cNvCxnSpPr>
          <p:nvPr/>
        </p:nvCxnSpPr>
        <p:spPr>
          <a:xfrm>
            <a:off x="8031431" y="3663218"/>
            <a:ext cx="1" cy="1171139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9" idx="3"/>
            <a:endCxn id="139" idx="1"/>
          </p:cNvCxnSpPr>
          <p:nvPr/>
        </p:nvCxnSpPr>
        <p:spPr>
          <a:xfrm>
            <a:off x="5119080" y="3365737"/>
            <a:ext cx="2150293" cy="1760483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7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3" grpId="0" animBg="1"/>
      <p:bldP spid="15" grpId="0" animBg="1"/>
      <p:bldP spid="19" grpId="0" animBg="1"/>
      <p:bldP spid="20" grpId="0" animBg="1"/>
      <p:bldP spid="21" grpId="0" animBg="1"/>
      <p:bldP spid="7" grpId="0" animBg="1"/>
      <p:bldP spid="8" grpId="0" animBg="1"/>
      <p:bldP spid="43" grpId="0" animBg="1"/>
      <p:bldP spid="44" grpId="0" animBg="1"/>
      <p:bldP spid="59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82" grpId="0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– lots of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Job-related </a:t>
            </a:r>
          </a:p>
          <a:p>
            <a:pPr lvl="1"/>
            <a:r>
              <a:rPr lang="en-US" dirty="0" smtClean="0"/>
              <a:t>Plan (xml), status, resources</a:t>
            </a:r>
          </a:p>
          <a:p>
            <a:r>
              <a:rPr lang="en-US" dirty="0" smtClean="0"/>
              <a:t>Job-manager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tdout.txt, stderr.txt, *.log</a:t>
            </a:r>
          </a:p>
          <a:p>
            <a:r>
              <a:rPr lang="en-US" dirty="0" smtClean="0"/>
              <a:t>Vertex</a:t>
            </a:r>
          </a:p>
          <a:p>
            <a:pPr lvl="1"/>
            <a:r>
              <a:rPr lang="en-US" dirty="0" smtClean="0"/>
              <a:t>stdout.txt, *.log, *.xml, *.</a:t>
            </a:r>
            <a:r>
              <a:rPr lang="en-US" dirty="0" err="1" smtClean="0"/>
              <a:t>cmd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Tools Structure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2650525" y="5317524"/>
            <a:ext cx="1937951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Cosmos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3336325" y="5317524"/>
            <a:ext cx="1937951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Scope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022124" y="5317524"/>
            <a:ext cx="1937951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HPC v2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707924" y="5317524"/>
            <a:ext cx="1937951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HPC v3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4352667"/>
            <a:ext cx="2971800" cy="533400"/>
          </a:xfrm>
          <a:prstGeom prst="rect">
            <a:avLst/>
          </a:prstGeom>
          <a:solidFill>
            <a:srgbClr val="CCECFF">
              <a:alpha val="6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Cluster abstraction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3624649"/>
            <a:ext cx="2971800" cy="53340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Job Object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2176849"/>
            <a:ext cx="2971800" cy="129540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Monitoring,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Profiling,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Debugging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00400" y="1491049"/>
            <a:ext cx="2971800" cy="53340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GUIs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p Arrow 13"/>
          <p:cNvSpPr/>
          <p:nvPr/>
        </p:nvSpPr>
        <p:spPr>
          <a:xfrm>
            <a:off x="2329670" y="4837935"/>
            <a:ext cx="3886200" cy="327225"/>
          </a:xfrm>
          <a:prstGeom prst="upArrow">
            <a:avLst>
              <a:gd name="adj1" fmla="val 50000"/>
              <a:gd name="adj2" fmla="val 6432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Object 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5410122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Logs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3835115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JOM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1937948"/>
            <a:ext cx="128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Views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754623" y="3262968"/>
            <a:ext cx="5098568" cy="1511359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Job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0022" y="4284408"/>
            <a:ext cx="618008" cy="357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2533" y="4284408"/>
            <a:ext cx="618008" cy="357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5043" y="4284408"/>
            <a:ext cx="618008" cy="357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7553" y="4284408"/>
            <a:ext cx="618008" cy="357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4973" y="3837273"/>
            <a:ext cx="1365161" cy="490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Vertices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2001926" y="3837273"/>
            <a:ext cx="1065964" cy="825834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Plan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4623" y="1688882"/>
            <a:ext cx="1545021" cy="1000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0022" y="1688882"/>
            <a:ext cx="1545021" cy="1000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08171" y="1688882"/>
            <a:ext cx="1545021" cy="10021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5619" y="5675292"/>
            <a:ext cx="772510" cy="71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2681636" y="5389338"/>
            <a:ext cx="1660897" cy="786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06039" y="5480870"/>
            <a:ext cx="772510" cy="1072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887553" y="5390340"/>
            <a:ext cx="1158766" cy="857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754623" y="2689723"/>
            <a:ext cx="247303" cy="13289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67890" y="2691059"/>
            <a:ext cx="231754" cy="1327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70022" y="2691059"/>
            <a:ext cx="0" cy="155913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15044" y="2691059"/>
            <a:ext cx="1390518" cy="1630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7" idx="0"/>
          </p:cNvCxnSpPr>
          <p:nvPr/>
        </p:nvCxnSpPr>
        <p:spPr>
          <a:xfrm flipH="1">
            <a:off x="5192294" y="4641851"/>
            <a:ext cx="231753" cy="83901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7" idx="6"/>
          </p:cNvCxnSpPr>
          <p:nvPr/>
        </p:nvCxnSpPr>
        <p:spPr>
          <a:xfrm flipH="1">
            <a:off x="5578549" y="2691059"/>
            <a:ext cx="1274642" cy="33259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1"/>
          </p:cNvCxnSpPr>
          <p:nvPr/>
        </p:nvCxnSpPr>
        <p:spPr>
          <a:xfrm flipH="1">
            <a:off x="4919170" y="2691059"/>
            <a:ext cx="424880" cy="29468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372631" y="1976173"/>
            <a:ext cx="3823926" cy="428932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Tools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281738" y="5165160"/>
            <a:ext cx="1685250" cy="1417446"/>
            <a:chOff x="6736429" y="3236976"/>
            <a:chExt cx="1666705" cy="1134108"/>
          </a:xfrm>
        </p:grpSpPr>
        <p:pic>
          <p:nvPicPr>
            <p:cNvPr id="50" name="Picture 49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6429" y="3236976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1" name="Picture 50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57953" y="3236976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2" name="Picture 51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79476" y="3236976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3" name="Picture 52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01000" y="3236976"/>
              <a:ext cx="402134" cy="1134108"/>
            </a:xfrm>
            <a:prstGeom prst="rect">
              <a:avLst/>
            </a:prstGeom>
            <a:noFill/>
          </p:spPr>
        </p:pic>
      </p:grpSp>
      <p:pic>
        <p:nvPicPr>
          <p:cNvPr id="34" name="Picture 2" descr="C:\Users\mbudiu\AppData\Local\Microsoft\Windows\Temporary Internet Files\Content.IE5\E9CM70IO\MC9004316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88" y="212277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4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20" grpId="0"/>
      <p:bldP spid="21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3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Job structure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Job Object Model</a:t>
            </a:r>
          </a:p>
          <a:p>
            <a:r>
              <a:rPr lang="en-US" dirty="0" smtClean="0"/>
              <a:t>Tools for job understanding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Job Browser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968891" y="455053"/>
            <a:ext cx="348219" cy="2285999"/>
          </a:xfrm>
          <a:prstGeom prst="rightBrace">
            <a:avLst>
              <a:gd name="adj1" fmla="val 2749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16200000">
            <a:off x="3940691" y="-230749"/>
            <a:ext cx="348219" cy="3657601"/>
          </a:xfrm>
          <a:prstGeom prst="rightBrace">
            <a:avLst>
              <a:gd name="adj1" fmla="val 2749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7306274" y="61267"/>
            <a:ext cx="348219" cy="3073567"/>
          </a:xfrm>
          <a:prstGeom prst="rightBrace">
            <a:avLst>
              <a:gd name="adj1" fmla="val 2749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9958" y="962280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56790" y="962280"/>
            <a:ext cx="86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Stage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5962" y="962280"/>
            <a:ext cx="98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Vertex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" y="1828800"/>
            <a:ext cx="9144000" cy="47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5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14" y="1476375"/>
            <a:ext cx="64770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7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diagnosis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0049"/>
            <a:ext cx="6477000" cy="335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1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decision tree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228600" y="1600200"/>
            <a:ext cx="4495800" cy="4724400"/>
          </a:xfrm>
        </p:spPr>
        <p:txBody>
          <a:bodyPr/>
          <a:lstStyle/>
          <a:p>
            <a:r>
              <a:rPr lang="en-US" dirty="0" smtClean="0"/>
              <a:t>“Hand-made”</a:t>
            </a:r>
          </a:p>
          <a:p>
            <a:r>
              <a:rPr lang="en-US" dirty="0" smtClean="0"/>
              <a:t>Least portable tool</a:t>
            </a:r>
          </a:p>
          <a:p>
            <a:r>
              <a:rPr lang="en-US" dirty="0" smtClean="0"/>
              <a:t>Incomplete</a:t>
            </a:r>
          </a:p>
          <a:p>
            <a:r>
              <a:rPr lang="en-US" dirty="0" smtClean="0"/>
              <a:t>High-coverage</a:t>
            </a:r>
          </a:p>
          <a:p>
            <a:r>
              <a:rPr lang="en-US" dirty="0" smtClean="0"/>
              <a:t>Bug types:</a:t>
            </a:r>
          </a:p>
          <a:p>
            <a:pPr lvl="1"/>
            <a:r>
              <a:rPr lang="en-US" dirty="0" smtClean="0"/>
              <a:t>User level</a:t>
            </a:r>
          </a:p>
          <a:p>
            <a:pPr lvl="1"/>
            <a:r>
              <a:rPr lang="en-US" dirty="0" smtClean="0"/>
              <a:t>System-level</a:t>
            </a:r>
          </a:p>
          <a:p>
            <a:pPr lvl="1"/>
            <a:r>
              <a:rPr lang="en-US" dirty="0" smtClean="0"/>
              <a:t>Cluster malfunction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04216" y="1143401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1880" y="1431905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96552" y="1423965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5724076" y="1271625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5916412" y="1271625"/>
            <a:ext cx="192336" cy="1523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20944" y="1720409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28608" y="2008913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413280" y="2000972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 flipH="1">
            <a:off x="6140804" y="1848633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2" idx="0"/>
          </p:cNvCxnSpPr>
          <p:nvPr/>
        </p:nvCxnSpPr>
        <p:spPr>
          <a:xfrm>
            <a:off x="6333140" y="1848633"/>
            <a:ext cx="192336" cy="1523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246735" y="1367793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005169" y="1656297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439071" y="1648356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7117365" y="1496017"/>
            <a:ext cx="24156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7" idx="0"/>
          </p:cNvCxnSpPr>
          <p:nvPr/>
        </p:nvCxnSpPr>
        <p:spPr>
          <a:xfrm>
            <a:off x="7358931" y="1496017"/>
            <a:ext cx="192336" cy="152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355432" y="1720409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278160" y="2008913"/>
            <a:ext cx="224392" cy="1282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 flipH="1">
            <a:off x="5390355" y="1848633"/>
            <a:ext cx="77273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957144" y="2305357"/>
            <a:ext cx="224392" cy="128224"/>
          </a:xfrm>
          <a:prstGeom prst="round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32943" y="2305357"/>
            <a:ext cx="224392" cy="128224"/>
          </a:xfrm>
          <a:prstGeom prst="round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585381" y="1904804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391936" y="2274805"/>
            <a:ext cx="224392" cy="128224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76608" y="2266865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2"/>
            <a:endCxn id="26" idx="0"/>
          </p:cNvCxnSpPr>
          <p:nvPr/>
        </p:nvCxnSpPr>
        <p:spPr>
          <a:xfrm flipH="1">
            <a:off x="7504132" y="2033028"/>
            <a:ext cx="193445" cy="241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7" idx="0"/>
          </p:cNvCxnSpPr>
          <p:nvPr/>
        </p:nvCxnSpPr>
        <p:spPr>
          <a:xfrm>
            <a:off x="7697577" y="2033028"/>
            <a:ext cx="191227" cy="233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20" idx="0"/>
          </p:cNvCxnSpPr>
          <p:nvPr/>
        </p:nvCxnSpPr>
        <p:spPr>
          <a:xfrm flipH="1">
            <a:off x="5467628" y="1552188"/>
            <a:ext cx="641120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0" idx="0"/>
          </p:cNvCxnSpPr>
          <p:nvPr/>
        </p:nvCxnSpPr>
        <p:spPr>
          <a:xfrm>
            <a:off x="6108748" y="1552188"/>
            <a:ext cx="224392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5" idx="0"/>
          </p:cNvCxnSpPr>
          <p:nvPr/>
        </p:nvCxnSpPr>
        <p:spPr>
          <a:xfrm>
            <a:off x="5957144" y="1271625"/>
            <a:ext cx="1401787" cy="96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23" idx="0"/>
          </p:cNvCxnSpPr>
          <p:nvPr/>
        </p:nvCxnSpPr>
        <p:spPr>
          <a:xfrm flipH="1">
            <a:off x="6069339" y="2137137"/>
            <a:ext cx="71464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24" idx="0"/>
          </p:cNvCxnSpPr>
          <p:nvPr/>
        </p:nvCxnSpPr>
        <p:spPr>
          <a:xfrm flipH="1">
            <a:off x="5345139" y="2137137"/>
            <a:ext cx="45217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25" idx="0"/>
          </p:cNvCxnSpPr>
          <p:nvPr/>
        </p:nvCxnSpPr>
        <p:spPr>
          <a:xfrm>
            <a:off x="7551267" y="1776580"/>
            <a:ext cx="146310" cy="128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97028" y="2296240"/>
            <a:ext cx="224392" cy="128224"/>
          </a:xfrm>
          <a:prstGeom prst="round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1" idx="2"/>
            <a:endCxn id="36" idx="0"/>
          </p:cNvCxnSpPr>
          <p:nvPr/>
        </p:nvCxnSpPr>
        <p:spPr>
          <a:xfrm>
            <a:off x="5390355" y="2137137"/>
            <a:ext cx="318869" cy="159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17112" y="2300652"/>
            <a:ext cx="224392" cy="128224"/>
          </a:xfrm>
          <a:prstGeom prst="round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11" idx="2"/>
            <a:endCxn id="38" idx="0"/>
          </p:cNvCxnSpPr>
          <p:nvPr/>
        </p:nvCxnSpPr>
        <p:spPr>
          <a:xfrm>
            <a:off x="6140804" y="2137137"/>
            <a:ext cx="288504" cy="16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897936" y="2008913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705600" y="2297417"/>
            <a:ext cx="224392" cy="128224"/>
          </a:xfrm>
          <a:prstGeom prst="round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090272" y="2289476"/>
            <a:ext cx="224392" cy="128224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 flipH="1">
            <a:off x="6817796" y="2137137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2" idx="0"/>
          </p:cNvCxnSpPr>
          <p:nvPr/>
        </p:nvCxnSpPr>
        <p:spPr>
          <a:xfrm>
            <a:off x="7010132" y="2137137"/>
            <a:ext cx="192336" cy="152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40" idx="0"/>
          </p:cNvCxnSpPr>
          <p:nvPr/>
        </p:nvCxnSpPr>
        <p:spPr>
          <a:xfrm>
            <a:off x="6333140" y="1848633"/>
            <a:ext cx="676992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2"/>
            <a:endCxn id="23" idx="0"/>
          </p:cNvCxnSpPr>
          <p:nvPr/>
        </p:nvCxnSpPr>
        <p:spPr>
          <a:xfrm>
            <a:off x="5724076" y="1560129"/>
            <a:ext cx="345264" cy="7452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2"/>
            <a:endCxn id="41" idx="0"/>
          </p:cNvCxnSpPr>
          <p:nvPr/>
        </p:nvCxnSpPr>
        <p:spPr>
          <a:xfrm>
            <a:off x="6525476" y="2129196"/>
            <a:ext cx="292320" cy="168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76" y="2514600"/>
            <a:ext cx="3382520" cy="378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72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8" grpId="0" animBg="1"/>
      <p:bldP spid="40" grpId="0" animBg="1"/>
      <p:bldP spid="41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= Interactive Queries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$cluster = get-cluster </a:t>
            </a:r>
            <a:r>
              <a:rPr lang="en-US" dirty="0"/>
              <a:t>X </a:t>
            </a:r>
          </a:p>
          <a:p>
            <a:pPr marL="0" indent="0">
              <a:buNone/>
            </a:pPr>
            <a:r>
              <a:rPr lang="en-US" dirty="0" smtClean="0"/>
              <a:t>$job = $cluster |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select-</a:t>
            </a:r>
            <a:r>
              <a:rPr lang="en-US" dirty="0" err="1" smtClean="0"/>
              <a:t>AllJobs</a:t>
            </a:r>
            <a:r>
              <a:rPr lang="en-US" dirty="0" smtClean="0"/>
              <a:t> </a:t>
            </a:r>
            <a:r>
              <a:rPr lang="en-US" dirty="0"/>
              <a:t>| </a:t>
            </a:r>
          </a:p>
          <a:p>
            <a:pPr marL="0" indent="0">
              <a:buNone/>
            </a:pPr>
            <a:r>
              <a:rPr lang="en-US" dirty="0" smtClean="0"/>
              <a:t>  sort-object Date |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select-object </a:t>
            </a:r>
            <a:r>
              <a:rPr lang="en-US" dirty="0"/>
              <a:t>-last 1 | </a:t>
            </a:r>
          </a:p>
          <a:p>
            <a:pPr marL="0" indent="0">
              <a:buNone/>
            </a:pPr>
            <a:r>
              <a:rPr lang="en-US" dirty="0" smtClean="0"/>
              <a:t>  select-</a:t>
            </a:r>
            <a:r>
              <a:rPr lang="en-US" dirty="0" err="1" smtClean="0"/>
              <a:t>DryadJob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$failed = $</a:t>
            </a:r>
            <a:r>
              <a:rPr lang="en-US" dirty="0" err="1" smtClean="0"/>
              <a:t>job.Vertices</a:t>
            </a:r>
            <a:r>
              <a:rPr lang="en-US" dirty="0" smtClean="0"/>
              <a:t> </a:t>
            </a:r>
            <a:r>
              <a:rPr lang="en-US" dirty="0"/>
              <a:t>| </a:t>
            </a:r>
          </a:p>
          <a:p>
            <a:pPr marL="0" indent="0">
              <a:buNone/>
            </a:pPr>
            <a:r>
              <a:rPr lang="en-US" dirty="0" smtClean="0"/>
              <a:t>  where-object </a:t>
            </a:r>
            <a:r>
              <a:rPr lang="en-US" dirty="0"/>
              <a:t>{ $_.State -</a:t>
            </a:r>
            <a:r>
              <a:rPr lang="en-US" dirty="0" err="1"/>
              <a:t>eq</a:t>
            </a:r>
            <a:r>
              <a:rPr lang="en-US" dirty="0"/>
              <a:t> "Failed" } </a:t>
            </a:r>
          </a:p>
        </p:txBody>
      </p:sp>
    </p:spTree>
    <p:extLst>
      <p:ext uri="{BB962C8B-B14F-4D97-AF65-F5344CB8AC3E}">
        <p14:creationId xmlns:p14="http://schemas.microsoft.com/office/powerpoint/2010/main" val="155910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mbudiu\AppData\Local\Microsoft\Windows\Temporary Internet Files\Content.IE5\7Q8VXV76\MC90043627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0" y="2324037"/>
            <a:ext cx="3351502" cy="33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Clusters: Marketing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730098" y="2537567"/>
            <a:ext cx="3069134" cy="2389884"/>
            <a:chOff x="6736429" y="3236976"/>
            <a:chExt cx="1666705" cy="1134108"/>
          </a:xfrm>
        </p:grpSpPr>
        <p:pic>
          <p:nvPicPr>
            <p:cNvPr id="6" name="Picture 5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6429" y="3236976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7" name="Picture 6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57953" y="3236976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8" name="Picture 7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79476" y="3236976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9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01000" y="3236976"/>
              <a:ext cx="402134" cy="1134108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Users\mbudiu\AppData\Local\Microsoft\Windows\Temporary Internet Files\Content.IE5\ALO6T82F\MP900414028[1]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r="-1"/>
          <a:stretch/>
        </p:blipFill>
        <p:spPr bwMode="auto">
          <a:xfrm flipH="1">
            <a:off x="1844758" y="3038670"/>
            <a:ext cx="1014294" cy="9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budiu\AppData\Local\Microsoft\Windows\Temporary Internet Files\Content.IE5\ZWELE1NN\MP900305721[1]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22" y="1752600"/>
            <a:ext cx="2438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9965" y="3836623"/>
            <a:ext cx="177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Map-Reduce</a:t>
            </a:r>
            <a:endParaRPr lang="en-US" sz="2400" dirty="0"/>
          </a:p>
        </p:txBody>
      </p:sp>
      <p:pic>
        <p:nvPicPr>
          <p:cNvPr id="1026" name="Picture 2" descr="C:\Users\mbudiu\AppData\Local\Microsoft\Windows\Temporary Internet Files\Content.IE5\E9CM70IO\MC90043163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937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Debugging on Client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214563"/>
            <a:ext cx="47053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4288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24200" y="2514600"/>
            <a:ext cx="2428875" cy="228600"/>
          </a:xfrm>
          <a:prstGeom prst="rect">
            <a:avLst/>
          </a:prstGeom>
          <a:solidFill>
            <a:srgbClr val="66FFFF">
              <a:alpha val="30196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"/>
          <a:stretch/>
        </p:blipFill>
        <p:spPr bwMode="auto">
          <a:xfrm>
            <a:off x="228600" y="1504950"/>
            <a:ext cx="8686800" cy="515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9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Profiling on Client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214563"/>
            <a:ext cx="47053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4288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24200" y="2933344"/>
            <a:ext cx="2428875" cy="228600"/>
          </a:xfrm>
          <a:prstGeom prst="rect">
            <a:avLst/>
          </a:prstGeom>
          <a:solidFill>
            <a:srgbClr val="66FFFF">
              <a:alpha val="30196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5" b="15294"/>
          <a:stretch/>
        </p:blipFill>
        <p:spPr bwMode="auto">
          <a:xfrm>
            <a:off x="1066800" y="1312899"/>
            <a:ext cx="7239000" cy="475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7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on Cluster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55075"/>
            <a:ext cx="3200400" cy="12391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solidFill>
                  <a:schemeClr val="tx1"/>
                </a:solidFill>
              </a:rPr>
              <a:t>Collection&lt;T&gt; collection;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results =  </a:t>
            </a:r>
            <a:r>
              <a:rPr lang="en-US" sz="1400" dirty="0" smtClean="0">
                <a:solidFill>
                  <a:schemeClr val="tx1"/>
                </a:solidFill>
              </a:rPr>
              <a:t>from </a:t>
            </a:r>
            <a:r>
              <a:rPr lang="en-US" sz="1400" dirty="0">
                <a:solidFill>
                  <a:schemeClr val="tx1"/>
                </a:solidFill>
              </a:rPr>
              <a:t>c in </a:t>
            </a:r>
            <a:r>
              <a:rPr lang="en-US" sz="1400" dirty="0" smtClean="0">
                <a:solidFill>
                  <a:schemeClr val="tx1"/>
                </a:solidFill>
              </a:rPr>
              <a:t>collection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	               where </a:t>
            </a:r>
            <a:r>
              <a:rPr lang="en-US" sz="1400" dirty="0" err="1" smtClean="0">
                <a:solidFill>
                  <a:schemeClr val="tx1"/>
                </a:solidFill>
              </a:rPr>
              <a:t>c.name.length</a:t>
            </a:r>
            <a:r>
              <a:rPr lang="en-US" sz="1400" dirty="0" smtClean="0">
                <a:solidFill>
                  <a:schemeClr val="tx1"/>
                </a:solidFill>
              </a:rPr>
              <a:t> &gt; 10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 </a:t>
            </a:r>
            <a:r>
              <a:rPr lang="en-US" sz="1400" dirty="0" err="1" smtClean="0">
                <a:solidFill>
                  <a:schemeClr val="tx1"/>
                </a:solidFill>
              </a:rPr>
              <a:t>orderby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c.age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	               select c.name;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19600" y="2895600"/>
            <a:ext cx="4267200" cy="1523999"/>
            <a:chOff x="4736338" y="3831506"/>
            <a:chExt cx="4267200" cy="1523999"/>
          </a:xfrm>
        </p:grpSpPr>
        <p:sp>
          <p:nvSpPr>
            <p:cNvPr id="6" name="Rounded Rectangle 5"/>
            <p:cNvSpPr/>
            <p:nvPr/>
          </p:nvSpPr>
          <p:spPr>
            <a:xfrm>
              <a:off x="4736338" y="3983906"/>
              <a:ext cx="4267200" cy="123992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26938" y="3831506"/>
              <a:ext cx="614788" cy="152399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182776" y="4198390"/>
              <a:ext cx="6828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82776" y="4614517"/>
              <a:ext cx="6828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7" idx="2"/>
            </p:cNvCxnSpPr>
            <p:nvPr/>
          </p:nvCxnSpPr>
          <p:spPr>
            <a:xfrm>
              <a:off x="5165731" y="5026858"/>
              <a:ext cx="699922" cy="37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865654" y="4093348"/>
              <a:ext cx="348543" cy="2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65654" y="4509475"/>
              <a:ext cx="348543" cy="2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865654" y="4925602"/>
              <a:ext cx="348543" cy="2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14286" y="4510486"/>
              <a:ext cx="348543" cy="208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199988" y="4199401"/>
              <a:ext cx="6828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99988" y="4615528"/>
              <a:ext cx="6828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199988" y="5031654"/>
              <a:ext cx="6828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99988" y="4197380"/>
              <a:ext cx="682877" cy="418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199988" y="4199401"/>
              <a:ext cx="682877" cy="8322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199988" y="4198390"/>
              <a:ext cx="682877" cy="417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199988" y="4198390"/>
              <a:ext cx="682877" cy="833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99988" y="4615528"/>
              <a:ext cx="682877" cy="4161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199988" y="4615528"/>
              <a:ext cx="682877" cy="4161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882866" y="4094358"/>
              <a:ext cx="348543" cy="2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82866" y="4510485"/>
              <a:ext cx="348543" cy="2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882866" y="4926612"/>
              <a:ext cx="348543" cy="2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Off-page Connector 25"/>
            <p:cNvSpPr/>
            <p:nvPr/>
          </p:nvSpPr>
          <p:spPr>
            <a:xfrm rot="16200000">
              <a:off x="4909548" y="4522812"/>
              <a:ext cx="311590" cy="19605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Off-page Connector 26"/>
            <p:cNvSpPr/>
            <p:nvPr/>
          </p:nvSpPr>
          <p:spPr>
            <a:xfrm rot="16200000">
              <a:off x="4911909" y="4928831"/>
              <a:ext cx="311590" cy="19605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3" idx="6"/>
              <a:endCxn id="13" idx="2"/>
            </p:cNvCxnSpPr>
            <p:nvPr/>
          </p:nvCxnSpPr>
          <p:spPr>
            <a:xfrm>
              <a:off x="7231408" y="4198390"/>
              <a:ext cx="682877" cy="4161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6"/>
              <a:endCxn id="13" idx="2"/>
            </p:cNvCxnSpPr>
            <p:nvPr/>
          </p:nvCxnSpPr>
          <p:spPr>
            <a:xfrm>
              <a:off x="7231408" y="4614517"/>
              <a:ext cx="6828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6"/>
              <a:endCxn id="13" idx="2"/>
            </p:cNvCxnSpPr>
            <p:nvPr/>
          </p:nvCxnSpPr>
          <p:spPr>
            <a:xfrm flipV="1">
              <a:off x="7231408" y="4614517"/>
              <a:ext cx="682877" cy="4161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Off-page Connector 30"/>
            <p:cNvSpPr/>
            <p:nvPr/>
          </p:nvSpPr>
          <p:spPr>
            <a:xfrm rot="16200000">
              <a:off x="8538449" y="4520275"/>
              <a:ext cx="311590" cy="19605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13" idx="6"/>
              <a:endCxn id="31" idx="0"/>
            </p:cNvCxnSpPr>
            <p:nvPr/>
          </p:nvCxnSpPr>
          <p:spPr>
            <a:xfrm>
              <a:off x="8262829" y="4614517"/>
              <a:ext cx="333387" cy="37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Off-page Connector 32"/>
            <p:cNvSpPr/>
            <p:nvPr/>
          </p:nvSpPr>
          <p:spPr>
            <a:xfrm rot="16200000">
              <a:off x="4907170" y="4105818"/>
              <a:ext cx="311591" cy="19605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 rot="5400000">
            <a:off x="2409786" y="2640505"/>
            <a:ext cx="298040" cy="20984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/>
              <a:t>where </a:t>
            </a:r>
            <a:r>
              <a:rPr lang="en-US" sz="1400" dirty="0" err="1"/>
              <a:t>c.name.length</a:t>
            </a:r>
            <a:r>
              <a:rPr lang="en-US" sz="1400" dirty="0"/>
              <a:t> &gt; 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43000" y="4495800"/>
            <a:ext cx="210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Program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6172200" y="4495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Job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3576663" y="2133600"/>
            <a:ext cx="12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Breakpoint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 flipH="1">
            <a:off x="3429000" y="2502932"/>
            <a:ext cx="759632" cy="1026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5" idx="0"/>
          </p:cNvCxnSpPr>
          <p:nvPr/>
        </p:nvCxnSpPr>
        <p:spPr>
          <a:xfrm>
            <a:off x="4188632" y="2502932"/>
            <a:ext cx="1528962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 rot="16200000">
            <a:off x="732773" y="4448827"/>
            <a:ext cx="3861088" cy="449834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52800" y="2743200"/>
            <a:ext cx="5657850" cy="373380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Cluster/Cloud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174096" y="2971800"/>
            <a:ext cx="171467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7269373" y="4140674"/>
            <a:ext cx="1524117" cy="583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36601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856743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debugging</a:t>
            </a:r>
            <a:endParaRPr lang="en-US" dirty="0"/>
          </a:p>
        </p:txBody>
      </p:sp>
      <p:pic>
        <p:nvPicPr>
          <p:cNvPr id="4" name="Picture 3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105" y="1646419"/>
            <a:ext cx="990600" cy="1006839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3487049" y="5803776"/>
            <a:ext cx="1276350" cy="5626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Scheduler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8487" y="2966182"/>
            <a:ext cx="171467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572564" y="3073874"/>
            <a:ext cx="1546516" cy="583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Job Manager</a:t>
            </a:r>
          </a:p>
          <a:p>
            <a:pPr algn="ctr"/>
            <a:r>
              <a:rPr lang="en-US" sz="1600" dirty="0" smtClean="0"/>
              <a:t>(JM)</a:t>
            </a:r>
            <a:endParaRPr lang="en-US" sz="1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4505325" y="1519150"/>
            <a:ext cx="3352800" cy="1134108"/>
            <a:chOff x="5048250" y="1519150"/>
            <a:chExt cx="3352800" cy="1134108"/>
          </a:xfrm>
        </p:grpSpPr>
        <p:pic>
          <p:nvPicPr>
            <p:cNvPr id="51" name="Picture 50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8250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2" name="Picture 51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69774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3" name="Picture 52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1297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4" name="Picture 53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12821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5" name="Picture 54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4345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6" name="Picture 55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55869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7" name="Picture 56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77392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8" name="Picture 57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98916" y="1519150"/>
              <a:ext cx="402134" cy="1134108"/>
            </a:xfrm>
            <a:prstGeom prst="rect">
              <a:avLst/>
            </a:prstGeom>
            <a:noFill/>
          </p:spPr>
        </p:pic>
      </p:grpSp>
      <p:sp>
        <p:nvSpPr>
          <p:cNvPr id="7" name="Rounded Rectangle 6"/>
          <p:cNvSpPr/>
          <p:nvPr/>
        </p:nvSpPr>
        <p:spPr>
          <a:xfrm>
            <a:off x="189205" y="2743200"/>
            <a:ext cx="1676400" cy="3962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Localhost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5187" y="5832999"/>
            <a:ext cx="1352550" cy="5333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55187" y="4880380"/>
            <a:ext cx="1352550" cy="5333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DryadLINQ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55187" y="3927760"/>
            <a:ext cx="1352550" cy="5333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355187" y="2975140"/>
            <a:ext cx="1352550" cy="5333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334000" y="2971800"/>
            <a:ext cx="171467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5418077" y="3079492"/>
            <a:ext cx="1546516" cy="583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Vertex 1</a:t>
            </a:r>
            <a:endParaRPr lang="en-US" sz="1600" dirty="0"/>
          </a:p>
        </p:txBody>
      </p:sp>
      <p:sp>
        <p:nvSpPr>
          <p:cNvPr id="138" name="Rounded Rectangle 137"/>
          <p:cNvSpPr/>
          <p:nvPr/>
        </p:nvSpPr>
        <p:spPr>
          <a:xfrm>
            <a:off x="7258173" y="3079492"/>
            <a:ext cx="1546516" cy="583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Vertex 2</a:t>
            </a:r>
            <a:endParaRPr lang="en-US" sz="1600" dirty="0"/>
          </a:p>
        </p:txBody>
      </p:sp>
      <p:sp>
        <p:nvSpPr>
          <p:cNvPr id="64" name="Oval Callout 63"/>
          <p:cNvSpPr/>
          <p:nvPr/>
        </p:nvSpPr>
        <p:spPr>
          <a:xfrm>
            <a:off x="6788268" y="2486490"/>
            <a:ext cx="2355732" cy="56151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Breakpoint hit…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59" idx="3"/>
          </p:cNvCxnSpPr>
          <p:nvPr/>
        </p:nvCxnSpPr>
        <p:spPr>
          <a:xfrm flipV="1">
            <a:off x="1707737" y="3241839"/>
            <a:ext cx="5561636" cy="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31431" y="3698358"/>
            <a:ext cx="1" cy="331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3"/>
          </p:cNvCxnSpPr>
          <p:nvPr/>
        </p:nvCxnSpPr>
        <p:spPr>
          <a:xfrm flipH="1" flipV="1">
            <a:off x="5119080" y="3365737"/>
            <a:ext cx="2912352" cy="6642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0"/>
            <a:endCxn id="43" idx="2"/>
          </p:cNvCxnSpPr>
          <p:nvPr/>
        </p:nvCxnSpPr>
        <p:spPr>
          <a:xfrm flipV="1">
            <a:off x="1031462" y="5413779"/>
            <a:ext cx="0" cy="419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027405" y="4461160"/>
            <a:ext cx="0" cy="419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031462" y="3508540"/>
            <a:ext cx="0" cy="419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2"/>
            <a:endCxn id="13" idx="0"/>
          </p:cNvCxnSpPr>
          <p:nvPr/>
        </p:nvCxnSpPr>
        <p:spPr>
          <a:xfrm flipH="1">
            <a:off x="4125224" y="5404582"/>
            <a:ext cx="220599" cy="399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3" idx="1"/>
            <a:endCxn id="8" idx="3"/>
          </p:cNvCxnSpPr>
          <p:nvPr/>
        </p:nvCxnSpPr>
        <p:spPr>
          <a:xfrm flipH="1">
            <a:off x="1707737" y="6085087"/>
            <a:ext cx="1779312" cy="14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Oval Callout 112"/>
          <p:cNvSpPr/>
          <p:nvPr/>
        </p:nvSpPr>
        <p:spPr>
          <a:xfrm>
            <a:off x="525415" y="1038690"/>
            <a:ext cx="1760585" cy="56151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Breakpoint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142304" y="6551381"/>
            <a:ext cx="40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L: Logs, IO: Input/Output, R: Resources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0564" y="2894826"/>
            <a:ext cx="7711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attach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583764" y="4820856"/>
            <a:ext cx="1524117" cy="583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3583764" y="4140674"/>
            <a:ext cx="1524117" cy="583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429277" y="4826474"/>
            <a:ext cx="1524117" cy="583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5429277" y="4140674"/>
            <a:ext cx="1524117" cy="583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269373" y="4826474"/>
            <a:ext cx="1524117" cy="583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3756948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177090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614283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86757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006899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44092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293936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9" idx="2"/>
            <a:endCxn id="60" idx="0"/>
          </p:cNvCxnSpPr>
          <p:nvPr/>
        </p:nvCxnSpPr>
        <p:spPr>
          <a:xfrm>
            <a:off x="4345822" y="3657600"/>
            <a:ext cx="1" cy="1163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1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16200000">
            <a:off x="1044041" y="4760095"/>
            <a:ext cx="3238551" cy="449834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52800" y="2743200"/>
            <a:ext cx="5657850" cy="373380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Cluster/Cloud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8487" y="2966182"/>
            <a:ext cx="1714670" cy="2038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334000" y="2971800"/>
            <a:ext cx="1714670" cy="203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583764" y="4820856"/>
            <a:ext cx="1524117" cy="583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82" name="Rounded Rectangle 81"/>
          <p:cNvSpPr/>
          <p:nvPr/>
        </p:nvSpPr>
        <p:spPr>
          <a:xfrm>
            <a:off x="5429277" y="4826474"/>
            <a:ext cx="1524117" cy="583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137" name="Rectangle 136"/>
          <p:cNvSpPr/>
          <p:nvPr/>
        </p:nvSpPr>
        <p:spPr>
          <a:xfrm>
            <a:off x="7174096" y="2971800"/>
            <a:ext cx="1714670" cy="203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583764" y="4140674"/>
            <a:ext cx="1524117" cy="583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429277" y="4140674"/>
            <a:ext cx="1524117" cy="583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7269373" y="4140674"/>
            <a:ext cx="1524117" cy="583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756948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5586757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7436601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Notifications: Our Implementation</a:t>
            </a:r>
            <a:endParaRPr lang="en-US" dirty="0"/>
          </a:p>
        </p:txBody>
      </p:sp>
      <p:pic>
        <p:nvPicPr>
          <p:cNvPr id="4" name="Picture 3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105" y="1646419"/>
            <a:ext cx="990600" cy="1006839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3487049" y="5803776"/>
            <a:ext cx="1276350" cy="5626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Scheduler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572564" y="3073874"/>
            <a:ext cx="1546516" cy="583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Job Manager</a:t>
            </a:r>
          </a:p>
          <a:p>
            <a:pPr algn="ctr"/>
            <a:r>
              <a:rPr lang="en-US" sz="1600" dirty="0" smtClean="0"/>
              <a:t>(JM)</a:t>
            </a:r>
            <a:endParaRPr lang="en-US" sz="1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4505325" y="1519150"/>
            <a:ext cx="3352800" cy="1134108"/>
            <a:chOff x="5048250" y="1519150"/>
            <a:chExt cx="3352800" cy="1134108"/>
          </a:xfrm>
        </p:grpSpPr>
        <p:pic>
          <p:nvPicPr>
            <p:cNvPr id="51" name="Picture 50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8250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2" name="Picture 51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69774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3" name="Picture 52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1297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4" name="Picture 53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12821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5" name="Picture 54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4345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6" name="Picture 55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55869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7" name="Picture 56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77392" y="1519150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8" name="Picture 57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98916" y="1519150"/>
              <a:ext cx="402134" cy="1134108"/>
            </a:xfrm>
            <a:prstGeom prst="rect">
              <a:avLst/>
            </a:prstGeom>
            <a:noFill/>
          </p:spPr>
        </p:pic>
      </p:grpSp>
      <p:sp>
        <p:nvSpPr>
          <p:cNvPr id="7" name="Rounded Rectangle 6"/>
          <p:cNvSpPr/>
          <p:nvPr/>
        </p:nvSpPr>
        <p:spPr>
          <a:xfrm>
            <a:off x="189205" y="2743200"/>
            <a:ext cx="1676400" cy="3962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Localhost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5187" y="5285911"/>
            <a:ext cx="1352550" cy="506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55187" y="4651779"/>
            <a:ext cx="135255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DryadLINQ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55187" y="3927760"/>
            <a:ext cx="1352550" cy="3747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355187" y="2975140"/>
            <a:ext cx="1352550" cy="5333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5418077" y="3079492"/>
            <a:ext cx="1546516" cy="583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Vertex 1</a:t>
            </a:r>
            <a:endParaRPr lang="en-US" sz="1600" dirty="0"/>
          </a:p>
        </p:txBody>
      </p:sp>
      <p:sp>
        <p:nvSpPr>
          <p:cNvPr id="138" name="Rounded Rectangle 137"/>
          <p:cNvSpPr/>
          <p:nvPr/>
        </p:nvSpPr>
        <p:spPr>
          <a:xfrm>
            <a:off x="7258173" y="3079492"/>
            <a:ext cx="1546516" cy="583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Vertex 2</a:t>
            </a:r>
            <a:endParaRPr lang="en-US" sz="1600" dirty="0"/>
          </a:p>
        </p:txBody>
      </p:sp>
      <p:sp>
        <p:nvSpPr>
          <p:cNvPr id="114" name="Rounded Rectangle 113"/>
          <p:cNvSpPr/>
          <p:nvPr/>
        </p:nvSpPr>
        <p:spPr>
          <a:xfrm>
            <a:off x="351130" y="5978002"/>
            <a:ext cx="1352550" cy="34659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Daphne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07737" y="4231005"/>
            <a:ext cx="2236397" cy="19202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142304" y="6551381"/>
            <a:ext cx="40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L: Logs, IO: Input/Output, R: Resources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7269373" y="4826474"/>
            <a:ext cx="1524117" cy="583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Exec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4177090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614283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006899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444092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7856743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293936" y="3850005"/>
            <a:ext cx="37437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031462" y="4956579"/>
            <a:ext cx="0" cy="3293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031462" y="4302491"/>
            <a:ext cx="0" cy="3492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031462" y="3508539"/>
            <a:ext cx="0" cy="41922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4" idx="0"/>
            <a:endCxn id="8" idx="2"/>
          </p:cNvCxnSpPr>
          <p:nvPr/>
        </p:nvCxnSpPr>
        <p:spPr>
          <a:xfrm flipV="1">
            <a:off x="1027405" y="5792771"/>
            <a:ext cx="4057" cy="18523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707737" y="3241839"/>
            <a:ext cx="5561636" cy="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0564" y="2894826"/>
            <a:ext cx="7711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attach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1447800" y="3508539"/>
            <a:ext cx="0" cy="24694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2" grpId="0" animBg="1"/>
      <p:bldP spid="81" grpId="0" animBg="1"/>
      <p:bldP spid="85" grpId="0" animBg="1"/>
      <p:bldP spid="88" grpId="0" animBg="1"/>
      <p:bldP spid="89" grpId="0" animBg="1"/>
      <p:bldP spid="92" grpId="0" animBg="1"/>
      <p:bldP spid="95" grpId="0" animBg="1"/>
      <p:bldP spid="87" grpId="0" animBg="1"/>
      <p:bldP spid="90" grpId="0" animBg="1"/>
      <p:bldP spid="91" grpId="0" animBg="1"/>
      <p:bldP spid="93" grpId="0" animBg="1"/>
      <p:bldP spid="94" grpId="0" animBg="1"/>
      <p:bldP spid="96" grpId="0" animBg="1"/>
      <p:bldP spid="97" grpId="0" animBg="1"/>
      <p:bldP spid="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debugging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3" r="2919" b="14501"/>
          <a:stretch/>
        </p:blipFill>
        <p:spPr bwMode="auto">
          <a:xfrm>
            <a:off x="76201" y="1532965"/>
            <a:ext cx="8982256" cy="463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0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  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64369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when 100,000 processes </a:t>
            </a:r>
            <a:br>
              <a:rPr lang="en-US" dirty="0" smtClean="0"/>
            </a:br>
            <a:r>
              <a:rPr lang="en-US" dirty="0" smtClean="0"/>
              <a:t>hit a breakpoint?</a:t>
            </a:r>
          </a:p>
          <a:p>
            <a:r>
              <a:rPr lang="en-US" dirty="0" smtClean="0"/>
              <a:t>How to evaluate expressions in the debugger when state is distributed?</a:t>
            </a:r>
          </a:p>
          <a:p>
            <a:r>
              <a:rPr lang="en-US" dirty="0"/>
              <a:t>How to do large-scale performance debugging?</a:t>
            </a:r>
          </a:p>
          <a:p>
            <a:r>
              <a:rPr lang="en-US" dirty="0" smtClean="0"/>
              <a:t>How to preserve map between distributed state and original program state?</a:t>
            </a:r>
          </a:p>
          <a:p>
            <a:r>
              <a:rPr lang="en-US" dirty="0" smtClean="0"/>
              <a:t>How much can the illusion of a </a:t>
            </a:r>
            <a:br>
              <a:rPr lang="en-US" dirty="0" smtClean="0"/>
            </a:br>
            <a:r>
              <a:rPr lang="en-US" dirty="0" smtClean="0"/>
              <a:t>single system be preserved?</a:t>
            </a:r>
          </a:p>
        </p:txBody>
      </p:sp>
      <p:pic>
        <p:nvPicPr>
          <p:cNvPr id="2050" name="Picture 2" descr="C:\Users\mbudiu\AppData\Local\Microsoft\Windows\Temporary Internet Files\Content.IE5\ALO6T82F\MP90044252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92" y="17585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Single-machine abstractions break down in the </a:t>
            </a:r>
            <a:br>
              <a:rPr lang="en-US" dirty="0" smtClean="0"/>
            </a:br>
            <a:r>
              <a:rPr lang="en-US" dirty="0" smtClean="0"/>
              <a:t>presence of (performance/correctness) bugs</a:t>
            </a:r>
          </a:p>
          <a:p>
            <a:endParaRPr lang="en-US" dirty="0" smtClean="0"/>
          </a:p>
          <a:p>
            <a:r>
              <a:rPr lang="en-US" dirty="0" smtClean="0"/>
              <a:t>Job Object Model insulates tools </a:t>
            </a:r>
            <a:br>
              <a:rPr lang="en-US" dirty="0" smtClean="0"/>
            </a:br>
            <a:r>
              <a:rPr lang="en-US" dirty="0" smtClean="0"/>
              <a:t>	from messy details</a:t>
            </a:r>
          </a:p>
          <a:p>
            <a:r>
              <a:rPr lang="en-US" dirty="0" smtClean="0"/>
              <a:t>Design the cluster runtime to make it</a:t>
            </a:r>
            <a:br>
              <a:rPr lang="en-US" dirty="0" smtClean="0"/>
            </a:br>
            <a:r>
              <a:rPr lang="en-US" dirty="0" smtClean="0"/>
              <a:t>	easy to build a JOM</a:t>
            </a:r>
          </a:p>
          <a:p>
            <a:r>
              <a:rPr lang="en-US" dirty="0" smtClean="0"/>
              <a:t>Rich interactive tools easily built on top of JOM</a:t>
            </a:r>
          </a:p>
          <a:p>
            <a:r>
              <a:rPr lang="en-US" dirty="0" smtClean="0"/>
              <a:t>Much more work needed for debugging at scale</a:t>
            </a:r>
            <a:endParaRPr lang="en-US" dirty="0"/>
          </a:p>
        </p:txBody>
      </p:sp>
      <p:pic>
        <p:nvPicPr>
          <p:cNvPr id="5122" name="Picture 2" descr="C:\Users\mbudiu\AppData\Local\Microsoft\Windows\Temporary Internet Files\Content.IE5\ZWELE1NN\MC9000306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1940357" cy="12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budiu\AppData\Local\Microsoft\Windows\Temporary Internet Files\Content.IE5\E9CM70IO\MC9003907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16970"/>
            <a:ext cx="1844345" cy="107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Clusters: Reality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0931"/>
            <a:ext cx="33385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4610313" cy="299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6" y="1828799"/>
            <a:ext cx="3581400" cy="235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3886200"/>
            <a:ext cx="3110539" cy="238178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4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Exposed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96698" y="2537567"/>
            <a:ext cx="3069134" cy="2389884"/>
            <a:chOff x="6736429" y="3236976"/>
            <a:chExt cx="1666705" cy="1134108"/>
          </a:xfrm>
        </p:grpSpPr>
        <p:pic>
          <p:nvPicPr>
            <p:cNvPr id="4" name="Picture 3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36429" y="3236976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5" name="Picture 4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57953" y="3236976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6" name="Picture 5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79476" y="3236976"/>
              <a:ext cx="402134" cy="1134108"/>
            </a:xfrm>
            <a:prstGeom prst="rect">
              <a:avLst/>
            </a:prstGeom>
            <a:noFill/>
          </p:spPr>
        </p:pic>
        <p:pic>
          <p:nvPicPr>
            <p:cNvPr id="7" name="Picture 6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3236976"/>
              <a:ext cx="402134" cy="1134108"/>
            </a:xfrm>
            <a:prstGeom prst="rect">
              <a:avLst/>
            </a:prstGeom>
            <a:noFill/>
          </p:spPr>
        </p:pic>
      </p:grpSp>
      <p:pic>
        <p:nvPicPr>
          <p:cNvPr id="8" name="Picture 2" descr="C:\Users\mbudiu\AppData\Local\Microsoft\Windows\Temporary Internet Files\Content.IE5\E9CM70IO\MC90043163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87525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76400" y="5599093"/>
            <a:ext cx="5421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Correctness or performance bugs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break the single-system abstraction</a:t>
            </a:r>
          </a:p>
        </p:txBody>
      </p:sp>
      <p:pic>
        <p:nvPicPr>
          <p:cNvPr id="11" name="Picture 7" descr="C:\Users\mbudiu\AppData\Local\Microsoft\Windows\Temporary Internet Files\Content.IE5\ZWELE1NN\MP900305721[1]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84" y="1524000"/>
            <a:ext cx="2668016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budiu\AppData\Local\Microsoft\Windows\Temporary Internet Files\Content.IE5\ALO6T82F\MP90040181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04241" y="2334897"/>
            <a:ext cx="1940855" cy="29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budiu\AppData\Local\Microsoft\Windows\Temporary Internet Files\Content.IE5\4RTJG1K4\MC90005256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07" y="1575928"/>
            <a:ext cx="657453" cy="90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/>
              <a:t>Job structure</a:t>
            </a:r>
          </a:p>
          <a:p>
            <a:r>
              <a:rPr lang="en-US" dirty="0" smtClean="0"/>
              <a:t>The Job Object Model</a:t>
            </a:r>
          </a:p>
          <a:p>
            <a:r>
              <a:rPr lang="en-US" dirty="0" smtClean="0"/>
              <a:t>Tools for job understanding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657600"/>
            <a:ext cx="8610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Execution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752600"/>
            <a:ext cx="8610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Data-Parallel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z="1100" smtClean="0"/>
              <a:pPr/>
              <a:t>6</a:t>
            </a:fld>
            <a:endParaRPr lang="en-US" sz="1100"/>
          </a:p>
        </p:txBody>
      </p:sp>
      <p:sp>
        <p:nvSpPr>
          <p:cNvPr id="4" name="Rectangle 3"/>
          <p:cNvSpPr/>
          <p:nvPr/>
        </p:nvSpPr>
        <p:spPr>
          <a:xfrm>
            <a:off x="228600" y="4572000"/>
            <a:ext cx="8610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Storage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743200"/>
            <a:ext cx="8610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956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Map-Reduce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6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GFS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BigTable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00800" y="44958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Cosmos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Azure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HPC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0800" y="35052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0800" y="2667000"/>
            <a:ext cx="1524000" cy="8382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Scope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95600" y="2667000"/>
            <a:ext cx="1676400" cy="381000"/>
          </a:xfrm>
          <a:prstGeom prst="roundRect">
            <a:avLst>
              <a:gd name="adj" fmla="val 20206"/>
            </a:avLst>
          </a:prstGeom>
          <a:solidFill>
            <a:srgbClr val="C0C0C0">
              <a:alpha val="50196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Sawzall,FlumeJava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Hadoop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482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HDFS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8200" y="2667000"/>
            <a:ext cx="1676400" cy="381000"/>
          </a:xfrm>
          <a:prstGeom prst="roundRect">
            <a:avLst>
              <a:gd name="adj" fmla="val 26999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Pig, Hive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0" y="2362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≈SQL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LINQ, SQL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50507" y="2362200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Sawzall</a:t>
            </a:r>
            <a:r>
              <a:rPr lang="en-US" dirty="0" smtClean="0"/>
              <a:t>, Java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 rot="5400000">
            <a:off x="6972300" y="5600700"/>
            <a:ext cx="457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4" grpId="0" animBg="1"/>
      <p:bldP spid="16" grpId="0" animBg="1"/>
      <p:bldP spid="17" grpId="0" animBg="1"/>
      <p:bldP spid="21" grpId="0"/>
      <p:bldP spid="22" grpId="0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152400" y="3429000"/>
            <a:ext cx="8839200" cy="3276600"/>
          </a:xfrm>
          <a:prstGeom prst="roundRect">
            <a:avLst>
              <a:gd name="adj" fmla="val 1119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152400" y="990600"/>
            <a:ext cx="88392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2-D 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754563"/>
          </a:xfrm>
        </p:spPr>
        <p:txBody>
          <a:bodyPr/>
          <a:lstStyle/>
          <a:p>
            <a:r>
              <a:rPr lang="en-US" dirty="0" smtClean="0"/>
              <a:t>Unix Pipes: 1-D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grep</a:t>
            </a:r>
            <a:r>
              <a:rPr lang="en-US" dirty="0" smtClean="0"/>
              <a:t> |  </a:t>
            </a:r>
            <a:r>
              <a:rPr lang="en-US" dirty="0" err="1" smtClean="0"/>
              <a:t>sed</a:t>
            </a:r>
            <a:r>
              <a:rPr lang="en-US" dirty="0" smtClean="0"/>
              <a:t>  | sort | </a:t>
            </a:r>
            <a:r>
              <a:rPr lang="en-US" dirty="0" err="1" smtClean="0"/>
              <a:t>awk</a:t>
            </a:r>
            <a:r>
              <a:rPr lang="en-US" dirty="0" smtClean="0"/>
              <a:t> |  </a:t>
            </a:r>
            <a:r>
              <a:rPr lang="en-US" dirty="0" err="1" smtClean="0"/>
              <a:t>perl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Dryad: 2-D</a:t>
            </a:r>
          </a:p>
          <a:p>
            <a:pPr>
              <a:buNone/>
            </a:pPr>
            <a:r>
              <a:rPr lang="en-US" dirty="0" smtClean="0"/>
              <a:t>	 grep</a:t>
            </a:r>
            <a:r>
              <a:rPr lang="en-US" baseline="30000" dirty="0" smtClean="0"/>
              <a:t>1000</a:t>
            </a:r>
            <a:r>
              <a:rPr lang="en-US" dirty="0" smtClean="0"/>
              <a:t> |  sed</a:t>
            </a:r>
            <a:r>
              <a:rPr lang="en-US" baseline="30000" dirty="0" smtClean="0"/>
              <a:t>500</a:t>
            </a:r>
            <a:r>
              <a:rPr lang="en-US" dirty="0" smtClean="0"/>
              <a:t>  | sort</a:t>
            </a:r>
            <a:r>
              <a:rPr lang="en-US" baseline="30000" dirty="0" smtClean="0"/>
              <a:t>1000 </a:t>
            </a:r>
            <a:r>
              <a:rPr lang="en-US" dirty="0" smtClean="0"/>
              <a:t>| awk</a:t>
            </a:r>
            <a:r>
              <a:rPr lang="en-US" baseline="30000" dirty="0" smtClean="0"/>
              <a:t>500</a:t>
            </a:r>
            <a:r>
              <a:rPr lang="en-US" dirty="0" smtClean="0"/>
              <a:t> |  perl</a:t>
            </a:r>
            <a:r>
              <a:rPr lang="en-US" baseline="30000" dirty="0" smtClean="0"/>
              <a:t>50</a:t>
            </a:r>
          </a:p>
          <a:p>
            <a:endParaRPr lang="en-US" dirty="0" smtClean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64024" y="4542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404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64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8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838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>
            <a:off x="2026024" y="4809341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 flipV="1">
            <a:off x="3702424" y="4885541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61" idx="1"/>
          </p:cNvCxnSpPr>
          <p:nvPr/>
        </p:nvCxnSpPr>
        <p:spPr>
          <a:xfrm>
            <a:off x="5226424" y="4885541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8" idx="1"/>
          </p:cNvCxnSpPr>
          <p:nvPr/>
        </p:nvCxnSpPr>
        <p:spPr>
          <a:xfrm>
            <a:off x="6750424" y="4885541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64024" y="5380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64024" y="6034256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40424" y="5761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64424" y="5457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64424" y="6066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424" y="5685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3" idx="3"/>
            <a:endCxn id="55" idx="1"/>
          </p:cNvCxnSpPr>
          <p:nvPr/>
        </p:nvCxnSpPr>
        <p:spPr>
          <a:xfrm>
            <a:off x="2026024" y="5647541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3"/>
            <a:endCxn id="55" idx="1"/>
          </p:cNvCxnSpPr>
          <p:nvPr/>
        </p:nvCxnSpPr>
        <p:spPr>
          <a:xfrm flipV="1">
            <a:off x="2026024" y="6028541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9" idx="1"/>
          </p:cNvCxnSpPr>
          <p:nvPr/>
        </p:nvCxnSpPr>
        <p:spPr>
          <a:xfrm flipV="1">
            <a:off x="3702424" y="57237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3"/>
            <a:endCxn id="60" idx="1"/>
          </p:cNvCxnSpPr>
          <p:nvPr/>
        </p:nvCxnSpPr>
        <p:spPr>
          <a:xfrm>
            <a:off x="3702424" y="60285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  <a:endCxn id="61" idx="1"/>
          </p:cNvCxnSpPr>
          <p:nvPr/>
        </p:nvCxnSpPr>
        <p:spPr>
          <a:xfrm flipV="1">
            <a:off x="5226424" y="5952341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  <a:endCxn id="61" idx="1"/>
          </p:cNvCxnSpPr>
          <p:nvPr/>
        </p:nvCxnSpPr>
        <p:spPr>
          <a:xfrm>
            <a:off x="5226424" y="5723741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629400" y="2661509"/>
            <a:ext cx="506506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18139" y="2661509"/>
            <a:ext cx="529661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8" idx="3"/>
            <a:endCxn id="34" idx="1"/>
          </p:cNvCxnSpPr>
          <p:nvPr/>
        </p:nvCxnSpPr>
        <p:spPr>
          <a:xfrm>
            <a:off x="868834" y="4809341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9" idx="3"/>
            <a:endCxn id="53" idx="1"/>
          </p:cNvCxnSpPr>
          <p:nvPr/>
        </p:nvCxnSpPr>
        <p:spPr>
          <a:xfrm flipV="1">
            <a:off x="841939" y="5647541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0" idx="3"/>
          </p:cNvCxnSpPr>
          <p:nvPr/>
        </p:nvCxnSpPr>
        <p:spPr>
          <a:xfrm flipV="1">
            <a:off x="841940" y="6301750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3"/>
            <a:endCxn id="37" idx="1"/>
          </p:cNvCxnSpPr>
          <p:nvPr/>
        </p:nvCxnSpPr>
        <p:spPr>
          <a:xfrm>
            <a:off x="5226424" y="488554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9" idx="3"/>
            <a:endCxn id="37" idx="1"/>
          </p:cNvCxnSpPr>
          <p:nvPr/>
        </p:nvCxnSpPr>
        <p:spPr>
          <a:xfrm flipV="1">
            <a:off x="5226424" y="4885541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0" idx="3"/>
            <a:endCxn id="37" idx="1"/>
          </p:cNvCxnSpPr>
          <p:nvPr/>
        </p:nvCxnSpPr>
        <p:spPr>
          <a:xfrm flipV="1">
            <a:off x="5226424" y="4885541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1" idx="3"/>
            <a:endCxn id="38" idx="1"/>
          </p:cNvCxnSpPr>
          <p:nvPr/>
        </p:nvCxnSpPr>
        <p:spPr>
          <a:xfrm flipV="1">
            <a:off x="6750424" y="5342741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8" idx="3"/>
            <a:endCxn id="121" idx="1"/>
          </p:cNvCxnSpPr>
          <p:nvPr/>
        </p:nvCxnSpPr>
        <p:spPr>
          <a:xfrm>
            <a:off x="8045824" y="5342741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5906" y="2362200"/>
            <a:ext cx="613339" cy="621030"/>
          </a:xfrm>
          <a:prstGeom prst="rect">
            <a:avLst/>
          </a:prstGeom>
          <a:noFill/>
        </p:spPr>
      </p:pic>
      <p:pic>
        <p:nvPicPr>
          <p:cNvPr id="1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613339" cy="621030"/>
          </a:xfrm>
          <a:prstGeom prst="rect">
            <a:avLst/>
          </a:prstGeom>
          <a:noFill/>
        </p:spPr>
      </p:pic>
      <p:pic>
        <p:nvPicPr>
          <p:cNvPr id="11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4498826"/>
            <a:ext cx="613339" cy="621030"/>
          </a:xfrm>
          <a:prstGeom prst="rect">
            <a:avLst/>
          </a:prstGeom>
          <a:noFill/>
        </p:spPr>
      </p:pic>
      <p:pic>
        <p:nvPicPr>
          <p:cNvPr id="11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45991"/>
            <a:ext cx="613339" cy="621030"/>
          </a:xfrm>
          <a:prstGeom prst="rect">
            <a:avLst/>
          </a:prstGeom>
          <a:noFill/>
        </p:spPr>
      </p:pic>
      <p:pic>
        <p:nvPicPr>
          <p:cNvPr id="12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6008370"/>
            <a:ext cx="613339" cy="621030"/>
          </a:xfrm>
          <a:prstGeom prst="rect">
            <a:avLst/>
          </a:prstGeom>
          <a:noFill/>
        </p:spPr>
      </p:pic>
      <p:pic>
        <p:nvPicPr>
          <p:cNvPr id="121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5035699"/>
            <a:ext cx="613339" cy="621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9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191000" y="2514600"/>
            <a:ext cx="1219200" cy="342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Job Structure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9600" y="31242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perl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026024" y="3510915"/>
            <a:ext cx="916352" cy="671786"/>
          </a:xfrm>
          <a:prstGeom prst="curvedConnector3">
            <a:avLst>
              <a:gd name="adj1" fmla="val 3616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390900"/>
            <a:ext cx="717176" cy="653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181600" y="3390900"/>
            <a:ext cx="806824" cy="12630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9600" y="4038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19600" y="4800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305300"/>
            <a:ext cx="717176" cy="4248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17176" cy="337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181600" y="4653915"/>
            <a:ext cx="806824" cy="413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181600" y="4305300"/>
            <a:ext cx="806824" cy="3486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181600" y="3390900"/>
            <a:ext cx="806824" cy="1962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181600" y="3587115"/>
            <a:ext cx="806824" cy="718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181600" y="3587115"/>
            <a:ext cx="806824" cy="1480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6200" y="2209800"/>
            <a:ext cx="94769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Input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47800" y="5638800"/>
            <a:ext cx="1802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Vertices </a:t>
            </a:r>
            <a:br>
              <a:rPr lang="en-US" sz="2800" i="1" dirty="0" smtClean="0"/>
            </a:br>
            <a:r>
              <a:rPr lang="en-US" sz="2800" i="1" dirty="0" smtClean="0"/>
              <a:t>(processes)</a:t>
            </a:r>
            <a:endParaRPr lang="en-US" sz="2800" i="1" dirty="0"/>
          </a:p>
        </p:txBody>
      </p:sp>
      <p:cxnSp>
        <p:nvCxnSpPr>
          <p:cNvPr id="50" name="Straight Arrow Connector 49"/>
          <p:cNvCxnSpPr>
            <a:stCxn id="49" idx="0"/>
            <a:endCxn id="15" idx="2"/>
          </p:cNvCxnSpPr>
          <p:nvPr/>
        </p:nvCxnSpPr>
        <p:spPr>
          <a:xfrm rot="16200000" flipV="1">
            <a:off x="1822349" y="5111851"/>
            <a:ext cx="381000" cy="67289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0"/>
            <a:endCxn id="16" idx="2"/>
          </p:cNvCxnSpPr>
          <p:nvPr/>
        </p:nvCxnSpPr>
        <p:spPr>
          <a:xfrm rot="5400000" flipH="1" flipV="1">
            <a:off x="2514368" y="4831745"/>
            <a:ext cx="641985" cy="9721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0206" y="2590800"/>
            <a:ext cx="121379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Output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400" y="205740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Channels</a:t>
            </a:r>
            <a:endParaRPr lang="en-US" sz="2800" i="1" dirty="0"/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>
          <a:xfrm rot="5400000">
            <a:off x="2084993" y="3010228"/>
            <a:ext cx="1153182" cy="29396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9600" y="2514600"/>
            <a:ext cx="1002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</a:t>
            </a:r>
            <a:endParaRPr lang="en-US" sz="2800" i="1" dirty="0"/>
          </a:p>
        </p:txBody>
      </p:sp>
      <p:pic>
        <p:nvPicPr>
          <p:cNvPr id="6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334000"/>
            <a:ext cx="613339" cy="621030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16" idx="3"/>
            <a:endCxn id="19" idx="1"/>
          </p:cNvCxnSpPr>
          <p:nvPr/>
        </p:nvCxnSpPr>
        <p:spPr>
          <a:xfrm flipV="1">
            <a:off x="3702424" y="4653915"/>
            <a:ext cx="2286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8" idx="1"/>
          </p:cNvCxnSpPr>
          <p:nvPr/>
        </p:nvCxnSpPr>
        <p:spPr>
          <a:xfrm flipV="1">
            <a:off x="3702424" y="3587115"/>
            <a:ext cx="2286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"/>
          <p:cNvCxnSpPr>
            <a:stCxn id="5" idx="3"/>
          </p:cNvCxnSpPr>
          <p:nvPr/>
        </p:nvCxnSpPr>
        <p:spPr>
          <a:xfrm>
            <a:off x="2026024" y="3510915"/>
            <a:ext cx="934459" cy="4182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9" idx="3"/>
            <a:endCxn id="65" idx="1"/>
          </p:cNvCxnSpPr>
          <p:nvPr/>
        </p:nvCxnSpPr>
        <p:spPr>
          <a:xfrm>
            <a:off x="6750424" y="4653915"/>
            <a:ext cx="1631576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8" idx="2"/>
          </p:cNvCxnSpPr>
          <p:nvPr/>
        </p:nvCxnSpPr>
        <p:spPr>
          <a:xfrm rot="16200000" flipH="1">
            <a:off x="2846993" y="2542193"/>
            <a:ext cx="1153180" cy="123003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3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694374"/>
            <a:ext cx="691911" cy="1020626"/>
          </a:xfrm>
          <a:prstGeom prst="rect">
            <a:avLst/>
          </a:prstGeom>
          <a:noFill/>
        </p:spPr>
      </p:pic>
      <p:pic>
        <p:nvPicPr>
          <p:cNvPr id="7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694374"/>
            <a:ext cx="691911" cy="1020626"/>
          </a:xfrm>
          <a:prstGeom prst="rect">
            <a:avLst/>
          </a:prstGeom>
          <a:noFill/>
        </p:spPr>
      </p:pic>
      <p:sp>
        <p:nvSpPr>
          <p:cNvPr id="75" name="Freeform 74"/>
          <p:cNvSpPr/>
          <p:nvPr/>
        </p:nvSpPr>
        <p:spPr>
          <a:xfrm>
            <a:off x="606640" y="3151573"/>
            <a:ext cx="7459463" cy="997505"/>
          </a:xfrm>
          <a:custGeom>
            <a:avLst/>
            <a:gdLst>
              <a:gd name="connsiteX0" fmla="*/ 538579 w 7739849"/>
              <a:gd name="connsiteY0" fmla="*/ 328474 h 985421"/>
              <a:gd name="connsiteX1" fmla="*/ 645111 w 7739849"/>
              <a:gd name="connsiteY1" fmla="*/ 168676 h 985421"/>
              <a:gd name="connsiteX2" fmla="*/ 2074416 w 7739849"/>
              <a:gd name="connsiteY2" fmla="*/ 168676 h 985421"/>
              <a:gd name="connsiteX3" fmla="*/ 4071892 w 7739849"/>
              <a:gd name="connsiteY3" fmla="*/ 239697 h 985421"/>
              <a:gd name="connsiteX4" fmla="*/ 7187954 w 7739849"/>
              <a:gd name="connsiteY4" fmla="*/ 62144 h 985421"/>
              <a:gd name="connsiteX5" fmla="*/ 7383263 w 7739849"/>
              <a:gd name="connsiteY5" fmla="*/ 612559 h 985421"/>
              <a:gd name="connsiteX6" fmla="*/ 6051612 w 7739849"/>
              <a:gd name="connsiteY6" fmla="*/ 941033 h 985421"/>
              <a:gd name="connsiteX7" fmla="*/ 3876583 w 7739849"/>
              <a:gd name="connsiteY7" fmla="*/ 878889 h 985421"/>
              <a:gd name="connsiteX8" fmla="*/ 538579 w 7739849"/>
              <a:gd name="connsiteY8" fmla="*/ 328474 h 9854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60516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58992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48924"/>
              <a:gd name="connsiteX1" fmla="*/ 645111 w 7739849"/>
              <a:gd name="connsiteY1" fmla="*/ 168676 h 948924"/>
              <a:gd name="connsiteX2" fmla="*/ 2074416 w 7739849"/>
              <a:gd name="connsiteY2" fmla="*/ 168676 h 948924"/>
              <a:gd name="connsiteX3" fmla="*/ 4071892 w 7739849"/>
              <a:gd name="connsiteY3" fmla="*/ 239697 h 948924"/>
              <a:gd name="connsiteX4" fmla="*/ 7187954 w 7739849"/>
              <a:gd name="connsiteY4" fmla="*/ 62144 h 948924"/>
              <a:gd name="connsiteX5" fmla="*/ 7383263 w 7739849"/>
              <a:gd name="connsiteY5" fmla="*/ 612559 h 948924"/>
              <a:gd name="connsiteX6" fmla="*/ 7374385 w 7739849"/>
              <a:gd name="connsiteY6" fmla="*/ 773837 h 948924"/>
              <a:gd name="connsiteX7" fmla="*/ 5899212 w 7739849"/>
              <a:gd name="connsiteY7" fmla="*/ 941033 h 948924"/>
              <a:gd name="connsiteX8" fmla="*/ 3876583 w 7739849"/>
              <a:gd name="connsiteY8" fmla="*/ 726489 h 948924"/>
              <a:gd name="connsiteX9" fmla="*/ 538579 w 77398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647127"/>
              <a:gd name="connsiteY0" fmla="*/ 328474 h 948924"/>
              <a:gd name="connsiteX1" fmla="*/ 645111 w 7647127"/>
              <a:gd name="connsiteY1" fmla="*/ 168676 h 948924"/>
              <a:gd name="connsiteX2" fmla="*/ 2074416 w 7647127"/>
              <a:gd name="connsiteY2" fmla="*/ 168676 h 948924"/>
              <a:gd name="connsiteX3" fmla="*/ 4071892 w 7647127"/>
              <a:gd name="connsiteY3" fmla="*/ 239697 h 948924"/>
              <a:gd name="connsiteX4" fmla="*/ 6883154 w 7647127"/>
              <a:gd name="connsiteY4" fmla="*/ 62144 h 948924"/>
              <a:gd name="connsiteX5" fmla="*/ 7535663 w 7647127"/>
              <a:gd name="connsiteY5" fmla="*/ 612559 h 948924"/>
              <a:gd name="connsiteX6" fmla="*/ 7374385 w 7647127"/>
              <a:gd name="connsiteY6" fmla="*/ 773837 h 948924"/>
              <a:gd name="connsiteX7" fmla="*/ 5899212 w 7647127"/>
              <a:gd name="connsiteY7" fmla="*/ 941033 h 948924"/>
              <a:gd name="connsiteX8" fmla="*/ 3876583 w 7647127"/>
              <a:gd name="connsiteY8" fmla="*/ 726489 h 948924"/>
              <a:gd name="connsiteX9" fmla="*/ 538579 w 7647127"/>
              <a:gd name="connsiteY9" fmla="*/ 328474 h 948924"/>
              <a:gd name="connsiteX0" fmla="*/ 538579 w 7535663"/>
              <a:gd name="connsiteY0" fmla="*/ 328474 h 960021"/>
              <a:gd name="connsiteX1" fmla="*/ 645111 w 7535663"/>
              <a:gd name="connsiteY1" fmla="*/ 168676 h 960021"/>
              <a:gd name="connsiteX2" fmla="*/ 2074416 w 7535663"/>
              <a:gd name="connsiteY2" fmla="*/ 168676 h 960021"/>
              <a:gd name="connsiteX3" fmla="*/ 4071892 w 7535663"/>
              <a:gd name="connsiteY3" fmla="*/ 239697 h 960021"/>
              <a:gd name="connsiteX4" fmla="*/ 6883154 w 7535663"/>
              <a:gd name="connsiteY4" fmla="*/ 62144 h 960021"/>
              <a:gd name="connsiteX5" fmla="*/ 7535663 w 7535663"/>
              <a:gd name="connsiteY5" fmla="*/ 612559 h 960021"/>
              <a:gd name="connsiteX6" fmla="*/ 5899212 w 7535663"/>
              <a:gd name="connsiteY6" fmla="*/ 941033 h 960021"/>
              <a:gd name="connsiteX7" fmla="*/ 3876583 w 7535663"/>
              <a:gd name="connsiteY7" fmla="*/ 726489 h 960021"/>
              <a:gd name="connsiteX8" fmla="*/ 538579 w 7535663"/>
              <a:gd name="connsiteY8" fmla="*/ 328474 h 960021"/>
              <a:gd name="connsiteX0" fmla="*/ 538579 w 7577709"/>
              <a:gd name="connsiteY0" fmla="*/ 328474 h 972845"/>
              <a:gd name="connsiteX1" fmla="*/ 645111 w 7577709"/>
              <a:gd name="connsiteY1" fmla="*/ 168676 h 972845"/>
              <a:gd name="connsiteX2" fmla="*/ 2074416 w 7577709"/>
              <a:gd name="connsiteY2" fmla="*/ 168676 h 972845"/>
              <a:gd name="connsiteX3" fmla="*/ 4071892 w 7577709"/>
              <a:gd name="connsiteY3" fmla="*/ 239697 h 972845"/>
              <a:gd name="connsiteX4" fmla="*/ 6883154 w 7577709"/>
              <a:gd name="connsiteY4" fmla="*/ 62144 h 972845"/>
              <a:gd name="connsiteX5" fmla="*/ 7535663 w 7577709"/>
              <a:gd name="connsiteY5" fmla="*/ 612559 h 972845"/>
              <a:gd name="connsiteX6" fmla="*/ 7135428 w 7577709"/>
              <a:gd name="connsiteY6" fmla="*/ 917359 h 972845"/>
              <a:gd name="connsiteX7" fmla="*/ 5899212 w 7577709"/>
              <a:gd name="connsiteY7" fmla="*/ 941033 h 972845"/>
              <a:gd name="connsiteX8" fmla="*/ 3876583 w 7577709"/>
              <a:gd name="connsiteY8" fmla="*/ 726489 h 972845"/>
              <a:gd name="connsiteX9" fmla="*/ 538579 w 7577709"/>
              <a:gd name="connsiteY9" fmla="*/ 328474 h 972845"/>
              <a:gd name="connsiteX0" fmla="*/ 538579 w 7577709"/>
              <a:gd name="connsiteY0" fmla="*/ 328474 h 980982"/>
              <a:gd name="connsiteX1" fmla="*/ 645111 w 7577709"/>
              <a:gd name="connsiteY1" fmla="*/ 168676 h 980982"/>
              <a:gd name="connsiteX2" fmla="*/ 2074416 w 7577709"/>
              <a:gd name="connsiteY2" fmla="*/ 168676 h 980982"/>
              <a:gd name="connsiteX3" fmla="*/ 4071892 w 7577709"/>
              <a:gd name="connsiteY3" fmla="*/ 239697 h 980982"/>
              <a:gd name="connsiteX4" fmla="*/ 6883154 w 7577709"/>
              <a:gd name="connsiteY4" fmla="*/ 62144 h 980982"/>
              <a:gd name="connsiteX5" fmla="*/ 7535663 w 7577709"/>
              <a:gd name="connsiteY5" fmla="*/ 612559 h 980982"/>
              <a:gd name="connsiteX6" fmla="*/ 7135428 w 7577709"/>
              <a:gd name="connsiteY6" fmla="*/ 917359 h 980982"/>
              <a:gd name="connsiteX7" fmla="*/ 5899212 w 7577709"/>
              <a:gd name="connsiteY7" fmla="*/ 941033 h 980982"/>
              <a:gd name="connsiteX8" fmla="*/ 3876583 w 7577709"/>
              <a:gd name="connsiteY8" fmla="*/ 878889 h 980982"/>
              <a:gd name="connsiteX9" fmla="*/ 538579 w 7577709"/>
              <a:gd name="connsiteY9" fmla="*/ 328474 h 980982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2243092 w 7577709"/>
              <a:gd name="connsiteY9" fmla="*/ 562991 h 972105"/>
              <a:gd name="connsiteX10" fmla="*/ 538579 w 7577709"/>
              <a:gd name="connsiteY10" fmla="*/ 328474 h 972105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3361678 w 7577709"/>
              <a:gd name="connsiteY9" fmla="*/ 646590 h 972105"/>
              <a:gd name="connsiteX10" fmla="*/ 2243092 w 7577709"/>
              <a:gd name="connsiteY10" fmla="*/ 562991 h 972105"/>
              <a:gd name="connsiteX11" fmla="*/ 538579 w 7577709"/>
              <a:gd name="connsiteY11" fmla="*/ 328474 h 9721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4605292 w 7577709"/>
              <a:gd name="connsiteY3" fmla="*/ 112697 h 997505"/>
              <a:gd name="connsiteX4" fmla="*/ 6883154 w 7577709"/>
              <a:gd name="connsiteY4" fmla="*/ 87544 h 997505"/>
              <a:gd name="connsiteX5" fmla="*/ 7535663 w 7577709"/>
              <a:gd name="connsiteY5" fmla="*/ 637959 h 997505"/>
              <a:gd name="connsiteX6" fmla="*/ 7135428 w 7577709"/>
              <a:gd name="connsiteY6" fmla="*/ 942759 h 997505"/>
              <a:gd name="connsiteX7" fmla="*/ 5899212 w 7577709"/>
              <a:gd name="connsiteY7" fmla="*/ 966433 h 997505"/>
              <a:gd name="connsiteX8" fmla="*/ 3876583 w 7577709"/>
              <a:gd name="connsiteY8" fmla="*/ 904289 h 997505"/>
              <a:gd name="connsiteX9" fmla="*/ 3361678 w 7577709"/>
              <a:gd name="connsiteY9" fmla="*/ 671990 h 997505"/>
              <a:gd name="connsiteX10" fmla="*/ 2243092 w 7577709"/>
              <a:gd name="connsiteY10" fmla="*/ 588391 h 997505"/>
              <a:gd name="connsiteX11" fmla="*/ 538579 w 7577709"/>
              <a:gd name="connsiteY11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361678 w 7577709"/>
              <a:gd name="connsiteY10" fmla="*/ 6719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01509"/>
              <a:gd name="connsiteY0" fmla="*/ 328474 h 997505"/>
              <a:gd name="connsiteX1" fmla="*/ 645111 w 7501509"/>
              <a:gd name="connsiteY1" fmla="*/ 168676 h 997505"/>
              <a:gd name="connsiteX2" fmla="*/ 2074416 w 7501509"/>
              <a:gd name="connsiteY2" fmla="*/ 168676 h 997505"/>
              <a:gd name="connsiteX3" fmla="*/ 3062057 w 7501509"/>
              <a:gd name="connsiteY3" fmla="*/ 142043 h 997505"/>
              <a:gd name="connsiteX4" fmla="*/ 4605292 w 7501509"/>
              <a:gd name="connsiteY4" fmla="*/ 87297 h 997505"/>
              <a:gd name="connsiteX5" fmla="*/ 6883154 w 7501509"/>
              <a:gd name="connsiteY5" fmla="*/ 62144 h 997505"/>
              <a:gd name="connsiteX6" fmla="*/ 7459463 w 7501509"/>
              <a:gd name="connsiteY6" fmla="*/ 460159 h 997505"/>
              <a:gd name="connsiteX7" fmla="*/ 7135428 w 7501509"/>
              <a:gd name="connsiteY7" fmla="*/ 917359 h 997505"/>
              <a:gd name="connsiteX8" fmla="*/ 5899212 w 7501509"/>
              <a:gd name="connsiteY8" fmla="*/ 941033 h 997505"/>
              <a:gd name="connsiteX9" fmla="*/ 3876583 w 7501509"/>
              <a:gd name="connsiteY9" fmla="*/ 878889 h 997505"/>
              <a:gd name="connsiteX10" fmla="*/ 3056878 w 7501509"/>
              <a:gd name="connsiteY10" fmla="*/ 494190 h 997505"/>
              <a:gd name="connsiteX11" fmla="*/ 2243092 w 7501509"/>
              <a:gd name="connsiteY11" fmla="*/ 486791 h 997505"/>
              <a:gd name="connsiteX12" fmla="*/ 538579 w 7501509"/>
              <a:gd name="connsiteY12" fmla="*/ 328474 h 997505"/>
              <a:gd name="connsiteX0" fmla="*/ 538579 w 7459463"/>
              <a:gd name="connsiteY0" fmla="*/ 328474 h 997505"/>
              <a:gd name="connsiteX1" fmla="*/ 645111 w 7459463"/>
              <a:gd name="connsiteY1" fmla="*/ 168676 h 997505"/>
              <a:gd name="connsiteX2" fmla="*/ 2074416 w 7459463"/>
              <a:gd name="connsiteY2" fmla="*/ 168676 h 997505"/>
              <a:gd name="connsiteX3" fmla="*/ 3062057 w 7459463"/>
              <a:gd name="connsiteY3" fmla="*/ 142043 h 997505"/>
              <a:gd name="connsiteX4" fmla="*/ 4605292 w 7459463"/>
              <a:gd name="connsiteY4" fmla="*/ 87297 h 997505"/>
              <a:gd name="connsiteX5" fmla="*/ 6883154 w 7459463"/>
              <a:gd name="connsiteY5" fmla="*/ 62144 h 997505"/>
              <a:gd name="connsiteX6" fmla="*/ 7459463 w 7459463"/>
              <a:gd name="connsiteY6" fmla="*/ 460159 h 997505"/>
              <a:gd name="connsiteX7" fmla="*/ 7135428 w 7459463"/>
              <a:gd name="connsiteY7" fmla="*/ 917359 h 997505"/>
              <a:gd name="connsiteX8" fmla="*/ 5899212 w 7459463"/>
              <a:gd name="connsiteY8" fmla="*/ 941033 h 997505"/>
              <a:gd name="connsiteX9" fmla="*/ 3876583 w 7459463"/>
              <a:gd name="connsiteY9" fmla="*/ 878889 h 997505"/>
              <a:gd name="connsiteX10" fmla="*/ 3056878 w 7459463"/>
              <a:gd name="connsiteY10" fmla="*/ 494190 h 997505"/>
              <a:gd name="connsiteX11" fmla="*/ 2243092 w 7459463"/>
              <a:gd name="connsiteY11" fmla="*/ 486791 h 997505"/>
              <a:gd name="connsiteX12" fmla="*/ 538579 w 7459463"/>
              <a:gd name="connsiteY12" fmla="*/ 328474 h 99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59463" h="997505">
                <a:moveTo>
                  <a:pt x="538579" y="328474"/>
                </a:moveTo>
                <a:cubicBezTo>
                  <a:pt x="0" y="210105"/>
                  <a:pt x="389138" y="195309"/>
                  <a:pt x="645111" y="168676"/>
                </a:cubicBezTo>
                <a:cubicBezTo>
                  <a:pt x="901084" y="142043"/>
                  <a:pt x="1671592" y="173115"/>
                  <a:pt x="2074416" y="168676"/>
                </a:cubicBezTo>
                <a:cubicBezTo>
                  <a:pt x="2477240" y="164237"/>
                  <a:pt x="2640244" y="155606"/>
                  <a:pt x="3062057" y="142043"/>
                </a:cubicBezTo>
                <a:cubicBezTo>
                  <a:pt x="3483870" y="128480"/>
                  <a:pt x="3968443" y="100613"/>
                  <a:pt x="4605292" y="87297"/>
                </a:cubicBezTo>
                <a:cubicBezTo>
                  <a:pt x="5242141" y="73981"/>
                  <a:pt x="6407459" y="0"/>
                  <a:pt x="6883154" y="62144"/>
                </a:cubicBezTo>
                <a:cubicBezTo>
                  <a:pt x="7358849" y="124288"/>
                  <a:pt x="7417417" y="317623"/>
                  <a:pt x="7459463" y="460159"/>
                </a:cubicBezTo>
                <a:cubicBezTo>
                  <a:pt x="7458600" y="641905"/>
                  <a:pt x="7395470" y="837213"/>
                  <a:pt x="7135428" y="917359"/>
                </a:cubicBezTo>
                <a:cubicBezTo>
                  <a:pt x="6875386" y="997505"/>
                  <a:pt x="6442353" y="947445"/>
                  <a:pt x="5899212" y="941033"/>
                </a:cubicBezTo>
                <a:cubicBezTo>
                  <a:pt x="5356071" y="934621"/>
                  <a:pt x="4350305" y="953363"/>
                  <a:pt x="3876583" y="878889"/>
                </a:cubicBezTo>
                <a:cubicBezTo>
                  <a:pt x="3402861" y="804415"/>
                  <a:pt x="3329126" y="559540"/>
                  <a:pt x="3056878" y="494190"/>
                </a:cubicBezTo>
                <a:cubicBezTo>
                  <a:pt x="2784630" y="428840"/>
                  <a:pt x="2644314" y="478899"/>
                  <a:pt x="2243092" y="486791"/>
                </a:cubicBezTo>
                <a:cubicBezTo>
                  <a:pt x="1823376" y="459172"/>
                  <a:pt x="804909" y="406893"/>
                  <a:pt x="538579" y="3284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7543800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System Architecture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2556" y="2197768"/>
            <a:ext cx="4671820" cy="5843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smtClean="0"/>
              <a:t>Network</a:t>
            </a:r>
            <a:endParaRPr lang="en-US" sz="2800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94016" y="2521476"/>
            <a:ext cx="2353984" cy="3345924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088573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63436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038300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1326004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800868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275732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516654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Oval 32"/>
          <p:cNvSpPr>
            <a:spLocks noChangeArrowheads="1"/>
          </p:cNvSpPr>
          <p:nvPr/>
        </p:nvSpPr>
        <p:spPr bwMode="auto">
          <a:xfrm>
            <a:off x="2038300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56343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5" name="Oval 34"/>
          <p:cNvSpPr>
            <a:spLocks noChangeArrowheads="1"/>
          </p:cNvSpPr>
          <p:nvPr/>
        </p:nvSpPr>
        <p:spPr bwMode="auto">
          <a:xfrm>
            <a:off x="101175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>
            <a:off x="1326004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1800868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2275732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cxnSp>
        <p:nvCxnSpPr>
          <p:cNvPr id="19" name="AutoShape 38"/>
          <p:cNvCxnSpPr>
            <a:cxnSpLocks noChangeShapeType="1"/>
            <a:stCxn id="6" idx="4"/>
            <a:endCxn id="9" idx="1"/>
          </p:cNvCxnSpPr>
          <p:nvPr/>
        </p:nvCxnSpPr>
        <p:spPr bwMode="auto">
          <a:xfrm rot="16200000" flipH="1">
            <a:off x="1172371" y="3206671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39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437511" y="3234380"/>
            <a:ext cx="251851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40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674942" y="3234380"/>
            <a:ext cx="251852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41"/>
          <p:cNvCxnSpPr>
            <a:cxnSpLocks noChangeShapeType="1"/>
            <a:stCxn id="8" idx="3"/>
            <a:endCxn id="10" idx="0"/>
          </p:cNvCxnSpPr>
          <p:nvPr/>
        </p:nvCxnSpPr>
        <p:spPr bwMode="auto">
          <a:xfrm rot="5400000">
            <a:off x="1884666" y="3178145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42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16200000" flipH="1">
            <a:off x="2206042" y="3178144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43"/>
          <p:cNvCxnSpPr>
            <a:cxnSpLocks noChangeShapeType="1"/>
            <a:stCxn id="12" idx="4"/>
            <a:endCxn id="11" idx="7"/>
          </p:cNvCxnSpPr>
          <p:nvPr/>
        </p:nvCxnSpPr>
        <p:spPr bwMode="auto">
          <a:xfrm rot="5400000">
            <a:off x="2445220" y="3204927"/>
            <a:ext cx="223324" cy="156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5"/>
          <p:cNvCxnSpPr>
            <a:cxnSpLocks noChangeShapeType="1"/>
            <a:stCxn id="10" idx="4"/>
            <a:endCxn id="13" idx="1"/>
          </p:cNvCxnSpPr>
          <p:nvPr/>
        </p:nvCxnSpPr>
        <p:spPr bwMode="auto">
          <a:xfrm rot="16200000" flipH="1">
            <a:off x="1917609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46"/>
          <p:cNvCxnSpPr>
            <a:cxnSpLocks noChangeShapeType="1"/>
            <a:stCxn id="10" idx="4"/>
            <a:endCxn id="14" idx="7"/>
          </p:cNvCxnSpPr>
          <p:nvPr/>
        </p:nvCxnSpPr>
        <p:spPr bwMode="auto">
          <a:xfrm rot="5400000">
            <a:off x="1764122" y="3563323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47"/>
          <p:cNvCxnSpPr>
            <a:cxnSpLocks noChangeShapeType="1"/>
            <a:stCxn id="9" idx="4"/>
            <a:endCxn id="15" idx="7"/>
          </p:cNvCxnSpPr>
          <p:nvPr/>
        </p:nvCxnSpPr>
        <p:spPr bwMode="auto">
          <a:xfrm rot="5400000">
            <a:off x="1250852" y="3524914"/>
            <a:ext cx="157438" cy="230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48"/>
          <p:cNvCxnSpPr>
            <a:cxnSpLocks noChangeShapeType="1"/>
            <a:stCxn id="9" idx="4"/>
            <a:endCxn id="14" idx="1"/>
          </p:cNvCxnSpPr>
          <p:nvPr/>
        </p:nvCxnSpPr>
        <p:spPr bwMode="auto">
          <a:xfrm rot="16200000" flipH="1">
            <a:off x="1442746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51"/>
          <p:cNvCxnSpPr>
            <a:cxnSpLocks noChangeShapeType="1"/>
            <a:stCxn id="14" idx="5"/>
            <a:endCxn id="17" idx="1"/>
          </p:cNvCxnSpPr>
          <p:nvPr/>
        </p:nvCxnSpPr>
        <p:spPr bwMode="auto">
          <a:xfrm rot="16200000" flipH="1">
            <a:off x="1739397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3"/>
          <p:cNvCxnSpPr>
            <a:cxnSpLocks noChangeShapeType="1"/>
            <a:stCxn id="13" idx="3"/>
            <a:endCxn id="17" idx="0"/>
          </p:cNvCxnSpPr>
          <p:nvPr/>
        </p:nvCxnSpPr>
        <p:spPr bwMode="auto">
          <a:xfrm rot="5400000">
            <a:off x="1949122" y="3826989"/>
            <a:ext cx="9441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4"/>
          <p:cNvCxnSpPr>
            <a:cxnSpLocks noChangeShapeType="1"/>
            <a:stCxn id="14" idx="3"/>
            <a:endCxn id="16" idx="7"/>
          </p:cNvCxnSpPr>
          <p:nvPr/>
        </p:nvCxnSpPr>
        <p:spPr bwMode="auto">
          <a:xfrm rot="5400000">
            <a:off x="1501965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55"/>
          <p:cNvCxnSpPr>
            <a:cxnSpLocks noChangeShapeType="1"/>
            <a:stCxn id="15" idx="5"/>
            <a:endCxn id="16" idx="1"/>
          </p:cNvCxnSpPr>
          <p:nvPr/>
        </p:nvCxnSpPr>
        <p:spPr bwMode="auto">
          <a:xfrm rot="16200000" flipH="1">
            <a:off x="1226126" y="3844819"/>
            <a:ext cx="122940" cy="146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56"/>
          <p:cNvCxnSpPr>
            <a:cxnSpLocks noChangeShapeType="1"/>
            <a:stCxn id="13" idx="5"/>
            <a:endCxn id="18" idx="1"/>
          </p:cNvCxnSpPr>
          <p:nvPr/>
        </p:nvCxnSpPr>
        <p:spPr bwMode="auto">
          <a:xfrm rot="16200000" flipH="1">
            <a:off x="2214261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914401" y="25146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job schedule</a:t>
            </a: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990806" y="5704113"/>
            <a:ext cx="689250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>
            <a:off x="1957991" y="5446294"/>
            <a:ext cx="0" cy="2578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>
            <a:off x="4000604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0" name="Line 72"/>
          <p:cNvSpPr>
            <a:spLocks noChangeShapeType="1"/>
          </p:cNvSpPr>
          <p:nvPr/>
        </p:nvSpPr>
        <p:spPr bwMode="auto">
          <a:xfrm>
            <a:off x="5344886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6374922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3" name="Oval 76"/>
          <p:cNvSpPr>
            <a:spLocks noChangeArrowheads="1"/>
          </p:cNvSpPr>
          <p:nvPr/>
        </p:nvSpPr>
        <p:spPr bwMode="auto">
          <a:xfrm>
            <a:off x="188117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392029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5" name="Oval 78"/>
          <p:cNvSpPr>
            <a:spLocks noChangeArrowheads="1"/>
          </p:cNvSpPr>
          <p:nvPr/>
        </p:nvSpPr>
        <p:spPr bwMode="auto">
          <a:xfrm>
            <a:off x="5264579" y="5641091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6" name="Oval 79"/>
          <p:cNvSpPr>
            <a:spLocks noChangeArrowheads="1"/>
          </p:cNvSpPr>
          <p:nvPr/>
        </p:nvSpPr>
        <p:spPr bwMode="auto">
          <a:xfrm>
            <a:off x="6294613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7" name="Oval 80"/>
          <p:cNvSpPr>
            <a:spLocks noChangeArrowheads="1"/>
          </p:cNvSpPr>
          <p:nvPr/>
        </p:nvSpPr>
        <p:spPr bwMode="auto">
          <a:xfrm>
            <a:off x="7467600" y="5638800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5344886" y="1676400"/>
            <a:ext cx="2489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/>
              <a:t>data plane</a:t>
            </a:r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2895600" y="5715000"/>
            <a:ext cx="2960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cxnSp>
        <p:nvCxnSpPr>
          <p:cNvPr id="52" name="AutoShape 88"/>
          <p:cNvCxnSpPr>
            <a:cxnSpLocks noChangeShapeType="1"/>
            <a:stCxn id="11" idx="3"/>
            <a:endCxn id="13" idx="7"/>
          </p:cNvCxnSpPr>
          <p:nvPr/>
        </p:nvCxnSpPr>
        <p:spPr bwMode="auto">
          <a:xfrm rot="5400000">
            <a:off x="2182750" y="3591031"/>
            <a:ext cx="185965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89"/>
          <p:cNvCxnSpPr>
            <a:cxnSpLocks noChangeShapeType="1"/>
            <a:stCxn id="11" idx="4"/>
            <a:endCxn id="18" idx="7"/>
          </p:cNvCxnSpPr>
          <p:nvPr/>
        </p:nvCxnSpPr>
        <p:spPr bwMode="auto">
          <a:xfrm rot="16200000" flipH="1">
            <a:off x="2227360" y="3728434"/>
            <a:ext cx="418121" cy="83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505201" y="4546121"/>
            <a:ext cx="990806" cy="705376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NS,</a:t>
            </a:r>
            <a:br>
              <a:rPr lang="en-US" sz="2800" dirty="0" smtClean="0"/>
            </a:br>
            <a:r>
              <a:rPr lang="en-US" sz="2800" dirty="0" err="1" smtClean="0"/>
              <a:t>Sched</a:t>
            </a:r>
            <a:endParaRPr lang="en-US" sz="2800" dirty="0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189" y="4546121"/>
            <a:ext cx="949727" cy="70537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Exec</a:t>
            </a:r>
            <a:endParaRPr lang="en-US" sz="3200" dirty="0"/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7013892" y="4546121"/>
            <a:ext cx="949727" cy="70537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Exec</a:t>
            </a:r>
            <a:endParaRPr lang="en-US" sz="3200" dirty="0"/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5907042" y="4546121"/>
            <a:ext cx="949727" cy="70537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Exec</a:t>
            </a:r>
            <a:endParaRPr lang="en-US" sz="3200" dirty="0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V="1">
            <a:off x="542519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>
            <a:off x="6294613" y="2782159"/>
            <a:ext cx="80309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>
            <a:off x="7324649" y="2782159"/>
            <a:ext cx="80307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>
            <a:off x="5027147" y="2782159"/>
            <a:ext cx="160616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 flipV="1">
            <a:off x="653204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 flipV="1">
            <a:off x="7562081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>
            <a:off x="5264578" y="3950941"/>
            <a:ext cx="10473" cy="5951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6" name="Line 101"/>
          <p:cNvSpPr>
            <a:spLocks noChangeShapeType="1"/>
          </p:cNvSpPr>
          <p:nvPr/>
        </p:nvSpPr>
        <p:spPr bwMode="auto">
          <a:xfrm>
            <a:off x="6374921" y="3950941"/>
            <a:ext cx="6983" cy="5951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7" name="Line 102"/>
          <p:cNvSpPr>
            <a:spLocks noChangeShapeType="1"/>
          </p:cNvSpPr>
          <p:nvPr/>
        </p:nvSpPr>
        <p:spPr bwMode="auto">
          <a:xfrm>
            <a:off x="7481771" y="3950941"/>
            <a:ext cx="6983" cy="5951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8" name="Oval 58"/>
          <p:cNvSpPr>
            <a:spLocks noChangeArrowheads="1"/>
          </p:cNvSpPr>
          <p:nvPr/>
        </p:nvSpPr>
        <p:spPr bwMode="auto">
          <a:xfrm>
            <a:off x="4870022" y="3363686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980365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7090708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" y="5867400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334000" y="5867400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3200400" y="1752600"/>
            <a:ext cx="5257800" cy="41148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pic>
        <p:nvPicPr>
          <p:cNvPr id="8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258" y="4620465"/>
            <a:ext cx="691911" cy="1020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645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581</Words>
  <Application>Microsoft Office PowerPoint</Application>
  <PresentationFormat>On-screen Show (4:3)</PresentationFormat>
  <Paragraphs>275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Monitoring and Debugging Dryad(LINQ) Applications  with Daphne</vt:lpstr>
      <vt:lpstr>Programming Clusters: Marketing</vt:lpstr>
      <vt:lpstr>Programming Clusters: Reality</vt:lpstr>
      <vt:lpstr>Complexity Exposed</vt:lpstr>
      <vt:lpstr>Outline</vt:lpstr>
      <vt:lpstr>Data-Parallel Computation</vt:lpstr>
      <vt:lpstr>2-D Piping</vt:lpstr>
      <vt:lpstr>Dryad Job Structure</vt:lpstr>
      <vt:lpstr>Dryad System Architecture</vt:lpstr>
      <vt:lpstr>How does it work in detail?</vt:lpstr>
      <vt:lpstr>Logs – lots of them</vt:lpstr>
      <vt:lpstr>Monitoring Tools Structure</vt:lpstr>
      <vt:lpstr>Job Object Model</vt:lpstr>
      <vt:lpstr>Outline</vt:lpstr>
      <vt:lpstr>The Job Browser</vt:lpstr>
      <vt:lpstr>Job Schedule</vt:lpstr>
      <vt:lpstr>Failure diagnosis</vt:lpstr>
      <vt:lpstr>Diagnosis decision tree</vt:lpstr>
      <vt:lpstr>Powershell = Interactive Queries</vt:lpstr>
      <vt:lpstr>Vertex Debugging on Client</vt:lpstr>
      <vt:lpstr>Vertex Profiling on Client</vt:lpstr>
      <vt:lpstr>Debugging on Cluster</vt:lpstr>
      <vt:lpstr>Remote debugging</vt:lpstr>
      <vt:lpstr>Notifications: Our Implementation</vt:lpstr>
      <vt:lpstr>Remote debugging</vt:lpstr>
      <vt:lpstr>Open    Problems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and Debugging Dryad Jobs</dc:title>
  <dc:creator>Mihai Budiu</dc:creator>
  <cp:lastModifiedBy>mbudiu</cp:lastModifiedBy>
  <cp:revision>16</cp:revision>
  <dcterms:created xsi:type="dcterms:W3CDTF">2011-05-03T22:20:30Z</dcterms:created>
  <dcterms:modified xsi:type="dcterms:W3CDTF">2011-05-20T21:14:47Z</dcterms:modified>
</cp:coreProperties>
</file>