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2" r:id="rId3"/>
    <p:sldId id="257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304" r:id="rId15"/>
    <p:sldId id="299" r:id="rId16"/>
    <p:sldId id="300" r:id="rId17"/>
    <p:sldId id="274" r:id="rId18"/>
    <p:sldId id="306" r:id="rId19"/>
    <p:sldId id="301" r:id="rId20"/>
    <p:sldId id="275" r:id="rId21"/>
    <p:sldId id="276" r:id="rId22"/>
    <p:sldId id="277" r:id="rId23"/>
    <p:sldId id="280" r:id="rId24"/>
    <p:sldId id="305" r:id="rId25"/>
    <p:sldId id="308" r:id="rId26"/>
    <p:sldId id="285" r:id="rId27"/>
    <p:sldId id="286" r:id="rId28"/>
    <p:sldId id="287" r:id="rId29"/>
    <p:sldId id="288" r:id="rId30"/>
    <p:sldId id="289" r:id="rId31"/>
    <p:sldId id="291" r:id="rId32"/>
    <p:sldId id="307" r:id="rId33"/>
    <p:sldId id="293" r:id="rId34"/>
    <p:sldId id="278" r:id="rId35"/>
    <p:sldId id="279" r:id="rId36"/>
    <p:sldId id="281" r:id="rId37"/>
    <p:sldId id="282" r:id="rId38"/>
    <p:sldId id="294" r:id="rId39"/>
    <p:sldId id="295" r:id="rId40"/>
    <p:sldId id="296" r:id="rId41"/>
    <p:sldId id="297" r:id="rId42"/>
    <p:sldId id="298" r:id="rId43"/>
    <p:sldId id="258" r:id="rId44"/>
    <p:sldId id="259" r:id="rId45"/>
    <p:sldId id="272" r:id="rId46"/>
    <p:sldId id="270" r:id="rId47"/>
    <p:sldId id="263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2A4DD-4D6B-4B01-BDA6-BA2C632AB943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AF5EA4A3-34C7-4C25-B633-ED0E5FE67003}">
      <dgm:prSet phldrT="[Text]"/>
      <dgm:spPr>
        <a:solidFill>
          <a:srgbClr val="FF0000"/>
        </a:solidFill>
        <a:scene3d>
          <a:camera prst="perspectiveLeft"/>
          <a:lightRig rig="threePt" dir="t"/>
        </a:scene3d>
        <a:sp3d z="6350">
          <a:bevelT w="279400" h="228600"/>
          <a:bevelB w="44450"/>
        </a:sp3d>
      </dgm:spPr>
      <dgm:t>
        <a:bodyPr/>
        <a:lstStyle/>
        <a:p>
          <a:r>
            <a:rPr lang="en-US" dirty="0" smtClean="0"/>
            <a:t>Visual Studio</a:t>
          </a:r>
          <a:endParaRPr lang="en-US" dirty="0"/>
        </a:p>
      </dgm:t>
    </dgm:pt>
    <dgm:pt modelId="{D5BEBA5C-B6CA-467B-A14C-3CF13137B089}" type="parTrans" cxnId="{F3ABB504-E84B-4289-8E38-6E2EA4EF8072}">
      <dgm:prSet/>
      <dgm:spPr/>
      <dgm:t>
        <a:bodyPr/>
        <a:lstStyle/>
        <a:p>
          <a:endParaRPr lang="en-US"/>
        </a:p>
      </dgm:t>
    </dgm:pt>
    <dgm:pt modelId="{399903ED-F0F7-448B-B25B-3CB433C6FD66}" type="sibTrans" cxnId="{F3ABB504-E84B-4289-8E38-6E2EA4EF8072}">
      <dgm:prSet/>
      <dgm:spPr/>
      <dgm:t>
        <a:bodyPr/>
        <a:lstStyle/>
        <a:p>
          <a:endParaRPr lang="en-US"/>
        </a:p>
      </dgm:t>
    </dgm:pt>
    <dgm:pt modelId="{13EA37F1-A1ED-4144-8727-FC89BC262742}">
      <dgm:prSet phldrT="[Text]"/>
      <dgm:spPr>
        <a:solidFill>
          <a:srgbClr val="FFC000"/>
        </a:solidFill>
        <a:scene3d>
          <a:camera prst="perspectiveLeft"/>
          <a:lightRig rig="threePt" dir="t"/>
        </a:scene3d>
        <a:sp3d z="6350">
          <a:bevelT w="279400" h="228600"/>
          <a:bevelB w="44450"/>
        </a:sp3d>
      </dgm:spPr>
      <dgm:t>
        <a:bodyPr/>
        <a:lstStyle/>
        <a:p>
          <a:r>
            <a:rPr lang="en-US" dirty="0" smtClean="0"/>
            <a:t>LINQ</a:t>
          </a:r>
          <a:endParaRPr lang="en-US" dirty="0"/>
        </a:p>
      </dgm:t>
    </dgm:pt>
    <dgm:pt modelId="{333EA1C2-C734-4BEE-8782-7FCE247A1DA5}" type="parTrans" cxnId="{AFE7A828-54F3-4F27-B6C2-10A54D58E740}">
      <dgm:prSet/>
      <dgm:spPr/>
      <dgm:t>
        <a:bodyPr/>
        <a:lstStyle/>
        <a:p>
          <a:endParaRPr lang="en-US"/>
        </a:p>
      </dgm:t>
    </dgm:pt>
    <dgm:pt modelId="{9FAFD229-09A4-41C2-B9BA-1385ACE8460D}" type="sibTrans" cxnId="{AFE7A828-54F3-4F27-B6C2-10A54D58E740}">
      <dgm:prSet/>
      <dgm:spPr/>
      <dgm:t>
        <a:bodyPr/>
        <a:lstStyle/>
        <a:p>
          <a:endParaRPr lang="en-US"/>
        </a:p>
      </dgm:t>
    </dgm:pt>
    <dgm:pt modelId="{B66AC7A4-B61D-403D-99DC-F1FCAE81641A}">
      <dgm:prSet phldrT="[Text]"/>
      <dgm:spPr>
        <a:solidFill>
          <a:srgbClr val="00B0F0"/>
        </a:solidFill>
        <a:scene3d>
          <a:camera prst="perspectiveLeft"/>
          <a:lightRig rig="threePt" dir="t"/>
        </a:scene3d>
        <a:sp3d z="6350">
          <a:bevelT w="279400" h="228600"/>
          <a:bevelB w="44450"/>
        </a:sp3d>
      </dgm:spPr>
      <dgm:t>
        <a:bodyPr/>
        <a:lstStyle/>
        <a:p>
          <a:r>
            <a:rPr lang="en-US" dirty="0" smtClean="0"/>
            <a:t>Dryad</a:t>
          </a:r>
          <a:endParaRPr lang="en-US" dirty="0"/>
        </a:p>
      </dgm:t>
    </dgm:pt>
    <dgm:pt modelId="{DCAA05C9-36B7-4601-AD11-2DB5DE5B56D6}" type="parTrans" cxnId="{9A98D6D5-E02B-4931-846E-38713F77CB87}">
      <dgm:prSet/>
      <dgm:spPr/>
      <dgm:t>
        <a:bodyPr/>
        <a:lstStyle/>
        <a:p>
          <a:endParaRPr lang="en-US"/>
        </a:p>
      </dgm:t>
    </dgm:pt>
    <dgm:pt modelId="{0B45D90B-E755-45D9-B2B7-4B493F99C468}" type="sibTrans" cxnId="{9A98D6D5-E02B-4931-846E-38713F77CB87}">
      <dgm:prSet/>
      <dgm:spPr/>
      <dgm:t>
        <a:bodyPr/>
        <a:lstStyle/>
        <a:p>
          <a:endParaRPr lang="en-US"/>
        </a:p>
      </dgm:t>
    </dgm:pt>
    <dgm:pt modelId="{D3FFE5D5-1F0B-4311-B6BB-B7C026E10F59}" type="pres">
      <dgm:prSet presAssocID="{AA62A4DD-4D6B-4B01-BDA6-BA2C632AB943}" presName="compositeShape" presStyleCnt="0">
        <dgm:presLayoutVars>
          <dgm:chMax val="7"/>
          <dgm:dir/>
          <dgm:resizeHandles val="exact"/>
        </dgm:presLayoutVars>
      </dgm:prSet>
      <dgm:spPr/>
    </dgm:pt>
    <dgm:pt modelId="{A51B61C9-179F-4A52-AB43-AF6A2F323D98}" type="pres">
      <dgm:prSet presAssocID="{AA62A4DD-4D6B-4B01-BDA6-BA2C632AB943}" presName="wedge1" presStyleLbl="node1" presStyleIdx="0" presStyleCnt="3"/>
      <dgm:spPr/>
      <dgm:t>
        <a:bodyPr/>
        <a:lstStyle/>
        <a:p>
          <a:endParaRPr lang="en-US"/>
        </a:p>
      </dgm:t>
    </dgm:pt>
    <dgm:pt modelId="{D587AF4B-73C3-4633-9BCD-8227CB593D3E}" type="pres">
      <dgm:prSet presAssocID="{AA62A4DD-4D6B-4B01-BDA6-BA2C632AB943}" presName="dummy1a" presStyleCnt="0"/>
      <dgm:spPr/>
    </dgm:pt>
    <dgm:pt modelId="{AC3E7A76-1B15-4D84-870C-7AEBAEF3C581}" type="pres">
      <dgm:prSet presAssocID="{AA62A4DD-4D6B-4B01-BDA6-BA2C632AB943}" presName="dummy1b" presStyleCnt="0"/>
      <dgm:spPr/>
    </dgm:pt>
    <dgm:pt modelId="{099B2E04-23B5-4011-9C86-4C68C445B062}" type="pres">
      <dgm:prSet presAssocID="{AA62A4DD-4D6B-4B01-BDA6-BA2C632AB943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9D92489-9E40-44BB-987D-97A966AA3172}" type="pres">
      <dgm:prSet presAssocID="{AA62A4DD-4D6B-4B01-BDA6-BA2C632AB943}" presName="wedge2" presStyleLbl="node1" presStyleIdx="1" presStyleCnt="3"/>
      <dgm:spPr/>
      <dgm:t>
        <a:bodyPr/>
        <a:lstStyle/>
        <a:p>
          <a:endParaRPr lang="en-US"/>
        </a:p>
      </dgm:t>
    </dgm:pt>
    <dgm:pt modelId="{3CF7F74C-5237-4A78-8201-074AAE1EE35D}" type="pres">
      <dgm:prSet presAssocID="{AA62A4DD-4D6B-4B01-BDA6-BA2C632AB943}" presName="dummy2a" presStyleCnt="0"/>
      <dgm:spPr/>
    </dgm:pt>
    <dgm:pt modelId="{193B219A-69AA-4E8D-A41E-24BDFEF1894B}" type="pres">
      <dgm:prSet presAssocID="{AA62A4DD-4D6B-4B01-BDA6-BA2C632AB943}" presName="dummy2b" presStyleCnt="0"/>
      <dgm:spPr/>
    </dgm:pt>
    <dgm:pt modelId="{F72D59DB-6EBB-49F9-ADCC-BF12969E241B}" type="pres">
      <dgm:prSet presAssocID="{AA62A4DD-4D6B-4B01-BDA6-BA2C632AB943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0E3AF1-83FF-467A-A3E8-3072DAF9B787}" type="pres">
      <dgm:prSet presAssocID="{AA62A4DD-4D6B-4B01-BDA6-BA2C632AB943}" presName="wedge3" presStyleLbl="node1" presStyleIdx="2" presStyleCnt="3"/>
      <dgm:spPr/>
      <dgm:t>
        <a:bodyPr/>
        <a:lstStyle/>
        <a:p>
          <a:endParaRPr lang="en-US"/>
        </a:p>
      </dgm:t>
    </dgm:pt>
    <dgm:pt modelId="{EE17DCFA-E0A4-4060-A1F9-7E48DC9EC244}" type="pres">
      <dgm:prSet presAssocID="{AA62A4DD-4D6B-4B01-BDA6-BA2C632AB943}" presName="dummy3a" presStyleCnt="0"/>
      <dgm:spPr/>
    </dgm:pt>
    <dgm:pt modelId="{14DBF8E3-5286-4E5D-A6A9-6E84F7685D7A}" type="pres">
      <dgm:prSet presAssocID="{AA62A4DD-4D6B-4B01-BDA6-BA2C632AB943}" presName="dummy3b" presStyleCnt="0"/>
      <dgm:spPr/>
    </dgm:pt>
    <dgm:pt modelId="{4BB1AEDC-37FF-4FC0-8B21-2B577647CDEE}" type="pres">
      <dgm:prSet presAssocID="{AA62A4DD-4D6B-4B01-BDA6-BA2C632AB943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5C5663-2BC0-4BC8-BC2D-04BDBD461EE0}" type="pres">
      <dgm:prSet presAssocID="{399903ED-F0F7-448B-B25B-3CB433C6FD66}" presName="arrowWedge1" presStyleLbl="fgSibTrans2D1" presStyleIdx="0" presStyleCnt="3"/>
      <dgm:spPr>
        <a:noFill/>
        <a:scene3d>
          <a:camera prst="orthographicFront"/>
          <a:lightRig rig="threePt" dir="t"/>
        </a:scene3d>
        <a:sp3d>
          <a:bevelT w="6350" h="12700"/>
          <a:bevelB w="44450"/>
        </a:sp3d>
      </dgm:spPr>
    </dgm:pt>
    <dgm:pt modelId="{B797DBA5-3A46-48EB-9E1A-89CF03BA3ED3}" type="pres">
      <dgm:prSet presAssocID="{9FAFD229-09A4-41C2-B9BA-1385ACE8460D}" presName="arrowWedge2" presStyleLbl="fgSibTrans2D1" presStyleIdx="1" presStyleCnt="3"/>
      <dgm:spPr>
        <a:noFill/>
        <a:scene3d>
          <a:camera prst="orthographicFront"/>
          <a:lightRig rig="threePt" dir="t"/>
        </a:scene3d>
        <a:sp3d>
          <a:bevelT w="6350" h="12700"/>
          <a:bevelB w="44450"/>
        </a:sp3d>
      </dgm:spPr>
    </dgm:pt>
    <dgm:pt modelId="{05E12AA9-6EE1-4517-9C77-348CEF9F216A}" type="pres">
      <dgm:prSet presAssocID="{0B45D90B-E755-45D9-B2B7-4B493F99C468}" presName="arrowWedge3" presStyleLbl="fgSibTrans2D1" presStyleIdx="2" presStyleCnt="3"/>
      <dgm:spPr>
        <a:noFill/>
        <a:scene3d>
          <a:camera prst="orthographicFront"/>
          <a:lightRig rig="threePt" dir="t"/>
        </a:scene3d>
        <a:sp3d>
          <a:bevelT w="6350" h="12700"/>
          <a:bevelB w="44450"/>
        </a:sp3d>
      </dgm:spPr>
    </dgm:pt>
  </dgm:ptLst>
  <dgm:cxnLst>
    <dgm:cxn modelId="{6FAEB545-BD24-4CA8-910C-5D2133FE2F2C}" type="presOf" srcId="{AA62A4DD-4D6B-4B01-BDA6-BA2C632AB943}" destId="{D3FFE5D5-1F0B-4311-B6BB-B7C026E10F59}" srcOrd="0" destOrd="0" presId="urn:microsoft.com/office/officeart/2005/8/layout/cycle8"/>
    <dgm:cxn modelId="{A339360A-37DB-42F6-83AF-5C4A511F36AF}" type="presOf" srcId="{B66AC7A4-B61D-403D-99DC-F1FCAE81641A}" destId="{4BB1AEDC-37FF-4FC0-8B21-2B577647CDEE}" srcOrd="1" destOrd="0" presId="urn:microsoft.com/office/officeart/2005/8/layout/cycle8"/>
    <dgm:cxn modelId="{0401FC61-10AC-4EBC-9A17-CFA80945D78F}" type="presOf" srcId="{AF5EA4A3-34C7-4C25-B633-ED0E5FE67003}" destId="{A51B61C9-179F-4A52-AB43-AF6A2F323D98}" srcOrd="0" destOrd="0" presId="urn:microsoft.com/office/officeart/2005/8/layout/cycle8"/>
    <dgm:cxn modelId="{D850E358-575A-42C4-837C-82C41D813772}" type="presOf" srcId="{13EA37F1-A1ED-4144-8727-FC89BC262742}" destId="{F72D59DB-6EBB-49F9-ADCC-BF12969E241B}" srcOrd="1" destOrd="0" presId="urn:microsoft.com/office/officeart/2005/8/layout/cycle8"/>
    <dgm:cxn modelId="{9A98D6D5-E02B-4931-846E-38713F77CB87}" srcId="{AA62A4DD-4D6B-4B01-BDA6-BA2C632AB943}" destId="{B66AC7A4-B61D-403D-99DC-F1FCAE81641A}" srcOrd="2" destOrd="0" parTransId="{DCAA05C9-36B7-4601-AD11-2DB5DE5B56D6}" sibTransId="{0B45D90B-E755-45D9-B2B7-4B493F99C468}"/>
    <dgm:cxn modelId="{AFE7A828-54F3-4F27-B6C2-10A54D58E740}" srcId="{AA62A4DD-4D6B-4B01-BDA6-BA2C632AB943}" destId="{13EA37F1-A1ED-4144-8727-FC89BC262742}" srcOrd="1" destOrd="0" parTransId="{333EA1C2-C734-4BEE-8782-7FCE247A1DA5}" sibTransId="{9FAFD229-09A4-41C2-B9BA-1385ACE8460D}"/>
    <dgm:cxn modelId="{D4BA6FD8-1E63-47A4-A4FB-B0721F218911}" type="presOf" srcId="{AF5EA4A3-34C7-4C25-B633-ED0E5FE67003}" destId="{099B2E04-23B5-4011-9C86-4C68C445B062}" srcOrd="1" destOrd="0" presId="urn:microsoft.com/office/officeart/2005/8/layout/cycle8"/>
    <dgm:cxn modelId="{F8D3D535-A21B-42C9-9FE8-CB2BFC77C892}" type="presOf" srcId="{B66AC7A4-B61D-403D-99DC-F1FCAE81641A}" destId="{580E3AF1-83FF-467A-A3E8-3072DAF9B787}" srcOrd="0" destOrd="0" presId="urn:microsoft.com/office/officeart/2005/8/layout/cycle8"/>
    <dgm:cxn modelId="{4E533445-46E0-4290-B739-A6564953DE13}" type="presOf" srcId="{13EA37F1-A1ED-4144-8727-FC89BC262742}" destId="{C9D92489-9E40-44BB-987D-97A966AA3172}" srcOrd="0" destOrd="0" presId="urn:microsoft.com/office/officeart/2005/8/layout/cycle8"/>
    <dgm:cxn modelId="{F3ABB504-E84B-4289-8E38-6E2EA4EF8072}" srcId="{AA62A4DD-4D6B-4B01-BDA6-BA2C632AB943}" destId="{AF5EA4A3-34C7-4C25-B633-ED0E5FE67003}" srcOrd="0" destOrd="0" parTransId="{D5BEBA5C-B6CA-467B-A14C-3CF13137B089}" sibTransId="{399903ED-F0F7-448B-B25B-3CB433C6FD66}"/>
    <dgm:cxn modelId="{EBA4FDD1-6FB1-4DC5-A166-FBEEF5F74CBA}" type="presParOf" srcId="{D3FFE5D5-1F0B-4311-B6BB-B7C026E10F59}" destId="{A51B61C9-179F-4A52-AB43-AF6A2F323D98}" srcOrd="0" destOrd="0" presId="urn:microsoft.com/office/officeart/2005/8/layout/cycle8"/>
    <dgm:cxn modelId="{7A10A3D5-6FFA-4711-8F15-6ED1D00EE0E2}" type="presParOf" srcId="{D3FFE5D5-1F0B-4311-B6BB-B7C026E10F59}" destId="{D587AF4B-73C3-4633-9BCD-8227CB593D3E}" srcOrd="1" destOrd="0" presId="urn:microsoft.com/office/officeart/2005/8/layout/cycle8"/>
    <dgm:cxn modelId="{489BFE81-EDD3-4557-B6A0-B4030662FBEE}" type="presParOf" srcId="{D3FFE5D5-1F0B-4311-B6BB-B7C026E10F59}" destId="{AC3E7A76-1B15-4D84-870C-7AEBAEF3C581}" srcOrd="2" destOrd="0" presId="urn:microsoft.com/office/officeart/2005/8/layout/cycle8"/>
    <dgm:cxn modelId="{9018ED55-43FB-4B63-8B28-38F1C2BB5F03}" type="presParOf" srcId="{D3FFE5D5-1F0B-4311-B6BB-B7C026E10F59}" destId="{099B2E04-23B5-4011-9C86-4C68C445B062}" srcOrd="3" destOrd="0" presId="urn:microsoft.com/office/officeart/2005/8/layout/cycle8"/>
    <dgm:cxn modelId="{4DE0E49A-FC07-4232-BCEC-9593EE8F6FD8}" type="presParOf" srcId="{D3FFE5D5-1F0B-4311-B6BB-B7C026E10F59}" destId="{C9D92489-9E40-44BB-987D-97A966AA3172}" srcOrd="4" destOrd="0" presId="urn:microsoft.com/office/officeart/2005/8/layout/cycle8"/>
    <dgm:cxn modelId="{C8229C14-0F53-4DC1-BB9B-EA5119570A18}" type="presParOf" srcId="{D3FFE5D5-1F0B-4311-B6BB-B7C026E10F59}" destId="{3CF7F74C-5237-4A78-8201-074AAE1EE35D}" srcOrd="5" destOrd="0" presId="urn:microsoft.com/office/officeart/2005/8/layout/cycle8"/>
    <dgm:cxn modelId="{FB54396E-E9A4-41EA-8144-DC2E9B7E4AFD}" type="presParOf" srcId="{D3FFE5D5-1F0B-4311-B6BB-B7C026E10F59}" destId="{193B219A-69AA-4E8D-A41E-24BDFEF1894B}" srcOrd="6" destOrd="0" presId="urn:microsoft.com/office/officeart/2005/8/layout/cycle8"/>
    <dgm:cxn modelId="{85D15063-F7F9-4B1B-95F2-85BAADC356CF}" type="presParOf" srcId="{D3FFE5D5-1F0B-4311-B6BB-B7C026E10F59}" destId="{F72D59DB-6EBB-49F9-ADCC-BF12969E241B}" srcOrd="7" destOrd="0" presId="urn:microsoft.com/office/officeart/2005/8/layout/cycle8"/>
    <dgm:cxn modelId="{2648CA83-B7FD-46FA-9936-BFB18B45ABBB}" type="presParOf" srcId="{D3FFE5D5-1F0B-4311-B6BB-B7C026E10F59}" destId="{580E3AF1-83FF-467A-A3E8-3072DAF9B787}" srcOrd="8" destOrd="0" presId="urn:microsoft.com/office/officeart/2005/8/layout/cycle8"/>
    <dgm:cxn modelId="{9015A50A-B447-4CE8-B74E-92EE5434528B}" type="presParOf" srcId="{D3FFE5D5-1F0B-4311-B6BB-B7C026E10F59}" destId="{EE17DCFA-E0A4-4060-A1F9-7E48DC9EC244}" srcOrd="9" destOrd="0" presId="urn:microsoft.com/office/officeart/2005/8/layout/cycle8"/>
    <dgm:cxn modelId="{90C5C39F-0E85-4048-AFC1-2C651C4066DF}" type="presParOf" srcId="{D3FFE5D5-1F0B-4311-B6BB-B7C026E10F59}" destId="{14DBF8E3-5286-4E5D-A6A9-6E84F7685D7A}" srcOrd="10" destOrd="0" presId="urn:microsoft.com/office/officeart/2005/8/layout/cycle8"/>
    <dgm:cxn modelId="{9667456C-2745-4F2F-88C9-E108EA78D06D}" type="presParOf" srcId="{D3FFE5D5-1F0B-4311-B6BB-B7C026E10F59}" destId="{4BB1AEDC-37FF-4FC0-8B21-2B577647CDEE}" srcOrd="11" destOrd="0" presId="urn:microsoft.com/office/officeart/2005/8/layout/cycle8"/>
    <dgm:cxn modelId="{C65B2F20-C615-4BD9-9DCD-AAA9B513C5A8}" type="presParOf" srcId="{D3FFE5D5-1F0B-4311-B6BB-B7C026E10F59}" destId="{265C5663-2BC0-4BC8-BC2D-04BDBD461EE0}" srcOrd="12" destOrd="0" presId="urn:microsoft.com/office/officeart/2005/8/layout/cycle8"/>
    <dgm:cxn modelId="{F1502BEC-543E-43AA-B458-FF7BEF2BC43A}" type="presParOf" srcId="{D3FFE5D5-1F0B-4311-B6BB-B7C026E10F59}" destId="{B797DBA5-3A46-48EB-9E1A-89CF03BA3ED3}" srcOrd="13" destOrd="0" presId="urn:microsoft.com/office/officeart/2005/8/layout/cycle8"/>
    <dgm:cxn modelId="{1EAD3949-87F5-4C83-B8BF-255A39D64C00}" type="presParOf" srcId="{D3FFE5D5-1F0B-4311-B6BB-B7C026E10F59}" destId="{05E12AA9-6EE1-4517-9C77-348CEF9F216A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51B61C9-179F-4A52-AB43-AF6A2F323D98}">
      <dsp:nvSpPr>
        <dsp:cNvPr id="0" name=""/>
        <dsp:cNvSpPr/>
      </dsp:nvSpPr>
      <dsp:spPr>
        <a:xfrm>
          <a:off x="370712" y="285750"/>
          <a:ext cx="3200400" cy="3200400"/>
        </a:xfrm>
        <a:prstGeom prst="pie">
          <a:avLst>
            <a:gd name="adj1" fmla="val 16200000"/>
            <a:gd name="adj2" fmla="val 180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Left"/>
          <a:lightRig rig="threePt" dir="t"/>
        </a:scene3d>
        <a:sp3d z="6350">
          <a:bevelT w="279400" h="228600"/>
          <a:bevelB w="444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Visual Studio</a:t>
          </a:r>
          <a:endParaRPr lang="en-US" sz="3100" kern="1200" dirty="0"/>
        </a:p>
      </dsp:txBody>
      <dsp:txXfrm>
        <a:off x="2057399" y="963930"/>
        <a:ext cx="1143000" cy="952500"/>
      </dsp:txXfrm>
    </dsp:sp>
    <dsp:sp modelId="{C9D92489-9E40-44BB-987D-97A966AA3172}">
      <dsp:nvSpPr>
        <dsp:cNvPr id="0" name=""/>
        <dsp:cNvSpPr/>
      </dsp:nvSpPr>
      <dsp:spPr>
        <a:xfrm>
          <a:off x="304799" y="400050"/>
          <a:ext cx="3200400" cy="3200400"/>
        </a:xfrm>
        <a:prstGeom prst="pie">
          <a:avLst>
            <a:gd name="adj1" fmla="val 1800000"/>
            <a:gd name="adj2" fmla="val 9000000"/>
          </a:avLst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Left"/>
          <a:lightRig rig="threePt" dir="t"/>
        </a:scene3d>
        <a:sp3d z="6350">
          <a:bevelT w="279400" h="228600"/>
          <a:bevelB w="444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LINQ</a:t>
          </a:r>
          <a:endParaRPr lang="en-US" sz="3100" kern="1200" dirty="0"/>
        </a:p>
      </dsp:txBody>
      <dsp:txXfrm>
        <a:off x="1066799" y="2476500"/>
        <a:ext cx="1714500" cy="838200"/>
      </dsp:txXfrm>
    </dsp:sp>
    <dsp:sp modelId="{580E3AF1-83FF-467A-A3E8-3072DAF9B787}">
      <dsp:nvSpPr>
        <dsp:cNvPr id="0" name=""/>
        <dsp:cNvSpPr/>
      </dsp:nvSpPr>
      <dsp:spPr>
        <a:xfrm>
          <a:off x="238886" y="285750"/>
          <a:ext cx="3200400" cy="3200400"/>
        </a:xfrm>
        <a:prstGeom prst="pie">
          <a:avLst>
            <a:gd name="adj1" fmla="val 9000000"/>
            <a:gd name="adj2" fmla="val 1620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perspectiveLeft"/>
          <a:lightRig rig="threePt" dir="t"/>
        </a:scene3d>
        <a:sp3d z="6350">
          <a:bevelT w="279400" h="228600"/>
          <a:bevelB w="4445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370" tIns="39370" rIns="39370" bIns="3937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Dryad</a:t>
          </a:r>
          <a:endParaRPr lang="en-US" sz="3100" kern="1200" dirty="0"/>
        </a:p>
      </dsp:txBody>
      <dsp:txXfrm>
        <a:off x="609599" y="963930"/>
        <a:ext cx="1143000" cy="952500"/>
      </dsp:txXfrm>
    </dsp:sp>
    <dsp:sp modelId="{265C5663-2BC0-4BC8-BC2D-04BDBD461EE0}">
      <dsp:nvSpPr>
        <dsp:cNvPr id="0" name=""/>
        <dsp:cNvSpPr/>
      </dsp:nvSpPr>
      <dsp:spPr>
        <a:xfrm>
          <a:off x="172857" y="87629"/>
          <a:ext cx="3596640" cy="359664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6350" h="12700"/>
          <a:bevelB w="4445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7DBA5-3A46-48EB-9E1A-89CF03BA3ED3}">
      <dsp:nvSpPr>
        <dsp:cNvPr id="0" name=""/>
        <dsp:cNvSpPr/>
      </dsp:nvSpPr>
      <dsp:spPr>
        <a:xfrm>
          <a:off x="106679" y="201727"/>
          <a:ext cx="3596640" cy="359664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6350" h="12700"/>
          <a:bevelB w="4445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12AA9-6EE1-4517-9C77-348CEF9F216A}">
      <dsp:nvSpPr>
        <dsp:cNvPr id="0" name=""/>
        <dsp:cNvSpPr/>
      </dsp:nvSpPr>
      <dsp:spPr>
        <a:xfrm>
          <a:off x="40502" y="87629"/>
          <a:ext cx="3596640" cy="359664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noFill/>
        <a:ln>
          <a:noFill/>
        </a:ln>
        <a:effectLst/>
        <a:scene3d>
          <a:camera prst="orthographicFront"/>
          <a:lightRig rig="threePt" dir="t"/>
        </a:scene3d>
        <a:sp3d>
          <a:bevelT w="6350" h="12700"/>
          <a:bevelB w="4445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C3F3A-04E2-4684-BDF5-8E37455B866E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C8ED5-7082-4E9A-B704-95E3357C7C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</a:t>
            </a:r>
            <a:r>
              <a:rPr lang="en-US" baseline="0" dirty="0" smtClean="0"/>
              <a:t> any programmer to write and run applications on small and large computer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believe that Dryad and DryadLINQ are a great foundation for cluster computing.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complicated, even iterative algorithms, can be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 is optimized for: throughput,</a:t>
            </a:r>
            <a:r>
              <a:rPr lang="en-US" baseline="0" dirty="0" smtClean="0"/>
              <a:t> data-parallel computation, in a private data-center.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brain of a Dryad job is a centralized</a:t>
            </a:r>
            <a:r>
              <a:rPr lang="en-US" baseline="0" dirty="0" smtClean="0"/>
              <a:t> </a:t>
            </a:r>
            <a:r>
              <a:rPr lang="en-US" dirty="0" smtClean="0"/>
              <a:t>Job Manager, which maintains a complete state of the job.</a:t>
            </a:r>
          </a:p>
          <a:p>
            <a:r>
              <a:rPr lang="en-US" dirty="0" smtClean="0"/>
              <a:t>The JM controls the processes running</a:t>
            </a:r>
            <a:r>
              <a:rPr lang="en-US" baseline="0" dirty="0" smtClean="0"/>
              <a:t> on a cluster, but never exchanges data with them.</a:t>
            </a:r>
          </a:p>
          <a:p>
            <a:r>
              <a:rPr lang="en-US" baseline="0" dirty="0" smtClean="0"/>
              <a:t>(The data plane is completely separated from the control plane.)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basic Dryad</a:t>
            </a:r>
            <a:r>
              <a:rPr lang="en-US" baseline="0" dirty="0" smtClean="0"/>
              <a:t> terminology.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same way as the Unix shell does not understand the pipeline running on top, but manages its execution (i.e., killing processes when one</a:t>
            </a:r>
            <a:r>
              <a:rPr lang="en-US" baseline="0" dirty="0" smtClean="0"/>
              <a:t> exits), Dryad does not understand the job running on 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 is a generalization of the Unix piping mechanism: instead of </a:t>
            </a:r>
            <a:r>
              <a:rPr lang="en-US" dirty="0" err="1" smtClean="0"/>
              <a:t>uni</a:t>
            </a:r>
            <a:r>
              <a:rPr lang="en-US" dirty="0" smtClean="0"/>
              <a:t>-dimensional (chain) pipelines, it provides two-dimensional pipelines.</a:t>
            </a:r>
            <a:r>
              <a:rPr lang="en-US" baseline="0" dirty="0" smtClean="0"/>
              <a:t> The unit is still a process connected by a point-to-point channel, but the processes are replicated.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possible schedule of a Dryad job using 2 machines.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Unix pipeline is generalized 3</a:t>
            </a:r>
            <a:r>
              <a:rPr lang="en-US" baseline="0" dirty="0" smtClean="0"/>
              <a:t>-ways:</a:t>
            </a:r>
          </a:p>
          <a:p>
            <a:pPr>
              <a:buFontTx/>
              <a:buChar char="-"/>
            </a:pPr>
            <a:r>
              <a:rPr lang="en-US" baseline="0" dirty="0" smtClean="0"/>
              <a:t>2D instead of 1D</a:t>
            </a:r>
          </a:p>
          <a:p>
            <a:pPr>
              <a:buFontTx/>
              <a:buChar char="-"/>
            </a:pPr>
            <a:r>
              <a:rPr lang="en-US" baseline="0" dirty="0" smtClean="0"/>
              <a:t> spans multiple machines</a:t>
            </a:r>
          </a:p>
          <a:p>
            <a:pPr>
              <a:buFontTx/>
              <a:buChar char="-"/>
            </a:pPr>
            <a:r>
              <a:rPr lang="en-US" baseline="0" dirty="0" smtClean="0"/>
              <a:t> resources are virtualized: you can run the same large job on many or few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Vertex</a:t>
            </a:r>
            <a:r>
              <a:rPr lang="en-US" baseline="0" dirty="0" smtClean="0"/>
              <a:t> failures and channel failures are handled differently.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DryadLINQ adds a wealth of features on top of plain</a:t>
            </a:r>
            <a:r>
              <a:rPr lang="en-US" baseline="0" dirty="0" smtClean="0"/>
              <a:t> Dryad.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Integrated Query is an extension of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.Net</a:t>
            </a:r>
            <a:r>
              <a:rPr lang="en-US" baseline="0" dirty="0" smtClean="0"/>
              <a:t> which allows one to write declarative computations on collections (green part).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DryadLINQ translates LINQ programs into Dryad computations:</a:t>
            </a:r>
          </a:p>
          <a:p>
            <a:pPr rtl="0"/>
            <a:r>
              <a:rPr lang="en-US" dirty="0" smtClean="0"/>
              <a:t>- C# and LINQ data objects become distributed partitioned files. </a:t>
            </a:r>
          </a:p>
          <a:p>
            <a:pPr rtl="0"/>
            <a:r>
              <a:rPr lang="en-US" dirty="0" smtClean="0"/>
              <a:t>- LINQ queries become distributed Dryad jobs. </a:t>
            </a:r>
          </a:p>
          <a:p>
            <a:pPr rtl="0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C# methods become code running on the vertices of a Dryad job.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Image from http://r24085.ovh.net/images/Gallery/depthMap-small.jpg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1C6-B89D-4FA2-92AD-47BD95FBF12A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2BA-C741-4D55-B5A2-0824C46139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1C6-B89D-4FA2-92AD-47BD95FBF12A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2BA-C741-4D55-B5A2-0824C46139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1C6-B89D-4FA2-92AD-47BD95FBF12A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2BA-C741-4D55-B5A2-0824C46139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1C6-B89D-4FA2-92AD-47BD95FBF12A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2BA-C741-4D55-B5A2-0824C46139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1C6-B89D-4FA2-92AD-47BD95FBF12A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2BA-C741-4D55-B5A2-0824C46139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1C6-B89D-4FA2-92AD-47BD95FBF12A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2BA-C741-4D55-B5A2-0824C46139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1C6-B89D-4FA2-92AD-47BD95FBF12A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2BA-C741-4D55-B5A2-0824C46139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1C6-B89D-4FA2-92AD-47BD95FBF12A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2BA-C741-4D55-B5A2-0824C46139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1C6-B89D-4FA2-92AD-47BD95FBF12A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2BA-C741-4D55-B5A2-0824C46139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1C6-B89D-4FA2-92AD-47BD95FBF12A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2BA-C741-4D55-B5A2-0824C46139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791C6-B89D-4FA2-92AD-47BD95FBF12A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7B2BA-C741-4D55-B5A2-0824C46139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791C6-B89D-4FA2-92AD-47BD95FBF12A}" type="datetimeFigureOut">
              <a:rPr lang="en-US" smtClean="0"/>
              <a:pPr/>
              <a:t>6/10/2010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7B2BA-C741-4D55-B5A2-0824C46139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nnect.microsoft.com/site/sitehome.aspx?SiteID=891" TargetMode="External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gi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upload.wikimedia.org/wikipedia/commons/0/0f/Dryad11.jp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Large-scale Machine Learning using DryadLINQ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Mihai Budiu</a:t>
            </a:r>
          </a:p>
          <a:p>
            <a:r>
              <a:rPr lang="en-US" dirty="0" smtClean="0"/>
              <a:t>Microsoft Research, Silicon Valley</a:t>
            </a:r>
          </a:p>
          <a:p>
            <a:endParaRPr lang="en-US" dirty="0"/>
          </a:p>
          <a:p>
            <a:r>
              <a:rPr lang="en-US" sz="2800" dirty="0" smtClean="0"/>
              <a:t>HPA Workshop, Columbus, OH, May 1 2010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4196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3528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0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2837" y="4083423"/>
            <a:ext cx="481434" cy="468630"/>
          </a:xfrm>
          <a:prstGeom prst="rect">
            <a:avLst/>
          </a:prstGeom>
          <a:noFill/>
        </p:spPr>
      </p:pic>
      <p:pic>
        <p:nvPicPr>
          <p:cNvPr id="4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276600"/>
            <a:ext cx="481434" cy="4686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9624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9718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0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2837" y="4083423"/>
            <a:ext cx="481434" cy="468630"/>
          </a:xfrm>
          <a:prstGeom prst="rect">
            <a:avLst/>
          </a:prstGeom>
          <a:noFill/>
        </p:spPr>
      </p:pic>
      <p:pic>
        <p:nvPicPr>
          <p:cNvPr id="4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276600"/>
            <a:ext cx="481434" cy="468630"/>
          </a:xfrm>
          <a:prstGeom prst="rect">
            <a:avLst/>
          </a:prstGeom>
          <a:noFill/>
        </p:spPr>
      </p:pic>
      <p:pic>
        <p:nvPicPr>
          <p:cNvPr id="4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810000"/>
            <a:ext cx="481434" cy="468630"/>
          </a:xfrm>
          <a:prstGeom prst="rect">
            <a:avLst/>
          </a:prstGeom>
          <a:noFill/>
        </p:spPr>
      </p:pic>
      <p:pic>
        <p:nvPicPr>
          <p:cNvPr id="4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800600"/>
            <a:ext cx="481434" cy="4686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7338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9718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0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12837" y="4083423"/>
            <a:ext cx="481434" cy="468630"/>
          </a:xfrm>
          <a:prstGeom prst="rect">
            <a:avLst/>
          </a:prstGeom>
          <a:noFill/>
        </p:spPr>
      </p:pic>
      <p:pic>
        <p:nvPicPr>
          <p:cNvPr id="4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3276600"/>
            <a:ext cx="481434" cy="468630"/>
          </a:xfrm>
          <a:prstGeom prst="rect">
            <a:avLst/>
          </a:prstGeom>
          <a:noFill/>
        </p:spPr>
      </p:pic>
      <p:pic>
        <p:nvPicPr>
          <p:cNvPr id="4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810000"/>
            <a:ext cx="481434" cy="468630"/>
          </a:xfrm>
          <a:prstGeom prst="rect">
            <a:avLst/>
          </a:prstGeom>
          <a:noFill/>
        </p:spPr>
      </p:pic>
      <p:pic>
        <p:nvPicPr>
          <p:cNvPr id="4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4800600"/>
            <a:ext cx="481434" cy="468630"/>
          </a:xfrm>
          <a:prstGeom prst="rect">
            <a:avLst/>
          </a:prstGeom>
          <a:noFill/>
        </p:spPr>
      </p:pic>
      <p:pic>
        <p:nvPicPr>
          <p:cNvPr id="45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4495800"/>
            <a:ext cx="481434" cy="468630"/>
          </a:xfrm>
          <a:prstGeom prst="rect">
            <a:avLst/>
          </a:prstGeom>
          <a:noFill/>
        </p:spPr>
      </p:pic>
      <p:pic>
        <p:nvPicPr>
          <p:cNvPr id="46" name="Picture 5" descr="C:\Program Files\Microsoft Resource DVD Artwork\DVD_ART\Artwork_Imagery\HARDWARE_IMAGERY\Illustration - Misc Hardware\Windows Server Icons\Misc\Hourglass wait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4800600"/>
            <a:ext cx="281940" cy="487680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2895600" y="1219200"/>
            <a:ext cx="2848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2D DAG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multi-machine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virtualized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6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8225" y="1750445"/>
            <a:ext cx="559723" cy="813967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 rot="16200000">
            <a:off x="592896" y="1863846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 rot="16200000">
            <a:off x="1654780" y="1689367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16200000">
            <a:off x="2893645" y="1573048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51" idx="4"/>
            <a:endCxn id="5" idx="0"/>
          </p:cNvCxnSpPr>
          <p:nvPr/>
        </p:nvCxnSpPr>
        <p:spPr>
          <a:xfrm>
            <a:off x="470104" y="2069718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10" idx="0"/>
          </p:cNvCxnSpPr>
          <p:nvPr/>
        </p:nvCxnSpPr>
        <p:spPr>
          <a:xfrm rot="10800000" flipH="1">
            <a:off x="1177412" y="1895844"/>
            <a:ext cx="648929" cy="17447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9" idx="0"/>
          </p:cNvCxnSpPr>
          <p:nvPr/>
        </p:nvCxnSpPr>
        <p:spPr>
          <a:xfrm>
            <a:off x="1177412" y="2070324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3" idx="0"/>
          </p:cNvCxnSpPr>
          <p:nvPr/>
        </p:nvCxnSpPr>
        <p:spPr>
          <a:xfrm flipV="1">
            <a:off x="2239296" y="1779525"/>
            <a:ext cx="825910" cy="11631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13" idx="0"/>
          </p:cNvCxnSpPr>
          <p:nvPr/>
        </p:nvCxnSpPr>
        <p:spPr>
          <a:xfrm flipV="1">
            <a:off x="2239296" y="1779525"/>
            <a:ext cx="825910" cy="11050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</p:cNvCxnSpPr>
          <p:nvPr/>
        </p:nvCxnSpPr>
        <p:spPr>
          <a:xfrm rot="10800000" flipH="1">
            <a:off x="3478160" y="1692286"/>
            <a:ext cx="412955" cy="872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 rot="16200000">
            <a:off x="206103" y="1952336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16200000">
            <a:off x="1654780" y="2678082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55" name="Picture 15" descr="C:\Users\mbudiu\AppData\Local\Microsoft\Windows\Temporary Internet Files\Content.IE5\BHDD9B0Z\MCj0434816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88225" y="1808605"/>
            <a:ext cx="766916" cy="756076"/>
          </a:xfrm>
          <a:prstGeom prst="rect">
            <a:avLst/>
          </a:prstGeom>
          <a:noFill/>
        </p:spPr>
      </p:pic>
      <p:pic>
        <p:nvPicPr>
          <p:cNvPr id="10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457" y="1866765"/>
            <a:ext cx="372723" cy="357682"/>
          </a:xfrm>
          <a:prstGeom prst="rect">
            <a:avLst/>
          </a:prstGeom>
          <a:noFill/>
        </p:spPr>
      </p:pic>
      <p:pic>
        <p:nvPicPr>
          <p:cNvPr id="10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6341" y="1692286"/>
            <a:ext cx="372723" cy="357682"/>
          </a:xfrm>
          <a:prstGeom prst="rect">
            <a:avLst/>
          </a:prstGeom>
          <a:noFill/>
        </p:spPr>
      </p:pic>
      <p:pic>
        <p:nvPicPr>
          <p:cNvPr id="105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2819400"/>
            <a:ext cx="372723" cy="357682"/>
          </a:xfrm>
          <a:prstGeom prst="rect">
            <a:avLst/>
          </a:prstGeom>
          <a:noFill/>
        </p:spPr>
      </p:pic>
      <p:pic>
        <p:nvPicPr>
          <p:cNvPr id="14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1284" y="2691233"/>
            <a:ext cx="559723" cy="813967"/>
          </a:xfrm>
          <a:prstGeom prst="rect">
            <a:avLst/>
          </a:prstGeom>
          <a:noFill/>
        </p:spPr>
      </p:pic>
      <p:sp>
        <p:nvSpPr>
          <p:cNvPr id="150" name="Rounded Rectangle 149"/>
          <p:cNvSpPr/>
          <p:nvPr/>
        </p:nvSpPr>
        <p:spPr>
          <a:xfrm rot="16200000">
            <a:off x="5395955" y="1757759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 rot="16200000">
            <a:off x="6457839" y="1583280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 rot="16200000">
            <a:off x="7696704" y="1466961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/>
          <p:cNvCxnSpPr>
            <a:stCxn id="159" idx="4"/>
            <a:endCxn id="150" idx="0"/>
          </p:cNvCxnSpPr>
          <p:nvPr/>
        </p:nvCxnSpPr>
        <p:spPr>
          <a:xfrm>
            <a:off x="5273163" y="1963631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0" idx="2"/>
            <a:endCxn id="151" idx="0"/>
          </p:cNvCxnSpPr>
          <p:nvPr/>
        </p:nvCxnSpPr>
        <p:spPr>
          <a:xfrm rot="10800000" flipH="1">
            <a:off x="5980471" y="1789757"/>
            <a:ext cx="648929" cy="17447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0" idx="2"/>
            <a:endCxn id="160" idx="0"/>
          </p:cNvCxnSpPr>
          <p:nvPr/>
        </p:nvCxnSpPr>
        <p:spPr>
          <a:xfrm>
            <a:off x="5980471" y="1964237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 rot="16200000">
            <a:off x="5009162" y="1846249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 rot="16200000">
            <a:off x="6457839" y="2571995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61" name="Picture 15" descr="C:\Users\mbudiu\AppData\Local\Microsoft\Windows\Temporary Internet Files\Content.IE5\BHDD9B0Z\MCj0434816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1284" y="1702518"/>
            <a:ext cx="766916" cy="756076"/>
          </a:xfrm>
          <a:prstGeom prst="rect">
            <a:avLst/>
          </a:prstGeom>
          <a:noFill/>
        </p:spPr>
      </p:pic>
      <p:sp>
        <p:nvSpPr>
          <p:cNvPr id="162" name="Rounded Rectangle 161"/>
          <p:cNvSpPr/>
          <p:nvPr/>
        </p:nvSpPr>
        <p:spPr>
          <a:xfrm rot="16200000">
            <a:off x="7814691" y="2630155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3" name="Straight Arrow Connector 162"/>
          <p:cNvCxnSpPr>
            <a:stCxn id="160" idx="2"/>
            <a:endCxn id="162" idx="0"/>
          </p:cNvCxnSpPr>
          <p:nvPr/>
        </p:nvCxnSpPr>
        <p:spPr>
          <a:xfrm>
            <a:off x="7042355" y="2778472"/>
            <a:ext cx="943897" cy="5816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1" idx="2"/>
            <a:endCxn id="162" idx="0"/>
          </p:cNvCxnSpPr>
          <p:nvPr/>
        </p:nvCxnSpPr>
        <p:spPr>
          <a:xfrm>
            <a:off x="7042355" y="1789757"/>
            <a:ext cx="943897" cy="104687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7516" y="1760678"/>
            <a:ext cx="372723" cy="357682"/>
          </a:xfrm>
          <a:prstGeom prst="rect">
            <a:avLst/>
          </a:prstGeom>
          <a:noFill/>
        </p:spPr>
      </p:pic>
      <p:pic>
        <p:nvPicPr>
          <p:cNvPr id="166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1586199"/>
            <a:ext cx="372723" cy="357682"/>
          </a:xfrm>
          <a:prstGeom prst="rect">
            <a:avLst/>
          </a:prstGeom>
          <a:noFill/>
        </p:spPr>
      </p:pic>
      <p:pic>
        <p:nvPicPr>
          <p:cNvPr id="167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2667000"/>
            <a:ext cx="372723" cy="357682"/>
          </a:xfrm>
          <a:prstGeom prst="rect">
            <a:avLst/>
          </a:prstGeom>
          <a:noFill/>
        </p:spPr>
      </p:pic>
      <p:sp>
        <p:nvSpPr>
          <p:cNvPr id="168" name="Right Arrow 167"/>
          <p:cNvSpPr/>
          <p:nvPr/>
        </p:nvSpPr>
        <p:spPr>
          <a:xfrm>
            <a:off x="4119715" y="2043398"/>
            <a:ext cx="7620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3310" y="4577923"/>
            <a:ext cx="559723" cy="813967"/>
          </a:xfrm>
          <a:prstGeom prst="rect">
            <a:avLst/>
          </a:prstGeom>
          <a:noFill/>
        </p:spPr>
      </p:pic>
      <p:sp>
        <p:nvSpPr>
          <p:cNvPr id="170" name="Rounded Rectangle 169"/>
          <p:cNvSpPr/>
          <p:nvPr/>
        </p:nvSpPr>
        <p:spPr>
          <a:xfrm rot="16200000">
            <a:off x="587981" y="4691324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 rot="16200000">
            <a:off x="1649865" y="4516845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 rot="16200000">
            <a:off x="2888730" y="4400526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/>
          <p:cNvCxnSpPr>
            <a:stCxn id="179" idx="4"/>
            <a:endCxn id="170" idx="0"/>
          </p:cNvCxnSpPr>
          <p:nvPr/>
        </p:nvCxnSpPr>
        <p:spPr>
          <a:xfrm>
            <a:off x="465189" y="4897196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70" idx="2"/>
            <a:endCxn id="171" idx="0"/>
          </p:cNvCxnSpPr>
          <p:nvPr/>
        </p:nvCxnSpPr>
        <p:spPr>
          <a:xfrm rot="10800000" flipH="1">
            <a:off x="1172497" y="4723322"/>
            <a:ext cx="648929" cy="17447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70" idx="2"/>
            <a:endCxn id="180" idx="0"/>
          </p:cNvCxnSpPr>
          <p:nvPr/>
        </p:nvCxnSpPr>
        <p:spPr>
          <a:xfrm>
            <a:off x="1172497" y="4897802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1" idx="2"/>
            <a:endCxn id="172" idx="0"/>
          </p:cNvCxnSpPr>
          <p:nvPr/>
        </p:nvCxnSpPr>
        <p:spPr>
          <a:xfrm flipV="1">
            <a:off x="2234381" y="4607003"/>
            <a:ext cx="825910" cy="11631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80" idx="2"/>
            <a:endCxn id="172" idx="0"/>
          </p:cNvCxnSpPr>
          <p:nvPr/>
        </p:nvCxnSpPr>
        <p:spPr>
          <a:xfrm flipV="1">
            <a:off x="2234381" y="4607003"/>
            <a:ext cx="825910" cy="11050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2" idx="2"/>
          </p:cNvCxnSpPr>
          <p:nvPr/>
        </p:nvCxnSpPr>
        <p:spPr>
          <a:xfrm rot="10800000" flipH="1">
            <a:off x="3473245" y="4519764"/>
            <a:ext cx="412955" cy="872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 rot="16200000">
            <a:off x="201188" y="4779814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 rot="16200000">
            <a:off x="1649865" y="5505560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8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542" y="4694243"/>
            <a:ext cx="372723" cy="357682"/>
          </a:xfrm>
          <a:prstGeom prst="rect">
            <a:avLst/>
          </a:prstGeom>
          <a:noFill/>
        </p:spPr>
      </p:pic>
      <p:pic>
        <p:nvPicPr>
          <p:cNvPr id="18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1426" y="4519764"/>
            <a:ext cx="372723" cy="357682"/>
          </a:xfrm>
          <a:prstGeom prst="rect">
            <a:avLst/>
          </a:prstGeom>
          <a:noFill/>
        </p:spPr>
      </p:pic>
      <p:pic>
        <p:nvPicPr>
          <p:cNvPr id="18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5562600"/>
            <a:ext cx="372723" cy="357682"/>
          </a:xfrm>
          <a:prstGeom prst="rect">
            <a:avLst/>
          </a:prstGeom>
          <a:noFill/>
        </p:spPr>
      </p:pic>
      <p:sp>
        <p:nvSpPr>
          <p:cNvPr id="185" name="Right Arrow 184"/>
          <p:cNvSpPr/>
          <p:nvPr/>
        </p:nvSpPr>
        <p:spPr>
          <a:xfrm>
            <a:off x="4114800" y="4876800"/>
            <a:ext cx="7620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6665" y="4189114"/>
            <a:ext cx="559723" cy="813967"/>
          </a:xfrm>
          <a:prstGeom prst="rect">
            <a:avLst/>
          </a:prstGeom>
          <a:noFill/>
        </p:spPr>
      </p:pic>
      <p:sp>
        <p:nvSpPr>
          <p:cNvPr id="187" name="Rounded Rectangle 186"/>
          <p:cNvSpPr/>
          <p:nvPr/>
        </p:nvSpPr>
        <p:spPr>
          <a:xfrm rot="16200000">
            <a:off x="5452491" y="4691325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 rot="16200000">
            <a:off x="6534040" y="4210160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 rot="16200000">
            <a:off x="7753240" y="4400527"/>
            <a:ext cx="756076" cy="412955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0" name="Straight Arrow Connector 189"/>
          <p:cNvCxnSpPr>
            <a:stCxn id="196" idx="4"/>
            <a:endCxn id="187" idx="0"/>
          </p:cNvCxnSpPr>
          <p:nvPr/>
        </p:nvCxnSpPr>
        <p:spPr>
          <a:xfrm>
            <a:off x="5329699" y="4897197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7" idx="2"/>
            <a:endCxn id="188" idx="0"/>
          </p:cNvCxnSpPr>
          <p:nvPr/>
        </p:nvCxnSpPr>
        <p:spPr>
          <a:xfrm flipV="1">
            <a:off x="6037007" y="4416638"/>
            <a:ext cx="668594" cy="48116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7" idx="2"/>
            <a:endCxn id="197" idx="0"/>
          </p:cNvCxnSpPr>
          <p:nvPr/>
        </p:nvCxnSpPr>
        <p:spPr>
          <a:xfrm>
            <a:off x="6037007" y="4897803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8" idx="2"/>
            <a:endCxn id="189" idx="0"/>
          </p:cNvCxnSpPr>
          <p:nvPr/>
        </p:nvCxnSpPr>
        <p:spPr>
          <a:xfrm>
            <a:off x="7118556" y="4416638"/>
            <a:ext cx="806245" cy="19036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97" idx="2"/>
            <a:endCxn id="189" idx="0"/>
          </p:cNvCxnSpPr>
          <p:nvPr/>
        </p:nvCxnSpPr>
        <p:spPr>
          <a:xfrm flipV="1">
            <a:off x="7098891" y="4607004"/>
            <a:ext cx="825910" cy="11050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</p:cNvCxnSpPr>
          <p:nvPr/>
        </p:nvCxnSpPr>
        <p:spPr>
          <a:xfrm rot="10800000" flipH="1">
            <a:off x="8337755" y="4519765"/>
            <a:ext cx="412955" cy="872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 rot="16200000">
            <a:off x="5065698" y="4779815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 rot="16200000">
            <a:off x="6514375" y="5505561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99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24052" y="4694244"/>
            <a:ext cx="372723" cy="357682"/>
          </a:xfrm>
          <a:prstGeom prst="rect">
            <a:avLst/>
          </a:prstGeom>
          <a:noFill/>
        </p:spPr>
      </p:pic>
      <p:pic>
        <p:nvPicPr>
          <p:cNvPr id="201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562600"/>
            <a:ext cx="372723" cy="357682"/>
          </a:xfrm>
          <a:prstGeom prst="rect">
            <a:avLst/>
          </a:prstGeom>
          <a:noFill/>
        </p:spPr>
      </p:pic>
      <p:pic>
        <p:nvPicPr>
          <p:cNvPr id="202" name="Picture 15" descr="C:\Users\mbudiu\AppData\Local\Microsoft\Windows\Temporary Internet Files\Content.IE5\BHDD9B0Z\MCj04348160000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4267200"/>
            <a:ext cx="766916" cy="756076"/>
          </a:xfrm>
          <a:prstGeom prst="rect">
            <a:avLst/>
          </a:prstGeom>
          <a:noFill/>
        </p:spPr>
      </p:pic>
      <p:sp>
        <p:nvSpPr>
          <p:cNvPr id="205" name="Rectangle 204"/>
          <p:cNvSpPr/>
          <p:nvPr/>
        </p:nvSpPr>
        <p:spPr>
          <a:xfrm>
            <a:off x="152400" y="1143000"/>
            <a:ext cx="87630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52400" y="3810000"/>
            <a:ext cx="87630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" name="Picture 5" descr="C:\Program Files\Microsoft Resource DVD Artwork\DVD_ART\Artwork_Imagery\HARDWARE_IMAGERY\Illustration - Misc Hardware\Windows Server Icons\Misc\Hourglass waiting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01000" y="4419600"/>
            <a:ext cx="281940" cy="4876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  <p:bldP spid="152" grpId="0" animBg="1"/>
      <p:bldP spid="159" grpId="0" animBg="1"/>
      <p:bldP spid="160" grpId="0" animBg="1"/>
      <p:bldP spid="162" grpId="0" animBg="1"/>
      <p:bldP spid="168" grpId="0" animBg="1"/>
      <p:bldP spid="170" grpId="0" animBg="1"/>
      <p:bldP spid="171" grpId="0" animBg="1"/>
      <p:bldP spid="172" grpId="0" animBg="1"/>
      <p:bldP spid="179" grpId="0" animBg="1"/>
      <p:bldP spid="180" grpId="0" animBg="1"/>
      <p:bldP spid="185" grpId="0" animBg="1"/>
      <p:bldP spid="187" grpId="0" animBg="1"/>
      <p:bldP spid="188" grpId="0" animBg="1"/>
      <p:bldP spid="189" grpId="0" animBg="1"/>
      <p:bldP spid="196" grpId="0" animBg="1"/>
      <p:bldP spid="19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8495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Dryad</a:t>
            </a:r>
            <a:r>
              <a:rPr lang="en-US" dirty="0" smtClean="0"/>
              <a:t> </a:t>
            </a:r>
          </a:p>
          <a:p>
            <a:r>
              <a:rPr lang="en-US" dirty="0" smtClean="0"/>
              <a:t>LINQ &amp; DryadLINQ</a:t>
            </a:r>
          </a:p>
          <a:p>
            <a:r>
              <a:rPr lang="en-US" dirty="0" smtClean="0"/>
              <a:t>Machine learning on DryadLINQ</a:t>
            </a:r>
          </a:p>
          <a:p>
            <a:r>
              <a:rPr lang="en-US" dirty="0" smtClean="0"/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457200"/>
            <a:ext cx="25651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Outline</a:t>
            </a:r>
            <a:endParaRPr lang="en-US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4666" y="2835029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4348" y="2835029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0" name="Rectangle 9"/>
          <p:cNvSpPr/>
          <p:nvPr/>
        </p:nvSpPr>
        <p:spPr>
          <a:xfrm>
            <a:off x="3584032" y="2835029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1" name="Rectangle 10"/>
          <p:cNvSpPr/>
          <p:nvPr/>
        </p:nvSpPr>
        <p:spPr>
          <a:xfrm>
            <a:off x="3963716" y="2835029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2" name="Rectangle 11"/>
          <p:cNvSpPr/>
          <p:nvPr/>
        </p:nvSpPr>
        <p:spPr>
          <a:xfrm>
            <a:off x="4343400" y="2835029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" name="Rectangle 13"/>
          <p:cNvSpPr/>
          <p:nvPr/>
        </p:nvSpPr>
        <p:spPr>
          <a:xfrm>
            <a:off x="4750687" y="2835029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5130371" y="2835029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" name="Rectangle 15"/>
          <p:cNvSpPr/>
          <p:nvPr/>
        </p:nvSpPr>
        <p:spPr>
          <a:xfrm>
            <a:off x="5510055" y="2835029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" name="Rectangle 16"/>
          <p:cNvSpPr/>
          <p:nvPr/>
        </p:nvSpPr>
        <p:spPr>
          <a:xfrm>
            <a:off x="5889739" y="2835029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5" name="TextBox 20"/>
          <p:cNvSpPr txBox="1"/>
          <p:nvPr/>
        </p:nvSpPr>
        <p:spPr>
          <a:xfrm>
            <a:off x="3323145" y="4495800"/>
            <a:ext cx="263142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i="1" dirty="0" smtClean="0"/>
              <a:t>Collection</a:t>
            </a:r>
          </a:p>
          <a:p>
            <a:pPr algn="ctr"/>
            <a:r>
              <a:rPr lang="en-US" sz="3200" dirty="0" smtClean="0"/>
              <a:t>IQueryable&lt;T&gt;</a:t>
            </a:r>
          </a:p>
        </p:txBody>
      </p:sp>
      <p:sp>
        <p:nvSpPr>
          <p:cNvPr id="26" name="Left Brace 25"/>
          <p:cNvSpPr/>
          <p:nvPr/>
        </p:nvSpPr>
        <p:spPr>
          <a:xfrm rot="16200000">
            <a:off x="4310293" y="2471507"/>
            <a:ext cx="294813" cy="3733799"/>
          </a:xfrm>
          <a:prstGeom prst="leftBrace">
            <a:avLst>
              <a:gd name="adj1" fmla="val 2775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TextBox 25"/>
          <p:cNvSpPr txBox="1"/>
          <p:nvPr/>
        </p:nvSpPr>
        <p:spPr>
          <a:xfrm>
            <a:off x="2776946" y="1600200"/>
            <a:ext cx="38524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smtClean="0"/>
              <a:t>.NET objects of type T</a:t>
            </a:r>
            <a:endParaRPr lang="en-US" sz="3200" i="1" dirty="0"/>
          </a:p>
        </p:txBody>
      </p:sp>
      <p:sp>
        <p:nvSpPr>
          <p:cNvPr id="29" name="Rounded Rectangle 28"/>
          <p:cNvSpPr/>
          <p:nvPr/>
        </p:nvSpPr>
        <p:spPr>
          <a:xfrm>
            <a:off x="2666999" y="2618361"/>
            <a:ext cx="3657601" cy="14964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endCxn id="17" idx="0"/>
          </p:cNvCxnSpPr>
          <p:nvPr/>
        </p:nvCxnSpPr>
        <p:spPr>
          <a:xfrm rot="16200000" flipH="1">
            <a:off x="5028382" y="1859766"/>
            <a:ext cx="650054" cy="130047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LINQ Data Model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12" idx="0"/>
          </p:cNvCxnSpPr>
          <p:nvPr/>
        </p:nvCxnSpPr>
        <p:spPr>
          <a:xfrm rot="5400000">
            <a:off x="4255213" y="2387069"/>
            <a:ext cx="650054" cy="24586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ounded Rectangle 161"/>
          <p:cNvSpPr/>
          <p:nvPr/>
        </p:nvSpPr>
        <p:spPr>
          <a:xfrm>
            <a:off x="5674659" y="2936471"/>
            <a:ext cx="1944716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41" name="Rounded Rectangle 140"/>
          <p:cNvSpPr/>
          <p:nvPr/>
        </p:nvSpPr>
        <p:spPr>
          <a:xfrm>
            <a:off x="5715000" y="2403071"/>
            <a:ext cx="190437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4" name="Rounded Rectangle 13"/>
          <p:cNvSpPr/>
          <p:nvPr/>
        </p:nvSpPr>
        <p:spPr>
          <a:xfrm>
            <a:off x="5715000" y="1488671"/>
            <a:ext cx="190437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04" name="Rounded Rectangle 203"/>
          <p:cNvSpPr/>
          <p:nvPr/>
        </p:nvSpPr>
        <p:spPr>
          <a:xfrm>
            <a:off x="5638800" y="4003271"/>
            <a:ext cx="198057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83" name="Rounded Rectangle 182"/>
          <p:cNvSpPr/>
          <p:nvPr/>
        </p:nvSpPr>
        <p:spPr>
          <a:xfrm>
            <a:off x="5562600" y="3469871"/>
            <a:ext cx="213297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05" name="Rounded Rectangle 304"/>
          <p:cNvSpPr/>
          <p:nvPr/>
        </p:nvSpPr>
        <p:spPr>
          <a:xfrm>
            <a:off x="6781800" y="3509400"/>
            <a:ext cx="850605" cy="29411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00" name="Rounded Rectangle 299"/>
          <p:cNvSpPr/>
          <p:nvPr/>
        </p:nvSpPr>
        <p:spPr>
          <a:xfrm>
            <a:off x="5650200" y="3509400"/>
            <a:ext cx="657600" cy="29411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03" name="Rounded Rectangle 302"/>
          <p:cNvSpPr/>
          <p:nvPr/>
        </p:nvSpPr>
        <p:spPr>
          <a:xfrm>
            <a:off x="6337800" y="3505200"/>
            <a:ext cx="367800" cy="29411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LINQ Language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2286000"/>
            <a:ext cx="32449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      (filter)</a:t>
            </a:r>
          </a:p>
          <a:p>
            <a:r>
              <a:rPr lang="en-US" sz="3600" dirty="0" smtClean="0"/>
              <a:t>Select        (map)</a:t>
            </a:r>
          </a:p>
          <a:p>
            <a:r>
              <a:rPr lang="en-US" sz="3600" dirty="0" err="1" smtClean="0"/>
              <a:t>GroupBy</a:t>
            </a:r>
            <a:endParaRPr lang="en-US" sz="3600" dirty="0" smtClean="0"/>
          </a:p>
          <a:p>
            <a:r>
              <a:rPr lang="en-US" sz="3600" dirty="0" smtClean="0"/>
              <a:t>OrderBy    (sort)</a:t>
            </a:r>
          </a:p>
          <a:p>
            <a:r>
              <a:rPr lang="en-US" sz="3600" dirty="0" smtClean="0"/>
              <a:t>Aggregate (fold)</a:t>
            </a:r>
          </a:p>
          <a:p>
            <a:r>
              <a:rPr lang="en-US" sz="3600" dirty="0" smtClean="0"/>
              <a:t>Join</a:t>
            </a:r>
          </a:p>
        </p:txBody>
      </p:sp>
      <p:sp>
        <p:nvSpPr>
          <p:cNvPr id="9" name="Rectangle 8"/>
          <p:cNvSpPr/>
          <p:nvPr/>
        </p:nvSpPr>
        <p:spPr>
          <a:xfrm>
            <a:off x="5782169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82914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1" name="Rectangle 10"/>
          <p:cNvSpPr/>
          <p:nvPr/>
        </p:nvSpPr>
        <p:spPr>
          <a:xfrm>
            <a:off x="6183660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2" name="Rectangle 11"/>
          <p:cNvSpPr/>
          <p:nvPr/>
        </p:nvSpPr>
        <p:spPr>
          <a:xfrm>
            <a:off x="6384406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3" name="Rectangle 12"/>
          <p:cNvSpPr/>
          <p:nvPr/>
        </p:nvSpPr>
        <p:spPr>
          <a:xfrm>
            <a:off x="6585152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6776243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" name="Rectangle 15"/>
          <p:cNvSpPr/>
          <p:nvPr/>
        </p:nvSpPr>
        <p:spPr>
          <a:xfrm>
            <a:off x="6976989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" name="Rectangle 16"/>
          <p:cNvSpPr/>
          <p:nvPr/>
        </p:nvSpPr>
        <p:spPr>
          <a:xfrm>
            <a:off x="7177735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" name="Rectangle 17"/>
          <p:cNvSpPr/>
          <p:nvPr/>
        </p:nvSpPr>
        <p:spPr>
          <a:xfrm>
            <a:off x="7378482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36" name="Rectangle 135"/>
          <p:cNvSpPr/>
          <p:nvPr/>
        </p:nvSpPr>
        <p:spPr>
          <a:xfrm>
            <a:off x="5754315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155806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39" name="Rectangle 138"/>
          <p:cNvSpPr/>
          <p:nvPr/>
        </p:nvSpPr>
        <p:spPr>
          <a:xfrm>
            <a:off x="6356552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3" name="Rectangle 142"/>
          <p:cNvSpPr/>
          <p:nvPr/>
        </p:nvSpPr>
        <p:spPr>
          <a:xfrm>
            <a:off x="6976989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4" name="Rectangle 143"/>
          <p:cNvSpPr/>
          <p:nvPr/>
        </p:nvSpPr>
        <p:spPr>
          <a:xfrm>
            <a:off x="7177735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5" name="Rectangle 144"/>
          <p:cNvSpPr/>
          <p:nvPr/>
        </p:nvSpPr>
        <p:spPr>
          <a:xfrm>
            <a:off x="7378482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7" name="Rectangle 156"/>
          <p:cNvSpPr/>
          <p:nvPr/>
        </p:nvSpPr>
        <p:spPr>
          <a:xfrm>
            <a:off x="5738019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5938764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9" name="Rectangle 158"/>
          <p:cNvSpPr/>
          <p:nvPr/>
        </p:nvSpPr>
        <p:spPr>
          <a:xfrm>
            <a:off x="6139510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0" name="Rectangle 159"/>
          <p:cNvSpPr/>
          <p:nvPr/>
        </p:nvSpPr>
        <p:spPr>
          <a:xfrm>
            <a:off x="6340256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1" name="Rectangle 160"/>
          <p:cNvSpPr/>
          <p:nvPr/>
        </p:nvSpPr>
        <p:spPr>
          <a:xfrm>
            <a:off x="6541002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3" name="Rectangle 162"/>
          <p:cNvSpPr/>
          <p:nvPr/>
        </p:nvSpPr>
        <p:spPr>
          <a:xfrm>
            <a:off x="6754168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4" name="Rectangle 163"/>
          <p:cNvSpPr/>
          <p:nvPr/>
        </p:nvSpPr>
        <p:spPr>
          <a:xfrm>
            <a:off x="6954914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5" name="Rectangle 164"/>
          <p:cNvSpPr/>
          <p:nvPr/>
        </p:nvSpPr>
        <p:spPr>
          <a:xfrm>
            <a:off x="7155660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6" name="Rectangle 165"/>
          <p:cNvSpPr/>
          <p:nvPr/>
        </p:nvSpPr>
        <p:spPr>
          <a:xfrm>
            <a:off x="7356407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8" name="Rectangle 177"/>
          <p:cNvSpPr/>
          <p:nvPr/>
        </p:nvSpPr>
        <p:spPr>
          <a:xfrm>
            <a:off x="5727774" y="3571201"/>
            <a:ext cx="115050" cy="177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5928519" y="3571201"/>
            <a:ext cx="115050" cy="177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0" name="Rectangle 179"/>
          <p:cNvSpPr/>
          <p:nvPr/>
        </p:nvSpPr>
        <p:spPr>
          <a:xfrm>
            <a:off x="6129265" y="3571201"/>
            <a:ext cx="115050" cy="177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1" name="Rectangle 180"/>
          <p:cNvSpPr/>
          <p:nvPr/>
        </p:nvSpPr>
        <p:spPr>
          <a:xfrm>
            <a:off x="6375150" y="3571201"/>
            <a:ext cx="115050" cy="1778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2" name="Rectangle 181"/>
          <p:cNvSpPr/>
          <p:nvPr/>
        </p:nvSpPr>
        <p:spPr>
          <a:xfrm>
            <a:off x="6546975" y="3571201"/>
            <a:ext cx="115050" cy="1778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5" name="Rectangle 184"/>
          <p:cNvSpPr/>
          <p:nvPr/>
        </p:nvSpPr>
        <p:spPr>
          <a:xfrm>
            <a:off x="7055888" y="3571201"/>
            <a:ext cx="115050" cy="17785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6" name="Rectangle 185"/>
          <p:cNvSpPr/>
          <p:nvPr/>
        </p:nvSpPr>
        <p:spPr>
          <a:xfrm>
            <a:off x="7256634" y="3571201"/>
            <a:ext cx="115050" cy="17785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7" name="Rectangle 186"/>
          <p:cNvSpPr/>
          <p:nvPr/>
        </p:nvSpPr>
        <p:spPr>
          <a:xfrm>
            <a:off x="7457381" y="3571201"/>
            <a:ext cx="115050" cy="17785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99" name="Rectangle 198"/>
          <p:cNvSpPr/>
          <p:nvPr/>
        </p:nvSpPr>
        <p:spPr>
          <a:xfrm>
            <a:off x="5761041" y="4295790"/>
            <a:ext cx="11372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5959125" y="4289363"/>
            <a:ext cx="116383" cy="5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1" name="Rectangle 200"/>
          <p:cNvSpPr/>
          <p:nvPr/>
        </p:nvSpPr>
        <p:spPr>
          <a:xfrm>
            <a:off x="6153721" y="4268487"/>
            <a:ext cx="122534" cy="7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2" name="Rectangle 201"/>
          <p:cNvSpPr/>
          <p:nvPr/>
        </p:nvSpPr>
        <p:spPr>
          <a:xfrm>
            <a:off x="6348315" y="4268487"/>
            <a:ext cx="128685" cy="7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3" name="Rectangle 202"/>
          <p:cNvSpPr/>
          <p:nvPr/>
        </p:nvSpPr>
        <p:spPr>
          <a:xfrm>
            <a:off x="6553200" y="4261529"/>
            <a:ext cx="120878" cy="79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5" name="Rectangle 204"/>
          <p:cNvSpPr/>
          <p:nvPr/>
        </p:nvSpPr>
        <p:spPr>
          <a:xfrm>
            <a:off x="6770400" y="4226400"/>
            <a:ext cx="126291" cy="115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6" name="Rectangle 205"/>
          <p:cNvSpPr/>
          <p:nvPr/>
        </p:nvSpPr>
        <p:spPr>
          <a:xfrm>
            <a:off x="6972000" y="4212000"/>
            <a:ext cx="125437" cy="12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7" name="Rectangle 206"/>
          <p:cNvSpPr/>
          <p:nvPr/>
        </p:nvSpPr>
        <p:spPr>
          <a:xfrm>
            <a:off x="7166401" y="4176000"/>
            <a:ext cx="131782" cy="16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8" name="Rectangle 207"/>
          <p:cNvSpPr/>
          <p:nvPr/>
        </p:nvSpPr>
        <p:spPr>
          <a:xfrm>
            <a:off x="7378618" y="4140000"/>
            <a:ext cx="120311" cy="20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9" name="Rounded Rectangle 218"/>
          <p:cNvSpPr/>
          <p:nvPr/>
        </p:nvSpPr>
        <p:spPr>
          <a:xfrm>
            <a:off x="6150875" y="5108577"/>
            <a:ext cx="116432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20" name="Rectangle 219"/>
          <p:cNvSpPr/>
          <p:nvPr/>
        </p:nvSpPr>
        <p:spPr>
          <a:xfrm>
            <a:off x="6271323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6472068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2" name="Rectangle 221"/>
          <p:cNvSpPr/>
          <p:nvPr/>
        </p:nvSpPr>
        <p:spPr>
          <a:xfrm>
            <a:off x="6672814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3" name="Rectangle 222"/>
          <p:cNvSpPr/>
          <p:nvPr/>
        </p:nvSpPr>
        <p:spPr>
          <a:xfrm>
            <a:off x="6873560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4" name="Rectangle 223"/>
          <p:cNvSpPr/>
          <p:nvPr/>
        </p:nvSpPr>
        <p:spPr>
          <a:xfrm>
            <a:off x="7074306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46" name="Rounded Rectangle 245"/>
          <p:cNvSpPr/>
          <p:nvPr/>
        </p:nvSpPr>
        <p:spPr>
          <a:xfrm>
            <a:off x="6655797" y="4572482"/>
            <a:ext cx="354604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47" name="Rectangle 246"/>
          <p:cNvSpPr/>
          <p:nvPr/>
        </p:nvSpPr>
        <p:spPr>
          <a:xfrm>
            <a:off x="6776243" y="4614761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10" name="Down Arrow 309"/>
          <p:cNvSpPr/>
          <p:nvPr/>
        </p:nvSpPr>
        <p:spPr>
          <a:xfrm>
            <a:off x="6477000" y="1981200"/>
            <a:ext cx="457200" cy="3048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Rounded Rectangle 314"/>
          <p:cNvSpPr/>
          <p:nvPr/>
        </p:nvSpPr>
        <p:spPr>
          <a:xfrm>
            <a:off x="4191000" y="5105400"/>
            <a:ext cx="728274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16" name="Rectangle 315"/>
          <p:cNvSpPr/>
          <p:nvPr/>
        </p:nvSpPr>
        <p:spPr>
          <a:xfrm>
            <a:off x="4311446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17" name="Rectangle 316"/>
          <p:cNvSpPr/>
          <p:nvPr/>
        </p:nvSpPr>
        <p:spPr>
          <a:xfrm>
            <a:off x="4512192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18" name="Rectangle 317"/>
          <p:cNvSpPr/>
          <p:nvPr/>
        </p:nvSpPr>
        <p:spPr>
          <a:xfrm>
            <a:off x="4712938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5" name="Down Arrow 324"/>
          <p:cNvSpPr/>
          <p:nvPr/>
        </p:nvSpPr>
        <p:spPr>
          <a:xfrm rot="16200000">
            <a:off x="5181600" y="5105400"/>
            <a:ext cx="457200" cy="3048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6273085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6473830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8" name="Rectangle 327"/>
          <p:cNvSpPr/>
          <p:nvPr/>
        </p:nvSpPr>
        <p:spPr>
          <a:xfrm>
            <a:off x="6674576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9" name="Rectangle 328"/>
          <p:cNvSpPr/>
          <p:nvPr/>
        </p:nvSpPr>
        <p:spPr>
          <a:xfrm>
            <a:off x="6875322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30" name="Rectangle 329"/>
          <p:cNvSpPr/>
          <p:nvPr/>
        </p:nvSpPr>
        <p:spPr>
          <a:xfrm>
            <a:off x="7076068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1" name="Rectangle 150"/>
          <p:cNvSpPr/>
          <p:nvPr/>
        </p:nvSpPr>
        <p:spPr>
          <a:xfrm>
            <a:off x="6876594" y="3571201"/>
            <a:ext cx="115050" cy="17785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2" name="Rectangle 151"/>
          <p:cNvSpPr/>
          <p:nvPr/>
        </p:nvSpPr>
        <p:spPr>
          <a:xfrm>
            <a:off x="609600" y="1447800"/>
            <a:ext cx="1181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Input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41" grpId="0" animBg="1"/>
      <p:bldP spid="204" grpId="0" animBg="1"/>
      <p:bldP spid="183" grpId="0" animBg="1"/>
      <p:bldP spid="305" grpId="0" animBg="1"/>
      <p:bldP spid="300" grpId="0" animBg="1"/>
      <p:bldP spid="303" grpId="0" animBg="1"/>
      <p:bldP spid="136" grpId="0" animBg="1"/>
      <p:bldP spid="138" grpId="0" animBg="1"/>
      <p:bldP spid="139" grpId="0" animBg="1"/>
      <p:bldP spid="143" grpId="0" animBg="1"/>
      <p:bldP spid="144" grpId="0" animBg="1"/>
      <p:bldP spid="145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3" grpId="0" animBg="1"/>
      <p:bldP spid="164" grpId="0" animBg="1"/>
      <p:bldP spid="165" grpId="0" animBg="1"/>
      <p:bldP spid="166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5" grpId="0" animBg="1"/>
      <p:bldP spid="186" grpId="0" animBg="1"/>
      <p:bldP spid="187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5" grpId="0" animBg="1"/>
      <p:bldP spid="206" grpId="0" animBg="1"/>
      <p:bldP spid="207" grpId="0" animBg="1"/>
      <p:bldP spid="20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46" grpId="0" animBg="1"/>
      <p:bldP spid="247" grpId="0" animBg="1"/>
      <p:bldP spid="315" grpId="0" animBg="1"/>
      <p:bldP spid="316" grpId="0" animBg="1"/>
      <p:bldP spid="317" grpId="0" animBg="1"/>
      <p:bldP spid="318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1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495800"/>
            <a:ext cx="1363467" cy="2011226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47800" y="274638"/>
            <a:ext cx="3886200" cy="1143000"/>
          </a:xfrm>
        </p:spPr>
        <p:txBody>
          <a:bodyPr/>
          <a:lstStyle/>
          <a:p>
            <a:r>
              <a:rPr lang="en-US" dirty="0" smtClean="0"/>
              <a:t>LINQ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Picture 5" descr="C:\Program Files\Microsoft Resource DVD Artwork\DVD_ART\BoxShots_Logos\Visual Studio 2008 Professional Edition MSDN Premium\Visual Studio 2008 Professional Edition with MSDN Premium Subscription Ang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1219200"/>
            <a:ext cx="1736852" cy="2357718"/>
          </a:xfrm>
          <a:prstGeom prst="rect">
            <a:avLst/>
          </a:prstGeom>
          <a:noFill/>
        </p:spPr>
      </p:pic>
      <p:pic>
        <p:nvPicPr>
          <p:cNvPr id="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200" y="4343401"/>
            <a:ext cx="799643" cy="2514600"/>
          </a:xfrm>
          <a:prstGeom prst="rect">
            <a:avLst/>
          </a:prstGeom>
          <a:noFill/>
        </p:spPr>
      </p:pic>
      <p:pic>
        <p:nvPicPr>
          <p:cNvPr id="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7400" y="4343400"/>
            <a:ext cx="799643" cy="2514600"/>
          </a:xfrm>
          <a:prstGeom prst="rect">
            <a:avLst/>
          </a:prstGeom>
          <a:noFill/>
        </p:spPr>
      </p:pic>
      <p:pic>
        <p:nvPicPr>
          <p:cNvPr id="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95600" y="4343400"/>
            <a:ext cx="799643" cy="2514600"/>
          </a:xfrm>
          <a:prstGeom prst="rect">
            <a:avLst/>
          </a:prstGeom>
          <a:noFill/>
        </p:spPr>
      </p:pic>
      <p:pic>
        <p:nvPicPr>
          <p:cNvPr id="1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4343400"/>
            <a:ext cx="799643" cy="2514600"/>
          </a:xfrm>
          <a:prstGeom prst="rect">
            <a:avLst/>
          </a:prstGeom>
          <a:noFill/>
        </p:spPr>
      </p:pic>
      <p:pic>
        <p:nvPicPr>
          <p:cNvPr id="1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0" y="4343400"/>
            <a:ext cx="799643" cy="2514600"/>
          </a:xfrm>
          <a:prstGeom prst="rect">
            <a:avLst/>
          </a:prstGeom>
          <a:noFill/>
        </p:spPr>
      </p:pic>
      <p:pic>
        <p:nvPicPr>
          <p:cNvPr id="1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0200" y="4343400"/>
            <a:ext cx="799643" cy="2514600"/>
          </a:xfrm>
          <a:prstGeom prst="rect">
            <a:avLst/>
          </a:prstGeom>
          <a:noFill/>
        </p:spPr>
      </p:pic>
      <p:pic>
        <p:nvPicPr>
          <p:cNvPr id="1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4343400"/>
            <a:ext cx="799643" cy="2514600"/>
          </a:xfrm>
          <a:prstGeom prst="rect">
            <a:avLst/>
          </a:prstGeom>
          <a:noFill/>
        </p:spPr>
      </p:pic>
      <p:pic>
        <p:nvPicPr>
          <p:cNvPr id="1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86600" y="4343400"/>
            <a:ext cx="799643" cy="25146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219200" y="3733800"/>
            <a:ext cx="66294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Dryad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962400" y="430640"/>
            <a:ext cx="457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 smtClean="0"/>
              <a:t>=&gt; DryadLINQ</a:t>
            </a:r>
            <a:endParaRPr lang="en-US" sz="4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8495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Dryad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LINQ &amp; DryadLINQ</a:t>
            </a:r>
          </a:p>
          <a:p>
            <a:r>
              <a:rPr lang="en-US" dirty="0" smtClean="0"/>
              <a:t>Machine learning on DryadLINQ</a:t>
            </a:r>
          </a:p>
          <a:p>
            <a:r>
              <a:rPr lang="en-US" dirty="0" smtClean="0"/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457200"/>
            <a:ext cx="25651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Outline</a:t>
            </a:r>
            <a:endParaRPr lang="en-US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K-Means Clustering in LINQ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066800"/>
            <a:ext cx="8001000" cy="2031325"/>
          </a:xfrm>
          <a:prstGeom prst="rect">
            <a:avLst/>
          </a:prstGeom>
          <a:solidFill>
            <a:srgbClr val="FFFFCC"/>
          </a:solidFill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Vector </a:t>
            </a:r>
            <a:r>
              <a:rPr lang="en-US" dirty="0" err="1" smtClean="0"/>
              <a:t>NearestCenter</a:t>
            </a:r>
            <a:r>
              <a:rPr lang="en-US" dirty="0" smtClean="0"/>
              <a:t>(Vector point, IQueryable&lt;Vector&gt; centers)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var</a:t>
            </a:r>
            <a:r>
              <a:rPr lang="en-US" dirty="0" smtClean="0"/>
              <a:t> nearest = </a:t>
            </a:r>
            <a:r>
              <a:rPr lang="en-US" dirty="0" err="1" smtClean="0"/>
              <a:t>centers.First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foreach</a:t>
            </a:r>
            <a:r>
              <a:rPr lang="en-US" dirty="0" smtClean="0"/>
              <a:t> (</a:t>
            </a:r>
            <a:r>
              <a:rPr lang="en-US" dirty="0" err="1" smtClean="0"/>
              <a:t>var</a:t>
            </a:r>
            <a:r>
              <a:rPr lang="en-US" dirty="0" smtClean="0"/>
              <a:t> center in centers)</a:t>
            </a:r>
          </a:p>
          <a:p>
            <a:r>
              <a:rPr lang="en-US" dirty="0" smtClean="0"/>
              <a:t>        if ((point - center).Norm() &lt; (point - nearest).Norm()) nearest = center;</a:t>
            </a:r>
          </a:p>
          <a:p>
            <a:r>
              <a:rPr lang="en-US" dirty="0" smtClean="0"/>
              <a:t>    return nearest;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3276600"/>
            <a:ext cx="8763000" cy="14773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IQueryable&lt;Vector&gt; </a:t>
            </a:r>
            <a:r>
              <a:rPr lang="en-US" dirty="0" err="1" smtClean="0"/>
              <a:t>KMeansStep</a:t>
            </a:r>
            <a:r>
              <a:rPr lang="en-US" dirty="0" smtClean="0"/>
              <a:t>(IQueryable&lt;Vector&gt; vectors,  IQueryable&lt;Vector&gt; centers)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return </a:t>
            </a:r>
            <a:r>
              <a:rPr lang="en-US" dirty="0" err="1" smtClean="0"/>
              <a:t>vectors.GroupBy</a:t>
            </a:r>
            <a:r>
              <a:rPr lang="en-US" dirty="0" smtClean="0"/>
              <a:t>(vector =&gt; </a:t>
            </a:r>
            <a:r>
              <a:rPr lang="en-US" dirty="0" err="1" smtClean="0"/>
              <a:t>NearestCenter</a:t>
            </a:r>
            <a:r>
              <a:rPr lang="en-US" dirty="0" smtClean="0"/>
              <a:t>(vector, centers))</a:t>
            </a:r>
          </a:p>
          <a:p>
            <a:r>
              <a:rPr lang="en-US" dirty="0" smtClean="0"/>
              <a:t>                 .Select(g =&gt; </a:t>
            </a:r>
            <a:r>
              <a:rPr lang="en-US" dirty="0" err="1" smtClean="0"/>
              <a:t>g.Aggregate</a:t>
            </a:r>
            <a:r>
              <a:rPr lang="en-US" dirty="0" smtClean="0"/>
              <a:t>((</a:t>
            </a:r>
            <a:r>
              <a:rPr lang="en-US" dirty="0" err="1" smtClean="0"/>
              <a:t>x,y</a:t>
            </a:r>
            <a:r>
              <a:rPr lang="en-US" dirty="0" smtClean="0"/>
              <a:t>) =&gt; </a:t>
            </a:r>
            <a:r>
              <a:rPr lang="en-US" dirty="0" err="1" smtClean="0"/>
              <a:t>x+y</a:t>
            </a:r>
            <a:r>
              <a:rPr lang="en-US" dirty="0" smtClean="0"/>
              <a:t>) / </a:t>
            </a:r>
            <a:r>
              <a:rPr lang="en-US" dirty="0" err="1" smtClean="0"/>
              <a:t>g.Count</a:t>
            </a:r>
            <a:r>
              <a:rPr lang="en-US" dirty="0" smtClean="0"/>
              <a:t>());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4953000"/>
            <a:ext cx="9144000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IQueryable&lt;Vector&gt; </a:t>
            </a:r>
            <a:r>
              <a:rPr lang="en-US" dirty="0" err="1" smtClean="0"/>
              <a:t>KMeans</a:t>
            </a:r>
            <a:r>
              <a:rPr lang="en-US" dirty="0" smtClean="0"/>
              <a:t>(IQueryable&lt;Vector&gt; vectors, IQueryable&lt;Vector&gt; centers,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iter</a:t>
            </a:r>
            <a:r>
              <a:rPr lang="en-US" dirty="0" smtClean="0"/>
              <a:t>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</a:t>
            </a:r>
            <a:r>
              <a:rPr lang="en-US" dirty="0" err="1" smtClean="0"/>
              <a:t>iter</a:t>
            </a:r>
            <a:r>
              <a:rPr lang="en-US" dirty="0" smtClean="0"/>
              <a:t>; 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  centers = </a:t>
            </a:r>
            <a:r>
              <a:rPr lang="en-US" dirty="0" err="1" smtClean="0"/>
              <a:t>KMeansStep</a:t>
            </a:r>
            <a:r>
              <a:rPr lang="en-US" dirty="0" smtClean="0"/>
              <a:t>(vectors, centers);</a:t>
            </a:r>
          </a:p>
          <a:p>
            <a:r>
              <a:rPr lang="en-US" dirty="0" smtClean="0"/>
              <a:t>     return centers;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4" name="Picture 4" descr="C:\Users\mbudiu\AppData\Local\Microsoft\Windows\Temporary Internet Files\Content.IE5\A0W98ILJ\MCPE03640_0000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1600" y="2209799"/>
            <a:ext cx="3767750" cy="346898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839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“What’s the point if I can’t have it?”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133600"/>
            <a:ext cx="8763000" cy="3733800"/>
          </a:xfrm>
          <a:solidFill>
            <a:srgbClr val="F8F8F8">
              <a:alpha val="76863"/>
            </a:srgbClr>
          </a:solidFill>
        </p:spPr>
        <p:txBody>
          <a:bodyPr>
            <a:normAutofit fontScale="92500"/>
          </a:bodyPr>
          <a:lstStyle/>
          <a:p>
            <a:r>
              <a:rPr lang="en-US" dirty="0" err="1" smtClean="0"/>
              <a:t>Dryad+DryadLINQ</a:t>
            </a:r>
            <a:r>
              <a:rPr lang="en-US" dirty="0" smtClean="0"/>
              <a:t> available for download</a:t>
            </a:r>
          </a:p>
          <a:p>
            <a:pPr lvl="1"/>
            <a:r>
              <a:rPr lang="en-US" dirty="0" smtClean="0"/>
              <a:t>Academic license</a:t>
            </a:r>
          </a:p>
          <a:p>
            <a:pPr lvl="1"/>
            <a:r>
              <a:rPr lang="en-US" dirty="0" smtClean="0"/>
              <a:t>Commercial evaluation license</a:t>
            </a:r>
          </a:p>
          <a:p>
            <a:r>
              <a:rPr lang="en-US" dirty="0" smtClean="0"/>
              <a:t>Runs on Windows HPC platform</a:t>
            </a:r>
          </a:p>
          <a:p>
            <a:r>
              <a:rPr lang="en-US" dirty="0" smtClean="0"/>
              <a:t>Dryad is in binary form, DryadLINQ in source</a:t>
            </a:r>
          </a:p>
          <a:p>
            <a:r>
              <a:rPr lang="en-US" dirty="0" smtClean="0"/>
              <a:t>3-page licensing agreement</a:t>
            </a:r>
          </a:p>
          <a:p>
            <a:r>
              <a:rPr lang="en-US" sz="2600" dirty="0" smtClean="0">
                <a:hlinkClick r:id="rId3"/>
              </a:rPr>
              <a:t>http://connect.microsoft.com/site/sitehome.aspx?SiteID=891</a:t>
            </a:r>
            <a:endParaRPr lang="en-US" sz="2600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1722437"/>
            <a:ext cx="8915400" cy="36115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371600" y="3581400"/>
            <a:ext cx="6629400" cy="1295400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4800" y="1981200"/>
            <a:ext cx="2667000" cy="53340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14021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LINQ = </a:t>
            </a:r>
            <a:r>
              <a:rPr lang="en-US" dirty="0" err="1" smtClean="0"/>
              <a:t>.Net</a:t>
            </a:r>
            <a:r>
              <a:rPr lang="en-US" dirty="0" smtClean="0"/>
              <a:t>+ Queries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981200" y="2438400"/>
            <a:ext cx="3505200" cy="83820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486400" y="4343400"/>
            <a:ext cx="533400" cy="3048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4024" name="Content Placeholder 2"/>
          <p:cNvSpPr txBox="1">
            <a:spLocks/>
          </p:cNvSpPr>
          <p:nvPr/>
        </p:nvSpPr>
        <p:spPr bwMode="auto">
          <a:xfrm>
            <a:off x="228600" y="2255837"/>
            <a:ext cx="868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 dirty="0">
                <a:latin typeface="Calibri" pitchFamily="34" charset="0"/>
              </a:rPr>
              <a:t>	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endParaRPr lang="en-US" sz="3200" dirty="0">
              <a:latin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2057400"/>
            <a:ext cx="8686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IQueryable&lt;Vector&gt; </a:t>
            </a:r>
          </a:p>
          <a:p>
            <a:r>
              <a:rPr lang="en-US" sz="2400" dirty="0" err="1" smtClean="0"/>
              <a:t>KMeansStep</a:t>
            </a:r>
            <a:r>
              <a:rPr lang="en-US" sz="2400" dirty="0" smtClean="0"/>
              <a:t>(IQueryable&lt;Vector&gt; vectors,  </a:t>
            </a:r>
          </a:p>
          <a:p>
            <a:r>
              <a:rPr lang="en-US" sz="2400" dirty="0"/>
              <a:t>	 </a:t>
            </a:r>
            <a:r>
              <a:rPr lang="en-US" sz="2400" dirty="0" smtClean="0"/>
              <a:t>          IQueryable&lt;Vector&gt; centers)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return vectors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.</a:t>
            </a:r>
            <a:r>
              <a:rPr lang="en-US" sz="2400" dirty="0" err="1" smtClean="0"/>
              <a:t>GroupBy</a:t>
            </a:r>
            <a:r>
              <a:rPr lang="en-US" sz="2400" dirty="0" smtClean="0"/>
              <a:t>(vector =&gt; </a:t>
            </a:r>
            <a:r>
              <a:rPr lang="en-US" sz="2400" dirty="0" err="1" smtClean="0"/>
              <a:t>NearestCenter</a:t>
            </a:r>
            <a:r>
              <a:rPr lang="en-US" sz="2400" dirty="0" smtClean="0"/>
              <a:t>(vector, centers))</a:t>
            </a:r>
          </a:p>
          <a:p>
            <a:r>
              <a:rPr lang="en-US" sz="2400" dirty="0" smtClean="0"/>
              <a:t>                 .Select(g =&gt; </a:t>
            </a:r>
            <a:r>
              <a:rPr lang="en-US" sz="2400" dirty="0" err="1" smtClean="0"/>
              <a:t>g.Aggregate</a:t>
            </a:r>
            <a:r>
              <a:rPr lang="en-US" sz="2400" dirty="0" smtClean="0"/>
              <a:t>((</a:t>
            </a:r>
            <a:r>
              <a:rPr lang="en-US" sz="2400" dirty="0" err="1" smtClean="0"/>
              <a:t>x,y</a:t>
            </a:r>
            <a:r>
              <a:rPr lang="en-US" sz="2400" dirty="0" smtClean="0"/>
              <a:t>) =&gt; </a:t>
            </a:r>
            <a:r>
              <a:rPr lang="en-US" sz="2400" dirty="0" err="1" smtClean="0"/>
              <a:t>x+y</a:t>
            </a:r>
            <a:r>
              <a:rPr lang="en-US" sz="2400" dirty="0" smtClean="0"/>
              <a:t>) / </a:t>
            </a:r>
            <a:r>
              <a:rPr lang="en-US" sz="2400" dirty="0" err="1" smtClean="0"/>
              <a:t>g.Count</a:t>
            </a:r>
            <a:r>
              <a:rPr lang="en-US" sz="2400" dirty="0" smtClean="0"/>
              <a:t>());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1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DryadLINQ Data Model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4" name="Picture 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0155" y="2998065"/>
            <a:ext cx="884439" cy="1304621"/>
          </a:xfrm>
          <a:prstGeom prst="rect">
            <a:avLst/>
          </a:prstGeom>
          <a:noFill/>
        </p:spPr>
      </p:pic>
      <p:pic>
        <p:nvPicPr>
          <p:cNvPr id="5" name="Picture 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6065" y="2998065"/>
            <a:ext cx="884439" cy="1304621"/>
          </a:xfrm>
          <a:prstGeom prst="rect">
            <a:avLst/>
          </a:prstGeom>
          <a:noFill/>
        </p:spPr>
      </p:pic>
      <p:pic>
        <p:nvPicPr>
          <p:cNvPr id="6" name="Picture 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025" y="2998065"/>
            <a:ext cx="884439" cy="1304621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1078913" y="2700754"/>
            <a:ext cx="2202164" cy="1349145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8" name="Rectangle 7"/>
          <p:cNvSpPr/>
          <p:nvPr/>
        </p:nvSpPr>
        <p:spPr>
          <a:xfrm>
            <a:off x="1306724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6406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0" name="Rectangle 9"/>
          <p:cNvSpPr/>
          <p:nvPr/>
        </p:nvSpPr>
        <p:spPr>
          <a:xfrm>
            <a:off x="2066090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1" name="Rectangle 10"/>
          <p:cNvSpPr/>
          <p:nvPr/>
        </p:nvSpPr>
        <p:spPr>
          <a:xfrm>
            <a:off x="2445774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2" name="Rectangle 11"/>
          <p:cNvSpPr/>
          <p:nvPr/>
        </p:nvSpPr>
        <p:spPr>
          <a:xfrm>
            <a:off x="2825458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3" name="Rounded Rectangle 12"/>
          <p:cNvSpPr/>
          <p:nvPr/>
        </p:nvSpPr>
        <p:spPr>
          <a:xfrm>
            <a:off x="3812634" y="2700754"/>
            <a:ext cx="1822480" cy="1349145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4" name="Rectangle 13"/>
          <p:cNvSpPr/>
          <p:nvPr/>
        </p:nvSpPr>
        <p:spPr>
          <a:xfrm>
            <a:off x="4040443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4420127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" name="Rectangle 15"/>
          <p:cNvSpPr/>
          <p:nvPr/>
        </p:nvSpPr>
        <p:spPr>
          <a:xfrm>
            <a:off x="4799811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" name="Rectangle 16"/>
          <p:cNvSpPr/>
          <p:nvPr/>
        </p:nvSpPr>
        <p:spPr>
          <a:xfrm>
            <a:off x="5179495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" name="Rounded Rectangle 17"/>
          <p:cNvSpPr/>
          <p:nvPr/>
        </p:nvSpPr>
        <p:spPr>
          <a:xfrm>
            <a:off x="6470418" y="2700754"/>
            <a:ext cx="1822480" cy="1349145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9" name="Rectangle 18"/>
          <p:cNvSpPr/>
          <p:nvPr/>
        </p:nvSpPr>
        <p:spPr>
          <a:xfrm>
            <a:off x="6698226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" name="Rectangle 19"/>
          <p:cNvSpPr/>
          <p:nvPr/>
        </p:nvSpPr>
        <p:spPr>
          <a:xfrm>
            <a:off x="7077910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" name="Rectangle 20"/>
          <p:cNvSpPr/>
          <p:nvPr/>
        </p:nvSpPr>
        <p:spPr>
          <a:xfrm>
            <a:off x="7457594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" name="Rectangle 21"/>
          <p:cNvSpPr/>
          <p:nvPr/>
        </p:nvSpPr>
        <p:spPr>
          <a:xfrm>
            <a:off x="7837278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3" name="TextBox 18"/>
          <p:cNvSpPr txBox="1"/>
          <p:nvPr/>
        </p:nvSpPr>
        <p:spPr>
          <a:xfrm>
            <a:off x="1371600" y="1676400"/>
            <a:ext cx="1627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smtClean="0"/>
              <a:t>Partition</a:t>
            </a:r>
            <a:endParaRPr lang="en-US" sz="3200" i="1" dirty="0"/>
          </a:p>
        </p:txBody>
      </p:sp>
      <p:sp>
        <p:nvSpPr>
          <p:cNvPr id="24" name="Left Brace 23"/>
          <p:cNvSpPr/>
          <p:nvPr/>
        </p:nvSpPr>
        <p:spPr>
          <a:xfrm rot="16200000" flipH="1">
            <a:off x="2066090" y="1376594"/>
            <a:ext cx="294813" cy="2063691"/>
          </a:xfrm>
          <a:prstGeom prst="leftBrace">
            <a:avLst>
              <a:gd name="adj1" fmla="val 2775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TextBox 20"/>
          <p:cNvSpPr txBox="1"/>
          <p:nvPr/>
        </p:nvSpPr>
        <p:spPr>
          <a:xfrm>
            <a:off x="3810000" y="472440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smtClean="0"/>
              <a:t>Collection</a:t>
            </a:r>
            <a:endParaRPr lang="en-US" sz="3200" i="1" dirty="0"/>
          </a:p>
        </p:txBody>
      </p:sp>
      <p:sp>
        <p:nvSpPr>
          <p:cNvPr id="26" name="Left Brace 25"/>
          <p:cNvSpPr/>
          <p:nvPr/>
        </p:nvSpPr>
        <p:spPr>
          <a:xfrm rot="16200000">
            <a:off x="4645703" y="860673"/>
            <a:ext cx="294813" cy="7517731"/>
          </a:xfrm>
          <a:prstGeom prst="leftBrace">
            <a:avLst>
              <a:gd name="adj1" fmla="val 2775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TextBox 25"/>
          <p:cNvSpPr txBox="1"/>
          <p:nvPr/>
        </p:nvSpPr>
        <p:spPr>
          <a:xfrm>
            <a:off x="5603845" y="1524000"/>
            <a:ext cx="2202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err="1" smtClean="0"/>
              <a:t>.Net</a:t>
            </a:r>
            <a:r>
              <a:rPr lang="en-US" sz="3200" i="1" dirty="0" smtClean="0"/>
              <a:t> objects</a:t>
            </a:r>
            <a:endParaRPr lang="en-US" sz="3200" i="1" dirty="0"/>
          </a:p>
        </p:txBody>
      </p:sp>
      <p:cxnSp>
        <p:nvCxnSpPr>
          <p:cNvPr id="28" name="Straight Arrow Connector 27"/>
          <p:cNvCxnSpPr>
            <a:stCxn id="27" idx="2"/>
            <a:endCxn id="12" idx="0"/>
          </p:cNvCxnSpPr>
          <p:nvPr/>
        </p:nvCxnSpPr>
        <p:spPr>
          <a:xfrm rot="5400000">
            <a:off x="4451239" y="596900"/>
            <a:ext cx="741883" cy="37656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86838" y="2555845"/>
            <a:ext cx="7665137" cy="16214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2"/>
            <a:endCxn id="22" idx="0"/>
          </p:cNvCxnSpPr>
          <p:nvPr/>
        </p:nvCxnSpPr>
        <p:spPr>
          <a:xfrm rot="16200000" flipH="1">
            <a:off x="6957149" y="1856622"/>
            <a:ext cx="741883" cy="1246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ounded Rectangle 43"/>
          <p:cNvSpPr/>
          <p:nvPr/>
        </p:nvSpPr>
        <p:spPr>
          <a:xfrm>
            <a:off x="2438400" y="1524000"/>
            <a:ext cx="4114800" cy="17758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/>
          </a:p>
        </p:txBody>
      </p:sp>
      <p:sp>
        <p:nvSpPr>
          <p:cNvPr id="55" name="Rounded Rectangle 54"/>
          <p:cNvSpPr/>
          <p:nvPr/>
        </p:nvSpPr>
        <p:spPr>
          <a:xfrm>
            <a:off x="1676400" y="4953000"/>
            <a:ext cx="5334000" cy="838200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504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66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1505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DryadLINQ = LINQ + Dryad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8176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cxnSp>
        <p:nvCxnSpPr>
          <p:cNvPr id="17" name="Straight Arrow Connector 16"/>
          <p:cNvCxnSpPr>
            <a:stCxn id="21" idx="4"/>
            <a:endCxn id="13" idx="0"/>
          </p:cNvCxnSpPr>
          <p:nvPr/>
        </p:nvCxnSpPr>
        <p:spPr>
          <a:xfrm rot="5400000">
            <a:off x="21216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0"/>
          </p:cNvCxnSpPr>
          <p:nvPr/>
        </p:nvCxnSpPr>
        <p:spPr>
          <a:xfrm rot="16200000" flipH="1">
            <a:off x="6065838" y="4905375"/>
            <a:ext cx="381000" cy="38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224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178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132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086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542088" y="4352925"/>
            <a:ext cx="1611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i="1" dirty="0">
                <a:latin typeface="Calibri" pitchFamily="34" charset="0"/>
              </a:rPr>
              <a:t>collection</a:t>
            </a:r>
          </a:p>
        </p:txBody>
      </p:sp>
      <p:sp>
        <p:nvSpPr>
          <p:cNvPr id="33" name="Oval 32"/>
          <p:cNvSpPr/>
          <p:nvPr/>
        </p:nvSpPr>
        <p:spPr>
          <a:xfrm>
            <a:off x="21986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40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894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848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7" name="Straight Arrow Connector 36"/>
          <p:cNvCxnSpPr>
            <a:stCxn id="13" idx="2"/>
            <a:endCxn id="33" idx="0"/>
          </p:cNvCxnSpPr>
          <p:nvPr/>
        </p:nvCxnSpPr>
        <p:spPr>
          <a:xfrm rot="16200000" flipH="1">
            <a:off x="21605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34" idx="0"/>
          </p:cNvCxnSpPr>
          <p:nvPr/>
        </p:nvCxnSpPr>
        <p:spPr>
          <a:xfrm rot="16200000" flipH="1">
            <a:off x="34559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  <a:endCxn id="35" idx="0"/>
          </p:cNvCxnSpPr>
          <p:nvPr/>
        </p:nvCxnSpPr>
        <p:spPr>
          <a:xfrm rot="16200000" flipH="1">
            <a:off x="47513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6" idx="0"/>
          </p:cNvCxnSpPr>
          <p:nvPr/>
        </p:nvCxnSpPr>
        <p:spPr>
          <a:xfrm rot="5400000">
            <a:off x="6084094" y="58396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618288" y="5953125"/>
            <a:ext cx="1144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i="1">
                <a:latin typeface="Calibri" pitchFamily="34" charset="0"/>
              </a:rPr>
              <a:t>results</a:t>
            </a:r>
          </a:p>
        </p:txBody>
      </p:sp>
      <p:pic>
        <p:nvPicPr>
          <p:cNvPr id="21506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44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98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0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752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>
            <a:off x="31130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084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800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54" name="Down Arrow 53"/>
          <p:cNvSpPr/>
          <p:nvPr/>
        </p:nvSpPr>
        <p:spPr>
          <a:xfrm>
            <a:off x="3886200" y="3429000"/>
            <a:ext cx="914400" cy="762000"/>
          </a:xfrm>
          <a:prstGeom prst="down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Freeform 60"/>
          <p:cNvSpPr/>
          <p:nvPr/>
        </p:nvSpPr>
        <p:spPr>
          <a:xfrm flipH="1">
            <a:off x="6096000" y="2743200"/>
            <a:ext cx="1193800" cy="2286000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  <a:gd name="connsiteX0" fmla="*/ 1009909 w 1009909"/>
              <a:gd name="connsiteY0" fmla="*/ 0 h 2743200"/>
              <a:gd name="connsiteX1" fmla="*/ 349988 w 1009909"/>
              <a:gd name="connsiteY1" fmla="*/ 155276 h 2743200"/>
              <a:gd name="connsiteX2" fmla="*/ 619 w 1009909"/>
              <a:gd name="connsiteY2" fmla="*/ 854015 h 2743200"/>
              <a:gd name="connsiteX3" fmla="*/ 353703 w 1009909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909" h="2743200">
                <a:moveTo>
                  <a:pt x="1009909" y="0"/>
                </a:moveTo>
                <a:cubicBezTo>
                  <a:pt x="878356" y="6470"/>
                  <a:pt x="518203" y="12940"/>
                  <a:pt x="349988" y="155276"/>
                </a:cubicBezTo>
                <a:cubicBezTo>
                  <a:pt x="181773" y="297612"/>
                  <a:pt x="0" y="422694"/>
                  <a:pt x="619" y="854015"/>
                </a:cubicBezTo>
                <a:cubicBezTo>
                  <a:pt x="1238" y="1285336"/>
                  <a:pt x="86284" y="1823768"/>
                  <a:pt x="353703" y="274320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584200" y="1747622"/>
            <a:ext cx="2006601" cy="4424578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  <a:gd name="connsiteX0" fmla="*/ 1038764 w 1038764"/>
              <a:gd name="connsiteY0" fmla="*/ 22561 h 3222961"/>
              <a:gd name="connsiteX1" fmla="*/ 792088 w 1038764"/>
              <a:gd name="connsiteY1" fmla="*/ 25879 h 3222961"/>
              <a:gd name="connsiteX2" fmla="*/ 378843 w 1038764"/>
              <a:gd name="connsiteY2" fmla="*/ 177837 h 3222961"/>
              <a:gd name="connsiteX3" fmla="*/ 29474 w 1038764"/>
              <a:gd name="connsiteY3" fmla="*/ 876576 h 3222961"/>
              <a:gd name="connsiteX4" fmla="*/ 555685 w 1038764"/>
              <a:gd name="connsiteY4" fmla="*/ 3222961 h 3222961"/>
              <a:gd name="connsiteX0" fmla="*/ 798875 w 862093"/>
              <a:gd name="connsiteY0" fmla="*/ 22561 h 3222961"/>
              <a:gd name="connsiteX1" fmla="*/ 792088 w 862093"/>
              <a:gd name="connsiteY1" fmla="*/ 25879 h 3222961"/>
              <a:gd name="connsiteX2" fmla="*/ 378843 w 862093"/>
              <a:gd name="connsiteY2" fmla="*/ 177837 h 3222961"/>
              <a:gd name="connsiteX3" fmla="*/ 29474 w 862093"/>
              <a:gd name="connsiteY3" fmla="*/ 876576 h 3222961"/>
              <a:gd name="connsiteX4" fmla="*/ 555685 w 862093"/>
              <a:gd name="connsiteY4" fmla="*/ 3222961 h 3222961"/>
              <a:gd name="connsiteX0" fmla="*/ 790827 w 854045"/>
              <a:gd name="connsiteY0" fmla="*/ 22561 h 3222961"/>
              <a:gd name="connsiteX1" fmla="*/ 784040 w 854045"/>
              <a:gd name="connsiteY1" fmla="*/ 25879 h 3222961"/>
              <a:gd name="connsiteX2" fmla="*/ 370795 w 854045"/>
              <a:gd name="connsiteY2" fmla="*/ 177837 h 3222961"/>
              <a:gd name="connsiteX3" fmla="*/ 21426 w 854045"/>
              <a:gd name="connsiteY3" fmla="*/ 876576 h 3222961"/>
              <a:gd name="connsiteX4" fmla="*/ 242237 w 854045"/>
              <a:gd name="connsiteY4" fmla="*/ 2820091 h 3222961"/>
              <a:gd name="connsiteX5" fmla="*/ 547637 w 854045"/>
              <a:gd name="connsiteY5" fmla="*/ 3222961 h 3222961"/>
              <a:gd name="connsiteX0" fmla="*/ 790827 w 854045"/>
              <a:gd name="connsiteY0" fmla="*/ 22561 h 3338067"/>
              <a:gd name="connsiteX1" fmla="*/ 784040 w 854045"/>
              <a:gd name="connsiteY1" fmla="*/ 25879 h 3338067"/>
              <a:gd name="connsiteX2" fmla="*/ 370795 w 854045"/>
              <a:gd name="connsiteY2" fmla="*/ 177837 h 3338067"/>
              <a:gd name="connsiteX3" fmla="*/ 21426 w 854045"/>
              <a:gd name="connsiteY3" fmla="*/ 876576 h 3338067"/>
              <a:gd name="connsiteX4" fmla="*/ 242237 w 854045"/>
              <a:gd name="connsiteY4" fmla="*/ 2820091 h 3338067"/>
              <a:gd name="connsiteX5" fmla="*/ 742807 w 854045"/>
              <a:gd name="connsiteY5" fmla="*/ 3338067 h 3338067"/>
              <a:gd name="connsiteX0" fmla="*/ 641288 w 704506"/>
              <a:gd name="connsiteY0" fmla="*/ 22561 h 3338067"/>
              <a:gd name="connsiteX1" fmla="*/ 634501 w 704506"/>
              <a:gd name="connsiteY1" fmla="*/ 25879 h 3338067"/>
              <a:gd name="connsiteX2" fmla="*/ 221256 w 704506"/>
              <a:gd name="connsiteY2" fmla="*/ 177837 h 3338067"/>
              <a:gd name="connsiteX3" fmla="*/ 37079 w 704506"/>
              <a:gd name="connsiteY3" fmla="*/ 920846 h 3338067"/>
              <a:gd name="connsiteX4" fmla="*/ 92698 w 704506"/>
              <a:gd name="connsiteY4" fmla="*/ 2820091 h 3338067"/>
              <a:gd name="connsiteX5" fmla="*/ 593268 w 704506"/>
              <a:gd name="connsiteY5" fmla="*/ 3338067 h 3338067"/>
              <a:gd name="connsiteX0" fmla="*/ 641288 w 715043"/>
              <a:gd name="connsiteY0" fmla="*/ 26321 h 3341827"/>
              <a:gd name="connsiteX1" fmla="*/ 704506 w 715043"/>
              <a:gd name="connsiteY1" fmla="*/ 3760 h 3341827"/>
              <a:gd name="connsiteX2" fmla="*/ 634501 w 715043"/>
              <a:gd name="connsiteY2" fmla="*/ 29639 h 3341827"/>
              <a:gd name="connsiteX3" fmla="*/ 221256 w 715043"/>
              <a:gd name="connsiteY3" fmla="*/ 181597 h 3341827"/>
              <a:gd name="connsiteX4" fmla="*/ 37079 w 715043"/>
              <a:gd name="connsiteY4" fmla="*/ 924606 h 3341827"/>
              <a:gd name="connsiteX5" fmla="*/ 92698 w 715043"/>
              <a:gd name="connsiteY5" fmla="*/ 2823851 h 3341827"/>
              <a:gd name="connsiteX6" fmla="*/ 593268 w 715043"/>
              <a:gd name="connsiteY6" fmla="*/ 3341827 h 3341827"/>
              <a:gd name="connsiteX0" fmla="*/ 641288 w 732316"/>
              <a:gd name="connsiteY0" fmla="*/ 26321 h 3341827"/>
              <a:gd name="connsiteX1" fmla="*/ 732316 w 732316"/>
              <a:gd name="connsiteY1" fmla="*/ 3760 h 3341827"/>
              <a:gd name="connsiteX2" fmla="*/ 634501 w 732316"/>
              <a:gd name="connsiteY2" fmla="*/ 29639 h 3341827"/>
              <a:gd name="connsiteX3" fmla="*/ 221256 w 732316"/>
              <a:gd name="connsiteY3" fmla="*/ 181597 h 3341827"/>
              <a:gd name="connsiteX4" fmla="*/ 37079 w 732316"/>
              <a:gd name="connsiteY4" fmla="*/ 924606 h 3341827"/>
              <a:gd name="connsiteX5" fmla="*/ 92698 w 732316"/>
              <a:gd name="connsiteY5" fmla="*/ 2823851 h 3341827"/>
              <a:gd name="connsiteX6" fmla="*/ 593268 w 732316"/>
              <a:gd name="connsiteY6" fmla="*/ 3341827 h 3341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2316" h="3341827">
                <a:moveTo>
                  <a:pt x="641288" y="26321"/>
                </a:moveTo>
                <a:lnTo>
                  <a:pt x="732316" y="3760"/>
                </a:lnTo>
                <a:cubicBezTo>
                  <a:pt x="731185" y="4313"/>
                  <a:pt x="719678" y="0"/>
                  <a:pt x="634501" y="29639"/>
                </a:cubicBezTo>
                <a:cubicBezTo>
                  <a:pt x="549324" y="59278"/>
                  <a:pt x="320826" y="32436"/>
                  <a:pt x="221256" y="181597"/>
                </a:cubicBezTo>
                <a:cubicBezTo>
                  <a:pt x="121686" y="330758"/>
                  <a:pt x="58505" y="484230"/>
                  <a:pt x="37079" y="924606"/>
                </a:cubicBezTo>
                <a:cubicBezTo>
                  <a:pt x="15653" y="1364982"/>
                  <a:pt x="0" y="2420981"/>
                  <a:pt x="92698" y="2823851"/>
                </a:cubicBezTo>
                <a:cubicBezTo>
                  <a:pt x="185396" y="3226721"/>
                  <a:pt x="550820" y="3185532"/>
                  <a:pt x="593268" y="3341827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8" name="Straight Arrow Connector 17"/>
          <p:cNvCxnSpPr>
            <a:stCxn id="22" idx="4"/>
            <a:endCxn id="14" idx="0"/>
          </p:cNvCxnSpPr>
          <p:nvPr/>
        </p:nvCxnSpPr>
        <p:spPr>
          <a:xfrm rot="5400000">
            <a:off x="34170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4"/>
            <a:endCxn id="15" idx="0"/>
          </p:cNvCxnSpPr>
          <p:nvPr/>
        </p:nvCxnSpPr>
        <p:spPr>
          <a:xfrm rot="5400000">
            <a:off x="47124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3124200" y="2438050"/>
            <a:ext cx="3276600" cy="636946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/>
          </a:p>
        </p:txBody>
      </p:sp>
      <p:sp>
        <p:nvSpPr>
          <p:cNvPr id="46" name="Rounded Rectangle 45"/>
          <p:cNvSpPr/>
          <p:nvPr/>
        </p:nvSpPr>
        <p:spPr>
          <a:xfrm>
            <a:off x="2626660" y="1685365"/>
            <a:ext cx="1230923" cy="262272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/>
          </a:p>
        </p:txBody>
      </p:sp>
      <p:sp>
        <p:nvSpPr>
          <p:cNvPr id="47" name="Rounded Rectangle 46"/>
          <p:cNvSpPr/>
          <p:nvPr/>
        </p:nvSpPr>
        <p:spPr>
          <a:xfrm>
            <a:off x="3505200" y="1950058"/>
            <a:ext cx="1828800" cy="412142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/>
          </a:p>
        </p:txBody>
      </p:sp>
      <p:sp>
        <p:nvSpPr>
          <p:cNvPr id="48" name="Rounded Rectangle 47"/>
          <p:cNvSpPr/>
          <p:nvPr/>
        </p:nvSpPr>
        <p:spPr>
          <a:xfrm>
            <a:off x="5231250" y="2859740"/>
            <a:ext cx="246185" cy="14987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900"/>
          </a:p>
        </p:txBody>
      </p:sp>
      <p:sp>
        <p:nvSpPr>
          <p:cNvPr id="50" name="Rectangle 49"/>
          <p:cNvSpPr/>
          <p:nvPr/>
        </p:nvSpPr>
        <p:spPr>
          <a:xfrm>
            <a:off x="2543908" y="1688701"/>
            <a:ext cx="400929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IQueryable&lt;Vector&gt; </a:t>
            </a:r>
          </a:p>
          <a:p>
            <a:r>
              <a:rPr lang="en-US" sz="1200" dirty="0" err="1" smtClean="0"/>
              <a:t>KMeansStep</a:t>
            </a:r>
            <a:r>
              <a:rPr lang="en-US" sz="1200" dirty="0" smtClean="0"/>
              <a:t>(  IQueryable&lt;Vector&gt; vectors,         	IQueryable&lt;Vector&gt; centers)</a:t>
            </a:r>
          </a:p>
          <a:p>
            <a:r>
              <a:rPr lang="en-US" sz="1200" dirty="0" smtClean="0"/>
              <a:t>{</a:t>
            </a:r>
          </a:p>
          <a:p>
            <a:r>
              <a:rPr lang="en-US" sz="1200" dirty="0" smtClean="0"/>
              <a:t>   return vectors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             .</a:t>
            </a:r>
            <a:r>
              <a:rPr lang="en-US" sz="1200" dirty="0" err="1" smtClean="0"/>
              <a:t>GroupBy</a:t>
            </a:r>
            <a:r>
              <a:rPr lang="en-US" sz="1200" dirty="0" smtClean="0"/>
              <a:t>(vector =&gt; </a:t>
            </a:r>
            <a:r>
              <a:rPr lang="en-US" sz="1200" dirty="0" err="1" smtClean="0"/>
              <a:t>NearestCenter</a:t>
            </a:r>
            <a:r>
              <a:rPr lang="en-US" sz="1200" dirty="0" smtClean="0"/>
              <a:t>(vector, centers))</a:t>
            </a:r>
          </a:p>
          <a:p>
            <a:r>
              <a:rPr lang="en-US" sz="1200" dirty="0" smtClean="0"/>
              <a:t>                 .Select(g =&gt; </a:t>
            </a:r>
            <a:r>
              <a:rPr lang="en-US" sz="1200" dirty="0" err="1" smtClean="0"/>
              <a:t>g.Aggregate</a:t>
            </a:r>
            <a:r>
              <a:rPr lang="en-US" sz="1200" dirty="0" smtClean="0"/>
              <a:t>((</a:t>
            </a:r>
            <a:r>
              <a:rPr lang="en-US" sz="1200" dirty="0" err="1" smtClean="0"/>
              <a:t>x,y</a:t>
            </a:r>
            <a:r>
              <a:rPr lang="en-US" sz="1200" dirty="0" smtClean="0"/>
              <a:t>) =&gt; </a:t>
            </a:r>
            <a:r>
              <a:rPr lang="en-US" sz="1200" dirty="0" err="1" smtClean="0"/>
              <a:t>x+y</a:t>
            </a:r>
            <a:r>
              <a:rPr lang="en-US" sz="1200" dirty="0" smtClean="0"/>
              <a:t>) / </a:t>
            </a:r>
            <a:r>
              <a:rPr lang="en-US" sz="1200" dirty="0" err="1" smtClean="0"/>
              <a:t>g.Count</a:t>
            </a:r>
            <a:r>
              <a:rPr lang="en-US" sz="1200" dirty="0" smtClean="0"/>
              <a:t>());</a:t>
            </a:r>
          </a:p>
          <a:p>
            <a:r>
              <a:rPr lang="en-US" sz="1200" dirty="0" smtClean="0"/>
              <a:t>}</a:t>
            </a:r>
            <a:endParaRPr lang="en-US" sz="1200" dirty="0"/>
          </a:p>
        </p:txBody>
      </p:sp>
      <p:sp>
        <p:nvSpPr>
          <p:cNvPr id="52" name="Freeform 51"/>
          <p:cNvSpPr/>
          <p:nvPr/>
        </p:nvSpPr>
        <p:spPr>
          <a:xfrm>
            <a:off x="1928906" y="2027518"/>
            <a:ext cx="1576294" cy="2410011"/>
          </a:xfrm>
          <a:custGeom>
            <a:avLst/>
            <a:gdLst>
              <a:gd name="connsiteX0" fmla="*/ 1441823 w 1441823"/>
              <a:gd name="connsiteY0" fmla="*/ 337670 h 2578846"/>
              <a:gd name="connsiteX1" fmla="*/ 204694 w 1441823"/>
              <a:gd name="connsiteY1" fmla="*/ 373529 h 2578846"/>
              <a:gd name="connsiteX2" fmla="*/ 213658 w 1441823"/>
              <a:gd name="connsiteY2" fmla="*/ 2578846 h 2578846"/>
              <a:gd name="connsiteX0" fmla="*/ 1576294 w 1576294"/>
              <a:gd name="connsiteY0" fmla="*/ 168835 h 2410011"/>
              <a:gd name="connsiteX1" fmla="*/ 204694 w 1576294"/>
              <a:gd name="connsiteY1" fmla="*/ 715682 h 2410011"/>
              <a:gd name="connsiteX2" fmla="*/ 348129 w 1576294"/>
              <a:gd name="connsiteY2" fmla="*/ 2410011 h 241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6294" h="2410011">
                <a:moveTo>
                  <a:pt x="1576294" y="168835"/>
                </a:moveTo>
                <a:cubicBezTo>
                  <a:pt x="1060076" y="0"/>
                  <a:pt x="409388" y="342153"/>
                  <a:pt x="204694" y="715682"/>
                </a:cubicBezTo>
                <a:cubicBezTo>
                  <a:pt x="0" y="1089211"/>
                  <a:pt x="241300" y="1494117"/>
                  <a:pt x="348129" y="2410011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rot="5400000">
            <a:off x="4267200" y="4038600"/>
            <a:ext cx="20574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7086600" y="5181600"/>
            <a:ext cx="15972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i="1" dirty="0" smtClean="0">
                <a:latin typeface="Calibri" pitchFamily="34" charset="0"/>
              </a:rPr>
              <a:t>Dryad job</a:t>
            </a:r>
            <a:endParaRPr lang="en-US" sz="2800" i="1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/>
      <p:bldP spid="33" grpId="0" animBg="1"/>
      <p:bldP spid="34" grpId="0" animBg="1"/>
      <p:bldP spid="35" grpId="0" animBg="1"/>
      <p:bldP spid="36" grpId="0" animBg="1"/>
      <p:bldP spid="49" grpId="0"/>
      <p:bldP spid="14" grpId="0" animBg="1"/>
      <p:bldP spid="15" grpId="0" animBg="1"/>
      <p:bldP spid="16" grpId="0" animBg="1"/>
      <p:bldP spid="61" grpId="0" animBg="1"/>
      <p:bldP spid="68" grpId="0" animBg="1"/>
      <p:bldP spid="52" grpId="1" animBg="1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0" y="304800"/>
            <a:ext cx="147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Initial Centers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91162" y="0"/>
            <a:ext cx="880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581400" y="16764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38848" y="16764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53248" y="16764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153368" y="762000"/>
            <a:ext cx="533004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7" name="Rounded Rectangle 16"/>
          <p:cNvSpPr/>
          <p:nvPr/>
        </p:nvSpPr>
        <p:spPr>
          <a:xfrm>
            <a:off x="7086600" y="762000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8" name="Rounded Rectangle 17"/>
          <p:cNvSpPr/>
          <p:nvPr/>
        </p:nvSpPr>
        <p:spPr>
          <a:xfrm>
            <a:off x="8001000" y="762000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cxnSp>
        <p:nvCxnSpPr>
          <p:cNvPr id="22" name="Straight Arrow Connector 21"/>
          <p:cNvCxnSpPr>
            <a:stCxn id="16" idx="2"/>
            <a:endCxn id="13" idx="7"/>
          </p:cNvCxnSpPr>
          <p:nvPr/>
        </p:nvCxnSpPr>
        <p:spPr>
          <a:xfrm rot="5400000">
            <a:off x="4861269" y="177315"/>
            <a:ext cx="734018" cy="238318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58" idx="0"/>
          </p:cNvCxnSpPr>
          <p:nvPr/>
        </p:nvCxnSpPr>
        <p:spPr>
          <a:xfrm rot="5400000">
            <a:off x="3645693" y="2285999"/>
            <a:ext cx="405611" cy="79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4"/>
            <a:endCxn id="59" idx="0"/>
          </p:cNvCxnSpPr>
          <p:nvPr/>
        </p:nvCxnSpPr>
        <p:spPr>
          <a:xfrm rot="5400000">
            <a:off x="4502346" y="2286000"/>
            <a:ext cx="406404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4"/>
            <a:endCxn id="60" idx="0"/>
          </p:cNvCxnSpPr>
          <p:nvPr/>
        </p:nvCxnSpPr>
        <p:spPr>
          <a:xfrm rot="5400000">
            <a:off x="5416746" y="2286000"/>
            <a:ext cx="406404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15" idx="7"/>
          </p:cNvCxnSpPr>
          <p:nvPr/>
        </p:nvCxnSpPr>
        <p:spPr>
          <a:xfrm rot="5400000">
            <a:off x="6648035" y="162397"/>
            <a:ext cx="734018" cy="2413021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  <a:endCxn id="14" idx="7"/>
          </p:cNvCxnSpPr>
          <p:nvPr/>
        </p:nvCxnSpPr>
        <p:spPr>
          <a:xfrm rot="5400000">
            <a:off x="5733635" y="162397"/>
            <a:ext cx="734018" cy="2413021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819400" y="762000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cxnSp>
        <p:nvCxnSpPr>
          <p:cNvPr id="29" name="Straight Arrow Connector 28"/>
          <p:cNvCxnSpPr>
            <a:stCxn id="28" idx="2"/>
            <a:endCxn id="15" idx="1"/>
          </p:cNvCxnSpPr>
          <p:nvPr/>
        </p:nvCxnSpPr>
        <p:spPr>
          <a:xfrm rot="16200000" flipH="1">
            <a:off x="3868649" y="173202"/>
            <a:ext cx="734018" cy="23914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  <a:endCxn id="14" idx="1"/>
          </p:cNvCxnSpPr>
          <p:nvPr/>
        </p:nvCxnSpPr>
        <p:spPr>
          <a:xfrm rot="16200000" flipH="1">
            <a:off x="3411449" y="630402"/>
            <a:ext cx="734018" cy="14770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2"/>
            <a:endCxn id="13" idx="1"/>
          </p:cNvCxnSpPr>
          <p:nvPr/>
        </p:nvCxnSpPr>
        <p:spPr>
          <a:xfrm rot="16200000" flipH="1">
            <a:off x="2982725" y="1059126"/>
            <a:ext cx="734018" cy="619561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rot="16200000">
            <a:off x="7200900" y="-647700"/>
            <a:ext cx="228600" cy="2438400"/>
          </a:xfrm>
          <a:prstGeom prst="rightBrace">
            <a:avLst>
              <a:gd name="adj1" fmla="val 29166"/>
              <a:gd name="adj2" fmla="val 50000"/>
            </a:avLst>
          </a:prstGeom>
          <a:ln w="28575">
            <a:solidFill>
              <a:srgbClr val="003E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581400" y="248920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438848" y="248920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353248" y="248920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14" idx="4"/>
            <a:endCxn id="58" idx="7"/>
          </p:cNvCxnSpPr>
          <p:nvPr/>
        </p:nvCxnSpPr>
        <p:spPr>
          <a:xfrm rot="5400000">
            <a:off x="4138157" y="1981327"/>
            <a:ext cx="465920" cy="668863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3" idx="4"/>
            <a:endCxn id="59" idx="1"/>
          </p:cNvCxnSpPr>
          <p:nvPr/>
        </p:nvCxnSpPr>
        <p:spPr>
          <a:xfrm rot="16200000" flipH="1">
            <a:off x="3949571" y="1981326"/>
            <a:ext cx="465920" cy="668863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3" idx="4"/>
            <a:endCxn id="60" idx="1"/>
          </p:cNvCxnSpPr>
          <p:nvPr/>
        </p:nvCxnSpPr>
        <p:spPr>
          <a:xfrm rot="16200000" flipH="1">
            <a:off x="4406771" y="1524126"/>
            <a:ext cx="465920" cy="1583263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4"/>
            <a:endCxn id="60" idx="1"/>
          </p:cNvCxnSpPr>
          <p:nvPr/>
        </p:nvCxnSpPr>
        <p:spPr>
          <a:xfrm rot="16200000" flipH="1">
            <a:off x="4835495" y="1952850"/>
            <a:ext cx="465920" cy="7258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5" idx="4"/>
            <a:endCxn id="58" idx="7"/>
          </p:cNvCxnSpPr>
          <p:nvPr/>
        </p:nvCxnSpPr>
        <p:spPr>
          <a:xfrm rot="5400000">
            <a:off x="4595357" y="1524127"/>
            <a:ext cx="465920" cy="1583263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5" idx="4"/>
            <a:endCxn id="59" idx="7"/>
          </p:cNvCxnSpPr>
          <p:nvPr/>
        </p:nvCxnSpPr>
        <p:spPr>
          <a:xfrm rot="5400000">
            <a:off x="5024081" y="1952851"/>
            <a:ext cx="465920" cy="7258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5619552" y="43434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477000" y="43434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391400" y="43434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endCxn id="91" idx="0"/>
          </p:cNvCxnSpPr>
          <p:nvPr/>
        </p:nvCxnSpPr>
        <p:spPr>
          <a:xfrm rot="5400000">
            <a:off x="5664900" y="4934052"/>
            <a:ext cx="405611" cy="3868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6" idx="4"/>
            <a:endCxn id="92" idx="0"/>
          </p:cNvCxnSpPr>
          <p:nvPr/>
        </p:nvCxnSpPr>
        <p:spPr>
          <a:xfrm rot="5400000">
            <a:off x="6540498" y="4953000"/>
            <a:ext cx="406404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4"/>
            <a:endCxn id="93" idx="0"/>
          </p:cNvCxnSpPr>
          <p:nvPr/>
        </p:nvCxnSpPr>
        <p:spPr>
          <a:xfrm rot="5400000">
            <a:off x="7454898" y="4953000"/>
            <a:ext cx="406404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581660" y="515620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477000" y="515620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391400" y="515620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6" idx="4"/>
            <a:endCxn id="91" idx="7"/>
          </p:cNvCxnSpPr>
          <p:nvPr/>
        </p:nvCxnSpPr>
        <p:spPr>
          <a:xfrm rot="5400000">
            <a:off x="6157363" y="4629381"/>
            <a:ext cx="465920" cy="70675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4"/>
            <a:endCxn id="92" idx="1"/>
          </p:cNvCxnSpPr>
          <p:nvPr/>
        </p:nvCxnSpPr>
        <p:spPr>
          <a:xfrm rot="16200000" flipH="1">
            <a:off x="5987723" y="4648326"/>
            <a:ext cx="465920" cy="668863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5" idx="4"/>
            <a:endCxn id="93" idx="1"/>
          </p:cNvCxnSpPr>
          <p:nvPr/>
        </p:nvCxnSpPr>
        <p:spPr>
          <a:xfrm rot="16200000" flipH="1">
            <a:off x="6444923" y="4191126"/>
            <a:ext cx="465920" cy="1583263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4"/>
            <a:endCxn id="93" idx="1"/>
          </p:cNvCxnSpPr>
          <p:nvPr/>
        </p:nvCxnSpPr>
        <p:spPr>
          <a:xfrm rot="16200000" flipH="1">
            <a:off x="6873647" y="4619850"/>
            <a:ext cx="465920" cy="7258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7" idx="4"/>
            <a:endCxn id="91" idx="7"/>
          </p:cNvCxnSpPr>
          <p:nvPr/>
        </p:nvCxnSpPr>
        <p:spPr>
          <a:xfrm rot="5400000">
            <a:off x="6614563" y="4172181"/>
            <a:ext cx="465920" cy="162115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4"/>
            <a:endCxn id="92" idx="7"/>
          </p:cNvCxnSpPr>
          <p:nvPr/>
        </p:nvCxnSpPr>
        <p:spPr>
          <a:xfrm rot="5400000">
            <a:off x="7062233" y="4619851"/>
            <a:ext cx="465920" cy="7258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876800" y="32766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58" idx="4"/>
            <a:endCxn id="103" idx="0"/>
          </p:cNvCxnSpPr>
          <p:nvPr/>
        </p:nvCxnSpPr>
        <p:spPr>
          <a:xfrm rot="16200000" flipH="1">
            <a:off x="4305300" y="2438400"/>
            <a:ext cx="381000" cy="1295400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9" idx="4"/>
            <a:endCxn id="103" idx="0"/>
          </p:cNvCxnSpPr>
          <p:nvPr/>
        </p:nvCxnSpPr>
        <p:spPr>
          <a:xfrm rot="16200000" flipH="1">
            <a:off x="4734024" y="2867124"/>
            <a:ext cx="381000" cy="437952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60" idx="4"/>
            <a:endCxn id="103" idx="0"/>
          </p:cNvCxnSpPr>
          <p:nvPr/>
        </p:nvCxnSpPr>
        <p:spPr>
          <a:xfrm rot="5400000">
            <a:off x="5191224" y="2847876"/>
            <a:ext cx="381000" cy="47644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3" idx="4"/>
            <a:endCxn id="87" idx="1"/>
          </p:cNvCxnSpPr>
          <p:nvPr/>
        </p:nvCxnSpPr>
        <p:spPr>
          <a:xfrm rot="16200000" flipH="1">
            <a:off x="5946548" y="2879949"/>
            <a:ext cx="719918" cy="23260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3" idx="4"/>
            <a:endCxn id="86" idx="1"/>
          </p:cNvCxnSpPr>
          <p:nvPr/>
        </p:nvCxnSpPr>
        <p:spPr>
          <a:xfrm rot="16200000" flipH="1">
            <a:off x="5489348" y="3337149"/>
            <a:ext cx="719918" cy="14116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3" idx="4"/>
            <a:endCxn id="85" idx="1"/>
          </p:cNvCxnSpPr>
          <p:nvPr/>
        </p:nvCxnSpPr>
        <p:spPr>
          <a:xfrm rot="16200000" flipH="1">
            <a:off x="5060624" y="3765873"/>
            <a:ext cx="719918" cy="554167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8" idx="2"/>
            <a:endCxn id="87" idx="0"/>
          </p:cNvCxnSpPr>
          <p:nvPr/>
        </p:nvCxnSpPr>
        <p:spPr>
          <a:xfrm rot="5400000">
            <a:off x="6269076" y="2390922"/>
            <a:ext cx="3341502" cy="563454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7" idx="2"/>
            <a:endCxn id="86" idx="0"/>
          </p:cNvCxnSpPr>
          <p:nvPr/>
        </p:nvCxnSpPr>
        <p:spPr>
          <a:xfrm rot="5400000">
            <a:off x="5354676" y="2390922"/>
            <a:ext cx="3341502" cy="563454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6" idx="2"/>
            <a:endCxn id="85" idx="0"/>
          </p:cNvCxnSpPr>
          <p:nvPr/>
        </p:nvCxnSpPr>
        <p:spPr>
          <a:xfrm rot="5400000">
            <a:off x="4482310" y="2405840"/>
            <a:ext cx="3341502" cy="53361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1" idx="4"/>
            <a:endCxn id="152" idx="1"/>
          </p:cNvCxnSpPr>
          <p:nvPr/>
        </p:nvCxnSpPr>
        <p:spPr>
          <a:xfrm rot="16200000" flipH="1">
            <a:off x="5981479" y="5429480"/>
            <a:ext cx="440516" cy="70675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2" idx="4"/>
            <a:endCxn id="152" idx="0"/>
          </p:cNvCxnSpPr>
          <p:nvPr/>
        </p:nvCxnSpPr>
        <p:spPr>
          <a:xfrm rot="5400000">
            <a:off x="6553200" y="5753100"/>
            <a:ext cx="381000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3" idx="4"/>
            <a:endCxn id="152" idx="7"/>
          </p:cNvCxnSpPr>
          <p:nvPr/>
        </p:nvCxnSpPr>
        <p:spPr>
          <a:xfrm rot="5400000">
            <a:off x="7074935" y="5419951"/>
            <a:ext cx="440516" cy="7258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6477000" y="59436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>
            <a:off x="6523146" y="6618102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cxnSp>
        <p:nvCxnSpPr>
          <p:cNvPr id="160" name="Straight Arrow Connector 159"/>
          <p:cNvCxnSpPr>
            <a:stCxn id="152" idx="4"/>
            <a:endCxn id="159" idx="0"/>
          </p:cNvCxnSpPr>
          <p:nvPr/>
        </p:nvCxnSpPr>
        <p:spPr>
          <a:xfrm rot="5400000">
            <a:off x="6609648" y="6484050"/>
            <a:ext cx="268104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Brace 69"/>
          <p:cNvSpPr/>
          <p:nvPr/>
        </p:nvSpPr>
        <p:spPr>
          <a:xfrm>
            <a:off x="8229600" y="4343400"/>
            <a:ext cx="228600" cy="2057400"/>
          </a:xfrm>
          <a:prstGeom prst="rightBrace">
            <a:avLst>
              <a:gd name="adj1" fmla="val 29166"/>
              <a:gd name="adj2" fmla="val 50000"/>
            </a:avLst>
          </a:prstGeom>
          <a:ln w="28575">
            <a:solidFill>
              <a:srgbClr val="003E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1" name="TextBox 70"/>
          <p:cNvSpPr txBox="1"/>
          <p:nvPr/>
        </p:nvSpPr>
        <p:spPr>
          <a:xfrm>
            <a:off x="8408799" y="5181600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Iter</a:t>
            </a:r>
            <a:r>
              <a:rPr lang="en-US" dirty="0" smtClean="0"/>
              <a:t> 2 </a:t>
            </a:r>
            <a:endParaRPr lang="en-US" dirty="0"/>
          </a:p>
        </p:txBody>
      </p:sp>
      <p:sp>
        <p:nvSpPr>
          <p:cNvPr id="72" name="Right Brace 71"/>
          <p:cNvSpPr/>
          <p:nvPr/>
        </p:nvSpPr>
        <p:spPr>
          <a:xfrm>
            <a:off x="8229600" y="1676400"/>
            <a:ext cx="228600" cy="2057400"/>
          </a:xfrm>
          <a:prstGeom prst="rightBrace">
            <a:avLst>
              <a:gd name="adj1" fmla="val 29166"/>
              <a:gd name="adj2" fmla="val 50000"/>
            </a:avLst>
          </a:prstGeom>
          <a:ln w="28575">
            <a:solidFill>
              <a:srgbClr val="003E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3" name="TextBox 72"/>
          <p:cNvSpPr txBox="1"/>
          <p:nvPr/>
        </p:nvSpPr>
        <p:spPr>
          <a:xfrm>
            <a:off x="8461697" y="2514600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Iter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83" name="Title 82"/>
          <p:cNvSpPr>
            <a:spLocks noGrp="1"/>
          </p:cNvSpPr>
          <p:nvPr>
            <p:ph type="title"/>
          </p:nvPr>
        </p:nvSpPr>
        <p:spPr>
          <a:xfrm>
            <a:off x="152400" y="5867400"/>
            <a:ext cx="3581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1175009" y="3276600"/>
            <a:ext cx="19816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 smtClean="0"/>
              <a:t>Average(group)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457317" y="1752600"/>
            <a:ext cx="1699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 err="1" smtClean="0"/>
              <a:t>NearestCenter</a:t>
            </a:r>
            <a:endParaRPr lang="en-US" sz="2000" dirty="0"/>
          </a:p>
        </p:txBody>
      </p:sp>
      <p:sp>
        <p:nvSpPr>
          <p:cNvPr id="106" name="Rectangle 105"/>
          <p:cNvSpPr/>
          <p:nvPr/>
        </p:nvSpPr>
        <p:spPr>
          <a:xfrm>
            <a:off x="1143000" y="2514600"/>
            <a:ext cx="20136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dirty="0" err="1" smtClean="0"/>
              <a:t>GroupBy</a:t>
            </a:r>
            <a:r>
              <a:rPr lang="en-US" sz="2000" dirty="0" smtClean="0"/>
              <a:t>(centers)</a:t>
            </a:r>
            <a:endParaRPr lang="en-US" sz="2000" dirty="0"/>
          </a:p>
        </p:txBody>
      </p:sp>
      <p:sp>
        <p:nvSpPr>
          <p:cNvPr id="107" name="Rectangle 106"/>
          <p:cNvSpPr/>
          <p:nvPr/>
        </p:nvSpPr>
        <p:spPr>
          <a:xfrm>
            <a:off x="3362437" y="3810000"/>
            <a:ext cx="1763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Updated Centers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 animBg="1"/>
      <p:bldP spid="91" grpId="0" animBg="1"/>
      <p:bldP spid="92" grpId="0" animBg="1"/>
      <p:bldP spid="93" grpId="0" animBg="1"/>
      <p:bldP spid="152" grpId="0" animBg="1"/>
      <p:bldP spid="159" grpId="0" animBg="1"/>
      <p:bldP spid="70" grpId="0" animBg="1"/>
      <p:bldP spid="71" grpId="0"/>
      <p:bldP spid="72" grpId="0" animBg="1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DryadLINQ Machine-Learning Apps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05000" y="1295400"/>
          <a:ext cx="5181600" cy="5131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/>
              </a:tblGrid>
              <a:tr h="376704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US" sz="1800" dirty="0" smtClean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dirty="0" smtClean="0"/>
                        <a:t> Decision trees</a:t>
                      </a:r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Markov chains</a:t>
                      </a:r>
                      <a:endParaRPr lang="en-US" sz="18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Singular</a:t>
                      </a:r>
                      <a:r>
                        <a:rPr lang="en-US" sz="1800" baseline="0" dirty="0" smtClean="0"/>
                        <a:t> value decomposition</a:t>
                      </a:r>
                      <a:endParaRPr lang="en-US" sz="1800" dirty="0" smtClean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Expectation maximization</a:t>
                      </a:r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K-means</a:t>
                      </a:r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1800" dirty="0" smtClean="0"/>
                        <a:t>Linear regression</a:t>
                      </a:r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Probabilistic Index Maps</a:t>
                      </a:r>
                      <a:endParaRPr lang="en-US" sz="18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Principal component analysis</a:t>
                      </a:r>
                      <a:endParaRPr lang="en-US" sz="18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Probabilistic Latent Semantic Indexing</a:t>
                      </a:r>
                      <a:endParaRPr lang="en-US" sz="18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Road network shortest-path preprocessing</a:t>
                      </a:r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Epitome computation</a:t>
                      </a:r>
                      <a:endParaRPr lang="en-US" sz="18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Neural network training</a:t>
                      </a:r>
                      <a:endParaRPr lang="en-US" sz="1800" dirty="0"/>
                    </a:p>
                  </a:txBody>
                  <a:tcPr/>
                </a:tc>
              </a:tr>
              <a:tr h="360071">
                <a:tc>
                  <a:txBody>
                    <a:bodyPr/>
                    <a:lstStyle/>
                    <a:p>
                      <a:r>
                        <a:rPr lang="en-US" sz="1800" smtClean="0"/>
                        <a:t>Graphical models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Aside: Map-Reduce </a:t>
            </a:r>
            <a:r>
              <a:rPr lang="en-US" smtClean="0"/>
              <a:t>in LINQ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1524000"/>
            <a:ext cx="6324600" cy="3352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public static IQueryable&lt;S&gt; MapReduce&lt;T,M,K,S&gt;(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this IQueryable&lt;T&gt; input,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Func&lt;T, IQueryable&lt;M&gt;&gt;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mapper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Func&lt;M,K&gt;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keySelector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Func&lt;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IGrouping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&lt;K,M&gt;,S&gt; reducer) 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map =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input.SelectMany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mapper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group =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map.GroupBy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keySelector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result = </a:t>
            </a:r>
            <a:r>
              <a:rPr lang="en-US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group.Select</a:t>
            </a:r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(reducer);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return result;</a:t>
            </a:r>
          </a:p>
          <a:p>
            <a:r>
              <a:rPr lang="en-US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FC7F914F-062F-453F-B34B-BB004E9935E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071944" y="3444240"/>
            <a:ext cx="533400" cy="1371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757744" y="3444240"/>
            <a:ext cx="533400" cy="1371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3861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690944" y="4968240"/>
            <a:ext cx="533400" cy="170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4727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727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4727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54727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727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endCxn id="10" idx="0"/>
          </p:cNvCxnSpPr>
          <p:nvPr/>
        </p:nvCxnSpPr>
        <p:spPr>
          <a:xfrm rot="5400000">
            <a:off x="55309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2"/>
            <a:endCxn id="11" idx="0"/>
          </p:cNvCxnSpPr>
          <p:nvPr/>
        </p:nvCxnSpPr>
        <p:spPr>
          <a:xfrm rot="5400000">
            <a:off x="55918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1" idx="2"/>
            <a:endCxn id="12" idx="0"/>
          </p:cNvCxnSpPr>
          <p:nvPr/>
        </p:nvCxnSpPr>
        <p:spPr>
          <a:xfrm rot="5400000">
            <a:off x="55918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2"/>
            <a:endCxn id="13" idx="0"/>
          </p:cNvCxnSpPr>
          <p:nvPr/>
        </p:nvCxnSpPr>
        <p:spPr>
          <a:xfrm rot="5400000">
            <a:off x="55918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2"/>
            <a:endCxn id="14" idx="0"/>
          </p:cNvCxnSpPr>
          <p:nvPr/>
        </p:nvCxnSpPr>
        <p:spPr>
          <a:xfrm rot="5400000">
            <a:off x="55918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5777535" y="5029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5777535" y="5455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777535" y="5882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0" idx="2"/>
            <a:endCxn id="21" idx="0"/>
          </p:cNvCxnSpPr>
          <p:nvPr/>
        </p:nvCxnSpPr>
        <p:spPr>
          <a:xfrm rot="5400000">
            <a:off x="5896684" y="5394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1" idx="2"/>
            <a:endCxn id="22" idx="0"/>
          </p:cNvCxnSpPr>
          <p:nvPr/>
        </p:nvCxnSpPr>
        <p:spPr>
          <a:xfrm rot="5400000">
            <a:off x="5896684" y="5821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6" idx="0"/>
          </p:cNvCxnSpPr>
          <p:nvPr/>
        </p:nvCxnSpPr>
        <p:spPr>
          <a:xfrm rot="5400000">
            <a:off x="5896684" y="6248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777535" y="630936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6200000" flipH="1">
            <a:off x="5835724" y="673348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0719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6376744" y="4968240"/>
            <a:ext cx="533400" cy="170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61585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585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1585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61585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61585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endCxn id="30" idx="0"/>
          </p:cNvCxnSpPr>
          <p:nvPr/>
        </p:nvCxnSpPr>
        <p:spPr>
          <a:xfrm rot="5400000">
            <a:off x="62167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2"/>
            <a:endCxn id="31" idx="0"/>
          </p:cNvCxnSpPr>
          <p:nvPr/>
        </p:nvCxnSpPr>
        <p:spPr>
          <a:xfrm rot="5400000">
            <a:off x="62776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1" idx="2"/>
            <a:endCxn id="32" idx="0"/>
          </p:cNvCxnSpPr>
          <p:nvPr/>
        </p:nvCxnSpPr>
        <p:spPr>
          <a:xfrm rot="5400000">
            <a:off x="62776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2"/>
            <a:endCxn id="33" idx="0"/>
          </p:cNvCxnSpPr>
          <p:nvPr/>
        </p:nvCxnSpPr>
        <p:spPr>
          <a:xfrm rot="5400000">
            <a:off x="62776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3" idx="2"/>
            <a:endCxn id="34" idx="0"/>
          </p:cNvCxnSpPr>
          <p:nvPr/>
        </p:nvCxnSpPr>
        <p:spPr>
          <a:xfrm rot="5400000">
            <a:off x="62776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6463335" y="5029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6463335" y="5455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6463335" y="5882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40" idx="2"/>
            <a:endCxn id="41" idx="0"/>
          </p:cNvCxnSpPr>
          <p:nvPr/>
        </p:nvCxnSpPr>
        <p:spPr>
          <a:xfrm rot="5400000">
            <a:off x="6582484" y="5394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1" idx="2"/>
            <a:endCxn id="42" idx="0"/>
          </p:cNvCxnSpPr>
          <p:nvPr/>
        </p:nvCxnSpPr>
        <p:spPr>
          <a:xfrm rot="5400000">
            <a:off x="6582484" y="5821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2" idx="2"/>
            <a:endCxn id="46" idx="0"/>
          </p:cNvCxnSpPr>
          <p:nvPr/>
        </p:nvCxnSpPr>
        <p:spPr>
          <a:xfrm rot="5400000">
            <a:off x="6582484" y="6248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6463335" y="630936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rot="16200000" flipH="1">
            <a:off x="6521524" y="673348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7577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68443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68443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8443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8443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68443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49" idx="0"/>
          </p:cNvCxnSpPr>
          <p:nvPr/>
        </p:nvCxnSpPr>
        <p:spPr>
          <a:xfrm rot="5400000">
            <a:off x="69025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2"/>
            <a:endCxn id="50" idx="0"/>
          </p:cNvCxnSpPr>
          <p:nvPr/>
        </p:nvCxnSpPr>
        <p:spPr>
          <a:xfrm rot="5400000">
            <a:off x="69634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51" idx="0"/>
          </p:cNvCxnSpPr>
          <p:nvPr/>
        </p:nvCxnSpPr>
        <p:spPr>
          <a:xfrm rot="5400000">
            <a:off x="69634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2"/>
            <a:endCxn id="52" idx="0"/>
          </p:cNvCxnSpPr>
          <p:nvPr/>
        </p:nvCxnSpPr>
        <p:spPr>
          <a:xfrm rot="5400000">
            <a:off x="69634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2"/>
            <a:endCxn id="53" idx="0"/>
          </p:cNvCxnSpPr>
          <p:nvPr/>
        </p:nvCxnSpPr>
        <p:spPr>
          <a:xfrm rot="5400000">
            <a:off x="69634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2"/>
            <a:endCxn id="69" idx="0"/>
          </p:cNvCxnSpPr>
          <p:nvPr/>
        </p:nvCxnSpPr>
        <p:spPr>
          <a:xfrm rot="5400000">
            <a:off x="6498664" y="3025140"/>
            <a:ext cx="36576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34" idx="2"/>
            <a:endCxn id="63" idx="0"/>
          </p:cNvCxnSpPr>
          <p:nvPr/>
        </p:nvCxnSpPr>
        <p:spPr>
          <a:xfrm rot="16200000" flipH="1">
            <a:off x="6498664" y="3025140"/>
            <a:ext cx="36576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3" idx="2"/>
            <a:endCxn id="63" idx="0"/>
          </p:cNvCxnSpPr>
          <p:nvPr/>
        </p:nvCxnSpPr>
        <p:spPr>
          <a:xfrm rot="5400000">
            <a:off x="6841564" y="3368040"/>
            <a:ext cx="36576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4" idx="2"/>
            <a:endCxn id="69" idx="0"/>
          </p:cNvCxnSpPr>
          <p:nvPr/>
        </p:nvCxnSpPr>
        <p:spPr>
          <a:xfrm rot="5400000">
            <a:off x="6155764" y="3368040"/>
            <a:ext cx="36576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>
          <a:xfrm>
            <a:off x="6844335" y="3550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ounded Rectangle 63"/>
          <p:cNvSpPr/>
          <p:nvPr/>
        </p:nvSpPr>
        <p:spPr>
          <a:xfrm>
            <a:off x="6844335" y="3977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844335" y="4404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5400000">
            <a:off x="6963484" y="391668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>
            <a:off x="6963484" y="434340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5" idx="2"/>
            <a:endCxn id="40" idx="0"/>
          </p:cNvCxnSpPr>
          <p:nvPr/>
        </p:nvCxnSpPr>
        <p:spPr>
          <a:xfrm rot="5400000">
            <a:off x="6673924" y="4678680"/>
            <a:ext cx="32004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/>
          <p:cNvSpPr/>
          <p:nvPr/>
        </p:nvSpPr>
        <p:spPr>
          <a:xfrm>
            <a:off x="6158535" y="3550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6158535" y="3977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6158535" y="4404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rot="5400000">
            <a:off x="6277684" y="391668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6277684" y="434340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1" idx="2"/>
            <a:endCxn id="20" idx="0"/>
          </p:cNvCxnSpPr>
          <p:nvPr/>
        </p:nvCxnSpPr>
        <p:spPr>
          <a:xfrm rot="5400000">
            <a:off x="5988124" y="4678680"/>
            <a:ext cx="32004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5729115" y="3188158"/>
            <a:ext cx="723829" cy="1843790"/>
          </a:xfrm>
          <a:custGeom>
            <a:avLst/>
            <a:gdLst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723869 h 1993692"/>
              <a:gd name="connsiteX3" fmla="*/ 296056 w 296056"/>
              <a:gd name="connsiteY3" fmla="*/ 1993692 h 1993692"/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723869 h 1993692"/>
              <a:gd name="connsiteX3" fmla="*/ 296056 w 296056"/>
              <a:gd name="connsiteY3" fmla="*/ 1993692 h 1993692"/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723869 h 1993692"/>
              <a:gd name="connsiteX3" fmla="*/ 296056 w 296056"/>
              <a:gd name="connsiteY3" fmla="*/ 1993692 h 1993692"/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800069 h 1993692"/>
              <a:gd name="connsiteX3" fmla="*/ 296056 w 296056"/>
              <a:gd name="connsiteY3" fmla="*/ 1993692 h 1993692"/>
              <a:gd name="connsiteX0" fmla="*/ 20612 w 329193"/>
              <a:gd name="connsiteY0" fmla="*/ 0 h 1993692"/>
              <a:gd name="connsiteX1" fmla="*/ 59370 w 329193"/>
              <a:gd name="connsiteY1" fmla="*/ 1244184 h 1993692"/>
              <a:gd name="connsiteX2" fmla="*/ 231756 w 329193"/>
              <a:gd name="connsiteY2" fmla="*/ 1800069 h 1993692"/>
              <a:gd name="connsiteX3" fmla="*/ 329193 w 329193"/>
              <a:gd name="connsiteY3" fmla="*/ 1993692 h 1993692"/>
              <a:gd name="connsiteX0" fmla="*/ 20612 w 370342"/>
              <a:gd name="connsiteY0" fmla="*/ 0 h 1993692"/>
              <a:gd name="connsiteX1" fmla="*/ 100519 w 370342"/>
              <a:gd name="connsiteY1" fmla="*/ 1244184 h 1993692"/>
              <a:gd name="connsiteX2" fmla="*/ 272905 w 370342"/>
              <a:gd name="connsiteY2" fmla="*/ 1800069 h 1993692"/>
              <a:gd name="connsiteX3" fmla="*/ 370342 w 370342"/>
              <a:gd name="connsiteY3" fmla="*/ 1993692 h 1993692"/>
              <a:gd name="connsiteX0" fmla="*/ 5097 w 354827"/>
              <a:gd name="connsiteY0" fmla="*/ 0 h 1993692"/>
              <a:gd name="connsiteX1" fmla="*/ 85004 w 354827"/>
              <a:gd name="connsiteY1" fmla="*/ 1244184 h 1993692"/>
              <a:gd name="connsiteX2" fmla="*/ 257390 w 354827"/>
              <a:gd name="connsiteY2" fmla="*/ 1800069 h 1993692"/>
              <a:gd name="connsiteX3" fmla="*/ 354827 w 354827"/>
              <a:gd name="connsiteY3" fmla="*/ 1993692 h 1993692"/>
              <a:gd name="connsiteX0" fmla="*/ 5097 w 395976"/>
              <a:gd name="connsiteY0" fmla="*/ 0 h 1993692"/>
              <a:gd name="connsiteX1" fmla="*/ 126153 w 395976"/>
              <a:gd name="connsiteY1" fmla="*/ 1244184 h 1993692"/>
              <a:gd name="connsiteX2" fmla="*/ 298539 w 395976"/>
              <a:gd name="connsiteY2" fmla="*/ 1800069 h 1993692"/>
              <a:gd name="connsiteX3" fmla="*/ 395976 w 395976"/>
              <a:gd name="connsiteY3" fmla="*/ 1993692 h 1993692"/>
              <a:gd name="connsiteX0" fmla="*/ 0 w 390879"/>
              <a:gd name="connsiteY0" fmla="*/ 0 h 1993692"/>
              <a:gd name="connsiteX1" fmla="*/ 121056 w 390879"/>
              <a:gd name="connsiteY1" fmla="*/ 1244184 h 1993692"/>
              <a:gd name="connsiteX2" fmla="*/ 293442 w 390879"/>
              <a:gd name="connsiteY2" fmla="*/ 1800069 h 1993692"/>
              <a:gd name="connsiteX3" fmla="*/ 390879 w 390879"/>
              <a:gd name="connsiteY3" fmla="*/ 1993692 h 1993692"/>
              <a:gd name="connsiteX0" fmla="*/ 0 w 390879"/>
              <a:gd name="connsiteY0" fmla="*/ 0 h 1993692"/>
              <a:gd name="connsiteX1" fmla="*/ 121056 w 390879"/>
              <a:gd name="connsiteY1" fmla="*/ 1244184 h 1993692"/>
              <a:gd name="connsiteX2" fmla="*/ 169995 w 390879"/>
              <a:gd name="connsiteY2" fmla="*/ 1800069 h 1993692"/>
              <a:gd name="connsiteX3" fmla="*/ 390879 w 390879"/>
              <a:gd name="connsiteY3" fmla="*/ 1993692 h 199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879" h="1993692">
                <a:moveTo>
                  <a:pt x="0" y="0"/>
                </a:moveTo>
                <a:cubicBezTo>
                  <a:pt x="35378" y="525711"/>
                  <a:pt x="92724" y="944173"/>
                  <a:pt x="121056" y="1244184"/>
                </a:cubicBezTo>
                <a:cubicBezTo>
                  <a:pt x="149388" y="1544195"/>
                  <a:pt x="169995" y="1800069"/>
                  <a:pt x="169995" y="1800069"/>
                </a:cubicBezTo>
                <a:lnTo>
                  <a:pt x="390879" y="1993692"/>
                </a:ln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6" name="TextBox 844"/>
          <p:cNvSpPr txBox="1"/>
          <p:nvPr/>
        </p:nvSpPr>
        <p:spPr>
          <a:xfrm>
            <a:off x="7367344" y="1158240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map</a:t>
            </a:r>
            <a:endParaRPr lang="en-US" sz="1600" i="1" dirty="0"/>
          </a:p>
        </p:txBody>
      </p:sp>
      <p:sp>
        <p:nvSpPr>
          <p:cNvPr id="77" name="TextBox 845"/>
          <p:cNvSpPr txBox="1"/>
          <p:nvPr/>
        </p:nvSpPr>
        <p:spPr>
          <a:xfrm>
            <a:off x="7367344" y="1615440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sort</a:t>
            </a:r>
            <a:endParaRPr lang="en-US" sz="1600" i="1" dirty="0"/>
          </a:p>
        </p:txBody>
      </p:sp>
      <p:sp>
        <p:nvSpPr>
          <p:cNvPr id="78" name="TextBox 846"/>
          <p:cNvSpPr txBox="1"/>
          <p:nvPr/>
        </p:nvSpPr>
        <p:spPr>
          <a:xfrm>
            <a:off x="7367344" y="199644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groupby</a:t>
            </a:r>
            <a:endParaRPr lang="en-US" sz="1600" i="1" dirty="0"/>
          </a:p>
        </p:txBody>
      </p:sp>
      <p:sp>
        <p:nvSpPr>
          <p:cNvPr id="79" name="TextBox 847"/>
          <p:cNvSpPr txBox="1"/>
          <p:nvPr/>
        </p:nvSpPr>
        <p:spPr>
          <a:xfrm>
            <a:off x="7367344" y="2453640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sp>
        <p:nvSpPr>
          <p:cNvPr id="80" name="TextBox 848"/>
          <p:cNvSpPr txBox="1"/>
          <p:nvPr/>
        </p:nvSpPr>
        <p:spPr>
          <a:xfrm>
            <a:off x="7367344" y="2834640"/>
            <a:ext cx="97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distribute</a:t>
            </a:r>
            <a:endParaRPr lang="en-US" sz="1600" i="1" dirty="0"/>
          </a:p>
        </p:txBody>
      </p:sp>
      <p:sp>
        <p:nvSpPr>
          <p:cNvPr id="81" name="TextBox 849"/>
          <p:cNvSpPr txBox="1"/>
          <p:nvPr/>
        </p:nvSpPr>
        <p:spPr>
          <a:xfrm>
            <a:off x="7367344" y="352044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mergesort</a:t>
            </a:r>
            <a:endParaRPr lang="en-US" sz="1600" i="1" dirty="0"/>
          </a:p>
        </p:txBody>
      </p:sp>
      <p:sp>
        <p:nvSpPr>
          <p:cNvPr id="82" name="TextBox 850"/>
          <p:cNvSpPr txBox="1"/>
          <p:nvPr/>
        </p:nvSpPr>
        <p:spPr>
          <a:xfrm>
            <a:off x="7367344" y="390144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groupby</a:t>
            </a:r>
            <a:endParaRPr lang="en-US" sz="1600" i="1" dirty="0"/>
          </a:p>
        </p:txBody>
      </p:sp>
      <p:sp>
        <p:nvSpPr>
          <p:cNvPr id="83" name="TextBox 851"/>
          <p:cNvSpPr txBox="1"/>
          <p:nvPr/>
        </p:nvSpPr>
        <p:spPr>
          <a:xfrm>
            <a:off x="7367344" y="4358640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sp>
        <p:nvSpPr>
          <p:cNvPr id="84" name="TextBox 852"/>
          <p:cNvSpPr txBox="1"/>
          <p:nvPr/>
        </p:nvSpPr>
        <p:spPr>
          <a:xfrm>
            <a:off x="7367344" y="496824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mergesort</a:t>
            </a:r>
            <a:endParaRPr lang="en-US" sz="1600" i="1" dirty="0"/>
          </a:p>
        </p:txBody>
      </p:sp>
      <p:sp>
        <p:nvSpPr>
          <p:cNvPr id="85" name="TextBox 853"/>
          <p:cNvSpPr txBox="1"/>
          <p:nvPr/>
        </p:nvSpPr>
        <p:spPr>
          <a:xfrm>
            <a:off x="7367344" y="542544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groupby</a:t>
            </a:r>
            <a:endParaRPr lang="en-US" sz="1600" i="1" dirty="0"/>
          </a:p>
        </p:txBody>
      </p:sp>
      <p:sp>
        <p:nvSpPr>
          <p:cNvPr id="86" name="TextBox 854"/>
          <p:cNvSpPr txBox="1"/>
          <p:nvPr/>
        </p:nvSpPr>
        <p:spPr>
          <a:xfrm>
            <a:off x="7367344" y="5882640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sp>
        <p:nvSpPr>
          <p:cNvPr id="87" name="TextBox 855"/>
          <p:cNvSpPr txBox="1"/>
          <p:nvPr/>
        </p:nvSpPr>
        <p:spPr>
          <a:xfrm>
            <a:off x="7367344" y="6263640"/>
            <a:ext cx="995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consumer</a:t>
            </a:r>
            <a:endParaRPr lang="en-US" sz="1600" i="1" dirty="0"/>
          </a:p>
        </p:txBody>
      </p:sp>
      <p:sp>
        <p:nvSpPr>
          <p:cNvPr id="88" name="Right Brace 87"/>
          <p:cNvSpPr/>
          <p:nvPr/>
        </p:nvSpPr>
        <p:spPr>
          <a:xfrm>
            <a:off x="8281744" y="1082040"/>
            <a:ext cx="228600" cy="2209800"/>
          </a:xfrm>
          <a:prstGeom prst="rightBrace">
            <a:avLst>
              <a:gd name="adj1" fmla="val 509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9" name="Right Brace 88"/>
          <p:cNvSpPr/>
          <p:nvPr/>
        </p:nvSpPr>
        <p:spPr>
          <a:xfrm>
            <a:off x="8281744" y="4892040"/>
            <a:ext cx="228600" cy="1752600"/>
          </a:xfrm>
          <a:prstGeom prst="rightBrace">
            <a:avLst>
              <a:gd name="adj1" fmla="val 509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0" name="Right Brace 89"/>
          <p:cNvSpPr/>
          <p:nvPr/>
        </p:nvSpPr>
        <p:spPr>
          <a:xfrm>
            <a:off x="8281744" y="3368040"/>
            <a:ext cx="228600" cy="1447800"/>
          </a:xfrm>
          <a:prstGeom prst="rightBrace">
            <a:avLst>
              <a:gd name="adj1" fmla="val 509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1" name="TextBox 859"/>
          <p:cNvSpPr txBox="1"/>
          <p:nvPr/>
        </p:nvSpPr>
        <p:spPr>
          <a:xfrm rot="16200000">
            <a:off x="8414896" y="2072640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map</a:t>
            </a:r>
            <a:endParaRPr lang="en-US" sz="1600" i="1" dirty="0"/>
          </a:p>
        </p:txBody>
      </p:sp>
      <p:sp>
        <p:nvSpPr>
          <p:cNvPr id="92" name="TextBox 860"/>
          <p:cNvSpPr txBox="1"/>
          <p:nvPr/>
        </p:nvSpPr>
        <p:spPr>
          <a:xfrm rot="16200000">
            <a:off x="7776973" y="3935046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partial aggregation</a:t>
            </a:r>
            <a:endParaRPr lang="en-US" sz="1600" i="1" dirty="0"/>
          </a:p>
        </p:txBody>
      </p:sp>
      <p:sp>
        <p:nvSpPr>
          <p:cNvPr id="93" name="TextBox 861"/>
          <p:cNvSpPr txBox="1"/>
          <p:nvPr/>
        </p:nvSpPr>
        <p:spPr>
          <a:xfrm rot="16200000">
            <a:off x="8306603" y="5623554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cxnSp>
        <p:nvCxnSpPr>
          <p:cNvPr id="94" name="Straight Arrow Connector 93"/>
          <p:cNvCxnSpPr>
            <a:stCxn id="14" idx="2"/>
            <a:endCxn id="20" idx="0"/>
          </p:cNvCxnSpPr>
          <p:nvPr/>
        </p:nvCxnSpPr>
        <p:spPr>
          <a:xfrm rot="16200000" flipH="1">
            <a:off x="4883224" y="3954780"/>
            <a:ext cx="184404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  <p:bldP spid="22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63" grpId="0" animBg="1"/>
      <p:bldP spid="64" grpId="0" animBg="1"/>
      <p:bldP spid="65" grpId="0" animBg="1"/>
      <p:bldP spid="69" grpId="0" animBg="1"/>
      <p:bldP spid="70" grpId="0" animBg="1"/>
      <p:bldP spid="71" grpId="0" animBg="1"/>
      <p:bldP spid="75" grpId="0" animBg="1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 animBg="1"/>
      <p:bldP spid="89" grpId="0" animBg="1"/>
      <p:bldP spid="90" grpId="0" animBg="1"/>
      <p:bldP spid="91" grpId="0"/>
      <p:bldP spid="92" grpId="0"/>
      <p:bldP spid="9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Example: Natal 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Content Placeholder 4" descr="http://www.wassupjose.com/wp-content/uploads/2009/06/projectnatal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524000"/>
            <a:ext cx="4800600" cy="2016252"/>
          </a:xfrm>
          <a:prstGeom prst="rect">
            <a:avLst/>
          </a:prstGeom>
          <a:noFill/>
        </p:spPr>
      </p:pic>
      <p:pic>
        <p:nvPicPr>
          <p:cNvPr id="137220" name="Picture 4" descr="http://www.mobilewhack.com/wp-content/pics/2009/06/natal-xbox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1219200"/>
            <a:ext cx="3394881" cy="1895475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8097" y="3684533"/>
            <a:ext cx="47244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Natal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41316" name="Picture 30" descr="ballet-col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3810000"/>
            <a:ext cx="3257550" cy="2428875"/>
          </a:xfrm>
          <a:prstGeom prst="rect">
            <a:avLst/>
          </a:prstGeom>
          <a:noFill/>
        </p:spPr>
      </p:pic>
      <p:sp>
        <p:nvSpPr>
          <p:cNvPr id="141315" name="Picture 31" descr="ballet-depth"/>
          <p:cNvSpPr>
            <a:spLocks noChangeAspect="1" noChangeArrowheads="1"/>
          </p:cNvSpPr>
          <p:nvPr/>
        </p:nvSpPr>
        <p:spPr bwMode="auto">
          <a:xfrm>
            <a:off x="0" y="2428875"/>
            <a:ext cx="3257550" cy="2428875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0" y="2428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0" y="4857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14132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1295400"/>
            <a:ext cx="32575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438400"/>
            <a:ext cx="32575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Connector 12"/>
          <p:cNvCxnSpPr/>
          <p:nvPr/>
        </p:nvCxnSpPr>
        <p:spPr>
          <a:xfrm flipV="1">
            <a:off x="5334000" y="3810000"/>
            <a:ext cx="304800" cy="22860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638800" y="3657600"/>
            <a:ext cx="381000" cy="15240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5829300" y="3390900"/>
            <a:ext cx="457200" cy="7620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5715000" y="3200400"/>
            <a:ext cx="381000" cy="7620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5410200" y="3276600"/>
            <a:ext cx="304800" cy="7620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6200000" flipV="1">
            <a:off x="6658824" y="4490518"/>
            <a:ext cx="470780" cy="18107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V="1">
            <a:off x="5867400" y="3810000"/>
            <a:ext cx="381000" cy="7620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096000" y="3200400"/>
            <a:ext cx="359121" cy="0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6200000" flipV="1">
            <a:off x="5967743" y="3072143"/>
            <a:ext cx="226337" cy="30178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5839486" y="4205334"/>
            <a:ext cx="430039" cy="95062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6459651" y="3195877"/>
            <a:ext cx="307815" cy="45264"/>
          </a:xfrm>
          <a:prstGeom prst="line">
            <a:avLst/>
          </a:prstGeom>
          <a:ln w="381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 flipH="1" flipV="1">
            <a:off x="6646753" y="3972208"/>
            <a:ext cx="525855" cy="4904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 flipH="1" flipV="1">
            <a:off x="6667501" y="3391655"/>
            <a:ext cx="610354" cy="75444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V="1">
            <a:off x="6717672" y="3358835"/>
            <a:ext cx="90534" cy="45267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16200000" flipV="1">
            <a:off x="6785573" y="2897108"/>
            <a:ext cx="384772" cy="67901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5400000" flipH="1" flipV="1">
            <a:off x="6743701" y="3162303"/>
            <a:ext cx="304799" cy="228597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5400000">
            <a:off x="6629400" y="3886200"/>
            <a:ext cx="457200" cy="15240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6200000" flipH="1">
            <a:off x="6566025" y="4406774"/>
            <a:ext cx="467008" cy="35459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ight Arrow 76"/>
          <p:cNvSpPr/>
          <p:nvPr/>
        </p:nvSpPr>
        <p:spPr>
          <a:xfrm>
            <a:off x="4191000" y="3276600"/>
            <a:ext cx="457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724400" y="5181600"/>
            <a:ext cx="3929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Recognize players from depth map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At frame rate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dirty="0" smtClean="0"/>
              <a:t>Minimize resource usage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2" descr="C:\Users\mbudiu\Pictures\US_Prd_Gbl_Xbox360_Elite_Syste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5562600"/>
            <a:ext cx="1066800" cy="1066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from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" y="1600200"/>
            <a:ext cx="31242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71500" y="3657600"/>
            <a:ext cx="2501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Motion Capture</a:t>
            </a:r>
          </a:p>
          <a:p>
            <a:r>
              <a:rPr lang="en-US" sz="2800" dirty="0" smtClean="0"/>
              <a:t>(ground truth)</a:t>
            </a:r>
            <a:endParaRPr lang="en-US" sz="2800" dirty="0"/>
          </a:p>
        </p:txBody>
      </p:sp>
      <p:sp>
        <p:nvSpPr>
          <p:cNvPr id="13" name="Right Arrow 12"/>
          <p:cNvSpPr/>
          <p:nvPr/>
        </p:nvSpPr>
        <p:spPr>
          <a:xfrm>
            <a:off x="3543300" y="2209800"/>
            <a:ext cx="533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6"/>
          <p:cNvGrpSpPr/>
          <p:nvPr/>
        </p:nvGrpSpPr>
        <p:grpSpPr>
          <a:xfrm>
            <a:off x="5143500" y="2362200"/>
            <a:ext cx="3276600" cy="1133475"/>
            <a:chOff x="1219200" y="2438400"/>
            <a:chExt cx="6838950" cy="2428875"/>
          </a:xfrm>
        </p:grpSpPr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06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8" name="Straight Connector 17"/>
            <p:cNvCxnSpPr/>
            <p:nvPr/>
          </p:nvCxnSpPr>
          <p:spPr>
            <a:xfrm flipV="1">
              <a:off x="5334000" y="38100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638800" y="3657600"/>
              <a:ext cx="381000" cy="1524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5829300" y="3390900"/>
              <a:ext cx="4572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715000" y="32004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410200" y="3276600"/>
              <a:ext cx="3048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V="1">
              <a:off x="6658824" y="4490518"/>
              <a:ext cx="470780" cy="1810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V="1">
              <a:off x="5867400" y="38100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096000" y="3200400"/>
              <a:ext cx="35912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V="1">
              <a:off x="5967743" y="3072143"/>
              <a:ext cx="226337" cy="30178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5839486" y="4205334"/>
              <a:ext cx="430039" cy="9506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0800000">
              <a:off x="6459651" y="3195877"/>
              <a:ext cx="307815" cy="45264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 flipH="1" flipV="1">
              <a:off x="6646753" y="3972208"/>
              <a:ext cx="525855" cy="4904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6667501" y="3391655"/>
              <a:ext cx="610354" cy="75444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V="1">
              <a:off x="6717672" y="3358835"/>
              <a:ext cx="90534" cy="4526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16200000" flipV="1">
              <a:off x="6785573" y="2897108"/>
              <a:ext cx="384772" cy="67901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 flipH="1" flipV="1">
              <a:off x="6743701" y="3162303"/>
              <a:ext cx="304799" cy="22859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6629400" y="3886200"/>
              <a:ext cx="457200" cy="15240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6566025" y="4406774"/>
              <a:ext cx="467008" cy="35459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7"/>
          <p:cNvGrpSpPr/>
          <p:nvPr/>
        </p:nvGrpSpPr>
        <p:grpSpPr>
          <a:xfrm>
            <a:off x="4991100" y="2209800"/>
            <a:ext cx="3276600" cy="1133475"/>
            <a:chOff x="1219200" y="2438400"/>
            <a:chExt cx="6838950" cy="2428875"/>
          </a:xfrm>
        </p:grpSpPr>
        <p:pic>
          <p:nvPicPr>
            <p:cNvPr id="39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06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41" name="Straight Connector 40"/>
            <p:cNvCxnSpPr/>
            <p:nvPr/>
          </p:nvCxnSpPr>
          <p:spPr>
            <a:xfrm flipV="1">
              <a:off x="5334000" y="38100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638800" y="3657600"/>
              <a:ext cx="381000" cy="1524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 flipH="1" flipV="1">
              <a:off x="5829300" y="3390900"/>
              <a:ext cx="4572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715000" y="32004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410200" y="3276600"/>
              <a:ext cx="3048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V="1">
              <a:off x="6658824" y="4490518"/>
              <a:ext cx="470780" cy="1810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V="1">
              <a:off x="5867400" y="38100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6096000" y="3200400"/>
              <a:ext cx="35912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V="1">
              <a:off x="5967743" y="3072143"/>
              <a:ext cx="226337" cy="30178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5839486" y="4205334"/>
              <a:ext cx="430039" cy="9506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0800000">
              <a:off x="6459651" y="3195877"/>
              <a:ext cx="307815" cy="45264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H="1" flipV="1">
              <a:off x="6646753" y="3972208"/>
              <a:ext cx="525855" cy="4904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 flipH="1" flipV="1">
              <a:off x="6667501" y="3391655"/>
              <a:ext cx="610354" cy="75444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V="1">
              <a:off x="6717672" y="3358835"/>
              <a:ext cx="90534" cy="4526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V="1">
              <a:off x="6785573" y="2897108"/>
              <a:ext cx="384772" cy="67901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 flipH="1" flipV="1">
              <a:off x="6743701" y="3162303"/>
              <a:ext cx="304799" cy="22859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6629400" y="3886200"/>
              <a:ext cx="457200" cy="15240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H="1">
              <a:off x="6566025" y="4406774"/>
              <a:ext cx="467008" cy="35459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8"/>
          <p:cNvGrpSpPr/>
          <p:nvPr/>
        </p:nvGrpSpPr>
        <p:grpSpPr>
          <a:xfrm>
            <a:off x="4762500" y="2057400"/>
            <a:ext cx="3276600" cy="1133475"/>
            <a:chOff x="1219200" y="2438400"/>
            <a:chExt cx="6838950" cy="2428875"/>
          </a:xfrm>
        </p:grpSpPr>
        <p:pic>
          <p:nvPicPr>
            <p:cNvPr id="60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06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62" name="Straight Connector 61"/>
            <p:cNvCxnSpPr/>
            <p:nvPr/>
          </p:nvCxnSpPr>
          <p:spPr>
            <a:xfrm flipV="1">
              <a:off x="5334000" y="38100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5638800" y="3657600"/>
              <a:ext cx="381000" cy="1524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 flipH="1" flipV="1">
              <a:off x="5829300" y="3390900"/>
              <a:ext cx="4572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5715000" y="32004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5410200" y="3276600"/>
              <a:ext cx="3048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V="1">
              <a:off x="6658824" y="4490518"/>
              <a:ext cx="470780" cy="1810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V="1">
              <a:off x="5867400" y="38100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6096000" y="3200400"/>
              <a:ext cx="35912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16200000" flipV="1">
              <a:off x="5967743" y="3072143"/>
              <a:ext cx="226337" cy="30178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5839486" y="4205334"/>
              <a:ext cx="430039" cy="9506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0800000">
              <a:off x="6459651" y="3195877"/>
              <a:ext cx="307815" cy="45264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 flipH="1" flipV="1">
              <a:off x="6646753" y="3972208"/>
              <a:ext cx="525855" cy="4904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6667501" y="3391655"/>
              <a:ext cx="610354" cy="75444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V="1">
              <a:off x="6717672" y="3358835"/>
              <a:ext cx="90534" cy="4526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V="1">
              <a:off x="6785573" y="2897108"/>
              <a:ext cx="384772" cy="67901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 flipH="1" flipV="1">
              <a:off x="6743701" y="3162303"/>
              <a:ext cx="304799" cy="22859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6629400" y="3886200"/>
              <a:ext cx="457200" cy="15240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6566025" y="4406774"/>
              <a:ext cx="467008" cy="35459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79"/>
          <p:cNvGrpSpPr/>
          <p:nvPr/>
        </p:nvGrpSpPr>
        <p:grpSpPr>
          <a:xfrm>
            <a:off x="4610100" y="1905000"/>
            <a:ext cx="3276600" cy="1133475"/>
            <a:chOff x="1219200" y="2438400"/>
            <a:chExt cx="6838950" cy="2428875"/>
          </a:xfrm>
        </p:grpSpPr>
        <p:pic>
          <p:nvPicPr>
            <p:cNvPr id="81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2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06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3" name="Straight Connector 82"/>
            <p:cNvCxnSpPr/>
            <p:nvPr/>
          </p:nvCxnSpPr>
          <p:spPr>
            <a:xfrm flipV="1">
              <a:off x="5334000" y="38100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638800" y="3657600"/>
              <a:ext cx="381000" cy="1524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5400000" flipH="1" flipV="1">
              <a:off x="5829300" y="3390900"/>
              <a:ext cx="4572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5715000" y="32004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5410200" y="3276600"/>
              <a:ext cx="3048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V="1">
              <a:off x="6658824" y="4490518"/>
              <a:ext cx="470780" cy="1810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16200000" flipV="1">
              <a:off x="5867400" y="38100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6096000" y="3200400"/>
              <a:ext cx="35912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16200000" flipV="1">
              <a:off x="5967743" y="3072143"/>
              <a:ext cx="226337" cy="30178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5839486" y="4205334"/>
              <a:ext cx="430039" cy="9506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0800000">
              <a:off x="6459651" y="3195877"/>
              <a:ext cx="307815" cy="45264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6646753" y="3972208"/>
              <a:ext cx="525855" cy="4904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rot="5400000" flipH="1" flipV="1">
              <a:off x="6667501" y="3391655"/>
              <a:ext cx="610354" cy="75444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16200000" flipV="1">
              <a:off x="6717672" y="3358835"/>
              <a:ext cx="90534" cy="4526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6200000" flipV="1">
              <a:off x="6785573" y="2897108"/>
              <a:ext cx="384772" cy="67901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 flipH="1" flipV="1">
              <a:off x="6743701" y="3162303"/>
              <a:ext cx="304799" cy="22859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>
              <a:off x="6629400" y="3886200"/>
              <a:ext cx="457200" cy="15240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H="1">
              <a:off x="6566025" y="4406774"/>
              <a:ext cx="467008" cy="35459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00"/>
          <p:cNvGrpSpPr/>
          <p:nvPr/>
        </p:nvGrpSpPr>
        <p:grpSpPr>
          <a:xfrm>
            <a:off x="4457700" y="1676400"/>
            <a:ext cx="3276600" cy="1133475"/>
            <a:chOff x="1219200" y="2438400"/>
            <a:chExt cx="6838950" cy="2428875"/>
          </a:xfrm>
        </p:grpSpPr>
        <p:pic>
          <p:nvPicPr>
            <p:cNvPr id="102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3" name="Picture 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006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4" name="Straight Connector 103"/>
            <p:cNvCxnSpPr/>
            <p:nvPr/>
          </p:nvCxnSpPr>
          <p:spPr>
            <a:xfrm flipV="1">
              <a:off x="5334000" y="38100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V="1">
              <a:off x="5638800" y="3657600"/>
              <a:ext cx="381000" cy="1524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 flipH="1" flipV="1">
              <a:off x="5829300" y="3390900"/>
              <a:ext cx="4572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flipV="1">
              <a:off x="5715000" y="32004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5410200" y="3276600"/>
              <a:ext cx="3048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V="1">
              <a:off x="6658824" y="4490518"/>
              <a:ext cx="470780" cy="1810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16200000" flipV="1">
              <a:off x="5867400" y="38100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096000" y="3200400"/>
              <a:ext cx="35912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16200000" flipV="1">
              <a:off x="5967743" y="3072143"/>
              <a:ext cx="226337" cy="30178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5839486" y="4205334"/>
              <a:ext cx="430039" cy="9506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10800000">
              <a:off x="6459651" y="3195877"/>
              <a:ext cx="307815" cy="45264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 flipH="1" flipV="1">
              <a:off x="6646753" y="3972208"/>
              <a:ext cx="525855" cy="4904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rot="5400000" flipH="1" flipV="1">
              <a:off x="6667501" y="3391655"/>
              <a:ext cx="610354" cy="75444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16200000" flipV="1">
              <a:off x="6717672" y="3358835"/>
              <a:ext cx="90534" cy="4526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rot="16200000" flipV="1">
              <a:off x="6785573" y="2897108"/>
              <a:ext cx="384772" cy="67901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 flipH="1" flipV="1">
              <a:off x="6743701" y="3162303"/>
              <a:ext cx="304799" cy="22859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6629400" y="3886200"/>
              <a:ext cx="457200" cy="15240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6566025" y="4406774"/>
              <a:ext cx="467008" cy="35459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Right Arrow 121"/>
          <p:cNvSpPr/>
          <p:nvPr/>
        </p:nvSpPr>
        <p:spPr>
          <a:xfrm rot="5400000">
            <a:off x="6248400" y="4000500"/>
            <a:ext cx="533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5448300" y="4876800"/>
            <a:ext cx="1828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126" name="TextBox 125"/>
          <p:cNvSpPr txBox="1"/>
          <p:nvPr/>
        </p:nvSpPr>
        <p:spPr>
          <a:xfrm>
            <a:off x="5562600" y="3581400"/>
            <a:ext cx="2049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Training examples</a:t>
            </a:r>
            <a:endParaRPr lang="en-US" sz="2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029200" y="3962400"/>
            <a:ext cx="1151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Machine </a:t>
            </a:r>
            <a:br>
              <a:rPr lang="en-US" sz="2000" dirty="0" smtClean="0"/>
            </a:br>
            <a:r>
              <a:rPr lang="en-US" sz="2000" dirty="0" smtClean="0"/>
              <a:t>learning</a:t>
            </a:r>
            <a:endParaRPr lang="en-US" sz="2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3390900" y="2819400"/>
            <a:ext cx="1032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Rasterize</a:t>
            </a:r>
            <a:endParaRPr lang="en-US" dirty="0"/>
          </a:p>
        </p:txBody>
      </p:sp>
      <p:pic>
        <p:nvPicPr>
          <p:cNvPr id="1028" name="Picture 4" descr="C:\Users\mbudiu\Desktop\image01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29000" y="4720347"/>
            <a:ext cx="1257300" cy="1417806"/>
          </a:xfrm>
          <a:prstGeom prst="rect">
            <a:avLst/>
          </a:prstGeom>
          <a:noFill/>
        </p:spPr>
      </p:pic>
      <p:pic>
        <p:nvPicPr>
          <p:cNvPr id="130" name="Picture 4" descr="C:\Users\mbudiu\Desktop\image01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6700" y="4724400"/>
            <a:ext cx="1257300" cy="1417806"/>
          </a:xfrm>
          <a:prstGeom prst="rect">
            <a:avLst/>
          </a:prstGeom>
          <a:noFill/>
        </p:spPr>
      </p:pic>
      <p:sp>
        <p:nvSpPr>
          <p:cNvPr id="133" name="Right Arrow 132"/>
          <p:cNvSpPr/>
          <p:nvPr/>
        </p:nvSpPr>
        <p:spPr>
          <a:xfrm>
            <a:off x="4800600" y="5105400"/>
            <a:ext cx="533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ight Arrow 133"/>
          <p:cNvSpPr/>
          <p:nvPr/>
        </p:nvSpPr>
        <p:spPr>
          <a:xfrm>
            <a:off x="7315200" y="5105400"/>
            <a:ext cx="533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/>
          <p:cNvCxnSpPr/>
          <p:nvPr/>
        </p:nvCxnSpPr>
        <p:spPr>
          <a:xfrm rot="10800000" flipV="1">
            <a:off x="8686800" y="5029200"/>
            <a:ext cx="228600" cy="15240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rot="5400000">
            <a:off x="8458200" y="5181600"/>
            <a:ext cx="228600" cy="22860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rot="16200000" flipH="1">
            <a:off x="8191500" y="5143500"/>
            <a:ext cx="304800" cy="22860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0800000" flipV="1">
            <a:off x="8229600" y="5029200"/>
            <a:ext cx="152400" cy="7620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8305800" y="5562600"/>
            <a:ext cx="304800" cy="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>
            <a:off x="8305800" y="5715000"/>
            <a:ext cx="152400" cy="15240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8458200" y="5715000"/>
            <a:ext cx="152400" cy="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6200000" flipH="1">
            <a:off x="8496300" y="5753100"/>
            <a:ext cx="152400" cy="7620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8305800" y="5867400"/>
            <a:ext cx="152400" cy="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8610600" y="5867400"/>
            <a:ext cx="152400" cy="76200"/>
          </a:xfrm>
          <a:prstGeom prst="line">
            <a:avLst/>
          </a:prstGeom>
          <a:ln w="38100">
            <a:solidFill>
              <a:srgbClr val="00B0F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animBg="1"/>
      <p:bldP spid="122" grpId="0" animBg="1"/>
      <p:bldP spid="124" grpId="0" animBg="1"/>
      <p:bldP spid="126" grpId="0"/>
      <p:bldP spid="127" grpId="0"/>
      <p:bldP spid="128" grpId="0"/>
      <p:bldP spid="133" grpId="0" animBg="1"/>
      <p:bldP spid="13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on 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6200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DryadLINQ</a:t>
            </a:r>
            <a:endParaRPr lang="en-US" dirty="0"/>
          </a:p>
        </p:txBody>
      </p:sp>
      <p:sp>
        <p:nvSpPr>
          <p:cNvPr id="622" name="Slide Number Placeholder 6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4191001"/>
            <a:ext cx="799643" cy="2514600"/>
          </a:xfrm>
          <a:prstGeom prst="rect">
            <a:avLst/>
          </a:prstGeom>
          <a:noFill/>
        </p:spPr>
      </p:pic>
      <p:pic>
        <p:nvPicPr>
          <p:cNvPr id="5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4191000"/>
            <a:ext cx="799643" cy="2514600"/>
          </a:xfrm>
          <a:prstGeom prst="rect">
            <a:avLst/>
          </a:prstGeom>
          <a:noFill/>
        </p:spPr>
      </p:pic>
      <p:pic>
        <p:nvPicPr>
          <p:cNvPr id="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4191000"/>
            <a:ext cx="799643" cy="2514600"/>
          </a:xfrm>
          <a:prstGeom prst="rect">
            <a:avLst/>
          </a:prstGeom>
          <a:noFill/>
        </p:spPr>
      </p:pic>
      <p:pic>
        <p:nvPicPr>
          <p:cNvPr id="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4191000"/>
            <a:ext cx="799643" cy="2514600"/>
          </a:xfrm>
          <a:prstGeom prst="rect">
            <a:avLst/>
          </a:prstGeom>
          <a:noFill/>
        </p:spPr>
      </p:pic>
      <p:pic>
        <p:nvPicPr>
          <p:cNvPr id="8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191000"/>
            <a:ext cx="799643" cy="2514600"/>
          </a:xfrm>
          <a:prstGeom prst="rect">
            <a:avLst/>
          </a:prstGeom>
          <a:noFill/>
        </p:spPr>
      </p:pic>
      <p:pic>
        <p:nvPicPr>
          <p:cNvPr id="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191000"/>
            <a:ext cx="799643" cy="2514600"/>
          </a:xfrm>
          <a:prstGeom prst="rect">
            <a:avLst/>
          </a:prstGeom>
          <a:noFill/>
        </p:spPr>
      </p:pic>
      <p:pic>
        <p:nvPicPr>
          <p:cNvPr id="1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4191000"/>
            <a:ext cx="799643" cy="2514600"/>
          </a:xfrm>
          <a:prstGeom prst="rect">
            <a:avLst/>
          </a:prstGeom>
          <a:noFill/>
        </p:spPr>
      </p:pic>
      <p:pic>
        <p:nvPicPr>
          <p:cNvPr id="1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4191000"/>
            <a:ext cx="799643" cy="2514600"/>
          </a:xfrm>
          <a:prstGeom prst="rect">
            <a:avLst/>
          </a:prstGeom>
          <a:noFill/>
        </p:spPr>
      </p:pic>
      <p:pic>
        <p:nvPicPr>
          <p:cNvPr id="2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600201"/>
            <a:ext cx="799643" cy="2514600"/>
          </a:xfrm>
          <a:prstGeom prst="rect">
            <a:avLst/>
          </a:prstGeom>
          <a:noFill/>
        </p:spPr>
      </p:pic>
      <p:pic>
        <p:nvPicPr>
          <p:cNvPr id="2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1600200"/>
            <a:ext cx="799643" cy="2514600"/>
          </a:xfrm>
          <a:prstGeom prst="rect">
            <a:avLst/>
          </a:prstGeom>
          <a:noFill/>
        </p:spPr>
      </p:pic>
      <p:pic>
        <p:nvPicPr>
          <p:cNvPr id="2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38600" y="1600200"/>
            <a:ext cx="799643" cy="2514600"/>
          </a:xfrm>
          <a:prstGeom prst="rect">
            <a:avLst/>
          </a:prstGeom>
          <a:noFill/>
        </p:spPr>
      </p:pic>
      <p:pic>
        <p:nvPicPr>
          <p:cNvPr id="2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1600200"/>
            <a:ext cx="799643" cy="2514600"/>
          </a:xfrm>
          <a:prstGeom prst="rect">
            <a:avLst/>
          </a:prstGeom>
          <a:noFill/>
        </p:spPr>
      </p:pic>
      <p:pic>
        <p:nvPicPr>
          <p:cNvPr id="2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1600200"/>
            <a:ext cx="799643" cy="2514600"/>
          </a:xfrm>
          <a:prstGeom prst="rect">
            <a:avLst/>
          </a:prstGeom>
          <a:noFill/>
        </p:spPr>
      </p:pic>
      <p:pic>
        <p:nvPicPr>
          <p:cNvPr id="25" name="Picture 24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1600200"/>
            <a:ext cx="799643" cy="2514600"/>
          </a:xfrm>
          <a:prstGeom prst="rect">
            <a:avLst/>
          </a:prstGeom>
          <a:noFill/>
        </p:spPr>
      </p:pic>
      <p:pic>
        <p:nvPicPr>
          <p:cNvPr id="2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1600200"/>
            <a:ext cx="799643" cy="2514600"/>
          </a:xfrm>
          <a:prstGeom prst="rect">
            <a:avLst/>
          </a:prstGeom>
          <a:noFill/>
        </p:spPr>
      </p:pic>
      <p:pic>
        <p:nvPicPr>
          <p:cNvPr id="2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1600200"/>
            <a:ext cx="799643" cy="2514600"/>
          </a:xfrm>
          <a:prstGeom prst="rect">
            <a:avLst/>
          </a:prstGeom>
          <a:noFill/>
        </p:spPr>
      </p:pic>
      <p:sp>
        <p:nvSpPr>
          <p:cNvPr id="28" name="Content Placeholder 12"/>
          <p:cNvSpPr txBox="1">
            <a:spLocks/>
          </p:cNvSpPr>
          <p:nvPr/>
        </p:nvSpPr>
        <p:spPr>
          <a:xfrm>
            <a:off x="762000" y="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88" name="Picture 16" descr="C:\Users\mbudiu\AppData\Local\Microsoft\Windows\Temporary Internet Files\Content.IE5\0W1FB6JX\MMj01781240000[1]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429000"/>
            <a:ext cx="1219200" cy="1239187"/>
          </a:xfrm>
          <a:prstGeom prst="rect">
            <a:avLst/>
          </a:prstGeom>
          <a:noFill/>
        </p:spPr>
      </p:pic>
      <p:cxnSp>
        <p:nvCxnSpPr>
          <p:cNvPr id="590" name="Straight Arrow Connector 589"/>
          <p:cNvCxnSpPr/>
          <p:nvPr/>
        </p:nvCxnSpPr>
        <p:spPr>
          <a:xfrm flipV="1">
            <a:off x="1447800" y="2743200"/>
            <a:ext cx="13716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/>
          <p:nvPr/>
        </p:nvCxnSpPr>
        <p:spPr>
          <a:xfrm flipV="1">
            <a:off x="1447800" y="2743200"/>
            <a:ext cx="22098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/>
          <p:cNvCxnSpPr/>
          <p:nvPr/>
        </p:nvCxnSpPr>
        <p:spPr>
          <a:xfrm flipV="1">
            <a:off x="1447800" y="2743200"/>
            <a:ext cx="3048000" cy="130992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/>
          <p:cNvCxnSpPr/>
          <p:nvPr/>
        </p:nvCxnSpPr>
        <p:spPr>
          <a:xfrm flipV="1">
            <a:off x="1447800" y="2743200"/>
            <a:ext cx="38862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/>
          <p:nvPr/>
        </p:nvCxnSpPr>
        <p:spPr>
          <a:xfrm rot="16200000" flipH="1">
            <a:off x="1188360" y="4312560"/>
            <a:ext cx="1890480" cy="137160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/>
          <p:cNvCxnSpPr/>
          <p:nvPr/>
        </p:nvCxnSpPr>
        <p:spPr>
          <a:xfrm>
            <a:off x="1447800" y="4053120"/>
            <a:ext cx="2209800" cy="18904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/>
          <p:nvPr/>
        </p:nvCxnSpPr>
        <p:spPr>
          <a:xfrm>
            <a:off x="1447800" y="4053120"/>
            <a:ext cx="38100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/>
          <p:cNvCxnSpPr/>
          <p:nvPr/>
        </p:nvCxnSpPr>
        <p:spPr>
          <a:xfrm>
            <a:off x="1447800" y="4053120"/>
            <a:ext cx="4648200" cy="1904999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/>
          <p:cNvCxnSpPr/>
          <p:nvPr/>
        </p:nvCxnSpPr>
        <p:spPr>
          <a:xfrm>
            <a:off x="1447800" y="4053120"/>
            <a:ext cx="55626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/>
          <p:cNvCxnSpPr/>
          <p:nvPr/>
        </p:nvCxnSpPr>
        <p:spPr>
          <a:xfrm>
            <a:off x="1447800" y="4053120"/>
            <a:ext cx="30480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/>
          <p:cNvCxnSpPr/>
          <p:nvPr/>
        </p:nvCxnSpPr>
        <p:spPr>
          <a:xfrm>
            <a:off x="1447800" y="4053120"/>
            <a:ext cx="63246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/>
          <p:nvPr/>
        </p:nvCxnSpPr>
        <p:spPr>
          <a:xfrm>
            <a:off x="1447800" y="4053120"/>
            <a:ext cx="72390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/>
          <p:cNvCxnSpPr/>
          <p:nvPr/>
        </p:nvCxnSpPr>
        <p:spPr>
          <a:xfrm flipV="1">
            <a:off x="1447800" y="2743200"/>
            <a:ext cx="47244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/>
          <p:nvPr/>
        </p:nvCxnSpPr>
        <p:spPr>
          <a:xfrm flipV="1">
            <a:off x="1447800" y="2743200"/>
            <a:ext cx="64008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/>
          <p:nvPr/>
        </p:nvCxnSpPr>
        <p:spPr>
          <a:xfrm flipV="1">
            <a:off x="1447800" y="2743200"/>
            <a:ext cx="55626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/>
          <p:cNvCxnSpPr/>
          <p:nvPr/>
        </p:nvCxnSpPr>
        <p:spPr>
          <a:xfrm flipV="1">
            <a:off x="1447800" y="2743200"/>
            <a:ext cx="7315200" cy="130992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Cluster-based training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3" name="Group 4"/>
          <p:cNvGrpSpPr/>
          <p:nvPr/>
        </p:nvGrpSpPr>
        <p:grpSpPr>
          <a:xfrm>
            <a:off x="1295400" y="2209800"/>
            <a:ext cx="3276600" cy="1133475"/>
            <a:chOff x="1219200" y="2438400"/>
            <a:chExt cx="6838950" cy="2428875"/>
          </a:xfrm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06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8" name="Straight Connector 7"/>
            <p:cNvCxnSpPr/>
            <p:nvPr/>
          </p:nvCxnSpPr>
          <p:spPr>
            <a:xfrm flipV="1">
              <a:off x="5334000" y="38100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638800" y="3657600"/>
              <a:ext cx="381000" cy="1524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5829300" y="3390900"/>
              <a:ext cx="4572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715000" y="32004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5410200" y="3276600"/>
              <a:ext cx="3048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V="1">
              <a:off x="6658824" y="4490518"/>
              <a:ext cx="470780" cy="1810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V="1">
              <a:off x="5867400" y="38100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096000" y="3200400"/>
              <a:ext cx="35912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5967743" y="3072143"/>
              <a:ext cx="226337" cy="30178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5839486" y="4205334"/>
              <a:ext cx="430039" cy="9506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6459651" y="3195877"/>
              <a:ext cx="307815" cy="45264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 flipH="1" flipV="1">
              <a:off x="6646753" y="3972208"/>
              <a:ext cx="525855" cy="4904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6667501" y="3391655"/>
              <a:ext cx="610354" cy="75444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V="1">
              <a:off x="6717672" y="3358835"/>
              <a:ext cx="90534" cy="4526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V="1">
              <a:off x="6785573" y="2897108"/>
              <a:ext cx="384772" cy="67901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 flipH="1" flipV="1">
              <a:off x="6743701" y="3162303"/>
              <a:ext cx="304799" cy="22859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6629400" y="3886200"/>
              <a:ext cx="457200" cy="15240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6566025" y="4406774"/>
              <a:ext cx="467008" cy="35459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25"/>
          <p:cNvGrpSpPr/>
          <p:nvPr/>
        </p:nvGrpSpPr>
        <p:grpSpPr>
          <a:xfrm>
            <a:off x="1143000" y="2057400"/>
            <a:ext cx="3276600" cy="1133475"/>
            <a:chOff x="1219200" y="2438400"/>
            <a:chExt cx="6838950" cy="2428875"/>
          </a:xfrm>
        </p:grpSpPr>
        <p:pic>
          <p:nvPicPr>
            <p:cNvPr id="27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06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9" name="Straight Connector 28"/>
            <p:cNvCxnSpPr/>
            <p:nvPr/>
          </p:nvCxnSpPr>
          <p:spPr>
            <a:xfrm flipV="1">
              <a:off x="5334000" y="38100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638800" y="3657600"/>
              <a:ext cx="381000" cy="1524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 flipH="1" flipV="1">
              <a:off x="5829300" y="3390900"/>
              <a:ext cx="4572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715000" y="32004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410200" y="3276600"/>
              <a:ext cx="3048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V="1">
              <a:off x="6658824" y="4490518"/>
              <a:ext cx="470780" cy="1810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5867400" y="38100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096000" y="3200400"/>
              <a:ext cx="35912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V="1">
              <a:off x="5967743" y="3072143"/>
              <a:ext cx="226337" cy="30178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5839486" y="4205334"/>
              <a:ext cx="430039" cy="9506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0800000">
              <a:off x="6459651" y="3195877"/>
              <a:ext cx="307815" cy="45264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 flipH="1" flipV="1">
              <a:off x="6646753" y="3972208"/>
              <a:ext cx="525855" cy="4904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 flipV="1">
              <a:off x="6667501" y="3391655"/>
              <a:ext cx="610354" cy="75444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V="1">
              <a:off x="6717672" y="3358835"/>
              <a:ext cx="90534" cy="4526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6200000" flipV="1">
              <a:off x="6785573" y="2897108"/>
              <a:ext cx="384772" cy="67901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 flipV="1">
              <a:off x="6743701" y="3162303"/>
              <a:ext cx="304799" cy="22859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6629400" y="3886200"/>
              <a:ext cx="457200" cy="15240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6566025" y="4406774"/>
              <a:ext cx="467008" cy="35459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46"/>
          <p:cNvGrpSpPr/>
          <p:nvPr/>
        </p:nvGrpSpPr>
        <p:grpSpPr>
          <a:xfrm>
            <a:off x="914400" y="1905000"/>
            <a:ext cx="3276600" cy="1133475"/>
            <a:chOff x="1219200" y="2438400"/>
            <a:chExt cx="6838950" cy="2428875"/>
          </a:xfrm>
        </p:grpSpPr>
        <p:pic>
          <p:nvPicPr>
            <p:cNvPr id="48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9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06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50" name="Straight Connector 49"/>
            <p:cNvCxnSpPr/>
            <p:nvPr/>
          </p:nvCxnSpPr>
          <p:spPr>
            <a:xfrm flipV="1">
              <a:off x="5334000" y="38100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638800" y="3657600"/>
              <a:ext cx="381000" cy="1524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 flipH="1" flipV="1">
              <a:off x="5829300" y="3390900"/>
              <a:ext cx="4572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715000" y="32004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410200" y="3276600"/>
              <a:ext cx="3048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V="1">
              <a:off x="6658824" y="4490518"/>
              <a:ext cx="470780" cy="1810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 flipV="1">
              <a:off x="5867400" y="38100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096000" y="3200400"/>
              <a:ext cx="35912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16200000" flipV="1">
              <a:off x="5967743" y="3072143"/>
              <a:ext cx="226337" cy="30178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5839486" y="4205334"/>
              <a:ext cx="430039" cy="9506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0800000">
              <a:off x="6459651" y="3195877"/>
              <a:ext cx="307815" cy="45264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 flipV="1">
              <a:off x="6646753" y="3972208"/>
              <a:ext cx="525855" cy="4904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 flipH="1" flipV="1">
              <a:off x="6667501" y="3391655"/>
              <a:ext cx="610354" cy="75444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6200000" flipV="1">
              <a:off x="6717672" y="3358835"/>
              <a:ext cx="90534" cy="4526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V="1">
              <a:off x="6785573" y="2897108"/>
              <a:ext cx="384772" cy="67901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 flipV="1">
              <a:off x="6743701" y="3162303"/>
              <a:ext cx="304799" cy="22859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6629400" y="3886200"/>
              <a:ext cx="457200" cy="15240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>
              <a:off x="6566025" y="4406774"/>
              <a:ext cx="467008" cy="35459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67"/>
          <p:cNvGrpSpPr/>
          <p:nvPr/>
        </p:nvGrpSpPr>
        <p:grpSpPr>
          <a:xfrm>
            <a:off x="762000" y="1752600"/>
            <a:ext cx="3276600" cy="1133475"/>
            <a:chOff x="1219200" y="2438400"/>
            <a:chExt cx="6838950" cy="2428875"/>
          </a:xfrm>
        </p:grpSpPr>
        <p:pic>
          <p:nvPicPr>
            <p:cNvPr id="69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06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71" name="Straight Connector 70"/>
            <p:cNvCxnSpPr/>
            <p:nvPr/>
          </p:nvCxnSpPr>
          <p:spPr>
            <a:xfrm flipV="1">
              <a:off x="5334000" y="38100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5638800" y="3657600"/>
              <a:ext cx="381000" cy="1524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 flipH="1" flipV="1">
              <a:off x="5829300" y="3390900"/>
              <a:ext cx="4572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flipV="1">
              <a:off x="5715000" y="32004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V="1">
              <a:off x="5410200" y="3276600"/>
              <a:ext cx="3048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V="1">
              <a:off x="6658824" y="4490518"/>
              <a:ext cx="470780" cy="1810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V="1">
              <a:off x="5867400" y="38100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6096000" y="3200400"/>
              <a:ext cx="35912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V="1">
              <a:off x="5967743" y="3072143"/>
              <a:ext cx="226337" cy="30178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5839486" y="4205334"/>
              <a:ext cx="430039" cy="9506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0800000">
              <a:off x="6459651" y="3195877"/>
              <a:ext cx="307815" cy="45264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 flipH="1" flipV="1">
              <a:off x="6646753" y="3972208"/>
              <a:ext cx="525855" cy="4904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 flipH="1" flipV="1">
              <a:off x="6667501" y="3391655"/>
              <a:ext cx="610354" cy="75444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V="1">
              <a:off x="6717672" y="3358835"/>
              <a:ext cx="90534" cy="4526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V="1">
              <a:off x="6785573" y="2897108"/>
              <a:ext cx="384772" cy="67901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 flipH="1" flipV="1">
              <a:off x="6743701" y="3162303"/>
              <a:ext cx="304799" cy="22859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>
              <a:off x="6629400" y="3886200"/>
              <a:ext cx="457200" cy="15240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16200000" flipH="1">
              <a:off x="6566025" y="4406774"/>
              <a:ext cx="467008" cy="35459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88"/>
          <p:cNvGrpSpPr/>
          <p:nvPr/>
        </p:nvGrpSpPr>
        <p:grpSpPr>
          <a:xfrm>
            <a:off x="609600" y="1524000"/>
            <a:ext cx="3276600" cy="1133475"/>
            <a:chOff x="1219200" y="2438400"/>
            <a:chExt cx="6838950" cy="2428875"/>
          </a:xfrm>
        </p:grpSpPr>
        <p:pic>
          <p:nvPicPr>
            <p:cNvPr id="90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92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1" name="Picture 8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800600" y="2438400"/>
              <a:ext cx="3257550" cy="2428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92" name="Straight Connector 91"/>
            <p:cNvCxnSpPr/>
            <p:nvPr/>
          </p:nvCxnSpPr>
          <p:spPr>
            <a:xfrm flipV="1">
              <a:off x="5334000" y="3810000"/>
              <a:ext cx="304800" cy="2286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5638800" y="3657600"/>
              <a:ext cx="381000" cy="1524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5400000" flipH="1" flipV="1">
              <a:off x="5829300" y="3390900"/>
              <a:ext cx="4572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5715000" y="32004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5410200" y="3276600"/>
              <a:ext cx="3048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6200000" flipV="1">
              <a:off x="6658824" y="4490518"/>
              <a:ext cx="470780" cy="1810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6200000" flipV="1">
              <a:off x="5867400" y="3810000"/>
              <a:ext cx="381000" cy="7620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96000" y="3200400"/>
              <a:ext cx="359121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 flipV="1">
              <a:off x="5967743" y="3072143"/>
              <a:ext cx="226337" cy="30178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rot="5400000">
              <a:off x="5839486" y="4205334"/>
              <a:ext cx="430039" cy="95062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10800000">
              <a:off x="6459651" y="3195877"/>
              <a:ext cx="307815" cy="45264"/>
            </a:xfrm>
            <a:prstGeom prst="line">
              <a:avLst/>
            </a:pr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rot="5400000" flipH="1" flipV="1">
              <a:off x="6646753" y="3972208"/>
              <a:ext cx="525855" cy="4904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 flipH="1" flipV="1">
              <a:off x="6667501" y="3391655"/>
              <a:ext cx="610354" cy="75444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16200000" flipV="1">
              <a:off x="6717672" y="3358835"/>
              <a:ext cx="90534" cy="4526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16200000" flipV="1">
              <a:off x="6785573" y="2897108"/>
              <a:ext cx="384772" cy="67901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 flipH="1" flipV="1">
              <a:off x="6743701" y="3162303"/>
              <a:ext cx="304799" cy="228597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6629400" y="3886200"/>
              <a:ext cx="457200" cy="152400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16200000" flipH="1">
              <a:off x="6566025" y="4406774"/>
              <a:ext cx="467008" cy="35459"/>
            </a:xfrm>
            <a:prstGeom prst="line">
              <a:avLst/>
            </a:prstGeom>
            <a:ln w="38100">
              <a:solidFill>
                <a:srgbClr val="00B0F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ight Arrow 109"/>
          <p:cNvSpPr/>
          <p:nvPr/>
        </p:nvSpPr>
        <p:spPr>
          <a:xfrm>
            <a:off x="4953000" y="2133600"/>
            <a:ext cx="533400" cy="609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6019800" y="1981200"/>
            <a:ext cx="18288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Classifier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1524000" y="3352800"/>
            <a:ext cx="2418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Training examples</a:t>
            </a:r>
            <a:endParaRPr lang="en-US" sz="2400" dirty="0"/>
          </a:p>
        </p:txBody>
      </p:sp>
      <p:sp>
        <p:nvSpPr>
          <p:cNvPr id="125" name="Rectangle 124"/>
          <p:cNvSpPr/>
          <p:nvPr/>
        </p:nvSpPr>
        <p:spPr>
          <a:xfrm>
            <a:off x="4114800" y="4495800"/>
            <a:ext cx="26670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4114800" y="3962400"/>
            <a:ext cx="2667000" cy="381000"/>
          </a:xfrm>
          <a:prstGeom prst="rect">
            <a:avLst/>
          </a:prstGeom>
          <a:solidFill>
            <a:srgbClr val="FFCCFF"/>
          </a:solidFill>
          <a:ln>
            <a:solidFill>
              <a:srgbClr val="FF9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DryadLINQ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9" name="Group 127"/>
          <p:cNvGrpSpPr/>
          <p:nvPr/>
        </p:nvGrpSpPr>
        <p:grpSpPr>
          <a:xfrm>
            <a:off x="4114800" y="4953000"/>
            <a:ext cx="2667000" cy="1143001"/>
            <a:chOff x="1219200" y="4343400"/>
            <a:chExt cx="6667043" cy="2514601"/>
          </a:xfrm>
        </p:grpSpPr>
        <p:pic>
          <p:nvPicPr>
            <p:cNvPr id="129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219200" y="4343401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0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057400" y="43434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1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95600" y="43434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2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33800" y="43434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3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572000" y="43434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4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10200" y="43434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5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48400" y="43434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6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86600" y="4343400"/>
              <a:ext cx="799643" cy="2514600"/>
            </a:xfrm>
            <a:prstGeom prst="rect">
              <a:avLst/>
            </a:prstGeom>
            <a:noFill/>
          </p:spPr>
        </p:pic>
      </p:grpSp>
      <p:sp>
        <p:nvSpPr>
          <p:cNvPr id="124" name="Rectangle 123"/>
          <p:cNvSpPr/>
          <p:nvPr/>
        </p:nvSpPr>
        <p:spPr>
          <a:xfrm>
            <a:off x="4114800" y="3429000"/>
            <a:ext cx="2667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  learning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  <p:bldP spid="126" grpId="0" animBg="1"/>
      <p:bldP spid="12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Highly efficient </a:t>
            </a:r>
            <a:r>
              <a:rPr lang="en-US" dirty="0" err="1" smtClean="0"/>
              <a:t>parallellization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5" name="Picture 1" descr="image0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8303" y="1600200"/>
            <a:ext cx="652739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191000" y="5638800"/>
            <a:ext cx="851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time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82364" y="3509678"/>
            <a:ext cx="1433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machine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67400" y="6248400"/>
            <a:ext cx="2133600" cy="365125"/>
          </a:xfrm>
        </p:spPr>
        <p:txBody>
          <a:bodyPr/>
          <a:lstStyle/>
          <a:p>
            <a:fld id="{FC7F914F-062F-453F-B34B-BB004E9935E0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0" y="1752600"/>
          <a:ext cx="3810000" cy="388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Group 43"/>
          <p:cNvGrpSpPr/>
          <p:nvPr/>
        </p:nvGrpSpPr>
        <p:grpSpPr>
          <a:xfrm>
            <a:off x="4495800" y="2209800"/>
            <a:ext cx="4495800" cy="2835275"/>
            <a:chOff x="304800" y="1600200"/>
            <a:chExt cx="8724443" cy="5121275"/>
          </a:xfrm>
        </p:grpSpPr>
        <p:sp>
          <p:nvSpPr>
            <p:cNvPr id="10" name="Slide Number Placeholder 621"/>
            <p:cNvSpPr txBox="1">
              <a:spLocks/>
            </p:cNvSpPr>
            <p:nvPr/>
          </p:nvSpPr>
          <p:spPr>
            <a:xfrm>
              <a:off x="6553200" y="6356350"/>
              <a:ext cx="2133600" cy="365125"/>
            </a:xfrm>
            <a:prstGeom prst="rect">
              <a:avLst/>
            </a:prstGeom>
          </p:spPr>
          <p:txBody>
            <a:bodyPr vert="horz" lIns="91440" tIns="45720" rIns="91440" bIns="4572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fld id="{FC7F914F-062F-453F-B34B-BB004E9935E0}" type="slidenum">
                <a:rPr kumimoji="0" lang="en-US" sz="1200" b="0" i="0" u="none" strike="noStrike" kern="1200" cap="none" spc="0" normalizeH="0" baseline="0" noProof="0" smtClean="0">
                  <a:ln>
                    <a:noFill/>
                  </a:ln>
                  <a:solidFill>
                    <a:schemeClr val="tx1">
                      <a:tint val="7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t>32</a:t>
              </a:fld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1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362200" y="4191001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2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2004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3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0386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4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768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5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150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6" name="Picture 15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5532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7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3914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8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29600" y="41910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19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362200" y="1600201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0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2004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1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0386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2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8768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3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7150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4" name="Picture 23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65532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5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73914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6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229600" y="1600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27" name="Picture 16" descr="C:\Users\mbudiu\AppData\Local\Microsoft\Windows\Temporary Internet Files\Content.IE5\0W1FB6JX\MMj01781240000[1].gif"/>
            <p:cNvPicPr>
              <a:picLocks noChangeAspect="1" noChangeArrowheads="1" noCrop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304800" y="3429000"/>
              <a:ext cx="1219200" cy="1239187"/>
            </a:xfrm>
            <a:prstGeom prst="rect">
              <a:avLst/>
            </a:prstGeom>
            <a:noFill/>
          </p:spPr>
        </p:pic>
        <p:cxnSp>
          <p:nvCxnSpPr>
            <p:cNvPr id="28" name="Straight Arrow Connector 27"/>
            <p:cNvCxnSpPr/>
            <p:nvPr/>
          </p:nvCxnSpPr>
          <p:spPr>
            <a:xfrm flipV="1">
              <a:off x="1447800" y="2743200"/>
              <a:ext cx="13716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447800" y="2743200"/>
              <a:ext cx="22098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1447800" y="2743200"/>
              <a:ext cx="3048000" cy="130992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1447800" y="2743200"/>
              <a:ext cx="38862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6200000" flipH="1">
              <a:off x="1188360" y="4312560"/>
              <a:ext cx="1890480" cy="137160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447800" y="4053120"/>
              <a:ext cx="2209800" cy="18904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447800" y="4053120"/>
              <a:ext cx="3810000" cy="19666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447800" y="4053120"/>
              <a:ext cx="4648200" cy="1904999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1447800" y="4053120"/>
              <a:ext cx="5562600" cy="19666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1447800" y="4053120"/>
              <a:ext cx="3048000" cy="19666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447800" y="4053120"/>
              <a:ext cx="6324600" cy="19666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447800" y="4053120"/>
              <a:ext cx="7239000" cy="1966680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1447800" y="2743200"/>
              <a:ext cx="47244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447800" y="2743200"/>
              <a:ext cx="64008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V="1">
              <a:off x="1447800" y="2743200"/>
              <a:ext cx="5562600" cy="1309921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447800" y="2743200"/>
              <a:ext cx="7315200" cy="1309922"/>
            </a:xfrm>
            <a:prstGeom prst="straightConnector1">
              <a:avLst/>
            </a:prstGeom>
            <a:ln w="5715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/>
          <p:cNvSpPr txBox="1"/>
          <p:nvPr/>
        </p:nvSpPr>
        <p:spPr>
          <a:xfrm>
            <a:off x="3733800" y="2743200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=</a:t>
            </a:r>
            <a:endParaRPr lang="en-US" sz="9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ounded Rectangle 86"/>
          <p:cNvSpPr/>
          <p:nvPr/>
        </p:nvSpPr>
        <p:spPr>
          <a:xfrm>
            <a:off x="5486400" y="3352800"/>
            <a:ext cx="1219200" cy="3810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86" name="Rounded Rectangle 85"/>
          <p:cNvSpPr/>
          <p:nvPr/>
        </p:nvSpPr>
        <p:spPr>
          <a:xfrm>
            <a:off x="3962400" y="3352800"/>
            <a:ext cx="1371600" cy="3810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1642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Select</a:t>
            </a:r>
            <a:br>
              <a:rPr lang="en-US" sz="2400" dirty="0" smtClean="0"/>
            </a:br>
            <a:r>
              <a:rPr lang="en-US" sz="2400" dirty="0" smtClean="0"/>
              <a:t>Where</a:t>
            </a:r>
            <a:br>
              <a:rPr lang="en-US" sz="2400" dirty="0" smtClean="0"/>
            </a:br>
            <a:r>
              <a:rPr lang="en-US" sz="2400" dirty="0" err="1" smtClean="0"/>
              <a:t>SelectMany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3961984" y="10668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29200" y="10668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096000" y="10668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2819400"/>
            <a:ext cx="126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GroupBy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648200"/>
            <a:ext cx="165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Aggregate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962182" y="609601"/>
            <a:ext cx="533004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1" name="Rounded Rectangle 10"/>
          <p:cNvSpPr/>
          <p:nvPr/>
        </p:nvSpPr>
        <p:spPr>
          <a:xfrm>
            <a:off x="5075346" y="609601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2" name="Rounded Rectangle 11"/>
          <p:cNvSpPr/>
          <p:nvPr/>
        </p:nvSpPr>
        <p:spPr>
          <a:xfrm>
            <a:off x="6142146" y="609601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4" name="Rounded Rectangle 13"/>
          <p:cNvSpPr/>
          <p:nvPr/>
        </p:nvSpPr>
        <p:spPr>
          <a:xfrm>
            <a:off x="3942736" y="1744134"/>
            <a:ext cx="571896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5" name="Rounded Rectangle 14"/>
          <p:cNvSpPr/>
          <p:nvPr/>
        </p:nvSpPr>
        <p:spPr>
          <a:xfrm>
            <a:off x="5059253" y="1744134"/>
            <a:ext cx="473294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6" name="Rounded Rectangle 15"/>
          <p:cNvSpPr/>
          <p:nvPr/>
        </p:nvSpPr>
        <p:spPr>
          <a:xfrm>
            <a:off x="6126053" y="1744134"/>
            <a:ext cx="473294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4120034" y="958149"/>
            <a:ext cx="217301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088983" y="1612899"/>
            <a:ext cx="279403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4"/>
          </p:cNvCxnSpPr>
          <p:nvPr/>
        </p:nvCxnSpPr>
        <p:spPr>
          <a:xfrm rot="5400000">
            <a:off x="5155405" y="1612899"/>
            <a:ext cx="280197" cy="794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4"/>
          </p:cNvCxnSpPr>
          <p:nvPr/>
        </p:nvCxnSpPr>
        <p:spPr>
          <a:xfrm rot="5400000">
            <a:off x="6222205" y="1612899"/>
            <a:ext cx="280197" cy="794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0"/>
          </p:cNvCxnSpPr>
          <p:nvPr/>
        </p:nvCxnSpPr>
        <p:spPr>
          <a:xfrm rot="5400000">
            <a:off x="6254844" y="958149"/>
            <a:ext cx="216507" cy="794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5" idx="0"/>
          </p:cNvCxnSpPr>
          <p:nvPr/>
        </p:nvCxnSpPr>
        <p:spPr>
          <a:xfrm rot="5400000">
            <a:off x="5188044" y="958149"/>
            <a:ext cx="216507" cy="794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981648" y="2666999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5048864" y="2666999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115664" y="2666999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981846" y="2209800"/>
            <a:ext cx="533004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45" name="Rounded Rectangle 44"/>
          <p:cNvSpPr/>
          <p:nvPr/>
        </p:nvSpPr>
        <p:spPr>
          <a:xfrm>
            <a:off x="5095010" y="2209800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46" name="Rounded Rectangle 45"/>
          <p:cNvSpPr/>
          <p:nvPr/>
        </p:nvSpPr>
        <p:spPr>
          <a:xfrm>
            <a:off x="6161810" y="2209800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47" name="Rounded Rectangle 46"/>
          <p:cNvSpPr/>
          <p:nvPr/>
        </p:nvSpPr>
        <p:spPr>
          <a:xfrm>
            <a:off x="4495800" y="3429000"/>
            <a:ext cx="381000" cy="23989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48" name="Rounded Rectangle 47"/>
          <p:cNvSpPr/>
          <p:nvPr/>
        </p:nvSpPr>
        <p:spPr>
          <a:xfrm>
            <a:off x="4953000" y="3429000"/>
            <a:ext cx="304800" cy="23989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cxnSp>
        <p:nvCxnSpPr>
          <p:cNvPr id="50" name="Straight Arrow Connector 49"/>
          <p:cNvCxnSpPr/>
          <p:nvPr/>
        </p:nvCxnSpPr>
        <p:spPr>
          <a:xfrm rot="5400000">
            <a:off x="4139698" y="2558348"/>
            <a:ext cx="217301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59" idx="0"/>
          </p:cNvCxnSpPr>
          <p:nvPr/>
        </p:nvCxnSpPr>
        <p:spPr>
          <a:xfrm rot="5400000">
            <a:off x="4061717" y="3241574"/>
            <a:ext cx="354810" cy="20043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4"/>
            <a:endCxn id="47" idx="0"/>
          </p:cNvCxnSpPr>
          <p:nvPr/>
        </p:nvCxnSpPr>
        <p:spPr>
          <a:xfrm rot="5400000">
            <a:off x="4823131" y="2936566"/>
            <a:ext cx="355603" cy="629264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4"/>
            <a:endCxn id="60" idx="0"/>
          </p:cNvCxnSpPr>
          <p:nvPr/>
        </p:nvCxnSpPr>
        <p:spPr>
          <a:xfrm rot="16200000" flipH="1">
            <a:off x="6270931" y="3184830"/>
            <a:ext cx="355603" cy="132736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3" idx="0"/>
          </p:cNvCxnSpPr>
          <p:nvPr/>
        </p:nvCxnSpPr>
        <p:spPr>
          <a:xfrm rot="5400000">
            <a:off x="6274508" y="2558348"/>
            <a:ext cx="216507" cy="794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0"/>
          </p:cNvCxnSpPr>
          <p:nvPr/>
        </p:nvCxnSpPr>
        <p:spPr>
          <a:xfrm rot="5400000">
            <a:off x="5207708" y="2558348"/>
            <a:ext cx="216507" cy="794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5562600" y="3429000"/>
            <a:ext cx="304800" cy="23989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57" name="Rounded Rectangle 56"/>
          <p:cNvSpPr/>
          <p:nvPr/>
        </p:nvSpPr>
        <p:spPr>
          <a:xfrm>
            <a:off x="5943600" y="3429000"/>
            <a:ext cx="381000" cy="23989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59" name="Rounded Rectangle 58"/>
          <p:cNvSpPr/>
          <p:nvPr/>
        </p:nvSpPr>
        <p:spPr>
          <a:xfrm>
            <a:off x="4038600" y="3429000"/>
            <a:ext cx="381000" cy="23989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60" name="Rounded Rectangle 59"/>
          <p:cNvSpPr/>
          <p:nvPr/>
        </p:nvSpPr>
        <p:spPr>
          <a:xfrm>
            <a:off x="6400800" y="3429000"/>
            <a:ext cx="228600" cy="23989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cxnSp>
        <p:nvCxnSpPr>
          <p:cNvPr id="63" name="Straight Arrow Connector 62"/>
          <p:cNvCxnSpPr>
            <a:stCxn id="41" idx="4"/>
            <a:endCxn id="56" idx="0"/>
          </p:cNvCxnSpPr>
          <p:nvPr/>
        </p:nvCxnSpPr>
        <p:spPr>
          <a:xfrm rot="16200000" flipH="1">
            <a:off x="4803873" y="2517872"/>
            <a:ext cx="355603" cy="1466652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4"/>
            <a:endCxn id="57" idx="0"/>
          </p:cNvCxnSpPr>
          <p:nvPr/>
        </p:nvCxnSpPr>
        <p:spPr>
          <a:xfrm rot="16200000" flipH="1">
            <a:off x="5547031" y="2841930"/>
            <a:ext cx="355603" cy="818536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4"/>
            <a:endCxn id="48" idx="0"/>
          </p:cNvCxnSpPr>
          <p:nvPr/>
        </p:nvCxnSpPr>
        <p:spPr>
          <a:xfrm rot="5400000">
            <a:off x="5566081" y="2612716"/>
            <a:ext cx="355603" cy="1276964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5029200" y="5511797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3962400" y="4419599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5029616" y="4419599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6096416" y="4419599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3962598" y="3962400"/>
            <a:ext cx="533004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01" name="Rounded Rectangle 100"/>
          <p:cNvSpPr/>
          <p:nvPr/>
        </p:nvSpPr>
        <p:spPr>
          <a:xfrm>
            <a:off x="5075762" y="3962400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02" name="Rounded Rectangle 101"/>
          <p:cNvSpPr/>
          <p:nvPr/>
        </p:nvSpPr>
        <p:spPr>
          <a:xfrm>
            <a:off x="6142562" y="3962400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cxnSp>
        <p:nvCxnSpPr>
          <p:cNvPr id="103" name="Straight Arrow Connector 102"/>
          <p:cNvCxnSpPr/>
          <p:nvPr/>
        </p:nvCxnSpPr>
        <p:spPr>
          <a:xfrm rot="5400000">
            <a:off x="4120450" y="4310948"/>
            <a:ext cx="217301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99" idx="0"/>
          </p:cNvCxnSpPr>
          <p:nvPr/>
        </p:nvCxnSpPr>
        <p:spPr>
          <a:xfrm rot="5400000">
            <a:off x="6255260" y="4310948"/>
            <a:ext cx="216507" cy="794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endCxn id="98" idx="0"/>
          </p:cNvCxnSpPr>
          <p:nvPr/>
        </p:nvCxnSpPr>
        <p:spPr>
          <a:xfrm rot="5400000">
            <a:off x="5188460" y="4310948"/>
            <a:ext cx="216507" cy="794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4190604" y="5043299"/>
            <a:ext cx="76596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07" name="Rounded Rectangle 106"/>
          <p:cNvSpPr/>
          <p:nvPr/>
        </p:nvSpPr>
        <p:spPr>
          <a:xfrm>
            <a:off x="5257800" y="5043299"/>
            <a:ext cx="76596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08" name="Rounded Rectangle 107"/>
          <p:cNvSpPr/>
          <p:nvPr/>
        </p:nvSpPr>
        <p:spPr>
          <a:xfrm>
            <a:off x="6324600" y="5043299"/>
            <a:ext cx="76596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cxnSp>
        <p:nvCxnSpPr>
          <p:cNvPr id="109" name="Straight Arrow Connector 108"/>
          <p:cNvCxnSpPr>
            <a:stCxn id="97" idx="4"/>
            <a:endCxn id="106" idx="0"/>
          </p:cNvCxnSpPr>
          <p:nvPr/>
        </p:nvCxnSpPr>
        <p:spPr>
          <a:xfrm rot="5400000">
            <a:off x="4120350" y="4934549"/>
            <a:ext cx="217302" cy="19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99" idx="4"/>
            <a:endCxn id="108" idx="0"/>
          </p:cNvCxnSpPr>
          <p:nvPr/>
        </p:nvCxnSpPr>
        <p:spPr>
          <a:xfrm rot="5400000">
            <a:off x="6254356" y="4934539"/>
            <a:ext cx="217302" cy="21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98" idx="4"/>
            <a:endCxn id="107" idx="0"/>
          </p:cNvCxnSpPr>
          <p:nvPr/>
        </p:nvCxnSpPr>
        <p:spPr>
          <a:xfrm rot="5400000">
            <a:off x="5187556" y="4934539"/>
            <a:ext cx="217302" cy="21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06" idx="2"/>
            <a:endCxn id="96" idx="0"/>
          </p:cNvCxnSpPr>
          <p:nvPr/>
        </p:nvCxnSpPr>
        <p:spPr>
          <a:xfrm rot="16200000" flipH="1">
            <a:off x="4648101" y="4863998"/>
            <a:ext cx="228600" cy="106699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08" idx="2"/>
            <a:endCxn id="96" idx="0"/>
          </p:cNvCxnSpPr>
          <p:nvPr/>
        </p:nvCxnSpPr>
        <p:spPr>
          <a:xfrm rot="5400000">
            <a:off x="5715099" y="4863998"/>
            <a:ext cx="228600" cy="106699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07" idx="2"/>
            <a:endCxn id="96" idx="0"/>
          </p:cNvCxnSpPr>
          <p:nvPr/>
        </p:nvCxnSpPr>
        <p:spPr>
          <a:xfrm rot="5400000">
            <a:off x="5181699" y="5397398"/>
            <a:ext cx="228600" cy="19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/>
          <p:cNvSpPr/>
          <p:nvPr/>
        </p:nvSpPr>
        <p:spPr>
          <a:xfrm>
            <a:off x="5257800" y="6197597"/>
            <a:ext cx="76596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cxnSp>
        <p:nvCxnSpPr>
          <p:cNvPr id="132" name="Straight Arrow Connector 131"/>
          <p:cNvCxnSpPr>
            <a:stCxn id="96" idx="4"/>
            <a:endCxn id="131" idx="0"/>
          </p:cNvCxnSpPr>
          <p:nvPr/>
        </p:nvCxnSpPr>
        <p:spPr>
          <a:xfrm rot="16200000" flipH="1">
            <a:off x="5156298" y="6057797"/>
            <a:ext cx="279402" cy="19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533400" y="457200"/>
            <a:ext cx="6553200" cy="16002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33400" y="2133600"/>
            <a:ext cx="6553200" cy="16764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533400" y="3886200"/>
            <a:ext cx="6553200" cy="25908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ounded Rectangle 86"/>
          <p:cNvSpPr/>
          <p:nvPr/>
        </p:nvSpPr>
        <p:spPr>
          <a:xfrm>
            <a:off x="5181600" y="4724400"/>
            <a:ext cx="1219200" cy="3810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86" name="Rounded Rectangle 85"/>
          <p:cNvSpPr/>
          <p:nvPr/>
        </p:nvSpPr>
        <p:spPr>
          <a:xfrm>
            <a:off x="3657600" y="4724400"/>
            <a:ext cx="1371600" cy="3810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" name="TextBox 2"/>
          <p:cNvSpPr txBox="1"/>
          <p:nvPr/>
        </p:nvSpPr>
        <p:spPr>
          <a:xfrm>
            <a:off x="609600" y="914400"/>
            <a:ext cx="41686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Nested query </a:t>
            </a:r>
          </a:p>
          <a:p>
            <a:r>
              <a:rPr lang="en-US" sz="2400" dirty="0" smtClean="0"/>
              <a:t>(collections c, m)</a:t>
            </a:r>
          </a:p>
          <a:p>
            <a:r>
              <a:rPr lang="en-US" sz="2400" dirty="0" err="1" smtClean="0"/>
              <a:t>c.Select</a:t>
            </a:r>
            <a:r>
              <a:rPr lang="en-US" sz="2400" dirty="0" smtClean="0"/>
              <a:t>(e =&gt; </a:t>
            </a:r>
          </a:p>
          <a:p>
            <a:r>
              <a:rPr lang="en-US" sz="2400" dirty="0" smtClean="0"/>
              <a:t>     new </a:t>
            </a:r>
            <a:r>
              <a:rPr lang="en-US" sz="2400" dirty="0" err="1" smtClean="0"/>
              <a:t>HashSet</a:t>
            </a:r>
            <a:r>
              <a:rPr lang="en-US" sz="2400" dirty="0" smtClean="0"/>
              <a:t>(m).Contains(e))</a:t>
            </a:r>
            <a:endParaRPr lang="en-US" sz="2400" dirty="0"/>
          </a:p>
        </p:txBody>
      </p:sp>
      <p:sp>
        <p:nvSpPr>
          <p:cNvPr id="4" name="Oval 3"/>
          <p:cNvSpPr/>
          <p:nvPr/>
        </p:nvSpPr>
        <p:spPr>
          <a:xfrm>
            <a:off x="5257384" y="1673568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324600" y="1673568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391400" y="1673568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62000" y="4495800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Join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029200" y="1066800"/>
            <a:ext cx="533004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1" name="Rounded Rectangle 10"/>
          <p:cNvSpPr/>
          <p:nvPr/>
        </p:nvSpPr>
        <p:spPr>
          <a:xfrm>
            <a:off x="6172200" y="1066800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2" name="Rounded Rectangle 11"/>
          <p:cNvSpPr/>
          <p:nvPr/>
        </p:nvSpPr>
        <p:spPr>
          <a:xfrm>
            <a:off x="7239000" y="1066800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4" name="Rounded Rectangle 13"/>
          <p:cNvSpPr/>
          <p:nvPr/>
        </p:nvSpPr>
        <p:spPr>
          <a:xfrm>
            <a:off x="5238136" y="2350902"/>
            <a:ext cx="571896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5" name="Rounded Rectangle 14"/>
          <p:cNvSpPr/>
          <p:nvPr/>
        </p:nvSpPr>
        <p:spPr>
          <a:xfrm>
            <a:off x="6354653" y="2350902"/>
            <a:ext cx="473294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6" name="Rounded Rectangle 15"/>
          <p:cNvSpPr/>
          <p:nvPr/>
        </p:nvSpPr>
        <p:spPr>
          <a:xfrm>
            <a:off x="7421453" y="2350902"/>
            <a:ext cx="473294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cxnSp>
        <p:nvCxnSpPr>
          <p:cNvPr id="18" name="Straight Arrow Connector 17"/>
          <p:cNvCxnSpPr>
            <a:stCxn id="10" idx="2"/>
            <a:endCxn id="4" idx="0"/>
          </p:cNvCxnSpPr>
          <p:nvPr/>
        </p:nvCxnSpPr>
        <p:spPr>
          <a:xfrm rot="16200000" flipH="1">
            <a:off x="5226458" y="1375942"/>
            <a:ext cx="366870" cy="228382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5384383" y="2219667"/>
            <a:ext cx="279403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4"/>
          </p:cNvCxnSpPr>
          <p:nvPr/>
        </p:nvCxnSpPr>
        <p:spPr>
          <a:xfrm rot="5400000">
            <a:off x="6450805" y="2219667"/>
            <a:ext cx="280197" cy="794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4"/>
          </p:cNvCxnSpPr>
          <p:nvPr/>
        </p:nvCxnSpPr>
        <p:spPr>
          <a:xfrm rot="5400000">
            <a:off x="7517605" y="2219667"/>
            <a:ext cx="280197" cy="794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2"/>
            <a:endCxn id="6" idx="0"/>
          </p:cNvCxnSpPr>
          <p:nvPr/>
        </p:nvCxnSpPr>
        <p:spPr>
          <a:xfrm rot="16200000" flipH="1">
            <a:off x="7375392" y="1390860"/>
            <a:ext cx="366870" cy="198546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5" idx="0"/>
          </p:cNvCxnSpPr>
          <p:nvPr/>
        </p:nvCxnSpPr>
        <p:spPr>
          <a:xfrm rot="16200000" flipH="1">
            <a:off x="6308592" y="1390860"/>
            <a:ext cx="366870" cy="198546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676848" y="4038599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744064" y="4038599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810864" y="4038599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43"/>
          <p:cNvSpPr/>
          <p:nvPr/>
        </p:nvSpPr>
        <p:spPr>
          <a:xfrm>
            <a:off x="3677046" y="3581400"/>
            <a:ext cx="533004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45" name="Rounded Rectangle 44"/>
          <p:cNvSpPr/>
          <p:nvPr/>
        </p:nvSpPr>
        <p:spPr>
          <a:xfrm>
            <a:off x="4790210" y="3581400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46" name="Rounded Rectangle 45"/>
          <p:cNvSpPr/>
          <p:nvPr/>
        </p:nvSpPr>
        <p:spPr>
          <a:xfrm>
            <a:off x="5857010" y="3581400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47" name="Rounded Rectangle 46"/>
          <p:cNvSpPr/>
          <p:nvPr/>
        </p:nvSpPr>
        <p:spPr>
          <a:xfrm>
            <a:off x="4191000" y="4800600"/>
            <a:ext cx="381000" cy="23989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48" name="Rounded Rectangle 47"/>
          <p:cNvSpPr/>
          <p:nvPr/>
        </p:nvSpPr>
        <p:spPr>
          <a:xfrm>
            <a:off x="4648200" y="4800600"/>
            <a:ext cx="304800" cy="23989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cxnSp>
        <p:nvCxnSpPr>
          <p:cNvPr id="50" name="Straight Arrow Connector 49"/>
          <p:cNvCxnSpPr/>
          <p:nvPr/>
        </p:nvCxnSpPr>
        <p:spPr>
          <a:xfrm rot="5400000">
            <a:off x="3834898" y="3929948"/>
            <a:ext cx="217301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59" idx="0"/>
          </p:cNvCxnSpPr>
          <p:nvPr/>
        </p:nvCxnSpPr>
        <p:spPr>
          <a:xfrm rot="5400000">
            <a:off x="3756917" y="4613174"/>
            <a:ext cx="354810" cy="20043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4"/>
            <a:endCxn id="47" idx="0"/>
          </p:cNvCxnSpPr>
          <p:nvPr/>
        </p:nvCxnSpPr>
        <p:spPr>
          <a:xfrm rot="5400000">
            <a:off x="4518331" y="4308166"/>
            <a:ext cx="355603" cy="629264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3" idx="4"/>
            <a:endCxn id="60" idx="0"/>
          </p:cNvCxnSpPr>
          <p:nvPr/>
        </p:nvCxnSpPr>
        <p:spPr>
          <a:xfrm rot="16200000" flipH="1">
            <a:off x="5966131" y="4556430"/>
            <a:ext cx="355603" cy="132736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43" idx="0"/>
          </p:cNvCxnSpPr>
          <p:nvPr/>
        </p:nvCxnSpPr>
        <p:spPr>
          <a:xfrm rot="5400000">
            <a:off x="5969708" y="3929948"/>
            <a:ext cx="216507" cy="794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endCxn id="42" idx="0"/>
          </p:cNvCxnSpPr>
          <p:nvPr/>
        </p:nvCxnSpPr>
        <p:spPr>
          <a:xfrm rot="5400000">
            <a:off x="4902908" y="3929948"/>
            <a:ext cx="216507" cy="794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>
          <a:xfrm>
            <a:off x="5257800" y="4800600"/>
            <a:ext cx="304800" cy="23989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57" name="Rounded Rectangle 56"/>
          <p:cNvSpPr/>
          <p:nvPr/>
        </p:nvSpPr>
        <p:spPr>
          <a:xfrm>
            <a:off x="5638800" y="4800600"/>
            <a:ext cx="381000" cy="23989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59" name="Rounded Rectangle 58"/>
          <p:cNvSpPr/>
          <p:nvPr/>
        </p:nvSpPr>
        <p:spPr>
          <a:xfrm>
            <a:off x="3733800" y="4800600"/>
            <a:ext cx="381000" cy="23989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60" name="Rounded Rectangle 59"/>
          <p:cNvSpPr/>
          <p:nvPr/>
        </p:nvSpPr>
        <p:spPr>
          <a:xfrm>
            <a:off x="6096000" y="4800600"/>
            <a:ext cx="228600" cy="239898"/>
          </a:xfrm>
          <a:prstGeom prst="round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cxnSp>
        <p:nvCxnSpPr>
          <p:cNvPr id="63" name="Straight Arrow Connector 62"/>
          <p:cNvCxnSpPr>
            <a:stCxn id="41" idx="4"/>
            <a:endCxn id="56" idx="0"/>
          </p:cNvCxnSpPr>
          <p:nvPr/>
        </p:nvCxnSpPr>
        <p:spPr>
          <a:xfrm rot="16200000" flipH="1">
            <a:off x="4499073" y="3889472"/>
            <a:ext cx="355603" cy="1466652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2" idx="4"/>
            <a:endCxn id="57" idx="0"/>
          </p:cNvCxnSpPr>
          <p:nvPr/>
        </p:nvCxnSpPr>
        <p:spPr>
          <a:xfrm rot="16200000" flipH="1">
            <a:off x="5242231" y="4213530"/>
            <a:ext cx="355603" cy="818536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3" idx="4"/>
            <a:endCxn id="48" idx="0"/>
          </p:cNvCxnSpPr>
          <p:nvPr/>
        </p:nvCxnSpPr>
        <p:spPr>
          <a:xfrm rot="5400000">
            <a:off x="5261281" y="3984316"/>
            <a:ext cx="355603" cy="1276964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/>
          <p:cNvSpPr/>
          <p:nvPr/>
        </p:nvSpPr>
        <p:spPr>
          <a:xfrm>
            <a:off x="533400" y="457200"/>
            <a:ext cx="8382000" cy="23622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33400" y="2971800"/>
            <a:ext cx="8382000" cy="365760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8305800" y="1066800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cxnSp>
        <p:nvCxnSpPr>
          <p:cNvPr id="69" name="Straight Arrow Connector 68"/>
          <p:cNvCxnSpPr>
            <a:stCxn id="68" idx="2"/>
            <a:endCxn id="6" idx="7"/>
          </p:cNvCxnSpPr>
          <p:nvPr/>
        </p:nvCxnSpPr>
        <p:spPr>
          <a:xfrm rot="5400000">
            <a:off x="7973327" y="1180057"/>
            <a:ext cx="426386" cy="67966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8" idx="2"/>
            <a:endCxn id="5" idx="7"/>
          </p:cNvCxnSpPr>
          <p:nvPr/>
        </p:nvCxnSpPr>
        <p:spPr>
          <a:xfrm rot="5400000">
            <a:off x="7439927" y="646657"/>
            <a:ext cx="426386" cy="174646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8" idx="2"/>
            <a:endCxn id="4" idx="7"/>
          </p:cNvCxnSpPr>
          <p:nvPr/>
        </p:nvCxnSpPr>
        <p:spPr>
          <a:xfrm rot="5400000">
            <a:off x="6906319" y="113049"/>
            <a:ext cx="426386" cy="281368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172200" y="45720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8382000" y="6096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114" name="Right Brace 113"/>
          <p:cNvSpPr/>
          <p:nvPr/>
        </p:nvSpPr>
        <p:spPr>
          <a:xfrm rot="16200000">
            <a:off x="6248400" y="-381000"/>
            <a:ext cx="228600" cy="2667000"/>
          </a:xfrm>
          <a:prstGeom prst="rightBrace">
            <a:avLst>
              <a:gd name="adj1" fmla="val 29166"/>
              <a:gd name="adj2" fmla="val 50000"/>
            </a:avLst>
          </a:prstGeom>
          <a:ln w="28575">
            <a:solidFill>
              <a:srgbClr val="003E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6938728" y="3581400"/>
            <a:ext cx="533004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16" name="Rounded Rectangle 115"/>
          <p:cNvSpPr/>
          <p:nvPr/>
        </p:nvSpPr>
        <p:spPr>
          <a:xfrm>
            <a:off x="8036756" y="3581400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19" name="Oval 118"/>
          <p:cNvSpPr/>
          <p:nvPr/>
        </p:nvSpPr>
        <p:spPr>
          <a:xfrm>
            <a:off x="6938530" y="40386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/>
          <p:cNvSpPr/>
          <p:nvPr/>
        </p:nvSpPr>
        <p:spPr>
          <a:xfrm>
            <a:off x="7990610" y="40386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7914410" y="4724400"/>
            <a:ext cx="800100" cy="3810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25" name="Rounded Rectangle 124"/>
          <p:cNvSpPr/>
          <p:nvPr/>
        </p:nvSpPr>
        <p:spPr>
          <a:xfrm>
            <a:off x="6733310" y="4724400"/>
            <a:ext cx="1028700" cy="3810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26" name="Rounded Rectangle 125"/>
          <p:cNvSpPr/>
          <p:nvPr/>
        </p:nvSpPr>
        <p:spPr>
          <a:xfrm>
            <a:off x="7266710" y="4800600"/>
            <a:ext cx="381000" cy="239898"/>
          </a:xfrm>
          <a:prstGeom prst="roundRect">
            <a:avLst/>
          </a:prstGeom>
          <a:solidFill>
            <a:srgbClr val="FF0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29" name="Rounded Rectangle 128"/>
          <p:cNvSpPr/>
          <p:nvPr/>
        </p:nvSpPr>
        <p:spPr>
          <a:xfrm>
            <a:off x="7952510" y="4800600"/>
            <a:ext cx="381000" cy="239898"/>
          </a:xfrm>
          <a:prstGeom prst="roundRect">
            <a:avLst/>
          </a:prstGeom>
          <a:solidFill>
            <a:srgbClr val="FF0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30" name="Rounded Rectangle 129"/>
          <p:cNvSpPr/>
          <p:nvPr/>
        </p:nvSpPr>
        <p:spPr>
          <a:xfrm>
            <a:off x="6809510" y="4800600"/>
            <a:ext cx="381000" cy="239898"/>
          </a:xfrm>
          <a:prstGeom prst="roundRect">
            <a:avLst/>
          </a:prstGeom>
          <a:solidFill>
            <a:srgbClr val="FF0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33" name="Rounded Rectangle 132"/>
          <p:cNvSpPr/>
          <p:nvPr/>
        </p:nvSpPr>
        <p:spPr>
          <a:xfrm>
            <a:off x="8409710" y="4800600"/>
            <a:ext cx="228600" cy="239898"/>
          </a:xfrm>
          <a:prstGeom prst="roundRect">
            <a:avLst/>
          </a:prstGeom>
          <a:solidFill>
            <a:srgbClr val="FF0000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cxnSp>
        <p:nvCxnSpPr>
          <p:cNvPr id="134" name="Straight Arrow Connector 133"/>
          <p:cNvCxnSpPr/>
          <p:nvPr/>
        </p:nvCxnSpPr>
        <p:spPr>
          <a:xfrm rot="5400000">
            <a:off x="7096579" y="3929949"/>
            <a:ext cx="217302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 rot="5400000">
            <a:off x="8148659" y="3929949"/>
            <a:ext cx="217302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19" idx="4"/>
            <a:endCxn id="130" idx="0"/>
          </p:cNvCxnSpPr>
          <p:nvPr/>
        </p:nvCxnSpPr>
        <p:spPr>
          <a:xfrm rot="5400000">
            <a:off x="6924819" y="4520189"/>
            <a:ext cx="355602" cy="205220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23" idx="4"/>
            <a:endCxn id="126" idx="0"/>
          </p:cNvCxnSpPr>
          <p:nvPr/>
        </p:nvCxnSpPr>
        <p:spPr>
          <a:xfrm rot="5400000">
            <a:off x="7679459" y="4222749"/>
            <a:ext cx="355602" cy="800100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19" idx="4"/>
            <a:endCxn id="129" idx="0"/>
          </p:cNvCxnSpPr>
          <p:nvPr/>
        </p:nvCxnSpPr>
        <p:spPr>
          <a:xfrm rot="16200000" flipH="1">
            <a:off x="7496319" y="4153909"/>
            <a:ext cx="355602" cy="937780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23" idx="4"/>
            <a:endCxn id="133" idx="0"/>
          </p:cNvCxnSpPr>
          <p:nvPr/>
        </p:nvCxnSpPr>
        <p:spPr>
          <a:xfrm rot="16200000" flipH="1">
            <a:off x="8212859" y="4489449"/>
            <a:ext cx="355602" cy="266700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/>
          <p:nvPr/>
        </p:nvSpPr>
        <p:spPr>
          <a:xfrm>
            <a:off x="4800600" y="553720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7467600" y="553720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Arrow Connector 159"/>
          <p:cNvCxnSpPr>
            <a:stCxn id="86" idx="2"/>
            <a:endCxn id="158" idx="1"/>
          </p:cNvCxnSpPr>
          <p:nvPr/>
        </p:nvCxnSpPr>
        <p:spPr>
          <a:xfrm rot="16200000" flipH="1">
            <a:off x="4365398" y="5083401"/>
            <a:ext cx="491318" cy="5353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125" idx="2"/>
            <a:endCxn id="158" idx="7"/>
          </p:cNvCxnSpPr>
          <p:nvPr/>
        </p:nvCxnSpPr>
        <p:spPr>
          <a:xfrm rot="5400000">
            <a:off x="6006114" y="4355172"/>
            <a:ext cx="491318" cy="199177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87" idx="2"/>
            <a:endCxn id="159" idx="1"/>
          </p:cNvCxnSpPr>
          <p:nvPr/>
        </p:nvCxnSpPr>
        <p:spPr>
          <a:xfrm rot="16200000" flipH="1">
            <a:off x="6422798" y="4473801"/>
            <a:ext cx="491318" cy="17545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124" idx="2"/>
            <a:endCxn id="159" idx="7"/>
          </p:cNvCxnSpPr>
          <p:nvPr/>
        </p:nvCxnSpPr>
        <p:spPr>
          <a:xfrm rot="5400000">
            <a:off x="7873014" y="5155272"/>
            <a:ext cx="491318" cy="39157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ounded Rectangle 171"/>
          <p:cNvSpPr/>
          <p:nvPr/>
        </p:nvSpPr>
        <p:spPr>
          <a:xfrm>
            <a:off x="4800600" y="6160902"/>
            <a:ext cx="533004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73" name="Rounded Rectangle 172"/>
          <p:cNvSpPr/>
          <p:nvPr/>
        </p:nvSpPr>
        <p:spPr>
          <a:xfrm>
            <a:off x="7467600" y="6160902"/>
            <a:ext cx="533004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cxnSp>
        <p:nvCxnSpPr>
          <p:cNvPr id="174" name="Straight Arrow Connector 173"/>
          <p:cNvCxnSpPr>
            <a:stCxn id="158" idx="4"/>
            <a:endCxn id="172" idx="0"/>
          </p:cNvCxnSpPr>
          <p:nvPr/>
        </p:nvCxnSpPr>
        <p:spPr>
          <a:xfrm rot="5400000">
            <a:off x="4958550" y="6052152"/>
            <a:ext cx="217302" cy="19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59" idx="4"/>
            <a:endCxn id="173" idx="0"/>
          </p:cNvCxnSpPr>
          <p:nvPr/>
        </p:nvCxnSpPr>
        <p:spPr>
          <a:xfrm rot="5400000">
            <a:off x="7625550" y="6052152"/>
            <a:ext cx="217302" cy="19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4724400" y="2971800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</a:t>
            </a:r>
            <a:endParaRPr lang="en-US" dirty="0"/>
          </a:p>
        </p:txBody>
      </p:sp>
      <p:sp>
        <p:nvSpPr>
          <p:cNvPr id="181" name="Right Brace 180"/>
          <p:cNvSpPr/>
          <p:nvPr/>
        </p:nvSpPr>
        <p:spPr>
          <a:xfrm rot="16200000">
            <a:off x="4876800" y="2133599"/>
            <a:ext cx="228599" cy="2667000"/>
          </a:xfrm>
          <a:prstGeom prst="rightBrace">
            <a:avLst>
              <a:gd name="adj1" fmla="val 29166"/>
              <a:gd name="adj2" fmla="val 50000"/>
            </a:avLst>
          </a:prstGeom>
          <a:ln w="28575">
            <a:solidFill>
              <a:srgbClr val="003E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ight Brace 181"/>
          <p:cNvSpPr/>
          <p:nvPr/>
        </p:nvSpPr>
        <p:spPr>
          <a:xfrm rot="16200000">
            <a:off x="7620001" y="2666999"/>
            <a:ext cx="228598" cy="1600200"/>
          </a:xfrm>
          <a:prstGeom prst="rightBrace">
            <a:avLst>
              <a:gd name="adj1" fmla="val 29166"/>
              <a:gd name="adj2" fmla="val 50000"/>
            </a:avLst>
          </a:prstGeom>
          <a:ln w="28575">
            <a:solidFill>
              <a:srgbClr val="003E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/>
          <p:cNvSpPr txBox="1"/>
          <p:nvPr/>
        </p:nvSpPr>
        <p:spPr>
          <a:xfrm>
            <a:off x="7467600" y="2971800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right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934200" y="2743200"/>
            <a:ext cx="303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5151731" y="3496727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Oval 13"/>
          <p:cNvSpPr/>
          <p:nvPr/>
        </p:nvSpPr>
        <p:spPr>
          <a:xfrm>
            <a:off x="5792528" y="3496727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Oval 14"/>
          <p:cNvSpPr/>
          <p:nvPr/>
        </p:nvSpPr>
        <p:spPr>
          <a:xfrm>
            <a:off x="6454848" y="3496727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ounded Rectangle 15"/>
          <p:cNvSpPr/>
          <p:nvPr/>
        </p:nvSpPr>
        <p:spPr>
          <a:xfrm>
            <a:off x="6215559" y="3096676"/>
            <a:ext cx="402852" cy="179924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/>
          </a:p>
        </p:txBody>
      </p:sp>
      <p:sp>
        <p:nvSpPr>
          <p:cNvPr id="17" name="Rounded Rectangle 16"/>
          <p:cNvSpPr/>
          <p:nvPr/>
        </p:nvSpPr>
        <p:spPr>
          <a:xfrm>
            <a:off x="6920908" y="3096676"/>
            <a:ext cx="333396" cy="179924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/>
          </a:p>
        </p:txBody>
      </p:sp>
      <p:sp>
        <p:nvSpPr>
          <p:cNvPr id="18" name="Rounded Rectangle 17"/>
          <p:cNvSpPr/>
          <p:nvPr/>
        </p:nvSpPr>
        <p:spPr>
          <a:xfrm>
            <a:off x="7612025" y="3096676"/>
            <a:ext cx="333396" cy="179924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/>
          </a:p>
        </p:txBody>
      </p:sp>
      <p:cxnSp>
        <p:nvCxnSpPr>
          <p:cNvPr id="22" name="Straight Arrow Connector 21"/>
          <p:cNvCxnSpPr>
            <a:stCxn id="16" idx="2"/>
            <a:endCxn id="13" idx="7"/>
          </p:cNvCxnSpPr>
          <p:nvPr/>
        </p:nvCxnSpPr>
        <p:spPr>
          <a:xfrm rot="5400000">
            <a:off x="5824032" y="2948411"/>
            <a:ext cx="264764" cy="921143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4"/>
            <a:endCxn id="58" idx="0"/>
          </p:cNvCxnSpPr>
          <p:nvPr/>
        </p:nvCxnSpPr>
        <p:spPr>
          <a:xfrm rot="5400000">
            <a:off x="5200906" y="3953927"/>
            <a:ext cx="304803" cy="1588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4"/>
            <a:endCxn id="59" idx="0"/>
          </p:cNvCxnSpPr>
          <p:nvPr/>
        </p:nvCxnSpPr>
        <p:spPr>
          <a:xfrm rot="5400000">
            <a:off x="5841702" y="3953922"/>
            <a:ext cx="304803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4"/>
            <a:endCxn id="60" idx="0"/>
          </p:cNvCxnSpPr>
          <p:nvPr/>
        </p:nvCxnSpPr>
        <p:spPr>
          <a:xfrm rot="5400000">
            <a:off x="6504022" y="3953922"/>
            <a:ext cx="304803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15" idx="7"/>
          </p:cNvCxnSpPr>
          <p:nvPr/>
        </p:nvCxnSpPr>
        <p:spPr>
          <a:xfrm rot="5400000">
            <a:off x="7156459" y="2919100"/>
            <a:ext cx="264764" cy="979764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  <a:endCxn id="14" idx="7"/>
          </p:cNvCxnSpPr>
          <p:nvPr/>
        </p:nvCxnSpPr>
        <p:spPr>
          <a:xfrm rot="5400000">
            <a:off x="6479741" y="2933499"/>
            <a:ext cx="264764" cy="950967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rot="16200000">
            <a:off x="7007964" y="2136037"/>
            <a:ext cx="171450" cy="1842977"/>
          </a:xfrm>
          <a:prstGeom prst="rightBrace">
            <a:avLst>
              <a:gd name="adj1" fmla="val 29166"/>
              <a:gd name="adj2" fmla="val 50000"/>
            </a:avLst>
          </a:prstGeom>
          <a:ln w="28575">
            <a:solidFill>
              <a:srgbClr val="003E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Oval 57"/>
          <p:cNvSpPr/>
          <p:nvPr/>
        </p:nvSpPr>
        <p:spPr>
          <a:xfrm>
            <a:off x="5151731" y="4106329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Oval 58"/>
          <p:cNvSpPr/>
          <p:nvPr/>
        </p:nvSpPr>
        <p:spPr>
          <a:xfrm>
            <a:off x="5792528" y="4106329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Oval 59"/>
          <p:cNvSpPr/>
          <p:nvPr/>
        </p:nvSpPr>
        <p:spPr>
          <a:xfrm>
            <a:off x="6454848" y="4106329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4" name="Straight Arrow Connector 63"/>
          <p:cNvCxnSpPr>
            <a:stCxn id="14" idx="4"/>
            <a:endCxn id="58" idx="7"/>
          </p:cNvCxnSpPr>
          <p:nvPr/>
        </p:nvCxnSpPr>
        <p:spPr>
          <a:xfrm rot="5400000">
            <a:off x="5570253" y="3727115"/>
            <a:ext cx="349440" cy="49826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3" idx="4"/>
            <a:endCxn id="59" idx="1"/>
          </p:cNvCxnSpPr>
          <p:nvPr/>
        </p:nvCxnSpPr>
        <p:spPr>
          <a:xfrm rot="16200000" flipH="1">
            <a:off x="5427717" y="3727114"/>
            <a:ext cx="349440" cy="49826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3" idx="4"/>
            <a:endCxn id="60" idx="1"/>
          </p:cNvCxnSpPr>
          <p:nvPr/>
        </p:nvCxnSpPr>
        <p:spPr>
          <a:xfrm rot="16200000" flipH="1">
            <a:off x="5758877" y="3395954"/>
            <a:ext cx="349440" cy="116058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4"/>
            <a:endCxn id="60" idx="1"/>
          </p:cNvCxnSpPr>
          <p:nvPr/>
        </p:nvCxnSpPr>
        <p:spPr>
          <a:xfrm rot="16200000" flipH="1">
            <a:off x="6079276" y="3716353"/>
            <a:ext cx="349440" cy="51978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5" idx="4"/>
            <a:endCxn id="58" idx="7"/>
          </p:cNvCxnSpPr>
          <p:nvPr/>
        </p:nvCxnSpPr>
        <p:spPr>
          <a:xfrm rot="5400000">
            <a:off x="5901413" y="3395955"/>
            <a:ext cx="349440" cy="116058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5" idx="4"/>
            <a:endCxn id="59" idx="7"/>
          </p:cNvCxnSpPr>
          <p:nvPr/>
        </p:nvCxnSpPr>
        <p:spPr>
          <a:xfrm rot="5400000">
            <a:off x="6221812" y="3716354"/>
            <a:ext cx="349440" cy="51978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6399334" y="5401726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6" name="Oval 85"/>
          <p:cNvSpPr/>
          <p:nvPr/>
        </p:nvSpPr>
        <p:spPr>
          <a:xfrm>
            <a:off x="7053815" y="5401726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Oval 86"/>
          <p:cNvSpPr/>
          <p:nvPr/>
        </p:nvSpPr>
        <p:spPr>
          <a:xfrm>
            <a:off x="7744932" y="5401726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8" name="Straight Arrow Connector 87"/>
          <p:cNvCxnSpPr>
            <a:endCxn id="91" idx="0"/>
          </p:cNvCxnSpPr>
          <p:nvPr/>
        </p:nvCxnSpPr>
        <p:spPr>
          <a:xfrm rot="5400000">
            <a:off x="6452314" y="5855716"/>
            <a:ext cx="304208" cy="7016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6" idx="4"/>
            <a:endCxn id="92" idx="0"/>
          </p:cNvCxnSpPr>
          <p:nvPr/>
        </p:nvCxnSpPr>
        <p:spPr>
          <a:xfrm rot="5400000">
            <a:off x="7102989" y="5858921"/>
            <a:ext cx="304803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4"/>
            <a:endCxn id="93" idx="0"/>
          </p:cNvCxnSpPr>
          <p:nvPr/>
        </p:nvCxnSpPr>
        <p:spPr>
          <a:xfrm rot="5400000">
            <a:off x="7794106" y="5858921"/>
            <a:ext cx="304803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399334" y="6011328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2" name="Oval 91"/>
          <p:cNvSpPr/>
          <p:nvPr/>
        </p:nvSpPr>
        <p:spPr>
          <a:xfrm>
            <a:off x="7053815" y="6011328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Oval 92"/>
          <p:cNvSpPr/>
          <p:nvPr/>
        </p:nvSpPr>
        <p:spPr>
          <a:xfrm>
            <a:off x="7744932" y="6011328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4" name="Straight Arrow Connector 93"/>
          <p:cNvCxnSpPr>
            <a:stCxn id="86" idx="4"/>
            <a:endCxn id="91" idx="7"/>
          </p:cNvCxnSpPr>
          <p:nvPr/>
        </p:nvCxnSpPr>
        <p:spPr>
          <a:xfrm rot="5400000">
            <a:off x="6824698" y="5625272"/>
            <a:ext cx="349440" cy="511946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4"/>
            <a:endCxn id="92" idx="1"/>
          </p:cNvCxnSpPr>
          <p:nvPr/>
        </p:nvCxnSpPr>
        <p:spPr>
          <a:xfrm rot="16200000" flipH="1">
            <a:off x="6682162" y="5625272"/>
            <a:ext cx="349440" cy="51194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5" idx="4"/>
            <a:endCxn id="93" idx="1"/>
          </p:cNvCxnSpPr>
          <p:nvPr/>
        </p:nvCxnSpPr>
        <p:spPr>
          <a:xfrm rot="16200000" flipH="1">
            <a:off x="7027721" y="5279714"/>
            <a:ext cx="349440" cy="120306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4"/>
            <a:endCxn id="93" idx="1"/>
          </p:cNvCxnSpPr>
          <p:nvPr/>
        </p:nvCxnSpPr>
        <p:spPr>
          <a:xfrm rot="16200000" flipH="1">
            <a:off x="7354961" y="5606954"/>
            <a:ext cx="349440" cy="548581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7" idx="4"/>
            <a:endCxn id="91" idx="7"/>
          </p:cNvCxnSpPr>
          <p:nvPr/>
        </p:nvCxnSpPr>
        <p:spPr>
          <a:xfrm rot="5400000">
            <a:off x="7170257" y="5279714"/>
            <a:ext cx="349440" cy="1203063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4"/>
            <a:endCxn id="92" idx="7"/>
          </p:cNvCxnSpPr>
          <p:nvPr/>
        </p:nvCxnSpPr>
        <p:spPr>
          <a:xfrm rot="5400000">
            <a:off x="7497497" y="5606954"/>
            <a:ext cx="349440" cy="548581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5792528" y="4696877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4" name="Straight Arrow Connector 103"/>
          <p:cNvCxnSpPr>
            <a:stCxn id="58" idx="4"/>
            <a:endCxn id="82" idx="0"/>
          </p:cNvCxnSpPr>
          <p:nvPr/>
        </p:nvCxnSpPr>
        <p:spPr>
          <a:xfrm rot="5400000">
            <a:off x="5210431" y="4553997"/>
            <a:ext cx="285750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9" idx="4"/>
            <a:endCxn id="103" idx="0"/>
          </p:cNvCxnSpPr>
          <p:nvPr/>
        </p:nvCxnSpPr>
        <p:spPr>
          <a:xfrm rot="5400000">
            <a:off x="5851229" y="4553997"/>
            <a:ext cx="285750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60" idx="4"/>
            <a:endCxn id="83" idx="0"/>
          </p:cNvCxnSpPr>
          <p:nvPr/>
        </p:nvCxnSpPr>
        <p:spPr>
          <a:xfrm rot="5400000">
            <a:off x="6513548" y="4553997"/>
            <a:ext cx="285750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3" idx="4"/>
            <a:endCxn id="87" idx="1"/>
          </p:cNvCxnSpPr>
          <p:nvPr/>
        </p:nvCxnSpPr>
        <p:spPr>
          <a:xfrm rot="16200000" flipH="1">
            <a:off x="7007855" y="4650245"/>
            <a:ext cx="444687" cy="1147548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3" idx="4"/>
            <a:endCxn id="86" idx="1"/>
          </p:cNvCxnSpPr>
          <p:nvPr/>
        </p:nvCxnSpPr>
        <p:spPr>
          <a:xfrm rot="16200000" flipH="1">
            <a:off x="6331136" y="4664643"/>
            <a:ext cx="444687" cy="1118751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2" idx="4"/>
            <a:endCxn id="85" idx="1"/>
          </p:cNvCxnSpPr>
          <p:nvPr/>
        </p:nvCxnSpPr>
        <p:spPr>
          <a:xfrm rot="16200000" flipH="1">
            <a:off x="5683497" y="4671485"/>
            <a:ext cx="444687" cy="1105067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0" idx="2"/>
            <a:endCxn id="87" idx="7"/>
          </p:cNvCxnSpPr>
          <p:nvPr/>
        </p:nvCxnSpPr>
        <p:spPr>
          <a:xfrm rot="5400000">
            <a:off x="8127788" y="4971405"/>
            <a:ext cx="436214" cy="513703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6" idx="2"/>
            <a:endCxn id="86" idx="7"/>
          </p:cNvCxnSpPr>
          <p:nvPr/>
        </p:nvCxnSpPr>
        <p:spPr>
          <a:xfrm rot="5400000">
            <a:off x="7436671" y="4971405"/>
            <a:ext cx="436214" cy="513703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5" idx="2"/>
            <a:endCxn id="85" idx="7"/>
          </p:cNvCxnSpPr>
          <p:nvPr/>
        </p:nvCxnSpPr>
        <p:spPr>
          <a:xfrm rot="5400000">
            <a:off x="6774121" y="4979475"/>
            <a:ext cx="436213" cy="497563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1" idx="4"/>
          </p:cNvCxnSpPr>
          <p:nvPr/>
        </p:nvCxnSpPr>
        <p:spPr>
          <a:xfrm rot="5400000">
            <a:off x="6520474" y="6396563"/>
            <a:ext cx="160873" cy="1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2" idx="4"/>
          </p:cNvCxnSpPr>
          <p:nvPr/>
        </p:nvCxnSpPr>
        <p:spPr>
          <a:xfrm rot="5400000">
            <a:off x="7173908" y="6395516"/>
            <a:ext cx="160873" cy="2094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3" idx="4"/>
          </p:cNvCxnSpPr>
          <p:nvPr/>
        </p:nvCxnSpPr>
        <p:spPr>
          <a:xfrm rot="5400000">
            <a:off x="7862367" y="6392858"/>
            <a:ext cx="160873" cy="7411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5151731" y="4696877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3" name="Oval 82"/>
          <p:cNvSpPr/>
          <p:nvPr/>
        </p:nvSpPr>
        <p:spPr>
          <a:xfrm>
            <a:off x="6454848" y="4696877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5" name="Rounded Rectangle 114"/>
          <p:cNvSpPr/>
          <p:nvPr/>
        </p:nvSpPr>
        <p:spPr>
          <a:xfrm>
            <a:off x="7039582" y="4830226"/>
            <a:ext cx="402852" cy="179924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/>
          </a:p>
        </p:txBody>
      </p:sp>
      <p:sp>
        <p:nvSpPr>
          <p:cNvPr id="116" name="Rounded Rectangle 115"/>
          <p:cNvSpPr/>
          <p:nvPr/>
        </p:nvSpPr>
        <p:spPr>
          <a:xfrm>
            <a:off x="7744932" y="4830226"/>
            <a:ext cx="333396" cy="179924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/>
          </a:p>
        </p:txBody>
      </p:sp>
      <p:sp>
        <p:nvSpPr>
          <p:cNvPr id="120" name="Rounded Rectangle 119"/>
          <p:cNvSpPr/>
          <p:nvPr/>
        </p:nvSpPr>
        <p:spPr>
          <a:xfrm>
            <a:off x="8436048" y="4830226"/>
            <a:ext cx="333396" cy="179924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/>
          </a:p>
        </p:txBody>
      </p:sp>
      <p:sp>
        <p:nvSpPr>
          <p:cNvPr id="121" name="Right Brace 120"/>
          <p:cNvSpPr/>
          <p:nvPr/>
        </p:nvSpPr>
        <p:spPr>
          <a:xfrm rot="16200000">
            <a:off x="7831986" y="3765863"/>
            <a:ext cx="171450" cy="1842977"/>
          </a:xfrm>
          <a:prstGeom prst="rightBrace">
            <a:avLst>
              <a:gd name="adj1" fmla="val 29166"/>
              <a:gd name="adj2" fmla="val 50000"/>
            </a:avLst>
          </a:prstGeom>
          <a:ln w="28575">
            <a:solidFill>
              <a:srgbClr val="003E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5" name="Rectangle 124"/>
          <p:cNvSpPr/>
          <p:nvPr/>
        </p:nvSpPr>
        <p:spPr>
          <a:xfrm>
            <a:off x="7745299" y="4315876"/>
            <a:ext cx="354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A</a:t>
            </a:r>
            <a:r>
              <a:rPr lang="en-US" sz="1600" baseline="30000" dirty="0" smtClean="0"/>
              <a:t>T</a:t>
            </a:r>
            <a:endParaRPr lang="en-US" sz="1600" baseline="30000" dirty="0"/>
          </a:p>
        </p:txBody>
      </p:sp>
      <p:cxnSp>
        <p:nvCxnSpPr>
          <p:cNvPr id="126" name="Straight Arrow Connector 125"/>
          <p:cNvCxnSpPr>
            <a:stCxn id="60" idx="4"/>
            <a:endCxn id="82" idx="7"/>
          </p:cNvCxnSpPr>
          <p:nvPr/>
        </p:nvCxnSpPr>
        <p:spPr>
          <a:xfrm rot="5400000">
            <a:off x="5910939" y="3996030"/>
            <a:ext cx="330387" cy="116058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59" idx="4"/>
            <a:endCxn id="83" idx="1"/>
          </p:cNvCxnSpPr>
          <p:nvPr/>
        </p:nvCxnSpPr>
        <p:spPr>
          <a:xfrm rot="16200000" flipH="1">
            <a:off x="6088802" y="4316428"/>
            <a:ext cx="330387" cy="51978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60" idx="4"/>
            <a:endCxn id="103" idx="7"/>
          </p:cNvCxnSpPr>
          <p:nvPr/>
        </p:nvCxnSpPr>
        <p:spPr>
          <a:xfrm rot="5400000">
            <a:off x="6231338" y="4316429"/>
            <a:ext cx="330387" cy="51978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58" idx="4"/>
            <a:endCxn id="103" idx="1"/>
          </p:cNvCxnSpPr>
          <p:nvPr/>
        </p:nvCxnSpPr>
        <p:spPr>
          <a:xfrm rot="16200000" flipH="1">
            <a:off x="5437244" y="4327189"/>
            <a:ext cx="330387" cy="49826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58" idx="4"/>
            <a:endCxn id="83" idx="1"/>
          </p:cNvCxnSpPr>
          <p:nvPr/>
        </p:nvCxnSpPr>
        <p:spPr>
          <a:xfrm rot="16200000" flipH="1">
            <a:off x="5768404" y="3996029"/>
            <a:ext cx="330387" cy="116058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59" idx="4"/>
            <a:endCxn id="82" idx="7"/>
          </p:cNvCxnSpPr>
          <p:nvPr/>
        </p:nvCxnSpPr>
        <p:spPr>
          <a:xfrm rot="5400000">
            <a:off x="5579780" y="4327190"/>
            <a:ext cx="330387" cy="49826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6313747" y="0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/>
              <a:t>Cholesky</a:t>
            </a:r>
            <a:endParaRPr lang="en-US" sz="1600" dirty="0"/>
          </a:p>
        </p:txBody>
      </p:sp>
      <p:sp>
        <p:nvSpPr>
          <p:cNvPr id="171" name="Rounded Rectangle 170"/>
          <p:cNvSpPr/>
          <p:nvPr/>
        </p:nvSpPr>
        <p:spPr>
          <a:xfrm>
            <a:off x="6529672" y="332317"/>
            <a:ext cx="333396" cy="179924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/>
          </a:p>
        </p:txBody>
      </p:sp>
      <p:cxnSp>
        <p:nvCxnSpPr>
          <p:cNvPr id="172" name="Straight Arrow Connector 171"/>
          <p:cNvCxnSpPr>
            <a:stCxn id="211" idx="4"/>
            <a:endCxn id="177" idx="7"/>
          </p:cNvCxnSpPr>
          <p:nvPr/>
        </p:nvCxnSpPr>
        <p:spPr>
          <a:xfrm rot="5400000">
            <a:off x="5819038" y="938955"/>
            <a:ext cx="798172" cy="95649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211" idx="4"/>
            <a:endCxn id="176" idx="7"/>
          </p:cNvCxnSpPr>
          <p:nvPr/>
        </p:nvCxnSpPr>
        <p:spPr>
          <a:xfrm rot="5400000">
            <a:off x="5487878" y="607795"/>
            <a:ext cx="798172" cy="161881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211" idx="4"/>
            <a:endCxn id="175" idx="7"/>
          </p:cNvCxnSpPr>
          <p:nvPr/>
        </p:nvCxnSpPr>
        <p:spPr>
          <a:xfrm rot="5400000">
            <a:off x="5167479" y="287396"/>
            <a:ext cx="798172" cy="225961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4092648" y="1771651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6" name="Oval 175"/>
          <p:cNvSpPr/>
          <p:nvPr/>
        </p:nvSpPr>
        <p:spPr>
          <a:xfrm>
            <a:off x="4733445" y="1771651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7" name="Oval 176"/>
          <p:cNvSpPr/>
          <p:nvPr/>
        </p:nvSpPr>
        <p:spPr>
          <a:xfrm>
            <a:off x="5395765" y="1771651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78" name="Straight Arrow Connector 177"/>
          <p:cNvCxnSpPr>
            <a:stCxn id="175" idx="4"/>
            <a:endCxn id="181" idx="0"/>
          </p:cNvCxnSpPr>
          <p:nvPr/>
        </p:nvCxnSpPr>
        <p:spPr>
          <a:xfrm rot="5400000">
            <a:off x="4141823" y="2228851"/>
            <a:ext cx="304803" cy="1588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76" idx="4"/>
            <a:endCxn id="182" idx="0"/>
          </p:cNvCxnSpPr>
          <p:nvPr/>
        </p:nvCxnSpPr>
        <p:spPr>
          <a:xfrm rot="5400000">
            <a:off x="4782619" y="2228846"/>
            <a:ext cx="304803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7" idx="4"/>
            <a:endCxn id="183" idx="0"/>
          </p:cNvCxnSpPr>
          <p:nvPr/>
        </p:nvCxnSpPr>
        <p:spPr>
          <a:xfrm rot="5400000">
            <a:off x="5444939" y="2228846"/>
            <a:ext cx="304803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4092648" y="2381253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2" name="Oval 181"/>
          <p:cNvSpPr/>
          <p:nvPr/>
        </p:nvSpPr>
        <p:spPr>
          <a:xfrm>
            <a:off x="4733445" y="2381253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3" name="Oval 182"/>
          <p:cNvSpPr/>
          <p:nvPr/>
        </p:nvSpPr>
        <p:spPr>
          <a:xfrm>
            <a:off x="5395765" y="2381253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84" name="Straight Arrow Connector 183"/>
          <p:cNvCxnSpPr>
            <a:stCxn id="176" idx="4"/>
            <a:endCxn id="181" idx="7"/>
          </p:cNvCxnSpPr>
          <p:nvPr/>
        </p:nvCxnSpPr>
        <p:spPr>
          <a:xfrm rot="5400000">
            <a:off x="4511170" y="2002039"/>
            <a:ext cx="349440" cy="49826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5" idx="4"/>
            <a:endCxn id="182" idx="1"/>
          </p:cNvCxnSpPr>
          <p:nvPr/>
        </p:nvCxnSpPr>
        <p:spPr>
          <a:xfrm rot="16200000" flipH="1">
            <a:off x="4368634" y="2002038"/>
            <a:ext cx="349440" cy="49826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5" idx="4"/>
            <a:endCxn id="183" idx="1"/>
          </p:cNvCxnSpPr>
          <p:nvPr/>
        </p:nvCxnSpPr>
        <p:spPr>
          <a:xfrm rot="16200000" flipH="1">
            <a:off x="4699794" y="1670878"/>
            <a:ext cx="349440" cy="116058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76" idx="4"/>
            <a:endCxn id="183" idx="1"/>
          </p:cNvCxnSpPr>
          <p:nvPr/>
        </p:nvCxnSpPr>
        <p:spPr>
          <a:xfrm rot="16200000" flipH="1">
            <a:off x="5020193" y="1991277"/>
            <a:ext cx="349440" cy="51978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77" idx="4"/>
            <a:endCxn id="181" idx="7"/>
          </p:cNvCxnSpPr>
          <p:nvPr/>
        </p:nvCxnSpPr>
        <p:spPr>
          <a:xfrm rot="5400000">
            <a:off x="4842330" y="1670879"/>
            <a:ext cx="349440" cy="116058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77" idx="4"/>
            <a:endCxn id="182" idx="7"/>
          </p:cNvCxnSpPr>
          <p:nvPr/>
        </p:nvCxnSpPr>
        <p:spPr>
          <a:xfrm rot="5400000">
            <a:off x="5162729" y="1991278"/>
            <a:ext cx="349440" cy="51978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4733445" y="2971801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91" name="Straight Arrow Connector 190"/>
          <p:cNvCxnSpPr>
            <a:stCxn id="181" idx="4"/>
            <a:endCxn id="197" idx="0"/>
          </p:cNvCxnSpPr>
          <p:nvPr/>
        </p:nvCxnSpPr>
        <p:spPr>
          <a:xfrm rot="5400000">
            <a:off x="4151348" y="2828921"/>
            <a:ext cx="285750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2" idx="4"/>
            <a:endCxn id="190" idx="0"/>
          </p:cNvCxnSpPr>
          <p:nvPr/>
        </p:nvCxnSpPr>
        <p:spPr>
          <a:xfrm rot="5400000">
            <a:off x="4792146" y="2828921"/>
            <a:ext cx="285750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4"/>
            <a:endCxn id="198" idx="0"/>
          </p:cNvCxnSpPr>
          <p:nvPr/>
        </p:nvCxnSpPr>
        <p:spPr>
          <a:xfrm rot="5400000">
            <a:off x="5454465" y="2828921"/>
            <a:ext cx="285750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98" idx="4"/>
            <a:endCxn id="15" idx="1"/>
          </p:cNvCxnSpPr>
          <p:nvPr/>
        </p:nvCxnSpPr>
        <p:spPr>
          <a:xfrm rot="16200000" flipH="1">
            <a:off x="5923232" y="2950708"/>
            <a:ext cx="264764" cy="916547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90" idx="4"/>
            <a:endCxn id="14" idx="1"/>
          </p:cNvCxnSpPr>
          <p:nvPr/>
        </p:nvCxnSpPr>
        <p:spPr>
          <a:xfrm rot="16200000" flipH="1">
            <a:off x="5260912" y="2950708"/>
            <a:ext cx="264764" cy="916547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97" idx="4"/>
            <a:endCxn id="13" idx="1"/>
          </p:cNvCxnSpPr>
          <p:nvPr/>
        </p:nvCxnSpPr>
        <p:spPr>
          <a:xfrm rot="16200000" flipH="1">
            <a:off x="4620115" y="2950708"/>
            <a:ext cx="264764" cy="916547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4092648" y="2971801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8" name="Oval 197"/>
          <p:cNvSpPr/>
          <p:nvPr/>
        </p:nvSpPr>
        <p:spPr>
          <a:xfrm>
            <a:off x="5395765" y="2971801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99" name="Straight Arrow Connector 198"/>
          <p:cNvCxnSpPr>
            <a:stCxn id="183" idx="4"/>
            <a:endCxn id="197" idx="7"/>
          </p:cNvCxnSpPr>
          <p:nvPr/>
        </p:nvCxnSpPr>
        <p:spPr>
          <a:xfrm rot="5400000">
            <a:off x="4851856" y="2270954"/>
            <a:ext cx="330387" cy="116058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2" idx="4"/>
            <a:endCxn id="198" idx="1"/>
          </p:cNvCxnSpPr>
          <p:nvPr/>
        </p:nvCxnSpPr>
        <p:spPr>
          <a:xfrm rot="16200000" flipH="1">
            <a:off x="5029719" y="2591352"/>
            <a:ext cx="330387" cy="51978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3" idx="4"/>
            <a:endCxn id="190" idx="7"/>
          </p:cNvCxnSpPr>
          <p:nvPr/>
        </p:nvCxnSpPr>
        <p:spPr>
          <a:xfrm rot="5400000">
            <a:off x="5172255" y="2591353"/>
            <a:ext cx="330387" cy="51978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81" idx="4"/>
            <a:endCxn id="190" idx="1"/>
          </p:cNvCxnSpPr>
          <p:nvPr/>
        </p:nvCxnSpPr>
        <p:spPr>
          <a:xfrm rot="16200000" flipH="1">
            <a:off x="4378161" y="2602113"/>
            <a:ext cx="330387" cy="49826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81" idx="4"/>
            <a:endCxn id="198" idx="1"/>
          </p:cNvCxnSpPr>
          <p:nvPr/>
        </p:nvCxnSpPr>
        <p:spPr>
          <a:xfrm rot="16200000" flipH="1">
            <a:off x="4709321" y="2270953"/>
            <a:ext cx="330387" cy="116058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2" idx="4"/>
            <a:endCxn id="197" idx="7"/>
          </p:cNvCxnSpPr>
          <p:nvPr/>
        </p:nvCxnSpPr>
        <p:spPr>
          <a:xfrm rot="5400000">
            <a:off x="4520697" y="2602114"/>
            <a:ext cx="330387" cy="49826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6494795" y="713317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16" name="Straight Arrow Connector 215"/>
          <p:cNvCxnSpPr>
            <a:stCxn id="171" idx="2"/>
            <a:endCxn id="211" idx="0"/>
          </p:cNvCxnSpPr>
          <p:nvPr/>
        </p:nvCxnSpPr>
        <p:spPr>
          <a:xfrm rot="16200000" flipH="1">
            <a:off x="6595832" y="612778"/>
            <a:ext cx="201076" cy="1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3339636" y="704853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0" name="Oval 229"/>
          <p:cNvSpPr/>
          <p:nvPr/>
        </p:nvSpPr>
        <p:spPr>
          <a:xfrm>
            <a:off x="4003599" y="704853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1" name="Oval 230"/>
          <p:cNvSpPr/>
          <p:nvPr/>
        </p:nvSpPr>
        <p:spPr>
          <a:xfrm>
            <a:off x="4665919" y="704853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2" name="Oval 231"/>
          <p:cNvSpPr/>
          <p:nvPr/>
        </p:nvSpPr>
        <p:spPr>
          <a:xfrm>
            <a:off x="4003599" y="1295401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33" name="Straight Arrow Connector 232"/>
          <p:cNvCxnSpPr>
            <a:stCxn id="229" idx="4"/>
            <a:endCxn id="239" idx="0"/>
          </p:cNvCxnSpPr>
          <p:nvPr/>
        </p:nvCxnSpPr>
        <p:spPr>
          <a:xfrm rot="5400000">
            <a:off x="3398338" y="1152526"/>
            <a:ext cx="285749" cy="1588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230" idx="4"/>
            <a:endCxn id="232" idx="0"/>
          </p:cNvCxnSpPr>
          <p:nvPr/>
        </p:nvCxnSpPr>
        <p:spPr>
          <a:xfrm rot="5400000">
            <a:off x="4062301" y="1152526"/>
            <a:ext cx="285749" cy="1588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231" idx="4"/>
            <a:endCxn id="240" idx="0"/>
          </p:cNvCxnSpPr>
          <p:nvPr/>
        </p:nvCxnSpPr>
        <p:spPr>
          <a:xfrm rot="5400000">
            <a:off x="4724621" y="1152526"/>
            <a:ext cx="285749" cy="1588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240" idx="4"/>
            <a:endCxn id="177" idx="1"/>
          </p:cNvCxnSpPr>
          <p:nvPr/>
        </p:nvCxnSpPr>
        <p:spPr>
          <a:xfrm rot="16200000" flipH="1">
            <a:off x="5053106" y="1414589"/>
            <a:ext cx="216088" cy="58731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232" idx="4"/>
            <a:endCxn id="176" idx="1"/>
          </p:cNvCxnSpPr>
          <p:nvPr/>
        </p:nvCxnSpPr>
        <p:spPr>
          <a:xfrm rot="16200000" flipH="1">
            <a:off x="4390786" y="1414589"/>
            <a:ext cx="216088" cy="58731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9" idx="4"/>
            <a:endCxn id="175" idx="1"/>
          </p:cNvCxnSpPr>
          <p:nvPr/>
        </p:nvCxnSpPr>
        <p:spPr>
          <a:xfrm rot="16200000" flipH="1">
            <a:off x="3738406" y="1403006"/>
            <a:ext cx="216088" cy="610476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3339636" y="1295401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0" name="Oval 239"/>
          <p:cNvSpPr/>
          <p:nvPr/>
        </p:nvSpPr>
        <p:spPr>
          <a:xfrm>
            <a:off x="4665919" y="1295401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1" name="Straight Arrow Connector 240"/>
          <p:cNvCxnSpPr>
            <a:stCxn id="231" idx="4"/>
            <a:endCxn id="239" idx="7"/>
          </p:cNvCxnSpPr>
          <p:nvPr/>
        </p:nvCxnSpPr>
        <p:spPr>
          <a:xfrm rot="5400000">
            <a:off x="4110428" y="582971"/>
            <a:ext cx="330386" cy="1183748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30" idx="4"/>
            <a:endCxn id="240" idx="1"/>
          </p:cNvCxnSpPr>
          <p:nvPr/>
        </p:nvCxnSpPr>
        <p:spPr>
          <a:xfrm rot="16200000" flipH="1">
            <a:off x="4299874" y="914953"/>
            <a:ext cx="330386" cy="519784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31" idx="4"/>
            <a:endCxn id="232" idx="7"/>
          </p:cNvCxnSpPr>
          <p:nvPr/>
        </p:nvCxnSpPr>
        <p:spPr>
          <a:xfrm rot="5400000">
            <a:off x="4442410" y="914953"/>
            <a:ext cx="330386" cy="51978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29" idx="4"/>
            <a:endCxn id="232" idx="1"/>
          </p:cNvCxnSpPr>
          <p:nvPr/>
        </p:nvCxnSpPr>
        <p:spPr>
          <a:xfrm rot="16200000" flipH="1">
            <a:off x="3636732" y="914131"/>
            <a:ext cx="330386" cy="521427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29" idx="4"/>
            <a:endCxn id="240" idx="1"/>
          </p:cNvCxnSpPr>
          <p:nvPr/>
        </p:nvCxnSpPr>
        <p:spPr>
          <a:xfrm rot="16200000" flipH="1">
            <a:off x="3967892" y="582971"/>
            <a:ext cx="330386" cy="1183747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30" idx="4"/>
            <a:endCxn id="239" idx="7"/>
          </p:cNvCxnSpPr>
          <p:nvPr/>
        </p:nvCxnSpPr>
        <p:spPr>
          <a:xfrm rot="5400000">
            <a:off x="3779268" y="914131"/>
            <a:ext cx="330386" cy="521428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ounded Rectangle 255"/>
          <p:cNvSpPr/>
          <p:nvPr/>
        </p:nvSpPr>
        <p:spPr>
          <a:xfrm>
            <a:off x="3339785" y="334425"/>
            <a:ext cx="402852" cy="179924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/>
          </a:p>
        </p:txBody>
      </p:sp>
      <p:sp>
        <p:nvSpPr>
          <p:cNvPr id="257" name="Rounded Rectangle 256"/>
          <p:cNvSpPr/>
          <p:nvPr/>
        </p:nvSpPr>
        <p:spPr>
          <a:xfrm>
            <a:off x="4038476" y="334425"/>
            <a:ext cx="333396" cy="179924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/>
          </a:p>
        </p:txBody>
      </p:sp>
      <p:sp>
        <p:nvSpPr>
          <p:cNvPr id="258" name="Rounded Rectangle 257"/>
          <p:cNvSpPr/>
          <p:nvPr/>
        </p:nvSpPr>
        <p:spPr>
          <a:xfrm>
            <a:off x="4700796" y="334425"/>
            <a:ext cx="333396" cy="179924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/>
          </a:p>
        </p:txBody>
      </p:sp>
      <p:cxnSp>
        <p:nvCxnSpPr>
          <p:cNvPr id="259" name="Straight Arrow Connector 258"/>
          <p:cNvCxnSpPr>
            <a:stCxn id="256" idx="2"/>
            <a:endCxn id="229" idx="0"/>
          </p:cNvCxnSpPr>
          <p:nvPr/>
        </p:nvCxnSpPr>
        <p:spPr>
          <a:xfrm rot="16200000" flipH="1">
            <a:off x="3445959" y="609600"/>
            <a:ext cx="190504" cy="1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258" idx="2"/>
            <a:endCxn id="231" idx="0"/>
          </p:cNvCxnSpPr>
          <p:nvPr/>
        </p:nvCxnSpPr>
        <p:spPr>
          <a:xfrm rot="16200000" flipH="1">
            <a:off x="4772242" y="609600"/>
            <a:ext cx="190504" cy="1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7" idx="2"/>
            <a:endCxn id="230" idx="0"/>
          </p:cNvCxnSpPr>
          <p:nvPr/>
        </p:nvCxnSpPr>
        <p:spPr>
          <a:xfrm rot="16200000" flipH="1">
            <a:off x="4109922" y="609600"/>
            <a:ext cx="190504" cy="1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4042156" y="-91027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V</a:t>
            </a:r>
            <a:endParaRPr lang="en-US" sz="1600" dirty="0"/>
          </a:p>
        </p:txBody>
      </p:sp>
      <p:sp>
        <p:nvSpPr>
          <p:cNvPr id="266" name="Right Brace 265"/>
          <p:cNvSpPr/>
          <p:nvPr/>
        </p:nvSpPr>
        <p:spPr>
          <a:xfrm rot="16200000">
            <a:off x="4098185" y="-653739"/>
            <a:ext cx="171450" cy="1842977"/>
          </a:xfrm>
          <a:prstGeom prst="rightBrace">
            <a:avLst>
              <a:gd name="adj1" fmla="val 29166"/>
              <a:gd name="adj2" fmla="val 50000"/>
            </a:avLst>
          </a:prstGeom>
          <a:ln w="28575">
            <a:solidFill>
              <a:srgbClr val="003E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67200" y="228600"/>
            <a:ext cx="883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552830" y="16764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29224" y="16764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43624" y="16764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553028" y="903102"/>
            <a:ext cx="533004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7" name="Rounded Rectangle 16"/>
          <p:cNvSpPr/>
          <p:nvPr/>
        </p:nvSpPr>
        <p:spPr>
          <a:xfrm>
            <a:off x="4475370" y="903102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8" name="Rounded Rectangle 17"/>
          <p:cNvSpPr/>
          <p:nvPr/>
        </p:nvSpPr>
        <p:spPr>
          <a:xfrm>
            <a:off x="5389770" y="903102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cxnSp>
        <p:nvCxnSpPr>
          <p:cNvPr id="22" name="Straight Arrow Connector 21"/>
          <p:cNvCxnSpPr>
            <a:stCxn id="16" idx="2"/>
            <a:endCxn id="13" idx="0"/>
          </p:cNvCxnSpPr>
          <p:nvPr/>
        </p:nvCxnSpPr>
        <p:spPr>
          <a:xfrm rot="5400000">
            <a:off x="3552830" y="1409700"/>
            <a:ext cx="533400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58" idx="0"/>
          </p:cNvCxnSpPr>
          <p:nvPr/>
        </p:nvCxnSpPr>
        <p:spPr>
          <a:xfrm rot="5400000">
            <a:off x="3631409" y="2271713"/>
            <a:ext cx="405611" cy="29367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4"/>
            <a:endCxn id="59" idx="0"/>
          </p:cNvCxnSpPr>
          <p:nvPr/>
        </p:nvCxnSpPr>
        <p:spPr>
          <a:xfrm rot="5400000">
            <a:off x="4492722" y="2286000"/>
            <a:ext cx="406404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4"/>
            <a:endCxn id="60" idx="0"/>
          </p:cNvCxnSpPr>
          <p:nvPr/>
        </p:nvCxnSpPr>
        <p:spPr>
          <a:xfrm rot="5400000">
            <a:off x="5407122" y="2286000"/>
            <a:ext cx="406404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15" idx="0"/>
          </p:cNvCxnSpPr>
          <p:nvPr/>
        </p:nvCxnSpPr>
        <p:spPr>
          <a:xfrm rot="5400000">
            <a:off x="5343624" y="1409700"/>
            <a:ext cx="533400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  <a:endCxn id="14" idx="0"/>
          </p:cNvCxnSpPr>
          <p:nvPr/>
        </p:nvCxnSpPr>
        <p:spPr>
          <a:xfrm rot="5400000">
            <a:off x="4429224" y="1409700"/>
            <a:ext cx="533400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rot="16200000">
            <a:off x="4602183" y="-480456"/>
            <a:ext cx="228600" cy="2286000"/>
          </a:xfrm>
          <a:prstGeom prst="rightBrace">
            <a:avLst>
              <a:gd name="adj1" fmla="val 29166"/>
              <a:gd name="adj2" fmla="val 50000"/>
            </a:avLst>
          </a:prstGeom>
          <a:ln w="28575">
            <a:solidFill>
              <a:srgbClr val="003E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3552830" y="248920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429224" y="248920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343624" y="248920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14" idx="4"/>
            <a:endCxn id="58" idx="7"/>
          </p:cNvCxnSpPr>
          <p:nvPr/>
        </p:nvCxnSpPr>
        <p:spPr>
          <a:xfrm rot="5400000">
            <a:off x="4119060" y="1971854"/>
            <a:ext cx="465920" cy="6878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3" idx="4"/>
            <a:endCxn id="59" idx="1"/>
          </p:cNvCxnSpPr>
          <p:nvPr/>
        </p:nvCxnSpPr>
        <p:spPr>
          <a:xfrm rot="16200000" flipH="1">
            <a:off x="3930474" y="1971853"/>
            <a:ext cx="465920" cy="6878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3" idx="4"/>
            <a:endCxn id="60" idx="1"/>
          </p:cNvCxnSpPr>
          <p:nvPr/>
        </p:nvCxnSpPr>
        <p:spPr>
          <a:xfrm rot="16200000" flipH="1">
            <a:off x="4387674" y="1514653"/>
            <a:ext cx="465920" cy="16022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4"/>
            <a:endCxn id="60" idx="1"/>
          </p:cNvCxnSpPr>
          <p:nvPr/>
        </p:nvCxnSpPr>
        <p:spPr>
          <a:xfrm rot="16200000" flipH="1">
            <a:off x="4825871" y="1952850"/>
            <a:ext cx="465920" cy="7258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5" idx="4"/>
            <a:endCxn id="58" idx="7"/>
          </p:cNvCxnSpPr>
          <p:nvPr/>
        </p:nvCxnSpPr>
        <p:spPr>
          <a:xfrm rot="5400000">
            <a:off x="4576260" y="1514654"/>
            <a:ext cx="465920" cy="16022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5" idx="4"/>
            <a:endCxn id="59" idx="7"/>
          </p:cNvCxnSpPr>
          <p:nvPr/>
        </p:nvCxnSpPr>
        <p:spPr>
          <a:xfrm rot="5400000">
            <a:off x="5014457" y="1952851"/>
            <a:ext cx="465920" cy="7258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3552830" y="35052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429224" y="35052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343624" y="35052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endCxn id="91" idx="0"/>
          </p:cNvCxnSpPr>
          <p:nvPr/>
        </p:nvCxnSpPr>
        <p:spPr>
          <a:xfrm rot="5400000">
            <a:off x="3621786" y="4110136"/>
            <a:ext cx="405611" cy="10121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6" idx="4"/>
            <a:endCxn id="92" idx="0"/>
          </p:cNvCxnSpPr>
          <p:nvPr/>
        </p:nvCxnSpPr>
        <p:spPr>
          <a:xfrm rot="5400000">
            <a:off x="4492722" y="4114800"/>
            <a:ext cx="406404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4"/>
            <a:endCxn id="93" idx="0"/>
          </p:cNvCxnSpPr>
          <p:nvPr/>
        </p:nvCxnSpPr>
        <p:spPr>
          <a:xfrm rot="5400000">
            <a:off x="5407122" y="4114800"/>
            <a:ext cx="406404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3552830" y="431800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429224" y="431800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343624" y="431800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6" idx="4"/>
            <a:endCxn id="91" idx="7"/>
          </p:cNvCxnSpPr>
          <p:nvPr/>
        </p:nvCxnSpPr>
        <p:spPr>
          <a:xfrm rot="5400000">
            <a:off x="4119060" y="3800654"/>
            <a:ext cx="465920" cy="6878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4"/>
            <a:endCxn id="92" idx="1"/>
          </p:cNvCxnSpPr>
          <p:nvPr/>
        </p:nvCxnSpPr>
        <p:spPr>
          <a:xfrm rot="16200000" flipH="1">
            <a:off x="3930474" y="3800653"/>
            <a:ext cx="465920" cy="6878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5" idx="4"/>
            <a:endCxn id="93" idx="1"/>
          </p:cNvCxnSpPr>
          <p:nvPr/>
        </p:nvCxnSpPr>
        <p:spPr>
          <a:xfrm rot="16200000" flipH="1">
            <a:off x="4387674" y="3343453"/>
            <a:ext cx="465920" cy="16022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4"/>
            <a:endCxn id="93" idx="1"/>
          </p:cNvCxnSpPr>
          <p:nvPr/>
        </p:nvCxnSpPr>
        <p:spPr>
          <a:xfrm rot="16200000" flipH="1">
            <a:off x="4825871" y="3781650"/>
            <a:ext cx="465920" cy="7258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7" idx="4"/>
            <a:endCxn id="91" idx="7"/>
          </p:cNvCxnSpPr>
          <p:nvPr/>
        </p:nvCxnSpPr>
        <p:spPr>
          <a:xfrm rot="5400000">
            <a:off x="4576260" y="3343454"/>
            <a:ext cx="465920" cy="16022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4"/>
            <a:endCxn id="92" idx="7"/>
          </p:cNvCxnSpPr>
          <p:nvPr/>
        </p:nvCxnSpPr>
        <p:spPr>
          <a:xfrm rot="5400000">
            <a:off x="5014457" y="3781651"/>
            <a:ext cx="465920" cy="7258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ounded Rectangle 158"/>
          <p:cNvSpPr/>
          <p:nvPr/>
        </p:nvSpPr>
        <p:spPr>
          <a:xfrm>
            <a:off x="5389770" y="5105400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73" name="Rounded Rectangle 72"/>
          <p:cNvSpPr/>
          <p:nvPr/>
        </p:nvSpPr>
        <p:spPr>
          <a:xfrm>
            <a:off x="3581400" y="5105400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74" name="Rounded Rectangle 73"/>
          <p:cNvSpPr/>
          <p:nvPr/>
        </p:nvSpPr>
        <p:spPr>
          <a:xfrm>
            <a:off x="4475370" y="5105400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cxnSp>
        <p:nvCxnSpPr>
          <p:cNvPr id="75" name="Straight Arrow Connector 74"/>
          <p:cNvCxnSpPr>
            <a:stCxn id="58" idx="4"/>
            <a:endCxn id="85" idx="0"/>
          </p:cNvCxnSpPr>
          <p:nvPr/>
        </p:nvCxnSpPr>
        <p:spPr>
          <a:xfrm rot="5400000">
            <a:off x="3514730" y="3200400"/>
            <a:ext cx="609600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4"/>
            <a:endCxn id="86" idx="0"/>
          </p:cNvCxnSpPr>
          <p:nvPr/>
        </p:nvCxnSpPr>
        <p:spPr>
          <a:xfrm rot="5400000">
            <a:off x="4391124" y="3200400"/>
            <a:ext cx="609600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0" idx="4"/>
            <a:endCxn id="87" idx="0"/>
          </p:cNvCxnSpPr>
          <p:nvPr/>
        </p:nvCxnSpPr>
        <p:spPr>
          <a:xfrm rot="5400000">
            <a:off x="5305524" y="3200400"/>
            <a:ext cx="609600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9" idx="4"/>
            <a:endCxn id="85" idx="7"/>
          </p:cNvCxnSpPr>
          <p:nvPr/>
        </p:nvCxnSpPr>
        <p:spPr>
          <a:xfrm rot="5400000">
            <a:off x="4017462" y="2886254"/>
            <a:ext cx="669116" cy="6878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8" idx="4"/>
            <a:endCxn id="86" idx="1"/>
          </p:cNvCxnSpPr>
          <p:nvPr/>
        </p:nvCxnSpPr>
        <p:spPr>
          <a:xfrm rot="16200000" flipH="1">
            <a:off x="3828876" y="2886253"/>
            <a:ext cx="669116" cy="6878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8" idx="4"/>
            <a:endCxn id="87" idx="1"/>
          </p:cNvCxnSpPr>
          <p:nvPr/>
        </p:nvCxnSpPr>
        <p:spPr>
          <a:xfrm rot="16200000" flipH="1">
            <a:off x="4286076" y="2429053"/>
            <a:ext cx="669116" cy="16022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9" idx="4"/>
            <a:endCxn id="87" idx="1"/>
          </p:cNvCxnSpPr>
          <p:nvPr/>
        </p:nvCxnSpPr>
        <p:spPr>
          <a:xfrm rot="16200000" flipH="1">
            <a:off x="4724273" y="2867250"/>
            <a:ext cx="669116" cy="7258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0" idx="4"/>
            <a:endCxn id="85" idx="7"/>
          </p:cNvCxnSpPr>
          <p:nvPr/>
        </p:nvCxnSpPr>
        <p:spPr>
          <a:xfrm rot="5400000">
            <a:off x="4474662" y="2429054"/>
            <a:ext cx="669116" cy="16022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0" idx="4"/>
            <a:endCxn id="86" idx="7"/>
          </p:cNvCxnSpPr>
          <p:nvPr/>
        </p:nvCxnSpPr>
        <p:spPr>
          <a:xfrm rot="5400000">
            <a:off x="4912859" y="2867251"/>
            <a:ext cx="669116" cy="7258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1" idx="4"/>
            <a:endCxn id="73" idx="0"/>
          </p:cNvCxnSpPr>
          <p:nvPr/>
        </p:nvCxnSpPr>
        <p:spPr>
          <a:xfrm rot="5400000">
            <a:off x="3620242" y="4906112"/>
            <a:ext cx="381000" cy="17576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5410200" y="4914900"/>
            <a:ext cx="381000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92" idx="4"/>
            <a:endCxn id="74" idx="0"/>
          </p:cNvCxnSpPr>
          <p:nvPr/>
        </p:nvCxnSpPr>
        <p:spPr>
          <a:xfrm rot="5400000">
            <a:off x="4505424" y="4914900"/>
            <a:ext cx="381000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4090878" y="5700156"/>
            <a:ext cx="1099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Tree layer</a:t>
            </a:r>
            <a:endParaRPr lang="en-US" dirty="0"/>
          </a:p>
        </p:txBody>
      </p:sp>
      <p:sp>
        <p:nvSpPr>
          <p:cNvPr id="149" name="Right Brace 148"/>
          <p:cNvSpPr/>
          <p:nvPr/>
        </p:nvSpPr>
        <p:spPr>
          <a:xfrm rot="16200000" flipH="1">
            <a:off x="4533900" y="4457700"/>
            <a:ext cx="228600" cy="2286000"/>
          </a:xfrm>
          <a:prstGeom prst="rightBrace">
            <a:avLst>
              <a:gd name="adj1" fmla="val 29166"/>
              <a:gd name="adj2" fmla="val 50000"/>
            </a:avLst>
          </a:prstGeom>
          <a:ln w="28575">
            <a:solidFill>
              <a:srgbClr val="003E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286000" y="304800"/>
            <a:ext cx="14777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Initial Centers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91162" y="0"/>
            <a:ext cx="880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Vectors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581400" y="16764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38848" y="16764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53248" y="16764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6153368" y="762000"/>
            <a:ext cx="533004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7" name="Rounded Rectangle 16"/>
          <p:cNvSpPr/>
          <p:nvPr/>
        </p:nvSpPr>
        <p:spPr>
          <a:xfrm>
            <a:off x="7086600" y="762000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8" name="Rounded Rectangle 17"/>
          <p:cNvSpPr/>
          <p:nvPr/>
        </p:nvSpPr>
        <p:spPr>
          <a:xfrm>
            <a:off x="8001000" y="762000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cxnSp>
        <p:nvCxnSpPr>
          <p:cNvPr id="22" name="Straight Arrow Connector 21"/>
          <p:cNvCxnSpPr>
            <a:stCxn id="16" idx="2"/>
            <a:endCxn id="13" idx="7"/>
          </p:cNvCxnSpPr>
          <p:nvPr/>
        </p:nvCxnSpPr>
        <p:spPr>
          <a:xfrm rot="5400000">
            <a:off x="4861269" y="177315"/>
            <a:ext cx="734018" cy="238318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58" idx="0"/>
          </p:cNvCxnSpPr>
          <p:nvPr/>
        </p:nvCxnSpPr>
        <p:spPr>
          <a:xfrm rot="5400000">
            <a:off x="3645693" y="2285999"/>
            <a:ext cx="405611" cy="79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4"/>
            <a:endCxn id="59" idx="0"/>
          </p:cNvCxnSpPr>
          <p:nvPr/>
        </p:nvCxnSpPr>
        <p:spPr>
          <a:xfrm rot="5400000">
            <a:off x="4502346" y="2286000"/>
            <a:ext cx="406404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4"/>
            <a:endCxn id="60" idx="0"/>
          </p:cNvCxnSpPr>
          <p:nvPr/>
        </p:nvCxnSpPr>
        <p:spPr>
          <a:xfrm rot="5400000">
            <a:off x="5416746" y="2286000"/>
            <a:ext cx="406404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15" idx="7"/>
          </p:cNvCxnSpPr>
          <p:nvPr/>
        </p:nvCxnSpPr>
        <p:spPr>
          <a:xfrm rot="5400000">
            <a:off x="6648035" y="162397"/>
            <a:ext cx="734018" cy="2413021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  <a:endCxn id="14" idx="7"/>
          </p:cNvCxnSpPr>
          <p:nvPr/>
        </p:nvCxnSpPr>
        <p:spPr>
          <a:xfrm rot="5400000">
            <a:off x="5733635" y="162397"/>
            <a:ext cx="734018" cy="2413021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819400" y="762000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cxnSp>
        <p:nvCxnSpPr>
          <p:cNvPr id="29" name="Straight Arrow Connector 28"/>
          <p:cNvCxnSpPr>
            <a:stCxn id="28" idx="2"/>
            <a:endCxn id="15" idx="1"/>
          </p:cNvCxnSpPr>
          <p:nvPr/>
        </p:nvCxnSpPr>
        <p:spPr>
          <a:xfrm rot="16200000" flipH="1">
            <a:off x="3868649" y="173202"/>
            <a:ext cx="734018" cy="23914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8" idx="2"/>
            <a:endCxn id="14" idx="1"/>
          </p:cNvCxnSpPr>
          <p:nvPr/>
        </p:nvCxnSpPr>
        <p:spPr>
          <a:xfrm rot="16200000" flipH="1">
            <a:off x="3411449" y="630402"/>
            <a:ext cx="734018" cy="14770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2"/>
            <a:endCxn id="13" idx="1"/>
          </p:cNvCxnSpPr>
          <p:nvPr/>
        </p:nvCxnSpPr>
        <p:spPr>
          <a:xfrm rot="16200000" flipH="1">
            <a:off x="2982725" y="1059126"/>
            <a:ext cx="734018" cy="619561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rot="16200000">
            <a:off x="7200900" y="-647700"/>
            <a:ext cx="228600" cy="2438400"/>
          </a:xfrm>
          <a:prstGeom prst="rightBrace">
            <a:avLst>
              <a:gd name="adj1" fmla="val 29166"/>
              <a:gd name="adj2" fmla="val 50000"/>
            </a:avLst>
          </a:prstGeom>
          <a:ln w="28575">
            <a:solidFill>
              <a:srgbClr val="003E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81000" y="1524000"/>
            <a:ext cx="2948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local nearest center</a:t>
            </a:r>
          </a:p>
          <a:p>
            <a:r>
              <a:rPr lang="en-US" dirty="0" smtClean="0"/>
              <a:t>Group on center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581400" y="248920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438848" y="248920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353248" y="248920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14" idx="4"/>
            <a:endCxn id="58" idx="7"/>
          </p:cNvCxnSpPr>
          <p:nvPr/>
        </p:nvCxnSpPr>
        <p:spPr>
          <a:xfrm rot="5400000">
            <a:off x="4138157" y="1981327"/>
            <a:ext cx="465920" cy="668863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3" idx="4"/>
            <a:endCxn id="59" idx="1"/>
          </p:cNvCxnSpPr>
          <p:nvPr/>
        </p:nvCxnSpPr>
        <p:spPr>
          <a:xfrm rot="16200000" flipH="1">
            <a:off x="3949571" y="1981326"/>
            <a:ext cx="465920" cy="668863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3" idx="4"/>
            <a:endCxn id="60" idx="1"/>
          </p:cNvCxnSpPr>
          <p:nvPr/>
        </p:nvCxnSpPr>
        <p:spPr>
          <a:xfrm rot="16200000" flipH="1">
            <a:off x="4406771" y="1524126"/>
            <a:ext cx="465920" cy="1583263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4"/>
            <a:endCxn id="60" idx="1"/>
          </p:cNvCxnSpPr>
          <p:nvPr/>
        </p:nvCxnSpPr>
        <p:spPr>
          <a:xfrm rot="16200000" flipH="1">
            <a:off x="4835495" y="1952850"/>
            <a:ext cx="465920" cy="7258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5" idx="4"/>
            <a:endCxn id="58" idx="7"/>
          </p:cNvCxnSpPr>
          <p:nvPr/>
        </p:nvCxnSpPr>
        <p:spPr>
          <a:xfrm rot="5400000">
            <a:off x="4595357" y="1524127"/>
            <a:ext cx="465920" cy="1583263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5" idx="4"/>
            <a:endCxn id="59" idx="7"/>
          </p:cNvCxnSpPr>
          <p:nvPr/>
        </p:nvCxnSpPr>
        <p:spPr>
          <a:xfrm rot="5400000">
            <a:off x="5024081" y="1952851"/>
            <a:ext cx="465920" cy="7258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81000" y="2209800"/>
            <a:ext cx="2461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Compute nearest center</a:t>
            </a:r>
          </a:p>
          <a:p>
            <a:r>
              <a:rPr lang="en-US" dirty="0" smtClean="0"/>
              <a:t>Group on center</a:t>
            </a:r>
          </a:p>
          <a:p>
            <a:r>
              <a:rPr lang="en-US" dirty="0" smtClean="0"/>
              <a:t>Compute new centers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5619552" y="43434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6477000" y="43434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7391400" y="43434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endCxn id="91" idx="0"/>
          </p:cNvCxnSpPr>
          <p:nvPr/>
        </p:nvCxnSpPr>
        <p:spPr>
          <a:xfrm rot="5400000">
            <a:off x="5664900" y="4934052"/>
            <a:ext cx="405611" cy="3868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6" idx="4"/>
            <a:endCxn id="92" idx="0"/>
          </p:cNvCxnSpPr>
          <p:nvPr/>
        </p:nvCxnSpPr>
        <p:spPr>
          <a:xfrm rot="5400000">
            <a:off x="6540498" y="4953000"/>
            <a:ext cx="406404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4"/>
            <a:endCxn id="93" idx="0"/>
          </p:cNvCxnSpPr>
          <p:nvPr/>
        </p:nvCxnSpPr>
        <p:spPr>
          <a:xfrm rot="5400000">
            <a:off x="7454898" y="4953000"/>
            <a:ext cx="406404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5581660" y="515620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6477000" y="515620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7391400" y="515620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6" idx="4"/>
            <a:endCxn id="91" idx="7"/>
          </p:cNvCxnSpPr>
          <p:nvPr/>
        </p:nvCxnSpPr>
        <p:spPr>
          <a:xfrm rot="5400000">
            <a:off x="6157363" y="4629381"/>
            <a:ext cx="465920" cy="70675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4"/>
            <a:endCxn id="92" idx="1"/>
          </p:cNvCxnSpPr>
          <p:nvPr/>
        </p:nvCxnSpPr>
        <p:spPr>
          <a:xfrm rot="16200000" flipH="1">
            <a:off x="5987723" y="4648326"/>
            <a:ext cx="465920" cy="668863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5" idx="4"/>
            <a:endCxn id="93" idx="1"/>
          </p:cNvCxnSpPr>
          <p:nvPr/>
        </p:nvCxnSpPr>
        <p:spPr>
          <a:xfrm rot="16200000" flipH="1">
            <a:off x="6444923" y="4191126"/>
            <a:ext cx="465920" cy="1583263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4"/>
            <a:endCxn id="93" idx="1"/>
          </p:cNvCxnSpPr>
          <p:nvPr/>
        </p:nvCxnSpPr>
        <p:spPr>
          <a:xfrm rot="16200000" flipH="1">
            <a:off x="6873647" y="4619850"/>
            <a:ext cx="465920" cy="7258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7" idx="4"/>
            <a:endCxn id="91" idx="7"/>
          </p:cNvCxnSpPr>
          <p:nvPr/>
        </p:nvCxnSpPr>
        <p:spPr>
          <a:xfrm rot="5400000">
            <a:off x="6614563" y="4172181"/>
            <a:ext cx="465920" cy="162115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4"/>
            <a:endCxn id="92" idx="7"/>
          </p:cNvCxnSpPr>
          <p:nvPr/>
        </p:nvCxnSpPr>
        <p:spPr>
          <a:xfrm rot="5400000">
            <a:off x="7062233" y="4619851"/>
            <a:ext cx="465920" cy="7258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4876800" y="32766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Arrow Connector 103"/>
          <p:cNvCxnSpPr>
            <a:stCxn id="58" idx="4"/>
            <a:endCxn id="103" idx="0"/>
          </p:cNvCxnSpPr>
          <p:nvPr/>
        </p:nvCxnSpPr>
        <p:spPr>
          <a:xfrm rot="16200000" flipH="1">
            <a:off x="4305300" y="2438400"/>
            <a:ext cx="381000" cy="1295400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9" idx="4"/>
            <a:endCxn id="103" idx="0"/>
          </p:cNvCxnSpPr>
          <p:nvPr/>
        </p:nvCxnSpPr>
        <p:spPr>
          <a:xfrm rot="16200000" flipH="1">
            <a:off x="4734024" y="2867124"/>
            <a:ext cx="381000" cy="437952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60" idx="4"/>
            <a:endCxn id="103" idx="0"/>
          </p:cNvCxnSpPr>
          <p:nvPr/>
        </p:nvCxnSpPr>
        <p:spPr>
          <a:xfrm rot="5400000">
            <a:off x="5191224" y="2847876"/>
            <a:ext cx="381000" cy="47644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03" idx="4"/>
            <a:endCxn id="87" idx="1"/>
          </p:cNvCxnSpPr>
          <p:nvPr/>
        </p:nvCxnSpPr>
        <p:spPr>
          <a:xfrm rot="16200000" flipH="1">
            <a:off x="5946548" y="2879949"/>
            <a:ext cx="719918" cy="23260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3" idx="4"/>
            <a:endCxn id="86" idx="1"/>
          </p:cNvCxnSpPr>
          <p:nvPr/>
        </p:nvCxnSpPr>
        <p:spPr>
          <a:xfrm rot="16200000" flipH="1">
            <a:off x="5489348" y="3337149"/>
            <a:ext cx="719918" cy="14116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103" idx="4"/>
            <a:endCxn id="85" idx="1"/>
          </p:cNvCxnSpPr>
          <p:nvPr/>
        </p:nvCxnSpPr>
        <p:spPr>
          <a:xfrm rot="16200000" flipH="1">
            <a:off x="5060624" y="3765873"/>
            <a:ext cx="719918" cy="554167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8" idx="2"/>
            <a:endCxn id="87" idx="0"/>
          </p:cNvCxnSpPr>
          <p:nvPr/>
        </p:nvCxnSpPr>
        <p:spPr>
          <a:xfrm rot="5400000">
            <a:off x="6269076" y="2390922"/>
            <a:ext cx="3341502" cy="563454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7" idx="2"/>
            <a:endCxn id="86" idx="0"/>
          </p:cNvCxnSpPr>
          <p:nvPr/>
        </p:nvCxnSpPr>
        <p:spPr>
          <a:xfrm rot="5400000">
            <a:off x="5354676" y="2390922"/>
            <a:ext cx="3341502" cy="563454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6" idx="2"/>
            <a:endCxn id="85" idx="0"/>
          </p:cNvCxnSpPr>
          <p:nvPr/>
        </p:nvCxnSpPr>
        <p:spPr>
          <a:xfrm rot="5400000">
            <a:off x="4482310" y="2405840"/>
            <a:ext cx="3341502" cy="53361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81000" y="3352800"/>
            <a:ext cx="1992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Merge new centers</a:t>
            </a:r>
            <a:endParaRPr lang="en-US" dirty="0"/>
          </a:p>
        </p:txBody>
      </p:sp>
      <p:cxnSp>
        <p:nvCxnSpPr>
          <p:cNvPr id="137" name="Straight Arrow Connector 136"/>
          <p:cNvCxnSpPr>
            <a:stCxn id="91" idx="4"/>
            <a:endCxn id="152" idx="1"/>
          </p:cNvCxnSpPr>
          <p:nvPr/>
        </p:nvCxnSpPr>
        <p:spPr>
          <a:xfrm rot="16200000" flipH="1">
            <a:off x="5981479" y="5429480"/>
            <a:ext cx="440516" cy="70675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2" idx="4"/>
            <a:endCxn id="152" idx="0"/>
          </p:cNvCxnSpPr>
          <p:nvPr/>
        </p:nvCxnSpPr>
        <p:spPr>
          <a:xfrm rot="5400000">
            <a:off x="6553200" y="5753100"/>
            <a:ext cx="381000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3" idx="4"/>
            <a:endCxn id="152" idx="7"/>
          </p:cNvCxnSpPr>
          <p:nvPr/>
        </p:nvCxnSpPr>
        <p:spPr>
          <a:xfrm rot="5400000">
            <a:off x="7074935" y="5419951"/>
            <a:ext cx="440516" cy="7258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6477000" y="5943600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158"/>
          <p:cNvSpPr/>
          <p:nvPr/>
        </p:nvSpPr>
        <p:spPr>
          <a:xfrm>
            <a:off x="6523146" y="6618102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cxnSp>
        <p:nvCxnSpPr>
          <p:cNvPr id="160" name="Straight Arrow Connector 159"/>
          <p:cNvCxnSpPr>
            <a:stCxn id="152" idx="4"/>
            <a:endCxn id="159" idx="0"/>
          </p:cNvCxnSpPr>
          <p:nvPr/>
        </p:nvCxnSpPr>
        <p:spPr>
          <a:xfrm rot="5400000">
            <a:off x="6609648" y="6484050"/>
            <a:ext cx="268104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ight Brace 69"/>
          <p:cNvSpPr/>
          <p:nvPr/>
        </p:nvSpPr>
        <p:spPr>
          <a:xfrm>
            <a:off x="8229600" y="4343400"/>
            <a:ext cx="228600" cy="2057400"/>
          </a:xfrm>
          <a:prstGeom prst="rightBrace">
            <a:avLst>
              <a:gd name="adj1" fmla="val 29166"/>
              <a:gd name="adj2" fmla="val 50000"/>
            </a:avLst>
          </a:prstGeom>
          <a:ln w="28575">
            <a:solidFill>
              <a:srgbClr val="003E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1" name="TextBox 70"/>
          <p:cNvSpPr txBox="1"/>
          <p:nvPr/>
        </p:nvSpPr>
        <p:spPr>
          <a:xfrm>
            <a:off x="8408799" y="5181600"/>
            <a:ext cx="7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Iter</a:t>
            </a:r>
            <a:r>
              <a:rPr lang="en-US" dirty="0" smtClean="0"/>
              <a:t> 2 </a:t>
            </a:r>
            <a:endParaRPr lang="en-US" dirty="0"/>
          </a:p>
        </p:txBody>
      </p:sp>
      <p:sp>
        <p:nvSpPr>
          <p:cNvPr id="72" name="Right Brace 71"/>
          <p:cNvSpPr/>
          <p:nvPr/>
        </p:nvSpPr>
        <p:spPr>
          <a:xfrm>
            <a:off x="8229600" y="1676400"/>
            <a:ext cx="228600" cy="2057400"/>
          </a:xfrm>
          <a:prstGeom prst="rightBrace">
            <a:avLst>
              <a:gd name="adj1" fmla="val 29166"/>
              <a:gd name="adj2" fmla="val 50000"/>
            </a:avLst>
          </a:prstGeom>
          <a:ln w="28575">
            <a:solidFill>
              <a:srgbClr val="003E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3" name="TextBox 72"/>
          <p:cNvSpPr txBox="1"/>
          <p:nvPr/>
        </p:nvSpPr>
        <p:spPr>
          <a:xfrm>
            <a:off x="8461697" y="2514600"/>
            <a:ext cx="68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 smtClean="0"/>
              <a:t>Iter</a:t>
            </a:r>
            <a:r>
              <a:rPr lang="en-US" dirty="0" smtClean="0"/>
              <a:t> 1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1828800" y="1066800"/>
            <a:ext cx="6607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350B</a:t>
            </a:r>
            <a:endParaRPr lang="en-US" i="1" dirty="0"/>
          </a:p>
        </p:txBody>
      </p:sp>
      <p:cxnSp>
        <p:nvCxnSpPr>
          <p:cNvPr id="75" name="Straight Connector 74"/>
          <p:cNvCxnSpPr>
            <a:stCxn id="74" idx="3"/>
          </p:cNvCxnSpPr>
          <p:nvPr/>
        </p:nvCxnSpPr>
        <p:spPr>
          <a:xfrm>
            <a:off x="2489558" y="1251466"/>
            <a:ext cx="930975" cy="439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572000" y="762000"/>
            <a:ext cx="6815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100G</a:t>
            </a:r>
            <a:endParaRPr lang="en-US" i="1" dirty="0"/>
          </a:p>
        </p:txBody>
      </p:sp>
      <p:cxnSp>
        <p:nvCxnSpPr>
          <p:cNvPr id="78" name="Straight Connector 77"/>
          <p:cNvCxnSpPr>
            <a:stCxn id="77" idx="3"/>
          </p:cNvCxnSpPr>
          <p:nvPr/>
        </p:nvCxnSpPr>
        <p:spPr>
          <a:xfrm>
            <a:off x="5253597" y="946666"/>
            <a:ext cx="918603" cy="7297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971800" y="2057400"/>
            <a:ext cx="5389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24K</a:t>
            </a:r>
            <a:endParaRPr lang="en-US" i="1" dirty="0"/>
          </a:p>
        </p:txBody>
      </p:sp>
      <p:cxnSp>
        <p:nvCxnSpPr>
          <p:cNvPr id="82" name="Straight Connector 81"/>
          <p:cNvCxnSpPr>
            <a:stCxn id="81" idx="3"/>
          </p:cNvCxnSpPr>
          <p:nvPr/>
        </p:nvCxnSpPr>
        <p:spPr>
          <a:xfrm>
            <a:off x="3510730" y="2242066"/>
            <a:ext cx="2432870" cy="439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2819400" y="2819400"/>
            <a:ext cx="6607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350B</a:t>
            </a:r>
            <a:endParaRPr lang="en-US" i="1" dirty="0"/>
          </a:p>
        </p:txBody>
      </p:sp>
      <p:cxnSp>
        <p:nvCxnSpPr>
          <p:cNvPr id="102" name="Straight Connector 101"/>
          <p:cNvCxnSpPr>
            <a:stCxn id="101" idx="3"/>
          </p:cNvCxnSpPr>
          <p:nvPr/>
        </p:nvCxnSpPr>
        <p:spPr>
          <a:xfrm>
            <a:off x="3480158" y="3004066"/>
            <a:ext cx="2311042" cy="439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7924800" y="3810000"/>
            <a:ext cx="68159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100G</a:t>
            </a:r>
            <a:endParaRPr lang="en-US" i="1" dirty="0"/>
          </a:p>
        </p:txBody>
      </p:sp>
      <p:cxnSp>
        <p:nvCxnSpPr>
          <p:cNvPr id="111" name="Straight Connector 110"/>
          <p:cNvCxnSpPr>
            <a:stCxn id="110" idx="1"/>
          </p:cNvCxnSpPr>
          <p:nvPr/>
        </p:nvCxnSpPr>
        <p:spPr>
          <a:xfrm rot="10800000">
            <a:off x="5791200" y="3352800"/>
            <a:ext cx="2133600" cy="64186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4876800" y="4724400"/>
            <a:ext cx="5389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24K</a:t>
            </a:r>
            <a:endParaRPr lang="en-US" i="1" dirty="0"/>
          </a:p>
        </p:txBody>
      </p:sp>
      <p:cxnSp>
        <p:nvCxnSpPr>
          <p:cNvPr id="116" name="Straight Connector 115"/>
          <p:cNvCxnSpPr>
            <a:stCxn id="115" idx="3"/>
          </p:cNvCxnSpPr>
          <p:nvPr/>
        </p:nvCxnSpPr>
        <p:spPr>
          <a:xfrm>
            <a:off x="5415730" y="4909066"/>
            <a:ext cx="2432870" cy="439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4724400" y="5562600"/>
            <a:ext cx="66075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350B</a:t>
            </a:r>
            <a:endParaRPr lang="en-US" i="1" dirty="0"/>
          </a:p>
        </p:txBody>
      </p:sp>
      <p:cxnSp>
        <p:nvCxnSpPr>
          <p:cNvPr id="121" name="Straight Connector 120"/>
          <p:cNvCxnSpPr>
            <a:stCxn id="120" idx="3"/>
          </p:cNvCxnSpPr>
          <p:nvPr/>
        </p:nvCxnSpPr>
        <p:spPr>
          <a:xfrm>
            <a:off x="5385158" y="5747266"/>
            <a:ext cx="2311042" cy="439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934200" y="2743200"/>
            <a:ext cx="3032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A</a:t>
            </a:r>
            <a:endParaRPr lang="en-US" sz="1600" dirty="0"/>
          </a:p>
        </p:txBody>
      </p:sp>
      <p:sp>
        <p:nvSpPr>
          <p:cNvPr id="13" name="Oval 12"/>
          <p:cNvSpPr/>
          <p:nvPr/>
        </p:nvSpPr>
        <p:spPr>
          <a:xfrm>
            <a:off x="5151731" y="3496727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Oval 13"/>
          <p:cNvSpPr/>
          <p:nvPr/>
        </p:nvSpPr>
        <p:spPr>
          <a:xfrm>
            <a:off x="5792528" y="3496727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Oval 14"/>
          <p:cNvSpPr/>
          <p:nvPr/>
        </p:nvSpPr>
        <p:spPr>
          <a:xfrm>
            <a:off x="6454848" y="3496727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ounded Rectangle 15"/>
          <p:cNvSpPr/>
          <p:nvPr/>
        </p:nvSpPr>
        <p:spPr>
          <a:xfrm>
            <a:off x="6215559" y="3096676"/>
            <a:ext cx="402852" cy="179924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/>
          </a:p>
        </p:txBody>
      </p:sp>
      <p:sp>
        <p:nvSpPr>
          <p:cNvPr id="17" name="Rounded Rectangle 16"/>
          <p:cNvSpPr/>
          <p:nvPr/>
        </p:nvSpPr>
        <p:spPr>
          <a:xfrm>
            <a:off x="6920908" y="3096676"/>
            <a:ext cx="333396" cy="179924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/>
          </a:p>
        </p:txBody>
      </p:sp>
      <p:sp>
        <p:nvSpPr>
          <p:cNvPr id="18" name="Rounded Rectangle 17"/>
          <p:cNvSpPr/>
          <p:nvPr/>
        </p:nvSpPr>
        <p:spPr>
          <a:xfrm>
            <a:off x="7612025" y="3096676"/>
            <a:ext cx="333396" cy="179924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/>
          </a:p>
        </p:txBody>
      </p:sp>
      <p:cxnSp>
        <p:nvCxnSpPr>
          <p:cNvPr id="22" name="Straight Arrow Connector 21"/>
          <p:cNvCxnSpPr>
            <a:stCxn id="16" idx="2"/>
            <a:endCxn id="13" idx="7"/>
          </p:cNvCxnSpPr>
          <p:nvPr/>
        </p:nvCxnSpPr>
        <p:spPr>
          <a:xfrm rot="5400000">
            <a:off x="5824032" y="2948411"/>
            <a:ext cx="264764" cy="921143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4"/>
            <a:endCxn id="58" idx="0"/>
          </p:cNvCxnSpPr>
          <p:nvPr/>
        </p:nvCxnSpPr>
        <p:spPr>
          <a:xfrm rot="5400000">
            <a:off x="5200906" y="3953927"/>
            <a:ext cx="304803" cy="1588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4"/>
            <a:endCxn id="59" idx="0"/>
          </p:cNvCxnSpPr>
          <p:nvPr/>
        </p:nvCxnSpPr>
        <p:spPr>
          <a:xfrm rot="5400000">
            <a:off x="5841702" y="3953922"/>
            <a:ext cx="304803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4"/>
            <a:endCxn id="60" idx="0"/>
          </p:cNvCxnSpPr>
          <p:nvPr/>
        </p:nvCxnSpPr>
        <p:spPr>
          <a:xfrm rot="5400000">
            <a:off x="6504022" y="3953922"/>
            <a:ext cx="304803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15" idx="7"/>
          </p:cNvCxnSpPr>
          <p:nvPr/>
        </p:nvCxnSpPr>
        <p:spPr>
          <a:xfrm rot="5400000">
            <a:off x="7156459" y="2919100"/>
            <a:ext cx="264764" cy="979764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  <a:endCxn id="14" idx="7"/>
          </p:cNvCxnSpPr>
          <p:nvPr/>
        </p:nvCxnSpPr>
        <p:spPr>
          <a:xfrm rot="5400000">
            <a:off x="6479741" y="2933499"/>
            <a:ext cx="264764" cy="950967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rot="16200000">
            <a:off x="7007964" y="2136037"/>
            <a:ext cx="171450" cy="1842977"/>
          </a:xfrm>
          <a:prstGeom prst="rightBrace">
            <a:avLst>
              <a:gd name="adj1" fmla="val 29166"/>
              <a:gd name="adj2" fmla="val 50000"/>
            </a:avLst>
          </a:prstGeom>
          <a:ln w="28575">
            <a:solidFill>
              <a:srgbClr val="003E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Oval 57"/>
          <p:cNvSpPr/>
          <p:nvPr/>
        </p:nvSpPr>
        <p:spPr>
          <a:xfrm>
            <a:off x="5151731" y="4106329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9" name="Oval 58"/>
          <p:cNvSpPr/>
          <p:nvPr/>
        </p:nvSpPr>
        <p:spPr>
          <a:xfrm>
            <a:off x="5792528" y="4106329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0" name="Oval 59"/>
          <p:cNvSpPr/>
          <p:nvPr/>
        </p:nvSpPr>
        <p:spPr>
          <a:xfrm>
            <a:off x="6454848" y="4106329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64" name="Straight Arrow Connector 63"/>
          <p:cNvCxnSpPr>
            <a:stCxn id="14" idx="4"/>
            <a:endCxn id="58" idx="7"/>
          </p:cNvCxnSpPr>
          <p:nvPr/>
        </p:nvCxnSpPr>
        <p:spPr>
          <a:xfrm rot="5400000">
            <a:off x="5570253" y="3727115"/>
            <a:ext cx="349440" cy="49826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3" idx="4"/>
            <a:endCxn id="59" idx="1"/>
          </p:cNvCxnSpPr>
          <p:nvPr/>
        </p:nvCxnSpPr>
        <p:spPr>
          <a:xfrm rot="16200000" flipH="1">
            <a:off x="5427717" y="3727114"/>
            <a:ext cx="349440" cy="49826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3" idx="4"/>
            <a:endCxn id="60" idx="1"/>
          </p:cNvCxnSpPr>
          <p:nvPr/>
        </p:nvCxnSpPr>
        <p:spPr>
          <a:xfrm rot="16200000" flipH="1">
            <a:off x="5758877" y="3395954"/>
            <a:ext cx="349440" cy="116058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4"/>
            <a:endCxn id="60" idx="1"/>
          </p:cNvCxnSpPr>
          <p:nvPr/>
        </p:nvCxnSpPr>
        <p:spPr>
          <a:xfrm rot="16200000" flipH="1">
            <a:off x="6079276" y="3716353"/>
            <a:ext cx="349440" cy="51978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5" idx="4"/>
            <a:endCxn id="58" idx="7"/>
          </p:cNvCxnSpPr>
          <p:nvPr/>
        </p:nvCxnSpPr>
        <p:spPr>
          <a:xfrm rot="5400000">
            <a:off x="5901413" y="3395955"/>
            <a:ext cx="349440" cy="116058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5" idx="4"/>
            <a:endCxn id="59" idx="7"/>
          </p:cNvCxnSpPr>
          <p:nvPr/>
        </p:nvCxnSpPr>
        <p:spPr>
          <a:xfrm rot="5400000">
            <a:off x="6221812" y="3716354"/>
            <a:ext cx="349440" cy="51978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6399334" y="5401726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6" name="Oval 85"/>
          <p:cNvSpPr/>
          <p:nvPr/>
        </p:nvSpPr>
        <p:spPr>
          <a:xfrm>
            <a:off x="7053815" y="5401726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Oval 86"/>
          <p:cNvSpPr/>
          <p:nvPr/>
        </p:nvSpPr>
        <p:spPr>
          <a:xfrm>
            <a:off x="7744932" y="5401726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88" name="Straight Arrow Connector 87"/>
          <p:cNvCxnSpPr>
            <a:endCxn id="91" idx="0"/>
          </p:cNvCxnSpPr>
          <p:nvPr/>
        </p:nvCxnSpPr>
        <p:spPr>
          <a:xfrm rot="5400000">
            <a:off x="6452314" y="5855716"/>
            <a:ext cx="304208" cy="7016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6" idx="4"/>
            <a:endCxn id="92" idx="0"/>
          </p:cNvCxnSpPr>
          <p:nvPr/>
        </p:nvCxnSpPr>
        <p:spPr>
          <a:xfrm rot="5400000">
            <a:off x="7102989" y="5858921"/>
            <a:ext cx="304803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4"/>
            <a:endCxn id="93" idx="0"/>
          </p:cNvCxnSpPr>
          <p:nvPr/>
        </p:nvCxnSpPr>
        <p:spPr>
          <a:xfrm rot="5400000">
            <a:off x="7794106" y="5858921"/>
            <a:ext cx="304803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6399334" y="6011328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2" name="Oval 91"/>
          <p:cNvSpPr/>
          <p:nvPr/>
        </p:nvSpPr>
        <p:spPr>
          <a:xfrm>
            <a:off x="7053815" y="6011328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3" name="Oval 92"/>
          <p:cNvSpPr/>
          <p:nvPr/>
        </p:nvSpPr>
        <p:spPr>
          <a:xfrm>
            <a:off x="7744932" y="6011328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94" name="Straight Arrow Connector 93"/>
          <p:cNvCxnSpPr>
            <a:stCxn id="86" idx="4"/>
            <a:endCxn id="91" idx="7"/>
          </p:cNvCxnSpPr>
          <p:nvPr/>
        </p:nvCxnSpPr>
        <p:spPr>
          <a:xfrm rot="5400000">
            <a:off x="6824698" y="5625272"/>
            <a:ext cx="349440" cy="511946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4"/>
            <a:endCxn id="92" idx="1"/>
          </p:cNvCxnSpPr>
          <p:nvPr/>
        </p:nvCxnSpPr>
        <p:spPr>
          <a:xfrm rot="16200000" flipH="1">
            <a:off x="6682162" y="5625272"/>
            <a:ext cx="349440" cy="51194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5" idx="4"/>
            <a:endCxn id="93" idx="1"/>
          </p:cNvCxnSpPr>
          <p:nvPr/>
        </p:nvCxnSpPr>
        <p:spPr>
          <a:xfrm rot="16200000" flipH="1">
            <a:off x="7027721" y="5279714"/>
            <a:ext cx="349440" cy="120306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4"/>
            <a:endCxn id="93" idx="1"/>
          </p:cNvCxnSpPr>
          <p:nvPr/>
        </p:nvCxnSpPr>
        <p:spPr>
          <a:xfrm rot="16200000" flipH="1">
            <a:off x="7354961" y="5606954"/>
            <a:ext cx="349440" cy="548581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7" idx="4"/>
            <a:endCxn id="91" idx="7"/>
          </p:cNvCxnSpPr>
          <p:nvPr/>
        </p:nvCxnSpPr>
        <p:spPr>
          <a:xfrm rot="5400000">
            <a:off x="7170257" y="5279714"/>
            <a:ext cx="349440" cy="1203063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4"/>
            <a:endCxn id="92" idx="7"/>
          </p:cNvCxnSpPr>
          <p:nvPr/>
        </p:nvCxnSpPr>
        <p:spPr>
          <a:xfrm rot="5400000">
            <a:off x="7497497" y="5606954"/>
            <a:ext cx="349440" cy="548581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/>
          <p:nvPr/>
        </p:nvSpPr>
        <p:spPr>
          <a:xfrm>
            <a:off x="5792528" y="4696877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4" name="Straight Arrow Connector 103"/>
          <p:cNvCxnSpPr>
            <a:stCxn id="58" idx="4"/>
            <a:endCxn id="82" idx="0"/>
          </p:cNvCxnSpPr>
          <p:nvPr/>
        </p:nvCxnSpPr>
        <p:spPr>
          <a:xfrm rot="5400000">
            <a:off x="5210431" y="4553997"/>
            <a:ext cx="285750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59" idx="4"/>
            <a:endCxn id="103" idx="0"/>
          </p:cNvCxnSpPr>
          <p:nvPr/>
        </p:nvCxnSpPr>
        <p:spPr>
          <a:xfrm rot="5400000">
            <a:off x="5851229" y="4553997"/>
            <a:ext cx="285750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60" idx="4"/>
            <a:endCxn id="83" idx="0"/>
          </p:cNvCxnSpPr>
          <p:nvPr/>
        </p:nvCxnSpPr>
        <p:spPr>
          <a:xfrm rot="5400000">
            <a:off x="6513548" y="4553997"/>
            <a:ext cx="285750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83" idx="4"/>
            <a:endCxn id="87" idx="1"/>
          </p:cNvCxnSpPr>
          <p:nvPr/>
        </p:nvCxnSpPr>
        <p:spPr>
          <a:xfrm rot="16200000" flipH="1">
            <a:off x="7007855" y="4650245"/>
            <a:ext cx="444687" cy="1147548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103" idx="4"/>
            <a:endCxn id="86" idx="1"/>
          </p:cNvCxnSpPr>
          <p:nvPr/>
        </p:nvCxnSpPr>
        <p:spPr>
          <a:xfrm rot="16200000" flipH="1">
            <a:off x="6331136" y="4664643"/>
            <a:ext cx="444687" cy="1118751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82" idx="4"/>
            <a:endCxn id="85" idx="1"/>
          </p:cNvCxnSpPr>
          <p:nvPr/>
        </p:nvCxnSpPr>
        <p:spPr>
          <a:xfrm rot="16200000" flipH="1">
            <a:off x="5683497" y="4671485"/>
            <a:ext cx="444687" cy="1105067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20" idx="2"/>
            <a:endCxn id="87" idx="7"/>
          </p:cNvCxnSpPr>
          <p:nvPr/>
        </p:nvCxnSpPr>
        <p:spPr>
          <a:xfrm rot="5400000">
            <a:off x="8127788" y="4971405"/>
            <a:ext cx="436214" cy="513703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116" idx="2"/>
            <a:endCxn id="86" idx="7"/>
          </p:cNvCxnSpPr>
          <p:nvPr/>
        </p:nvCxnSpPr>
        <p:spPr>
          <a:xfrm rot="5400000">
            <a:off x="7436671" y="4971405"/>
            <a:ext cx="436214" cy="513703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15" idx="2"/>
            <a:endCxn id="85" idx="7"/>
          </p:cNvCxnSpPr>
          <p:nvPr/>
        </p:nvCxnSpPr>
        <p:spPr>
          <a:xfrm rot="5400000">
            <a:off x="6774121" y="4979475"/>
            <a:ext cx="436213" cy="497563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91" idx="4"/>
          </p:cNvCxnSpPr>
          <p:nvPr/>
        </p:nvCxnSpPr>
        <p:spPr>
          <a:xfrm rot="5400000">
            <a:off x="6520474" y="6396563"/>
            <a:ext cx="160873" cy="1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92" idx="4"/>
          </p:cNvCxnSpPr>
          <p:nvPr/>
        </p:nvCxnSpPr>
        <p:spPr>
          <a:xfrm rot="5400000">
            <a:off x="7173908" y="6395516"/>
            <a:ext cx="160873" cy="2094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93" idx="4"/>
          </p:cNvCxnSpPr>
          <p:nvPr/>
        </p:nvCxnSpPr>
        <p:spPr>
          <a:xfrm rot="5400000">
            <a:off x="7862367" y="6392858"/>
            <a:ext cx="160873" cy="7411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5151731" y="4696877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3" name="Oval 82"/>
          <p:cNvSpPr/>
          <p:nvPr/>
        </p:nvSpPr>
        <p:spPr>
          <a:xfrm>
            <a:off x="6454848" y="4696877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5" name="Rounded Rectangle 114"/>
          <p:cNvSpPr/>
          <p:nvPr/>
        </p:nvSpPr>
        <p:spPr>
          <a:xfrm>
            <a:off x="7039582" y="4830226"/>
            <a:ext cx="402852" cy="179924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/>
          </a:p>
        </p:txBody>
      </p:sp>
      <p:sp>
        <p:nvSpPr>
          <p:cNvPr id="116" name="Rounded Rectangle 115"/>
          <p:cNvSpPr/>
          <p:nvPr/>
        </p:nvSpPr>
        <p:spPr>
          <a:xfrm>
            <a:off x="7744932" y="4830226"/>
            <a:ext cx="333396" cy="179924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/>
          </a:p>
        </p:txBody>
      </p:sp>
      <p:sp>
        <p:nvSpPr>
          <p:cNvPr id="120" name="Rounded Rectangle 119"/>
          <p:cNvSpPr/>
          <p:nvPr/>
        </p:nvSpPr>
        <p:spPr>
          <a:xfrm>
            <a:off x="8436048" y="4830226"/>
            <a:ext cx="333396" cy="179924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/>
          </a:p>
        </p:txBody>
      </p:sp>
      <p:sp>
        <p:nvSpPr>
          <p:cNvPr id="121" name="Right Brace 120"/>
          <p:cNvSpPr/>
          <p:nvPr/>
        </p:nvSpPr>
        <p:spPr>
          <a:xfrm rot="16200000">
            <a:off x="7831986" y="3765863"/>
            <a:ext cx="171450" cy="1842977"/>
          </a:xfrm>
          <a:prstGeom prst="rightBrace">
            <a:avLst>
              <a:gd name="adj1" fmla="val 29166"/>
              <a:gd name="adj2" fmla="val 50000"/>
            </a:avLst>
          </a:prstGeom>
          <a:ln w="28575">
            <a:solidFill>
              <a:srgbClr val="003E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5" name="Rectangle 124"/>
          <p:cNvSpPr/>
          <p:nvPr/>
        </p:nvSpPr>
        <p:spPr>
          <a:xfrm>
            <a:off x="7745299" y="4315876"/>
            <a:ext cx="3545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A</a:t>
            </a:r>
            <a:r>
              <a:rPr lang="en-US" sz="1600" baseline="30000" dirty="0" smtClean="0"/>
              <a:t>T</a:t>
            </a:r>
            <a:endParaRPr lang="en-US" sz="1600" baseline="30000" dirty="0"/>
          </a:p>
        </p:txBody>
      </p:sp>
      <p:cxnSp>
        <p:nvCxnSpPr>
          <p:cNvPr id="126" name="Straight Arrow Connector 125"/>
          <p:cNvCxnSpPr>
            <a:stCxn id="60" idx="4"/>
            <a:endCxn id="82" idx="7"/>
          </p:cNvCxnSpPr>
          <p:nvPr/>
        </p:nvCxnSpPr>
        <p:spPr>
          <a:xfrm rot="5400000">
            <a:off x="5910939" y="3996030"/>
            <a:ext cx="330387" cy="116058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59" idx="4"/>
            <a:endCxn id="83" idx="1"/>
          </p:cNvCxnSpPr>
          <p:nvPr/>
        </p:nvCxnSpPr>
        <p:spPr>
          <a:xfrm rot="16200000" flipH="1">
            <a:off x="6088802" y="4316428"/>
            <a:ext cx="330387" cy="51978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60" idx="4"/>
            <a:endCxn id="103" idx="7"/>
          </p:cNvCxnSpPr>
          <p:nvPr/>
        </p:nvCxnSpPr>
        <p:spPr>
          <a:xfrm rot="5400000">
            <a:off x="6231338" y="4316429"/>
            <a:ext cx="330387" cy="51978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58" idx="4"/>
            <a:endCxn id="103" idx="1"/>
          </p:cNvCxnSpPr>
          <p:nvPr/>
        </p:nvCxnSpPr>
        <p:spPr>
          <a:xfrm rot="16200000" flipH="1">
            <a:off x="5437244" y="4327189"/>
            <a:ext cx="330387" cy="49826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58" idx="4"/>
            <a:endCxn id="83" idx="1"/>
          </p:cNvCxnSpPr>
          <p:nvPr/>
        </p:nvCxnSpPr>
        <p:spPr>
          <a:xfrm rot="16200000" flipH="1">
            <a:off x="5768404" y="3996029"/>
            <a:ext cx="330387" cy="116058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59" idx="4"/>
            <a:endCxn id="82" idx="7"/>
          </p:cNvCxnSpPr>
          <p:nvPr/>
        </p:nvCxnSpPr>
        <p:spPr>
          <a:xfrm rot="5400000">
            <a:off x="5579780" y="4327190"/>
            <a:ext cx="330387" cy="49826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6313747" y="0"/>
            <a:ext cx="9252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err="1" smtClean="0"/>
              <a:t>Cholesky</a:t>
            </a:r>
            <a:endParaRPr lang="en-US" sz="1600" dirty="0"/>
          </a:p>
        </p:txBody>
      </p:sp>
      <p:sp>
        <p:nvSpPr>
          <p:cNvPr id="171" name="Rounded Rectangle 170"/>
          <p:cNvSpPr/>
          <p:nvPr/>
        </p:nvSpPr>
        <p:spPr>
          <a:xfrm>
            <a:off x="6529672" y="332317"/>
            <a:ext cx="333396" cy="179924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/>
          </a:p>
        </p:txBody>
      </p:sp>
      <p:cxnSp>
        <p:nvCxnSpPr>
          <p:cNvPr id="172" name="Straight Arrow Connector 171"/>
          <p:cNvCxnSpPr>
            <a:stCxn id="211" idx="4"/>
            <a:endCxn id="177" idx="7"/>
          </p:cNvCxnSpPr>
          <p:nvPr/>
        </p:nvCxnSpPr>
        <p:spPr>
          <a:xfrm rot="5400000">
            <a:off x="5819038" y="938955"/>
            <a:ext cx="798172" cy="95649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211" idx="4"/>
            <a:endCxn id="176" idx="7"/>
          </p:cNvCxnSpPr>
          <p:nvPr/>
        </p:nvCxnSpPr>
        <p:spPr>
          <a:xfrm rot="5400000">
            <a:off x="5487878" y="607795"/>
            <a:ext cx="798172" cy="161881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211" idx="4"/>
            <a:endCxn id="175" idx="7"/>
          </p:cNvCxnSpPr>
          <p:nvPr/>
        </p:nvCxnSpPr>
        <p:spPr>
          <a:xfrm rot="5400000">
            <a:off x="5167479" y="287396"/>
            <a:ext cx="798172" cy="225961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4092648" y="1771651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6" name="Oval 175"/>
          <p:cNvSpPr/>
          <p:nvPr/>
        </p:nvSpPr>
        <p:spPr>
          <a:xfrm>
            <a:off x="4733445" y="1771651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7" name="Oval 176"/>
          <p:cNvSpPr/>
          <p:nvPr/>
        </p:nvSpPr>
        <p:spPr>
          <a:xfrm>
            <a:off x="5395765" y="1771651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78" name="Straight Arrow Connector 177"/>
          <p:cNvCxnSpPr>
            <a:stCxn id="175" idx="4"/>
            <a:endCxn id="181" idx="0"/>
          </p:cNvCxnSpPr>
          <p:nvPr/>
        </p:nvCxnSpPr>
        <p:spPr>
          <a:xfrm rot="5400000">
            <a:off x="4141823" y="2228851"/>
            <a:ext cx="304803" cy="1588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>
            <a:stCxn id="176" idx="4"/>
            <a:endCxn id="182" idx="0"/>
          </p:cNvCxnSpPr>
          <p:nvPr/>
        </p:nvCxnSpPr>
        <p:spPr>
          <a:xfrm rot="5400000">
            <a:off x="4782619" y="2228846"/>
            <a:ext cx="304803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stCxn id="177" idx="4"/>
            <a:endCxn id="183" idx="0"/>
          </p:cNvCxnSpPr>
          <p:nvPr/>
        </p:nvCxnSpPr>
        <p:spPr>
          <a:xfrm rot="5400000">
            <a:off x="5444939" y="2228846"/>
            <a:ext cx="304803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Oval 180"/>
          <p:cNvSpPr/>
          <p:nvPr/>
        </p:nvSpPr>
        <p:spPr>
          <a:xfrm>
            <a:off x="4092648" y="2381253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2" name="Oval 181"/>
          <p:cNvSpPr/>
          <p:nvPr/>
        </p:nvSpPr>
        <p:spPr>
          <a:xfrm>
            <a:off x="4733445" y="2381253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83" name="Oval 182"/>
          <p:cNvSpPr/>
          <p:nvPr/>
        </p:nvSpPr>
        <p:spPr>
          <a:xfrm>
            <a:off x="5395765" y="2381253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84" name="Straight Arrow Connector 183"/>
          <p:cNvCxnSpPr>
            <a:stCxn id="176" idx="4"/>
            <a:endCxn id="181" idx="7"/>
          </p:cNvCxnSpPr>
          <p:nvPr/>
        </p:nvCxnSpPr>
        <p:spPr>
          <a:xfrm rot="5400000">
            <a:off x="4511170" y="2002039"/>
            <a:ext cx="349440" cy="49826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75" idx="4"/>
            <a:endCxn id="182" idx="1"/>
          </p:cNvCxnSpPr>
          <p:nvPr/>
        </p:nvCxnSpPr>
        <p:spPr>
          <a:xfrm rot="16200000" flipH="1">
            <a:off x="4368634" y="2002038"/>
            <a:ext cx="349440" cy="49826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75" idx="4"/>
            <a:endCxn id="183" idx="1"/>
          </p:cNvCxnSpPr>
          <p:nvPr/>
        </p:nvCxnSpPr>
        <p:spPr>
          <a:xfrm rot="16200000" flipH="1">
            <a:off x="4699794" y="1670878"/>
            <a:ext cx="349440" cy="116058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>
            <a:stCxn id="176" idx="4"/>
            <a:endCxn id="183" idx="1"/>
          </p:cNvCxnSpPr>
          <p:nvPr/>
        </p:nvCxnSpPr>
        <p:spPr>
          <a:xfrm rot="16200000" flipH="1">
            <a:off x="5020193" y="1991277"/>
            <a:ext cx="349440" cy="51978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stCxn id="177" idx="4"/>
            <a:endCxn id="181" idx="7"/>
          </p:cNvCxnSpPr>
          <p:nvPr/>
        </p:nvCxnSpPr>
        <p:spPr>
          <a:xfrm rot="5400000">
            <a:off x="4842330" y="1670879"/>
            <a:ext cx="349440" cy="116058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77" idx="4"/>
            <a:endCxn id="182" idx="7"/>
          </p:cNvCxnSpPr>
          <p:nvPr/>
        </p:nvCxnSpPr>
        <p:spPr>
          <a:xfrm rot="5400000">
            <a:off x="5162729" y="1991278"/>
            <a:ext cx="349440" cy="51978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/>
          <p:cNvSpPr/>
          <p:nvPr/>
        </p:nvSpPr>
        <p:spPr>
          <a:xfrm>
            <a:off x="4733445" y="2971801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91" name="Straight Arrow Connector 190"/>
          <p:cNvCxnSpPr>
            <a:stCxn id="181" idx="4"/>
            <a:endCxn id="197" idx="0"/>
          </p:cNvCxnSpPr>
          <p:nvPr/>
        </p:nvCxnSpPr>
        <p:spPr>
          <a:xfrm rot="5400000">
            <a:off x="4151348" y="2828921"/>
            <a:ext cx="285750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2" idx="4"/>
            <a:endCxn id="190" idx="0"/>
          </p:cNvCxnSpPr>
          <p:nvPr/>
        </p:nvCxnSpPr>
        <p:spPr>
          <a:xfrm rot="5400000">
            <a:off x="4792146" y="2828921"/>
            <a:ext cx="285750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3" idx="4"/>
            <a:endCxn id="198" idx="0"/>
          </p:cNvCxnSpPr>
          <p:nvPr/>
        </p:nvCxnSpPr>
        <p:spPr>
          <a:xfrm rot="5400000">
            <a:off x="5454465" y="2828921"/>
            <a:ext cx="285750" cy="120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98" idx="4"/>
            <a:endCxn id="15" idx="1"/>
          </p:cNvCxnSpPr>
          <p:nvPr/>
        </p:nvCxnSpPr>
        <p:spPr>
          <a:xfrm rot="16200000" flipH="1">
            <a:off x="5923232" y="2950708"/>
            <a:ext cx="264764" cy="916547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90" idx="4"/>
            <a:endCxn id="14" idx="1"/>
          </p:cNvCxnSpPr>
          <p:nvPr/>
        </p:nvCxnSpPr>
        <p:spPr>
          <a:xfrm rot="16200000" flipH="1">
            <a:off x="5260912" y="2950708"/>
            <a:ext cx="264764" cy="916547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/>
          <p:cNvCxnSpPr>
            <a:stCxn id="197" idx="4"/>
            <a:endCxn id="13" idx="1"/>
          </p:cNvCxnSpPr>
          <p:nvPr/>
        </p:nvCxnSpPr>
        <p:spPr>
          <a:xfrm rot="16200000" flipH="1">
            <a:off x="4620115" y="2950708"/>
            <a:ext cx="264764" cy="916547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4092648" y="2971801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8" name="Oval 197"/>
          <p:cNvSpPr/>
          <p:nvPr/>
        </p:nvSpPr>
        <p:spPr>
          <a:xfrm>
            <a:off x="5395765" y="2971801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99" name="Straight Arrow Connector 198"/>
          <p:cNvCxnSpPr>
            <a:stCxn id="183" idx="4"/>
            <a:endCxn id="197" idx="7"/>
          </p:cNvCxnSpPr>
          <p:nvPr/>
        </p:nvCxnSpPr>
        <p:spPr>
          <a:xfrm rot="5400000">
            <a:off x="4851856" y="2270954"/>
            <a:ext cx="330387" cy="116058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2" idx="4"/>
            <a:endCxn id="198" idx="1"/>
          </p:cNvCxnSpPr>
          <p:nvPr/>
        </p:nvCxnSpPr>
        <p:spPr>
          <a:xfrm rot="16200000" flipH="1">
            <a:off x="5029719" y="2591352"/>
            <a:ext cx="330387" cy="51978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3" idx="4"/>
            <a:endCxn id="190" idx="7"/>
          </p:cNvCxnSpPr>
          <p:nvPr/>
        </p:nvCxnSpPr>
        <p:spPr>
          <a:xfrm rot="5400000">
            <a:off x="5172255" y="2591353"/>
            <a:ext cx="330387" cy="51978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81" idx="4"/>
            <a:endCxn id="190" idx="1"/>
          </p:cNvCxnSpPr>
          <p:nvPr/>
        </p:nvCxnSpPr>
        <p:spPr>
          <a:xfrm rot="16200000" flipH="1">
            <a:off x="4378161" y="2602113"/>
            <a:ext cx="330387" cy="49826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stCxn id="181" idx="4"/>
            <a:endCxn id="198" idx="1"/>
          </p:cNvCxnSpPr>
          <p:nvPr/>
        </p:nvCxnSpPr>
        <p:spPr>
          <a:xfrm rot="16200000" flipH="1">
            <a:off x="4709321" y="2270953"/>
            <a:ext cx="330387" cy="116058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182" idx="4"/>
            <a:endCxn id="197" idx="7"/>
          </p:cNvCxnSpPr>
          <p:nvPr/>
        </p:nvCxnSpPr>
        <p:spPr>
          <a:xfrm rot="5400000">
            <a:off x="4520697" y="2602114"/>
            <a:ext cx="330387" cy="498262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Oval 210"/>
          <p:cNvSpPr/>
          <p:nvPr/>
        </p:nvSpPr>
        <p:spPr>
          <a:xfrm>
            <a:off x="6494795" y="713317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16" name="Straight Arrow Connector 215"/>
          <p:cNvCxnSpPr>
            <a:stCxn id="171" idx="2"/>
            <a:endCxn id="211" idx="0"/>
          </p:cNvCxnSpPr>
          <p:nvPr/>
        </p:nvCxnSpPr>
        <p:spPr>
          <a:xfrm rot="16200000" flipH="1">
            <a:off x="6595832" y="612778"/>
            <a:ext cx="201076" cy="1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3339636" y="704853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0" name="Oval 229"/>
          <p:cNvSpPr/>
          <p:nvPr/>
        </p:nvSpPr>
        <p:spPr>
          <a:xfrm>
            <a:off x="4003599" y="704853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1" name="Oval 230"/>
          <p:cNvSpPr/>
          <p:nvPr/>
        </p:nvSpPr>
        <p:spPr>
          <a:xfrm>
            <a:off x="4665919" y="704853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2" name="Oval 231"/>
          <p:cNvSpPr/>
          <p:nvPr/>
        </p:nvSpPr>
        <p:spPr>
          <a:xfrm>
            <a:off x="4003599" y="1295401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33" name="Straight Arrow Connector 232"/>
          <p:cNvCxnSpPr>
            <a:stCxn id="229" idx="4"/>
            <a:endCxn id="239" idx="0"/>
          </p:cNvCxnSpPr>
          <p:nvPr/>
        </p:nvCxnSpPr>
        <p:spPr>
          <a:xfrm rot="5400000">
            <a:off x="3398338" y="1152526"/>
            <a:ext cx="285749" cy="1588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>
            <a:stCxn id="230" idx="4"/>
            <a:endCxn id="232" idx="0"/>
          </p:cNvCxnSpPr>
          <p:nvPr/>
        </p:nvCxnSpPr>
        <p:spPr>
          <a:xfrm rot="5400000">
            <a:off x="4062301" y="1152526"/>
            <a:ext cx="285749" cy="1588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>
            <a:stCxn id="231" idx="4"/>
            <a:endCxn id="240" idx="0"/>
          </p:cNvCxnSpPr>
          <p:nvPr/>
        </p:nvCxnSpPr>
        <p:spPr>
          <a:xfrm rot="5400000">
            <a:off x="4724621" y="1152526"/>
            <a:ext cx="285749" cy="1588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>
            <a:stCxn id="240" idx="4"/>
            <a:endCxn id="177" idx="1"/>
          </p:cNvCxnSpPr>
          <p:nvPr/>
        </p:nvCxnSpPr>
        <p:spPr>
          <a:xfrm rot="16200000" flipH="1">
            <a:off x="5053106" y="1414589"/>
            <a:ext cx="216088" cy="58731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>
            <a:stCxn id="232" idx="4"/>
            <a:endCxn id="176" idx="1"/>
          </p:cNvCxnSpPr>
          <p:nvPr/>
        </p:nvCxnSpPr>
        <p:spPr>
          <a:xfrm rot="16200000" flipH="1">
            <a:off x="4390786" y="1414589"/>
            <a:ext cx="216088" cy="587310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9" idx="4"/>
            <a:endCxn id="175" idx="1"/>
          </p:cNvCxnSpPr>
          <p:nvPr/>
        </p:nvCxnSpPr>
        <p:spPr>
          <a:xfrm rot="16200000" flipH="1">
            <a:off x="3738406" y="1403006"/>
            <a:ext cx="216088" cy="610476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/>
          <p:cNvSpPr/>
          <p:nvPr/>
        </p:nvSpPr>
        <p:spPr>
          <a:xfrm>
            <a:off x="3339636" y="1295401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40" name="Oval 239"/>
          <p:cNvSpPr/>
          <p:nvPr/>
        </p:nvSpPr>
        <p:spPr>
          <a:xfrm>
            <a:off x="4665919" y="1295401"/>
            <a:ext cx="403151" cy="3047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241" name="Straight Arrow Connector 240"/>
          <p:cNvCxnSpPr>
            <a:stCxn id="231" idx="4"/>
            <a:endCxn id="239" idx="7"/>
          </p:cNvCxnSpPr>
          <p:nvPr/>
        </p:nvCxnSpPr>
        <p:spPr>
          <a:xfrm rot="5400000">
            <a:off x="4110428" y="582971"/>
            <a:ext cx="330386" cy="1183748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>
            <a:stCxn id="230" idx="4"/>
            <a:endCxn id="240" idx="1"/>
          </p:cNvCxnSpPr>
          <p:nvPr/>
        </p:nvCxnSpPr>
        <p:spPr>
          <a:xfrm rot="16200000" flipH="1">
            <a:off x="4299874" y="914953"/>
            <a:ext cx="330386" cy="519784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31" idx="4"/>
            <a:endCxn id="232" idx="7"/>
          </p:cNvCxnSpPr>
          <p:nvPr/>
        </p:nvCxnSpPr>
        <p:spPr>
          <a:xfrm rot="5400000">
            <a:off x="4442410" y="914953"/>
            <a:ext cx="330386" cy="519785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29" idx="4"/>
            <a:endCxn id="232" idx="1"/>
          </p:cNvCxnSpPr>
          <p:nvPr/>
        </p:nvCxnSpPr>
        <p:spPr>
          <a:xfrm rot="16200000" flipH="1">
            <a:off x="3636732" y="914131"/>
            <a:ext cx="330386" cy="521427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29" idx="4"/>
            <a:endCxn id="240" idx="1"/>
          </p:cNvCxnSpPr>
          <p:nvPr/>
        </p:nvCxnSpPr>
        <p:spPr>
          <a:xfrm rot="16200000" flipH="1">
            <a:off x="3967892" y="582971"/>
            <a:ext cx="330386" cy="1183747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stCxn id="230" idx="4"/>
            <a:endCxn id="239" idx="7"/>
          </p:cNvCxnSpPr>
          <p:nvPr/>
        </p:nvCxnSpPr>
        <p:spPr>
          <a:xfrm rot="5400000">
            <a:off x="3779268" y="914131"/>
            <a:ext cx="330386" cy="521428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ounded Rectangle 255"/>
          <p:cNvSpPr/>
          <p:nvPr/>
        </p:nvSpPr>
        <p:spPr>
          <a:xfrm>
            <a:off x="3339785" y="334425"/>
            <a:ext cx="402852" cy="179924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/>
          </a:p>
        </p:txBody>
      </p:sp>
      <p:sp>
        <p:nvSpPr>
          <p:cNvPr id="257" name="Rounded Rectangle 256"/>
          <p:cNvSpPr/>
          <p:nvPr/>
        </p:nvSpPr>
        <p:spPr>
          <a:xfrm>
            <a:off x="4038476" y="334425"/>
            <a:ext cx="333396" cy="179924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/>
          </a:p>
        </p:txBody>
      </p:sp>
      <p:sp>
        <p:nvSpPr>
          <p:cNvPr id="258" name="Rounded Rectangle 257"/>
          <p:cNvSpPr/>
          <p:nvPr/>
        </p:nvSpPr>
        <p:spPr>
          <a:xfrm>
            <a:off x="4700796" y="334425"/>
            <a:ext cx="333396" cy="179924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800"/>
          </a:p>
        </p:txBody>
      </p:sp>
      <p:cxnSp>
        <p:nvCxnSpPr>
          <p:cNvPr id="259" name="Straight Arrow Connector 258"/>
          <p:cNvCxnSpPr>
            <a:stCxn id="256" idx="2"/>
            <a:endCxn id="229" idx="0"/>
          </p:cNvCxnSpPr>
          <p:nvPr/>
        </p:nvCxnSpPr>
        <p:spPr>
          <a:xfrm rot="16200000" flipH="1">
            <a:off x="3445959" y="609600"/>
            <a:ext cx="190504" cy="1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258" idx="2"/>
            <a:endCxn id="231" idx="0"/>
          </p:cNvCxnSpPr>
          <p:nvPr/>
        </p:nvCxnSpPr>
        <p:spPr>
          <a:xfrm rot="16200000" flipH="1">
            <a:off x="4772242" y="609600"/>
            <a:ext cx="190504" cy="1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7" idx="2"/>
            <a:endCxn id="230" idx="0"/>
          </p:cNvCxnSpPr>
          <p:nvPr/>
        </p:nvCxnSpPr>
        <p:spPr>
          <a:xfrm rot="16200000" flipH="1">
            <a:off x="4109922" y="609600"/>
            <a:ext cx="190504" cy="1"/>
          </a:xfrm>
          <a:prstGeom prst="straightConnector1">
            <a:avLst/>
          </a:prstGeom>
          <a:ln w="28575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Rectangle 264"/>
          <p:cNvSpPr/>
          <p:nvPr/>
        </p:nvSpPr>
        <p:spPr>
          <a:xfrm>
            <a:off x="4042156" y="-91027"/>
            <a:ext cx="3016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dirty="0" smtClean="0"/>
              <a:t>V</a:t>
            </a:r>
            <a:endParaRPr lang="en-US" sz="1600" dirty="0"/>
          </a:p>
        </p:txBody>
      </p:sp>
      <p:sp>
        <p:nvSpPr>
          <p:cNvPr id="266" name="Right Brace 265"/>
          <p:cNvSpPr/>
          <p:nvPr/>
        </p:nvSpPr>
        <p:spPr>
          <a:xfrm rot="16200000">
            <a:off x="4098185" y="-653739"/>
            <a:ext cx="171450" cy="1842977"/>
          </a:xfrm>
          <a:prstGeom prst="rightBrace">
            <a:avLst>
              <a:gd name="adj1" fmla="val 29166"/>
              <a:gd name="adj2" fmla="val 50000"/>
            </a:avLst>
          </a:prstGeom>
          <a:ln w="28575">
            <a:solidFill>
              <a:srgbClr val="003E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7" name="TextBox 266"/>
          <p:cNvSpPr txBox="1"/>
          <p:nvPr/>
        </p:nvSpPr>
        <p:spPr>
          <a:xfrm>
            <a:off x="2115795" y="685800"/>
            <a:ext cx="1237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Repartition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2556043" y="1295400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Merge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2797840" y="178646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Join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1593216" y="2362200"/>
            <a:ext cx="1759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Sum, Repartition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2556043" y="2895600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Merge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2797840" y="3429000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Join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1540316" y="4080935"/>
            <a:ext cx="181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Sum, Repartition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2556043" y="4699005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Merge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2797840" y="536786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Join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2756162" y="601980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Sum</a:t>
            </a:r>
          </a:p>
        </p:txBody>
      </p:sp>
      <p:sp>
        <p:nvSpPr>
          <p:cNvPr id="282" name="Right Brace 281"/>
          <p:cNvSpPr/>
          <p:nvPr/>
        </p:nvSpPr>
        <p:spPr>
          <a:xfrm rot="10800000">
            <a:off x="1524000" y="1904998"/>
            <a:ext cx="152400" cy="1371601"/>
          </a:xfrm>
          <a:prstGeom prst="rightBrace">
            <a:avLst>
              <a:gd name="adj1" fmla="val 29166"/>
              <a:gd name="adj2" fmla="val 50000"/>
            </a:avLst>
          </a:prstGeom>
          <a:ln w="28575">
            <a:solidFill>
              <a:srgbClr val="003E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3" name="Right Brace 282"/>
          <p:cNvSpPr/>
          <p:nvPr/>
        </p:nvSpPr>
        <p:spPr>
          <a:xfrm rot="10800000">
            <a:off x="1524000" y="3581400"/>
            <a:ext cx="152400" cy="1447799"/>
          </a:xfrm>
          <a:prstGeom prst="rightBrace">
            <a:avLst>
              <a:gd name="adj1" fmla="val 29166"/>
              <a:gd name="adj2" fmla="val 50000"/>
            </a:avLst>
          </a:prstGeom>
          <a:ln w="28575">
            <a:solidFill>
              <a:srgbClr val="003E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4" name="Right Brace 283"/>
          <p:cNvSpPr/>
          <p:nvPr/>
        </p:nvSpPr>
        <p:spPr>
          <a:xfrm rot="10800000">
            <a:off x="1524000" y="5486400"/>
            <a:ext cx="152400" cy="762000"/>
          </a:xfrm>
          <a:prstGeom prst="rightBrace">
            <a:avLst>
              <a:gd name="adj1" fmla="val 29166"/>
              <a:gd name="adj2" fmla="val 50000"/>
            </a:avLst>
          </a:prstGeom>
          <a:ln w="28575">
            <a:solidFill>
              <a:srgbClr val="003E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85" name="TextBox 284"/>
          <p:cNvSpPr txBox="1"/>
          <p:nvPr/>
        </p:nvSpPr>
        <p:spPr>
          <a:xfrm>
            <a:off x="228600" y="2362200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V x </a:t>
            </a:r>
            <a:r>
              <a:rPr lang="en-US" dirty="0" err="1" smtClean="0"/>
              <a:t>Cholesky</a:t>
            </a:r>
            <a:endParaRPr lang="en-US" dirty="0"/>
          </a:p>
        </p:txBody>
      </p:sp>
      <p:sp>
        <p:nvSpPr>
          <p:cNvPr id="288" name="TextBox 287"/>
          <p:cNvSpPr txBox="1"/>
          <p:nvPr/>
        </p:nvSpPr>
        <p:spPr>
          <a:xfrm>
            <a:off x="929112" y="41148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 x V</a:t>
            </a:r>
            <a:endParaRPr lang="en-US" dirty="0"/>
          </a:p>
        </p:txBody>
      </p:sp>
      <p:sp>
        <p:nvSpPr>
          <p:cNvPr id="289" name="TextBox 288"/>
          <p:cNvSpPr txBox="1"/>
          <p:nvPr/>
        </p:nvSpPr>
        <p:spPr>
          <a:xfrm>
            <a:off x="551189" y="5715000"/>
            <a:ext cx="1032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A</a:t>
            </a:r>
            <a:r>
              <a:rPr lang="en-US" baseline="30000" dirty="0" smtClean="0"/>
              <a:t>T </a:t>
            </a:r>
            <a:r>
              <a:rPr lang="en-US" dirty="0" smtClean="0"/>
              <a:t>x A x V</a:t>
            </a:r>
            <a:endParaRPr lang="en-US" dirty="0"/>
          </a:p>
        </p:txBody>
      </p:sp>
      <p:sp>
        <p:nvSpPr>
          <p:cNvPr id="290" name="Rectangle 289"/>
          <p:cNvSpPr/>
          <p:nvPr/>
        </p:nvSpPr>
        <p:spPr>
          <a:xfrm>
            <a:off x="152400" y="2819400"/>
            <a:ext cx="8686800" cy="3810000"/>
          </a:xfrm>
          <a:prstGeom prst="rect">
            <a:avLst/>
          </a:prstGeom>
          <a:noFill/>
          <a:ln>
            <a:solidFill>
              <a:srgbClr val="003E0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TextBox 290"/>
          <p:cNvSpPr txBox="1"/>
          <p:nvPr/>
        </p:nvSpPr>
        <p:spPr>
          <a:xfrm>
            <a:off x="1371600" y="381000"/>
            <a:ext cx="6158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35M</a:t>
            </a:r>
            <a:endParaRPr lang="en-US" i="1" dirty="0"/>
          </a:p>
        </p:txBody>
      </p:sp>
      <p:cxnSp>
        <p:nvCxnSpPr>
          <p:cNvPr id="293" name="Straight Connector 292"/>
          <p:cNvCxnSpPr>
            <a:stCxn id="291" idx="3"/>
          </p:cNvCxnSpPr>
          <p:nvPr/>
        </p:nvCxnSpPr>
        <p:spPr>
          <a:xfrm>
            <a:off x="1987474" y="565666"/>
            <a:ext cx="3041726" cy="439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/>
          <p:cNvSpPr txBox="1"/>
          <p:nvPr/>
        </p:nvSpPr>
        <p:spPr>
          <a:xfrm>
            <a:off x="5638800" y="381000"/>
            <a:ext cx="5437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96B</a:t>
            </a:r>
            <a:endParaRPr lang="en-US" i="1" dirty="0"/>
          </a:p>
        </p:txBody>
      </p:sp>
      <p:cxnSp>
        <p:nvCxnSpPr>
          <p:cNvPr id="297" name="Straight Connector 296"/>
          <p:cNvCxnSpPr>
            <a:endCxn id="302" idx="1"/>
          </p:cNvCxnSpPr>
          <p:nvPr/>
        </p:nvCxnSpPr>
        <p:spPr>
          <a:xfrm>
            <a:off x="6019800" y="3276600"/>
            <a:ext cx="1905000" cy="33706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/>
          <p:cNvSpPr txBox="1"/>
          <p:nvPr/>
        </p:nvSpPr>
        <p:spPr>
          <a:xfrm>
            <a:off x="7924800" y="3429000"/>
            <a:ext cx="5645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20G</a:t>
            </a:r>
            <a:endParaRPr lang="en-US" i="1" dirty="0"/>
          </a:p>
        </p:txBody>
      </p:sp>
      <p:cxnSp>
        <p:nvCxnSpPr>
          <p:cNvPr id="305" name="Straight Connector 304"/>
          <p:cNvCxnSpPr>
            <a:endCxn id="306" idx="1"/>
          </p:cNvCxnSpPr>
          <p:nvPr/>
        </p:nvCxnSpPr>
        <p:spPr>
          <a:xfrm>
            <a:off x="7010400" y="5105400"/>
            <a:ext cx="1569022" cy="18466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/>
          <p:cNvSpPr txBox="1"/>
          <p:nvPr/>
        </p:nvSpPr>
        <p:spPr>
          <a:xfrm>
            <a:off x="8579422" y="5105400"/>
            <a:ext cx="5645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20G</a:t>
            </a:r>
            <a:endParaRPr lang="en-US" i="1" dirty="0"/>
          </a:p>
        </p:txBody>
      </p:sp>
      <p:cxnSp>
        <p:nvCxnSpPr>
          <p:cNvPr id="311" name="Straight Connector 310"/>
          <p:cNvCxnSpPr>
            <a:stCxn id="296" idx="3"/>
          </p:cNvCxnSpPr>
          <p:nvPr/>
        </p:nvCxnSpPr>
        <p:spPr>
          <a:xfrm>
            <a:off x="6182539" y="565666"/>
            <a:ext cx="839363" cy="2955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>
            <a:endCxn id="315" idx="1"/>
          </p:cNvCxnSpPr>
          <p:nvPr/>
        </p:nvCxnSpPr>
        <p:spPr>
          <a:xfrm>
            <a:off x="4038600" y="2209800"/>
            <a:ext cx="2209800" cy="3226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6248400" y="2057400"/>
            <a:ext cx="685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71M</a:t>
            </a:r>
            <a:endParaRPr lang="en-US" i="1" dirty="0"/>
          </a:p>
        </p:txBody>
      </p:sp>
      <p:cxnSp>
        <p:nvCxnSpPr>
          <p:cNvPr id="320" name="Straight Connector 319"/>
          <p:cNvCxnSpPr>
            <a:endCxn id="321" idx="1"/>
          </p:cNvCxnSpPr>
          <p:nvPr/>
        </p:nvCxnSpPr>
        <p:spPr>
          <a:xfrm>
            <a:off x="4038600" y="2743200"/>
            <a:ext cx="2209800" cy="3226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TextBox 320"/>
          <p:cNvSpPr txBox="1"/>
          <p:nvPr/>
        </p:nvSpPr>
        <p:spPr>
          <a:xfrm>
            <a:off x="6248400" y="2590800"/>
            <a:ext cx="685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36M</a:t>
            </a:r>
            <a:endParaRPr lang="en-US" i="1" dirty="0"/>
          </a:p>
        </p:txBody>
      </p:sp>
      <p:cxnSp>
        <p:nvCxnSpPr>
          <p:cNvPr id="322" name="Straight Connector 321"/>
          <p:cNvCxnSpPr>
            <a:endCxn id="323" idx="1"/>
          </p:cNvCxnSpPr>
          <p:nvPr/>
        </p:nvCxnSpPr>
        <p:spPr>
          <a:xfrm>
            <a:off x="5105400" y="3962400"/>
            <a:ext cx="1981200" cy="3226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TextBox 322"/>
          <p:cNvSpPr txBox="1"/>
          <p:nvPr/>
        </p:nvSpPr>
        <p:spPr>
          <a:xfrm>
            <a:off x="7086600" y="3810000"/>
            <a:ext cx="5334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2G</a:t>
            </a:r>
            <a:endParaRPr lang="en-US" i="1" dirty="0"/>
          </a:p>
        </p:txBody>
      </p:sp>
      <p:cxnSp>
        <p:nvCxnSpPr>
          <p:cNvPr id="324" name="Straight Connector 323"/>
          <p:cNvCxnSpPr>
            <a:endCxn id="325" idx="1"/>
          </p:cNvCxnSpPr>
          <p:nvPr/>
        </p:nvCxnSpPr>
        <p:spPr>
          <a:xfrm>
            <a:off x="6248400" y="5867400"/>
            <a:ext cx="2209800" cy="3226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TextBox 324"/>
          <p:cNvSpPr txBox="1"/>
          <p:nvPr/>
        </p:nvSpPr>
        <p:spPr>
          <a:xfrm>
            <a:off x="8458200" y="5715000"/>
            <a:ext cx="457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smtClean="0"/>
              <a:t>1G</a:t>
            </a:r>
          </a:p>
        </p:txBody>
      </p:sp>
      <p:cxnSp>
        <p:nvCxnSpPr>
          <p:cNvPr id="329" name="Straight Connector 328"/>
          <p:cNvCxnSpPr>
            <a:endCxn id="330" idx="1"/>
          </p:cNvCxnSpPr>
          <p:nvPr/>
        </p:nvCxnSpPr>
        <p:spPr>
          <a:xfrm flipV="1">
            <a:off x="5105400" y="4451867"/>
            <a:ext cx="1981200" cy="12013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>
            <a:off x="7086600" y="4267201"/>
            <a:ext cx="61587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74M</a:t>
            </a:r>
            <a:endParaRPr lang="en-US" i="1" dirty="0"/>
          </a:p>
        </p:txBody>
      </p:sp>
      <p:sp>
        <p:nvSpPr>
          <p:cNvPr id="339" name="TextBox 338"/>
          <p:cNvSpPr txBox="1"/>
          <p:nvPr/>
        </p:nvSpPr>
        <p:spPr>
          <a:xfrm>
            <a:off x="0" y="6324600"/>
            <a:ext cx="3048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 smtClean="0"/>
              <a:t>Plan in box is repeated 5 times</a:t>
            </a:r>
            <a:endParaRPr lang="en-US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Software Stack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838200" y="48768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63600" y="4343400"/>
            <a:ext cx="736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Cluster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838200" y="3810000"/>
            <a:ext cx="7391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storage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838200" y="3276600"/>
            <a:ext cx="73914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38200" y="2743200"/>
            <a:ext cx="7391400" cy="381000"/>
          </a:xfrm>
          <a:prstGeom prst="rect">
            <a:avLst/>
          </a:prstGeom>
          <a:solidFill>
            <a:srgbClr val="FFCCFF"/>
          </a:solidFill>
          <a:ln>
            <a:solidFill>
              <a:srgbClr val="FF9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DryadLINQ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743200" y="48768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724400" y="48768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6629400" y="48768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838200" y="1676400"/>
            <a:ext cx="73914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 learning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1" name="Shape 60"/>
          <p:cNvCxnSpPr>
            <a:endCxn id="55" idx="0"/>
          </p:cNvCxnSpPr>
          <p:nvPr/>
        </p:nvCxnSpPr>
        <p:spPr>
          <a:xfrm>
            <a:off x="381000" y="2438400"/>
            <a:ext cx="4152900" cy="304800"/>
          </a:xfrm>
          <a:prstGeom prst="bentConnector2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2057400" y="2057400"/>
            <a:ext cx="715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.Net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  <p:bldP spid="59" grpId="0" animBg="1"/>
      <p:bldP spid="6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67200" y="940912"/>
            <a:ext cx="883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records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552830" y="238871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29224" y="238871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343624" y="238871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553028" y="1615414"/>
            <a:ext cx="533004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7" name="Rounded Rectangle 16"/>
          <p:cNvSpPr/>
          <p:nvPr/>
        </p:nvSpPr>
        <p:spPr>
          <a:xfrm>
            <a:off x="4475370" y="1615414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8" name="Rounded Rectangle 17"/>
          <p:cNvSpPr/>
          <p:nvPr/>
        </p:nvSpPr>
        <p:spPr>
          <a:xfrm>
            <a:off x="5389770" y="1615414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cxnSp>
        <p:nvCxnSpPr>
          <p:cNvPr id="22" name="Straight Arrow Connector 21"/>
          <p:cNvCxnSpPr>
            <a:stCxn id="16" idx="2"/>
            <a:endCxn id="13" idx="0"/>
          </p:cNvCxnSpPr>
          <p:nvPr/>
        </p:nvCxnSpPr>
        <p:spPr>
          <a:xfrm rot="5400000">
            <a:off x="3552830" y="2122012"/>
            <a:ext cx="533400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58" idx="0"/>
          </p:cNvCxnSpPr>
          <p:nvPr/>
        </p:nvCxnSpPr>
        <p:spPr>
          <a:xfrm rot="5400000">
            <a:off x="3631409" y="2984025"/>
            <a:ext cx="405611" cy="29367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4"/>
            <a:endCxn id="59" idx="0"/>
          </p:cNvCxnSpPr>
          <p:nvPr/>
        </p:nvCxnSpPr>
        <p:spPr>
          <a:xfrm rot="5400000">
            <a:off x="4492722" y="2998312"/>
            <a:ext cx="406404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4"/>
            <a:endCxn id="60" idx="0"/>
          </p:cNvCxnSpPr>
          <p:nvPr/>
        </p:nvCxnSpPr>
        <p:spPr>
          <a:xfrm rot="5400000">
            <a:off x="5407122" y="2998312"/>
            <a:ext cx="406404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8" idx="2"/>
            <a:endCxn id="15" idx="0"/>
          </p:cNvCxnSpPr>
          <p:nvPr/>
        </p:nvCxnSpPr>
        <p:spPr>
          <a:xfrm rot="5400000">
            <a:off x="5343624" y="2122012"/>
            <a:ext cx="533400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2"/>
            <a:endCxn id="14" idx="0"/>
          </p:cNvCxnSpPr>
          <p:nvPr/>
        </p:nvCxnSpPr>
        <p:spPr>
          <a:xfrm rot="5400000">
            <a:off x="4429224" y="2122012"/>
            <a:ext cx="533400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/>
          <p:cNvSpPr/>
          <p:nvPr/>
        </p:nvSpPr>
        <p:spPr>
          <a:xfrm rot="16200000">
            <a:off x="4602183" y="231856"/>
            <a:ext cx="228600" cy="2286000"/>
          </a:xfrm>
          <a:prstGeom prst="rightBrace">
            <a:avLst>
              <a:gd name="adj1" fmla="val 29166"/>
              <a:gd name="adj2" fmla="val 50000"/>
            </a:avLst>
          </a:prstGeom>
          <a:ln w="28575">
            <a:solidFill>
              <a:srgbClr val="003E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3200400" y="238871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3552830" y="3201514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429224" y="3201514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5343624" y="3201514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/>
          <p:cNvCxnSpPr>
            <a:stCxn id="14" idx="4"/>
            <a:endCxn id="58" idx="7"/>
          </p:cNvCxnSpPr>
          <p:nvPr/>
        </p:nvCxnSpPr>
        <p:spPr>
          <a:xfrm rot="5400000">
            <a:off x="4119060" y="2684166"/>
            <a:ext cx="465920" cy="6878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13" idx="4"/>
            <a:endCxn id="59" idx="1"/>
          </p:cNvCxnSpPr>
          <p:nvPr/>
        </p:nvCxnSpPr>
        <p:spPr>
          <a:xfrm rot="16200000" flipH="1">
            <a:off x="3930474" y="2684165"/>
            <a:ext cx="465920" cy="6878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3" idx="4"/>
            <a:endCxn id="60" idx="1"/>
          </p:cNvCxnSpPr>
          <p:nvPr/>
        </p:nvCxnSpPr>
        <p:spPr>
          <a:xfrm rot="16200000" flipH="1">
            <a:off x="4387674" y="2226965"/>
            <a:ext cx="465920" cy="16022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4" idx="4"/>
            <a:endCxn id="60" idx="1"/>
          </p:cNvCxnSpPr>
          <p:nvPr/>
        </p:nvCxnSpPr>
        <p:spPr>
          <a:xfrm rot="16200000" flipH="1">
            <a:off x="4825871" y="2665162"/>
            <a:ext cx="465920" cy="7258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15" idx="4"/>
            <a:endCxn id="58" idx="7"/>
          </p:cNvCxnSpPr>
          <p:nvPr/>
        </p:nvCxnSpPr>
        <p:spPr>
          <a:xfrm rot="5400000">
            <a:off x="4576260" y="2226966"/>
            <a:ext cx="465920" cy="16022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5" idx="4"/>
            <a:endCxn id="59" idx="7"/>
          </p:cNvCxnSpPr>
          <p:nvPr/>
        </p:nvCxnSpPr>
        <p:spPr>
          <a:xfrm rot="5400000">
            <a:off x="5014457" y="2665163"/>
            <a:ext cx="465920" cy="7258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200400" y="32269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552830" y="421751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4429224" y="421751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343624" y="4217512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Arrow Connector 87"/>
          <p:cNvCxnSpPr>
            <a:endCxn id="91" idx="0"/>
          </p:cNvCxnSpPr>
          <p:nvPr/>
        </p:nvCxnSpPr>
        <p:spPr>
          <a:xfrm rot="5400000">
            <a:off x="3621786" y="4822448"/>
            <a:ext cx="405611" cy="10121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86" idx="4"/>
            <a:endCxn id="92" idx="0"/>
          </p:cNvCxnSpPr>
          <p:nvPr/>
        </p:nvCxnSpPr>
        <p:spPr>
          <a:xfrm rot="5400000">
            <a:off x="4492722" y="4827112"/>
            <a:ext cx="406404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7" idx="4"/>
            <a:endCxn id="93" idx="0"/>
          </p:cNvCxnSpPr>
          <p:nvPr/>
        </p:nvCxnSpPr>
        <p:spPr>
          <a:xfrm rot="5400000">
            <a:off x="5407122" y="4827112"/>
            <a:ext cx="406404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/>
          <p:cNvSpPr/>
          <p:nvPr/>
        </p:nvSpPr>
        <p:spPr>
          <a:xfrm>
            <a:off x="3552830" y="5030314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429224" y="5030314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5343624" y="5030314"/>
            <a:ext cx="533400" cy="4063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Arrow Connector 93"/>
          <p:cNvCxnSpPr>
            <a:stCxn id="86" idx="4"/>
            <a:endCxn id="91" idx="7"/>
          </p:cNvCxnSpPr>
          <p:nvPr/>
        </p:nvCxnSpPr>
        <p:spPr>
          <a:xfrm rot="5400000">
            <a:off x="4119060" y="4512966"/>
            <a:ext cx="465920" cy="6878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4"/>
            <a:endCxn id="92" idx="1"/>
          </p:cNvCxnSpPr>
          <p:nvPr/>
        </p:nvCxnSpPr>
        <p:spPr>
          <a:xfrm rot="16200000" flipH="1">
            <a:off x="3930474" y="4512965"/>
            <a:ext cx="465920" cy="6878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5" idx="4"/>
            <a:endCxn id="93" idx="1"/>
          </p:cNvCxnSpPr>
          <p:nvPr/>
        </p:nvCxnSpPr>
        <p:spPr>
          <a:xfrm rot="16200000" flipH="1">
            <a:off x="4387674" y="4055765"/>
            <a:ext cx="465920" cy="16022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4"/>
            <a:endCxn id="93" idx="1"/>
          </p:cNvCxnSpPr>
          <p:nvPr/>
        </p:nvCxnSpPr>
        <p:spPr>
          <a:xfrm rot="16200000" flipH="1">
            <a:off x="4825871" y="4493962"/>
            <a:ext cx="465920" cy="7258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87" idx="4"/>
            <a:endCxn id="91" idx="7"/>
          </p:cNvCxnSpPr>
          <p:nvPr/>
        </p:nvCxnSpPr>
        <p:spPr>
          <a:xfrm rot="5400000">
            <a:off x="4576260" y="4055766"/>
            <a:ext cx="465920" cy="16022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87" idx="4"/>
            <a:endCxn id="92" idx="7"/>
          </p:cNvCxnSpPr>
          <p:nvPr/>
        </p:nvCxnSpPr>
        <p:spPr>
          <a:xfrm rot="5400000">
            <a:off x="5014457" y="4493963"/>
            <a:ext cx="465920" cy="7258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3200400" y="421751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59" name="Rounded Rectangle 158"/>
          <p:cNvSpPr/>
          <p:nvPr/>
        </p:nvSpPr>
        <p:spPr>
          <a:xfrm>
            <a:off x="5389770" y="5817712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73" name="Rounded Rectangle 72"/>
          <p:cNvSpPr/>
          <p:nvPr/>
        </p:nvSpPr>
        <p:spPr>
          <a:xfrm>
            <a:off x="3581400" y="5817712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74" name="Rounded Rectangle 73"/>
          <p:cNvSpPr/>
          <p:nvPr/>
        </p:nvSpPr>
        <p:spPr>
          <a:xfrm>
            <a:off x="4475370" y="5817712"/>
            <a:ext cx="441108" cy="23989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cxnSp>
        <p:nvCxnSpPr>
          <p:cNvPr id="75" name="Straight Arrow Connector 74"/>
          <p:cNvCxnSpPr>
            <a:stCxn id="58" idx="4"/>
            <a:endCxn id="85" idx="0"/>
          </p:cNvCxnSpPr>
          <p:nvPr/>
        </p:nvCxnSpPr>
        <p:spPr>
          <a:xfrm rot="5400000">
            <a:off x="3514730" y="3912712"/>
            <a:ext cx="609600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9" idx="4"/>
            <a:endCxn id="86" idx="0"/>
          </p:cNvCxnSpPr>
          <p:nvPr/>
        </p:nvCxnSpPr>
        <p:spPr>
          <a:xfrm rot="5400000">
            <a:off x="4391124" y="3912712"/>
            <a:ext cx="609600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0" idx="4"/>
            <a:endCxn id="87" idx="0"/>
          </p:cNvCxnSpPr>
          <p:nvPr/>
        </p:nvCxnSpPr>
        <p:spPr>
          <a:xfrm rot="5400000">
            <a:off x="5305524" y="3912712"/>
            <a:ext cx="609600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59" idx="4"/>
            <a:endCxn id="85" idx="7"/>
          </p:cNvCxnSpPr>
          <p:nvPr/>
        </p:nvCxnSpPr>
        <p:spPr>
          <a:xfrm rot="5400000">
            <a:off x="4017462" y="3598566"/>
            <a:ext cx="669116" cy="6878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58" idx="4"/>
            <a:endCxn id="86" idx="1"/>
          </p:cNvCxnSpPr>
          <p:nvPr/>
        </p:nvCxnSpPr>
        <p:spPr>
          <a:xfrm rot="16200000" flipH="1">
            <a:off x="3828876" y="3598565"/>
            <a:ext cx="669116" cy="6878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8" idx="4"/>
            <a:endCxn id="87" idx="1"/>
          </p:cNvCxnSpPr>
          <p:nvPr/>
        </p:nvCxnSpPr>
        <p:spPr>
          <a:xfrm rot="16200000" flipH="1">
            <a:off x="4286076" y="3141365"/>
            <a:ext cx="669116" cy="16022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59" idx="4"/>
            <a:endCxn id="87" idx="1"/>
          </p:cNvCxnSpPr>
          <p:nvPr/>
        </p:nvCxnSpPr>
        <p:spPr>
          <a:xfrm rot="16200000" flipH="1">
            <a:off x="4724273" y="3579562"/>
            <a:ext cx="669116" cy="7258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60" idx="4"/>
            <a:endCxn id="85" idx="7"/>
          </p:cNvCxnSpPr>
          <p:nvPr/>
        </p:nvCxnSpPr>
        <p:spPr>
          <a:xfrm rot="5400000">
            <a:off x="4474662" y="3141366"/>
            <a:ext cx="669116" cy="1602209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60" idx="4"/>
            <a:endCxn id="86" idx="7"/>
          </p:cNvCxnSpPr>
          <p:nvPr/>
        </p:nvCxnSpPr>
        <p:spPr>
          <a:xfrm rot="5400000">
            <a:off x="4912859" y="3579563"/>
            <a:ext cx="669116" cy="725815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stCxn id="91" idx="4"/>
            <a:endCxn id="73" idx="0"/>
          </p:cNvCxnSpPr>
          <p:nvPr/>
        </p:nvCxnSpPr>
        <p:spPr>
          <a:xfrm rot="5400000">
            <a:off x="3620242" y="5618424"/>
            <a:ext cx="381000" cy="17576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5410200" y="5627212"/>
            <a:ext cx="381000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>
            <a:stCxn id="92" idx="4"/>
            <a:endCxn id="74" idx="0"/>
          </p:cNvCxnSpPr>
          <p:nvPr/>
        </p:nvCxnSpPr>
        <p:spPr>
          <a:xfrm rot="5400000">
            <a:off x="4505424" y="5627212"/>
            <a:ext cx="381000" cy="1588"/>
          </a:xfrm>
          <a:prstGeom prst="straightConnector1">
            <a:avLst/>
          </a:prstGeom>
          <a:ln w="38100">
            <a:solidFill>
              <a:srgbClr val="003E0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3200400" y="50557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48" name="Rectangle 147"/>
          <p:cNvSpPr/>
          <p:nvPr/>
        </p:nvSpPr>
        <p:spPr>
          <a:xfrm>
            <a:off x="4090878" y="6412468"/>
            <a:ext cx="1099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mtClean="0"/>
              <a:t>Tree layer</a:t>
            </a:r>
            <a:endParaRPr lang="en-US" dirty="0"/>
          </a:p>
        </p:txBody>
      </p:sp>
      <p:sp>
        <p:nvSpPr>
          <p:cNvPr id="149" name="Right Brace 148"/>
          <p:cNvSpPr/>
          <p:nvPr/>
        </p:nvSpPr>
        <p:spPr>
          <a:xfrm rot="16200000" flipH="1">
            <a:off x="4533900" y="5170012"/>
            <a:ext cx="228600" cy="2286000"/>
          </a:xfrm>
          <a:prstGeom prst="rightBrace">
            <a:avLst>
              <a:gd name="adj1" fmla="val 29166"/>
              <a:gd name="adj2" fmla="val 50000"/>
            </a:avLst>
          </a:prstGeom>
          <a:ln w="28575">
            <a:solidFill>
              <a:srgbClr val="003E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6096000" y="1855312"/>
            <a:ext cx="56457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12G</a:t>
            </a:r>
            <a:endParaRPr lang="en-US" i="1" dirty="0"/>
          </a:p>
        </p:txBody>
      </p:sp>
      <p:cxnSp>
        <p:nvCxnSpPr>
          <p:cNvPr id="63" name="Straight Connector 62"/>
          <p:cNvCxnSpPr>
            <a:endCxn id="61" idx="1"/>
          </p:cNvCxnSpPr>
          <p:nvPr/>
        </p:nvCxnSpPr>
        <p:spPr>
          <a:xfrm>
            <a:off x="3562709" y="2032154"/>
            <a:ext cx="2533291" cy="78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096000" y="2769712"/>
            <a:ext cx="65594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500K</a:t>
            </a:r>
            <a:endParaRPr lang="en-US" i="1" dirty="0"/>
          </a:p>
        </p:txBody>
      </p:sp>
      <p:cxnSp>
        <p:nvCxnSpPr>
          <p:cNvPr id="102" name="Straight Connector 101"/>
          <p:cNvCxnSpPr>
            <a:endCxn id="101" idx="1"/>
          </p:cNvCxnSpPr>
          <p:nvPr/>
        </p:nvCxnSpPr>
        <p:spPr>
          <a:xfrm>
            <a:off x="3562709" y="2946554"/>
            <a:ext cx="2533291" cy="78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6096000" y="3684112"/>
            <a:ext cx="53893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12K</a:t>
            </a:r>
            <a:endParaRPr lang="en-US" i="1" dirty="0"/>
          </a:p>
        </p:txBody>
      </p:sp>
      <p:cxnSp>
        <p:nvCxnSpPr>
          <p:cNvPr id="104" name="Straight Connector 103"/>
          <p:cNvCxnSpPr>
            <a:endCxn id="103" idx="1"/>
          </p:cNvCxnSpPr>
          <p:nvPr/>
        </p:nvCxnSpPr>
        <p:spPr>
          <a:xfrm>
            <a:off x="3562709" y="3860954"/>
            <a:ext cx="2533291" cy="78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6096000" y="4598512"/>
            <a:ext cx="4219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3K</a:t>
            </a:r>
            <a:endParaRPr lang="en-US" i="1" dirty="0"/>
          </a:p>
        </p:txBody>
      </p:sp>
      <p:cxnSp>
        <p:nvCxnSpPr>
          <p:cNvPr id="106" name="Straight Connector 105"/>
          <p:cNvCxnSpPr>
            <a:endCxn id="105" idx="1"/>
          </p:cNvCxnSpPr>
          <p:nvPr/>
        </p:nvCxnSpPr>
        <p:spPr>
          <a:xfrm>
            <a:off x="3562709" y="4775354"/>
            <a:ext cx="2533291" cy="78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6096000" y="5436712"/>
            <a:ext cx="5437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smtClean="0"/>
              <a:t>16B</a:t>
            </a:r>
            <a:endParaRPr lang="en-US" i="1" dirty="0"/>
          </a:p>
        </p:txBody>
      </p:sp>
      <p:cxnSp>
        <p:nvCxnSpPr>
          <p:cNvPr id="108" name="Straight Connector 107"/>
          <p:cNvCxnSpPr>
            <a:endCxn id="107" idx="1"/>
          </p:cNvCxnSpPr>
          <p:nvPr/>
        </p:nvCxnSpPr>
        <p:spPr>
          <a:xfrm>
            <a:off x="3562709" y="5613554"/>
            <a:ext cx="2533291" cy="7824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itle 7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Decision Tree Training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834216" y="722555"/>
            <a:ext cx="3109383" cy="6135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Expectation Maximization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2133600" cy="365125"/>
          </a:xfrm>
        </p:spPr>
        <p:txBody>
          <a:bodyPr/>
          <a:lstStyle/>
          <a:p>
            <a:fld id="{05B373E8-BEAF-4D31-8BC4-0CF0FBB3AA1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0" y="3200400"/>
            <a:ext cx="2665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smtClean="0"/>
              <a:t> 160 </a:t>
            </a:r>
            <a:r>
              <a:rPr lang="en-US" sz="2400" dirty="0" smtClean="0"/>
              <a:t>lines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3 iterations shown</a:t>
            </a:r>
          </a:p>
        </p:txBody>
      </p:sp>
      <p:sp>
        <p:nvSpPr>
          <p:cNvPr id="49154" name="AutoShape 2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AutoShape 4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14600" y="838200"/>
            <a:ext cx="2514600" cy="1828800"/>
          </a:xfrm>
          <a:prstGeom prst="roundRect">
            <a:avLst>
              <a:gd name="adj" fmla="val 12778"/>
            </a:avLst>
          </a:prstGeom>
          <a:solidFill>
            <a:srgbClr val="FFFFCC">
              <a:alpha val="388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95600" y="2895600"/>
            <a:ext cx="2514600" cy="1828800"/>
          </a:xfrm>
          <a:prstGeom prst="roundRect">
            <a:avLst>
              <a:gd name="adj" fmla="val 12778"/>
            </a:avLst>
          </a:prstGeom>
          <a:solidFill>
            <a:srgbClr val="FFFFCC">
              <a:alpha val="388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76880" y="4897120"/>
            <a:ext cx="2509520" cy="1808480"/>
          </a:xfrm>
          <a:prstGeom prst="roundRect">
            <a:avLst>
              <a:gd name="adj" fmla="val 12778"/>
            </a:avLst>
          </a:prstGeom>
          <a:solidFill>
            <a:srgbClr val="FFFFCC">
              <a:alpha val="388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 Index Maps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147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447800"/>
            <a:ext cx="5429250" cy="487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85800" y="1295400"/>
            <a:ext cx="1893275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Images</a:t>
            </a:r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features</a:t>
            </a:r>
            <a:endParaRPr lang="en-US" sz="4000" dirty="0"/>
          </a:p>
        </p:txBody>
      </p:sp>
      <p:sp>
        <p:nvSpPr>
          <p:cNvPr id="10" name="Down Arrow 9"/>
          <p:cNvSpPr/>
          <p:nvPr/>
        </p:nvSpPr>
        <p:spPr>
          <a:xfrm>
            <a:off x="1219200" y="2438400"/>
            <a:ext cx="685800" cy="2743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Space</a:t>
            </a:r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43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200" y="5943600"/>
            <a:ext cx="5715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-838200" y="3810000"/>
            <a:ext cx="3962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6096000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6096000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205740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472440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Private</a:t>
            </a:r>
          </a:p>
          <a:p>
            <a:pPr algn="ctr"/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pPr algn="ctr"/>
            <a:r>
              <a:rPr lang="en-US" dirty="0" smtClean="0"/>
              <a:t>center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295400" y="3886200"/>
            <a:ext cx="205740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7000" y="3276600"/>
            <a:ext cx="87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Data-</a:t>
            </a:r>
          </a:p>
          <a:p>
            <a:pPr algn="ctr"/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4495800"/>
            <a:ext cx="97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</a:t>
            </a:r>
          </a:p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6438900" y="4000500"/>
            <a:ext cx="1905000" cy="18288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29000" y="3886200"/>
            <a:ext cx="4953000" cy="762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10400" y="3810000"/>
            <a:ext cx="83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76600" y="3886200"/>
            <a:ext cx="838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86400" y="5257800"/>
            <a:ext cx="838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HPC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39000" y="1371600"/>
            <a:ext cx="838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52600" y="5257800"/>
            <a:ext cx="1219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254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Transaction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3657600"/>
            <a:ext cx="8610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Execution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8600" y="1752600"/>
            <a:ext cx="8610600" cy="6858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Application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Data-Parallel Computation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z="1100" smtClean="0"/>
              <a:pPr/>
              <a:t>44</a:t>
            </a:fld>
            <a:endParaRPr lang="en-US" sz="1100"/>
          </a:p>
        </p:txBody>
      </p:sp>
      <p:sp>
        <p:nvSpPr>
          <p:cNvPr id="4" name="Rectangle 3"/>
          <p:cNvSpPr/>
          <p:nvPr/>
        </p:nvSpPr>
        <p:spPr>
          <a:xfrm>
            <a:off x="228600" y="4572000"/>
            <a:ext cx="86106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Storage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2743200"/>
            <a:ext cx="86106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Language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81200" y="2667000"/>
            <a:ext cx="1676400" cy="2819400"/>
          </a:xfrm>
          <a:prstGeom prst="roundRect">
            <a:avLst>
              <a:gd name="adj" fmla="val 10898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Parallel	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Databases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733800" y="3048000"/>
            <a:ext cx="1676400" cy="1447800"/>
          </a:xfrm>
          <a:prstGeom prst="roundRect">
            <a:avLst>
              <a:gd name="adj" fmla="val 10321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Map-Reduce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33800" y="4495800"/>
            <a:ext cx="16764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GFS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err="1" smtClean="0">
                <a:solidFill>
                  <a:schemeClr val="tx1"/>
                </a:solidFill>
              </a:rPr>
              <a:t>BigTable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239000" y="4495800"/>
            <a:ext cx="15240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Cosmos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Azure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SQL Server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7239000" y="3505200"/>
            <a:ext cx="1524000" cy="4572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Dryad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239000" y="2667000"/>
            <a:ext cx="1524000" cy="8382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DryadLINQ</a:t>
            </a:r>
            <a:br>
              <a:rPr lang="en-US" sz="2400" dirty="0" smtClean="0">
                <a:solidFill>
                  <a:schemeClr val="tx1"/>
                </a:solidFill>
              </a:rPr>
            </a:br>
            <a:r>
              <a:rPr lang="en-US" sz="2400" dirty="0" smtClean="0">
                <a:solidFill>
                  <a:schemeClr val="tx1"/>
                </a:solidFill>
              </a:rPr>
              <a:t>Scope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733800" y="2667000"/>
            <a:ext cx="1676400" cy="381000"/>
          </a:xfrm>
          <a:prstGeom prst="roundRect">
            <a:avLst>
              <a:gd name="adj" fmla="val 47376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Sawzall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86400" y="3048000"/>
            <a:ext cx="1676400" cy="1447800"/>
          </a:xfrm>
          <a:prstGeom prst="roundRect">
            <a:avLst>
              <a:gd name="adj" fmla="val 10321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Hadoop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486400" y="4495800"/>
            <a:ext cx="16764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HDFS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S3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486400" y="2667000"/>
            <a:ext cx="1676400" cy="381000"/>
          </a:xfrm>
          <a:prstGeom prst="roundRect">
            <a:avLst>
              <a:gd name="adj" fmla="val 47376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Pig, Hive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90800" y="23622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19800" y="23622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≈SQL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467600" y="2362200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LINQ, SQL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4191000" y="2362200"/>
            <a:ext cx="86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Sawzall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239000" y="3962400"/>
            <a:ext cx="1524000" cy="5334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Cosmos, HPC, Azure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4" grpId="0" animBg="1"/>
      <p:bldP spid="16" grpId="0" animBg="1"/>
      <p:bldP spid="17" grpId="0" animBg="1"/>
      <p:bldP spid="21" grpId="0"/>
      <p:bldP spid="22" grpId="0"/>
      <p:bldP spid="23" grpId="0"/>
      <p:bldP spid="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694374"/>
            <a:ext cx="691911" cy="1020626"/>
          </a:xfrm>
          <a:prstGeom prst="rect">
            <a:avLst/>
          </a:prstGeom>
          <a:noFill/>
        </p:spPr>
      </p:pic>
      <p:pic>
        <p:nvPicPr>
          <p:cNvPr id="73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694374"/>
            <a:ext cx="691911" cy="1020626"/>
          </a:xfrm>
          <a:prstGeom prst="rect">
            <a:avLst/>
          </a:prstGeom>
          <a:noFill/>
        </p:spPr>
      </p:pic>
      <p:pic>
        <p:nvPicPr>
          <p:cNvPr id="74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694374"/>
            <a:ext cx="691911" cy="1020626"/>
          </a:xfrm>
          <a:prstGeom prst="rect">
            <a:avLst/>
          </a:prstGeom>
          <a:noFill/>
        </p:spPr>
      </p:pic>
      <p:pic>
        <p:nvPicPr>
          <p:cNvPr id="7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694374"/>
            <a:ext cx="691911" cy="1020626"/>
          </a:xfrm>
          <a:prstGeom prst="rect">
            <a:avLst/>
          </a:prstGeom>
          <a:noFill/>
        </p:spPr>
      </p:pic>
      <p:sp>
        <p:nvSpPr>
          <p:cNvPr id="75" name="Freeform 74"/>
          <p:cNvSpPr/>
          <p:nvPr/>
        </p:nvSpPr>
        <p:spPr>
          <a:xfrm>
            <a:off x="606640" y="3151573"/>
            <a:ext cx="7459463" cy="997505"/>
          </a:xfrm>
          <a:custGeom>
            <a:avLst/>
            <a:gdLst>
              <a:gd name="connsiteX0" fmla="*/ 538579 w 7739849"/>
              <a:gd name="connsiteY0" fmla="*/ 328474 h 985421"/>
              <a:gd name="connsiteX1" fmla="*/ 645111 w 7739849"/>
              <a:gd name="connsiteY1" fmla="*/ 168676 h 985421"/>
              <a:gd name="connsiteX2" fmla="*/ 2074416 w 7739849"/>
              <a:gd name="connsiteY2" fmla="*/ 168676 h 985421"/>
              <a:gd name="connsiteX3" fmla="*/ 4071892 w 7739849"/>
              <a:gd name="connsiteY3" fmla="*/ 239697 h 985421"/>
              <a:gd name="connsiteX4" fmla="*/ 7187954 w 7739849"/>
              <a:gd name="connsiteY4" fmla="*/ 62144 h 985421"/>
              <a:gd name="connsiteX5" fmla="*/ 7383263 w 7739849"/>
              <a:gd name="connsiteY5" fmla="*/ 612559 h 985421"/>
              <a:gd name="connsiteX6" fmla="*/ 6051612 w 7739849"/>
              <a:gd name="connsiteY6" fmla="*/ 941033 h 985421"/>
              <a:gd name="connsiteX7" fmla="*/ 3876583 w 7739849"/>
              <a:gd name="connsiteY7" fmla="*/ 878889 h 985421"/>
              <a:gd name="connsiteX8" fmla="*/ 538579 w 7739849"/>
              <a:gd name="connsiteY8" fmla="*/ 328474 h 985421"/>
              <a:gd name="connsiteX0" fmla="*/ 538579 w 7739849"/>
              <a:gd name="connsiteY0" fmla="*/ 328474 h 960021"/>
              <a:gd name="connsiteX1" fmla="*/ 645111 w 7739849"/>
              <a:gd name="connsiteY1" fmla="*/ 168676 h 960021"/>
              <a:gd name="connsiteX2" fmla="*/ 2074416 w 7739849"/>
              <a:gd name="connsiteY2" fmla="*/ 168676 h 960021"/>
              <a:gd name="connsiteX3" fmla="*/ 4071892 w 7739849"/>
              <a:gd name="connsiteY3" fmla="*/ 239697 h 960021"/>
              <a:gd name="connsiteX4" fmla="*/ 7187954 w 7739849"/>
              <a:gd name="connsiteY4" fmla="*/ 62144 h 960021"/>
              <a:gd name="connsiteX5" fmla="*/ 7383263 w 7739849"/>
              <a:gd name="connsiteY5" fmla="*/ 612559 h 960021"/>
              <a:gd name="connsiteX6" fmla="*/ 6051612 w 7739849"/>
              <a:gd name="connsiteY6" fmla="*/ 941033 h 960021"/>
              <a:gd name="connsiteX7" fmla="*/ 3876583 w 7739849"/>
              <a:gd name="connsiteY7" fmla="*/ 726489 h 960021"/>
              <a:gd name="connsiteX8" fmla="*/ 538579 w 7739849"/>
              <a:gd name="connsiteY8" fmla="*/ 328474 h 960021"/>
              <a:gd name="connsiteX0" fmla="*/ 538579 w 7739849"/>
              <a:gd name="connsiteY0" fmla="*/ 328474 h 960021"/>
              <a:gd name="connsiteX1" fmla="*/ 645111 w 7739849"/>
              <a:gd name="connsiteY1" fmla="*/ 168676 h 960021"/>
              <a:gd name="connsiteX2" fmla="*/ 2074416 w 7739849"/>
              <a:gd name="connsiteY2" fmla="*/ 168676 h 960021"/>
              <a:gd name="connsiteX3" fmla="*/ 4071892 w 7739849"/>
              <a:gd name="connsiteY3" fmla="*/ 239697 h 960021"/>
              <a:gd name="connsiteX4" fmla="*/ 7187954 w 7739849"/>
              <a:gd name="connsiteY4" fmla="*/ 62144 h 960021"/>
              <a:gd name="connsiteX5" fmla="*/ 7383263 w 7739849"/>
              <a:gd name="connsiteY5" fmla="*/ 612559 h 960021"/>
              <a:gd name="connsiteX6" fmla="*/ 5899212 w 7739849"/>
              <a:gd name="connsiteY6" fmla="*/ 941033 h 960021"/>
              <a:gd name="connsiteX7" fmla="*/ 3876583 w 7739849"/>
              <a:gd name="connsiteY7" fmla="*/ 726489 h 960021"/>
              <a:gd name="connsiteX8" fmla="*/ 538579 w 7739849"/>
              <a:gd name="connsiteY8" fmla="*/ 328474 h 960021"/>
              <a:gd name="connsiteX0" fmla="*/ 538579 w 7739849"/>
              <a:gd name="connsiteY0" fmla="*/ 328474 h 948924"/>
              <a:gd name="connsiteX1" fmla="*/ 645111 w 7739849"/>
              <a:gd name="connsiteY1" fmla="*/ 168676 h 948924"/>
              <a:gd name="connsiteX2" fmla="*/ 2074416 w 7739849"/>
              <a:gd name="connsiteY2" fmla="*/ 168676 h 948924"/>
              <a:gd name="connsiteX3" fmla="*/ 4071892 w 7739849"/>
              <a:gd name="connsiteY3" fmla="*/ 239697 h 948924"/>
              <a:gd name="connsiteX4" fmla="*/ 7187954 w 7739849"/>
              <a:gd name="connsiteY4" fmla="*/ 62144 h 948924"/>
              <a:gd name="connsiteX5" fmla="*/ 7383263 w 7739849"/>
              <a:gd name="connsiteY5" fmla="*/ 612559 h 948924"/>
              <a:gd name="connsiteX6" fmla="*/ 7374385 w 7739849"/>
              <a:gd name="connsiteY6" fmla="*/ 773837 h 948924"/>
              <a:gd name="connsiteX7" fmla="*/ 5899212 w 7739849"/>
              <a:gd name="connsiteY7" fmla="*/ 941033 h 948924"/>
              <a:gd name="connsiteX8" fmla="*/ 3876583 w 7739849"/>
              <a:gd name="connsiteY8" fmla="*/ 726489 h 948924"/>
              <a:gd name="connsiteX9" fmla="*/ 538579 w 7739849"/>
              <a:gd name="connsiteY9" fmla="*/ 328474 h 948924"/>
              <a:gd name="connsiteX0" fmla="*/ 538579 w 7765249"/>
              <a:gd name="connsiteY0" fmla="*/ 328474 h 948924"/>
              <a:gd name="connsiteX1" fmla="*/ 645111 w 7765249"/>
              <a:gd name="connsiteY1" fmla="*/ 168676 h 948924"/>
              <a:gd name="connsiteX2" fmla="*/ 2074416 w 7765249"/>
              <a:gd name="connsiteY2" fmla="*/ 168676 h 948924"/>
              <a:gd name="connsiteX3" fmla="*/ 4071892 w 7765249"/>
              <a:gd name="connsiteY3" fmla="*/ 239697 h 948924"/>
              <a:gd name="connsiteX4" fmla="*/ 7187954 w 7765249"/>
              <a:gd name="connsiteY4" fmla="*/ 62144 h 948924"/>
              <a:gd name="connsiteX5" fmla="*/ 7535663 w 7765249"/>
              <a:gd name="connsiteY5" fmla="*/ 612559 h 948924"/>
              <a:gd name="connsiteX6" fmla="*/ 7374385 w 7765249"/>
              <a:gd name="connsiteY6" fmla="*/ 773837 h 948924"/>
              <a:gd name="connsiteX7" fmla="*/ 5899212 w 7765249"/>
              <a:gd name="connsiteY7" fmla="*/ 941033 h 948924"/>
              <a:gd name="connsiteX8" fmla="*/ 3876583 w 7765249"/>
              <a:gd name="connsiteY8" fmla="*/ 726489 h 948924"/>
              <a:gd name="connsiteX9" fmla="*/ 538579 w 7765249"/>
              <a:gd name="connsiteY9" fmla="*/ 328474 h 948924"/>
              <a:gd name="connsiteX0" fmla="*/ 538579 w 7765249"/>
              <a:gd name="connsiteY0" fmla="*/ 328474 h 948924"/>
              <a:gd name="connsiteX1" fmla="*/ 645111 w 7765249"/>
              <a:gd name="connsiteY1" fmla="*/ 168676 h 948924"/>
              <a:gd name="connsiteX2" fmla="*/ 2074416 w 7765249"/>
              <a:gd name="connsiteY2" fmla="*/ 168676 h 948924"/>
              <a:gd name="connsiteX3" fmla="*/ 4071892 w 7765249"/>
              <a:gd name="connsiteY3" fmla="*/ 239697 h 948924"/>
              <a:gd name="connsiteX4" fmla="*/ 7187954 w 7765249"/>
              <a:gd name="connsiteY4" fmla="*/ 62144 h 948924"/>
              <a:gd name="connsiteX5" fmla="*/ 7535663 w 7765249"/>
              <a:gd name="connsiteY5" fmla="*/ 612559 h 948924"/>
              <a:gd name="connsiteX6" fmla="*/ 7374385 w 7765249"/>
              <a:gd name="connsiteY6" fmla="*/ 773837 h 948924"/>
              <a:gd name="connsiteX7" fmla="*/ 5899212 w 7765249"/>
              <a:gd name="connsiteY7" fmla="*/ 941033 h 948924"/>
              <a:gd name="connsiteX8" fmla="*/ 3876583 w 7765249"/>
              <a:gd name="connsiteY8" fmla="*/ 726489 h 948924"/>
              <a:gd name="connsiteX9" fmla="*/ 538579 w 7765249"/>
              <a:gd name="connsiteY9" fmla="*/ 328474 h 948924"/>
              <a:gd name="connsiteX0" fmla="*/ 538579 w 7647127"/>
              <a:gd name="connsiteY0" fmla="*/ 328474 h 948924"/>
              <a:gd name="connsiteX1" fmla="*/ 645111 w 7647127"/>
              <a:gd name="connsiteY1" fmla="*/ 168676 h 948924"/>
              <a:gd name="connsiteX2" fmla="*/ 2074416 w 7647127"/>
              <a:gd name="connsiteY2" fmla="*/ 168676 h 948924"/>
              <a:gd name="connsiteX3" fmla="*/ 4071892 w 7647127"/>
              <a:gd name="connsiteY3" fmla="*/ 239697 h 948924"/>
              <a:gd name="connsiteX4" fmla="*/ 6883154 w 7647127"/>
              <a:gd name="connsiteY4" fmla="*/ 62144 h 948924"/>
              <a:gd name="connsiteX5" fmla="*/ 7535663 w 7647127"/>
              <a:gd name="connsiteY5" fmla="*/ 612559 h 948924"/>
              <a:gd name="connsiteX6" fmla="*/ 7374385 w 7647127"/>
              <a:gd name="connsiteY6" fmla="*/ 773837 h 948924"/>
              <a:gd name="connsiteX7" fmla="*/ 5899212 w 7647127"/>
              <a:gd name="connsiteY7" fmla="*/ 941033 h 948924"/>
              <a:gd name="connsiteX8" fmla="*/ 3876583 w 7647127"/>
              <a:gd name="connsiteY8" fmla="*/ 726489 h 948924"/>
              <a:gd name="connsiteX9" fmla="*/ 538579 w 7647127"/>
              <a:gd name="connsiteY9" fmla="*/ 328474 h 948924"/>
              <a:gd name="connsiteX0" fmla="*/ 538579 w 7535663"/>
              <a:gd name="connsiteY0" fmla="*/ 328474 h 960021"/>
              <a:gd name="connsiteX1" fmla="*/ 645111 w 7535663"/>
              <a:gd name="connsiteY1" fmla="*/ 168676 h 960021"/>
              <a:gd name="connsiteX2" fmla="*/ 2074416 w 7535663"/>
              <a:gd name="connsiteY2" fmla="*/ 168676 h 960021"/>
              <a:gd name="connsiteX3" fmla="*/ 4071892 w 7535663"/>
              <a:gd name="connsiteY3" fmla="*/ 239697 h 960021"/>
              <a:gd name="connsiteX4" fmla="*/ 6883154 w 7535663"/>
              <a:gd name="connsiteY4" fmla="*/ 62144 h 960021"/>
              <a:gd name="connsiteX5" fmla="*/ 7535663 w 7535663"/>
              <a:gd name="connsiteY5" fmla="*/ 612559 h 960021"/>
              <a:gd name="connsiteX6" fmla="*/ 5899212 w 7535663"/>
              <a:gd name="connsiteY6" fmla="*/ 941033 h 960021"/>
              <a:gd name="connsiteX7" fmla="*/ 3876583 w 7535663"/>
              <a:gd name="connsiteY7" fmla="*/ 726489 h 960021"/>
              <a:gd name="connsiteX8" fmla="*/ 538579 w 7535663"/>
              <a:gd name="connsiteY8" fmla="*/ 328474 h 960021"/>
              <a:gd name="connsiteX0" fmla="*/ 538579 w 7577709"/>
              <a:gd name="connsiteY0" fmla="*/ 328474 h 972845"/>
              <a:gd name="connsiteX1" fmla="*/ 645111 w 7577709"/>
              <a:gd name="connsiteY1" fmla="*/ 168676 h 972845"/>
              <a:gd name="connsiteX2" fmla="*/ 2074416 w 7577709"/>
              <a:gd name="connsiteY2" fmla="*/ 168676 h 972845"/>
              <a:gd name="connsiteX3" fmla="*/ 4071892 w 7577709"/>
              <a:gd name="connsiteY3" fmla="*/ 239697 h 972845"/>
              <a:gd name="connsiteX4" fmla="*/ 6883154 w 7577709"/>
              <a:gd name="connsiteY4" fmla="*/ 62144 h 972845"/>
              <a:gd name="connsiteX5" fmla="*/ 7535663 w 7577709"/>
              <a:gd name="connsiteY5" fmla="*/ 612559 h 972845"/>
              <a:gd name="connsiteX6" fmla="*/ 7135428 w 7577709"/>
              <a:gd name="connsiteY6" fmla="*/ 917359 h 972845"/>
              <a:gd name="connsiteX7" fmla="*/ 5899212 w 7577709"/>
              <a:gd name="connsiteY7" fmla="*/ 941033 h 972845"/>
              <a:gd name="connsiteX8" fmla="*/ 3876583 w 7577709"/>
              <a:gd name="connsiteY8" fmla="*/ 726489 h 972845"/>
              <a:gd name="connsiteX9" fmla="*/ 538579 w 7577709"/>
              <a:gd name="connsiteY9" fmla="*/ 328474 h 972845"/>
              <a:gd name="connsiteX0" fmla="*/ 538579 w 7577709"/>
              <a:gd name="connsiteY0" fmla="*/ 328474 h 980982"/>
              <a:gd name="connsiteX1" fmla="*/ 645111 w 7577709"/>
              <a:gd name="connsiteY1" fmla="*/ 168676 h 980982"/>
              <a:gd name="connsiteX2" fmla="*/ 2074416 w 7577709"/>
              <a:gd name="connsiteY2" fmla="*/ 168676 h 980982"/>
              <a:gd name="connsiteX3" fmla="*/ 4071892 w 7577709"/>
              <a:gd name="connsiteY3" fmla="*/ 239697 h 980982"/>
              <a:gd name="connsiteX4" fmla="*/ 6883154 w 7577709"/>
              <a:gd name="connsiteY4" fmla="*/ 62144 h 980982"/>
              <a:gd name="connsiteX5" fmla="*/ 7535663 w 7577709"/>
              <a:gd name="connsiteY5" fmla="*/ 612559 h 980982"/>
              <a:gd name="connsiteX6" fmla="*/ 7135428 w 7577709"/>
              <a:gd name="connsiteY6" fmla="*/ 917359 h 980982"/>
              <a:gd name="connsiteX7" fmla="*/ 5899212 w 7577709"/>
              <a:gd name="connsiteY7" fmla="*/ 941033 h 980982"/>
              <a:gd name="connsiteX8" fmla="*/ 3876583 w 7577709"/>
              <a:gd name="connsiteY8" fmla="*/ 878889 h 980982"/>
              <a:gd name="connsiteX9" fmla="*/ 538579 w 7577709"/>
              <a:gd name="connsiteY9" fmla="*/ 328474 h 980982"/>
              <a:gd name="connsiteX0" fmla="*/ 538579 w 7577709"/>
              <a:gd name="connsiteY0" fmla="*/ 328474 h 972105"/>
              <a:gd name="connsiteX1" fmla="*/ 645111 w 7577709"/>
              <a:gd name="connsiteY1" fmla="*/ 168676 h 972105"/>
              <a:gd name="connsiteX2" fmla="*/ 2074416 w 7577709"/>
              <a:gd name="connsiteY2" fmla="*/ 168676 h 972105"/>
              <a:gd name="connsiteX3" fmla="*/ 4071892 w 7577709"/>
              <a:gd name="connsiteY3" fmla="*/ 239697 h 972105"/>
              <a:gd name="connsiteX4" fmla="*/ 6883154 w 7577709"/>
              <a:gd name="connsiteY4" fmla="*/ 62144 h 972105"/>
              <a:gd name="connsiteX5" fmla="*/ 7535663 w 7577709"/>
              <a:gd name="connsiteY5" fmla="*/ 612559 h 972105"/>
              <a:gd name="connsiteX6" fmla="*/ 7135428 w 7577709"/>
              <a:gd name="connsiteY6" fmla="*/ 917359 h 972105"/>
              <a:gd name="connsiteX7" fmla="*/ 5899212 w 7577709"/>
              <a:gd name="connsiteY7" fmla="*/ 941033 h 972105"/>
              <a:gd name="connsiteX8" fmla="*/ 3876583 w 7577709"/>
              <a:gd name="connsiteY8" fmla="*/ 878889 h 972105"/>
              <a:gd name="connsiteX9" fmla="*/ 2243092 w 7577709"/>
              <a:gd name="connsiteY9" fmla="*/ 562991 h 972105"/>
              <a:gd name="connsiteX10" fmla="*/ 538579 w 7577709"/>
              <a:gd name="connsiteY10" fmla="*/ 328474 h 972105"/>
              <a:gd name="connsiteX0" fmla="*/ 538579 w 7577709"/>
              <a:gd name="connsiteY0" fmla="*/ 328474 h 972105"/>
              <a:gd name="connsiteX1" fmla="*/ 645111 w 7577709"/>
              <a:gd name="connsiteY1" fmla="*/ 168676 h 972105"/>
              <a:gd name="connsiteX2" fmla="*/ 2074416 w 7577709"/>
              <a:gd name="connsiteY2" fmla="*/ 168676 h 972105"/>
              <a:gd name="connsiteX3" fmla="*/ 4071892 w 7577709"/>
              <a:gd name="connsiteY3" fmla="*/ 239697 h 972105"/>
              <a:gd name="connsiteX4" fmla="*/ 6883154 w 7577709"/>
              <a:gd name="connsiteY4" fmla="*/ 62144 h 972105"/>
              <a:gd name="connsiteX5" fmla="*/ 7535663 w 7577709"/>
              <a:gd name="connsiteY5" fmla="*/ 612559 h 972105"/>
              <a:gd name="connsiteX6" fmla="*/ 7135428 w 7577709"/>
              <a:gd name="connsiteY6" fmla="*/ 917359 h 972105"/>
              <a:gd name="connsiteX7" fmla="*/ 5899212 w 7577709"/>
              <a:gd name="connsiteY7" fmla="*/ 941033 h 972105"/>
              <a:gd name="connsiteX8" fmla="*/ 3876583 w 7577709"/>
              <a:gd name="connsiteY8" fmla="*/ 878889 h 972105"/>
              <a:gd name="connsiteX9" fmla="*/ 3361678 w 7577709"/>
              <a:gd name="connsiteY9" fmla="*/ 646590 h 972105"/>
              <a:gd name="connsiteX10" fmla="*/ 2243092 w 7577709"/>
              <a:gd name="connsiteY10" fmla="*/ 562991 h 972105"/>
              <a:gd name="connsiteX11" fmla="*/ 538579 w 7577709"/>
              <a:gd name="connsiteY11" fmla="*/ 328474 h 9721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4605292 w 7577709"/>
              <a:gd name="connsiteY3" fmla="*/ 112697 h 997505"/>
              <a:gd name="connsiteX4" fmla="*/ 6883154 w 7577709"/>
              <a:gd name="connsiteY4" fmla="*/ 87544 h 997505"/>
              <a:gd name="connsiteX5" fmla="*/ 7535663 w 7577709"/>
              <a:gd name="connsiteY5" fmla="*/ 637959 h 997505"/>
              <a:gd name="connsiteX6" fmla="*/ 7135428 w 7577709"/>
              <a:gd name="connsiteY6" fmla="*/ 942759 h 997505"/>
              <a:gd name="connsiteX7" fmla="*/ 5899212 w 7577709"/>
              <a:gd name="connsiteY7" fmla="*/ 966433 h 997505"/>
              <a:gd name="connsiteX8" fmla="*/ 3876583 w 7577709"/>
              <a:gd name="connsiteY8" fmla="*/ 904289 h 997505"/>
              <a:gd name="connsiteX9" fmla="*/ 3361678 w 7577709"/>
              <a:gd name="connsiteY9" fmla="*/ 671990 h 997505"/>
              <a:gd name="connsiteX10" fmla="*/ 2243092 w 7577709"/>
              <a:gd name="connsiteY10" fmla="*/ 588391 h 997505"/>
              <a:gd name="connsiteX11" fmla="*/ 538579 w 7577709"/>
              <a:gd name="connsiteY11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361678 w 7577709"/>
              <a:gd name="connsiteY10" fmla="*/ 671990 h 997505"/>
              <a:gd name="connsiteX11" fmla="*/ 2243092 w 7577709"/>
              <a:gd name="connsiteY11" fmla="*/ 5883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883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121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12191 h 997505"/>
              <a:gd name="connsiteX12" fmla="*/ 538579 w 7577709"/>
              <a:gd name="connsiteY12" fmla="*/ 353874 h 997505"/>
              <a:gd name="connsiteX0" fmla="*/ 538579 w 7501509"/>
              <a:gd name="connsiteY0" fmla="*/ 328474 h 997505"/>
              <a:gd name="connsiteX1" fmla="*/ 645111 w 7501509"/>
              <a:gd name="connsiteY1" fmla="*/ 168676 h 997505"/>
              <a:gd name="connsiteX2" fmla="*/ 2074416 w 7501509"/>
              <a:gd name="connsiteY2" fmla="*/ 168676 h 997505"/>
              <a:gd name="connsiteX3" fmla="*/ 3062057 w 7501509"/>
              <a:gd name="connsiteY3" fmla="*/ 142043 h 997505"/>
              <a:gd name="connsiteX4" fmla="*/ 4605292 w 7501509"/>
              <a:gd name="connsiteY4" fmla="*/ 87297 h 997505"/>
              <a:gd name="connsiteX5" fmla="*/ 6883154 w 7501509"/>
              <a:gd name="connsiteY5" fmla="*/ 62144 h 997505"/>
              <a:gd name="connsiteX6" fmla="*/ 7459463 w 7501509"/>
              <a:gd name="connsiteY6" fmla="*/ 460159 h 997505"/>
              <a:gd name="connsiteX7" fmla="*/ 7135428 w 7501509"/>
              <a:gd name="connsiteY7" fmla="*/ 917359 h 997505"/>
              <a:gd name="connsiteX8" fmla="*/ 5899212 w 7501509"/>
              <a:gd name="connsiteY8" fmla="*/ 941033 h 997505"/>
              <a:gd name="connsiteX9" fmla="*/ 3876583 w 7501509"/>
              <a:gd name="connsiteY9" fmla="*/ 878889 h 997505"/>
              <a:gd name="connsiteX10" fmla="*/ 3056878 w 7501509"/>
              <a:gd name="connsiteY10" fmla="*/ 494190 h 997505"/>
              <a:gd name="connsiteX11" fmla="*/ 2243092 w 7501509"/>
              <a:gd name="connsiteY11" fmla="*/ 486791 h 997505"/>
              <a:gd name="connsiteX12" fmla="*/ 538579 w 7501509"/>
              <a:gd name="connsiteY12" fmla="*/ 328474 h 997505"/>
              <a:gd name="connsiteX0" fmla="*/ 538579 w 7459463"/>
              <a:gd name="connsiteY0" fmla="*/ 328474 h 997505"/>
              <a:gd name="connsiteX1" fmla="*/ 645111 w 7459463"/>
              <a:gd name="connsiteY1" fmla="*/ 168676 h 997505"/>
              <a:gd name="connsiteX2" fmla="*/ 2074416 w 7459463"/>
              <a:gd name="connsiteY2" fmla="*/ 168676 h 997505"/>
              <a:gd name="connsiteX3" fmla="*/ 3062057 w 7459463"/>
              <a:gd name="connsiteY3" fmla="*/ 142043 h 997505"/>
              <a:gd name="connsiteX4" fmla="*/ 4605292 w 7459463"/>
              <a:gd name="connsiteY4" fmla="*/ 87297 h 997505"/>
              <a:gd name="connsiteX5" fmla="*/ 6883154 w 7459463"/>
              <a:gd name="connsiteY5" fmla="*/ 62144 h 997505"/>
              <a:gd name="connsiteX6" fmla="*/ 7459463 w 7459463"/>
              <a:gd name="connsiteY6" fmla="*/ 460159 h 997505"/>
              <a:gd name="connsiteX7" fmla="*/ 7135428 w 7459463"/>
              <a:gd name="connsiteY7" fmla="*/ 917359 h 997505"/>
              <a:gd name="connsiteX8" fmla="*/ 5899212 w 7459463"/>
              <a:gd name="connsiteY8" fmla="*/ 941033 h 997505"/>
              <a:gd name="connsiteX9" fmla="*/ 3876583 w 7459463"/>
              <a:gd name="connsiteY9" fmla="*/ 878889 h 997505"/>
              <a:gd name="connsiteX10" fmla="*/ 3056878 w 7459463"/>
              <a:gd name="connsiteY10" fmla="*/ 494190 h 997505"/>
              <a:gd name="connsiteX11" fmla="*/ 2243092 w 7459463"/>
              <a:gd name="connsiteY11" fmla="*/ 486791 h 997505"/>
              <a:gd name="connsiteX12" fmla="*/ 538579 w 7459463"/>
              <a:gd name="connsiteY12" fmla="*/ 328474 h 99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59463" h="997505">
                <a:moveTo>
                  <a:pt x="538579" y="328474"/>
                </a:moveTo>
                <a:cubicBezTo>
                  <a:pt x="0" y="210105"/>
                  <a:pt x="389138" y="195309"/>
                  <a:pt x="645111" y="168676"/>
                </a:cubicBezTo>
                <a:cubicBezTo>
                  <a:pt x="901084" y="142043"/>
                  <a:pt x="1671592" y="173115"/>
                  <a:pt x="2074416" y="168676"/>
                </a:cubicBezTo>
                <a:cubicBezTo>
                  <a:pt x="2477240" y="164237"/>
                  <a:pt x="2640244" y="155606"/>
                  <a:pt x="3062057" y="142043"/>
                </a:cubicBezTo>
                <a:cubicBezTo>
                  <a:pt x="3483870" y="128480"/>
                  <a:pt x="3968443" y="100613"/>
                  <a:pt x="4605292" y="87297"/>
                </a:cubicBezTo>
                <a:cubicBezTo>
                  <a:pt x="5242141" y="73981"/>
                  <a:pt x="6407459" y="0"/>
                  <a:pt x="6883154" y="62144"/>
                </a:cubicBezTo>
                <a:cubicBezTo>
                  <a:pt x="7358849" y="124288"/>
                  <a:pt x="7417417" y="317623"/>
                  <a:pt x="7459463" y="460159"/>
                </a:cubicBezTo>
                <a:cubicBezTo>
                  <a:pt x="7458600" y="641905"/>
                  <a:pt x="7395470" y="837213"/>
                  <a:pt x="7135428" y="917359"/>
                </a:cubicBezTo>
                <a:cubicBezTo>
                  <a:pt x="6875386" y="997505"/>
                  <a:pt x="6442353" y="947445"/>
                  <a:pt x="5899212" y="941033"/>
                </a:cubicBezTo>
                <a:cubicBezTo>
                  <a:pt x="5356071" y="934621"/>
                  <a:pt x="4350305" y="953363"/>
                  <a:pt x="3876583" y="878889"/>
                </a:cubicBezTo>
                <a:cubicBezTo>
                  <a:pt x="3402861" y="804415"/>
                  <a:pt x="3329126" y="559540"/>
                  <a:pt x="3056878" y="494190"/>
                </a:cubicBezTo>
                <a:cubicBezTo>
                  <a:pt x="2784630" y="428840"/>
                  <a:pt x="2644314" y="478899"/>
                  <a:pt x="2243092" y="486791"/>
                </a:cubicBezTo>
                <a:cubicBezTo>
                  <a:pt x="1823376" y="459172"/>
                  <a:pt x="804909" y="406893"/>
                  <a:pt x="538579" y="32847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ne 73"/>
          <p:cNvSpPr>
            <a:spLocks noChangeShapeType="1"/>
          </p:cNvSpPr>
          <p:nvPr/>
        </p:nvSpPr>
        <p:spPr bwMode="auto">
          <a:xfrm>
            <a:off x="7543800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System Architecture</a:t>
            </a:r>
            <a:endParaRPr lang="en-US" dirty="0"/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02556" y="2197768"/>
            <a:ext cx="4671820" cy="5843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Files, TCP, FIFO, Network</a:t>
            </a:r>
            <a:endParaRPr lang="en-US" sz="2800" dirty="0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694016" y="2521476"/>
            <a:ext cx="2353984" cy="3345924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1088573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63436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038300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1326004" y="3366550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800868" y="3366550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2275732" y="3366550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2" name="Oval 31"/>
          <p:cNvSpPr>
            <a:spLocks noChangeArrowheads="1"/>
          </p:cNvSpPr>
          <p:nvPr/>
        </p:nvSpPr>
        <p:spPr bwMode="auto">
          <a:xfrm>
            <a:off x="2516654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3" name="Oval 32"/>
          <p:cNvSpPr>
            <a:spLocks noChangeArrowheads="1"/>
          </p:cNvSpPr>
          <p:nvPr/>
        </p:nvSpPr>
        <p:spPr bwMode="auto">
          <a:xfrm>
            <a:off x="2038300" y="3690258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1563436" y="3690258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5" name="Oval 34"/>
          <p:cNvSpPr>
            <a:spLocks noChangeArrowheads="1"/>
          </p:cNvSpPr>
          <p:nvPr/>
        </p:nvSpPr>
        <p:spPr bwMode="auto">
          <a:xfrm>
            <a:off x="1011756" y="3690258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6" name="Oval 35"/>
          <p:cNvSpPr>
            <a:spLocks noChangeArrowheads="1"/>
          </p:cNvSpPr>
          <p:nvPr/>
        </p:nvSpPr>
        <p:spPr bwMode="auto">
          <a:xfrm>
            <a:off x="1326004" y="3950941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7" name="Oval 36"/>
          <p:cNvSpPr>
            <a:spLocks noChangeArrowheads="1"/>
          </p:cNvSpPr>
          <p:nvPr/>
        </p:nvSpPr>
        <p:spPr bwMode="auto">
          <a:xfrm>
            <a:off x="1800868" y="3950941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8" name="Oval 37"/>
          <p:cNvSpPr>
            <a:spLocks noChangeArrowheads="1"/>
          </p:cNvSpPr>
          <p:nvPr/>
        </p:nvSpPr>
        <p:spPr bwMode="auto">
          <a:xfrm>
            <a:off x="2275732" y="3950941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cxnSp>
        <p:nvCxnSpPr>
          <p:cNvPr id="19" name="AutoShape 38"/>
          <p:cNvCxnSpPr>
            <a:cxnSpLocks noChangeShapeType="1"/>
            <a:stCxn id="6" idx="4"/>
            <a:endCxn id="9" idx="1"/>
          </p:cNvCxnSpPr>
          <p:nvPr/>
        </p:nvCxnSpPr>
        <p:spPr bwMode="auto">
          <a:xfrm rot="16200000" flipH="1">
            <a:off x="1172371" y="3206671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39"/>
          <p:cNvCxnSpPr>
            <a:cxnSpLocks noChangeShapeType="1"/>
            <a:stCxn id="7" idx="3"/>
            <a:endCxn id="9" idx="7"/>
          </p:cNvCxnSpPr>
          <p:nvPr/>
        </p:nvCxnSpPr>
        <p:spPr bwMode="auto">
          <a:xfrm rot="5400000">
            <a:off x="1437511" y="3234380"/>
            <a:ext cx="251851" cy="695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40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674942" y="3234380"/>
            <a:ext cx="251852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41"/>
          <p:cNvCxnSpPr>
            <a:cxnSpLocks noChangeShapeType="1"/>
            <a:stCxn id="8" idx="3"/>
            <a:endCxn id="10" idx="0"/>
          </p:cNvCxnSpPr>
          <p:nvPr/>
        </p:nvCxnSpPr>
        <p:spPr bwMode="auto">
          <a:xfrm rot="5400000">
            <a:off x="1884666" y="3178145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42"/>
          <p:cNvCxnSpPr>
            <a:cxnSpLocks noChangeShapeType="1"/>
            <a:stCxn id="8" idx="5"/>
            <a:endCxn id="11" idx="0"/>
          </p:cNvCxnSpPr>
          <p:nvPr/>
        </p:nvCxnSpPr>
        <p:spPr bwMode="auto">
          <a:xfrm rot="16200000" flipH="1">
            <a:off x="2206042" y="3178144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43"/>
          <p:cNvCxnSpPr>
            <a:cxnSpLocks noChangeShapeType="1"/>
            <a:stCxn id="12" idx="4"/>
            <a:endCxn id="11" idx="7"/>
          </p:cNvCxnSpPr>
          <p:nvPr/>
        </p:nvCxnSpPr>
        <p:spPr bwMode="auto">
          <a:xfrm rot="5400000">
            <a:off x="2445220" y="3204927"/>
            <a:ext cx="223324" cy="1569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45"/>
          <p:cNvCxnSpPr>
            <a:cxnSpLocks noChangeShapeType="1"/>
            <a:stCxn id="10" idx="4"/>
            <a:endCxn id="13" idx="1"/>
          </p:cNvCxnSpPr>
          <p:nvPr/>
        </p:nvCxnSpPr>
        <p:spPr bwMode="auto">
          <a:xfrm rot="16200000" flipH="1">
            <a:off x="1917609" y="3563322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46"/>
          <p:cNvCxnSpPr>
            <a:cxnSpLocks noChangeShapeType="1"/>
            <a:stCxn id="10" idx="4"/>
            <a:endCxn id="14" idx="7"/>
          </p:cNvCxnSpPr>
          <p:nvPr/>
        </p:nvCxnSpPr>
        <p:spPr bwMode="auto">
          <a:xfrm rot="5400000">
            <a:off x="1764122" y="3563323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47"/>
          <p:cNvCxnSpPr>
            <a:cxnSpLocks noChangeShapeType="1"/>
            <a:stCxn id="9" idx="4"/>
            <a:endCxn id="15" idx="7"/>
          </p:cNvCxnSpPr>
          <p:nvPr/>
        </p:nvCxnSpPr>
        <p:spPr bwMode="auto">
          <a:xfrm rot="5400000">
            <a:off x="1250852" y="3524914"/>
            <a:ext cx="157438" cy="2303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48"/>
          <p:cNvCxnSpPr>
            <a:cxnSpLocks noChangeShapeType="1"/>
            <a:stCxn id="9" idx="4"/>
            <a:endCxn id="14" idx="1"/>
          </p:cNvCxnSpPr>
          <p:nvPr/>
        </p:nvCxnSpPr>
        <p:spPr bwMode="auto">
          <a:xfrm rot="16200000" flipH="1">
            <a:off x="1442746" y="3563322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51"/>
          <p:cNvCxnSpPr>
            <a:cxnSpLocks noChangeShapeType="1"/>
            <a:stCxn id="14" idx="5"/>
            <a:endCxn id="17" idx="1"/>
          </p:cNvCxnSpPr>
          <p:nvPr/>
        </p:nvCxnSpPr>
        <p:spPr bwMode="auto">
          <a:xfrm rot="16200000" flipH="1">
            <a:off x="1739397" y="3883226"/>
            <a:ext cx="122941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53"/>
          <p:cNvCxnSpPr>
            <a:cxnSpLocks noChangeShapeType="1"/>
            <a:stCxn id="13" idx="3"/>
            <a:endCxn id="17" idx="0"/>
          </p:cNvCxnSpPr>
          <p:nvPr/>
        </p:nvCxnSpPr>
        <p:spPr bwMode="auto">
          <a:xfrm rot="5400000">
            <a:off x="1949122" y="3826989"/>
            <a:ext cx="9441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54"/>
          <p:cNvCxnSpPr>
            <a:cxnSpLocks noChangeShapeType="1"/>
            <a:stCxn id="14" idx="3"/>
            <a:endCxn id="16" idx="7"/>
          </p:cNvCxnSpPr>
          <p:nvPr/>
        </p:nvCxnSpPr>
        <p:spPr bwMode="auto">
          <a:xfrm rot="5400000">
            <a:off x="1501965" y="3883226"/>
            <a:ext cx="122941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55"/>
          <p:cNvCxnSpPr>
            <a:cxnSpLocks noChangeShapeType="1"/>
            <a:stCxn id="15" idx="5"/>
            <a:endCxn id="16" idx="1"/>
          </p:cNvCxnSpPr>
          <p:nvPr/>
        </p:nvCxnSpPr>
        <p:spPr bwMode="auto">
          <a:xfrm rot="16200000" flipH="1">
            <a:off x="1226126" y="3844819"/>
            <a:ext cx="122940" cy="1463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56"/>
          <p:cNvCxnSpPr>
            <a:cxnSpLocks noChangeShapeType="1"/>
            <a:stCxn id="13" idx="5"/>
            <a:endCxn id="18" idx="1"/>
          </p:cNvCxnSpPr>
          <p:nvPr/>
        </p:nvCxnSpPr>
        <p:spPr bwMode="auto">
          <a:xfrm rot="16200000" flipH="1">
            <a:off x="2214261" y="3883226"/>
            <a:ext cx="122941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Text Box 57"/>
          <p:cNvSpPr txBox="1">
            <a:spLocks noChangeArrowheads="1"/>
          </p:cNvSpPr>
          <p:nvPr/>
        </p:nvSpPr>
        <p:spPr bwMode="auto">
          <a:xfrm>
            <a:off x="914401" y="2514600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/>
              <a:t>job schedule</a:t>
            </a:r>
          </a:p>
        </p:txBody>
      </p:sp>
      <p:sp>
        <p:nvSpPr>
          <p:cNvPr id="37" name="Line 68"/>
          <p:cNvSpPr>
            <a:spLocks noChangeShapeType="1"/>
          </p:cNvSpPr>
          <p:nvPr/>
        </p:nvSpPr>
        <p:spPr bwMode="auto">
          <a:xfrm>
            <a:off x="990806" y="5704113"/>
            <a:ext cx="689250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38" name="Line 69"/>
          <p:cNvSpPr>
            <a:spLocks noChangeShapeType="1"/>
          </p:cNvSpPr>
          <p:nvPr/>
        </p:nvSpPr>
        <p:spPr bwMode="auto">
          <a:xfrm>
            <a:off x="1957991" y="5446294"/>
            <a:ext cx="0" cy="2578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39" name="Line 70"/>
          <p:cNvSpPr>
            <a:spLocks noChangeShapeType="1"/>
          </p:cNvSpPr>
          <p:nvPr/>
        </p:nvSpPr>
        <p:spPr bwMode="auto">
          <a:xfrm>
            <a:off x="4000604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0" name="Line 72"/>
          <p:cNvSpPr>
            <a:spLocks noChangeShapeType="1"/>
          </p:cNvSpPr>
          <p:nvPr/>
        </p:nvSpPr>
        <p:spPr bwMode="auto">
          <a:xfrm>
            <a:off x="5344886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1" name="Line 73"/>
          <p:cNvSpPr>
            <a:spLocks noChangeShapeType="1"/>
          </p:cNvSpPr>
          <p:nvPr/>
        </p:nvSpPr>
        <p:spPr bwMode="auto">
          <a:xfrm>
            <a:off x="6374922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3" name="Oval 76"/>
          <p:cNvSpPr>
            <a:spLocks noChangeArrowheads="1"/>
          </p:cNvSpPr>
          <p:nvPr/>
        </p:nvSpPr>
        <p:spPr bwMode="auto">
          <a:xfrm>
            <a:off x="1881175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4" name="Oval 77"/>
          <p:cNvSpPr>
            <a:spLocks noChangeArrowheads="1"/>
          </p:cNvSpPr>
          <p:nvPr/>
        </p:nvSpPr>
        <p:spPr bwMode="auto">
          <a:xfrm>
            <a:off x="3920295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5" name="Oval 78"/>
          <p:cNvSpPr>
            <a:spLocks noChangeArrowheads="1"/>
          </p:cNvSpPr>
          <p:nvPr/>
        </p:nvSpPr>
        <p:spPr bwMode="auto">
          <a:xfrm>
            <a:off x="5264579" y="5641091"/>
            <a:ext cx="157123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6" name="Oval 79"/>
          <p:cNvSpPr>
            <a:spLocks noChangeArrowheads="1"/>
          </p:cNvSpPr>
          <p:nvPr/>
        </p:nvSpPr>
        <p:spPr bwMode="auto">
          <a:xfrm>
            <a:off x="6294613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7" name="Oval 80"/>
          <p:cNvSpPr>
            <a:spLocks noChangeArrowheads="1"/>
          </p:cNvSpPr>
          <p:nvPr/>
        </p:nvSpPr>
        <p:spPr bwMode="auto">
          <a:xfrm>
            <a:off x="7467600" y="5638800"/>
            <a:ext cx="157123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8" name="Text Box 83"/>
          <p:cNvSpPr txBox="1">
            <a:spLocks noChangeArrowheads="1"/>
          </p:cNvSpPr>
          <p:nvPr/>
        </p:nvSpPr>
        <p:spPr bwMode="auto">
          <a:xfrm>
            <a:off x="5344886" y="1676400"/>
            <a:ext cx="24895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/>
              <a:t>data plane</a:t>
            </a:r>
          </a:p>
        </p:txBody>
      </p:sp>
      <p:sp>
        <p:nvSpPr>
          <p:cNvPr id="49" name="Text Box 84"/>
          <p:cNvSpPr txBox="1">
            <a:spLocks noChangeArrowheads="1"/>
          </p:cNvSpPr>
          <p:nvPr/>
        </p:nvSpPr>
        <p:spPr bwMode="auto">
          <a:xfrm>
            <a:off x="2895600" y="5715000"/>
            <a:ext cx="29609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control plane</a:t>
            </a:r>
          </a:p>
        </p:txBody>
      </p:sp>
      <p:cxnSp>
        <p:nvCxnSpPr>
          <p:cNvPr id="52" name="AutoShape 88"/>
          <p:cNvCxnSpPr>
            <a:cxnSpLocks noChangeShapeType="1"/>
            <a:stCxn id="11" idx="3"/>
            <a:endCxn id="13" idx="7"/>
          </p:cNvCxnSpPr>
          <p:nvPr/>
        </p:nvCxnSpPr>
        <p:spPr bwMode="auto">
          <a:xfrm rot="5400000">
            <a:off x="2182750" y="3591031"/>
            <a:ext cx="185965" cy="695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" name="AutoShape 89"/>
          <p:cNvCxnSpPr>
            <a:cxnSpLocks noChangeShapeType="1"/>
            <a:stCxn id="11" idx="4"/>
            <a:endCxn id="18" idx="7"/>
          </p:cNvCxnSpPr>
          <p:nvPr/>
        </p:nvCxnSpPr>
        <p:spPr bwMode="auto">
          <a:xfrm rot="16200000" flipH="1">
            <a:off x="2227360" y="3728434"/>
            <a:ext cx="418121" cy="839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3505201" y="4340535"/>
            <a:ext cx="990806" cy="910962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 smtClean="0"/>
              <a:t>NS,</a:t>
            </a:r>
            <a:br>
              <a:rPr lang="en-US" sz="3200" dirty="0" smtClean="0"/>
            </a:br>
            <a:r>
              <a:rPr lang="en-US" sz="3200" dirty="0" err="1" smtClean="0"/>
              <a:t>Sched</a:t>
            </a:r>
            <a:endParaRPr lang="en-US" sz="3200" dirty="0"/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4800189" y="4340535"/>
            <a:ext cx="949727" cy="9109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PD</a:t>
            </a: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7013892" y="4340535"/>
            <a:ext cx="949727" cy="9109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PD</a:t>
            </a:r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5907042" y="4340535"/>
            <a:ext cx="949727" cy="9109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PD</a:t>
            </a:r>
          </a:p>
        </p:txBody>
      </p:sp>
      <p:sp>
        <p:nvSpPr>
          <p:cNvPr id="58" name="computr3"/>
          <p:cNvSpPr>
            <a:spLocks noEditPoints="1" noChangeArrowheads="1"/>
          </p:cNvSpPr>
          <p:nvPr/>
        </p:nvSpPr>
        <p:spPr bwMode="auto">
          <a:xfrm>
            <a:off x="990600" y="4267200"/>
            <a:ext cx="1819146" cy="1140135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9" name="Line 91"/>
          <p:cNvSpPr>
            <a:spLocks noChangeShapeType="1"/>
          </p:cNvSpPr>
          <p:nvPr/>
        </p:nvSpPr>
        <p:spPr bwMode="auto">
          <a:xfrm flipV="1">
            <a:off x="5425195" y="2782159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0" name="Line 92"/>
          <p:cNvSpPr>
            <a:spLocks noChangeShapeType="1"/>
          </p:cNvSpPr>
          <p:nvPr/>
        </p:nvSpPr>
        <p:spPr bwMode="auto">
          <a:xfrm>
            <a:off x="6294613" y="2782159"/>
            <a:ext cx="80309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1" name="Line 93"/>
          <p:cNvSpPr>
            <a:spLocks noChangeShapeType="1"/>
          </p:cNvSpPr>
          <p:nvPr/>
        </p:nvSpPr>
        <p:spPr bwMode="auto">
          <a:xfrm>
            <a:off x="7324649" y="2782159"/>
            <a:ext cx="80307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2" name="Line 94"/>
          <p:cNvSpPr>
            <a:spLocks noChangeShapeType="1"/>
          </p:cNvSpPr>
          <p:nvPr/>
        </p:nvSpPr>
        <p:spPr bwMode="auto">
          <a:xfrm>
            <a:off x="5027147" y="2782159"/>
            <a:ext cx="160616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3" name="Line 97"/>
          <p:cNvSpPr>
            <a:spLocks noChangeShapeType="1"/>
          </p:cNvSpPr>
          <p:nvPr/>
        </p:nvSpPr>
        <p:spPr bwMode="auto">
          <a:xfrm flipV="1">
            <a:off x="6532045" y="2782159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4" name="Line 98"/>
          <p:cNvSpPr>
            <a:spLocks noChangeShapeType="1"/>
          </p:cNvSpPr>
          <p:nvPr/>
        </p:nvSpPr>
        <p:spPr bwMode="auto">
          <a:xfrm flipV="1">
            <a:off x="7562081" y="2782159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5" name="Line 99"/>
          <p:cNvSpPr>
            <a:spLocks noChangeShapeType="1"/>
          </p:cNvSpPr>
          <p:nvPr/>
        </p:nvSpPr>
        <p:spPr bwMode="auto">
          <a:xfrm>
            <a:off x="5264579" y="3950941"/>
            <a:ext cx="0" cy="3895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6" name="Line 101"/>
          <p:cNvSpPr>
            <a:spLocks noChangeShapeType="1"/>
          </p:cNvSpPr>
          <p:nvPr/>
        </p:nvSpPr>
        <p:spPr bwMode="auto">
          <a:xfrm>
            <a:off x="6374922" y="3950941"/>
            <a:ext cx="0" cy="3895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7" name="Line 102"/>
          <p:cNvSpPr>
            <a:spLocks noChangeShapeType="1"/>
          </p:cNvSpPr>
          <p:nvPr/>
        </p:nvSpPr>
        <p:spPr bwMode="auto">
          <a:xfrm>
            <a:off x="7481772" y="3950941"/>
            <a:ext cx="0" cy="3895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8" name="Oval 58"/>
          <p:cNvSpPr>
            <a:spLocks noChangeArrowheads="1"/>
          </p:cNvSpPr>
          <p:nvPr/>
        </p:nvSpPr>
        <p:spPr bwMode="auto">
          <a:xfrm>
            <a:off x="4870022" y="3363686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V</a:t>
            </a:r>
          </a:p>
        </p:txBody>
      </p:sp>
      <p:sp>
        <p:nvSpPr>
          <p:cNvPr id="69" name="Oval 59"/>
          <p:cNvSpPr>
            <a:spLocks noChangeArrowheads="1"/>
          </p:cNvSpPr>
          <p:nvPr/>
        </p:nvSpPr>
        <p:spPr bwMode="auto">
          <a:xfrm>
            <a:off x="5980365" y="3366550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V</a:t>
            </a:r>
          </a:p>
        </p:txBody>
      </p:sp>
      <p:sp>
        <p:nvSpPr>
          <p:cNvPr id="70" name="Oval 60"/>
          <p:cNvSpPr>
            <a:spLocks noChangeArrowheads="1"/>
          </p:cNvSpPr>
          <p:nvPr/>
        </p:nvSpPr>
        <p:spPr bwMode="auto">
          <a:xfrm>
            <a:off x="7090708" y="3366550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/>
              <a:t>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" y="5867400"/>
            <a:ext cx="138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334000" y="5867400"/>
            <a:ext cx="81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80" name="Rectangle 24"/>
          <p:cNvSpPr>
            <a:spLocks noChangeArrowheads="1"/>
          </p:cNvSpPr>
          <p:nvPr/>
        </p:nvSpPr>
        <p:spPr bwMode="auto">
          <a:xfrm>
            <a:off x="3200400" y="1752600"/>
            <a:ext cx="5257800" cy="4114800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4191000" y="2514600"/>
            <a:ext cx="1219200" cy="3429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Job Structure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19600" y="31242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awk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perl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026024" y="3510915"/>
            <a:ext cx="916352" cy="671786"/>
          </a:xfrm>
          <a:prstGeom prst="curvedConnector3">
            <a:avLst>
              <a:gd name="adj1" fmla="val 36168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390900"/>
            <a:ext cx="717176" cy="653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181600" y="3390900"/>
            <a:ext cx="806824" cy="12630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19600" y="40386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19600" y="48006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awk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305300"/>
            <a:ext cx="717176" cy="4248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17176" cy="337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181600" y="4653915"/>
            <a:ext cx="806824" cy="4133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181600" y="4305300"/>
            <a:ext cx="806824" cy="3486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181600" y="3390900"/>
            <a:ext cx="806824" cy="1962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181600" y="3587115"/>
            <a:ext cx="806824" cy="718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181600" y="3587115"/>
            <a:ext cx="806824" cy="1480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76200" y="2209800"/>
            <a:ext cx="947695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Input</a:t>
            </a:r>
            <a:br>
              <a:rPr lang="en-US" sz="2800" i="1" dirty="0" smtClean="0"/>
            </a:br>
            <a:r>
              <a:rPr lang="en-US" sz="2800" i="1" dirty="0" smtClean="0"/>
              <a:t>files</a:t>
            </a:r>
            <a:endParaRPr lang="en-US" sz="28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447800" y="5638800"/>
            <a:ext cx="1802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Vertices </a:t>
            </a:r>
            <a:br>
              <a:rPr lang="en-US" sz="2800" i="1" dirty="0" smtClean="0"/>
            </a:br>
            <a:r>
              <a:rPr lang="en-US" sz="2800" i="1" dirty="0" smtClean="0"/>
              <a:t>(processes)</a:t>
            </a:r>
            <a:endParaRPr lang="en-US" sz="2800" i="1" dirty="0"/>
          </a:p>
        </p:txBody>
      </p:sp>
      <p:cxnSp>
        <p:nvCxnSpPr>
          <p:cNvPr id="50" name="Straight Arrow Connector 49"/>
          <p:cNvCxnSpPr>
            <a:stCxn id="49" idx="0"/>
            <a:endCxn id="15" idx="2"/>
          </p:cNvCxnSpPr>
          <p:nvPr/>
        </p:nvCxnSpPr>
        <p:spPr>
          <a:xfrm rot="16200000" flipV="1">
            <a:off x="1822349" y="5111851"/>
            <a:ext cx="381000" cy="67289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0"/>
            <a:endCxn id="16" idx="2"/>
          </p:cNvCxnSpPr>
          <p:nvPr/>
        </p:nvCxnSpPr>
        <p:spPr>
          <a:xfrm rot="5400000" flipH="1" flipV="1">
            <a:off x="2514368" y="4831745"/>
            <a:ext cx="641985" cy="97212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30206" y="2590800"/>
            <a:ext cx="1213794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Output</a:t>
            </a:r>
            <a:br>
              <a:rPr lang="en-US" sz="2800" i="1" dirty="0" smtClean="0"/>
            </a:br>
            <a:r>
              <a:rPr lang="en-US" sz="2800" i="1" dirty="0" smtClean="0"/>
              <a:t>files</a:t>
            </a:r>
            <a:endParaRPr lang="en-US" sz="28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57400" y="205740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Channels</a:t>
            </a:r>
            <a:endParaRPr lang="en-US" sz="2800" i="1" dirty="0"/>
          </a:p>
        </p:txBody>
      </p:sp>
      <p:cxnSp>
        <p:nvCxnSpPr>
          <p:cNvPr id="59" name="Straight Arrow Connector 58"/>
          <p:cNvCxnSpPr>
            <a:stCxn id="58" idx="2"/>
          </p:cNvCxnSpPr>
          <p:nvPr/>
        </p:nvCxnSpPr>
        <p:spPr>
          <a:xfrm rot="5400000">
            <a:off x="2084993" y="3010228"/>
            <a:ext cx="1153182" cy="29396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19600" y="2514600"/>
            <a:ext cx="100206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Stage</a:t>
            </a:r>
            <a:endParaRPr lang="en-US" sz="2800" i="1" dirty="0"/>
          </a:p>
        </p:txBody>
      </p:sp>
      <p:pic>
        <p:nvPicPr>
          <p:cNvPr id="6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5334000"/>
            <a:ext cx="613339" cy="621030"/>
          </a:xfrm>
          <a:prstGeom prst="rect">
            <a:avLst/>
          </a:prstGeom>
          <a:noFill/>
        </p:spPr>
      </p:pic>
      <p:cxnSp>
        <p:nvCxnSpPr>
          <p:cNvPr id="66" name="Straight Arrow Connector 65"/>
          <p:cNvCxnSpPr>
            <a:stCxn id="16" idx="3"/>
            <a:endCxn id="19" idx="1"/>
          </p:cNvCxnSpPr>
          <p:nvPr/>
        </p:nvCxnSpPr>
        <p:spPr>
          <a:xfrm flipV="1">
            <a:off x="3702424" y="4653915"/>
            <a:ext cx="2286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3"/>
            <a:endCxn id="8" idx="1"/>
          </p:cNvCxnSpPr>
          <p:nvPr/>
        </p:nvCxnSpPr>
        <p:spPr>
          <a:xfrm flipV="1">
            <a:off x="3702424" y="3587115"/>
            <a:ext cx="2286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"/>
          <p:cNvCxnSpPr>
            <a:stCxn id="5" idx="3"/>
          </p:cNvCxnSpPr>
          <p:nvPr/>
        </p:nvCxnSpPr>
        <p:spPr>
          <a:xfrm>
            <a:off x="2026024" y="3510915"/>
            <a:ext cx="934459" cy="4182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9" idx="3"/>
            <a:endCxn id="65" idx="1"/>
          </p:cNvCxnSpPr>
          <p:nvPr/>
        </p:nvCxnSpPr>
        <p:spPr>
          <a:xfrm>
            <a:off x="6750424" y="4653915"/>
            <a:ext cx="1631576" cy="990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8" idx="2"/>
          </p:cNvCxnSpPr>
          <p:nvPr/>
        </p:nvCxnSpPr>
        <p:spPr>
          <a:xfrm rot="16200000" flipH="1">
            <a:off x="2846993" y="2542193"/>
            <a:ext cx="1153180" cy="123003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= Execution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86000"/>
            <a:ext cx="44958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Job (application)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09600" y="3200400"/>
            <a:ext cx="44958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Dryad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09600" y="4114800"/>
            <a:ext cx="44958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Cluster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781800" y="2286000"/>
            <a:ext cx="17526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Pipeline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6781800" y="3200400"/>
            <a:ext cx="1752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Shell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6781800" y="4114800"/>
            <a:ext cx="17526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Machine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2743200"/>
            <a:ext cx="99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≈</a:t>
            </a:r>
            <a:endParaRPr lang="en-US" sz="9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8495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Dryad </a:t>
            </a:r>
          </a:p>
          <a:p>
            <a:r>
              <a:rPr lang="en-US" dirty="0" smtClean="0"/>
              <a:t>LINQ &amp; DryadLINQ</a:t>
            </a:r>
          </a:p>
          <a:p>
            <a:r>
              <a:rPr lang="en-US" dirty="0" smtClean="0"/>
              <a:t>Machine learning on DryadLINQ</a:t>
            </a:r>
          </a:p>
          <a:p>
            <a:r>
              <a:rPr lang="en-US" dirty="0" smtClean="0"/>
              <a:t>Conclusions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457200"/>
            <a:ext cx="25651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Outline</a:t>
            </a:r>
            <a:endParaRPr lang="en-US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/>
              <a:t>Dryad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382000" cy="5181600"/>
          </a:xfrm>
        </p:spPr>
        <p:txBody>
          <a:bodyPr>
            <a:normAutofit/>
          </a:bodyPr>
          <a:lstStyle/>
          <a:p>
            <a:r>
              <a:rPr lang="en-US" dirty="0" smtClean="0"/>
              <a:t>Deployed since 2006</a:t>
            </a:r>
          </a:p>
          <a:p>
            <a:r>
              <a:rPr lang="en-US" dirty="0" smtClean="0"/>
              <a:t>Running 24/7 on &gt;&gt; 10</a:t>
            </a:r>
            <a:r>
              <a:rPr lang="en-US" baseline="30000" dirty="0" smtClean="0"/>
              <a:t>4 </a:t>
            </a:r>
            <a:r>
              <a:rPr lang="en-US" dirty="0" smtClean="0"/>
              <a:t>machines</a:t>
            </a:r>
          </a:p>
          <a:p>
            <a:r>
              <a:rPr lang="en-US" dirty="0" smtClean="0"/>
              <a:t>Sifting through &gt; 10Pb data daily</a:t>
            </a:r>
          </a:p>
          <a:p>
            <a:r>
              <a:rPr lang="en-US" dirty="0" smtClean="0"/>
              <a:t>Clusters &gt; 3000 machines</a:t>
            </a:r>
          </a:p>
          <a:p>
            <a:r>
              <a:rPr lang="en-US" dirty="0" smtClean="0"/>
              <a:t>Jobs with &gt; 10</a:t>
            </a:r>
            <a:r>
              <a:rPr lang="en-US" baseline="30000" dirty="0" smtClean="0"/>
              <a:t>5 </a:t>
            </a:r>
            <a:r>
              <a:rPr lang="en-US" dirty="0" smtClean="0"/>
              <a:t>processes each</a:t>
            </a:r>
          </a:p>
          <a:p>
            <a:r>
              <a:rPr lang="en-US" dirty="0" smtClean="0"/>
              <a:t>Platform for rich software ecosystem</a:t>
            </a:r>
          </a:p>
          <a:p>
            <a:endParaRPr lang="en-US" dirty="0" smtClean="0"/>
          </a:p>
          <a:p>
            <a:r>
              <a:rPr lang="en-US" dirty="0" smtClean="0"/>
              <a:t>Written at Microsoft Research, Silicon Valley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8546" name="Picture 2" descr="Image:Dryad11.jpg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1066800"/>
            <a:ext cx="1741932" cy="41148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/>
          <p:cNvSpPr/>
          <p:nvPr/>
        </p:nvSpPr>
        <p:spPr>
          <a:xfrm>
            <a:off x="152400" y="3429000"/>
            <a:ext cx="8839200" cy="3276600"/>
          </a:xfrm>
          <a:prstGeom prst="roundRect">
            <a:avLst>
              <a:gd name="adj" fmla="val 1119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152400" y="990600"/>
            <a:ext cx="8839200" cy="2362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2-D Piping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754563"/>
          </a:xfrm>
        </p:spPr>
        <p:txBody>
          <a:bodyPr/>
          <a:lstStyle/>
          <a:p>
            <a:r>
              <a:rPr lang="en-US" dirty="0" smtClean="0"/>
              <a:t>Unix Pipes: 1-D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grep</a:t>
            </a:r>
            <a:r>
              <a:rPr lang="en-US" dirty="0" smtClean="0"/>
              <a:t> |  </a:t>
            </a:r>
            <a:r>
              <a:rPr lang="en-US" dirty="0" err="1" smtClean="0"/>
              <a:t>sed</a:t>
            </a:r>
            <a:r>
              <a:rPr lang="en-US" dirty="0" smtClean="0"/>
              <a:t>  | sort | </a:t>
            </a:r>
            <a:r>
              <a:rPr lang="en-US" dirty="0" err="1" smtClean="0"/>
              <a:t>awk</a:t>
            </a:r>
            <a:r>
              <a:rPr lang="en-US" dirty="0" smtClean="0"/>
              <a:t> |  </a:t>
            </a:r>
            <a:r>
              <a:rPr lang="en-US" dirty="0" err="1" smtClean="0"/>
              <a:t>perl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Dryad: 2-D</a:t>
            </a:r>
          </a:p>
          <a:p>
            <a:pPr>
              <a:buNone/>
            </a:pPr>
            <a:r>
              <a:rPr lang="en-US" dirty="0" smtClean="0"/>
              <a:t>	 grep</a:t>
            </a:r>
            <a:r>
              <a:rPr lang="en-US" baseline="30000" dirty="0" smtClean="0"/>
              <a:t>1000</a:t>
            </a:r>
            <a:r>
              <a:rPr lang="en-US" dirty="0" smtClean="0"/>
              <a:t> |  sed</a:t>
            </a:r>
            <a:r>
              <a:rPr lang="en-US" baseline="30000" dirty="0" smtClean="0"/>
              <a:t>500</a:t>
            </a:r>
            <a:r>
              <a:rPr lang="en-US" dirty="0" smtClean="0"/>
              <a:t>  | sort</a:t>
            </a:r>
            <a:r>
              <a:rPr lang="en-US" baseline="30000" dirty="0" smtClean="0"/>
              <a:t>1000 </a:t>
            </a:r>
            <a:r>
              <a:rPr lang="en-US" dirty="0" smtClean="0"/>
              <a:t>| awk</a:t>
            </a:r>
            <a:r>
              <a:rPr lang="en-US" baseline="30000" dirty="0" smtClean="0"/>
              <a:t>500</a:t>
            </a:r>
            <a:r>
              <a:rPr lang="en-US" dirty="0" smtClean="0"/>
              <a:t> |  perl</a:t>
            </a:r>
            <a:r>
              <a:rPr lang="en-US" baseline="30000" dirty="0" smtClean="0"/>
              <a:t>50</a:t>
            </a:r>
          </a:p>
          <a:p>
            <a:endParaRPr lang="en-US" dirty="0" smtClean="0"/>
          </a:p>
        </p:txBody>
      </p:sp>
      <p:sp>
        <p:nvSpPr>
          <p:cNvPr id="144" name="Slide Number Placeholder 1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576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006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4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9800" y="2671921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2671921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19600" y="2671921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2671921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264024" y="4542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40424" y="5076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464424" y="4618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88424" y="4618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83824" y="5076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>
            <a:off x="2026024" y="4809341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>
          <a:xfrm flipV="1">
            <a:off x="3702424" y="4885541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61" idx="1"/>
          </p:cNvCxnSpPr>
          <p:nvPr/>
        </p:nvCxnSpPr>
        <p:spPr>
          <a:xfrm>
            <a:off x="5226424" y="4885541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8" idx="1"/>
          </p:cNvCxnSpPr>
          <p:nvPr/>
        </p:nvCxnSpPr>
        <p:spPr>
          <a:xfrm>
            <a:off x="6750424" y="4885541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264024" y="5380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264024" y="6034256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940424" y="5761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464424" y="5457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464424" y="6066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988424" y="5685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3" idx="3"/>
            <a:endCxn id="55" idx="1"/>
          </p:cNvCxnSpPr>
          <p:nvPr/>
        </p:nvCxnSpPr>
        <p:spPr>
          <a:xfrm>
            <a:off x="2026024" y="5647541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3"/>
            <a:endCxn id="55" idx="1"/>
          </p:cNvCxnSpPr>
          <p:nvPr/>
        </p:nvCxnSpPr>
        <p:spPr>
          <a:xfrm flipV="1">
            <a:off x="2026024" y="6028541"/>
            <a:ext cx="914400" cy="272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5" idx="3"/>
            <a:endCxn id="59" idx="1"/>
          </p:cNvCxnSpPr>
          <p:nvPr/>
        </p:nvCxnSpPr>
        <p:spPr>
          <a:xfrm flipV="1">
            <a:off x="3702424" y="5723741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5" idx="3"/>
            <a:endCxn id="60" idx="1"/>
          </p:cNvCxnSpPr>
          <p:nvPr/>
        </p:nvCxnSpPr>
        <p:spPr>
          <a:xfrm>
            <a:off x="3702424" y="6028541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0" idx="3"/>
            <a:endCxn id="61" idx="1"/>
          </p:cNvCxnSpPr>
          <p:nvPr/>
        </p:nvCxnSpPr>
        <p:spPr>
          <a:xfrm flipV="1">
            <a:off x="5226424" y="5952341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9" idx="3"/>
            <a:endCxn id="61" idx="1"/>
          </p:cNvCxnSpPr>
          <p:nvPr/>
        </p:nvCxnSpPr>
        <p:spPr>
          <a:xfrm>
            <a:off x="5226424" y="5723741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629400" y="2661509"/>
            <a:ext cx="506506" cy="224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918139" y="2661509"/>
            <a:ext cx="529661" cy="224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8" idx="3"/>
            <a:endCxn id="34" idx="1"/>
          </p:cNvCxnSpPr>
          <p:nvPr/>
        </p:nvCxnSpPr>
        <p:spPr>
          <a:xfrm>
            <a:off x="868834" y="4809341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19" idx="3"/>
            <a:endCxn id="53" idx="1"/>
          </p:cNvCxnSpPr>
          <p:nvPr/>
        </p:nvCxnSpPr>
        <p:spPr>
          <a:xfrm flipV="1">
            <a:off x="841939" y="5647541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0" idx="3"/>
          </p:cNvCxnSpPr>
          <p:nvPr/>
        </p:nvCxnSpPr>
        <p:spPr>
          <a:xfrm flipV="1">
            <a:off x="841940" y="6301750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6" idx="3"/>
            <a:endCxn id="37" idx="1"/>
          </p:cNvCxnSpPr>
          <p:nvPr/>
        </p:nvCxnSpPr>
        <p:spPr>
          <a:xfrm>
            <a:off x="5226424" y="4885541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9" idx="3"/>
            <a:endCxn id="37" idx="1"/>
          </p:cNvCxnSpPr>
          <p:nvPr/>
        </p:nvCxnSpPr>
        <p:spPr>
          <a:xfrm flipV="1">
            <a:off x="5226424" y="4885541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0" idx="3"/>
            <a:endCxn id="37" idx="1"/>
          </p:cNvCxnSpPr>
          <p:nvPr/>
        </p:nvCxnSpPr>
        <p:spPr>
          <a:xfrm flipV="1">
            <a:off x="5226424" y="4885541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61" idx="3"/>
            <a:endCxn id="38" idx="1"/>
          </p:cNvCxnSpPr>
          <p:nvPr/>
        </p:nvCxnSpPr>
        <p:spPr>
          <a:xfrm flipV="1">
            <a:off x="6750424" y="5342741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8" idx="3"/>
            <a:endCxn id="121" idx="1"/>
          </p:cNvCxnSpPr>
          <p:nvPr/>
        </p:nvCxnSpPr>
        <p:spPr>
          <a:xfrm>
            <a:off x="8045824" y="5342741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5906" y="2362200"/>
            <a:ext cx="613339" cy="621030"/>
          </a:xfrm>
          <a:prstGeom prst="rect">
            <a:avLst/>
          </a:prstGeom>
          <a:noFill/>
        </p:spPr>
      </p:pic>
      <p:pic>
        <p:nvPicPr>
          <p:cNvPr id="11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362200"/>
            <a:ext cx="613339" cy="621030"/>
          </a:xfrm>
          <a:prstGeom prst="rect">
            <a:avLst/>
          </a:prstGeom>
          <a:noFill/>
        </p:spPr>
      </p:pic>
      <p:pic>
        <p:nvPicPr>
          <p:cNvPr id="118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4498826"/>
            <a:ext cx="613339" cy="621030"/>
          </a:xfrm>
          <a:prstGeom prst="rect">
            <a:avLst/>
          </a:prstGeom>
          <a:noFill/>
        </p:spPr>
      </p:pic>
      <p:pic>
        <p:nvPicPr>
          <p:cNvPr id="119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45991"/>
            <a:ext cx="613339" cy="621030"/>
          </a:xfrm>
          <a:prstGeom prst="rect">
            <a:avLst/>
          </a:prstGeom>
          <a:noFill/>
        </p:spPr>
      </p:pic>
      <p:pic>
        <p:nvPicPr>
          <p:cNvPr id="120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6008370"/>
            <a:ext cx="613339" cy="621030"/>
          </a:xfrm>
          <a:prstGeom prst="rect">
            <a:avLst/>
          </a:prstGeom>
          <a:noFill/>
        </p:spPr>
      </p:pic>
      <p:pic>
        <p:nvPicPr>
          <p:cNvPr id="121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5035699"/>
            <a:ext cx="613339" cy="6210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3" grpId="0" animBg="1"/>
      <p:bldP spid="54" grpId="0" animBg="1"/>
      <p:bldP spid="55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64024" y="4735830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26024" y="4730115"/>
            <a:ext cx="914400" cy="272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7338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194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1" name="Picture 5" descr="C:\Program Files\Microsoft Resource DVD Artwork\DVD_ART\Artwork_Imagery\HARDWARE_IMAGERY\Illustration - Misc Hardware\Windows Server Icons\Misc\Hourglass waiting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800600"/>
            <a:ext cx="281940" cy="4876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3104</TotalTime>
  <Words>1198</Words>
  <Application>Microsoft Office PowerPoint</Application>
  <PresentationFormat>On-screen Show (4:3)</PresentationFormat>
  <Paragraphs>477</Paragraphs>
  <Slides>47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Large-scale Machine Learning using DryadLINQ</vt:lpstr>
      <vt:lpstr>“What’s the point if I can’t have it?”</vt:lpstr>
      <vt:lpstr>Goal of DryadLINQ</vt:lpstr>
      <vt:lpstr>Software Stack</vt:lpstr>
      <vt:lpstr>Slide 5</vt:lpstr>
      <vt:lpstr>Dryad</vt:lpstr>
      <vt:lpstr>2-D Piping</vt:lpstr>
      <vt:lpstr>Virtualized 2-D Pipelines</vt:lpstr>
      <vt:lpstr>Virtualized 2-D Pipelines</vt:lpstr>
      <vt:lpstr>Virtualized 2-D Pipelines</vt:lpstr>
      <vt:lpstr>Virtualized 2-D Pipelines</vt:lpstr>
      <vt:lpstr>Virtualized 2-D Pipelines</vt:lpstr>
      <vt:lpstr>Fault Tolerance</vt:lpstr>
      <vt:lpstr>Slide 14</vt:lpstr>
      <vt:lpstr>LINQ Data Model</vt:lpstr>
      <vt:lpstr>LINQ Language Summary</vt:lpstr>
      <vt:lpstr>LINQ</vt:lpstr>
      <vt:lpstr>Slide 18</vt:lpstr>
      <vt:lpstr>K-Means Clustering in LINQ</vt:lpstr>
      <vt:lpstr>LINQ = .Net+ Queries</vt:lpstr>
      <vt:lpstr>DryadLINQ Data Model</vt:lpstr>
      <vt:lpstr>DryadLINQ = LINQ + Dryad</vt:lpstr>
      <vt:lpstr>K-Means</vt:lpstr>
      <vt:lpstr>DryadLINQ Machine-Learning Apps</vt:lpstr>
      <vt:lpstr>Aside: Map-Reduce in LINQ</vt:lpstr>
      <vt:lpstr>Real Example: Natal Training</vt:lpstr>
      <vt:lpstr>Natal Problem</vt:lpstr>
      <vt:lpstr>Learn from Data</vt:lpstr>
      <vt:lpstr>Running on Xbox</vt:lpstr>
      <vt:lpstr>Cluster-based training</vt:lpstr>
      <vt:lpstr>Highly efficient parallellization</vt:lpstr>
      <vt:lpstr>Conclusions</vt:lpstr>
      <vt:lpstr>Backup Slides</vt:lpstr>
      <vt:lpstr>Slide 34</vt:lpstr>
      <vt:lpstr>Slide 35</vt:lpstr>
      <vt:lpstr>Slide 36</vt:lpstr>
      <vt:lpstr>Slide 37</vt:lpstr>
      <vt:lpstr>Slide 38</vt:lpstr>
      <vt:lpstr>Slide 39</vt:lpstr>
      <vt:lpstr>Decision Tree Training</vt:lpstr>
      <vt:lpstr>Expectation Maximization</vt:lpstr>
      <vt:lpstr>Probabilistic Index Maps</vt:lpstr>
      <vt:lpstr>Design Space</vt:lpstr>
      <vt:lpstr>Data-Parallel Computation</vt:lpstr>
      <vt:lpstr>Dryad System Architecture</vt:lpstr>
      <vt:lpstr>Dryad Job Structure</vt:lpstr>
      <vt:lpstr>Dryad = Execution Layer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admin1</dc:creator>
  <cp:lastModifiedBy>mbudiu</cp:lastModifiedBy>
  <cp:revision>19</cp:revision>
  <dcterms:created xsi:type="dcterms:W3CDTF">2010-04-27T20:55:56Z</dcterms:created>
  <dcterms:modified xsi:type="dcterms:W3CDTF">2010-06-11T02:30:38Z</dcterms:modified>
</cp:coreProperties>
</file>