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8" r:id="rId3"/>
    <p:sldId id="270" r:id="rId4"/>
    <p:sldId id="316" r:id="rId5"/>
    <p:sldId id="400" r:id="rId6"/>
    <p:sldId id="393" r:id="rId7"/>
    <p:sldId id="261" r:id="rId8"/>
    <p:sldId id="262" r:id="rId9"/>
    <p:sldId id="319" r:id="rId10"/>
    <p:sldId id="320" r:id="rId11"/>
    <p:sldId id="321" r:id="rId12"/>
    <p:sldId id="322" r:id="rId13"/>
    <p:sldId id="287" r:id="rId14"/>
    <p:sldId id="293" r:id="rId15"/>
    <p:sldId id="359" r:id="rId16"/>
    <p:sldId id="375" r:id="rId17"/>
    <p:sldId id="273" r:id="rId18"/>
    <p:sldId id="274" r:id="rId19"/>
    <p:sldId id="373" r:id="rId20"/>
    <p:sldId id="391" r:id="rId21"/>
    <p:sldId id="372" r:id="rId22"/>
    <p:sldId id="363" r:id="rId23"/>
    <p:sldId id="364" r:id="rId24"/>
    <p:sldId id="370" r:id="rId25"/>
    <p:sldId id="371" r:id="rId26"/>
    <p:sldId id="366" r:id="rId27"/>
    <p:sldId id="306" r:id="rId28"/>
    <p:sldId id="329" r:id="rId29"/>
    <p:sldId id="278" r:id="rId30"/>
    <p:sldId id="285" r:id="rId31"/>
    <p:sldId id="399" r:id="rId32"/>
    <p:sldId id="328" r:id="rId33"/>
    <p:sldId id="315" r:id="rId34"/>
    <p:sldId id="275" r:id="rId35"/>
    <p:sldId id="388" r:id="rId36"/>
    <p:sldId id="365" r:id="rId37"/>
    <p:sldId id="362" r:id="rId38"/>
    <p:sldId id="394" r:id="rId39"/>
    <p:sldId id="395" r:id="rId40"/>
    <p:sldId id="396" r:id="rId41"/>
    <p:sldId id="397" r:id="rId42"/>
    <p:sldId id="398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56FF3F"/>
    <a:srgbClr val="006C05"/>
    <a:srgbClr val="11FF17"/>
    <a:srgbClr val="00CC00"/>
    <a:srgbClr val="CCFFCC"/>
    <a:srgbClr val="C0C0C0"/>
    <a:srgbClr val="E5FFE5"/>
    <a:srgbClr val="003E03"/>
    <a:srgbClr val="00A200"/>
    <a:srgbClr val="7FFF79"/>
  </p:clrMru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9120" autoAdjust="0"/>
    <p:restoredTop sz="92588" autoAdjust="0"/>
  </p:normalViewPr>
  <p:slideViewPr>
    <p:cSldViewPr>
      <p:cViewPr varScale="1">
        <p:scale>
          <a:sx n="114" d="100"/>
          <a:sy n="114" d="100"/>
        </p:scale>
        <p:origin x="-834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77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AA855-16B7-4C44-ACF0-2E0D09D66397}" type="datetimeFigureOut">
              <a:rPr lang="en-US" smtClean="0"/>
              <a:pPr/>
              <a:t>7/18/2008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7E840-D46B-47CF-ABE3-E28492389B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Enable</a:t>
            </a:r>
            <a:r>
              <a:rPr lang="en-US" baseline="0" dirty="0" smtClean="0"/>
              <a:t> any programmer to write and run applications on small and large computer clusters.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Language Integrated Query is an extension of</a:t>
            </a:r>
            <a:r>
              <a:rPr lang="en-US" baseline="0" dirty="0" smtClean="0"/>
              <a:t> C# which allows one to write declarative computations on collections (green part).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DryadLINQ translates LINQ programs into Dryad computations:</a:t>
            </a:r>
          </a:p>
          <a:p>
            <a:pPr rtl="0"/>
            <a:r>
              <a:rPr lang="en-US" dirty="0" smtClean="0"/>
              <a:t>- C# and LINQ data objects become distributed partitioned files. </a:t>
            </a:r>
          </a:p>
          <a:p>
            <a:pPr rtl="0"/>
            <a:r>
              <a:rPr lang="en-US" dirty="0" smtClean="0"/>
              <a:t>- LINQ queries become distributed Dryad jobs. </a:t>
            </a:r>
          </a:p>
          <a:p>
            <a:pPr rtl="0"/>
            <a:r>
              <a:rPr lang="en-US" dirty="0" smtClean="0"/>
              <a:t>-</a:t>
            </a:r>
            <a:r>
              <a:rPr lang="en-US" baseline="0" dirty="0" smtClean="0"/>
              <a:t> </a:t>
            </a:r>
            <a:r>
              <a:rPr lang="en-US" dirty="0" smtClean="0"/>
              <a:t>C# methods become code running on the vertices of a Dryad job.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will now</a:t>
            </a:r>
            <a:r>
              <a:rPr lang="en-US" baseline="0" dirty="0" smtClean="0"/>
              <a:t> focus on a library for machine-learning algorithms we have built on top of DryadLINQ.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 smtClean="0"/>
              <a:t>Having vectors of vectors or matrices builds to a nice linear</a:t>
            </a:r>
            <a:r>
              <a:rPr lang="en-US" baseline="0" dirty="0" smtClean="0"/>
              <a:t> algebra library.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More complicated, even iterative algorithms, can be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believe that Dryad and DryadLINQ are a great foundation for cluster computing.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basic Dryad</a:t>
            </a:r>
            <a:r>
              <a:rPr lang="en-US" baseline="0" dirty="0" smtClean="0"/>
              <a:t> terminology.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</a:t>
            </a:r>
            <a:r>
              <a:rPr lang="en-US" baseline="0" dirty="0" smtClean="0"/>
              <a:t> will show how to compute linear regression parameters.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expression uses a query plan composed of 2 (</a:t>
            </a:r>
            <a:r>
              <a:rPr lang="en-US" dirty="0" err="1" smtClean="0"/>
              <a:t>pairwise</a:t>
            </a:r>
            <a:r>
              <a:rPr lang="en-US" dirty="0" smtClean="0"/>
              <a:t>)</a:t>
            </a:r>
            <a:r>
              <a:rPr lang="en-US" baseline="0" dirty="0" smtClean="0"/>
              <a:t> maps and 2 reduces.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complete source code for linear regression has 6</a:t>
            </a:r>
            <a:r>
              <a:rPr lang="en-US" baseline="0" dirty="0" smtClean="0"/>
              <a:t> lines of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 is optimized for: throughput,</a:t>
            </a:r>
            <a:r>
              <a:rPr lang="en-US" baseline="0" dirty="0" smtClean="0"/>
              <a:t> data-parallel computation, in a private data-center.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the same way as the Unix shell does not understand the pipeline running on top, but manages its execution (i.e., killing processes when one</a:t>
            </a:r>
            <a:r>
              <a:rPr lang="en-US" baseline="0" dirty="0" smtClean="0"/>
              <a:t> exits), Dryad does not understand the job running on top.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comparison between Microsoft Dryad and Google’s Map-Reduce.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 the bottom</a:t>
            </a:r>
            <a:r>
              <a:rPr lang="en-US" baseline="0" dirty="0" smtClean="0"/>
              <a:t> DryadLINQ uses LINQ to run the computation in parallel on multiple cores.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can apply</a:t>
            </a:r>
            <a:r>
              <a:rPr lang="en-US" baseline="0" dirty="0" smtClean="0"/>
              <a:t> an arbitrary C# side-effect free function f to all objects in a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 one can do it to a pair of vectors.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Or</a:t>
            </a:r>
            <a:r>
              <a:rPr lang="en-US" baseline="0" dirty="0" smtClean="0"/>
              <a:t> one can use a vector and a scalar, replicating the scalar for each element of the vector.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Finally, one can fold</a:t>
            </a:r>
            <a:r>
              <a:rPr lang="en-US" baseline="0" dirty="0" smtClean="0"/>
              <a:t> a vector to a scalar.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common scenario: too much data to process.  Instead of trying</a:t>
            </a:r>
            <a:r>
              <a:rPr lang="en-US" baseline="0" dirty="0" smtClean="0"/>
              <a:t> to be clever, just use more machines and a brute-force algorithm.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0B14B7-253F-49FC-8AC8-B4F71F21EA10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 is a generalization of the Unix piping mechanism: instead of </a:t>
            </a:r>
            <a:r>
              <a:rPr lang="en-US" dirty="0" err="1" smtClean="0"/>
              <a:t>uni</a:t>
            </a:r>
            <a:r>
              <a:rPr lang="en-US" dirty="0" smtClean="0"/>
              <a:t>-dimensional (chain) pipelines, it provides two-dimensional pipelines.</a:t>
            </a:r>
            <a:r>
              <a:rPr lang="en-US" baseline="0" dirty="0" smtClean="0"/>
              <a:t> The unit is still a process connected by a point-to-point channel, but the processes are replicated.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a possible schedule of a Dryad job using 2 machines.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Unix pipeline is generalized 3</a:t>
            </a:r>
            <a:r>
              <a:rPr lang="en-US" baseline="0" dirty="0" smtClean="0"/>
              <a:t>-ways:</a:t>
            </a:r>
          </a:p>
          <a:p>
            <a:pPr>
              <a:buFontTx/>
              <a:buChar char="-"/>
            </a:pPr>
            <a:r>
              <a:rPr lang="en-US" baseline="0" dirty="0" smtClean="0"/>
              <a:t>2D instead of 1D</a:t>
            </a:r>
          </a:p>
          <a:p>
            <a:pPr>
              <a:buFontTx/>
              <a:buChar char="-"/>
            </a:pPr>
            <a:r>
              <a:rPr lang="en-US" baseline="0" dirty="0" smtClean="0"/>
              <a:t> spans multiple machines</a:t>
            </a:r>
          </a:p>
          <a:p>
            <a:pPr>
              <a:buFontTx/>
              <a:buChar char="-"/>
            </a:pPr>
            <a:r>
              <a:rPr lang="en-US" baseline="0" dirty="0" smtClean="0"/>
              <a:t> resources are virtualized: you can run the same large job on many or few machines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brain of a Dryad job is a centralized</a:t>
            </a:r>
            <a:r>
              <a:rPr lang="en-US" baseline="0" dirty="0" smtClean="0"/>
              <a:t> </a:t>
            </a:r>
            <a:r>
              <a:rPr lang="en-US" dirty="0" smtClean="0"/>
              <a:t>Job Manager, which maintains a complete state of the job.</a:t>
            </a:r>
          </a:p>
          <a:p>
            <a:r>
              <a:rPr lang="en-US" dirty="0" smtClean="0"/>
              <a:t>The JM controls the processes running</a:t>
            </a:r>
            <a:r>
              <a:rPr lang="en-US" baseline="0" dirty="0" smtClean="0"/>
              <a:t> on a cluster, but never exchanges data with them.</a:t>
            </a:r>
          </a:p>
          <a:p>
            <a:r>
              <a:rPr lang="en-US" baseline="0" dirty="0" smtClean="0"/>
              <a:t>(The data plane is completely separated from the control plane.)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Vertex</a:t>
            </a:r>
            <a:r>
              <a:rPr lang="en-US" baseline="0" dirty="0" smtClean="0"/>
              <a:t> failures and channel failures are handled differently.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DryadLINQ adds a wealth of features on top of plain</a:t>
            </a:r>
            <a:r>
              <a:rPr lang="en-US" baseline="0" dirty="0" smtClean="0"/>
              <a:t> Dryad.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B7E840-D46B-47CF-ABE3-E28492389B9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AEE52-D5DF-4D7D-ACB0-2E145CC45F27}" type="datetime1">
              <a:rPr lang="en-US" smtClean="0"/>
              <a:pPr/>
              <a:t>7/18/2008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01C4-4CB9-48FA-B251-BFFA2FECBFEA}" type="datetime1">
              <a:rPr lang="en-US" smtClean="0"/>
              <a:pPr/>
              <a:t>7/18/2008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CA1ED-4D11-4138-A47F-7EA44E96657A}" type="datetime1">
              <a:rPr lang="en-US" smtClean="0"/>
              <a:pPr/>
              <a:t>7/18/2008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26BA1-D93D-4992-B038-EF13399F017E}" type="datetime1">
              <a:rPr lang="en-US" smtClean="0"/>
              <a:pPr/>
              <a:t>7/18/2008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A5AC1-8F67-4226-989F-39E93B5E6C99}" type="datetime1">
              <a:rPr lang="en-US" smtClean="0"/>
              <a:pPr/>
              <a:t>7/18/2008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00283-1D15-403A-B621-CC9BA4FE4C75}" type="datetime1">
              <a:rPr lang="en-US" smtClean="0"/>
              <a:pPr/>
              <a:t>7/18/2008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9C644-DA60-4DB6-B43C-F28BD7CDD468}" type="datetime1">
              <a:rPr lang="en-US" smtClean="0"/>
              <a:pPr/>
              <a:t>7/18/2008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49EF8-2834-445F-8112-2AD12360656C}" type="datetime1">
              <a:rPr lang="en-US" smtClean="0"/>
              <a:pPr/>
              <a:t>7/18/2008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B7AC4-FD1C-4FC7-A2FA-BEC7F1106084}" type="datetime1">
              <a:rPr lang="en-US" smtClean="0"/>
              <a:pPr/>
              <a:t>7/18/2008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6B0D6-91B5-481F-9D87-CC98E7E45FB7}" type="datetime1">
              <a:rPr lang="en-US" smtClean="0"/>
              <a:pPr/>
              <a:t>7/18/2008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173FC-6CEF-497B-8E5C-E715994E9949}" type="datetime1">
              <a:rPr lang="en-US" smtClean="0"/>
              <a:pPr/>
              <a:t>7/18/2008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3C35E-93D5-477E-87AF-0445F37D865A}" type="datetime1">
              <a:rPr lang="en-US" smtClean="0"/>
              <a:pPr/>
              <a:t>7/18/2008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7F914F-062F-453F-B34B-BB004E9935E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gi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6.xm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7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85800"/>
            <a:ext cx="7772400" cy="1447799"/>
          </a:xfrm>
        </p:spPr>
        <p:txBody>
          <a:bodyPr>
            <a:normAutofit/>
          </a:bodyPr>
          <a:lstStyle/>
          <a:p>
            <a:r>
              <a:rPr lang="en-US" dirty="0" smtClean="0"/>
              <a:t>Cluster Computing with DryadLINQ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6764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Mihai </a:t>
            </a:r>
            <a:r>
              <a:rPr lang="en-US" dirty="0" smtClean="0"/>
              <a:t>Budiu</a:t>
            </a:r>
            <a:br>
              <a:rPr lang="en-US" dirty="0" smtClean="0"/>
            </a:br>
            <a:r>
              <a:rPr lang="en-US" dirty="0" smtClean="0"/>
              <a:t>Microsof</a:t>
            </a:r>
            <a:r>
              <a:rPr lang="en-US" dirty="0" smtClean="0"/>
              <a:t>t Research Silicon Valley</a:t>
            </a:r>
            <a:endParaRPr lang="en-US" dirty="0" smtClean="0"/>
          </a:p>
          <a:p>
            <a:r>
              <a:rPr lang="en-US" b="1" dirty="0" smtClean="0"/>
              <a:t>IEEE Cloud Computing Conference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mtClean="0"/>
              <a:t>July 19, </a:t>
            </a:r>
            <a:r>
              <a:rPr lang="en-US" dirty="0" smtClean="0"/>
              <a:t>2008</a:t>
            </a:r>
            <a:endParaRPr lang="en-US" dirty="0" smtClean="0"/>
          </a:p>
        </p:txBody>
      </p:sp>
      <p:pic>
        <p:nvPicPr>
          <p:cNvPr id="2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4343401"/>
            <a:ext cx="799643" cy="2514600"/>
          </a:xfrm>
          <a:prstGeom prst="rect">
            <a:avLst/>
          </a:prstGeom>
          <a:noFill/>
        </p:spPr>
      </p:pic>
      <p:pic>
        <p:nvPicPr>
          <p:cNvPr id="2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4343400"/>
            <a:ext cx="799643" cy="2514600"/>
          </a:xfrm>
          <a:prstGeom prst="rect">
            <a:avLst/>
          </a:prstGeom>
          <a:noFill/>
        </p:spPr>
      </p:pic>
      <p:pic>
        <p:nvPicPr>
          <p:cNvPr id="2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95600" y="4343400"/>
            <a:ext cx="799643" cy="2514600"/>
          </a:xfrm>
          <a:prstGeom prst="rect">
            <a:avLst/>
          </a:prstGeom>
          <a:noFill/>
        </p:spPr>
      </p:pic>
      <p:pic>
        <p:nvPicPr>
          <p:cNvPr id="25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4343400"/>
            <a:ext cx="799643" cy="2514600"/>
          </a:xfrm>
          <a:prstGeom prst="rect">
            <a:avLst/>
          </a:prstGeom>
          <a:noFill/>
        </p:spPr>
      </p:pic>
      <p:pic>
        <p:nvPicPr>
          <p:cNvPr id="2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0" y="4343400"/>
            <a:ext cx="799643" cy="2514600"/>
          </a:xfrm>
          <a:prstGeom prst="rect">
            <a:avLst/>
          </a:prstGeom>
          <a:noFill/>
        </p:spPr>
      </p:pic>
      <p:pic>
        <p:nvPicPr>
          <p:cNvPr id="2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10200" y="4343400"/>
            <a:ext cx="799643" cy="2514600"/>
          </a:xfrm>
          <a:prstGeom prst="rect">
            <a:avLst/>
          </a:prstGeom>
          <a:noFill/>
        </p:spPr>
      </p:pic>
      <p:pic>
        <p:nvPicPr>
          <p:cNvPr id="28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48400" y="4343400"/>
            <a:ext cx="799643" cy="2514600"/>
          </a:xfrm>
          <a:prstGeom prst="rect">
            <a:avLst/>
          </a:prstGeom>
          <a:noFill/>
        </p:spPr>
      </p:pic>
      <p:pic>
        <p:nvPicPr>
          <p:cNvPr id="2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86600" y="4343400"/>
            <a:ext cx="799643" cy="251460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44196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33528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0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2837" y="4083423"/>
            <a:ext cx="481434" cy="468630"/>
          </a:xfrm>
          <a:prstGeom prst="rect">
            <a:avLst/>
          </a:prstGeom>
          <a:noFill/>
        </p:spPr>
      </p:pic>
      <p:pic>
        <p:nvPicPr>
          <p:cNvPr id="4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276600"/>
            <a:ext cx="481434" cy="4686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39624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29718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0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12837" y="4083423"/>
            <a:ext cx="481434" cy="468630"/>
          </a:xfrm>
          <a:prstGeom prst="rect">
            <a:avLst/>
          </a:prstGeom>
          <a:noFill/>
        </p:spPr>
      </p:pic>
      <p:pic>
        <p:nvPicPr>
          <p:cNvPr id="4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3276600"/>
            <a:ext cx="481434" cy="468630"/>
          </a:xfrm>
          <a:prstGeom prst="rect">
            <a:avLst/>
          </a:prstGeom>
          <a:noFill/>
        </p:spPr>
      </p:pic>
      <p:pic>
        <p:nvPicPr>
          <p:cNvPr id="4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3810000"/>
            <a:ext cx="481434" cy="468630"/>
          </a:xfrm>
          <a:prstGeom prst="rect">
            <a:avLst/>
          </a:prstGeom>
          <a:noFill/>
        </p:spPr>
      </p:pic>
      <p:pic>
        <p:nvPicPr>
          <p:cNvPr id="4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47800" y="4800600"/>
            <a:ext cx="481434" cy="4686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37338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29718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rgbClr val="FFFFCC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0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12837" y="4083423"/>
            <a:ext cx="481434" cy="468630"/>
          </a:xfrm>
          <a:prstGeom prst="rect">
            <a:avLst/>
          </a:prstGeom>
          <a:noFill/>
        </p:spPr>
      </p:pic>
      <p:pic>
        <p:nvPicPr>
          <p:cNvPr id="4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371600" y="3276600"/>
            <a:ext cx="481434" cy="468630"/>
          </a:xfrm>
          <a:prstGeom prst="rect">
            <a:avLst/>
          </a:prstGeom>
          <a:noFill/>
        </p:spPr>
      </p:pic>
      <p:pic>
        <p:nvPicPr>
          <p:cNvPr id="4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3810000"/>
            <a:ext cx="481434" cy="468630"/>
          </a:xfrm>
          <a:prstGeom prst="rect">
            <a:avLst/>
          </a:prstGeom>
          <a:noFill/>
        </p:spPr>
      </p:pic>
      <p:pic>
        <p:nvPicPr>
          <p:cNvPr id="4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447800" y="4800600"/>
            <a:ext cx="481434" cy="468630"/>
          </a:xfrm>
          <a:prstGeom prst="rect">
            <a:avLst/>
          </a:prstGeom>
          <a:noFill/>
        </p:spPr>
      </p:pic>
      <p:pic>
        <p:nvPicPr>
          <p:cNvPr id="45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048000" y="4495800"/>
            <a:ext cx="481434" cy="468630"/>
          </a:xfrm>
          <a:prstGeom prst="rect">
            <a:avLst/>
          </a:prstGeom>
          <a:noFill/>
        </p:spPr>
      </p:pic>
      <p:pic>
        <p:nvPicPr>
          <p:cNvPr id="46" name="Picture 5" descr="C:\Program Files\Microsoft Resource DVD Artwork\DVD_ART\Artwork_Imagery\HARDWARE_IMAGERY\Illustration - Misc Hardware\Windows Server Icons\Misc\Hourglass waitin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48200" y="4800600"/>
            <a:ext cx="281940" cy="487680"/>
          </a:xfrm>
          <a:prstGeom prst="rect">
            <a:avLst/>
          </a:prstGeom>
          <a:noFill/>
        </p:spPr>
      </p:pic>
      <p:sp>
        <p:nvSpPr>
          <p:cNvPr id="47" name="TextBox 46"/>
          <p:cNvSpPr txBox="1"/>
          <p:nvPr/>
        </p:nvSpPr>
        <p:spPr>
          <a:xfrm>
            <a:off x="2895600" y="1219200"/>
            <a:ext cx="28488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3200" dirty="0" smtClean="0"/>
              <a:t> 2D DAG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multi-machine</a:t>
            </a:r>
          </a:p>
          <a:p>
            <a:pPr>
              <a:buFont typeface="Arial" pitchFamily="34" charset="0"/>
              <a:buChar char="•"/>
            </a:pPr>
            <a:r>
              <a:rPr lang="en-US" sz="3200" dirty="0" smtClean="0"/>
              <a:t> virtualized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6600" y="4694374"/>
            <a:ext cx="691911" cy="1020626"/>
          </a:xfrm>
          <a:prstGeom prst="rect">
            <a:avLst/>
          </a:prstGeom>
          <a:noFill/>
        </p:spPr>
      </p:pic>
      <p:pic>
        <p:nvPicPr>
          <p:cNvPr id="73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4694374"/>
            <a:ext cx="691911" cy="1020626"/>
          </a:xfrm>
          <a:prstGeom prst="rect">
            <a:avLst/>
          </a:prstGeom>
          <a:noFill/>
        </p:spPr>
      </p:pic>
      <p:pic>
        <p:nvPicPr>
          <p:cNvPr id="74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0" y="4694374"/>
            <a:ext cx="691911" cy="1020626"/>
          </a:xfrm>
          <a:prstGeom prst="rect">
            <a:avLst/>
          </a:prstGeom>
          <a:noFill/>
        </p:spPr>
      </p:pic>
      <p:pic>
        <p:nvPicPr>
          <p:cNvPr id="7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0" y="4694374"/>
            <a:ext cx="691911" cy="1020626"/>
          </a:xfrm>
          <a:prstGeom prst="rect">
            <a:avLst/>
          </a:prstGeom>
          <a:noFill/>
        </p:spPr>
      </p:pic>
      <p:sp>
        <p:nvSpPr>
          <p:cNvPr id="75" name="Freeform 74"/>
          <p:cNvSpPr/>
          <p:nvPr/>
        </p:nvSpPr>
        <p:spPr>
          <a:xfrm>
            <a:off x="606640" y="3151573"/>
            <a:ext cx="7459463" cy="997505"/>
          </a:xfrm>
          <a:custGeom>
            <a:avLst/>
            <a:gdLst>
              <a:gd name="connsiteX0" fmla="*/ 538579 w 7739849"/>
              <a:gd name="connsiteY0" fmla="*/ 328474 h 985421"/>
              <a:gd name="connsiteX1" fmla="*/ 645111 w 7739849"/>
              <a:gd name="connsiteY1" fmla="*/ 168676 h 985421"/>
              <a:gd name="connsiteX2" fmla="*/ 2074416 w 7739849"/>
              <a:gd name="connsiteY2" fmla="*/ 168676 h 985421"/>
              <a:gd name="connsiteX3" fmla="*/ 4071892 w 7739849"/>
              <a:gd name="connsiteY3" fmla="*/ 239697 h 985421"/>
              <a:gd name="connsiteX4" fmla="*/ 7187954 w 7739849"/>
              <a:gd name="connsiteY4" fmla="*/ 62144 h 985421"/>
              <a:gd name="connsiteX5" fmla="*/ 7383263 w 7739849"/>
              <a:gd name="connsiteY5" fmla="*/ 612559 h 985421"/>
              <a:gd name="connsiteX6" fmla="*/ 6051612 w 7739849"/>
              <a:gd name="connsiteY6" fmla="*/ 941033 h 985421"/>
              <a:gd name="connsiteX7" fmla="*/ 3876583 w 7739849"/>
              <a:gd name="connsiteY7" fmla="*/ 878889 h 985421"/>
              <a:gd name="connsiteX8" fmla="*/ 538579 w 7739849"/>
              <a:gd name="connsiteY8" fmla="*/ 328474 h 985421"/>
              <a:gd name="connsiteX0" fmla="*/ 538579 w 7739849"/>
              <a:gd name="connsiteY0" fmla="*/ 328474 h 960021"/>
              <a:gd name="connsiteX1" fmla="*/ 645111 w 7739849"/>
              <a:gd name="connsiteY1" fmla="*/ 168676 h 960021"/>
              <a:gd name="connsiteX2" fmla="*/ 2074416 w 7739849"/>
              <a:gd name="connsiteY2" fmla="*/ 168676 h 960021"/>
              <a:gd name="connsiteX3" fmla="*/ 4071892 w 7739849"/>
              <a:gd name="connsiteY3" fmla="*/ 239697 h 960021"/>
              <a:gd name="connsiteX4" fmla="*/ 7187954 w 7739849"/>
              <a:gd name="connsiteY4" fmla="*/ 62144 h 960021"/>
              <a:gd name="connsiteX5" fmla="*/ 7383263 w 7739849"/>
              <a:gd name="connsiteY5" fmla="*/ 612559 h 960021"/>
              <a:gd name="connsiteX6" fmla="*/ 6051612 w 7739849"/>
              <a:gd name="connsiteY6" fmla="*/ 941033 h 960021"/>
              <a:gd name="connsiteX7" fmla="*/ 3876583 w 7739849"/>
              <a:gd name="connsiteY7" fmla="*/ 726489 h 960021"/>
              <a:gd name="connsiteX8" fmla="*/ 538579 w 7739849"/>
              <a:gd name="connsiteY8" fmla="*/ 328474 h 960021"/>
              <a:gd name="connsiteX0" fmla="*/ 538579 w 7739849"/>
              <a:gd name="connsiteY0" fmla="*/ 328474 h 960021"/>
              <a:gd name="connsiteX1" fmla="*/ 645111 w 7739849"/>
              <a:gd name="connsiteY1" fmla="*/ 168676 h 960021"/>
              <a:gd name="connsiteX2" fmla="*/ 2074416 w 7739849"/>
              <a:gd name="connsiteY2" fmla="*/ 168676 h 960021"/>
              <a:gd name="connsiteX3" fmla="*/ 4071892 w 7739849"/>
              <a:gd name="connsiteY3" fmla="*/ 239697 h 960021"/>
              <a:gd name="connsiteX4" fmla="*/ 7187954 w 7739849"/>
              <a:gd name="connsiteY4" fmla="*/ 62144 h 960021"/>
              <a:gd name="connsiteX5" fmla="*/ 7383263 w 7739849"/>
              <a:gd name="connsiteY5" fmla="*/ 612559 h 960021"/>
              <a:gd name="connsiteX6" fmla="*/ 5899212 w 7739849"/>
              <a:gd name="connsiteY6" fmla="*/ 941033 h 960021"/>
              <a:gd name="connsiteX7" fmla="*/ 3876583 w 7739849"/>
              <a:gd name="connsiteY7" fmla="*/ 726489 h 960021"/>
              <a:gd name="connsiteX8" fmla="*/ 538579 w 7739849"/>
              <a:gd name="connsiteY8" fmla="*/ 328474 h 960021"/>
              <a:gd name="connsiteX0" fmla="*/ 538579 w 7739849"/>
              <a:gd name="connsiteY0" fmla="*/ 328474 h 948924"/>
              <a:gd name="connsiteX1" fmla="*/ 645111 w 7739849"/>
              <a:gd name="connsiteY1" fmla="*/ 168676 h 948924"/>
              <a:gd name="connsiteX2" fmla="*/ 2074416 w 7739849"/>
              <a:gd name="connsiteY2" fmla="*/ 168676 h 948924"/>
              <a:gd name="connsiteX3" fmla="*/ 4071892 w 7739849"/>
              <a:gd name="connsiteY3" fmla="*/ 239697 h 948924"/>
              <a:gd name="connsiteX4" fmla="*/ 7187954 w 7739849"/>
              <a:gd name="connsiteY4" fmla="*/ 62144 h 948924"/>
              <a:gd name="connsiteX5" fmla="*/ 7383263 w 7739849"/>
              <a:gd name="connsiteY5" fmla="*/ 612559 h 948924"/>
              <a:gd name="connsiteX6" fmla="*/ 7374385 w 7739849"/>
              <a:gd name="connsiteY6" fmla="*/ 773837 h 948924"/>
              <a:gd name="connsiteX7" fmla="*/ 5899212 w 7739849"/>
              <a:gd name="connsiteY7" fmla="*/ 941033 h 948924"/>
              <a:gd name="connsiteX8" fmla="*/ 3876583 w 7739849"/>
              <a:gd name="connsiteY8" fmla="*/ 726489 h 948924"/>
              <a:gd name="connsiteX9" fmla="*/ 538579 w 7739849"/>
              <a:gd name="connsiteY9" fmla="*/ 328474 h 948924"/>
              <a:gd name="connsiteX0" fmla="*/ 538579 w 7765249"/>
              <a:gd name="connsiteY0" fmla="*/ 328474 h 948924"/>
              <a:gd name="connsiteX1" fmla="*/ 645111 w 7765249"/>
              <a:gd name="connsiteY1" fmla="*/ 168676 h 948924"/>
              <a:gd name="connsiteX2" fmla="*/ 2074416 w 7765249"/>
              <a:gd name="connsiteY2" fmla="*/ 168676 h 948924"/>
              <a:gd name="connsiteX3" fmla="*/ 4071892 w 7765249"/>
              <a:gd name="connsiteY3" fmla="*/ 239697 h 948924"/>
              <a:gd name="connsiteX4" fmla="*/ 7187954 w 7765249"/>
              <a:gd name="connsiteY4" fmla="*/ 62144 h 948924"/>
              <a:gd name="connsiteX5" fmla="*/ 7535663 w 7765249"/>
              <a:gd name="connsiteY5" fmla="*/ 612559 h 948924"/>
              <a:gd name="connsiteX6" fmla="*/ 7374385 w 7765249"/>
              <a:gd name="connsiteY6" fmla="*/ 773837 h 948924"/>
              <a:gd name="connsiteX7" fmla="*/ 5899212 w 7765249"/>
              <a:gd name="connsiteY7" fmla="*/ 941033 h 948924"/>
              <a:gd name="connsiteX8" fmla="*/ 3876583 w 7765249"/>
              <a:gd name="connsiteY8" fmla="*/ 726489 h 948924"/>
              <a:gd name="connsiteX9" fmla="*/ 538579 w 7765249"/>
              <a:gd name="connsiteY9" fmla="*/ 328474 h 948924"/>
              <a:gd name="connsiteX0" fmla="*/ 538579 w 7765249"/>
              <a:gd name="connsiteY0" fmla="*/ 328474 h 948924"/>
              <a:gd name="connsiteX1" fmla="*/ 645111 w 7765249"/>
              <a:gd name="connsiteY1" fmla="*/ 168676 h 948924"/>
              <a:gd name="connsiteX2" fmla="*/ 2074416 w 7765249"/>
              <a:gd name="connsiteY2" fmla="*/ 168676 h 948924"/>
              <a:gd name="connsiteX3" fmla="*/ 4071892 w 7765249"/>
              <a:gd name="connsiteY3" fmla="*/ 239697 h 948924"/>
              <a:gd name="connsiteX4" fmla="*/ 7187954 w 7765249"/>
              <a:gd name="connsiteY4" fmla="*/ 62144 h 948924"/>
              <a:gd name="connsiteX5" fmla="*/ 7535663 w 7765249"/>
              <a:gd name="connsiteY5" fmla="*/ 612559 h 948924"/>
              <a:gd name="connsiteX6" fmla="*/ 7374385 w 7765249"/>
              <a:gd name="connsiteY6" fmla="*/ 773837 h 948924"/>
              <a:gd name="connsiteX7" fmla="*/ 5899212 w 7765249"/>
              <a:gd name="connsiteY7" fmla="*/ 941033 h 948924"/>
              <a:gd name="connsiteX8" fmla="*/ 3876583 w 7765249"/>
              <a:gd name="connsiteY8" fmla="*/ 726489 h 948924"/>
              <a:gd name="connsiteX9" fmla="*/ 538579 w 7765249"/>
              <a:gd name="connsiteY9" fmla="*/ 328474 h 948924"/>
              <a:gd name="connsiteX0" fmla="*/ 538579 w 7647127"/>
              <a:gd name="connsiteY0" fmla="*/ 328474 h 948924"/>
              <a:gd name="connsiteX1" fmla="*/ 645111 w 7647127"/>
              <a:gd name="connsiteY1" fmla="*/ 168676 h 948924"/>
              <a:gd name="connsiteX2" fmla="*/ 2074416 w 7647127"/>
              <a:gd name="connsiteY2" fmla="*/ 168676 h 948924"/>
              <a:gd name="connsiteX3" fmla="*/ 4071892 w 7647127"/>
              <a:gd name="connsiteY3" fmla="*/ 239697 h 948924"/>
              <a:gd name="connsiteX4" fmla="*/ 6883154 w 7647127"/>
              <a:gd name="connsiteY4" fmla="*/ 62144 h 948924"/>
              <a:gd name="connsiteX5" fmla="*/ 7535663 w 7647127"/>
              <a:gd name="connsiteY5" fmla="*/ 612559 h 948924"/>
              <a:gd name="connsiteX6" fmla="*/ 7374385 w 7647127"/>
              <a:gd name="connsiteY6" fmla="*/ 773837 h 948924"/>
              <a:gd name="connsiteX7" fmla="*/ 5899212 w 7647127"/>
              <a:gd name="connsiteY7" fmla="*/ 941033 h 948924"/>
              <a:gd name="connsiteX8" fmla="*/ 3876583 w 7647127"/>
              <a:gd name="connsiteY8" fmla="*/ 726489 h 948924"/>
              <a:gd name="connsiteX9" fmla="*/ 538579 w 7647127"/>
              <a:gd name="connsiteY9" fmla="*/ 328474 h 948924"/>
              <a:gd name="connsiteX0" fmla="*/ 538579 w 7535663"/>
              <a:gd name="connsiteY0" fmla="*/ 328474 h 960021"/>
              <a:gd name="connsiteX1" fmla="*/ 645111 w 7535663"/>
              <a:gd name="connsiteY1" fmla="*/ 168676 h 960021"/>
              <a:gd name="connsiteX2" fmla="*/ 2074416 w 7535663"/>
              <a:gd name="connsiteY2" fmla="*/ 168676 h 960021"/>
              <a:gd name="connsiteX3" fmla="*/ 4071892 w 7535663"/>
              <a:gd name="connsiteY3" fmla="*/ 239697 h 960021"/>
              <a:gd name="connsiteX4" fmla="*/ 6883154 w 7535663"/>
              <a:gd name="connsiteY4" fmla="*/ 62144 h 960021"/>
              <a:gd name="connsiteX5" fmla="*/ 7535663 w 7535663"/>
              <a:gd name="connsiteY5" fmla="*/ 612559 h 960021"/>
              <a:gd name="connsiteX6" fmla="*/ 5899212 w 7535663"/>
              <a:gd name="connsiteY6" fmla="*/ 941033 h 960021"/>
              <a:gd name="connsiteX7" fmla="*/ 3876583 w 7535663"/>
              <a:gd name="connsiteY7" fmla="*/ 726489 h 960021"/>
              <a:gd name="connsiteX8" fmla="*/ 538579 w 7535663"/>
              <a:gd name="connsiteY8" fmla="*/ 328474 h 960021"/>
              <a:gd name="connsiteX0" fmla="*/ 538579 w 7577709"/>
              <a:gd name="connsiteY0" fmla="*/ 328474 h 972845"/>
              <a:gd name="connsiteX1" fmla="*/ 645111 w 7577709"/>
              <a:gd name="connsiteY1" fmla="*/ 168676 h 972845"/>
              <a:gd name="connsiteX2" fmla="*/ 2074416 w 7577709"/>
              <a:gd name="connsiteY2" fmla="*/ 168676 h 972845"/>
              <a:gd name="connsiteX3" fmla="*/ 4071892 w 7577709"/>
              <a:gd name="connsiteY3" fmla="*/ 239697 h 972845"/>
              <a:gd name="connsiteX4" fmla="*/ 6883154 w 7577709"/>
              <a:gd name="connsiteY4" fmla="*/ 62144 h 972845"/>
              <a:gd name="connsiteX5" fmla="*/ 7535663 w 7577709"/>
              <a:gd name="connsiteY5" fmla="*/ 612559 h 972845"/>
              <a:gd name="connsiteX6" fmla="*/ 7135428 w 7577709"/>
              <a:gd name="connsiteY6" fmla="*/ 917359 h 972845"/>
              <a:gd name="connsiteX7" fmla="*/ 5899212 w 7577709"/>
              <a:gd name="connsiteY7" fmla="*/ 941033 h 972845"/>
              <a:gd name="connsiteX8" fmla="*/ 3876583 w 7577709"/>
              <a:gd name="connsiteY8" fmla="*/ 726489 h 972845"/>
              <a:gd name="connsiteX9" fmla="*/ 538579 w 7577709"/>
              <a:gd name="connsiteY9" fmla="*/ 328474 h 972845"/>
              <a:gd name="connsiteX0" fmla="*/ 538579 w 7577709"/>
              <a:gd name="connsiteY0" fmla="*/ 328474 h 980982"/>
              <a:gd name="connsiteX1" fmla="*/ 645111 w 7577709"/>
              <a:gd name="connsiteY1" fmla="*/ 168676 h 980982"/>
              <a:gd name="connsiteX2" fmla="*/ 2074416 w 7577709"/>
              <a:gd name="connsiteY2" fmla="*/ 168676 h 980982"/>
              <a:gd name="connsiteX3" fmla="*/ 4071892 w 7577709"/>
              <a:gd name="connsiteY3" fmla="*/ 239697 h 980982"/>
              <a:gd name="connsiteX4" fmla="*/ 6883154 w 7577709"/>
              <a:gd name="connsiteY4" fmla="*/ 62144 h 980982"/>
              <a:gd name="connsiteX5" fmla="*/ 7535663 w 7577709"/>
              <a:gd name="connsiteY5" fmla="*/ 612559 h 980982"/>
              <a:gd name="connsiteX6" fmla="*/ 7135428 w 7577709"/>
              <a:gd name="connsiteY6" fmla="*/ 917359 h 980982"/>
              <a:gd name="connsiteX7" fmla="*/ 5899212 w 7577709"/>
              <a:gd name="connsiteY7" fmla="*/ 941033 h 980982"/>
              <a:gd name="connsiteX8" fmla="*/ 3876583 w 7577709"/>
              <a:gd name="connsiteY8" fmla="*/ 878889 h 980982"/>
              <a:gd name="connsiteX9" fmla="*/ 538579 w 7577709"/>
              <a:gd name="connsiteY9" fmla="*/ 328474 h 980982"/>
              <a:gd name="connsiteX0" fmla="*/ 538579 w 7577709"/>
              <a:gd name="connsiteY0" fmla="*/ 328474 h 972105"/>
              <a:gd name="connsiteX1" fmla="*/ 645111 w 7577709"/>
              <a:gd name="connsiteY1" fmla="*/ 168676 h 972105"/>
              <a:gd name="connsiteX2" fmla="*/ 2074416 w 7577709"/>
              <a:gd name="connsiteY2" fmla="*/ 168676 h 972105"/>
              <a:gd name="connsiteX3" fmla="*/ 4071892 w 7577709"/>
              <a:gd name="connsiteY3" fmla="*/ 239697 h 972105"/>
              <a:gd name="connsiteX4" fmla="*/ 6883154 w 7577709"/>
              <a:gd name="connsiteY4" fmla="*/ 62144 h 972105"/>
              <a:gd name="connsiteX5" fmla="*/ 7535663 w 7577709"/>
              <a:gd name="connsiteY5" fmla="*/ 612559 h 972105"/>
              <a:gd name="connsiteX6" fmla="*/ 7135428 w 7577709"/>
              <a:gd name="connsiteY6" fmla="*/ 917359 h 972105"/>
              <a:gd name="connsiteX7" fmla="*/ 5899212 w 7577709"/>
              <a:gd name="connsiteY7" fmla="*/ 941033 h 972105"/>
              <a:gd name="connsiteX8" fmla="*/ 3876583 w 7577709"/>
              <a:gd name="connsiteY8" fmla="*/ 878889 h 972105"/>
              <a:gd name="connsiteX9" fmla="*/ 2243092 w 7577709"/>
              <a:gd name="connsiteY9" fmla="*/ 562991 h 972105"/>
              <a:gd name="connsiteX10" fmla="*/ 538579 w 7577709"/>
              <a:gd name="connsiteY10" fmla="*/ 328474 h 972105"/>
              <a:gd name="connsiteX0" fmla="*/ 538579 w 7577709"/>
              <a:gd name="connsiteY0" fmla="*/ 328474 h 972105"/>
              <a:gd name="connsiteX1" fmla="*/ 645111 w 7577709"/>
              <a:gd name="connsiteY1" fmla="*/ 168676 h 972105"/>
              <a:gd name="connsiteX2" fmla="*/ 2074416 w 7577709"/>
              <a:gd name="connsiteY2" fmla="*/ 168676 h 972105"/>
              <a:gd name="connsiteX3" fmla="*/ 4071892 w 7577709"/>
              <a:gd name="connsiteY3" fmla="*/ 239697 h 972105"/>
              <a:gd name="connsiteX4" fmla="*/ 6883154 w 7577709"/>
              <a:gd name="connsiteY4" fmla="*/ 62144 h 972105"/>
              <a:gd name="connsiteX5" fmla="*/ 7535663 w 7577709"/>
              <a:gd name="connsiteY5" fmla="*/ 612559 h 972105"/>
              <a:gd name="connsiteX6" fmla="*/ 7135428 w 7577709"/>
              <a:gd name="connsiteY6" fmla="*/ 917359 h 972105"/>
              <a:gd name="connsiteX7" fmla="*/ 5899212 w 7577709"/>
              <a:gd name="connsiteY7" fmla="*/ 941033 h 972105"/>
              <a:gd name="connsiteX8" fmla="*/ 3876583 w 7577709"/>
              <a:gd name="connsiteY8" fmla="*/ 878889 h 972105"/>
              <a:gd name="connsiteX9" fmla="*/ 3361678 w 7577709"/>
              <a:gd name="connsiteY9" fmla="*/ 646590 h 972105"/>
              <a:gd name="connsiteX10" fmla="*/ 2243092 w 7577709"/>
              <a:gd name="connsiteY10" fmla="*/ 562991 h 972105"/>
              <a:gd name="connsiteX11" fmla="*/ 538579 w 7577709"/>
              <a:gd name="connsiteY11" fmla="*/ 328474 h 9721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4605292 w 7577709"/>
              <a:gd name="connsiteY3" fmla="*/ 112697 h 997505"/>
              <a:gd name="connsiteX4" fmla="*/ 6883154 w 7577709"/>
              <a:gd name="connsiteY4" fmla="*/ 87544 h 997505"/>
              <a:gd name="connsiteX5" fmla="*/ 7535663 w 7577709"/>
              <a:gd name="connsiteY5" fmla="*/ 637959 h 997505"/>
              <a:gd name="connsiteX6" fmla="*/ 7135428 w 7577709"/>
              <a:gd name="connsiteY6" fmla="*/ 942759 h 997505"/>
              <a:gd name="connsiteX7" fmla="*/ 5899212 w 7577709"/>
              <a:gd name="connsiteY7" fmla="*/ 966433 h 997505"/>
              <a:gd name="connsiteX8" fmla="*/ 3876583 w 7577709"/>
              <a:gd name="connsiteY8" fmla="*/ 904289 h 997505"/>
              <a:gd name="connsiteX9" fmla="*/ 3361678 w 7577709"/>
              <a:gd name="connsiteY9" fmla="*/ 671990 h 997505"/>
              <a:gd name="connsiteX10" fmla="*/ 2243092 w 7577709"/>
              <a:gd name="connsiteY10" fmla="*/ 588391 h 997505"/>
              <a:gd name="connsiteX11" fmla="*/ 538579 w 7577709"/>
              <a:gd name="connsiteY11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361678 w 7577709"/>
              <a:gd name="connsiteY10" fmla="*/ 671990 h 997505"/>
              <a:gd name="connsiteX11" fmla="*/ 2243092 w 7577709"/>
              <a:gd name="connsiteY11" fmla="*/ 5883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883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12191 h 997505"/>
              <a:gd name="connsiteX12" fmla="*/ 538579 w 7577709"/>
              <a:gd name="connsiteY12" fmla="*/ 353874 h 997505"/>
              <a:gd name="connsiteX0" fmla="*/ 538579 w 7577709"/>
              <a:gd name="connsiteY0" fmla="*/ 353874 h 997505"/>
              <a:gd name="connsiteX1" fmla="*/ 645111 w 7577709"/>
              <a:gd name="connsiteY1" fmla="*/ 194076 h 997505"/>
              <a:gd name="connsiteX2" fmla="*/ 2074416 w 7577709"/>
              <a:gd name="connsiteY2" fmla="*/ 194076 h 997505"/>
              <a:gd name="connsiteX3" fmla="*/ 3062057 w 7577709"/>
              <a:gd name="connsiteY3" fmla="*/ 167443 h 997505"/>
              <a:gd name="connsiteX4" fmla="*/ 4605292 w 7577709"/>
              <a:gd name="connsiteY4" fmla="*/ 112697 h 997505"/>
              <a:gd name="connsiteX5" fmla="*/ 6883154 w 7577709"/>
              <a:gd name="connsiteY5" fmla="*/ 87544 h 997505"/>
              <a:gd name="connsiteX6" fmla="*/ 7535663 w 7577709"/>
              <a:gd name="connsiteY6" fmla="*/ 637959 h 997505"/>
              <a:gd name="connsiteX7" fmla="*/ 7135428 w 7577709"/>
              <a:gd name="connsiteY7" fmla="*/ 942759 h 997505"/>
              <a:gd name="connsiteX8" fmla="*/ 5899212 w 7577709"/>
              <a:gd name="connsiteY8" fmla="*/ 966433 h 997505"/>
              <a:gd name="connsiteX9" fmla="*/ 3876583 w 7577709"/>
              <a:gd name="connsiteY9" fmla="*/ 904289 h 997505"/>
              <a:gd name="connsiteX10" fmla="*/ 3056878 w 7577709"/>
              <a:gd name="connsiteY10" fmla="*/ 519590 h 997505"/>
              <a:gd name="connsiteX11" fmla="*/ 2243092 w 7577709"/>
              <a:gd name="connsiteY11" fmla="*/ 512191 h 997505"/>
              <a:gd name="connsiteX12" fmla="*/ 538579 w 7577709"/>
              <a:gd name="connsiteY12" fmla="*/ 353874 h 997505"/>
              <a:gd name="connsiteX0" fmla="*/ 538579 w 7501509"/>
              <a:gd name="connsiteY0" fmla="*/ 328474 h 997505"/>
              <a:gd name="connsiteX1" fmla="*/ 645111 w 7501509"/>
              <a:gd name="connsiteY1" fmla="*/ 168676 h 997505"/>
              <a:gd name="connsiteX2" fmla="*/ 2074416 w 7501509"/>
              <a:gd name="connsiteY2" fmla="*/ 168676 h 997505"/>
              <a:gd name="connsiteX3" fmla="*/ 3062057 w 7501509"/>
              <a:gd name="connsiteY3" fmla="*/ 142043 h 997505"/>
              <a:gd name="connsiteX4" fmla="*/ 4605292 w 7501509"/>
              <a:gd name="connsiteY4" fmla="*/ 87297 h 997505"/>
              <a:gd name="connsiteX5" fmla="*/ 6883154 w 7501509"/>
              <a:gd name="connsiteY5" fmla="*/ 62144 h 997505"/>
              <a:gd name="connsiteX6" fmla="*/ 7459463 w 7501509"/>
              <a:gd name="connsiteY6" fmla="*/ 460159 h 997505"/>
              <a:gd name="connsiteX7" fmla="*/ 7135428 w 7501509"/>
              <a:gd name="connsiteY7" fmla="*/ 917359 h 997505"/>
              <a:gd name="connsiteX8" fmla="*/ 5899212 w 7501509"/>
              <a:gd name="connsiteY8" fmla="*/ 941033 h 997505"/>
              <a:gd name="connsiteX9" fmla="*/ 3876583 w 7501509"/>
              <a:gd name="connsiteY9" fmla="*/ 878889 h 997505"/>
              <a:gd name="connsiteX10" fmla="*/ 3056878 w 7501509"/>
              <a:gd name="connsiteY10" fmla="*/ 494190 h 997505"/>
              <a:gd name="connsiteX11" fmla="*/ 2243092 w 7501509"/>
              <a:gd name="connsiteY11" fmla="*/ 486791 h 997505"/>
              <a:gd name="connsiteX12" fmla="*/ 538579 w 7501509"/>
              <a:gd name="connsiteY12" fmla="*/ 328474 h 997505"/>
              <a:gd name="connsiteX0" fmla="*/ 538579 w 7459463"/>
              <a:gd name="connsiteY0" fmla="*/ 328474 h 997505"/>
              <a:gd name="connsiteX1" fmla="*/ 645111 w 7459463"/>
              <a:gd name="connsiteY1" fmla="*/ 168676 h 997505"/>
              <a:gd name="connsiteX2" fmla="*/ 2074416 w 7459463"/>
              <a:gd name="connsiteY2" fmla="*/ 168676 h 997505"/>
              <a:gd name="connsiteX3" fmla="*/ 3062057 w 7459463"/>
              <a:gd name="connsiteY3" fmla="*/ 142043 h 997505"/>
              <a:gd name="connsiteX4" fmla="*/ 4605292 w 7459463"/>
              <a:gd name="connsiteY4" fmla="*/ 87297 h 997505"/>
              <a:gd name="connsiteX5" fmla="*/ 6883154 w 7459463"/>
              <a:gd name="connsiteY5" fmla="*/ 62144 h 997505"/>
              <a:gd name="connsiteX6" fmla="*/ 7459463 w 7459463"/>
              <a:gd name="connsiteY6" fmla="*/ 460159 h 997505"/>
              <a:gd name="connsiteX7" fmla="*/ 7135428 w 7459463"/>
              <a:gd name="connsiteY7" fmla="*/ 917359 h 997505"/>
              <a:gd name="connsiteX8" fmla="*/ 5899212 w 7459463"/>
              <a:gd name="connsiteY8" fmla="*/ 941033 h 997505"/>
              <a:gd name="connsiteX9" fmla="*/ 3876583 w 7459463"/>
              <a:gd name="connsiteY9" fmla="*/ 878889 h 997505"/>
              <a:gd name="connsiteX10" fmla="*/ 3056878 w 7459463"/>
              <a:gd name="connsiteY10" fmla="*/ 494190 h 997505"/>
              <a:gd name="connsiteX11" fmla="*/ 2243092 w 7459463"/>
              <a:gd name="connsiteY11" fmla="*/ 486791 h 997505"/>
              <a:gd name="connsiteX12" fmla="*/ 538579 w 7459463"/>
              <a:gd name="connsiteY12" fmla="*/ 328474 h 9975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459463" h="997505">
                <a:moveTo>
                  <a:pt x="538579" y="328474"/>
                </a:moveTo>
                <a:cubicBezTo>
                  <a:pt x="0" y="210105"/>
                  <a:pt x="389138" y="195309"/>
                  <a:pt x="645111" y="168676"/>
                </a:cubicBezTo>
                <a:cubicBezTo>
                  <a:pt x="901084" y="142043"/>
                  <a:pt x="1671592" y="173115"/>
                  <a:pt x="2074416" y="168676"/>
                </a:cubicBezTo>
                <a:cubicBezTo>
                  <a:pt x="2477240" y="164237"/>
                  <a:pt x="2640244" y="155606"/>
                  <a:pt x="3062057" y="142043"/>
                </a:cubicBezTo>
                <a:cubicBezTo>
                  <a:pt x="3483870" y="128480"/>
                  <a:pt x="3968443" y="100613"/>
                  <a:pt x="4605292" y="87297"/>
                </a:cubicBezTo>
                <a:cubicBezTo>
                  <a:pt x="5242141" y="73981"/>
                  <a:pt x="6407459" y="0"/>
                  <a:pt x="6883154" y="62144"/>
                </a:cubicBezTo>
                <a:cubicBezTo>
                  <a:pt x="7358849" y="124288"/>
                  <a:pt x="7417417" y="317623"/>
                  <a:pt x="7459463" y="460159"/>
                </a:cubicBezTo>
                <a:cubicBezTo>
                  <a:pt x="7458600" y="641905"/>
                  <a:pt x="7395470" y="837213"/>
                  <a:pt x="7135428" y="917359"/>
                </a:cubicBezTo>
                <a:cubicBezTo>
                  <a:pt x="6875386" y="997505"/>
                  <a:pt x="6442353" y="947445"/>
                  <a:pt x="5899212" y="941033"/>
                </a:cubicBezTo>
                <a:cubicBezTo>
                  <a:pt x="5356071" y="934621"/>
                  <a:pt x="4350305" y="953363"/>
                  <a:pt x="3876583" y="878889"/>
                </a:cubicBezTo>
                <a:cubicBezTo>
                  <a:pt x="3402861" y="804415"/>
                  <a:pt x="3329126" y="559540"/>
                  <a:pt x="3056878" y="494190"/>
                </a:cubicBezTo>
                <a:cubicBezTo>
                  <a:pt x="2784630" y="428840"/>
                  <a:pt x="2644314" y="478899"/>
                  <a:pt x="2243092" y="486791"/>
                </a:cubicBezTo>
                <a:cubicBezTo>
                  <a:pt x="1823376" y="459172"/>
                  <a:pt x="804909" y="406893"/>
                  <a:pt x="538579" y="328474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Line 73"/>
          <p:cNvSpPr>
            <a:spLocks noChangeShapeType="1"/>
          </p:cNvSpPr>
          <p:nvPr/>
        </p:nvSpPr>
        <p:spPr bwMode="auto">
          <a:xfrm>
            <a:off x="7543800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</a:t>
            </a:r>
            <a:endParaRPr lang="en-US" dirty="0"/>
          </a:p>
        </p:txBody>
      </p:sp>
      <p:sp>
        <p:nvSpPr>
          <p:cNvPr id="77" name="Slide Number Placeholder 7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602556" y="2197768"/>
            <a:ext cx="4671820" cy="5843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800" dirty="0" smtClean="0"/>
              <a:t>Files, TCP, FIFO, Network</a:t>
            </a:r>
            <a:endParaRPr lang="en-US" sz="2800" dirty="0"/>
          </a:p>
        </p:txBody>
      </p:sp>
      <p:sp>
        <p:nvSpPr>
          <p:cNvPr id="5" name="Rectangle 24"/>
          <p:cNvSpPr>
            <a:spLocks noChangeArrowheads="1"/>
          </p:cNvSpPr>
          <p:nvPr/>
        </p:nvSpPr>
        <p:spPr bwMode="auto">
          <a:xfrm>
            <a:off x="694016" y="2521476"/>
            <a:ext cx="2353984" cy="3345924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6" name="Oval 25"/>
          <p:cNvSpPr>
            <a:spLocks noChangeArrowheads="1"/>
          </p:cNvSpPr>
          <p:nvPr/>
        </p:nvSpPr>
        <p:spPr bwMode="auto">
          <a:xfrm>
            <a:off x="1088573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7" name="Oval 26"/>
          <p:cNvSpPr>
            <a:spLocks noChangeArrowheads="1"/>
          </p:cNvSpPr>
          <p:nvPr/>
        </p:nvSpPr>
        <p:spPr bwMode="auto">
          <a:xfrm>
            <a:off x="1563436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8" name="Oval 27"/>
          <p:cNvSpPr>
            <a:spLocks noChangeArrowheads="1"/>
          </p:cNvSpPr>
          <p:nvPr/>
        </p:nvSpPr>
        <p:spPr bwMode="auto">
          <a:xfrm>
            <a:off x="2038300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9" name="Oval 28"/>
          <p:cNvSpPr>
            <a:spLocks noChangeArrowheads="1"/>
          </p:cNvSpPr>
          <p:nvPr/>
        </p:nvSpPr>
        <p:spPr bwMode="auto">
          <a:xfrm>
            <a:off x="1326004" y="3366550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0" name="Oval 29"/>
          <p:cNvSpPr>
            <a:spLocks noChangeArrowheads="1"/>
          </p:cNvSpPr>
          <p:nvPr/>
        </p:nvSpPr>
        <p:spPr bwMode="auto">
          <a:xfrm>
            <a:off x="1800868" y="3366550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1" name="Oval 30"/>
          <p:cNvSpPr>
            <a:spLocks noChangeArrowheads="1"/>
          </p:cNvSpPr>
          <p:nvPr/>
        </p:nvSpPr>
        <p:spPr bwMode="auto">
          <a:xfrm>
            <a:off x="2275732" y="3366550"/>
            <a:ext cx="237432" cy="194797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2" name="Oval 31"/>
          <p:cNvSpPr>
            <a:spLocks noChangeArrowheads="1"/>
          </p:cNvSpPr>
          <p:nvPr/>
        </p:nvSpPr>
        <p:spPr bwMode="auto">
          <a:xfrm>
            <a:off x="2516654" y="2976956"/>
            <a:ext cx="237432" cy="194797"/>
          </a:xfrm>
          <a:prstGeom prst="ellipse">
            <a:avLst/>
          </a:prstGeom>
          <a:solidFill>
            <a:srgbClr val="66FF66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3" name="Oval 32"/>
          <p:cNvSpPr>
            <a:spLocks noChangeArrowheads="1"/>
          </p:cNvSpPr>
          <p:nvPr/>
        </p:nvSpPr>
        <p:spPr bwMode="auto">
          <a:xfrm>
            <a:off x="2038300" y="3690258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4" name="Oval 33"/>
          <p:cNvSpPr>
            <a:spLocks noChangeArrowheads="1"/>
          </p:cNvSpPr>
          <p:nvPr/>
        </p:nvSpPr>
        <p:spPr bwMode="auto">
          <a:xfrm>
            <a:off x="1563436" y="3690258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5" name="Oval 34"/>
          <p:cNvSpPr>
            <a:spLocks noChangeArrowheads="1"/>
          </p:cNvSpPr>
          <p:nvPr/>
        </p:nvSpPr>
        <p:spPr bwMode="auto">
          <a:xfrm>
            <a:off x="1011756" y="3690258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6" name="Oval 35"/>
          <p:cNvSpPr>
            <a:spLocks noChangeArrowheads="1"/>
          </p:cNvSpPr>
          <p:nvPr/>
        </p:nvSpPr>
        <p:spPr bwMode="auto">
          <a:xfrm>
            <a:off x="1326004" y="3950941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7" name="Oval 36"/>
          <p:cNvSpPr>
            <a:spLocks noChangeArrowheads="1"/>
          </p:cNvSpPr>
          <p:nvPr/>
        </p:nvSpPr>
        <p:spPr bwMode="auto">
          <a:xfrm>
            <a:off x="1800868" y="3950941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18" name="Oval 37"/>
          <p:cNvSpPr>
            <a:spLocks noChangeArrowheads="1"/>
          </p:cNvSpPr>
          <p:nvPr/>
        </p:nvSpPr>
        <p:spPr bwMode="auto">
          <a:xfrm>
            <a:off x="2275732" y="3950941"/>
            <a:ext cx="237432" cy="194797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cxnSp>
        <p:nvCxnSpPr>
          <p:cNvPr id="19" name="AutoShape 38"/>
          <p:cNvCxnSpPr>
            <a:cxnSpLocks noChangeShapeType="1"/>
            <a:stCxn id="6" idx="4"/>
            <a:endCxn id="9" idx="1"/>
          </p:cNvCxnSpPr>
          <p:nvPr/>
        </p:nvCxnSpPr>
        <p:spPr bwMode="auto">
          <a:xfrm rot="16200000" flipH="1">
            <a:off x="1172371" y="3206671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0" name="AutoShape 39"/>
          <p:cNvCxnSpPr>
            <a:cxnSpLocks noChangeShapeType="1"/>
            <a:stCxn id="7" idx="3"/>
            <a:endCxn id="9" idx="7"/>
          </p:cNvCxnSpPr>
          <p:nvPr/>
        </p:nvCxnSpPr>
        <p:spPr bwMode="auto">
          <a:xfrm rot="5400000">
            <a:off x="1437511" y="3234380"/>
            <a:ext cx="251851" cy="695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" name="AutoShape 40"/>
          <p:cNvCxnSpPr>
            <a:cxnSpLocks noChangeShapeType="1"/>
            <a:stCxn id="7" idx="5"/>
            <a:endCxn id="10" idx="1"/>
          </p:cNvCxnSpPr>
          <p:nvPr/>
        </p:nvCxnSpPr>
        <p:spPr bwMode="auto">
          <a:xfrm rot="16200000" flipH="1">
            <a:off x="1674942" y="3234380"/>
            <a:ext cx="251852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2" name="AutoShape 41"/>
          <p:cNvCxnSpPr>
            <a:cxnSpLocks noChangeShapeType="1"/>
            <a:stCxn id="8" idx="3"/>
            <a:endCxn id="10" idx="0"/>
          </p:cNvCxnSpPr>
          <p:nvPr/>
        </p:nvCxnSpPr>
        <p:spPr bwMode="auto">
          <a:xfrm rot="5400000">
            <a:off x="1884666" y="3178145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3" name="AutoShape 42"/>
          <p:cNvCxnSpPr>
            <a:cxnSpLocks noChangeShapeType="1"/>
            <a:stCxn id="8" idx="5"/>
            <a:endCxn id="11" idx="0"/>
          </p:cNvCxnSpPr>
          <p:nvPr/>
        </p:nvCxnSpPr>
        <p:spPr bwMode="auto">
          <a:xfrm rot="16200000" flipH="1">
            <a:off x="2206042" y="3178144"/>
            <a:ext cx="22332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4" name="AutoShape 43"/>
          <p:cNvCxnSpPr>
            <a:cxnSpLocks noChangeShapeType="1"/>
            <a:stCxn id="12" idx="4"/>
            <a:endCxn id="11" idx="7"/>
          </p:cNvCxnSpPr>
          <p:nvPr/>
        </p:nvCxnSpPr>
        <p:spPr bwMode="auto">
          <a:xfrm rot="5400000">
            <a:off x="2445220" y="3204927"/>
            <a:ext cx="223324" cy="15697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" name="AutoShape 45"/>
          <p:cNvCxnSpPr>
            <a:cxnSpLocks noChangeShapeType="1"/>
            <a:stCxn id="10" idx="4"/>
            <a:endCxn id="13" idx="1"/>
          </p:cNvCxnSpPr>
          <p:nvPr/>
        </p:nvCxnSpPr>
        <p:spPr bwMode="auto">
          <a:xfrm rot="16200000" flipH="1">
            <a:off x="1917609" y="3563322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6" name="AutoShape 46"/>
          <p:cNvCxnSpPr>
            <a:cxnSpLocks noChangeShapeType="1"/>
            <a:stCxn id="10" idx="4"/>
            <a:endCxn id="14" idx="7"/>
          </p:cNvCxnSpPr>
          <p:nvPr/>
        </p:nvCxnSpPr>
        <p:spPr bwMode="auto">
          <a:xfrm rot="5400000">
            <a:off x="1764122" y="3563323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" name="AutoShape 47"/>
          <p:cNvCxnSpPr>
            <a:cxnSpLocks noChangeShapeType="1"/>
            <a:stCxn id="9" idx="4"/>
            <a:endCxn id="15" idx="7"/>
          </p:cNvCxnSpPr>
          <p:nvPr/>
        </p:nvCxnSpPr>
        <p:spPr bwMode="auto">
          <a:xfrm rot="5400000">
            <a:off x="1250852" y="3524914"/>
            <a:ext cx="157438" cy="23030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8" name="AutoShape 48"/>
          <p:cNvCxnSpPr>
            <a:cxnSpLocks noChangeShapeType="1"/>
            <a:stCxn id="9" idx="4"/>
            <a:endCxn id="14" idx="1"/>
          </p:cNvCxnSpPr>
          <p:nvPr/>
        </p:nvCxnSpPr>
        <p:spPr bwMode="auto">
          <a:xfrm rot="16200000" flipH="1">
            <a:off x="1442746" y="3563322"/>
            <a:ext cx="157438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" name="AutoShape 51"/>
          <p:cNvCxnSpPr>
            <a:cxnSpLocks noChangeShapeType="1"/>
            <a:stCxn id="14" idx="5"/>
            <a:endCxn id="17" idx="1"/>
          </p:cNvCxnSpPr>
          <p:nvPr/>
        </p:nvCxnSpPr>
        <p:spPr bwMode="auto">
          <a:xfrm rot="16200000" flipH="1">
            <a:off x="1739397" y="3883226"/>
            <a:ext cx="122941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53"/>
          <p:cNvCxnSpPr>
            <a:cxnSpLocks noChangeShapeType="1"/>
            <a:stCxn id="13" idx="3"/>
            <a:endCxn id="17" idx="0"/>
          </p:cNvCxnSpPr>
          <p:nvPr/>
        </p:nvCxnSpPr>
        <p:spPr bwMode="auto">
          <a:xfrm rot="5400000">
            <a:off x="1949122" y="3826989"/>
            <a:ext cx="94414" cy="153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2" name="AutoShape 54"/>
          <p:cNvCxnSpPr>
            <a:cxnSpLocks noChangeShapeType="1"/>
            <a:stCxn id="14" idx="3"/>
            <a:endCxn id="16" idx="7"/>
          </p:cNvCxnSpPr>
          <p:nvPr/>
        </p:nvCxnSpPr>
        <p:spPr bwMode="auto">
          <a:xfrm rot="5400000">
            <a:off x="1501965" y="3883226"/>
            <a:ext cx="122941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" name="AutoShape 55"/>
          <p:cNvCxnSpPr>
            <a:cxnSpLocks noChangeShapeType="1"/>
            <a:stCxn id="15" idx="5"/>
            <a:endCxn id="16" idx="1"/>
          </p:cNvCxnSpPr>
          <p:nvPr/>
        </p:nvCxnSpPr>
        <p:spPr bwMode="auto">
          <a:xfrm rot="16200000" flipH="1">
            <a:off x="1226126" y="3844819"/>
            <a:ext cx="122940" cy="14635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4" name="AutoShape 56"/>
          <p:cNvCxnSpPr>
            <a:cxnSpLocks noChangeShapeType="1"/>
            <a:stCxn id="13" idx="5"/>
            <a:endCxn id="18" idx="1"/>
          </p:cNvCxnSpPr>
          <p:nvPr/>
        </p:nvCxnSpPr>
        <p:spPr bwMode="auto">
          <a:xfrm rot="16200000" flipH="1">
            <a:off x="2214261" y="3883226"/>
            <a:ext cx="122941" cy="6954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" name="Text Box 57"/>
          <p:cNvSpPr txBox="1">
            <a:spLocks noChangeArrowheads="1"/>
          </p:cNvSpPr>
          <p:nvPr/>
        </p:nvSpPr>
        <p:spPr bwMode="auto">
          <a:xfrm>
            <a:off x="914401" y="2514600"/>
            <a:ext cx="1905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/>
              <a:t>job schedule</a:t>
            </a:r>
          </a:p>
        </p:txBody>
      </p:sp>
      <p:sp>
        <p:nvSpPr>
          <p:cNvPr id="37" name="Line 68"/>
          <p:cNvSpPr>
            <a:spLocks noChangeShapeType="1"/>
          </p:cNvSpPr>
          <p:nvPr/>
        </p:nvSpPr>
        <p:spPr bwMode="auto">
          <a:xfrm>
            <a:off x="990806" y="5704113"/>
            <a:ext cx="6892506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38" name="Line 69"/>
          <p:cNvSpPr>
            <a:spLocks noChangeShapeType="1"/>
          </p:cNvSpPr>
          <p:nvPr/>
        </p:nvSpPr>
        <p:spPr bwMode="auto">
          <a:xfrm>
            <a:off x="1957991" y="5446294"/>
            <a:ext cx="0" cy="25781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39" name="Line 70"/>
          <p:cNvSpPr>
            <a:spLocks noChangeShapeType="1"/>
          </p:cNvSpPr>
          <p:nvPr/>
        </p:nvSpPr>
        <p:spPr bwMode="auto">
          <a:xfrm>
            <a:off x="4000604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0" name="Line 72"/>
          <p:cNvSpPr>
            <a:spLocks noChangeShapeType="1"/>
          </p:cNvSpPr>
          <p:nvPr/>
        </p:nvSpPr>
        <p:spPr bwMode="auto">
          <a:xfrm>
            <a:off x="5344886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1" name="Line 73"/>
          <p:cNvSpPr>
            <a:spLocks noChangeShapeType="1"/>
          </p:cNvSpPr>
          <p:nvPr/>
        </p:nvSpPr>
        <p:spPr bwMode="auto">
          <a:xfrm>
            <a:off x="6374922" y="5053836"/>
            <a:ext cx="0" cy="650277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43" name="Oval 76"/>
          <p:cNvSpPr>
            <a:spLocks noChangeArrowheads="1"/>
          </p:cNvSpPr>
          <p:nvPr/>
        </p:nvSpPr>
        <p:spPr bwMode="auto">
          <a:xfrm>
            <a:off x="1881175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4" name="Oval 77"/>
          <p:cNvSpPr>
            <a:spLocks noChangeArrowheads="1"/>
          </p:cNvSpPr>
          <p:nvPr/>
        </p:nvSpPr>
        <p:spPr bwMode="auto">
          <a:xfrm>
            <a:off x="3920295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5" name="Oval 78"/>
          <p:cNvSpPr>
            <a:spLocks noChangeArrowheads="1"/>
          </p:cNvSpPr>
          <p:nvPr/>
        </p:nvSpPr>
        <p:spPr bwMode="auto">
          <a:xfrm>
            <a:off x="5264579" y="5641091"/>
            <a:ext cx="157123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6" name="Oval 79"/>
          <p:cNvSpPr>
            <a:spLocks noChangeArrowheads="1"/>
          </p:cNvSpPr>
          <p:nvPr/>
        </p:nvSpPr>
        <p:spPr bwMode="auto">
          <a:xfrm>
            <a:off x="6294613" y="5641091"/>
            <a:ext cx="157125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7" name="Oval 80"/>
          <p:cNvSpPr>
            <a:spLocks noChangeArrowheads="1"/>
          </p:cNvSpPr>
          <p:nvPr/>
        </p:nvSpPr>
        <p:spPr bwMode="auto">
          <a:xfrm>
            <a:off x="7467600" y="5638800"/>
            <a:ext cx="157123" cy="128911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  <p:sp>
        <p:nvSpPr>
          <p:cNvPr id="48" name="Text Box 83"/>
          <p:cNvSpPr txBox="1">
            <a:spLocks noChangeArrowheads="1"/>
          </p:cNvSpPr>
          <p:nvPr/>
        </p:nvSpPr>
        <p:spPr bwMode="auto">
          <a:xfrm>
            <a:off x="5344886" y="1676400"/>
            <a:ext cx="248954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/>
              <a:t>data plane</a:t>
            </a:r>
          </a:p>
        </p:txBody>
      </p:sp>
      <p:sp>
        <p:nvSpPr>
          <p:cNvPr id="49" name="Text Box 84"/>
          <p:cNvSpPr txBox="1">
            <a:spLocks noChangeArrowheads="1"/>
          </p:cNvSpPr>
          <p:nvPr/>
        </p:nvSpPr>
        <p:spPr bwMode="auto">
          <a:xfrm>
            <a:off x="2895600" y="5715000"/>
            <a:ext cx="29609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800" dirty="0"/>
              <a:t>control plane</a:t>
            </a:r>
          </a:p>
        </p:txBody>
      </p:sp>
      <p:cxnSp>
        <p:nvCxnSpPr>
          <p:cNvPr id="52" name="AutoShape 88"/>
          <p:cNvCxnSpPr>
            <a:cxnSpLocks noChangeShapeType="1"/>
            <a:stCxn id="11" idx="3"/>
            <a:endCxn id="13" idx="7"/>
          </p:cNvCxnSpPr>
          <p:nvPr/>
        </p:nvCxnSpPr>
        <p:spPr bwMode="auto">
          <a:xfrm rot="5400000">
            <a:off x="2182750" y="3591031"/>
            <a:ext cx="185965" cy="6954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3" name="AutoShape 89"/>
          <p:cNvCxnSpPr>
            <a:cxnSpLocks noChangeShapeType="1"/>
            <a:stCxn id="11" idx="4"/>
            <a:endCxn id="18" idx="7"/>
          </p:cNvCxnSpPr>
          <p:nvPr/>
        </p:nvCxnSpPr>
        <p:spPr bwMode="auto">
          <a:xfrm rot="16200000" flipH="1">
            <a:off x="2227360" y="3728434"/>
            <a:ext cx="418121" cy="8394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" name="Rectangle 7"/>
          <p:cNvSpPr>
            <a:spLocks noChangeArrowheads="1"/>
          </p:cNvSpPr>
          <p:nvPr/>
        </p:nvSpPr>
        <p:spPr bwMode="auto">
          <a:xfrm>
            <a:off x="3525740" y="4340535"/>
            <a:ext cx="949727" cy="910962"/>
          </a:xfrm>
          <a:prstGeom prst="rect">
            <a:avLst/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/>
              <a:t>NS</a:t>
            </a:r>
          </a:p>
        </p:txBody>
      </p:sp>
      <p:sp>
        <p:nvSpPr>
          <p:cNvPr id="55" name="Rectangle 8"/>
          <p:cNvSpPr>
            <a:spLocks noChangeArrowheads="1"/>
          </p:cNvSpPr>
          <p:nvPr/>
        </p:nvSpPr>
        <p:spPr bwMode="auto">
          <a:xfrm>
            <a:off x="4800189" y="4340535"/>
            <a:ext cx="949727" cy="9109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PD</a:t>
            </a:r>
          </a:p>
        </p:txBody>
      </p:sp>
      <p:sp>
        <p:nvSpPr>
          <p:cNvPr id="56" name="Rectangle 9"/>
          <p:cNvSpPr>
            <a:spLocks noChangeArrowheads="1"/>
          </p:cNvSpPr>
          <p:nvPr/>
        </p:nvSpPr>
        <p:spPr bwMode="auto">
          <a:xfrm>
            <a:off x="7013892" y="4340535"/>
            <a:ext cx="949727" cy="9109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PD</a:t>
            </a:r>
          </a:p>
        </p:txBody>
      </p:sp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5907042" y="4340535"/>
            <a:ext cx="949727" cy="910962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PD</a:t>
            </a:r>
          </a:p>
        </p:txBody>
      </p:sp>
      <p:sp>
        <p:nvSpPr>
          <p:cNvPr id="58" name="computr3"/>
          <p:cNvSpPr>
            <a:spLocks noEditPoints="1" noChangeArrowheads="1"/>
          </p:cNvSpPr>
          <p:nvPr/>
        </p:nvSpPr>
        <p:spPr bwMode="auto">
          <a:xfrm>
            <a:off x="990600" y="4267200"/>
            <a:ext cx="1819146" cy="1140135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rgbClr val="FFFF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sz="2400" dirty="0"/>
          </a:p>
        </p:txBody>
      </p:sp>
      <p:sp>
        <p:nvSpPr>
          <p:cNvPr id="59" name="Line 91"/>
          <p:cNvSpPr>
            <a:spLocks noChangeShapeType="1"/>
          </p:cNvSpPr>
          <p:nvPr/>
        </p:nvSpPr>
        <p:spPr bwMode="auto">
          <a:xfrm flipV="1">
            <a:off x="5425195" y="2782159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0" name="Line 92"/>
          <p:cNvSpPr>
            <a:spLocks noChangeShapeType="1"/>
          </p:cNvSpPr>
          <p:nvPr/>
        </p:nvSpPr>
        <p:spPr bwMode="auto">
          <a:xfrm>
            <a:off x="6294613" y="2782159"/>
            <a:ext cx="80309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1" name="Line 93"/>
          <p:cNvSpPr>
            <a:spLocks noChangeShapeType="1"/>
          </p:cNvSpPr>
          <p:nvPr/>
        </p:nvSpPr>
        <p:spPr bwMode="auto">
          <a:xfrm>
            <a:off x="7324649" y="2782159"/>
            <a:ext cx="80307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2" name="Line 94"/>
          <p:cNvSpPr>
            <a:spLocks noChangeShapeType="1"/>
          </p:cNvSpPr>
          <p:nvPr/>
        </p:nvSpPr>
        <p:spPr bwMode="auto">
          <a:xfrm>
            <a:off x="5027147" y="2782159"/>
            <a:ext cx="160616" cy="584391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3" name="Line 97"/>
          <p:cNvSpPr>
            <a:spLocks noChangeShapeType="1"/>
          </p:cNvSpPr>
          <p:nvPr/>
        </p:nvSpPr>
        <p:spPr bwMode="auto">
          <a:xfrm flipV="1">
            <a:off x="6532045" y="2782159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4" name="Line 98"/>
          <p:cNvSpPr>
            <a:spLocks noChangeShapeType="1"/>
          </p:cNvSpPr>
          <p:nvPr/>
        </p:nvSpPr>
        <p:spPr bwMode="auto">
          <a:xfrm flipV="1">
            <a:off x="7562081" y="2782159"/>
            <a:ext cx="398047" cy="650279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5" name="Line 99"/>
          <p:cNvSpPr>
            <a:spLocks noChangeShapeType="1"/>
          </p:cNvSpPr>
          <p:nvPr/>
        </p:nvSpPr>
        <p:spPr bwMode="auto">
          <a:xfrm>
            <a:off x="5264579" y="3950941"/>
            <a:ext cx="0" cy="3895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6" name="Line 101"/>
          <p:cNvSpPr>
            <a:spLocks noChangeShapeType="1"/>
          </p:cNvSpPr>
          <p:nvPr/>
        </p:nvSpPr>
        <p:spPr bwMode="auto">
          <a:xfrm>
            <a:off x="6374922" y="3950941"/>
            <a:ext cx="0" cy="3895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7" name="Line 102"/>
          <p:cNvSpPr>
            <a:spLocks noChangeShapeType="1"/>
          </p:cNvSpPr>
          <p:nvPr/>
        </p:nvSpPr>
        <p:spPr bwMode="auto">
          <a:xfrm>
            <a:off x="7481772" y="3950941"/>
            <a:ext cx="0" cy="38959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 sz="3200"/>
          </a:p>
        </p:txBody>
      </p:sp>
      <p:sp>
        <p:nvSpPr>
          <p:cNvPr id="68" name="Oval 58"/>
          <p:cNvSpPr>
            <a:spLocks noChangeArrowheads="1"/>
          </p:cNvSpPr>
          <p:nvPr/>
        </p:nvSpPr>
        <p:spPr bwMode="auto">
          <a:xfrm>
            <a:off x="4870022" y="3363686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V</a:t>
            </a:r>
          </a:p>
        </p:txBody>
      </p:sp>
      <p:sp>
        <p:nvSpPr>
          <p:cNvPr id="69" name="Oval 59"/>
          <p:cNvSpPr>
            <a:spLocks noChangeArrowheads="1"/>
          </p:cNvSpPr>
          <p:nvPr/>
        </p:nvSpPr>
        <p:spPr bwMode="auto">
          <a:xfrm>
            <a:off x="5980365" y="3366550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/>
              <a:t>V</a:t>
            </a:r>
          </a:p>
        </p:txBody>
      </p:sp>
      <p:sp>
        <p:nvSpPr>
          <p:cNvPr id="70" name="Oval 60"/>
          <p:cNvSpPr>
            <a:spLocks noChangeArrowheads="1"/>
          </p:cNvSpPr>
          <p:nvPr/>
        </p:nvSpPr>
        <p:spPr bwMode="auto">
          <a:xfrm>
            <a:off x="7090708" y="3366550"/>
            <a:ext cx="789112" cy="584391"/>
          </a:xfrm>
          <a:prstGeom prst="ellipse">
            <a:avLst/>
          </a:pr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3200" dirty="0"/>
              <a:t>V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19200" y="5867400"/>
            <a:ext cx="138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Job manager</a:t>
            </a:r>
            <a:endParaRPr 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5334000" y="5867400"/>
            <a:ext cx="814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cluster</a:t>
            </a:r>
            <a:endParaRPr lang="en-US" dirty="0"/>
          </a:p>
        </p:txBody>
      </p:sp>
      <p:sp>
        <p:nvSpPr>
          <p:cNvPr id="80" name="Rectangle 24"/>
          <p:cNvSpPr>
            <a:spLocks noChangeArrowheads="1"/>
          </p:cNvSpPr>
          <p:nvPr/>
        </p:nvSpPr>
        <p:spPr bwMode="auto">
          <a:xfrm>
            <a:off x="3200400" y="1752600"/>
            <a:ext cx="5257800" cy="4114800"/>
          </a:xfrm>
          <a:prstGeom prst="rect">
            <a:avLst/>
          </a:prstGeom>
          <a:noFill/>
          <a:ln w="2857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320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Fault Tolerance</a:t>
            </a:r>
            <a:endParaRPr lang="en-US" dirty="0"/>
          </a:p>
        </p:txBody>
      </p:sp>
      <p:pic>
        <p:nvPicPr>
          <p:cNvPr id="6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8225" y="1750445"/>
            <a:ext cx="559723" cy="813967"/>
          </a:xfrm>
          <a:prstGeom prst="rect">
            <a:avLst/>
          </a:prstGeom>
          <a:noFill/>
        </p:spPr>
      </p:pic>
      <p:sp>
        <p:nvSpPr>
          <p:cNvPr id="5" name="Rounded Rectangle 4"/>
          <p:cNvSpPr/>
          <p:nvPr/>
        </p:nvSpPr>
        <p:spPr>
          <a:xfrm rot="16200000">
            <a:off x="592896" y="1863846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 rot="16200000">
            <a:off x="1654780" y="1689367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16200000">
            <a:off x="2893645" y="1573048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51" idx="4"/>
            <a:endCxn id="5" idx="0"/>
          </p:cNvCxnSpPr>
          <p:nvPr/>
        </p:nvCxnSpPr>
        <p:spPr>
          <a:xfrm>
            <a:off x="470104" y="2069718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5" idx="2"/>
            <a:endCxn id="10" idx="0"/>
          </p:cNvCxnSpPr>
          <p:nvPr/>
        </p:nvCxnSpPr>
        <p:spPr>
          <a:xfrm rot="10800000" flipH="1">
            <a:off x="1177412" y="1895844"/>
            <a:ext cx="648929" cy="17447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5" idx="2"/>
            <a:endCxn id="9" idx="0"/>
          </p:cNvCxnSpPr>
          <p:nvPr/>
        </p:nvCxnSpPr>
        <p:spPr>
          <a:xfrm>
            <a:off x="1177412" y="2070324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0" idx="2"/>
            <a:endCxn id="13" idx="0"/>
          </p:cNvCxnSpPr>
          <p:nvPr/>
        </p:nvCxnSpPr>
        <p:spPr>
          <a:xfrm flipV="1">
            <a:off x="2239296" y="1779525"/>
            <a:ext cx="825910" cy="11631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2"/>
            <a:endCxn id="13" idx="0"/>
          </p:cNvCxnSpPr>
          <p:nvPr/>
        </p:nvCxnSpPr>
        <p:spPr>
          <a:xfrm flipV="1">
            <a:off x="2239296" y="1779525"/>
            <a:ext cx="825910" cy="11050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3" idx="2"/>
          </p:cNvCxnSpPr>
          <p:nvPr/>
        </p:nvCxnSpPr>
        <p:spPr>
          <a:xfrm rot="10800000" flipH="1">
            <a:off x="3478160" y="1692286"/>
            <a:ext cx="412955" cy="872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/>
          <p:cNvSpPr/>
          <p:nvPr/>
        </p:nvSpPr>
        <p:spPr>
          <a:xfrm rot="16200000">
            <a:off x="206103" y="1952336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 rot="16200000">
            <a:off x="1654780" y="2678082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255" name="Picture 15" descr="C:\Users\mbudiu\AppData\Local\Microsoft\Windows\Temporary Internet Files\Content.IE5\BHDD9B0Z\MCj0434816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88225" y="1808605"/>
            <a:ext cx="766916" cy="756076"/>
          </a:xfrm>
          <a:prstGeom prst="rect">
            <a:avLst/>
          </a:prstGeom>
          <a:noFill/>
        </p:spPr>
      </p:pic>
      <p:pic>
        <p:nvPicPr>
          <p:cNvPr id="10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4457" y="1866765"/>
            <a:ext cx="372723" cy="357682"/>
          </a:xfrm>
          <a:prstGeom prst="rect">
            <a:avLst/>
          </a:prstGeom>
          <a:noFill/>
        </p:spPr>
      </p:pic>
      <p:pic>
        <p:nvPicPr>
          <p:cNvPr id="10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6341" y="1692286"/>
            <a:ext cx="372723" cy="357682"/>
          </a:xfrm>
          <a:prstGeom prst="rect">
            <a:avLst/>
          </a:prstGeom>
          <a:noFill/>
        </p:spPr>
      </p:pic>
      <p:pic>
        <p:nvPicPr>
          <p:cNvPr id="105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2819400"/>
            <a:ext cx="372723" cy="357682"/>
          </a:xfrm>
          <a:prstGeom prst="rect">
            <a:avLst/>
          </a:prstGeom>
          <a:noFill/>
        </p:spPr>
      </p:pic>
      <p:pic>
        <p:nvPicPr>
          <p:cNvPr id="14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1284" y="2691233"/>
            <a:ext cx="559723" cy="813967"/>
          </a:xfrm>
          <a:prstGeom prst="rect">
            <a:avLst/>
          </a:prstGeom>
          <a:noFill/>
        </p:spPr>
      </p:pic>
      <p:sp>
        <p:nvSpPr>
          <p:cNvPr id="150" name="Rounded Rectangle 149"/>
          <p:cNvSpPr/>
          <p:nvPr/>
        </p:nvSpPr>
        <p:spPr>
          <a:xfrm rot="16200000">
            <a:off x="5395955" y="1757759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 rot="16200000">
            <a:off x="6457839" y="1583280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 rot="16200000">
            <a:off x="7696704" y="1466961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/>
          <p:cNvCxnSpPr>
            <a:stCxn id="159" idx="4"/>
            <a:endCxn id="150" idx="0"/>
          </p:cNvCxnSpPr>
          <p:nvPr/>
        </p:nvCxnSpPr>
        <p:spPr>
          <a:xfrm>
            <a:off x="5273163" y="1963631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>
            <a:stCxn id="150" idx="2"/>
            <a:endCxn id="151" idx="0"/>
          </p:cNvCxnSpPr>
          <p:nvPr/>
        </p:nvCxnSpPr>
        <p:spPr>
          <a:xfrm rot="10800000" flipH="1">
            <a:off x="5980471" y="1789757"/>
            <a:ext cx="648929" cy="17447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50" idx="2"/>
            <a:endCxn id="160" idx="0"/>
          </p:cNvCxnSpPr>
          <p:nvPr/>
        </p:nvCxnSpPr>
        <p:spPr>
          <a:xfrm>
            <a:off x="5980471" y="1964237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 rot="16200000">
            <a:off x="5009162" y="1846249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ounded Rectangle 159"/>
          <p:cNvSpPr/>
          <p:nvPr/>
        </p:nvSpPr>
        <p:spPr>
          <a:xfrm rot="16200000">
            <a:off x="6457839" y="2571995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61" name="Picture 15" descr="C:\Users\mbudiu\AppData\Local\Microsoft\Windows\Temporary Internet Files\Content.IE5\BHDD9B0Z\MCj0434816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691284" y="1702518"/>
            <a:ext cx="766916" cy="756076"/>
          </a:xfrm>
          <a:prstGeom prst="rect">
            <a:avLst/>
          </a:prstGeom>
          <a:noFill/>
        </p:spPr>
      </p:pic>
      <p:sp>
        <p:nvSpPr>
          <p:cNvPr id="162" name="Rounded Rectangle 161"/>
          <p:cNvSpPr/>
          <p:nvPr/>
        </p:nvSpPr>
        <p:spPr>
          <a:xfrm rot="16200000">
            <a:off x="7814691" y="2630155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63" name="Straight Arrow Connector 162"/>
          <p:cNvCxnSpPr>
            <a:stCxn id="160" idx="2"/>
            <a:endCxn id="162" idx="0"/>
          </p:cNvCxnSpPr>
          <p:nvPr/>
        </p:nvCxnSpPr>
        <p:spPr>
          <a:xfrm>
            <a:off x="7042355" y="2778472"/>
            <a:ext cx="943897" cy="5816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51" idx="2"/>
            <a:endCxn id="162" idx="0"/>
          </p:cNvCxnSpPr>
          <p:nvPr/>
        </p:nvCxnSpPr>
        <p:spPr>
          <a:xfrm>
            <a:off x="7042355" y="1789757"/>
            <a:ext cx="943897" cy="104687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5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67516" y="1760678"/>
            <a:ext cx="372723" cy="357682"/>
          </a:xfrm>
          <a:prstGeom prst="rect">
            <a:avLst/>
          </a:prstGeom>
          <a:noFill/>
        </p:spPr>
      </p:pic>
      <p:pic>
        <p:nvPicPr>
          <p:cNvPr id="166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1586199"/>
            <a:ext cx="372723" cy="357682"/>
          </a:xfrm>
          <a:prstGeom prst="rect">
            <a:avLst/>
          </a:prstGeom>
          <a:noFill/>
        </p:spPr>
      </p:pic>
      <p:pic>
        <p:nvPicPr>
          <p:cNvPr id="167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29400" y="2667000"/>
            <a:ext cx="372723" cy="357682"/>
          </a:xfrm>
          <a:prstGeom prst="rect">
            <a:avLst/>
          </a:prstGeom>
          <a:noFill/>
        </p:spPr>
      </p:pic>
      <p:sp>
        <p:nvSpPr>
          <p:cNvPr id="168" name="Right Arrow 167"/>
          <p:cNvSpPr/>
          <p:nvPr/>
        </p:nvSpPr>
        <p:spPr>
          <a:xfrm>
            <a:off x="4119715" y="2043398"/>
            <a:ext cx="7620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3310" y="4577923"/>
            <a:ext cx="559723" cy="813967"/>
          </a:xfrm>
          <a:prstGeom prst="rect">
            <a:avLst/>
          </a:prstGeom>
          <a:noFill/>
        </p:spPr>
      </p:pic>
      <p:sp>
        <p:nvSpPr>
          <p:cNvPr id="170" name="Rounded Rectangle 169"/>
          <p:cNvSpPr/>
          <p:nvPr/>
        </p:nvSpPr>
        <p:spPr>
          <a:xfrm rot="16200000">
            <a:off x="587981" y="4691324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 rot="16200000">
            <a:off x="1649865" y="4516845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2" name="Rounded Rectangle 171"/>
          <p:cNvSpPr/>
          <p:nvPr/>
        </p:nvSpPr>
        <p:spPr>
          <a:xfrm rot="16200000">
            <a:off x="2888730" y="4400526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73" name="Straight Arrow Connector 172"/>
          <p:cNvCxnSpPr>
            <a:stCxn id="179" idx="4"/>
            <a:endCxn id="170" idx="0"/>
          </p:cNvCxnSpPr>
          <p:nvPr/>
        </p:nvCxnSpPr>
        <p:spPr>
          <a:xfrm>
            <a:off x="465189" y="4897196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70" idx="2"/>
            <a:endCxn id="171" idx="0"/>
          </p:cNvCxnSpPr>
          <p:nvPr/>
        </p:nvCxnSpPr>
        <p:spPr>
          <a:xfrm rot="10800000" flipH="1">
            <a:off x="1172497" y="4723322"/>
            <a:ext cx="648929" cy="17447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170" idx="2"/>
            <a:endCxn id="180" idx="0"/>
          </p:cNvCxnSpPr>
          <p:nvPr/>
        </p:nvCxnSpPr>
        <p:spPr>
          <a:xfrm>
            <a:off x="1172497" y="4897802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/>
          <p:cNvCxnSpPr>
            <a:stCxn id="171" idx="2"/>
            <a:endCxn id="172" idx="0"/>
          </p:cNvCxnSpPr>
          <p:nvPr/>
        </p:nvCxnSpPr>
        <p:spPr>
          <a:xfrm flipV="1">
            <a:off x="2234381" y="4607003"/>
            <a:ext cx="825910" cy="11631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/>
          <p:cNvCxnSpPr>
            <a:stCxn id="180" idx="2"/>
            <a:endCxn id="172" idx="0"/>
          </p:cNvCxnSpPr>
          <p:nvPr/>
        </p:nvCxnSpPr>
        <p:spPr>
          <a:xfrm flipV="1">
            <a:off x="2234381" y="4607003"/>
            <a:ext cx="825910" cy="11050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/>
          <p:cNvCxnSpPr>
            <a:stCxn id="172" idx="2"/>
          </p:cNvCxnSpPr>
          <p:nvPr/>
        </p:nvCxnSpPr>
        <p:spPr>
          <a:xfrm rot="10800000" flipH="1">
            <a:off x="3473245" y="4519764"/>
            <a:ext cx="412955" cy="872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Oval 178"/>
          <p:cNvSpPr/>
          <p:nvPr/>
        </p:nvSpPr>
        <p:spPr>
          <a:xfrm rot="16200000">
            <a:off x="201188" y="4779814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ounded Rectangle 179"/>
          <p:cNvSpPr/>
          <p:nvPr/>
        </p:nvSpPr>
        <p:spPr>
          <a:xfrm rot="16200000">
            <a:off x="1649865" y="5505560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82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542" y="4694243"/>
            <a:ext cx="372723" cy="357682"/>
          </a:xfrm>
          <a:prstGeom prst="rect">
            <a:avLst/>
          </a:prstGeom>
          <a:noFill/>
        </p:spPr>
      </p:pic>
      <p:pic>
        <p:nvPicPr>
          <p:cNvPr id="183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1426" y="4519764"/>
            <a:ext cx="372723" cy="357682"/>
          </a:xfrm>
          <a:prstGeom prst="rect">
            <a:avLst/>
          </a:prstGeom>
          <a:noFill/>
        </p:spPr>
      </p:pic>
      <p:pic>
        <p:nvPicPr>
          <p:cNvPr id="184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5562600"/>
            <a:ext cx="372723" cy="357682"/>
          </a:xfrm>
          <a:prstGeom prst="rect">
            <a:avLst/>
          </a:prstGeom>
          <a:noFill/>
        </p:spPr>
      </p:pic>
      <p:sp>
        <p:nvSpPr>
          <p:cNvPr id="185" name="Right Arrow 184"/>
          <p:cNvSpPr/>
          <p:nvPr/>
        </p:nvSpPr>
        <p:spPr>
          <a:xfrm>
            <a:off x="4114800" y="4876800"/>
            <a:ext cx="762000" cy="685800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6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96665" y="4189114"/>
            <a:ext cx="559723" cy="813967"/>
          </a:xfrm>
          <a:prstGeom prst="rect">
            <a:avLst/>
          </a:prstGeom>
          <a:noFill/>
        </p:spPr>
      </p:pic>
      <p:sp>
        <p:nvSpPr>
          <p:cNvPr id="187" name="Rounded Rectangle 186"/>
          <p:cNvSpPr/>
          <p:nvPr/>
        </p:nvSpPr>
        <p:spPr>
          <a:xfrm rot="16200000">
            <a:off x="5452491" y="4691325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188" name="Rounded Rectangle 187"/>
          <p:cNvSpPr/>
          <p:nvPr/>
        </p:nvSpPr>
        <p:spPr>
          <a:xfrm rot="16200000">
            <a:off x="6534040" y="4210160"/>
            <a:ext cx="756076" cy="412955"/>
          </a:xfrm>
          <a:prstGeom prst="roundRect">
            <a:avLst/>
          </a:prstGeom>
          <a:solidFill>
            <a:srgbClr val="92D050"/>
          </a:solidFill>
          <a:ln>
            <a:solidFill>
              <a:srgbClr val="2B85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9" name="Rounded Rectangle 188"/>
          <p:cNvSpPr/>
          <p:nvPr/>
        </p:nvSpPr>
        <p:spPr>
          <a:xfrm rot="16200000">
            <a:off x="7753240" y="4400527"/>
            <a:ext cx="756076" cy="412955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90" name="Straight Arrow Connector 189"/>
          <p:cNvCxnSpPr>
            <a:stCxn id="196" idx="4"/>
            <a:endCxn id="187" idx="0"/>
          </p:cNvCxnSpPr>
          <p:nvPr/>
        </p:nvCxnSpPr>
        <p:spPr>
          <a:xfrm>
            <a:off x="5329699" y="4897197"/>
            <a:ext cx="294968" cy="12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>
            <a:stCxn id="187" idx="2"/>
            <a:endCxn id="188" idx="0"/>
          </p:cNvCxnSpPr>
          <p:nvPr/>
        </p:nvCxnSpPr>
        <p:spPr>
          <a:xfrm flipV="1">
            <a:off x="6037007" y="4416638"/>
            <a:ext cx="668594" cy="48116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/>
          <p:cNvCxnSpPr>
            <a:stCxn id="187" idx="2"/>
            <a:endCxn id="197" idx="0"/>
          </p:cNvCxnSpPr>
          <p:nvPr/>
        </p:nvCxnSpPr>
        <p:spPr>
          <a:xfrm>
            <a:off x="6037007" y="4897803"/>
            <a:ext cx="648929" cy="8142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/>
          <p:cNvCxnSpPr>
            <a:stCxn id="188" idx="2"/>
            <a:endCxn id="189" idx="0"/>
          </p:cNvCxnSpPr>
          <p:nvPr/>
        </p:nvCxnSpPr>
        <p:spPr>
          <a:xfrm>
            <a:off x="7118556" y="4416638"/>
            <a:ext cx="806245" cy="19036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197" idx="2"/>
            <a:endCxn id="189" idx="0"/>
          </p:cNvCxnSpPr>
          <p:nvPr/>
        </p:nvCxnSpPr>
        <p:spPr>
          <a:xfrm flipV="1">
            <a:off x="7098891" y="4607004"/>
            <a:ext cx="825910" cy="110503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/>
          <p:cNvCxnSpPr>
            <a:stCxn id="189" idx="2"/>
          </p:cNvCxnSpPr>
          <p:nvPr/>
        </p:nvCxnSpPr>
        <p:spPr>
          <a:xfrm rot="10800000" flipH="1">
            <a:off x="8337755" y="4519765"/>
            <a:ext cx="412955" cy="8724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Oval 195"/>
          <p:cNvSpPr/>
          <p:nvPr/>
        </p:nvSpPr>
        <p:spPr>
          <a:xfrm rot="16200000">
            <a:off x="5065698" y="4779815"/>
            <a:ext cx="290799" cy="23597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ounded Rectangle 196"/>
          <p:cNvSpPr/>
          <p:nvPr/>
        </p:nvSpPr>
        <p:spPr>
          <a:xfrm rot="16200000">
            <a:off x="6514375" y="5505561"/>
            <a:ext cx="756076" cy="412955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99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24052" y="4694244"/>
            <a:ext cx="372723" cy="357682"/>
          </a:xfrm>
          <a:prstGeom prst="rect">
            <a:avLst/>
          </a:prstGeom>
          <a:noFill/>
        </p:spPr>
      </p:pic>
      <p:pic>
        <p:nvPicPr>
          <p:cNvPr id="201" name="Picture 3" descr="C:\Program Files\Microsoft Resource DVD Artwork\DVD_ART\Artwork_Imagery\Shapes and Graphics\Symbols\Blue Gradient check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5562600"/>
            <a:ext cx="372723" cy="357682"/>
          </a:xfrm>
          <a:prstGeom prst="rect">
            <a:avLst/>
          </a:prstGeom>
          <a:noFill/>
        </p:spPr>
      </p:pic>
      <p:pic>
        <p:nvPicPr>
          <p:cNvPr id="202" name="Picture 15" descr="C:\Users\mbudiu\AppData\Local\Microsoft\Windows\Temporary Internet Files\Content.IE5\BHDD9B0Z\MCj04348160000[1]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09800" y="4267200"/>
            <a:ext cx="766916" cy="756076"/>
          </a:xfrm>
          <a:prstGeom prst="rect">
            <a:avLst/>
          </a:prstGeom>
          <a:noFill/>
        </p:spPr>
      </p:pic>
      <p:sp>
        <p:nvSpPr>
          <p:cNvPr id="205" name="Rectangle 204"/>
          <p:cNvSpPr/>
          <p:nvPr/>
        </p:nvSpPr>
        <p:spPr>
          <a:xfrm>
            <a:off x="152400" y="1143000"/>
            <a:ext cx="87630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/>
          <p:cNvSpPr/>
          <p:nvPr/>
        </p:nvSpPr>
        <p:spPr>
          <a:xfrm>
            <a:off x="152400" y="3810000"/>
            <a:ext cx="8763000" cy="2590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7" name="Picture 5" descr="C:\Program Files\Microsoft Resource DVD Artwork\DVD_ART\Artwork_Imagery\HARDWARE_IMAGERY\Illustration - Misc Hardware\Windows Server Icons\Misc\Hourglass waitin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001000" y="4419600"/>
            <a:ext cx="281940" cy="4876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 animBg="1"/>
      <p:bldP spid="151" grpId="0" animBg="1"/>
      <p:bldP spid="152" grpId="0" animBg="1"/>
      <p:bldP spid="159" grpId="0" animBg="1"/>
      <p:bldP spid="160" grpId="0" animBg="1"/>
      <p:bldP spid="162" grpId="0" animBg="1"/>
      <p:bldP spid="168" grpId="0" animBg="1"/>
      <p:bldP spid="170" grpId="0" animBg="1"/>
      <p:bldP spid="171" grpId="0" animBg="1"/>
      <p:bldP spid="172" grpId="0" animBg="1"/>
      <p:bldP spid="179" grpId="0" animBg="1"/>
      <p:bldP spid="180" grpId="0" animBg="1"/>
      <p:bldP spid="185" grpId="0" animBg="1"/>
      <p:bldP spid="187" grpId="0" animBg="1"/>
      <p:bldP spid="188" grpId="0" animBg="1"/>
      <p:bldP spid="189" grpId="0" animBg="1"/>
      <p:bldP spid="196" grpId="0" animBg="1"/>
      <p:bldP spid="19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8495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Dryad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DryadLINQ</a:t>
            </a:r>
          </a:p>
          <a:p>
            <a:r>
              <a:rPr lang="en-US" dirty="0" smtClean="0"/>
              <a:t>Applications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457200"/>
            <a:ext cx="25651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Outline</a:t>
            </a:r>
            <a:endParaRPr lang="en-US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86200" y="4495800"/>
            <a:ext cx="1363467" cy="2011226"/>
          </a:xfrm>
          <a:prstGeom prst="rect">
            <a:avLst/>
          </a:prstGeom>
          <a:noFill/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DryadLINQ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5" descr="C:\Program Files\Microsoft Resource DVD Artwork\DVD_ART\BoxShots_Logos\Visual Studio 2008 Professional Edition MSDN Premium\Visual Studio 2008 Professional Edition with MSDN Premium Subscription Angl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33800" y="1219200"/>
            <a:ext cx="1736852" cy="2357718"/>
          </a:xfrm>
          <a:prstGeom prst="rect">
            <a:avLst/>
          </a:prstGeom>
          <a:noFill/>
        </p:spPr>
      </p:pic>
      <p:pic>
        <p:nvPicPr>
          <p:cNvPr id="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19200" y="4343401"/>
            <a:ext cx="799643" cy="2514600"/>
          </a:xfrm>
          <a:prstGeom prst="rect">
            <a:avLst/>
          </a:prstGeom>
          <a:noFill/>
        </p:spPr>
      </p:pic>
      <p:pic>
        <p:nvPicPr>
          <p:cNvPr id="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7400" y="4343400"/>
            <a:ext cx="799643" cy="2514600"/>
          </a:xfrm>
          <a:prstGeom prst="rect">
            <a:avLst/>
          </a:prstGeom>
          <a:noFill/>
        </p:spPr>
      </p:pic>
      <p:pic>
        <p:nvPicPr>
          <p:cNvPr id="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895600" y="4343400"/>
            <a:ext cx="799643" cy="2514600"/>
          </a:xfrm>
          <a:prstGeom prst="rect">
            <a:avLst/>
          </a:prstGeom>
          <a:noFill/>
        </p:spPr>
      </p:pic>
      <p:pic>
        <p:nvPicPr>
          <p:cNvPr id="1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733800" y="4343400"/>
            <a:ext cx="799643" cy="2514600"/>
          </a:xfrm>
          <a:prstGeom prst="rect">
            <a:avLst/>
          </a:prstGeom>
          <a:noFill/>
        </p:spPr>
      </p:pic>
      <p:pic>
        <p:nvPicPr>
          <p:cNvPr id="1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4343400"/>
            <a:ext cx="799643" cy="2514600"/>
          </a:xfrm>
          <a:prstGeom prst="rect">
            <a:avLst/>
          </a:prstGeom>
          <a:noFill/>
        </p:spPr>
      </p:pic>
      <p:pic>
        <p:nvPicPr>
          <p:cNvPr id="1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10200" y="4343400"/>
            <a:ext cx="799643" cy="2514600"/>
          </a:xfrm>
          <a:prstGeom prst="rect">
            <a:avLst/>
          </a:prstGeom>
          <a:noFill/>
        </p:spPr>
      </p:pic>
      <p:pic>
        <p:nvPicPr>
          <p:cNvPr id="1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248400" y="4343400"/>
            <a:ext cx="799643" cy="2514600"/>
          </a:xfrm>
          <a:prstGeom prst="rect">
            <a:avLst/>
          </a:prstGeom>
          <a:noFill/>
        </p:spPr>
      </p:pic>
      <p:pic>
        <p:nvPicPr>
          <p:cNvPr id="1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086600" y="4343400"/>
            <a:ext cx="799643" cy="2514600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1219200" y="3733800"/>
            <a:ext cx="66294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Dryad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76200" y="1722437"/>
            <a:ext cx="8991600" cy="4800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28600" y="4160837"/>
            <a:ext cx="8686800" cy="2133600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04800" y="4618037"/>
            <a:ext cx="1676400" cy="53340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14021" name="Title 1"/>
          <p:cNvSpPr>
            <a:spLocks noGrp="1"/>
          </p:cNvSpPr>
          <p:nvPr>
            <p:ph type="title" idx="4294967295"/>
          </p:nvPr>
        </p:nvSpPr>
        <p:spPr>
          <a:xfrm>
            <a:off x="381000" y="228600"/>
            <a:ext cx="8229600" cy="1143000"/>
          </a:xfrm>
        </p:spPr>
        <p:txBody>
          <a:bodyPr/>
          <a:lstStyle/>
          <a:p>
            <a:r>
              <a:rPr lang="en-US" dirty="0" smtClean="0"/>
              <a:t>LINQ = C# + Queries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28600" y="2255837"/>
            <a:ext cx="8686800" cy="53340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28600" y="2865437"/>
            <a:ext cx="8686800" cy="12192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14024" name="Content Placeholder 2"/>
          <p:cNvSpPr txBox="1">
            <a:spLocks/>
          </p:cNvSpPr>
          <p:nvPr/>
        </p:nvSpPr>
        <p:spPr bwMode="auto">
          <a:xfrm>
            <a:off x="228600" y="2255837"/>
            <a:ext cx="8686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>
                <a:latin typeface="Calibri" pitchFamily="34" charset="0"/>
              </a:rPr>
              <a:t>Collection&lt;T&gt; collection;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>
                <a:latin typeface="Calibri" pitchFamily="34" charset="0"/>
              </a:rPr>
              <a:t>bool IsLegal(Key);	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>
                <a:latin typeface="Calibri" pitchFamily="34" charset="0"/>
              </a:rPr>
              <a:t>string Hash(Key);</a:t>
            </a: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endParaRPr lang="en-US" sz="3200">
              <a:latin typeface="Calibri" pitchFamily="34" charset="0"/>
            </a:endParaRPr>
          </a:p>
          <a:p>
            <a:pPr marL="342900" indent="-342900">
              <a:spcBef>
                <a:spcPct val="20000"/>
              </a:spcBef>
              <a:buFont typeface="Arial" pitchFamily="34" charset="0"/>
              <a:buNone/>
            </a:pPr>
            <a:r>
              <a:rPr lang="en-US" sz="3200">
                <a:latin typeface="Calibri" pitchFamily="34" charset="0"/>
              </a:rPr>
              <a:t>var results = from c in collection </a:t>
            </a:r>
            <a:br>
              <a:rPr lang="en-US" sz="3200">
                <a:latin typeface="Calibri" pitchFamily="34" charset="0"/>
              </a:rPr>
            </a:br>
            <a:r>
              <a:rPr lang="en-US" sz="3200">
                <a:latin typeface="Calibri" pitchFamily="34" charset="0"/>
              </a:rPr>
              <a:t>		where IsLegal(c.key) </a:t>
            </a:r>
            <a:br>
              <a:rPr lang="en-US" sz="3200">
                <a:latin typeface="Calibri" pitchFamily="34" charset="0"/>
              </a:rPr>
            </a:br>
            <a:r>
              <a:rPr lang="en-US" sz="3200">
                <a:latin typeface="Calibri" pitchFamily="34" charset="0"/>
              </a:rPr>
              <a:t>		select new { Hash(c.key), c.value};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1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2286000" y="1371600"/>
            <a:ext cx="4191000" cy="190817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357438" y="2341563"/>
            <a:ext cx="4048125" cy="847725"/>
          </a:xfrm>
          <a:prstGeom prst="roundRect">
            <a:avLst/>
          </a:prstGeom>
          <a:solidFill>
            <a:srgbClr val="CC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2393950" y="2514600"/>
            <a:ext cx="858838" cy="225425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2366963" y="1600200"/>
            <a:ext cx="4049712" cy="209550"/>
          </a:xfrm>
          <a:prstGeom prst="roundRect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357438" y="1828800"/>
            <a:ext cx="4048125" cy="482600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2357438" y="1584325"/>
            <a:ext cx="4048125" cy="1798638"/>
          </a:xfrm>
          <a:prstGeom prst="rect">
            <a:avLst/>
          </a:prstGeom>
        </p:spPr>
        <p:txBody>
          <a:bodyPr>
            <a:normAutofit fontScale="47500" lnSpcReduction="20000"/>
          </a:bodyPr>
          <a:lstStyle/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latin typeface="+mn-lt"/>
              </a:rPr>
              <a:t>Collection&lt;T&gt; collection;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>
                <a:latin typeface="+mn-lt"/>
              </a:rPr>
              <a:t>bool</a:t>
            </a:r>
            <a:r>
              <a:rPr lang="en-US" sz="3200" dirty="0">
                <a:latin typeface="+mn-lt"/>
              </a:rPr>
              <a:t> </a:t>
            </a:r>
            <a:r>
              <a:rPr lang="en-US" sz="3200" dirty="0" err="1">
                <a:latin typeface="+mn-lt"/>
              </a:rPr>
              <a:t>IsLegal</a:t>
            </a:r>
            <a:r>
              <a:rPr lang="en-US" sz="3200" dirty="0">
                <a:latin typeface="+mn-lt"/>
              </a:rPr>
              <a:t>(Key k);	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>
                <a:latin typeface="+mn-lt"/>
              </a:rPr>
              <a:t>string Hash(Key);</a:t>
            </a: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3200" dirty="0">
              <a:latin typeface="+mn-lt"/>
            </a:endParaRPr>
          </a:p>
          <a:p>
            <a:pPr marL="342900" indent="-342900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3200" dirty="0" err="1">
                <a:latin typeface="+mn-lt"/>
              </a:rPr>
              <a:t>var</a:t>
            </a:r>
            <a:r>
              <a:rPr lang="en-US" sz="3200" dirty="0">
                <a:latin typeface="+mn-lt"/>
              </a:rPr>
              <a:t> results = from c in collection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where </a:t>
            </a:r>
            <a:r>
              <a:rPr lang="en-US" sz="3200" dirty="0" err="1">
                <a:latin typeface="+mn-lt"/>
              </a:rPr>
              <a:t>IsLegal</a:t>
            </a:r>
            <a:r>
              <a:rPr lang="en-US" sz="3200" dirty="0">
                <a:latin typeface="+mn-lt"/>
              </a:rPr>
              <a:t>(</a:t>
            </a:r>
            <a:r>
              <a:rPr lang="en-US" sz="3200" dirty="0" err="1">
                <a:latin typeface="+mn-lt"/>
              </a:rPr>
              <a:t>c.key</a:t>
            </a:r>
            <a:r>
              <a:rPr lang="en-US" sz="3200" dirty="0">
                <a:latin typeface="+mn-lt"/>
              </a:rPr>
              <a:t>) </a:t>
            </a:r>
            <a:br>
              <a:rPr lang="en-US" sz="3200" dirty="0">
                <a:latin typeface="+mn-lt"/>
              </a:rPr>
            </a:br>
            <a:r>
              <a:rPr lang="en-US" sz="3200" dirty="0">
                <a:latin typeface="+mn-lt"/>
              </a:rPr>
              <a:t>	select new { Hash(</a:t>
            </a:r>
            <a:r>
              <a:rPr lang="en-US" sz="3200" dirty="0" err="1">
                <a:latin typeface="+mn-lt"/>
              </a:rPr>
              <a:t>c.key</a:t>
            </a:r>
            <a:r>
              <a:rPr lang="en-US" sz="3200" dirty="0">
                <a:latin typeface="+mn-lt"/>
              </a:rPr>
              <a:t>), </a:t>
            </a:r>
            <a:r>
              <a:rPr lang="en-US" sz="3200" dirty="0" err="1">
                <a:latin typeface="+mn-lt"/>
              </a:rPr>
              <a:t>c.value</a:t>
            </a:r>
            <a:r>
              <a:rPr lang="en-US" sz="3200" dirty="0">
                <a:latin typeface="+mn-lt"/>
              </a:rPr>
              <a:t>};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1676400" y="4953000"/>
            <a:ext cx="5334000" cy="838200"/>
          </a:xfrm>
          <a:prstGeom prst="round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21504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366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Slide Number Placeholder 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15050" name="Title 1"/>
          <p:cNvSpPr>
            <a:spLocks noGrp="1"/>
          </p:cNvSpPr>
          <p:nvPr>
            <p:ph type="title" idx="4294967295"/>
          </p:nvPr>
        </p:nvSpPr>
        <p:spPr>
          <a:xfrm>
            <a:off x="0" y="274638"/>
            <a:ext cx="8229600" cy="1143000"/>
          </a:xfrm>
        </p:spPr>
        <p:txBody>
          <a:bodyPr/>
          <a:lstStyle/>
          <a:p>
            <a:r>
              <a:rPr lang="en-US"/>
              <a:t>DryadLINQ = LINQ + Dryad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18176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cxnSp>
        <p:nvCxnSpPr>
          <p:cNvPr id="17" name="Straight Arrow Connector 16"/>
          <p:cNvCxnSpPr>
            <a:stCxn id="21" idx="4"/>
            <a:endCxn id="13" idx="0"/>
          </p:cNvCxnSpPr>
          <p:nvPr/>
        </p:nvCxnSpPr>
        <p:spPr>
          <a:xfrm rot="5400000">
            <a:off x="21216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0"/>
          </p:cNvCxnSpPr>
          <p:nvPr/>
        </p:nvCxnSpPr>
        <p:spPr>
          <a:xfrm rot="16200000" flipH="1">
            <a:off x="6065838" y="4905375"/>
            <a:ext cx="381000" cy="381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21224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178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7132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6008688" y="44291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TextBox 24"/>
          <p:cNvSpPr txBox="1">
            <a:spLocks noChangeArrowheads="1"/>
          </p:cNvSpPr>
          <p:nvPr/>
        </p:nvSpPr>
        <p:spPr bwMode="auto">
          <a:xfrm>
            <a:off x="6542088" y="4352925"/>
            <a:ext cx="161131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i="1">
                <a:latin typeface="Calibri" pitchFamily="34" charset="0"/>
              </a:rPr>
              <a:t>collection</a:t>
            </a:r>
          </a:p>
        </p:txBody>
      </p:sp>
      <p:sp>
        <p:nvSpPr>
          <p:cNvPr id="33" name="Oval 32"/>
          <p:cNvSpPr/>
          <p:nvPr/>
        </p:nvSpPr>
        <p:spPr>
          <a:xfrm>
            <a:off x="21986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4940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47894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6084888" y="6029325"/>
            <a:ext cx="381000" cy="304800"/>
          </a:xfrm>
          <a:prstGeom prst="ellipse">
            <a:avLst/>
          </a:prstGeom>
          <a:solidFill>
            <a:srgbClr val="FFCC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37" name="Straight Arrow Connector 36"/>
          <p:cNvCxnSpPr>
            <a:stCxn id="13" idx="2"/>
            <a:endCxn id="33" idx="0"/>
          </p:cNvCxnSpPr>
          <p:nvPr/>
        </p:nvCxnSpPr>
        <p:spPr>
          <a:xfrm rot="16200000" flipH="1">
            <a:off x="21605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14" idx="2"/>
            <a:endCxn id="34" idx="0"/>
          </p:cNvCxnSpPr>
          <p:nvPr/>
        </p:nvCxnSpPr>
        <p:spPr>
          <a:xfrm rot="16200000" flipH="1">
            <a:off x="34559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15" idx="2"/>
            <a:endCxn id="35" idx="0"/>
          </p:cNvCxnSpPr>
          <p:nvPr/>
        </p:nvCxnSpPr>
        <p:spPr>
          <a:xfrm rot="16200000" flipH="1">
            <a:off x="4751388" y="5800725"/>
            <a:ext cx="381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16" idx="2"/>
            <a:endCxn id="36" idx="0"/>
          </p:cNvCxnSpPr>
          <p:nvPr/>
        </p:nvCxnSpPr>
        <p:spPr>
          <a:xfrm rot="5400000">
            <a:off x="6084094" y="58396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>
            <a:spLocks noChangeArrowheads="1"/>
          </p:cNvSpPr>
          <p:nvPr/>
        </p:nvSpPr>
        <p:spPr bwMode="auto">
          <a:xfrm>
            <a:off x="6618288" y="5953125"/>
            <a:ext cx="11445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sz="2800" i="1">
                <a:latin typeface="Calibri" pitchFamily="34" charset="0"/>
              </a:rPr>
              <a:t>results</a:t>
            </a:r>
          </a:p>
        </p:txBody>
      </p:sp>
      <p:pic>
        <p:nvPicPr>
          <p:cNvPr id="21506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44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6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798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70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75288" y="4657725"/>
            <a:ext cx="7223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ounded Rectangle 13"/>
          <p:cNvSpPr/>
          <p:nvPr/>
        </p:nvSpPr>
        <p:spPr>
          <a:xfrm>
            <a:off x="31130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44084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780088" y="5114925"/>
            <a:ext cx="990600" cy="533400"/>
          </a:xfrm>
          <a:prstGeom prst="roundRect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200" dirty="0">
                <a:solidFill>
                  <a:schemeClr val="tx1"/>
                </a:solidFill>
              </a:rPr>
              <a:t>C#</a:t>
            </a:r>
          </a:p>
        </p:txBody>
      </p:sp>
      <p:sp>
        <p:nvSpPr>
          <p:cNvPr id="54" name="Down Arrow 53"/>
          <p:cNvSpPr/>
          <p:nvPr/>
        </p:nvSpPr>
        <p:spPr>
          <a:xfrm>
            <a:off x="3886200" y="3429000"/>
            <a:ext cx="914400" cy="762000"/>
          </a:xfrm>
          <a:prstGeom prst="downArrow">
            <a:avLst/>
          </a:prstGeom>
          <a:solidFill>
            <a:srgbClr val="FF0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0" name="Freeform 59"/>
          <p:cNvSpPr/>
          <p:nvPr/>
        </p:nvSpPr>
        <p:spPr>
          <a:xfrm>
            <a:off x="1333500" y="1897063"/>
            <a:ext cx="1038225" cy="3200400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764" h="3200400">
                <a:moveTo>
                  <a:pt x="1038764" y="0"/>
                </a:moveTo>
                <a:cubicBezTo>
                  <a:pt x="907211" y="6470"/>
                  <a:pt x="547058" y="12940"/>
                  <a:pt x="378843" y="155276"/>
                </a:cubicBezTo>
                <a:cubicBezTo>
                  <a:pt x="210628" y="297612"/>
                  <a:pt x="0" y="346494"/>
                  <a:pt x="29474" y="854015"/>
                </a:cubicBezTo>
                <a:cubicBezTo>
                  <a:pt x="58948" y="1361536"/>
                  <a:pt x="288266" y="2280968"/>
                  <a:pt x="555685" y="320040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1" name="Freeform 60"/>
          <p:cNvSpPr/>
          <p:nvPr/>
        </p:nvSpPr>
        <p:spPr>
          <a:xfrm flipH="1">
            <a:off x="6400800" y="2743200"/>
            <a:ext cx="889000" cy="2286000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  <a:gd name="connsiteX0" fmla="*/ 1009909 w 1009909"/>
              <a:gd name="connsiteY0" fmla="*/ 0 h 2743200"/>
              <a:gd name="connsiteX1" fmla="*/ 349988 w 1009909"/>
              <a:gd name="connsiteY1" fmla="*/ 155276 h 2743200"/>
              <a:gd name="connsiteX2" fmla="*/ 619 w 1009909"/>
              <a:gd name="connsiteY2" fmla="*/ 854015 h 2743200"/>
              <a:gd name="connsiteX3" fmla="*/ 353703 w 1009909"/>
              <a:gd name="connsiteY3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9909" h="2743200">
                <a:moveTo>
                  <a:pt x="1009909" y="0"/>
                </a:moveTo>
                <a:cubicBezTo>
                  <a:pt x="878356" y="6470"/>
                  <a:pt x="518203" y="12940"/>
                  <a:pt x="349988" y="155276"/>
                </a:cubicBezTo>
                <a:cubicBezTo>
                  <a:pt x="181773" y="297612"/>
                  <a:pt x="0" y="422694"/>
                  <a:pt x="619" y="854015"/>
                </a:cubicBezTo>
                <a:cubicBezTo>
                  <a:pt x="1238" y="1285336"/>
                  <a:pt x="86284" y="1823768"/>
                  <a:pt x="353703" y="2743200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2" name="TextBox 61"/>
          <p:cNvSpPr txBox="1">
            <a:spLocks noChangeArrowheads="1"/>
          </p:cNvSpPr>
          <p:nvPr/>
        </p:nvSpPr>
        <p:spPr bwMode="auto">
          <a:xfrm>
            <a:off x="685800" y="2133600"/>
            <a:ext cx="773113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Vertex</a:t>
            </a:r>
            <a:br>
              <a:rPr lang="en-US" i="1">
                <a:latin typeface="Calibri" pitchFamily="34" charset="0"/>
              </a:rPr>
            </a:br>
            <a:r>
              <a:rPr lang="en-US" i="1">
                <a:latin typeface="Calibri" pitchFamily="34" charset="0"/>
              </a:rPr>
              <a:t>code</a:t>
            </a:r>
          </a:p>
        </p:txBody>
      </p:sp>
      <p:sp>
        <p:nvSpPr>
          <p:cNvPr id="63" name="TextBox 62"/>
          <p:cNvSpPr txBox="1">
            <a:spLocks noChangeArrowheads="1"/>
          </p:cNvSpPr>
          <p:nvPr/>
        </p:nvSpPr>
        <p:spPr bwMode="auto">
          <a:xfrm>
            <a:off x="7315200" y="2819400"/>
            <a:ext cx="12319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Query</a:t>
            </a:r>
            <a:br>
              <a:rPr lang="en-US" i="1">
                <a:latin typeface="Calibri" pitchFamily="34" charset="0"/>
              </a:rPr>
            </a:br>
            <a:r>
              <a:rPr lang="en-US" i="1">
                <a:latin typeface="Calibri" pitchFamily="34" charset="0"/>
              </a:rPr>
              <a:t>plan</a:t>
            </a:r>
          </a:p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(Dryad job)</a:t>
            </a:r>
          </a:p>
        </p:txBody>
      </p:sp>
      <p:sp>
        <p:nvSpPr>
          <p:cNvPr id="68" name="Freeform 67"/>
          <p:cNvSpPr/>
          <p:nvPr/>
        </p:nvSpPr>
        <p:spPr>
          <a:xfrm>
            <a:off x="1854200" y="1703388"/>
            <a:ext cx="547688" cy="2792412"/>
          </a:xfrm>
          <a:custGeom>
            <a:avLst/>
            <a:gdLst>
              <a:gd name="connsiteX0" fmla="*/ 1017916 w 1017916"/>
              <a:gd name="connsiteY0" fmla="*/ 0 h 3200400"/>
              <a:gd name="connsiteX1" fmla="*/ 586595 w 1017916"/>
              <a:gd name="connsiteY1" fmla="*/ 155276 h 3200400"/>
              <a:gd name="connsiteX2" fmla="*/ 8626 w 1017916"/>
              <a:gd name="connsiteY2" fmla="*/ 854015 h 3200400"/>
              <a:gd name="connsiteX3" fmla="*/ 534837 w 1017916"/>
              <a:gd name="connsiteY3" fmla="*/ 3200400 h 3200400"/>
              <a:gd name="connsiteX0" fmla="*/ 1038764 w 1038764"/>
              <a:gd name="connsiteY0" fmla="*/ 0 h 3200400"/>
              <a:gd name="connsiteX1" fmla="*/ 378843 w 1038764"/>
              <a:gd name="connsiteY1" fmla="*/ 155276 h 3200400"/>
              <a:gd name="connsiteX2" fmla="*/ 29474 w 1038764"/>
              <a:gd name="connsiteY2" fmla="*/ 854015 h 3200400"/>
              <a:gd name="connsiteX3" fmla="*/ 555685 w 1038764"/>
              <a:gd name="connsiteY3" fmla="*/ 3200400 h 3200400"/>
              <a:gd name="connsiteX0" fmla="*/ 1038764 w 1038764"/>
              <a:gd name="connsiteY0" fmla="*/ 22561 h 3222961"/>
              <a:gd name="connsiteX1" fmla="*/ 792088 w 1038764"/>
              <a:gd name="connsiteY1" fmla="*/ 25879 h 3222961"/>
              <a:gd name="connsiteX2" fmla="*/ 378843 w 1038764"/>
              <a:gd name="connsiteY2" fmla="*/ 177837 h 3222961"/>
              <a:gd name="connsiteX3" fmla="*/ 29474 w 1038764"/>
              <a:gd name="connsiteY3" fmla="*/ 876576 h 3222961"/>
              <a:gd name="connsiteX4" fmla="*/ 555685 w 1038764"/>
              <a:gd name="connsiteY4" fmla="*/ 3222961 h 3222961"/>
              <a:gd name="connsiteX0" fmla="*/ 798875 w 862093"/>
              <a:gd name="connsiteY0" fmla="*/ 22561 h 3222961"/>
              <a:gd name="connsiteX1" fmla="*/ 792088 w 862093"/>
              <a:gd name="connsiteY1" fmla="*/ 25879 h 3222961"/>
              <a:gd name="connsiteX2" fmla="*/ 378843 w 862093"/>
              <a:gd name="connsiteY2" fmla="*/ 177837 h 3222961"/>
              <a:gd name="connsiteX3" fmla="*/ 29474 w 862093"/>
              <a:gd name="connsiteY3" fmla="*/ 876576 h 3222961"/>
              <a:gd name="connsiteX4" fmla="*/ 555685 w 862093"/>
              <a:gd name="connsiteY4" fmla="*/ 3222961 h 3222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93" h="3222961">
                <a:moveTo>
                  <a:pt x="798875" y="22561"/>
                </a:moveTo>
                <a:cubicBezTo>
                  <a:pt x="797744" y="23114"/>
                  <a:pt x="862093" y="0"/>
                  <a:pt x="792088" y="25879"/>
                </a:cubicBezTo>
                <a:cubicBezTo>
                  <a:pt x="722083" y="51758"/>
                  <a:pt x="505945" y="36054"/>
                  <a:pt x="378843" y="177837"/>
                </a:cubicBezTo>
                <a:cubicBezTo>
                  <a:pt x="251741" y="319620"/>
                  <a:pt x="0" y="369055"/>
                  <a:pt x="29474" y="876576"/>
                </a:cubicBezTo>
                <a:cubicBezTo>
                  <a:pt x="58948" y="1384097"/>
                  <a:pt x="288266" y="2303529"/>
                  <a:pt x="555685" y="3222961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9" name="TextBox 68"/>
          <p:cNvSpPr txBox="1">
            <a:spLocks noChangeArrowheads="1"/>
          </p:cNvSpPr>
          <p:nvPr/>
        </p:nvSpPr>
        <p:spPr bwMode="auto">
          <a:xfrm>
            <a:off x="2057400" y="3505200"/>
            <a:ext cx="63817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i="1">
                <a:latin typeface="Calibri" pitchFamily="34" charset="0"/>
              </a:rPr>
              <a:t>Data</a:t>
            </a:r>
          </a:p>
        </p:txBody>
      </p:sp>
      <p:cxnSp>
        <p:nvCxnSpPr>
          <p:cNvPr id="18" name="Straight Arrow Connector 17"/>
          <p:cNvCxnSpPr>
            <a:stCxn id="22" idx="4"/>
            <a:endCxn id="14" idx="0"/>
          </p:cNvCxnSpPr>
          <p:nvPr/>
        </p:nvCxnSpPr>
        <p:spPr>
          <a:xfrm rot="5400000">
            <a:off x="34170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23" idx="4"/>
            <a:endCxn id="15" idx="0"/>
          </p:cNvCxnSpPr>
          <p:nvPr/>
        </p:nvCxnSpPr>
        <p:spPr>
          <a:xfrm rot="5400000">
            <a:off x="4712494" y="4925219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13" grpId="0" animBg="1"/>
      <p:bldP spid="21" grpId="0" animBg="1"/>
      <p:bldP spid="22" grpId="0" animBg="1"/>
      <p:bldP spid="23" grpId="0" animBg="1"/>
      <p:bldP spid="24" grpId="0" animBg="1"/>
      <p:bldP spid="25" grpId="0"/>
      <p:bldP spid="33" grpId="0" animBg="1"/>
      <p:bldP spid="34" grpId="0" animBg="1"/>
      <p:bldP spid="35" grpId="0" animBg="1"/>
      <p:bldP spid="36" grpId="0" animBg="1"/>
      <p:bldP spid="49" grpId="0"/>
      <p:bldP spid="14" grpId="0" animBg="1"/>
      <p:bldP spid="15" grpId="0" animBg="1"/>
      <p:bldP spid="16" grpId="0" animBg="1"/>
      <p:bldP spid="60" grpId="0" animBg="1"/>
      <p:bldP spid="61" grpId="0" animBg="1"/>
      <p:bldP spid="62" grpId="0"/>
      <p:bldP spid="63" grpId="0"/>
      <p:bldP spid="68" grpId="0" animBg="1"/>
      <p:bldP spid="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Model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0155" y="2998065"/>
            <a:ext cx="884439" cy="1304621"/>
          </a:xfrm>
          <a:prstGeom prst="rect">
            <a:avLst/>
          </a:prstGeom>
          <a:noFill/>
        </p:spPr>
      </p:pic>
      <p:pic>
        <p:nvPicPr>
          <p:cNvPr id="5" name="Picture 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46065" y="2998065"/>
            <a:ext cx="884439" cy="1304621"/>
          </a:xfrm>
          <a:prstGeom prst="rect">
            <a:avLst/>
          </a:prstGeom>
          <a:noFill/>
        </p:spPr>
      </p:pic>
      <p:pic>
        <p:nvPicPr>
          <p:cNvPr id="6" name="Picture 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2025" y="2998065"/>
            <a:ext cx="884439" cy="1304621"/>
          </a:xfrm>
          <a:prstGeom prst="rect">
            <a:avLst/>
          </a:prstGeom>
          <a:noFill/>
        </p:spPr>
      </p:pic>
      <p:sp>
        <p:nvSpPr>
          <p:cNvPr id="7" name="Rounded Rectangle 6"/>
          <p:cNvSpPr/>
          <p:nvPr/>
        </p:nvSpPr>
        <p:spPr>
          <a:xfrm>
            <a:off x="1078913" y="2700754"/>
            <a:ext cx="2202164" cy="1349145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8" name="Rectangle 7"/>
          <p:cNvSpPr/>
          <p:nvPr/>
        </p:nvSpPr>
        <p:spPr>
          <a:xfrm>
            <a:off x="1306724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86406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0" name="Rectangle 9"/>
          <p:cNvSpPr/>
          <p:nvPr/>
        </p:nvSpPr>
        <p:spPr>
          <a:xfrm>
            <a:off x="2066090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1" name="Rectangle 10"/>
          <p:cNvSpPr/>
          <p:nvPr/>
        </p:nvSpPr>
        <p:spPr>
          <a:xfrm>
            <a:off x="2445774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2" name="Rectangle 11"/>
          <p:cNvSpPr/>
          <p:nvPr/>
        </p:nvSpPr>
        <p:spPr>
          <a:xfrm>
            <a:off x="2825458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3" name="Rounded Rectangle 12"/>
          <p:cNvSpPr/>
          <p:nvPr/>
        </p:nvSpPr>
        <p:spPr>
          <a:xfrm>
            <a:off x="3812634" y="2700754"/>
            <a:ext cx="1822480" cy="1349145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4" name="Rectangle 13"/>
          <p:cNvSpPr/>
          <p:nvPr/>
        </p:nvSpPr>
        <p:spPr>
          <a:xfrm>
            <a:off x="4040443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" name="Rectangle 14"/>
          <p:cNvSpPr/>
          <p:nvPr/>
        </p:nvSpPr>
        <p:spPr>
          <a:xfrm>
            <a:off x="4420127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" name="Rectangle 15"/>
          <p:cNvSpPr/>
          <p:nvPr/>
        </p:nvSpPr>
        <p:spPr>
          <a:xfrm>
            <a:off x="4799811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" name="Rectangle 16"/>
          <p:cNvSpPr/>
          <p:nvPr/>
        </p:nvSpPr>
        <p:spPr>
          <a:xfrm>
            <a:off x="5179495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" name="Rounded Rectangle 17"/>
          <p:cNvSpPr/>
          <p:nvPr/>
        </p:nvSpPr>
        <p:spPr>
          <a:xfrm>
            <a:off x="6470418" y="2700754"/>
            <a:ext cx="1822480" cy="1349145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9" name="Rectangle 18"/>
          <p:cNvSpPr/>
          <p:nvPr/>
        </p:nvSpPr>
        <p:spPr>
          <a:xfrm>
            <a:off x="6698226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" name="Rectangle 19"/>
          <p:cNvSpPr/>
          <p:nvPr/>
        </p:nvSpPr>
        <p:spPr>
          <a:xfrm>
            <a:off x="7077910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" name="Rectangle 20"/>
          <p:cNvSpPr/>
          <p:nvPr/>
        </p:nvSpPr>
        <p:spPr>
          <a:xfrm>
            <a:off x="7457594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" name="Rectangle 21"/>
          <p:cNvSpPr/>
          <p:nvPr/>
        </p:nvSpPr>
        <p:spPr>
          <a:xfrm>
            <a:off x="7837278" y="2850658"/>
            <a:ext cx="227811" cy="10493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3" name="TextBox 18"/>
          <p:cNvSpPr txBox="1"/>
          <p:nvPr/>
        </p:nvSpPr>
        <p:spPr>
          <a:xfrm>
            <a:off x="1371600" y="1676400"/>
            <a:ext cx="16279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smtClean="0"/>
              <a:t>Partition</a:t>
            </a:r>
            <a:endParaRPr lang="en-US" sz="3200" i="1" dirty="0"/>
          </a:p>
        </p:txBody>
      </p:sp>
      <p:sp>
        <p:nvSpPr>
          <p:cNvPr id="24" name="Left Brace 23"/>
          <p:cNvSpPr/>
          <p:nvPr/>
        </p:nvSpPr>
        <p:spPr>
          <a:xfrm rot="16200000" flipH="1">
            <a:off x="2066090" y="1376594"/>
            <a:ext cx="294813" cy="2063691"/>
          </a:xfrm>
          <a:prstGeom prst="leftBrace">
            <a:avLst>
              <a:gd name="adj1" fmla="val 2775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TextBox 20"/>
          <p:cNvSpPr txBox="1"/>
          <p:nvPr/>
        </p:nvSpPr>
        <p:spPr>
          <a:xfrm>
            <a:off x="3810000" y="4724400"/>
            <a:ext cx="18197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smtClean="0"/>
              <a:t>Collection</a:t>
            </a:r>
            <a:endParaRPr lang="en-US" sz="3200" i="1" dirty="0"/>
          </a:p>
        </p:txBody>
      </p:sp>
      <p:sp>
        <p:nvSpPr>
          <p:cNvPr id="26" name="Left Brace 25"/>
          <p:cNvSpPr/>
          <p:nvPr/>
        </p:nvSpPr>
        <p:spPr>
          <a:xfrm rot="16200000">
            <a:off x="4645703" y="860673"/>
            <a:ext cx="294813" cy="7517731"/>
          </a:xfrm>
          <a:prstGeom prst="leftBrace">
            <a:avLst>
              <a:gd name="adj1" fmla="val 27750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7" name="TextBox 25"/>
          <p:cNvSpPr txBox="1"/>
          <p:nvPr/>
        </p:nvSpPr>
        <p:spPr>
          <a:xfrm>
            <a:off x="5603845" y="1524000"/>
            <a:ext cx="22023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i="1" dirty="0" smtClean="0"/>
              <a:t>C# objects</a:t>
            </a:r>
            <a:endParaRPr lang="en-US" sz="3200" i="1" dirty="0"/>
          </a:p>
        </p:txBody>
      </p:sp>
      <p:cxnSp>
        <p:nvCxnSpPr>
          <p:cNvPr id="28" name="Straight Arrow Connector 27"/>
          <p:cNvCxnSpPr>
            <a:stCxn id="27" idx="2"/>
            <a:endCxn id="12" idx="0"/>
          </p:cNvCxnSpPr>
          <p:nvPr/>
        </p:nvCxnSpPr>
        <p:spPr>
          <a:xfrm rot="5400000">
            <a:off x="4451239" y="596900"/>
            <a:ext cx="741883" cy="3765632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ounded Rectangle 28"/>
          <p:cNvSpPr/>
          <p:nvPr/>
        </p:nvSpPr>
        <p:spPr>
          <a:xfrm>
            <a:off x="886838" y="2555845"/>
            <a:ext cx="7665137" cy="162147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cxnSp>
        <p:nvCxnSpPr>
          <p:cNvPr id="30" name="Straight Arrow Connector 29"/>
          <p:cNvCxnSpPr>
            <a:stCxn id="27" idx="2"/>
            <a:endCxn id="22" idx="0"/>
          </p:cNvCxnSpPr>
          <p:nvPr/>
        </p:nvCxnSpPr>
        <p:spPr>
          <a:xfrm rot="16200000" flipH="1">
            <a:off x="6957149" y="1856622"/>
            <a:ext cx="741883" cy="12461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</a:t>
            </a:r>
            <a:endParaRPr lang="en-US" dirty="0"/>
          </a:p>
        </p:txBody>
      </p:sp>
      <p:sp>
        <p:nvSpPr>
          <p:cNvPr id="622" name="Slide Number Placeholder 6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4191001"/>
            <a:ext cx="799643" cy="2514600"/>
          </a:xfrm>
          <a:prstGeom prst="rect">
            <a:avLst/>
          </a:prstGeom>
          <a:noFill/>
        </p:spPr>
      </p:pic>
      <p:pic>
        <p:nvPicPr>
          <p:cNvPr id="5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4191000"/>
            <a:ext cx="799643" cy="2514600"/>
          </a:xfrm>
          <a:prstGeom prst="rect">
            <a:avLst/>
          </a:prstGeom>
          <a:noFill/>
        </p:spPr>
      </p:pic>
      <p:pic>
        <p:nvPicPr>
          <p:cNvPr id="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191000"/>
            <a:ext cx="799643" cy="2514600"/>
          </a:xfrm>
          <a:prstGeom prst="rect">
            <a:avLst/>
          </a:prstGeom>
          <a:noFill/>
        </p:spPr>
      </p:pic>
      <p:pic>
        <p:nvPicPr>
          <p:cNvPr id="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4191000"/>
            <a:ext cx="799643" cy="2514600"/>
          </a:xfrm>
          <a:prstGeom prst="rect">
            <a:avLst/>
          </a:prstGeom>
          <a:noFill/>
        </p:spPr>
      </p:pic>
      <p:pic>
        <p:nvPicPr>
          <p:cNvPr id="8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4191000"/>
            <a:ext cx="799643" cy="2514600"/>
          </a:xfrm>
          <a:prstGeom prst="rect">
            <a:avLst/>
          </a:prstGeom>
          <a:noFill/>
        </p:spPr>
      </p:pic>
      <p:pic>
        <p:nvPicPr>
          <p:cNvPr id="9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191000"/>
            <a:ext cx="799643" cy="2514600"/>
          </a:xfrm>
          <a:prstGeom prst="rect">
            <a:avLst/>
          </a:prstGeom>
          <a:noFill/>
        </p:spPr>
      </p:pic>
      <p:pic>
        <p:nvPicPr>
          <p:cNvPr id="1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4191000"/>
            <a:ext cx="799643" cy="2514600"/>
          </a:xfrm>
          <a:prstGeom prst="rect">
            <a:avLst/>
          </a:prstGeom>
          <a:noFill/>
        </p:spPr>
      </p:pic>
      <p:pic>
        <p:nvPicPr>
          <p:cNvPr id="1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4191000"/>
            <a:ext cx="799643" cy="2514600"/>
          </a:xfrm>
          <a:prstGeom prst="rect">
            <a:avLst/>
          </a:prstGeom>
          <a:noFill/>
        </p:spPr>
      </p:pic>
      <p:pic>
        <p:nvPicPr>
          <p:cNvPr id="20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600201"/>
            <a:ext cx="799643" cy="2514600"/>
          </a:xfrm>
          <a:prstGeom prst="rect">
            <a:avLst/>
          </a:prstGeom>
          <a:noFill/>
        </p:spPr>
      </p:pic>
      <p:pic>
        <p:nvPicPr>
          <p:cNvPr id="21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0400" y="1600200"/>
            <a:ext cx="799643" cy="2514600"/>
          </a:xfrm>
          <a:prstGeom prst="rect">
            <a:avLst/>
          </a:prstGeom>
          <a:noFill/>
        </p:spPr>
      </p:pic>
      <p:pic>
        <p:nvPicPr>
          <p:cNvPr id="22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1600200"/>
            <a:ext cx="799643" cy="2514600"/>
          </a:xfrm>
          <a:prstGeom prst="rect">
            <a:avLst/>
          </a:prstGeom>
          <a:noFill/>
        </p:spPr>
      </p:pic>
      <p:pic>
        <p:nvPicPr>
          <p:cNvPr id="23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6800" y="1600200"/>
            <a:ext cx="799643" cy="2514600"/>
          </a:xfrm>
          <a:prstGeom prst="rect">
            <a:avLst/>
          </a:prstGeom>
          <a:noFill/>
        </p:spPr>
      </p:pic>
      <p:pic>
        <p:nvPicPr>
          <p:cNvPr id="24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0" y="1600200"/>
            <a:ext cx="799643" cy="2514600"/>
          </a:xfrm>
          <a:prstGeom prst="rect">
            <a:avLst/>
          </a:prstGeom>
          <a:noFill/>
        </p:spPr>
      </p:pic>
      <p:pic>
        <p:nvPicPr>
          <p:cNvPr id="25" name="Picture 24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1600200"/>
            <a:ext cx="799643" cy="2514600"/>
          </a:xfrm>
          <a:prstGeom prst="rect">
            <a:avLst/>
          </a:prstGeom>
          <a:noFill/>
        </p:spPr>
      </p:pic>
      <p:pic>
        <p:nvPicPr>
          <p:cNvPr id="26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91400" y="1600200"/>
            <a:ext cx="799643" cy="2514600"/>
          </a:xfrm>
          <a:prstGeom prst="rect">
            <a:avLst/>
          </a:prstGeom>
          <a:noFill/>
        </p:spPr>
      </p:pic>
      <p:pic>
        <p:nvPicPr>
          <p:cNvPr id="27" name="Picture 8" descr="C:\Program Files\Microsoft Resource DVD Artwork\DVD_ART\Artwork_Imagery\HARDWARE_IMAGERY\Photos - OEM Hardware\Server Computer\HP Compaq ProLiant IA-32 Enterprise Serv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229600" y="1600200"/>
            <a:ext cx="799643" cy="2514600"/>
          </a:xfrm>
          <a:prstGeom prst="rect">
            <a:avLst/>
          </a:prstGeom>
          <a:noFill/>
        </p:spPr>
      </p:pic>
      <p:sp>
        <p:nvSpPr>
          <p:cNvPr id="28" name="Content Placeholder 12"/>
          <p:cNvSpPr txBox="1">
            <a:spLocks/>
          </p:cNvSpPr>
          <p:nvPr/>
        </p:nvSpPr>
        <p:spPr>
          <a:xfrm>
            <a:off x="762000" y="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88" name="Picture 16" descr="C:\Users\mbudiu\AppData\Local\Microsoft\Windows\Temporary Internet Files\Content.IE5\0W1FB6JX\MMj01781240000[1].gif"/>
          <p:cNvPicPr>
            <a:picLocks noChangeAspect="1" noChangeArrowheads="1" noCrop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4800" y="3429000"/>
            <a:ext cx="1219200" cy="1239187"/>
          </a:xfrm>
          <a:prstGeom prst="rect">
            <a:avLst/>
          </a:prstGeom>
          <a:noFill/>
        </p:spPr>
      </p:pic>
      <p:cxnSp>
        <p:nvCxnSpPr>
          <p:cNvPr id="590" name="Straight Arrow Connector 589"/>
          <p:cNvCxnSpPr/>
          <p:nvPr/>
        </p:nvCxnSpPr>
        <p:spPr>
          <a:xfrm flipV="1">
            <a:off x="1447800" y="2743200"/>
            <a:ext cx="13716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Straight Arrow Connector 590"/>
          <p:cNvCxnSpPr/>
          <p:nvPr/>
        </p:nvCxnSpPr>
        <p:spPr>
          <a:xfrm flipV="1">
            <a:off x="1447800" y="2743200"/>
            <a:ext cx="22098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traight Arrow Connector 591"/>
          <p:cNvCxnSpPr/>
          <p:nvPr/>
        </p:nvCxnSpPr>
        <p:spPr>
          <a:xfrm flipV="1">
            <a:off x="1447800" y="2743200"/>
            <a:ext cx="3048000" cy="130992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Straight Arrow Connector 592"/>
          <p:cNvCxnSpPr/>
          <p:nvPr/>
        </p:nvCxnSpPr>
        <p:spPr>
          <a:xfrm flipV="1">
            <a:off x="1447800" y="2743200"/>
            <a:ext cx="38862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/>
          <p:cNvCxnSpPr/>
          <p:nvPr/>
        </p:nvCxnSpPr>
        <p:spPr>
          <a:xfrm rot="16200000" flipH="1">
            <a:off x="1188360" y="4312560"/>
            <a:ext cx="1890480" cy="137160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Straight Arrow Connector 594"/>
          <p:cNvCxnSpPr/>
          <p:nvPr/>
        </p:nvCxnSpPr>
        <p:spPr>
          <a:xfrm>
            <a:off x="1447800" y="4053120"/>
            <a:ext cx="2209800" cy="18904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Arrow Connector 595"/>
          <p:cNvCxnSpPr/>
          <p:nvPr/>
        </p:nvCxnSpPr>
        <p:spPr>
          <a:xfrm>
            <a:off x="1447800" y="4053120"/>
            <a:ext cx="38100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Straight Arrow Connector 596"/>
          <p:cNvCxnSpPr/>
          <p:nvPr/>
        </p:nvCxnSpPr>
        <p:spPr>
          <a:xfrm>
            <a:off x="1447800" y="4053120"/>
            <a:ext cx="4648200" cy="1904999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Straight Arrow Connector 597"/>
          <p:cNvCxnSpPr/>
          <p:nvPr/>
        </p:nvCxnSpPr>
        <p:spPr>
          <a:xfrm>
            <a:off x="1447800" y="4053120"/>
            <a:ext cx="55626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/>
          <p:cNvCxnSpPr/>
          <p:nvPr/>
        </p:nvCxnSpPr>
        <p:spPr>
          <a:xfrm>
            <a:off x="1447800" y="4053120"/>
            <a:ext cx="30480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Straight Arrow Connector 599"/>
          <p:cNvCxnSpPr/>
          <p:nvPr/>
        </p:nvCxnSpPr>
        <p:spPr>
          <a:xfrm>
            <a:off x="1447800" y="4053120"/>
            <a:ext cx="63246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/>
          <p:cNvCxnSpPr/>
          <p:nvPr/>
        </p:nvCxnSpPr>
        <p:spPr>
          <a:xfrm>
            <a:off x="1447800" y="4053120"/>
            <a:ext cx="7239000" cy="1966680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Straight Arrow Connector 601"/>
          <p:cNvCxnSpPr/>
          <p:nvPr/>
        </p:nvCxnSpPr>
        <p:spPr>
          <a:xfrm flipV="1">
            <a:off x="1447800" y="2743200"/>
            <a:ext cx="47244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/>
          <p:cNvCxnSpPr/>
          <p:nvPr/>
        </p:nvCxnSpPr>
        <p:spPr>
          <a:xfrm flipV="1">
            <a:off x="1447800" y="2743200"/>
            <a:ext cx="64008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Straight Arrow Connector 603"/>
          <p:cNvCxnSpPr/>
          <p:nvPr/>
        </p:nvCxnSpPr>
        <p:spPr>
          <a:xfrm flipV="1">
            <a:off x="1447800" y="2743200"/>
            <a:ext cx="5562600" cy="1309921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Straight Arrow Connector 604"/>
          <p:cNvCxnSpPr/>
          <p:nvPr/>
        </p:nvCxnSpPr>
        <p:spPr>
          <a:xfrm flipV="1">
            <a:off x="1447800" y="2743200"/>
            <a:ext cx="7315200" cy="1309922"/>
          </a:xfrm>
          <a:prstGeom prst="straightConnector1">
            <a:avLst/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Picture 19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087125"/>
            <a:ext cx="467620" cy="367961"/>
          </a:xfrm>
          <a:prstGeom prst="rect">
            <a:avLst/>
          </a:prstGeom>
          <a:noFill/>
        </p:spPr>
      </p:pic>
      <p:sp>
        <p:nvSpPr>
          <p:cNvPr id="204" name="Rounded Rectangle 203"/>
          <p:cNvSpPr/>
          <p:nvPr/>
        </p:nvSpPr>
        <p:spPr>
          <a:xfrm>
            <a:off x="5257800" y="4003271"/>
            <a:ext cx="114237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pic>
        <p:nvPicPr>
          <p:cNvPr id="174" name="Picture 17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3581400"/>
            <a:ext cx="467620" cy="367961"/>
          </a:xfrm>
          <a:prstGeom prst="rect">
            <a:avLst/>
          </a:prstGeom>
          <a:noFill/>
        </p:spPr>
      </p:pic>
      <p:sp>
        <p:nvSpPr>
          <p:cNvPr id="183" name="Rounded Rectangle 182"/>
          <p:cNvSpPr/>
          <p:nvPr/>
        </p:nvSpPr>
        <p:spPr>
          <a:xfrm>
            <a:off x="5638800" y="3469871"/>
            <a:ext cx="76137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pic>
        <p:nvPicPr>
          <p:cNvPr id="175" name="Picture 17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3553725"/>
            <a:ext cx="467620" cy="367961"/>
          </a:xfrm>
          <a:prstGeom prst="rect">
            <a:avLst/>
          </a:prstGeom>
          <a:noFill/>
        </p:spPr>
      </p:pic>
      <p:sp>
        <p:nvSpPr>
          <p:cNvPr id="188" name="Rounded Rectangle 187"/>
          <p:cNvSpPr/>
          <p:nvPr/>
        </p:nvSpPr>
        <p:spPr>
          <a:xfrm>
            <a:off x="6841817" y="34698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05" name="Rounded Rectangle 304"/>
          <p:cNvSpPr/>
          <p:nvPr/>
        </p:nvSpPr>
        <p:spPr>
          <a:xfrm>
            <a:off x="5715000" y="3509400"/>
            <a:ext cx="622005" cy="29411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06" name="Rounded Rectangle 305"/>
          <p:cNvSpPr/>
          <p:nvPr/>
        </p:nvSpPr>
        <p:spPr>
          <a:xfrm>
            <a:off x="6898200" y="3509400"/>
            <a:ext cx="841800" cy="29411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176" name="Picture 17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553725"/>
            <a:ext cx="467620" cy="367961"/>
          </a:xfrm>
          <a:prstGeom prst="rect">
            <a:avLst/>
          </a:prstGeom>
          <a:noFill/>
        </p:spPr>
      </p:pic>
      <p:sp>
        <p:nvSpPr>
          <p:cNvPr id="177" name="Rounded Rectangle 176"/>
          <p:cNvSpPr/>
          <p:nvPr/>
        </p:nvSpPr>
        <p:spPr>
          <a:xfrm>
            <a:off x="3991227" y="3469871"/>
            <a:ext cx="1329573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00" name="Rounded Rectangle 299"/>
          <p:cNvSpPr/>
          <p:nvPr/>
        </p:nvSpPr>
        <p:spPr>
          <a:xfrm>
            <a:off x="4036800" y="3509400"/>
            <a:ext cx="657600" cy="29411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03" name="Rounded Rectangle 302"/>
          <p:cNvSpPr/>
          <p:nvPr/>
        </p:nvSpPr>
        <p:spPr>
          <a:xfrm>
            <a:off x="4724400" y="3505200"/>
            <a:ext cx="533400" cy="294118"/>
          </a:xfrm>
          <a:prstGeom prst="roundRect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Language Summary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2286000"/>
            <a:ext cx="227459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/>
              <a:t>Where</a:t>
            </a:r>
          </a:p>
          <a:p>
            <a:r>
              <a:rPr lang="en-US" sz="3600" dirty="0" smtClean="0"/>
              <a:t>Select</a:t>
            </a:r>
          </a:p>
          <a:p>
            <a:r>
              <a:rPr lang="en-US" sz="3600" dirty="0" err="1" smtClean="0"/>
              <a:t>GroupBy</a:t>
            </a:r>
            <a:endParaRPr lang="en-US" sz="3600" dirty="0" smtClean="0"/>
          </a:p>
          <a:p>
            <a:r>
              <a:rPr lang="en-US" sz="3600" dirty="0" err="1" smtClean="0"/>
              <a:t>OrderBy</a:t>
            </a:r>
            <a:endParaRPr lang="en-US" sz="3600" dirty="0" smtClean="0"/>
          </a:p>
          <a:p>
            <a:r>
              <a:rPr lang="en-US" sz="3600" dirty="0" smtClean="0"/>
              <a:t>Aggregate</a:t>
            </a:r>
          </a:p>
          <a:p>
            <a:r>
              <a:rPr lang="en-US" sz="3600" dirty="0" smtClean="0"/>
              <a:t>Join</a:t>
            </a:r>
          </a:p>
          <a:p>
            <a:r>
              <a:rPr lang="en-US" sz="3600" dirty="0" smtClean="0"/>
              <a:t>Apply</a:t>
            </a:r>
          </a:p>
          <a:p>
            <a:r>
              <a:rPr lang="en-US" sz="3600" dirty="0" smtClean="0"/>
              <a:t>Materialize</a:t>
            </a:r>
          </a:p>
        </p:txBody>
      </p:sp>
      <p:pic>
        <p:nvPicPr>
          <p:cNvPr id="5" name="Picture 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532" y="1572525"/>
            <a:ext cx="467620" cy="367961"/>
          </a:xfrm>
          <a:prstGeom prst="rect">
            <a:avLst/>
          </a:prstGeom>
          <a:noFill/>
        </p:spPr>
      </p:pic>
      <p:pic>
        <p:nvPicPr>
          <p:cNvPr id="6" name="Picture 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1572525"/>
            <a:ext cx="467620" cy="367961"/>
          </a:xfrm>
          <a:prstGeom prst="rect">
            <a:avLst/>
          </a:prstGeom>
          <a:noFill/>
        </p:spPr>
      </p:pic>
      <p:pic>
        <p:nvPicPr>
          <p:cNvPr id="7" name="Picture 6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1572525"/>
            <a:ext cx="467620" cy="367961"/>
          </a:xfrm>
          <a:prstGeom prst="rect">
            <a:avLst/>
          </a:prstGeom>
          <a:noFill/>
        </p:spPr>
      </p:pic>
      <p:sp>
        <p:nvSpPr>
          <p:cNvPr id="8" name="Rounded Rectangle 7"/>
          <p:cNvSpPr/>
          <p:nvPr/>
        </p:nvSpPr>
        <p:spPr>
          <a:xfrm>
            <a:off x="3991227" y="1488671"/>
            <a:ext cx="116432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9" name="Rectangle 8"/>
          <p:cNvSpPr/>
          <p:nvPr/>
        </p:nvSpPr>
        <p:spPr>
          <a:xfrm>
            <a:off x="4111675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312420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1" name="Rectangle 10"/>
          <p:cNvSpPr/>
          <p:nvPr/>
        </p:nvSpPr>
        <p:spPr>
          <a:xfrm>
            <a:off x="4513166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2" name="Rectangle 11"/>
          <p:cNvSpPr/>
          <p:nvPr/>
        </p:nvSpPr>
        <p:spPr>
          <a:xfrm>
            <a:off x="4713912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3" name="Rectangle 12"/>
          <p:cNvSpPr/>
          <p:nvPr/>
        </p:nvSpPr>
        <p:spPr>
          <a:xfrm>
            <a:off x="4914658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" name="Rounded Rectangle 13"/>
          <p:cNvSpPr/>
          <p:nvPr/>
        </p:nvSpPr>
        <p:spPr>
          <a:xfrm>
            <a:off x="5436596" y="14886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5" name="Rectangle 14"/>
          <p:cNvSpPr/>
          <p:nvPr/>
        </p:nvSpPr>
        <p:spPr>
          <a:xfrm>
            <a:off x="5557043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" name="Rectangle 15"/>
          <p:cNvSpPr/>
          <p:nvPr/>
        </p:nvSpPr>
        <p:spPr>
          <a:xfrm>
            <a:off x="5757789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" name="Rectangle 16"/>
          <p:cNvSpPr/>
          <p:nvPr/>
        </p:nvSpPr>
        <p:spPr>
          <a:xfrm>
            <a:off x="5958535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" name="Rectangle 17"/>
          <p:cNvSpPr/>
          <p:nvPr/>
        </p:nvSpPr>
        <p:spPr>
          <a:xfrm>
            <a:off x="6159282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9" name="Rounded Rectangle 18"/>
          <p:cNvSpPr/>
          <p:nvPr/>
        </p:nvSpPr>
        <p:spPr>
          <a:xfrm>
            <a:off x="6841817" y="14886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0" name="Rectangle 19"/>
          <p:cNvSpPr/>
          <p:nvPr/>
        </p:nvSpPr>
        <p:spPr>
          <a:xfrm>
            <a:off x="6962263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" name="Rectangle 20"/>
          <p:cNvSpPr/>
          <p:nvPr/>
        </p:nvSpPr>
        <p:spPr>
          <a:xfrm>
            <a:off x="7163009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" name="Rectangle 21"/>
          <p:cNvSpPr/>
          <p:nvPr/>
        </p:nvSpPr>
        <p:spPr>
          <a:xfrm>
            <a:off x="7363755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3" name="Rectangle 22"/>
          <p:cNvSpPr/>
          <p:nvPr/>
        </p:nvSpPr>
        <p:spPr>
          <a:xfrm>
            <a:off x="7564501" y="15309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132" name="Picture 131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532" y="2486925"/>
            <a:ext cx="467620" cy="367961"/>
          </a:xfrm>
          <a:prstGeom prst="rect">
            <a:avLst/>
          </a:prstGeom>
          <a:noFill/>
        </p:spPr>
      </p:pic>
      <p:pic>
        <p:nvPicPr>
          <p:cNvPr id="133" name="Picture 13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2486925"/>
            <a:ext cx="467620" cy="367961"/>
          </a:xfrm>
          <a:prstGeom prst="rect">
            <a:avLst/>
          </a:prstGeom>
          <a:noFill/>
        </p:spPr>
      </p:pic>
      <p:pic>
        <p:nvPicPr>
          <p:cNvPr id="134" name="Picture 13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2486925"/>
            <a:ext cx="467620" cy="367961"/>
          </a:xfrm>
          <a:prstGeom prst="rect">
            <a:avLst/>
          </a:prstGeom>
          <a:noFill/>
        </p:spPr>
      </p:pic>
      <p:sp>
        <p:nvSpPr>
          <p:cNvPr id="135" name="Rounded Rectangle 134"/>
          <p:cNvSpPr/>
          <p:nvPr/>
        </p:nvSpPr>
        <p:spPr>
          <a:xfrm>
            <a:off x="3991227" y="2403071"/>
            <a:ext cx="116432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36" name="Rectangle 135"/>
          <p:cNvSpPr/>
          <p:nvPr/>
        </p:nvSpPr>
        <p:spPr>
          <a:xfrm>
            <a:off x="4111675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38" name="Rectangle 137"/>
          <p:cNvSpPr/>
          <p:nvPr/>
        </p:nvSpPr>
        <p:spPr>
          <a:xfrm>
            <a:off x="4513166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39" name="Rectangle 138"/>
          <p:cNvSpPr/>
          <p:nvPr/>
        </p:nvSpPr>
        <p:spPr>
          <a:xfrm>
            <a:off x="4713912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1" name="Rounded Rectangle 140"/>
          <p:cNvSpPr/>
          <p:nvPr/>
        </p:nvSpPr>
        <p:spPr>
          <a:xfrm>
            <a:off x="5436596" y="24030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43" name="Rectangle 142"/>
          <p:cNvSpPr/>
          <p:nvPr/>
        </p:nvSpPr>
        <p:spPr>
          <a:xfrm>
            <a:off x="5757789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4" name="Rectangle 143"/>
          <p:cNvSpPr/>
          <p:nvPr/>
        </p:nvSpPr>
        <p:spPr>
          <a:xfrm>
            <a:off x="5958535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5" name="Rectangle 144"/>
          <p:cNvSpPr/>
          <p:nvPr/>
        </p:nvSpPr>
        <p:spPr>
          <a:xfrm>
            <a:off x="6159282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6" name="Rounded Rectangle 145"/>
          <p:cNvSpPr/>
          <p:nvPr/>
        </p:nvSpPr>
        <p:spPr>
          <a:xfrm>
            <a:off x="6841817" y="24030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47" name="Rectangle 146"/>
          <p:cNvSpPr/>
          <p:nvPr/>
        </p:nvSpPr>
        <p:spPr>
          <a:xfrm>
            <a:off x="6962263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48" name="Rectangle 147"/>
          <p:cNvSpPr/>
          <p:nvPr/>
        </p:nvSpPr>
        <p:spPr>
          <a:xfrm>
            <a:off x="7163009" y="24453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153" name="Picture 15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532" y="3020325"/>
            <a:ext cx="467620" cy="367961"/>
          </a:xfrm>
          <a:prstGeom prst="rect">
            <a:avLst/>
          </a:prstGeom>
          <a:noFill/>
        </p:spPr>
      </p:pic>
      <p:pic>
        <p:nvPicPr>
          <p:cNvPr id="154" name="Picture 15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3020325"/>
            <a:ext cx="467620" cy="367961"/>
          </a:xfrm>
          <a:prstGeom prst="rect">
            <a:avLst/>
          </a:prstGeom>
          <a:noFill/>
        </p:spPr>
      </p:pic>
      <p:pic>
        <p:nvPicPr>
          <p:cNvPr id="155" name="Picture 154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3020325"/>
            <a:ext cx="467620" cy="367961"/>
          </a:xfrm>
          <a:prstGeom prst="rect">
            <a:avLst/>
          </a:prstGeom>
          <a:noFill/>
        </p:spPr>
      </p:pic>
      <p:sp>
        <p:nvSpPr>
          <p:cNvPr id="156" name="Rounded Rectangle 155"/>
          <p:cNvSpPr/>
          <p:nvPr/>
        </p:nvSpPr>
        <p:spPr>
          <a:xfrm>
            <a:off x="3991227" y="2936471"/>
            <a:ext cx="116432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57" name="Rectangle 156"/>
          <p:cNvSpPr/>
          <p:nvPr/>
        </p:nvSpPr>
        <p:spPr>
          <a:xfrm>
            <a:off x="4089600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4290345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59" name="Rectangle 158"/>
          <p:cNvSpPr/>
          <p:nvPr/>
        </p:nvSpPr>
        <p:spPr>
          <a:xfrm>
            <a:off x="4491091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0" name="Rectangle 159"/>
          <p:cNvSpPr/>
          <p:nvPr/>
        </p:nvSpPr>
        <p:spPr>
          <a:xfrm>
            <a:off x="4691837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1" name="Rectangle 160"/>
          <p:cNvSpPr/>
          <p:nvPr/>
        </p:nvSpPr>
        <p:spPr>
          <a:xfrm>
            <a:off x="4892583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2" name="Rounded Rectangle 161"/>
          <p:cNvSpPr/>
          <p:nvPr/>
        </p:nvSpPr>
        <p:spPr>
          <a:xfrm>
            <a:off x="5436596" y="29364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63" name="Rectangle 162"/>
          <p:cNvSpPr/>
          <p:nvPr/>
        </p:nvSpPr>
        <p:spPr>
          <a:xfrm>
            <a:off x="5534968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4" name="Rectangle 163"/>
          <p:cNvSpPr/>
          <p:nvPr/>
        </p:nvSpPr>
        <p:spPr>
          <a:xfrm>
            <a:off x="5735714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5" name="Rectangle 164"/>
          <p:cNvSpPr/>
          <p:nvPr/>
        </p:nvSpPr>
        <p:spPr>
          <a:xfrm>
            <a:off x="5936460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6" name="Rectangle 165"/>
          <p:cNvSpPr/>
          <p:nvPr/>
        </p:nvSpPr>
        <p:spPr>
          <a:xfrm>
            <a:off x="6137207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7" name="Rounded Rectangle 166"/>
          <p:cNvSpPr/>
          <p:nvPr/>
        </p:nvSpPr>
        <p:spPr>
          <a:xfrm>
            <a:off x="6841817" y="29364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68" name="Rectangle 167"/>
          <p:cNvSpPr/>
          <p:nvPr/>
        </p:nvSpPr>
        <p:spPr>
          <a:xfrm>
            <a:off x="6940188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69" name="Rectangle 168"/>
          <p:cNvSpPr/>
          <p:nvPr/>
        </p:nvSpPr>
        <p:spPr>
          <a:xfrm>
            <a:off x="7140934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0" name="Rectangle 169"/>
          <p:cNvSpPr/>
          <p:nvPr/>
        </p:nvSpPr>
        <p:spPr>
          <a:xfrm>
            <a:off x="7341680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1" name="Rectangle 170"/>
          <p:cNvSpPr/>
          <p:nvPr/>
        </p:nvSpPr>
        <p:spPr>
          <a:xfrm>
            <a:off x="7542426" y="3067201"/>
            <a:ext cx="164598" cy="119058"/>
          </a:xfrm>
          <a:prstGeom prst="rect">
            <a:avLst/>
          </a:prstGeom>
          <a:solidFill>
            <a:srgbClr val="11FF17"/>
          </a:solidFill>
          <a:ln>
            <a:solidFill>
              <a:srgbClr val="006C0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78" name="Rectangle 177"/>
          <p:cNvSpPr/>
          <p:nvPr/>
        </p:nvSpPr>
        <p:spPr>
          <a:xfrm>
            <a:off x="4114374" y="3571201"/>
            <a:ext cx="115050" cy="177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79" name="Rectangle 178"/>
          <p:cNvSpPr/>
          <p:nvPr/>
        </p:nvSpPr>
        <p:spPr>
          <a:xfrm>
            <a:off x="4315119" y="3571201"/>
            <a:ext cx="115050" cy="177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0" name="Rectangle 179"/>
          <p:cNvSpPr/>
          <p:nvPr/>
        </p:nvSpPr>
        <p:spPr>
          <a:xfrm>
            <a:off x="4515865" y="3571201"/>
            <a:ext cx="115050" cy="17785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1" name="Rectangle 180"/>
          <p:cNvSpPr/>
          <p:nvPr/>
        </p:nvSpPr>
        <p:spPr>
          <a:xfrm>
            <a:off x="4761750" y="3571201"/>
            <a:ext cx="115050" cy="1778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2" name="Rectangle 181"/>
          <p:cNvSpPr/>
          <p:nvPr/>
        </p:nvSpPr>
        <p:spPr>
          <a:xfrm>
            <a:off x="4933575" y="3571201"/>
            <a:ext cx="115050" cy="1778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5" name="Rectangle 184"/>
          <p:cNvSpPr/>
          <p:nvPr/>
        </p:nvSpPr>
        <p:spPr>
          <a:xfrm>
            <a:off x="5760488" y="3571201"/>
            <a:ext cx="115050" cy="17785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6" name="Rectangle 185"/>
          <p:cNvSpPr/>
          <p:nvPr/>
        </p:nvSpPr>
        <p:spPr>
          <a:xfrm>
            <a:off x="5961234" y="3571201"/>
            <a:ext cx="115050" cy="17785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7" name="Rectangle 186"/>
          <p:cNvSpPr/>
          <p:nvPr/>
        </p:nvSpPr>
        <p:spPr>
          <a:xfrm>
            <a:off x="6161981" y="3571201"/>
            <a:ext cx="115050" cy="177858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89" name="Rectangle 188"/>
          <p:cNvSpPr/>
          <p:nvPr/>
        </p:nvSpPr>
        <p:spPr>
          <a:xfrm>
            <a:off x="6964962" y="3571201"/>
            <a:ext cx="115050" cy="17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90" name="Rectangle 189"/>
          <p:cNvSpPr/>
          <p:nvPr/>
        </p:nvSpPr>
        <p:spPr>
          <a:xfrm>
            <a:off x="7165708" y="3571201"/>
            <a:ext cx="115050" cy="17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91" name="Rectangle 190"/>
          <p:cNvSpPr/>
          <p:nvPr/>
        </p:nvSpPr>
        <p:spPr>
          <a:xfrm>
            <a:off x="7366454" y="3571201"/>
            <a:ext cx="115050" cy="17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192" name="Rectangle 191"/>
          <p:cNvSpPr/>
          <p:nvPr/>
        </p:nvSpPr>
        <p:spPr>
          <a:xfrm>
            <a:off x="7567200" y="3571201"/>
            <a:ext cx="115050" cy="1778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196" name="Picture 19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4087125"/>
            <a:ext cx="467620" cy="367961"/>
          </a:xfrm>
          <a:prstGeom prst="rect">
            <a:avLst/>
          </a:prstGeom>
          <a:noFill/>
        </p:spPr>
      </p:pic>
      <p:pic>
        <p:nvPicPr>
          <p:cNvPr id="197" name="Picture 196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4087125"/>
            <a:ext cx="467620" cy="367961"/>
          </a:xfrm>
          <a:prstGeom prst="rect">
            <a:avLst/>
          </a:prstGeom>
          <a:noFill/>
        </p:spPr>
      </p:pic>
      <p:sp>
        <p:nvSpPr>
          <p:cNvPr id="198" name="Rounded Rectangle 197"/>
          <p:cNvSpPr/>
          <p:nvPr/>
        </p:nvSpPr>
        <p:spPr>
          <a:xfrm>
            <a:off x="3991227" y="4003271"/>
            <a:ext cx="961773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199" name="Rectangle 198"/>
          <p:cNvSpPr/>
          <p:nvPr/>
        </p:nvSpPr>
        <p:spPr>
          <a:xfrm>
            <a:off x="4118400" y="4295790"/>
            <a:ext cx="113722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4316484" y="4289363"/>
            <a:ext cx="116383" cy="5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1" name="Rectangle 200"/>
          <p:cNvSpPr/>
          <p:nvPr/>
        </p:nvSpPr>
        <p:spPr>
          <a:xfrm>
            <a:off x="4511080" y="4268487"/>
            <a:ext cx="122534" cy="7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2" name="Rectangle 201"/>
          <p:cNvSpPr/>
          <p:nvPr/>
        </p:nvSpPr>
        <p:spPr>
          <a:xfrm>
            <a:off x="4705674" y="4268487"/>
            <a:ext cx="128685" cy="73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3" name="Rectangle 202"/>
          <p:cNvSpPr/>
          <p:nvPr/>
        </p:nvSpPr>
        <p:spPr>
          <a:xfrm>
            <a:off x="5334000" y="4261529"/>
            <a:ext cx="120878" cy="799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5" name="Rectangle 204"/>
          <p:cNvSpPr/>
          <p:nvPr/>
        </p:nvSpPr>
        <p:spPr>
          <a:xfrm>
            <a:off x="5551200" y="4226400"/>
            <a:ext cx="126291" cy="115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6" name="Rectangle 205"/>
          <p:cNvSpPr/>
          <p:nvPr/>
        </p:nvSpPr>
        <p:spPr>
          <a:xfrm>
            <a:off x="5752800" y="4212000"/>
            <a:ext cx="125437" cy="129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7" name="Rectangle 206"/>
          <p:cNvSpPr/>
          <p:nvPr/>
        </p:nvSpPr>
        <p:spPr>
          <a:xfrm>
            <a:off x="5947201" y="4176000"/>
            <a:ext cx="131782" cy="165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8" name="Rectangle 207"/>
          <p:cNvSpPr/>
          <p:nvPr/>
        </p:nvSpPr>
        <p:spPr>
          <a:xfrm>
            <a:off x="6159418" y="4140000"/>
            <a:ext cx="120311" cy="20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09" name="Rounded Rectangle 208"/>
          <p:cNvSpPr/>
          <p:nvPr/>
        </p:nvSpPr>
        <p:spPr>
          <a:xfrm>
            <a:off x="6841817" y="4003271"/>
            <a:ext cx="9635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10" name="Rectangle 209"/>
          <p:cNvSpPr/>
          <p:nvPr/>
        </p:nvSpPr>
        <p:spPr>
          <a:xfrm>
            <a:off x="6962399" y="4140000"/>
            <a:ext cx="120311" cy="2015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1" name="Rectangle 210"/>
          <p:cNvSpPr/>
          <p:nvPr/>
        </p:nvSpPr>
        <p:spPr>
          <a:xfrm>
            <a:off x="7163999" y="4118400"/>
            <a:ext cx="119457" cy="2231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2" name="Rectangle 211"/>
          <p:cNvSpPr/>
          <p:nvPr/>
        </p:nvSpPr>
        <p:spPr>
          <a:xfrm>
            <a:off x="7358400" y="4075200"/>
            <a:ext cx="125803" cy="2663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13" name="Rectangle 212"/>
          <p:cNvSpPr/>
          <p:nvPr/>
        </p:nvSpPr>
        <p:spPr>
          <a:xfrm>
            <a:off x="7564501" y="4045550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216" name="Picture 215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7867" y="5192431"/>
            <a:ext cx="467620" cy="367961"/>
          </a:xfrm>
          <a:prstGeom prst="rect">
            <a:avLst/>
          </a:prstGeom>
          <a:noFill/>
        </p:spPr>
      </p:pic>
      <p:pic>
        <p:nvPicPr>
          <p:cNvPr id="218" name="Picture 217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89135" y="5192431"/>
            <a:ext cx="467620" cy="367961"/>
          </a:xfrm>
          <a:prstGeom prst="rect">
            <a:avLst/>
          </a:prstGeom>
          <a:noFill/>
        </p:spPr>
      </p:pic>
      <p:sp>
        <p:nvSpPr>
          <p:cNvPr id="219" name="Rounded Rectangle 218"/>
          <p:cNvSpPr/>
          <p:nvPr/>
        </p:nvSpPr>
        <p:spPr>
          <a:xfrm>
            <a:off x="4646562" y="5108577"/>
            <a:ext cx="116432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20" name="Rectangle 219"/>
          <p:cNvSpPr/>
          <p:nvPr/>
        </p:nvSpPr>
        <p:spPr>
          <a:xfrm>
            <a:off x="4767010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1" name="Rectangle 220"/>
          <p:cNvSpPr/>
          <p:nvPr/>
        </p:nvSpPr>
        <p:spPr>
          <a:xfrm>
            <a:off x="4967755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2" name="Rectangle 221"/>
          <p:cNvSpPr/>
          <p:nvPr/>
        </p:nvSpPr>
        <p:spPr>
          <a:xfrm>
            <a:off x="5168501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3" name="Rectangle 222"/>
          <p:cNvSpPr/>
          <p:nvPr/>
        </p:nvSpPr>
        <p:spPr>
          <a:xfrm>
            <a:off x="5369247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4" name="Rectangle 223"/>
          <p:cNvSpPr/>
          <p:nvPr/>
        </p:nvSpPr>
        <p:spPr>
          <a:xfrm>
            <a:off x="5569993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5" name="Rounded Rectangle 224"/>
          <p:cNvSpPr/>
          <p:nvPr/>
        </p:nvSpPr>
        <p:spPr>
          <a:xfrm>
            <a:off x="6091931" y="5108577"/>
            <a:ext cx="734979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26" name="Rectangle 225"/>
          <p:cNvSpPr/>
          <p:nvPr/>
        </p:nvSpPr>
        <p:spPr>
          <a:xfrm>
            <a:off x="6212378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7" name="Rectangle 226"/>
          <p:cNvSpPr/>
          <p:nvPr/>
        </p:nvSpPr>
        <p:spPr>
          <a:xfrm>
            <a:off x="6413124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28" name="Rectangle 227"/>
          <p:cNvSpPr/>
          <p:nvPr/>
        </p:nvSpPr>
        <p:spPr>
          <a:xfrm>
            <a:off x="6613870" y="5150856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237" name="Picture 236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532" y="4579654"/>
            <a:ext cx="467620" cy="367961"/>
          </a:xfrm>
          <a:prstGeom prst="rect">
            <a:avLst/>
          </a:prstGeom>
          <a:noFill/>
        </p:spPr>
      </p:pic>
      <p:sp>
        <p:nvSpPr>
          <p:cNvPr id="246" name="Rounded Rectangle 245"/>
          <p:cNvSpPr/>
          <p:nvPr/>
        </p:nvSpPr>
        <p:spPr>
          <a:xfrm>
            <a:off x="5436597" y="4495800"/>
            <a:ext cx="354604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47" name="Rectangle 246"/>
          <p:cNvSpPr/>
          <p:nvPr/>
        </p:nvSpPr>
        <p:spPr>
          <a:xfrm>
            <a:off x="5557043" y="4538079"/>
            <a:ext cx="120448" cy="2959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258" name="Picture 257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5715000"/>
            <a:ext cx="467620" cy="367961"/>
          </a:xfrm>
          <a:prstGeom prst="rect">
            <a:avLst/>
          </a:prstGeom>
          <a:noFill/>
        </p:spPr>
      </p:pic>
      <p:pic>
        <p:nvPicPr>
          <p:cNvPr id="260" name="Picture 259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5687325"/>
            <a:ext cx="467620" cy="367961"/>
          </a:xfrm>
          <a:prstGeom prst="rect">
            <a:avLst/>
          </a:prstGeom>
          <a:noFill/>
        </p:spPr>
      </p:pic>
      <p:sp>
        <p:nvSpPr>
          <p:cNvPr id="261" name="Rounded Rectangle 260"/>
          <p:cNvSpPr/>
          <p:nvPr/>
        </p:nvSpPr>
        <p:spPr>
          <a:xfrm>
            <a:off x="4905627" y="5603471"/>
            <a:ext cx="559173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62" name="Rectangle 261"/>
          <p:cNvSpPr/>
          <p:nvPr/>
        </p:nvSpPr>
        <p:spPr>
          <a:xfrm>
            <a:off x="5004000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3" name="Rectangle 262"/>
          <p:cNvSpPr/>
          <p:nvPr/>
        </p:nvSpPr>
        <p:spPr>
          <a:xfrm>
            <a:off x="5204745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67" name="Rounded Rectangle 266"/>
          <p:cNvSpPr/>
          <p:nvPr/>
        </p:nvSpPr>
        <p:spPr>
          <a:xfrm>
            <a:off x="5943600" y="5603471"/>
            <a:ext cx="1370975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268" name="Rectangle 267"/>
          <p:cNvSpPr/>
          <p:nvPr/>
        </p:nvSpPr>
        <p:spPr>
          <a:xfrm>
            <a:off x="6449368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69" name="Rectangle 268"/>
          <p:cNvSpPr/>
          <p:nvPr/>
        </p:nvSpPr>
        <p:spPr>
          <a:xfrm>
            <a:off x="6650114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70" name="Rectangle 269"/>
          <p:cNvSpPr/>
          <p:nvPr/>
        </p:nvSpPr>
        <p:spPr>
          <a:xfrm>
            <a:off x="6850860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271" name="Rectangle 270"/>
          <p:cNvSpPr/>
          <p:nvPr/>
        </p:nvSpPr>
        <p:spPr>
          <a:xfrm>
            <a:off x="7051607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279" name="Picture 278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532" y="6220725"/>
            <a:ext cx="467620" cy="367961"/>
          </a:xfrm>
          <a:prstGeom prst="rect">
            <a:avLst/>
          </a:prstGeom>
          <a:noFill/>
        </p:spPr>
      </p:pic>
      <p:pic>
        <p:nvPicPr>
          <p:cNvPr id="280" name="Picture 279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17453" y="6220725"/>
            <a:ext cx="467620" cy="367961"/>
          </a:xfrm>
          <a:prstGeom prst="rect">
            <a:avLst/>
          </a:prstGeom>
          <a:noFill/>
        </p:spPr>
      </p:pic>
      <p:pic>
        <p:nvPicPr>
          <p:cNvPr id="281" name="Picture 280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3800" y="6220725"/>
            <a:ext cx="467620" cy="367961"/>
          </a:xfrm>
          <a:prstGeom prst="rect">
            <a:avLst/>
          </a:prstGeom>
          <a:noFill/>
        </p:spPr>
      </p:pic>
      <p:sp>
        <p:nvSpPr>
          <p:cNvPr id="304" name="Rectangle 303"/>
          <p:cNvSpPr/>
          <p:nvPr/>
        </p:nvSpPr>
        <p:spPr>
          <a:xfrm>
            <a:off x="5105400" y="3571201"/>
            <a:ext cx="115050" cy="17785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30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67200" y="6248400"/>
            <a:ext cx="387570" cy="392430"/>
          </a:xfrm>
          <a:prstGeom prst="rect">
            <a:avLst/>
          </a:prstGeom>
          <a:noFill/>
        </p:spPr>
      </p:pic>
      <p:pic>
        <p:nvPicPr>
          <p:cNvPr id="308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6248400"/>
            <a:ext cx="387570" cy="392430"/>
          </a:xfrm>
          <a:prstGeom prst="rect">
            <a:avLst/>
          </a:prstGeom>
          <a:noFill/>
        </p:spPr>
      </p:pic>
      <p:pic>
        <p:nvPicPr>
          <p:cNvPr id="309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62800" y="6248400"/>
            <a:ext cx="387570" cy="392430"/>
          </a:xfrm>
          <a:prstGeom prst="rect">
            <a:avLst/>
          </a:prstGeom>
          <a:noFill/>
        </p:spPr>
      </p:pic>
      <p:sp>
        <p:nvSpPr>
          <p:cNvPr id="310" name="Down Arrow 309"/>
          <p:cNvSpPr/>
          <p:nvPr/>
        </p:nvSpPr>
        <p:spPr>
          <a:xfrm>
            <a:off x="5715000" y="1981200"/>
            <a:ext cx="457200" cy="3048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Rectangle 310"/>
          <p:cNvSpPr/>
          <p:nvPr/>
        </p:nvSpPr>
        <p:spPr>
          <a:xfrm>
            <a:off x="6044968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12" name="Rectangle 311"/>
          <p:cNvSpPr/>
          <p:nvPr/>
        </p:nvSpPr>
        <p:spPr>
          <a:xfrm>
            <a:off x="6245714" y="5716801"/>
            <a:ext cx="164598" cy="153858"/>
          </a:xfrm>
          <a:prstGeom prst="rect">
            <a:avLst/>
          </a:prstGeom>
          <a:solidFill>
            <a:srgbClr val="56FF3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pic>
        <p:nvPicPr>
          <p:cNvPr id="313" name="Picture 31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61794" y="5189254"/>
            <a:ext cx="467620" cy="367961"/>
          </a:xfrm>
          <a:prstGeom prst="rect">
            <a:avLst/>
          </a:prstGeom>
          <a:noFill/>
        </p:spPr>
      </p:pic>
      <p:pic>
        <p:nvPicPr>
          <p:cNvPr id="314" name="Picture 313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9710" y="5189254"/>
            <a:ext cx="467620" cy="367961"/>
          </a:xfrm>
          <a:prstGeom prst="rect">
            <a:avLst/>
          </a:prstGeom>
          <a:noFill/>
        </p:spPr>
      </p:pic>
      <p:sp>
        <p:nvSpPr>
          <p:cNvPr id="315" name="Rounded Rectangle 314"/>
          <p:cNvSpPr/>
          <p:nvPr/>
        </p:nvSpPr>
        <p:spPr>
          <a:xfrm>
            <a:off x="1705859" y="5105400"/>
            <a:ext cx="728274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16" name="Rectangle 315"/>
          <p:cNvSpPr/>
          <p:nvPr/>
        </p:nvSpPr>
        <p:spPr>
          <a:xfrm>
            <a:off x="1826305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17" name="Rectangle 316"/>
          <p:cNvSpPr/>
          <p:nvPr/>
        </p:nvSpPr>
        <p:spPr>
          <a:xfrm>
            <a:off x="2027051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18" name="Rectangle 317"/>
          <p:cNvSpPr/>
          <p:nvPr/>
        </p:nvSpPr>
        <p:spPr>
          <a:xfrm>
            <a:off x="2227797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0" name="Rounded Rectangle 319"/>
          <p:cNvSpPr/>
          <p:nvPr/>
        </p:nvSpPr>
        <p:spPr>
          <a:xfrm>
            <a:off x="2784074" y="5105400"/>
            <a:ext cx="515431" cy="380518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/>
          </a:p>
        </p:txBody>
      </p:sp>
      <p:sp>
        <p:nvSpPr>
          <p:cNvPr id="321" name="Rectangle 320"/>
          <p:cNvSpPr/>
          <p:nvPr/>
        </p:nvSpPr>
        <p:spPr>
          <a:xfrm>
            <a:off x="2904520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2" name="Rectangle 321"/>
          <p:cNvSpPr/>
          <p:nvPr/>
        </p:nvSpPr>
        <p:spPr>
          <a:xfrm>
            <a:off x="3105266" y="5147679"/>
            <a:ext cx="120448" cy="29595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5" name="Down Arrow 324"/>
          <p:cNvSpPr/>
          <p:nvPr/>
        </p:nvSpPr>
        <p:spPr>
          <a:xfrm rot="16200000">
            <a:off x="3276600" y="5225592"/>
            <a:ext cx="457200" cy="304800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6" name="Rectangle 325"/>
          <p:cNvSpPr/>
          <p:nvPr/>
        </p:nvSpPr>
        <p:spPr>
          <a:xfrm>
            <a:off x="4768772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27" name="Rectangle 326"/>
          <p:cNvSpPr/>
          <p:nvPr/>
        </p:nvSpPr>
        <p:spPr>
          <a:xfrm>
            <a:off x="4969517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8" name="Rectangle 327"/>
          <p:cNvSpPr/>
          <p:nvPr/>
        </p:nvSpPr>
        <p:spPr>
          <a:xfrm>
            <a:off x="5170263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29" name="Rectangle 328"/>
          <p:cNvSpPr/>
          <p:nvPr/>
        </p:nvSpPr>
        <p:spPr>
          <a:xfrm>
            <a:off x="5371009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30" name="Rectangle 329"/>
          <p:cNvSpPr/>
          <p:nvPr/>
        </p:nvSpPr>
        <p:spPr>
          <a:xfrm>
            <a:off x="5571755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31" name="Rectangle 330"/>
          <p:cNvSpPr/>
          <p:nvPr/>
        </p:nvSpPr>
        <p:spPr>
          <a:xfrm>
            <a:off x="6214140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32" name="Rectangle 331"/>
          <p:cNvSpPr/>
          <p:nvPr/>
        </p:nvSpPr>
        <p:spPr>
          <a:xfrm>
            <a:off x="6414886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  <p:sp>
        <p:nvSpPr>
          <p:cNvPr id="333" name="Rectangle 332"/>
          <p:cNvSpPr/>
          <p:nvPr/>
        </p:nvSpPr>
        <p:spPr>
          <a:xfrm>
            <a:off x="6615632" y="5309603"/>
            <a:ext cx="113759" cy="13910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5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7" fill="hold">
                      <p:stCondLst>
                        <p:cond delay="indefinite"/>
                      </p:stCondLst>
                      <p:childTnLst>
                        <p:par>
                          <p:cTn id="258" fill="hold">
                            <p:stCondLst>
                              <p:cond delay="0"/>
                            </p:stCondLst>
                            <p:childTnLst>
                              <p:par>
                                <p:cTn id="2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7" fill="hold">
                      <p:stCondLst>
                        <p:cond delay="indefinite"/>
                      </p:stCondLst>
                      <p:childTnLst>
                        <p:par>
                          <p:cTn id="288" fill="hold">
                            <p:stCondLst>
                              <p:cond delay="0"/>
                            </p:stCondLst>
                            <p:childTnLst>
                              <p:par>
                                <p:cTn id="2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183" grpId="0" animBg="1"/>
      <p:bldP spid="188" grpId="0" animBg="1"/>
      <p:bldP spid="305" grpId="0" animBg="1"/>
      <p:bldP spid="306" grpId="0" animBg="1"/>
      <p:bldP spid="177" grpId="0" animBg="1"/>
      <p:bldP spid="300" grpId="0" animBg="1"/>
      <p:bldP spid="303" grpId="0" animBg="1"/>
      <p:bldP spid="135" grpId="0" animBg="1"/>
      <p:bldP spid="136" grpId="0" animBg="1"/>
      <p:bldP spid="138" grpId="0" animBg="1"/>
      <p:bldP spid="139" grpId="0" animBg="1"/>
      <p:bldP spid="141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 animBg="1"/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5" grpId="0" animBg="1"/>
      <p:bldP spid="186" grpId="0" animBg="1"/>
      <p:bldP spid="187" grpId="0" animBg="1"/>
      <p:bldP spid="189" grpId="0" animBg="1"/>
      <p:bldP spid="190" grpId="0" animBg="1"/>
      <p:bldP spid="191" grpId="0" animBg="1"/>
      <p:bldP spid="192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5" grpId="0" animBg="1"/>
      <p:bldP spid="206" grpId="0" animBg="1"/>
      <p:bldP spid="207" grpId="0" animBg="1"/>
      <p:bldP spid="208" grpId="0" animBg="1"/>
      <p:bldP spid="209" grpId="0" animBg="1"/>
      <p:bldP spid="210" grpId="0" animBg="1"/>
      <p:bldP spid="211" grpId="0" animBg="1"/>
      <p:bldP spid="212" grpId="0" animBg="1"/>
      <p:bldP spid="213" grpId="0" animBg="1"/>
      <p:bldP spid="219" grpId="0" animBg="1"/>
      <p:bldP spid="220" grpId="0" animBg="1"/>
      <p:bldP spid="221" grpId="0" animBg="1"/>
      <p:bldP spid="222" grpId="0" animBg="1"/>
      <p:bldP spid="223" grpId="0" animBg="1"/>
      <p:bldP spid="224" grpId="0" animBg="1"/>
      <p:bldP spid="225" grpId="0" animBg="1"/>
      <p:bldP spid="226" grpId="0" animBg="1"/>
      <p:bldP spid="227" grpId="0" animBg="1"/>
      <p:bldP spid="228" grpId="0" animBg="1"/>
      <p:bldP spid="246" grpId="0" animBg="1"/>
      <p:bldP spid="247" grpId="0" animBg="1"/>
      <p:bldP spid="261" grpId="0" animBg="1"/>
      <p:bldP spid="262" grpId="0" animBg="1"/>
      <p:bldP spid="263" grpId="0" animBg="1"/>
      <p:bldP spid="267" grpId="0" animBg="1"/>
      <p:bldP spid="268" grpId="0" animBg="1"/>
      <p:bldP spid="269" grpId="0" animBg="1"/>
      <p:bldP spid="270" grpId="0" animBg="1"/>
      <p:bldP spid="271" grpId="0" animBg="1"/>
      <p:bldP spid="304" grpId="0" animBg="1"/>
      <p:bldP spid="311" grpId="0" animBg="1"/>
      <p:bldP spid="312" grpId="0" animBg="1"/>
      <p:bldP spid="315" grpId="0" animBg="1"/>
      <p:bldP spid="316" grpId="0" animBg="1"/>
      <p:bldP spid="317" grpId="0" animBg="1"/>
      <p:bldP spid="318" grpId="0" animBg="1"/>
      <p:bldP spid="320" grpId="0" animBg="1"/>
      <p:bldP spid="321" grpId="0" animBg="1"/>
      <p:bldP spid="322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Demo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70589"/>
            <a:ext cx="6400800" cy="5195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038600" y="6477000"/>
            <a:ext cx="990600" cy="381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hlinkClick r:id="rId3" action="ppaction://hlinksldjump"/>
              </a:rPr>
              <a:t>Done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Histogram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1295400"/>
            <a:ext cx="7467600" cy="3170099"/>
          </a:xfrm>
          <a:prstGeom prst="rect">
            <a:avLst/>
          </a:prstGeom>
          <a:solidFill>
            <a:srgbClr val="E5FFE5"/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public static IQueryable&lt;Pair&gt; Histogram(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 IQueryable&lt;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LineRecord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&gt; input,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k)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words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input.SelectMany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 =&gt;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x.line.Split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(' '));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groups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words.GroupBy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 =&gt; x);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counts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groups.Select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 =&gt; new Pair(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x.Key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x.Count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()));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ordered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counts.OrderByDescending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(x =&gt;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x.count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top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ordered.Take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(k);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return top;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981200" y="4572000"/>
          <a:ext cx="5105400" cy="2127885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5105400"/>
              </a:tblGrid>
              <a:tr h="351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“A line of words of wisdom”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1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</a:rPr>
                        <a:t>[“A”, “line”, “of”, “words”, “of”, “wisdom”]</a:t>
                      </a:r>
                      <a:endParaRPr lang="en-US" sz="160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1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[[“A”], [“line”], [“of”, “of”], [“words”], [“wisdom”]]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1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 {“A”, 1}, {“line”, 1}, {“of”, 2}, {“words”, 1}, {“wisdom”, 1}]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5146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[{“of”, 2}, {“A”, 1}, {“line”, 1}, {“words”, 1}, {“wisdom”, 1}]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  <a:tr h="37056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[{“of”, 2}, {“A”, 1}, {“line”, 1}]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 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4" name="Picture 3" descr="C:\Users\mbudiu\AppData\Local\Microsoft\Windows\Temporary Internet Files\Content.Word\graph.jp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18673" y="1676400"/>
            <a:ext cx="6525327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50496" y="2198649"/>
            <a:ext cx="173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 smtClean="0"/>
              <a:t>SelectMany</a:t>
            </a:r>
            <a:endParaRPr lang="en-US" sz="2000" dirty="0" smtClean="0"/>
          </a:p>
          <a:p>
            <a:pPr algn="r"/>
            <a:r>
              <a:rPr lang="en-US" sz="2000" dirty="0" err="1" smtClean="0"/>
              <a:t>HashDistribute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297472" y="2979234"/>
            <a:ext cx="10885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/>
              <a:t>Merge</a:t>
            </a:r>
          </a:p>
          <a:p>
            <a:pPr algn="r"/>
            <a:r>
              <a:rPr lang="en-US" sz="2000" dirty="0" err="1" smtClean="0"/>
              <a:t>GroupBy</a:t>
            </a:r>
            <a:endParaRPr lang="en-US" sz="2000" dirty="0" smtClean="0"/>
          </a:p>
          <a:p>
            <a:pPr algn="r"/>
            <a:r>
              <a:rPr lang="en-US" sz="2000" dirty="0" smtClean="0"/>
              <a:t>Select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047" y="4038600"/>
            <a:ext cx="22529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 smtClean="0"/>
              <a:t>OrderByDescending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Take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1143000" y="4724400"/>
            <a:ext cx="12947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err="1" smtClean="0"/>
              <a:t>MergeSort</a:t>
            </a:r>
            <a:endParaRPr lang="en-US" sz="2000" dirty="0" smtClean="0"/>
          </a:p>
          <a:p>
            <a:pPr algn="r"/>
            <a:r>
              <a:rPr lang="en-US" sz="2000" dirty="0" smtClean="0"/>
              <a:t>Take</a:t>
            </a:r>
            <a:endParaRPr lang="en-US" sz="2000" dirty="0"/>
          </a:p>
        </p:txBody>
      </p:sp>
      <p:sp>
        <p:nvSpPr>
          <p:cNvPr id="9" name="Left Brace 8"/>
          <p:cNvSpPr/>
          <p:nvPr/>
        </p:nvSpPr>
        <p:spPr>
          <a:xfrm flipH="1">
            <a:off x="2322066" y="2286000"/>
            <a:ext cx="197737" cy="557561"/>
          </a:xfrm>
          <a:prstGeom prst="leftBrace">
            <a:avLst>
              <a:gd name="adj1" fmla="val 389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 flipH="1">
            <a:off x="2322066" y="3124200"/>
            <a:ext cx="197737" cy="892098"/>
          </a:xfrm>
          <a:prstGeom prst="leftBrace">
            <a:avLst>
              <a:gd name="adj1" fmla="val 389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 flipH="1">
            <a:off x="2322066" y="4763429"/>
            <a:ext cx="197737" cy="669073"/>
          </a:xfrm>
          <a:prstGeom prst="leftBrace">
            <a:avLst>
              <a:gd name="adj1" fmla="val 389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 flipH="1">
            <a:off x="2322066" y="4150112"/>
            <a:ext cx="192534" cy="518532"/>
          </a:xfrm>
          <a:prstGeom prst="leftBrace">
            <a:avLst>
              <a:gd name="adj1" fmla="val 38945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Map-Reduce in </a:t>
            </a:r>
            <a:r>
              <a:rPr lang="en-US" dirty="0" err="1" smtClean="0"/>
              <a:t>DryadLINQ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95400" y="1981200"/>
            <a:ext cx="6400800" cy="3477875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public static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IQueryable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&lt;S&gt;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MapReduce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&lt;T,M,K,S&gt;(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this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IQueryable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&lt;T&gt; input,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Expression&lt;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&lt;T,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IEnumerable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&lt;M&gt;&gt;&gt;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mapper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Expression&lt;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&lt;M,K&gt;&gt;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keySelector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,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Expression&lt;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Func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IGrouping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&lt;K,M&gt;,S&gt;&gt; reducer) 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{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map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input.SelectMany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mapper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group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map.GroupBy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keySelector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var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 result = </a:t>
            </a:r>
            <a:r>
              <a:rPr lang="en-US" sz="2000" dirty="0" err="1" smtClean="0">
                <a:latin typeface="Arial" pitchFamily="34" charset="0"/>
                <a:cs typeface="Arial" pitchFamily="34" charset="0"/>
              </a:rPr>
              <a:t>group.Select</a:t>
            </a:r>
            <a:r>
              <a:rPr lang="en-US" sz="2000" dirty="0" smtClean="0">
                <a:latin typeface="Arial" pitchFamily="34" charset="0"/>
                <a:cs typeface="Arial" pitchFamily="34" charset="0"/>
              </a:rPr>
              <a:t>(reducer);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     return result;</a:t>
            </a:r>
          </a:p>
          <a:p>
            <a:r>
              <a:rPr lang="en-US" sz="2000" dirty="0" smtClean="0">
                <a:latin typeface="Arial" pitchFamily="34" charset="0"/>
                <a:cs typeface="Arial" pitchFamily="34" charset="0"/>
              </a:rPr>
              <a:t>}</a:t>
            </a:r>
            <a:endParaRPr lang="en-US" sz="20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Map-Reduce Plan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6071944" y="3444240"/>
            <a:ext cx="533400" cy="1371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757744" y="3444240"/>
            <a:ext cx="533400" cy="13716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4237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423744" y="3550920"/>
            <a:ext cx="533400" cy="170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80744" y="2514600"/>
            <a:ext cx="401782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rot="5400000">
            <a:off x="390195" y="2423001"/>
            <a:ext cx="1828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80744" y="3489960"/>
            <a:ext cx="401782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280744" y="3002280"/>
            <a:ext cx="401782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>
            <a:off x="390195" y="3398361"/>
            <a:ext cx="18288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8" idx="2"/>
          </p:cNvCxnSpPr>
          <p:nvPr/>
        </p:nvCxnSpPr>
        <p:spPr>
          <a:xfrm rot="5400000">
            <a:off x="389481" y="2910760"/>
            <a:ext cx="183515" cy="794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390195" y="3881004"/>
            <a:ext cx="182880" cy="1039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15103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15103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15103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15103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15103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2" name="Straight Arrow Connector 21"/>
          <p:cNvCxnSpPr>
            <a:endCxn id="17" idx="0"/>
          </p:cNvCxnSpPr>
          <p:nvPr/>
        </p:nvCxnSpPr>
        <p:spPr>
          <a:xfrm rot="5400000">
            <a:off x="15685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7" idx="2"/>
            <a:endCxn id="18" idx="0"/>
          </p:cNvCxnSpPr>
          <p:nvPr/>
        </p:nvCxnSpPr>
        <p:spPr>
          <a:xfrm rot="5400000">
            <a:off x="16294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2"/>
            <a:endCxn id="19" idx="0"/>
          </p:cNvCxnSpPr>
          <p:nvPr/>
        </p:nvCxnSpPr>
        <p:spPr>
          <a:xfrm rot="5400000">
            <a:off x="16294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9" idx="2"/>
            <a:endCxn id="20" idx="0"/>
          </p:cNvCxnSpPr>
          <p:nvPr/>
        </p:nvCxnSpPr>
        <p:spPr>
          <a:xfrm rot="5400000">
            <a:off x="16294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20" idx="2"/>
            <a:endCxn id="21" idx="0"/>
          </p:cNvCxnSpPr>
          <p:nvPr/>
        </p:nvCxnSpPr>
        <p:spPr>
          <a:xfrm rot="5400000">
            <a:off x="16294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1510335" y="36118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1510335" y="40386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1510335" y="44653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>
            <a:stCxn id="27" idx="2"/>
            <a:endCxn id="28" idx="0"/>
          </p:cNvCxnSpPr>
          <p:nvPr/>
        </p:nvCxnSpPr>
        <p:spPr>
          <a:xfrm rot="5400000">
            <a:off x="1629484" y="39774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8" idx="2"/>
            <a:endCxn id="29" idx="0"/>
          </p:cNvCxnSpPr>
          <p:nvPr/>
        </p:nvCxnSpPr>
        <p:spPr>
          <a:xfrm rot="5400000">
            <a:off x="1629484" y="44042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2"/>
            <a:endCxn id="44" idx="0"/>
          </p:cNvCxnSpPr>
          <p:nvPr/>
        </p:nvCxnSpPr>
        <p:spPr>
          <a:xfrm rot="5400000">
            <a:off x="1629484" y="48309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rot="5400000">
            <a:off x="1477084" y="3398361"/>
            <a:ext cx="426720" cy="1588"/>
          </a:xfrm>
          <a:prstGeom prst="straightConnector1">
            <a:avLst/>
          </a:prstGeom>
          <a:ln w="762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814144" y="3154680"/>
            <a:ext cx="381000" cy="3048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5" name="TextBox 218"/>
          <p:cNvSpPr txBox="1"/>
          <p:nvPr/>
        </p:nvSpPr>
        <p:spPr>
          <a:xfrm>
            <a:off x="762000" y="5410200"/>
            <a:ext cx="682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static</a:t>
            </a:r>
            <a:endParaRPr lang="en-US" dirty="0"/>
          </a:p>
        </p:txBody>
      </p:sp>
      <p:sp>
        <p:nvSpPr>
          <p:cNvPr id="36" name="Right Arrow 35"/>
          <p:cNvSpPr/>
          <p:nvPr/>
        </p:nvSpPr>
        <p:spPr>
          <a:xfrm>
            <a:off x="2109544" y="3154680"/>
            <a:ext cx="381000" cy="3048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TextBox 288"/>
          <p:cNvSpPr txBox="1"/>
          <p:nvPr/>
        </p:nvSpPr>
        <p:spPr>
          <a:xfrm>
            <a:off x="2133600" y="54102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dynamic</a:t>
            </a:r>
            <a:endParaRPr lang="en-US" dirty="0"/>
          </a:p>
        </p:txBody>
      </p:sp>
      <p:sp>
        <p:nvSpPr>
          <p:cNvPr id="38" name="Right Arrow 37"/>
          <p:cNvSpPr/>
          <p:nvPr/>
        </p:nvSpPr>
        <p:spPr>
          <a:xfrm>
            <a:off x="4776544" y="3154680"/>
            <a:ext cx="381000" cy="304800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280744" y="3977640"/>
            <a:ext cx="401782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/>
          <p:cNvCxnSpPr/>
          <p:nvPr/>
        </p:nvCxnSpPr>
        <p:spPr>
          <a:xfrm rot="16200000" flipH="1">
            <a:off x="390195" y="4371282"/>
            <a:ext cx="18288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ed Rectangle 41"/>
          <p:cNvSpPr/>
          <p:nvPr/>
        </p:nvSpPr>
        <p:spPr>
          <a:xfrm>
            <a:off x="280744" y="153924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ounded Rectangle 42"/>
          <p:cNvSpPr/>
          <p:nvPr/>
        </p:nvSpPr>
        <p:spPr>
          <a:xfrm>
            <a:off x="280744" y="446532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ounded Rectangle 43"/>
          <p:cNvSpPr/>
          <p:nvPr/>
        </p:nvSpPr>
        <p:spPr>
          <a:xfrm>
            <a:off x="1510335" y="489204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45" name="Straight Arrow Connector 44"/>
          <p:cNvCxnSpPr/>
          <p:nvPr/>
        </p:nvCxnSpPr>
        <p:spPr>
          <a:xfrm rot="16200000" flipH="1">
            <a:off x="1568524" y="531616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/>
          <p:cNvSpPr/>
          <p:nvPr/>
        </p:nvSpPr>
        <p:spPr>
          <a:xfrm>
            <a:off x="1489553" y="544068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26429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8" name="Rounded Rectangle 47"/>
          <p:cNvSpPr/>
          <p:nvPr/>
        </p:nvSpPr>
        <p:spPr>
          <a:xfrm>
            <a:off x="2947744" y="3550920"/>
            <a:ext cx="533400" cy="170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27295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0" name="Rounded Rectangle 49"/>
          <p:cNvSpPr/>
          <p:nvPr/>
        </p:nvSpPr>
        <p:spPr>
          <a:xfrm>
            <a:off x="27295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ounded Rectangle 50"/>
          <p:cNvSpPr/>
          <p:nvPr/>
        </p:nvSpPr>
        <p:spPr>
          <a:xfrm>
            <a:off x="27295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27295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27295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/>
          <p:cNvCxnSpPr>
            <a:endCxn id="49" idx="0"/>
          </p:cNvCxnSpPr>
          <p:nvPr/>
        </p:nvCxnSpPr>
        <p:spPr>
          <a:xfrm rot="5400000">
            <a:off x="27877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49" idx="2"/>
            <a:endCxn id="50" idx="0"/>
          </p:cNvCxnSpPr>
          <p:nvPr/>
        </p:nvCxnSpPr>
        <p:spPr>
          <a:xfrm rot="5400000">
            <a:off x="28486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50" idx="2"/>
            <a:endCxn id="51" idx="0"/>
          </p:cNvCxnSpPr>
          <p:nvPr/>
        </p:nvCxnSpPr>
        <p:spPr>
          <a:xfrm rot="5400000">
            <a:off x="28486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2"/>
            <a:endCxn id="52" idx="0"/>
          </p:cNvCxnSpPr>
          <p:nvPr/>
        </p:nvCxnSpPr>
        <p:spPr>
          <a:xfrm rot="5400000">
            <a:off x="28486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52" idx="2"/>
            <a:endCxn id="53" idx="0"/>
          </p:cNvCxnSpPr>
          <p:nvPr/>
        </p:nvCxnSpPr>
        <p:spPr>
          <a:xfrm rot="5400000">
            <a:off x="28486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ounded Rectangle 58"/>
          <p:cNvSpPr/>
          <p:nvPr/>
        </p:nvSpPr>
        <p:spPr>
          <a:xfrm>
            <a:off x="3034335" y="36118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3034335" y="40386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3034335" y="44653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2" name="Straight Arrow Connector 61"/>
          <p:cNvCxnSpPr>
            <a:stCxn id="59" idx="2"/>
            <a:endCxn id="60" idx="0"/>
          </p:cNvCxnSpPr>
          <p:nvPr/>
        </p:nvCxnSpPr>
        <p:spPr>
          <a:xfrm rot="5400000">
            <a:off x="3153484" y="39774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>
            <a:stCxn id="60" idx="2"/>
            <a:endCxn id="61" idx="0"/>
          </p:cNvCxnSpPr>
          <p:nvPr/>
        </p:nvCxnSpPr>
        <p:spPr>
          <a:xfrm rot="5400000">
            <a:off x="3153484" y="44042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61" idx="2"/>
            <a:endCxn id="65" idx="0"/>
          </p:cNvCxnSpPr>
          <p:nvPr/>
        </p:nvCxnSpPr>
        <p:spPr>
          <a:xfrm rot="5400000">
            <a:off x="3153484" y="48309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ounded Rectangle 64"/>
          <p:cNvSpPr/>
          <p:nvPr/>
        </p:nvSpPr>
        <p:spPr>
          <a:xfrm>
            <a:off x="3034335" y="489204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6" name="Straight Arrow Connector 65"/>
          <p:cNvCxnSpPr/>
          <p:nvPr/>
        </p:nvCxnSpPr>
        <p:spPr>
          <a:xfrm rot="16200000" flipH="1">
            <a:off x="3092524" y="531616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/>
          <p:cNvSpPr/>
          <p:nvPr/>
        </p:nvSpPr>
        <p:spPr>
          <a:xfrm>
            <a:off x="3013553" y="544068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33287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9" name="Rounded Rectangle 68"/>
          <p:cNvSpPr/>
          <p:nvPr/>
        </p:nvSpPr>
        <p:spPr>
          <a:xfrm>
            <a:off x="3633544" y="3550920"/>
            <a:ext cx="533400" cy="170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0" name="Rounded Rectangle 69"/>
          <p:cNvSpPr/>
          <p:nvPr/>
        </p:nvSpPr>
        <p:spPr>
          <a:xfrm>
            <a:off x="34153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1" name="Rounded Rectangle 70"/>
          <p:cNvSpPr/>
          <p:nvPr/>
        </p:nvSpPr>
        <p:spPr>
          <a:xfrm>
            <a:off x="34153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2" name="Rounded Rectangle 71"/>
          <p:cNvSpPr/>
          <p:nvPr/>
        </p:nvSpPr>
        <p:spPr>
          <a:xfrm>
            <a:off x="34153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34153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Rounded Rectangle 73"/>
          <p:cNvSpPr/>
          <p:nvPr/>
        </p:nvSpPr>
        <p:spPr>
          <a:xfrm>
            <a:off x="34153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/>
          <p:cNvCxnSpPr>
            <a:endCxn id="70" idx="0"/>
          </p:cNvCxnSpPr>
          <p:nvPr/>
        </p:nvCxnSpPr>
        <p:spPr>
          <a:xfrm rot="5400000">
            <a:off x="34735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70" idx="2"/>
            <a:endCxn id="71" idx="0"/>
          </p:cNvCxnSpPr>
          <p:nvPr/>
        </p:nvCxnSpPr>
        <p:spPr>
          <a:xfrm rot="5400000">
            <a:off x="35344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71" idx="2"/>
            <a:endCxn id="72" idx="0"/>
          </p:cNvCxnSpPr>
          <p:nvPr/>
        </p:nvCxnSpPr>
        <p:spPr>
          <a:xfrm rot="5400000">
            <a:off x="35344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72" idx="2"/>
            <a:endCxn id="73" idx="0"/>
          </p:cNvCxnSpPr>
          <p:nvPr/>
        </p:nvCxnSpPr>
        <p:spPr>
          <a:xfrm rot="5400000">
            <a:off x="35344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73" idx="2"/>
            <a:endCxn id="74" idx="0"/>
          </p:cNvCxnSpPr>
          <p:nvPr/>
        </p:nvCxnSpPr>
        <p:spPr>
          <a:xfrm rot="5400000">
            <a:off x="35344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ounded Rectangle 79"/>
          <p:cNvSpPr/>
          <p:nvPr/>
        </p:nvSpPr>
        <p:spPr>
          <a:xfrm>
            <a:off x="3720135" y="36118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Rounded Rectangle 80"/>
          <p:cNvSpPr/>
          <p:nvPr/>
        </p:nvSpPr>
        <p:spPr>
          <a:xfrm>
            <a:off x="3720135" y="40386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2" name="Rounded Rectangle 81"/>
          <p:cNvSpPr/>
          <p:nvPr/>
        </p:nvSpPr>
        <p:spPr>
          <a:xfrm>
            <a:off x="3720135" y="44653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3" name="Straight Arrow Connector 82"/>
          <p:cNvCxnSpPr>
            <a:stCxn id="80" idx="2"/>
            <a:endCxn id="81" idx="0"/>
          </p:cNvCxnSpPr>
          <p:nvPr/>
        </p:nvCxnSpPr>
        <p:spPr>
          <a:xfrm rot="5400000">
            <a:off x="3839284" y="39774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81" idx="2"/>
            <a:endCxn id="82" idx="0"/>
          </p:cNvCxnSpPr>
          <p:nvPr/>
        </p:nvCxnSpPr>
        <p:spPr>
          <a:xfrm rot="5400000">
            <a:off x="3839284" y="44042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82" idx="2"/>
            <a:endCxn id="86" idx="0"/>
          </p:cNvCxnSpPr>
          <p:nvPr/>
        </p:nvCxnSpPr>
        <p:spPr>
          <a:xfrm rot="5400000">
            <a:off x="3839284" y="48309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ounded Rectangle 85"/>
          <p:cNvSpPr/>
          <p:nvPr/>
        </p:nvSpPr>
        <p:spPr>
          <a:xfrm>
            <a:off x="3720135" y="489204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7" name="Straight Arrow Connector 86"/>
          <p:cNvCxnSpPr/>
          <p:nvPr/>
        </p:nvCxnSpPr>
        <p:spPr>
          <a:xfrm rot="16200000" flipH="1">
            <a:off x="3778324" y="531616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ounded Rectangle 87"/>
          <p:cNvSpPr/>
          <p:nvPr/>
        </p:nvSpPr>
        <p:spPr>
          <a:xfrm>
            <a:off x="3699353" y="5440680"/>
            <a:ext cx="401782" cy="3048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Rounded Rectangle 88"/>
          <p:cNvSpPr/>
          <p:nvPr/>
        </p:nvSpPr>
        <p:spPr>
          <a:xfrm>
            <a:off x="40145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0" name="Rounded Rectangle 89"/>
          <p:cNvSpPr/>
          <p:nvPr/>
        </p:nvSpPr>
        <p:spPr>
          <a:xfrm>
            <a:off x="41011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Rounded Rectangle 90"/>
          <p:cNvSpPr/>
          <p:nvPr/>
        </p:nvSpPr>
        <p:spPr>
          <a:xfrm>
            <a:off x="41011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2" name="Rounded Rectangle 91"/>
          <p:cNvSpPr/>
          <p:nvPr/>
        </p:nvSpPr>
        <p:spPr>
          <a:xfrm>
            <a:off x="41011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93" name="Rounded Rectangle 92"/>
          <p:cNvSpPr/>
          <p:nvPr/>
        </p:nvSpPr>
        <p:spPr>
          <a:xfrm>
            <a:off x="41011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4" name="Rounded Rectangle 93"/>
          <p:cNvSpPr/>
          <p:nvPr/>
        </p:nvSpPr>
        <p:spPr>
          <a:xfrm>
            <a:off x="41011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95" name="Straight Arrow Connector 94"/>
          <p:cNvCxnSpPr>
            <a:endCxn id="90" idx="0"/>
          </p:cNvCxnSpPr>
          <p:nvPr/>
        </p:nvCxnSpPr>
        <p:spPr>
          <a:xfrm rot="5400000">
            <a:off x="41593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90" idx="2"/>
            <a:endCxn id="91" idx="0"/>
          </p:cNvCxnSpPr>
          <p:nvPr/>
        </p:nvCxnSpPr>
        <p:spPr>
          <a:xfrm rot="5400000">
            <a:off x="42202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91" idx="2"/>
            <a:endCxn id="92" idx="0"/>
          </p:cNvCxnSpPr>
          <p:nvPr/>
        </p:nvCxnSpPr>
        <p:spPr>
          <a:xfrm rot="5400000">
            <a:off x="42202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92" idx="2"/>
            <a:endCxn id="93" idx="0"/>
          </p:cNvCxnSpPr>
          <p:nvPr/>
        </p:nvCxnSpPr>
        <p:spPr>
          <a:xfrm rot="5400000">
            <a:off x="42202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>
            <a:stCxn id="93" idx="2"/>
            <a:endCxn id="94" idx="0"/>
          </p:cNvCxnSpPr>
          <p:nvPr/>
        </p:nvCxnSpPr>
        <p:spPr>
          <a:xfrm rot="5400000">
            <a:off x="42202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53" idx="2"/>
            <a:endCxn id="59" idx="0"/>
          </p:cNvCxnSpPr>
          <p:nvPr/>
        </p:nvCxnSpPr>
        <p:spPr>
          <a:xfrm rot="16200000" flipH="1">
            <a:off x="2848684" y="3246120"/>
            <a:ext cx="42672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53" idx="2"/>
            <a:endCxn id="80" idx="0"/>
          </p:cNvCxnSpPr>
          <p:nvPr/>
        </p:nvCxnSpPr>
        <p:spPr>
          <a:xfrm rot="16200000" flipH="1">
            <a:off x="3191584" y="2903220"/>
            <a:ext cx="426720" cy="990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>
            <a:stCxn id="74" idx="2"/>
            <a:endCxn id="80" idx="0"/>
          </p:cNvCxnSpPr>
          <p:nvPr/>
        </p:nvCxnSpPr>
        <p:spPr>
          <a:xfrm rot="16200000" flipH="1">
            <a:off x="3534484" y="3246120"/>
            <a:ext cx="42672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>
            <a:stCxn id="94" idx="2"/>
            <a:endCxn id="80" idx="0"/>
          </p:cNvCxnSpPr>
          <p:nvPr/>
        </p:nvCxnSpPr>
        <p:spPr>
          <a:xfrm rot="5400000">
            <a:off x="3877384" y="3208020"/>
            <a:ext cx="42672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74" idx="2"/>
            <a:endCxn id="59" idx="0"/>
          </p:cNvCxnSpPr>
          <p:nvPr/>
        </p:nvCxnSpPr>
        <p:spPr>
          <a:xfrm rot="5400000">
            <a:off x="3191584" y="3208020"/>
            <a:ext cx="42672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94" idx="2"/>
            <a:endCxn id="59" idx="0"/>
          </p:cNvCxnSpPr>
          <p:nvPr/>
        </p:nvCxnSpPr>
        <p:spPr>
          <a:xfrm rot="5400000">
            <a:off x="3534484" y="2865120"/>
            <a:ext cx="42672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105"/>
          <p:cNvSpPr/>
          <p:nvPr/>
        </p:nvSpPr>
        <p:spPr>
          <a:xfrm>
            <a:off x="53861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7" name="Rounded Rectangle 106"/>
          <p:cNvSpPr/>
          <p:nvPr/>
        </p:nvSpPr>
        <p:spPr>
          <a:xfrm>
            <a:off x="5690944" y="4968240"/>
            <a:ext cx="533400" cy="170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8" name="Rounded Rectangle 107"/>
          <p:cNvSpPr/>
          <p:nvPr/>
        </p:nvSpPr>
        <p:spPr>
          <a:xfrm>
            <a:off x="54727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Rounded Rectangle 108"/>
          <p:cNvSpPr/>
          <p:nvPr/>
        </p:nvSpPr>
        <p:spPr>
          <a:xfrm>
            <a:off x="54727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0" name="Rounded Rectangle 109"/>
          <p:cNvSpPr/>
          <p:nvPr/>
        </p:nvSpPr>
        <p:spPr>
          <a:xfrm>
            <a:off x="54727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111" name="Rounded Rectangle 110"/>
          <p:cNvSpPr/>
          <p:nvPr/>
        </p:nvSpPr>
        <p:spPr>
          <a:xfrm>
            <a:off x="54727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2" name="Rounded Rectangle 111"/>
          <p:cNvSpPr/>
          <p:nvPr/>
        </p:nvSpPr>
        <p:spPr>
          <a:xfrm>
            <a:off x="54727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3" name="Straight Arrow Connector 112"/>
          <p:cNvCxnSpPr>
            <a:endCxn id="108" idx="0"/>
          </p:cNvCxnSpPr>
          <p:nvPr/>
        </p:nvCxnSpPr>
        <p:spPr>
          <a:xfrm rot="5400000">
            <a:off x="55309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108" idx="2"/>
            <a:endCxn id="109" idx="0"/>
          </p:cNvCxnSpPr>
          <p:nvPr/>
        </p:nvCxnSpPr>
        <p:spPr>
          <a:xfrm rot="5400000">
            <a:off x="55918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>
            <a:stCxn id="109" idx="2"/>
            <a:endCxn id="110" idx="0"/>
          </p:cNvCxnSpPr>
          <p:nvPr/>
        </p:nvCxnSpPr>
        <p:spPr>
          <a:xfrm rot="5400000">
            <a:off x="55918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>
            <a:stCxn id="110" idx="2"/>
            <a:endCxn id="111" idx="0"/>
          </p:cNvCxnSpPr>
          <p:nvPr/>
        </p:nvCxnSpPr>
        <p:spPr>
          <a:xfrm rot="5400000">
            <a:off x="55918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stCxn id="111" idx="2"/>
            <a:endCxn id="112" idx="0"/>
          </p:cNvCxnSpPr>
          <p:nvPr/>
        </p:nvCxnSpPr>
        <p:spPr>
          <a:xfrm rot="5400000">
            <a:off x="55918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Rounded Rectangle 117"/>
          <p:cNvSpPr/>
          <p:nvPr/>
        </p:nvSpPr>
        <p:spPr>
          <a:xfrm>
            <a:off x="5777535" y="5029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9" name="Rounded Rectangle 118"/>
          <p:cNvSpPr/>
          <p:nvPr/>
        </p:nvSpPr>
        <p:spPr>
          <a:xfrm>
            <a:off x="5777535" y="5455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0" name="Rounded Rectangle 119"/>
          <p:cNvSpPr/>
          <p:nvPr/>
        </p:nvSpPr>
        <p:spPr>
          <a:xfrm>
            <a:off x="5777535" y="5882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>
            <a:stCxn id="118" idx="2"/>
            <a:endCxn id="119" idx="0"/>
          </p:cNvCxnSpPr>
          <p:nvPr/>
        </p:nvCxnSpPr>
        <p:spPr>
          <a:xfrm rot="5400000">
            <a:off x="5896684" y="5394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>
            <a:stCxn id="119" idx="2"/>
            <a:endCxn id="120" idx="0"/>
          </p:cNvCxnSpPr>
          <p:nvPr/>
        </p:nvCxnSpPr>
        <p:spPr>
          <a:xfrm rot="5400000">
            <a:off x="5896684" y="5821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>
            <a:stCxn id="120" idx="2"/>
            <a:endCxn id="124" idx="0"/>
          </p:cNvCxnSpPr>
          <p:nvPr/>
        </p:nvCxnSpPr>
        <p:spPr>
          <a:xfrm rot="5400000">
            <a:off x="5896684" y="6248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ounded Rectangle 123"/>
          <p:cNvSpPr/>
          <p:nvPr/>
        </p:nvSpPr>
        <p:spPr>
          <a:xfrm>
            <a:off x="5777535" y="630936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5" name="Straight Arrow Connector 124"/>
          <p:cNvCxnSpPr/>
          <p:nvPr/>
        </p:nvCxnSpPr>
        <p:spPr>
          <a:xfrm rot="16200000" flipH="1">
            <a:off x="5835724" y="673348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Rounded Rectangle 126"/>
          <p:cNvSpPr/>
          <p:nvPr/>
        </p:nvSpPr>
        <p:spPr>
          <a:xfrm>
            <a:off x="60719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8" name="Rounded Rectangle 127"/>
          <p:cNvSpPr/>
          <p:nvPr/>
        </p:nvSpPr>
        <p:spPr>
          <a:xfrm>
            <a:off x="6376744" y="4968240"/>
            <a:ext cx="533400" cy="17068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9" name="Rounded Rectangle 128"/>
          <p:cNvSpPr/>
          <p:nvPr/>
        </p:nvSpPr>
        <p:spPr>
          <a:xfrm>
            <a:off x="61585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ounded Rectangle 129"/>
          <p:cNvSpPr/>
          <p:nvPr/>
        </p:nvSpPr>
        <p:spPr>
          <a:xfrm>
            <a:off x="61585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ounded Rectangle 130"/>
          <p:cNvSpPr/>
          <p:nvPr/>
        </p:nvSpPr>
        <p:spPr>
          <a:xfrm>
            <a:off x="61585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132" name="Rounded Rectangle 131"/>
          <p:cNvSpPr/>
          <p:nvPr/>
        </p:nvSpPr>
        <p:spPr>
          <a:xfrm>
            <a:off x="61585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3" name="Rounded Rectangle 132"/>
          <p:cNvSpPr/>
          <p:nvPr/>
        </p:nvSpPr>
        <p:spPr>
          <a:xfrm>
            <a:off x="61585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4" name="Straight Arrow Connector 133"/>
          <p:cNvCxnSpPr>
            <a:endCxn id="129" idx="0"/>
          </p:cNvCxnSpPr>
          <p:nvPr/>
        </p:nvCxnSpPr>
        <p:spPr>
          <a:xfrm rot="5400000">
            <a:off x="62167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>
            <a:stCxn id="129" idx="2"/>
            <a:endCxn id="130" idx="0"/>
          </p:cNvCxnSpPr>
          <p:nvPr/>
        </p:nvCxnSpPr>
        <p:spPr>
          <a:xfrm rot="5400000">
            <a:off x="62776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>
            <a:stCxn id="130" idx="2"/>
            <a:endCxn id="131" idx="0"/>
          </p:cNvCxnSpPr>
          <p:nvPr/>
        </p:nvCxnSpPr>
        <p:spPr>
          <a:xfrm rot="5400000">
            <a:off x="62776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>
            <a:stCxn id="131" idx="2"/>
            <a:endCxn id="132" idx="0"/>
          </p:cNvCxnSpPr>
          <p:nvPr/>
        </p:nvCxnSpPr>
        <p:spPr>
          <a:xfrm rot="5400000">
            <a:off x="62776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>
            <a:stCxn id="132" idx="2"/>
            <a:endCxn id="133" idx="0"/>
          </p:cNvCxnSpPr>
          <p:nvPr/>
        </p:nvCxnSpPr>
        <p:spPr>
          <a:xfrm rot="5400000">
            <a:off x="62776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Rounded Rectangle 138"/>
          <p:cNvSpPr/>
          <p:nvPr/>
        </p:nvSpPr>
        <p:spPr>
          <a:xfrm>
            <a:off x="6463335" y="5029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0" name="Rounded Rectangle 139"/>
          <p:cNvSpPr/>
          <p:nvPr/>
        </p:nvSpPr>
        <p:spPr>
          <a:xfrm>
            <a:off x="6463335" y="5455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6463335" y="5882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41"/>
          <p:cNvCxnSpPr>
            <a:stCxn id="139" idx="2"/>
            <a:endCxn id="140" idx="0"/>
          </p:cNvCxnSpPr>
          <p:nvPr/>
        </p:nvCxnSpPr>
        <p:spPr>
          <a:xfrm rot="5400000">
            <a:off x="6582484" y="5394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140" idx="2"/>
            <a:endCxn id="141" idx="0"/>
          </p:cNvCxnSpPr>
          <p:nvPr/>
        </p:nvCxnSpPr>
        <p:spPr>
          <a:xfrm rot="5400000">
            <a:off x="6582484" y="5821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141" idx="2"/>
            <a:endCxn id="145" idx="0"/>
          </p:cNvCxnSpPr>
          <p:nvPr/>
        </p:nvCxnSpPr>
        <p:spPr>
          <a:xfrm rot="5400000">
            <a:off x="6582484" y="6248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/>
          <p:cNvSpPr/>
          <p:nvPr/>
        </p:nvSpPr>
        <p:spPr>
          <a:xfrm>
            <a:off x="6463335" y="6309360"/>
            <a:ext cx="360218" cy="304800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X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 rot="16200000" flipH="1">
            <a:off x="6521524" y="6733482"/>
            <a:ext cx="243840" cy="519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ounded Rectangle 147"/>
          <p:cNvSpPr/>
          <p:nvPr/>
        </p:nvSpPr>
        <p:spPr>
          <a:xfrm>
            <a:off x="6757744" y="1051560"/>
            <a:ext cx="533400" cy="21945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9" name="Rounded Rectangle 148"/>
          <p:cNvSpPr/>
          <p:nvPr/>
        </p:nvSpPr>
        <p:spPr>
          <a:xfrm>
            <a:off x="6844335" y="117348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0" name="Rounded Rectangle 149"/>
          <p:cNvSpPr/>
          <p:nvPr/>
        </p:nvSpPr>
        <p:spPr>
          <a:xfrm>
            <a:off x="6844335" y="160020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1" name="Rounded Rectangle 150"/>
          <p:cNvSpPr/>
          <p:nvPr/>
        </p:nvSpPr>
        <p:spPr>
          <a:xfrm>
            <a:off x="6844335" y="2026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1</a:t>
            </a:r>
            <a:endParaRPr lang="en-US" baseline="30000" dirty="0">
              <a:solidFill>
                <a:schemeClr val="tx1"/>
              </a:solidFill>
            </a:endParaRPr>
          </a:p>
        </p:txBody>
      </p:sp>
      <p:sp>
        <p:nvSpPr>
          <p:cNvPr id="152" name="Rounded Rectangle 151"/>
          <p:cNvSpPr/>
          <p:nvPr/>
        </p:nvSpPr>
        <p:spPr>
          <a:xfrm>
            <a:off x="6844335" y="2453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3" name="Rounded Rectangle 152"/>
          <p:cNvSpPr/>
          <p:nvPr/>
        </p:nvSpPr>
        <p:spPr>
          <a:xfrm>
            <a:off x="6844335" y="2880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4" name="Straight Arrow Connector 153"/>
          <p:cNvCxnSpPr>
            <a:endCxn id="149" idx="0"/>
          </p:cNvCxnSpPr>
          <p:nvPr/>
        </p:nvCxnSpPr>
        <p:spPr>
          <a:xfrm rot="5400000">
            <a:off x="6902524" y="1051401"/>
            <a:ext cx="24384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>
            <a:stCxn id="149" idx="2"/>
            <a:endCxn id="150" idx="0"/>
          </p:cNvCxnSpPr>
          <p:nvPr/>
        </p:nvCxnSpPr>
        <p:spPr>
          <a:xfrm rot="5400000">
            <a:off x="6963484" y="153908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150" idx="2"/>
            <a:endCxn id="151" idx="0"/>
          </p:cNvCxnSpPr>
          <p:nvPr/>
        </p:nvCxnSpPr>
        <p:spPr>
          <a:xfrm rot="5400000">
            <a:off x="6963484" y="196580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>
            <a:stCxn id="151" idx="2"/>
            <a:endCxn id="152" idx="0"/>
          </p:cNvCxnSpPr>
          <p:nvPr/>
        </p:nvCxnSpPr>
        <p:spPr>
          <a:xfrm rot="5400000">
            <a:off x="6963484" y="239252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52" idx="2"/>
            <a:endCxn id="153" idx="0"/>
          </p:cNvCxnSpPr>
          <p:nvPr/>
        </p:nvCxnSpPr>
        <p:spPr>
          <a:xfrm rot="5400000">
            <a:off x="6963484" y="2819241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>
            <a:stCxn id="153" idx="2"/>
            <a:endCxn id="169" idx="0"/>
          </p:cNvCxnSpPr>
          <p:nvPr/>
        </p:nvCxnSpPr>
        <p:spPr>
          <a:xfrm rot="5400000">
            <a:off x="6498664" y="3025140"/>
            <a:ext cx="36576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133" idx="2"/>
            <a:endCxn id="163" idx="0"/>
          </p:cNvCxnSpPr>
          <p:nvPr/>
        </p:nvCxnSpPr>
        <p:spPr>
          <a:xfrm rot="16200000" flipH="1">
            <a:off x="6498664" y="3025140"/>
            <a:ext cx="36576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>
            <a:stCxn id="153" idx="2"/>
            <a:endCxn id="163" idx="0"/>
          </p:cNvCxnSpPr>
          <p:nvPr/>
        </p:nvCxnSpPr>
        <p:spPr>
          <a:xfrm rot="5400000">
            <a:off x="6841564" y="3368040"/>
            <a:ext cx="36576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>
            <a:stCxn id="133" idx="2"/>
            <a:endCxn id="169" idx="0"/>
          </p:cNvCxnSpPr>
          <p:nvPr/>
        </p:nvCxnSpPr>
        <p:spPr>
          <a:xfrm rot="5400000">
            <a:off x="6155764" y="3368040"/>
            <a:ext cx="36576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ounded Rectangle 162"/>
          <p:cNvSpPr/>
          <p:nvPr/>
        </p:nvSpPr>
        <p:spPr>
          <a:xfrm>
            <a:off x="6844335" y="3550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4" name="Rounded Rectangle 163"/>
          <p:cNvSpPr/>
          <p:nvPr/>
        </p:nvSpPr>
        <p:spPr>
          <a:xfrm>
            <a:off x="6844335" y="3977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5" name="Rounded Rectangle 164"/>
          <p:cNvSpPr/>
          <p:nvPr/>
        </p:nvSpPr>
        <p:spPr>
          <a:xfrm>
            <a:off x="6844335" y="4404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6" name="Straight Arrow Connector 165"/>
          <p:cNvCxnSpPr/>
          <p:nvPr/>
        </p:nvCxnSpPr>
        <p:spPr>
          <a:xfrm rot="5400000">
            <a:off x="6963484" y="391668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rot="5400000">
            <a:off x="6963484" y="434340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>
            <a:stCxn id="165" idx="2"/>
            <a:endCxn id="139" idx="0"/>
          </p:cNvCxnSpPr>
          <p:nvPr/>
        </p:nvCxnSpPr>
        <p:spPr>
          <a:xfrm rot="5400000">
            <a:off x="6673924" y="4678680"/>
            <a:ext cx="32004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Rounded Rectangle 168"/>
          <p:cNvSpPr/>
          <p:nvPr/>
        </p:nvSpPr>
        <p:spPr>
          <a:xfrm>
            <a:off x="6158535" y="355092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MS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0" name="Rounded Rectangle 169"/>
          <p:cNvSpPr/>
          <p:nvPr/>
        </p:nvSpPr>
        <p:spPr>
          <a:xfrm>
            <a:off x="6158535" y="397764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G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1" name="Rounded Rectangle 170"/>
          <p:cNvSpPr/>
          <p:nvPr/>
        </p:nvSpPr>
        <p:spPr>
          <a:xfrm>
            <a:off x="6158535" y="4404360"/>
            <a:ext cx="360218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  <a:tailEnd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solidFill>
                  <a:schemeClr val="tx1"/>
                </a:solidFill>
              </a:rPr>
              <a:t>R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2" name="Straight Arrow Connector 171"/>
          <p:cNvCxnSpPr/>
          <p:nvPr/>
        </p:nvCxnSpPr>
        <p:spPr>
          <a:xfrm rot="5400000">
            <a:off x="6277684" y="391668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rot="5400000">
            <a:off x="6277684" y="4343400"/>
            <a:ext cx="12192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/>
          <p:cNvCxnSpPr>
            <a:stCxn id="171" idx="2"/>
            <a:endCxn id="118" idx="0"/>
          </p:cNvCxnSpPr>
          <p:nvPr/>
        </p:nvCxnSpPr>
        <p:spPr>
          <a:xfrm rot="5400000">
            <a:off x="5988124" y="4678680"/>
            <a:ext cx="32004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Freeform 174"/>
          <p:cNvSpPr/>
          <p:nvPr/>
        </p:nvSpPr>
        <p:spPr>
          <a:xfrm>
            <a:off x="5729115" y="3188158"/>
            <a:ext cx="723829" cy="1843790"/>
          </a:xfrm>
          <a:custGeom>
            <a:avLst/>
            <a:gdLst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723869 h 1993692"/>
              <a:gd name="connsiteX3" fmla="*/ 296056 w 296056"/>
              <a:gd name="connsiteY3" fmla="*/ 1993692 h 1993692"/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723869 h 1993692"/>
              <a:gd name="connsiteX3" fmla="*/ 296056 w 296056"/>
              <a:gd name="connsiteY3" fmla="*/ 1993692 h 1993692"/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723869 h 1993692"/>
              <a:gd name="connsiteX3" fmla="*/ 296056 w 296056"/>
              <a:gd name="connsiteY3" fmla="*/ 1993692 h 1993692"/>
              <a:gd name="connsiteX0" fmla="*/ 41223 w 296056"/>
              <a:gd name="connsiteY0" fmla="*/ 0 h 1993692"/>
              <a:gd name="connsiteX1" fmla="*/ 26233 w 296056"/>
              <a:gd name="connsiteY1" fmla="*/ 1244184 h 1993692"/>
              <a:gd name="connsiteX2" fmla="*/ 198619 w 296056"/>
              <a:gd name="connsiteY2" fmla="*/ 1800069 h 1993692"/>
              <a:gd name="connsiteX3" fmla="*/ 296056 w 296056"/>
              <a:gd name="connsiteY3" fmla="*/ 1993692 h 1993692"/>
              <a:gd name="connsiteX0" fmla="*/ 20612 w 329193"/>
              <a:gd name="connsiteY0" fmla="*/ 0 h 1993692"/>
              <a:gd name="connsiteX1" fmla="*/ 59370 w 329193"/>
              <a:gd name="connsiteY1" fmla="*/ 1244184 h 1993692"/>
              <a:gd name="connsiteX2" fmla="*/ 231756 w 329193"/>
              <a:gd name="connsiteY2" fmla="*/ 1800069 h 1993692"/>
              <a:gd name="connsiteX3" fmla="*/ 329193 w 329193"/>
              <a:gd name="connsiteY3" fmla="*/ 1993692 h 1993692"/>
              <a:gd name="connsiteX0" fmla="*/ 20612 w 370342"/>
              <a:gd name="connsiteY0" fmla="*/ 0 h 1993692"/>
              <a:gd name="connsiteX1" fmla="*/ 100519 w 370342"/>
              <a:gd name="connsiteY1" fmla="*/ 1244184 h 1993692"/>
              <a:gd name="connsiteX2" fmla="*/ 272905 w 370342"/>
              <a:gd name="connsiteY2" fmla="*/ 1800069 h 1993692"/>
              <a:gd name="connsiteX3" fmla="*/ 370342 w 370342"/>
              <a:gd name="connsiteY3" fmla="*/ 1993692 h 1993692"/>
              <a:gd name="connsiteX0" fmla="*/ 5097 w 354827"/>
              <a:gd name="connsiteY0" fmla="*/ 0 h 1993692"/>
              <a:gd name="connsiteX1" fmla="*/ 85004 w 354827"/>
              <a:gd name="connsiteY1" fmla="*/ 1244184 h 1993692"/>
              <a:gd name="connsiteX2" fmla="*/ 257390 w 354827"/>
              <a:gd name="connsiteY2" fmla="*/ 1800069 h 1993692"/>
              <a:gd name="connsiteX3" fmla="*/ 354827 w 354827"/>
              <a:gd name="connsiteY3" fmla="*/ 1993692 h 1993692"/>
              <a:gd name="connsiteX0" fmla="*/ 5097 w 395976"/>
              <a:gd name="connsiteY0" fmla="*/ 0 h 1993692"/>
              <a:gd name="connsiteX1" fmla="*/ 126153 w 395976"/>
              <a:gd name="connsiteY1" fmla="*/ 1244184 h 1993692"/>
              <a:gd name="connsiteX2" fmla="*/ 298539 w 395976"/>
              <a:gd name="connsiteY2" fmla="*/ 1800069 h 1993692"/>
              <a:gd name="connsiteX3" fmla="*/ 395976 w 395976"/>
              <a:gd name="connsiteY3" fmla="*/ 1993692 h 1993692"/>
              <a:gd name="connsiteX0" fmla="*/ 0 w 390879"/>
              <a:gd name="connsiteY0" fmla="*/ 0 h 1993692"/>
              <a:gd name="connsiteX1" fmla="*/ 121056 w 390879"/>
              <a:gd name="connsiteY1" fmla="*/ 1244184 h 1993692"/>
              <a:gd name="connsiteX2" fmla="*/ 293442 w 390879"/>
              <a:gd name="connsiteY2" fmla="*/ 1800069 h 1993692"/>
              <a:gd name="connsiteX3" fmla="*/ 390879 w 390879"/>
              <a:gd name="connsiteY3" fmla="*/ 1993692 h 1993692"/>
              <a:gd name="connsiteX0" fmla="*/ 0 w 390879"/>
              <a:gd name="connsiteY0" fmla="*/ 0 h 1993692"/>
              <a:gd name="connsiteX1" fmla="*/ 121056 w 390879"/>
              <a:gd name="connsiteY1" fmla="*/ 1244184 h 1993692"/>
              <a:gd name="connsiteX2" fmla="*/ 169995 w 390879"/>
              <a:gd name="connsiteY2" fmla="*/ 1800069 h 1993692"/>
              <a:gd name="connsiteX3" fmla="*/ 390879 w 390879"/>
              <a:gd name="connsiteY3" fmla="*/ 1993692 h 1993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879" h="1993692">
                <a:moveTo>
                  <a:pt x="0" y="0"/>
                </a:moveTo>
                <a:cubicBezTo>
                  <a:pt x="35378" y="525711"/>
                  <a:pt x="92724" y="944173"/>
                  <a:pt x="121056" y="1244184"/>
                </a:cubicBezTo>
                <a:cubicBezTo>
                  <a:pt x="149388" y="1544195"/>
                  <a:pt x="169995" y="1800069"/>
                  <a:pt x="169995" y="1800069"/>
                </a:cubicBezTo>
                <a:lnTo>
                  <a:pt x="390879" y="1993692"/>
                </a:ln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6" name="TextBox 844"/>
          <p:cNvSpPr txBox="1"/>
          <p:nvPr/>
        </p:nvSpPr>
        <p:spPr>
          <a:xfrm>
            <a:off x="7367344" y="1158240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map</a:t>
            </a:r>
            <a:endParaRPr lang="en-US" sz="1600" i="1" dirty="0"/>
          </a:p>
        </p:txBody>
      </p:sp>
      <p:sp>
        <p:nvSpPr>
          <p:cNvPr id="177" name="TextBox 845"/>
          <p:cNvSpPr txBox="1"/>
          <p:nvPr/>
        </p:nvSpPr>
        <p:spPr>
          <a:xfrm>
            <a:off x="7367344" y="1615440"/>
            <a:ext cx="5100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sort</a:t>
            </a:r>
            <a:endParaRPr lang="en-US" sz="1600" i="1" dirty="0"/>
          </a:p>
        </p:txBody>
      </p:sp>
      <p:sp>
        <p:nvSpPr>
          <p:cNvPr id="178" name="TextBox 846"/>
          <p:cNvSpPr txBox="1"/>
          <p:nvPr/>
        </p:nvSpPr>
        <p:spPr>
          <a:xfrm>
            <a:off x="7367344" y="199644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groupby</a:t>
            </a:r>
            <a:endParaRPr lang="en-US" sz="1600" i="1" dirty="0"/>
          </a:p>
        </p:txBody>
      </p:sp>
      <p:sp>
        <p:nvSpPr>
          <p:cNvPr id="179" name="TextBox 847"/>
          <p:cNvSpPr txBox="1"/>
          <p:nvPr/>
        </p:nvSpPr>
        <p:spPr>
          <a:xfrm>
            <a:off x="7367344" y="2453640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sp>
        <p:nvSpPr>
          <p:cNvPr id="180" name="TextBox 848"/>
          <p:cNvSpPr txBox="1"/>
          <p:nvPr/>
        </p:nvSpPr>
        <p:spPr>
          <a:xfrm>
            <a:off x="7367344" y="2834640"/>
            <a:ext cx="9768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distribute</a:t>
            </a:r>
            <a:endParaRPr lang="en-US" sz="1600" i="1" dirty="0"/>
          </a:p>
        </p:txBody>
      </p:sp>
      <p:sp>
        <p:nvSpPr>
          <p:cNvPr id="181" name="TextBox 849"/>
          <p:cNvSpPr txBox="1"/>
          <p:nvPr/>
        </p:nvSpPr>
        <p:spPr>
          <a:xfrm>
            <a:off x="7367344" y="352044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mergesort</a:t>
            </a:r>
            <a:endParaRPr lang="en-US" sz="1600" i="1" dirty="0"/>
          </a:p>
        </p:txBody>
      </p:sp>
      <p:sp>
        <p:nvSpPr>
          <p:cNvPr id="182" name="TextBox 850"/>
          <p:cNvSpPr txBox="1"/>
          <p:nvPr/>
        </p:nvSpPr>
        <p:spPr>
          <a:xfrm>
            <a:off x="7367344" y="390144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groupby</a:t>
            </a:r>
            <a:endParaRPr lang="en-US" sz="1600" i="1" dirty="0"/>
          </a:p>
        </p:txBody>
      </p:sp>
      <p:sp>
        <p:nvSpPr>
          <p:cNvPr id="183" name="TextBox 851"/>
          <p:cNvSpPr txBox="1"/>
          <p:nvPr/>
        </p:nvSpPr>
        <p:spPr>
          <a:xfrm>
            <a:off x="7367344" y="4358640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sp>
        <p:nvSpPr>
          <p:cNvPr id="184" name="TextBox 852"/>
          <p:cNvSpPr txBox="1"/>
          <p:nvPr/>
        </p:nvSpPr>
        <p:spPr>
          <a:xfrm>
            <a:off x="7367344" y="4968240"/>
            <a:ext cx="1043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mergesort</a:t>
            </a:r>
            <a:endParaRPr lang="en-US" sz="1600" i="1" dirty="0"/>
          </a:p>
        </p:txBody>
      </p:sp>
      <p:sp>
        <p:nvSpPr>
          <p:cNvPr id="185" name="TextBox 853"/>
          <p:cNvSpPr txBox="1"/>
          <p:nvPr/>
        </p:nvSpPr>
        <p:spPr>
          <a:xfrm>
            <a:off x="7367344" y="5425440"/>
            <a:ext cx="874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err="1" smtClean="0"/>
              <a:t>groupby</a:t>
            </a:r>
            <a:endParaRPr lang="en-US" sz="1600" i="1" dirty="0"/>
          </a:p>
        </p:txBody>
      </p:sp>
      <p:sp>
        <p:nvSpPr>
          <p:cNvPr id="186" name="TextBox 854"/>
          <p:cNvSpPr txBox="1"/>
          <p:nvPr/>
        </p:nvSpPr>
        <p:spPr>
          <a:xfrm>
            <a:off x="7367344" y="5882640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sp>
        <p:nvSpPr>
          <p:cNvPr id="187" name="TextBox 855"/>
          <p:cNvSpPr txBox="1"/>
          <p:nvPr/>
        </p:nvSpPr>
        <p:spPr>
          <a:xfrm>
            <a:off x="7367344" y="6263640"/>
            <a:ext cx="995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consumer</a:t>
            </a:r>
            <a:endParaRPr lang="en-US" sz="1600" i="1" dirty="0"/>
          </a:p>
        </p:txBody>
      </p:sp>
      <p:sp>
        <p:nvSpPr>
          <p:cNvPr id="188" name="Right Brace 187"/>
          <p:cNvSpPr/>
          <p:nvPr/>
        </p:nvSpPr>
        <p:spPr>
          <a:xfrm>
            <a:off x="8281744" y="1082040"/>
            <a:ext cx="228600" cy="2209800"/>
          </a:xfrm>
          <a:prstGeom prst="rightBrace">
            <a:avLst>
              <a:gd name="adj1" fmla="val 509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9" name="Right Brace 188"/>
          <p:cNvSpPr/>
          <p:nvPr/>
        </p:nvSpPr>
        <p:spPr>
          <a:xfrm>
            <a:off x="8281744" y="4892040"/>
            <a:ext cx="228600" cy="1752600"/>
          </a:xfrm>
          <a:prstGeom prst="rightBrace">
            <a:avLst>
              <a:gd name="adj1" fmla="val 509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0" name="Right Brace 189"/>
          <p:cNvSpPr/>
          <p:nvPr/>
        </p:nvSpPr>
        <p:spPr>
          <a:xfrm>
            <a:off x="8281744" y="3368040"/>
            <a:ext cx="228600" cy="1447800"/>
          </a:xfrm>
          <a:prstGeom prst="rightBrace">
            <a:avLst>
              <a:gd name="adj1" fmla="val 50956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1" name="TextBox 859"/>
          <p:cNvSpPr txBox="1"/>
          <p:nvPr/>
        </p:nvSpPr>
        <p:spPr>
          <a:xfrm rot="16200000">
            <a:off x="8414896" y="2072640"/>
            <a:ext cx="5581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map</a:t>
            </a:r>
            <a:endParaRPr lang="en-US" sz="1600" i="1" dirty="0"/>
          </a:p>
        </p:txBody>
      </p:sp>
      <p:sp>
        <p:nvSpPr>
          <p:cNvPr id="192" name="TextBox 860"/>
          <p:cNvSpPr txBox="1"/>
          <p:nvPr/>
        </p:nvSpPr>
        <p:spPr>
          <a:xfrm rot="16200000">
            <a:off x="7776973" y="3935046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partial aggregation</a:t>
            </a:r>
            <a:endParaRPr lang="en-US" sz="1600" i="1" dirty="0"/>
          </a:p>
        </p:txBody>
      </p:sp>
      <p:sp>
        <p:nvSpPr>
          <p:cNvPr id="193" name="TextBox 861"/>
          <p:cNvSpPr txBox="1"/>
          <p:nvPr/>
        </p:nvSpPr>
        <p:spPr>
          <a:xfrm rot="16200000">
            <a:off x="8306603" y="5623554"/>
            <a:ext cx="746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i="1" dirty="0" smtClean="0"/>
              <a:t>reduce</a:t>
            </a:r>
            <a:endParaRPr lang="en-US" sz="1600" i="1" dirty="0"/>
          </a:p>
        </p:txBody>
      </p:sp>
      <p:cxnSp>
        <p:nvCxnSpPr>
          <p:cNvPr id="194" name="Straight Arrow Connector 193"/>
          <p:cNvCxnSpPr>
            <a:stCxn id="112" idx="2"/>
            <a:endCxn id="118" idx="0"/>
          </p:cNvCxnSpPr>
          <p:nvPr/>
        </p:nvCxnSpPr>
        <p:spPr>
          <a:xfrm rot="16200000" flipH="1">
            <a:off x="4883224" y="3954780"/>
            <a:ext cx="184404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88"/>
          <p:cNvSpPr txBox="1"/>
          <p:nvPr/>
        </p:nvSpPr>
        <p:spPr>
          <a:xfrm>
            <a:off x="4495800" y="5410200"/>
            <a:ext cx="978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dynamic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7" grpId="0" animBg="1"/>
      <p:bldP spid="28" grpId="0" animBg="1"/>
      <p:bldP spid="29" grpId="0" animBg="1"/>
      <p:bldP spid="34" grpId="0" animBg="1"/>
      <p:bldP spid="35" grpId="0"/>
      <p:bldP spid="36" grpId="0" animBg="1"/>
      <p:bldP spid="37" grpId="0"/>
      <p:bldP spid="38" grpId="0" animBg="1"/>
      <p:bldP spid="44" grpId="0" animBg="1"/>
      <p:bldP spid="46" grpId="0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9" grpId="0" animBg="1"/>
      <p:bldP spid="60" grpId="0" animBg="1"/>
      <p:bldP spid="61" grpId="0" animBg="1"/>
      <p:bldP spid="65" grpId="0" animBg="1"/>
      <p:bldP spid="67" grpId="0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80" grpId="0" animBg="1"/>
      <p:bldP spid="81" grpId="0" animBg="1"/>
      <p:bldP spid="82" grpId="0" animBg="1"/>
      <p:bldP spid="86" grpId="0" animBg="1"/>
      <p:bldP spid="88" grpId="0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8" grpId="0" animBg="1"/>
      <p:bldP spid="119" grpId="0" animBg="1"/>
      <p:bldP spid="120" grpId="0" animBg="1"/>
      <p:bldP spid="124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9" grpId="0" animBg="1"/>
      <p:bldP spid="140" grpId="0" animBg="1"/>
      <p:bldP spid="141" grpId="0" animBg="1"/>
      <p:bldP spid="145" grpId="0" animBg="1"/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63" grpId="0" animBg="1"/>
      <p:bldP spid="164" grpId="0" animBg="1"/>
      <p:bldP spid="165" grpId="0" animBg="1"/>
      <p:bldP spid="169" grpId="0" animBg="1"/>
      <p:bldP spid="170" grpId="0" animBg="1"/>
      <p:bldP spid="171" grpId="0" animBg="1"/>
      <p:bldP spid="175" grpId="0" animBg="1"/>
      <p:bldP spid="176" grpId="0"/>
      <p:bldP spid="177" grpId="0"/>
      <p:bldP spid="178" grpId="0"/>
      <p:bldP spid="179" grpId="0"/>
      <p:bldP spid="180" grpId="0"/>
      <p:bldP spid="181" grpId="0"/>
      <p:bldP spid="182" grpId="0"/>
      <p:bldP spid="183" grpId="0"/>
      <p:bldP spid="184" grpId="0"/>
      <p:bldP spid="185" grpId="0"/>
      <p:bldP spid="186" grpId="0"/>
      <p:bldP spid="187" grpId="0"/>
      <p:bldP spid="188" grpId="0" animBg="1"/>
      <p:bldP spid="189" grpId="0" animBg="1"/>
      <p:bldP spid="190" grpId="0" animBg="1"/>
      <p:bldP spid="191" grpId="0"/>
      <p:bldP spid="192" grpId="0"/>
      <p:bldP spid="193" grpId="0"/>
      <p:bldP spid="2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8495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Dryad 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DryadLINQ</a:t>
            </a:r>
          </a:p>
          <a:p>
            <a:r>
              <a:rPr lang="en-US" dirty="0" smtClean="0"/>
              <a:t>Applications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457200"/>
            <a:ext cx="25651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Outline</a:t>
            </a:r>
            <a:endParaRPr lang="en-US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1000" y="4495800"/>
            <a:ext cx="83058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3962400"/>
            <a:ext cx="8305800" cy="381000"/>
          </a:xfrm>
          <a:prstGeom prst="rect">
            <a:avLst/>
          </a:prstGeom>
          <a:solidFill>
            <a:srgbClr val="FFCCFF"/>
          </a:solidFill>
          <a:ln>
            <a:solidFill>
              <a:srgbClr val="FF9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DryadLINQ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" y="3429000"/>
            <a:ext cx="8305800" cy="381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Data Structures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0800" y="2743200"/>
            <a:ext cx="11430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Machine learning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410200" y="2743200"/>
            <a:ext cx="9144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Graphs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4191000" y="2743200"/>
            <a:ext cx="11430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Log analysis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81000" y="2743200"/>
            <a:ext cx="12192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Image processing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90800" y="2743200"/>
            <a:ext cx="15240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Combinatorial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optimization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676400" y="2743200"/>
            <a:ext cx="8382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Ray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tracing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620000" y="2743200"/>
            <a:ext cx="10668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Data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analysis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E.g</a:t>
            </a:r>
            <a:r>
              <a:rPr lang="en-US" dirty="0" smtClean="0"/>
              <a:t>: Linear </a:t>
            </a:r>
            <a:r>
              <a:rPr lang="en-US" dirty="0" smtClean="0"/>
              <a:t>Algebra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133600" y="45339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590800" y="469392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048000" y="4686300"/>
            <a:ext cx="381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Left Brace 9"/>
          <p:cNvSpPr/>
          <p:nvPr/>
        </p:nvSpPr>
        <p:spPr>
          <a:xfrm>
            <a:off x="16764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Left Brace 10"/>
          <p:cNvSpPr/>
          <p:nvPr/>
        </p:nvSpPr>
        <p:spPr>
          <a:xfrm flipH="1">
            <a:off x="35814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Left Brace 11"/>
          <p:cNvSpPr/>
          <p:nvPr/>
        </p:nvSpPr>
        <p:spPr>
          <a:xfrm>
            <a:off x="45720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Left Brace 12"/>
          <p:cNvSpPr/>
          <p:nvPr/>
        </p:nvSpPr>
        <p:spPr>
          <a:xfrm flipH="1">
            <a:off x="7391400" y="4419600"/>
            <a:ext cx="228600" cy="1295400"/>
          </a:xfrm>
          <a:prstGeom prst="leftBrace">
            <a:avLst>
              <a:gd name="adj1" fmla="val 60057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5" name="Object 14"/>
          <p:cNvGraphicFramePr>
            <a:graphicFrameLocks noChangeAspect="1"/>
          </p:cNvGraphicFramePr>
          <p:nvPr/>
        </p:nvGraphicFramePr>
        <p:xfrm>
          <a:off x="4800600" y="4610100"/>
          <a:ext cx="2622550" cy="849312"/>
        </p:xfrm>
        <a:graphic>
          <a:graphicData uri="http://schemas.openxmlformats.org/presentationml/2006/ole">
            <p:oleObj spid="_x0000_s19458" name="Equation" r:id="rId4" imgW="749160" imgH="215640" progId="Equation.3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962400" y="4686300"/>
            <a:ext cx="4395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/>
              <a:t>=</a:t>
            </a:r>
            <a:endParaRPr lang="en-US" sz="4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2362200" y="4762500"/>
            <a:ext cx="312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,</a:t>
            </a:r>
            <a:endParaRPr lang="en-US" sz="4000" dirty="0"/>
          </a:p>
        </p:txBody>
      </p:sp>
      <p:sp>
        <p:nvSpPr>
          <p:cNvPr id="18" name="TextBox 17"/>
          <p:cNvSpPr txBox="1"/>
          <p:nvPr/>
        </p:nvSpPr>
        <p:spPr>
          <a:xfrm>
            <a:off x="2819400" y="4762500"/>
            <a:ext cx="3129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/>
              <a:t>,</a:t>
            </a:r>
            <a:endParaRPr lang="en-US" sz="4000" dirty="0"/>
          </a:p>
        </p:txBody>
      </p:sp>
      <p:sp>
        <p:nvSpPr>
          <p:cNvPr id="20" name="Rounded Rectangle 19"/>
          <p:cNvSpPr/>
          <p:nvPr/>
        </p:nvSpPr>
        <p:spPr>
          <a:xfrm>
            <a:off x="609600" y="19812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762000" y="20574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90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1371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752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2133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25146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ounded Rectangle 26"/>
          <p:cNvSpPr/>
          <p:nvPr/>
        </p:nvSpPr>
        <p:spPr>
          <a:xfrm>
            <a:off x="3505200" y="20574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733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114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4495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876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6172200" y="20574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6400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781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7162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7543800" y="22098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/>
      <p:bldP spid="17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216" y="722555"/>
            <a:ext cx="3109383" cy="61354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Expectation Maximization </a:t>
            </a:r>
            <a:r>
              <a:rPr lang="en-US" dirty="0"/>
              <a:t>(</a:t>
            </a:r>
            <a:r>
              <a:rPr lang="en-US" dirty="0" smtClean="0"/>
              <a:t>Gaussians)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096000" y="6356350"/>
            <a:ext cx="2133600" cy="365125"/>
          </a:xfrm>
        </p:spPr>
        <p:txBody>
          <a:bodyPr/>
          <a:lstStyle/>
          <a:p>
            <a:fld id="{05B373E8-BEAF-4D31-8BC4-0CF0FBB3AA11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248400" y="3200400"/>
            <a:ext cx="2665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smtClean="0"/>
              <a:t> 160 </a:t>
            </a:r>
            <a:r>
              <a:rPr lang="en-US" sz="2400" dirty="0" smtClean="0"/>
              <a:t>lines 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/>
              <a:t> 3 iterations shown</a:t>
            </a:r>
          </a:p>
        </p:txBody>
      </p:sp>
      <p:sp>
        <p:nvSpPr>
          <p:cNvPr id="49154" name="AutoShape 2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156" name="AutoShape 4" descr="job graph"/>
          <p:cNvSpPr>
            <a:spLocks noChangeAspect="1" noChangeArrowheads="1"/>
          </p:cNvSpPr>
          <p:nvPr/>
        </p:nvSpPr>
        <p:spPr bwMode="auto">
          <a:xfrm>
            <a:off x="4538663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514600" y="838200"/>
            <a:ext cx="2514600" cy="1828800"/>
          </a:xfrm>
          <a:prstGeom prst="roundRect">
            <a:avLst>
              <a:gd name="adj" fmla="val 12778"/>
            </a:avLst>
          </a:prstGeom>
          <a:solidFill>
            <a:srgbClr val="FFFFCC">
              <a:alpha val="388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2895600" y="2895600"/>
            <a:ext cx="2514600" cy="1828800"/>
          </a:xfrm>
          <a:prstGeom prst="roundRect">
            <a:avLst>
              <a:gd name="adj" fmla="val 12778"/>
            </a:avLst>
          </a:prstGeom>
          <a:solidFill>
            <a:srgbClr val="FFFFCC">
              <a:alpha val="388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976880" y="4897120"/>
            <a:ext cx="2509520" cy="1808480"/>
          </a:xfrm>
          <a:prstGeom prst="roundRect">
            <a:avLst>
              <a:gd name="adj" fmla="val 12778"/>
            </a:avLst>
          </a:prstGeom>
          <a:solidFill>
            <a:srgbClr val="FFFFCC">
              <a:alpha val="38824"/>
            </a:srgb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Space</a:t>
            </a:r>
            <a:endParaRPr lang="en-US" dirty="0"/>
          </a:p>
        </p:txBody>
      </p: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</a:t>
            </a:fld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19200" y="5943600"/>
            <a:ext cx="5715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rot="5400000" flipH="1" flipV="1">
            <a:off x="-838200" y="3810000"/>
            <a:ext cx="39624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638800" y="6096000"/>
            <a:ext cx="1290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Throughput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143000" y="6096000"/>
            <a:ext cx="904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Latency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52400" y="2057400"/>
            <a:ext cx="945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" y="4724400"/>
            <a:ext cx="8354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Private</a:t>
            </a:r>
          </a:p>
          <a:p>
            <a:pPr algn="ctr"/>
            <a:r>
              <a:rPr lang="en-US" dirty="0"/>
              <a:t>d</a:t>
            </a:r>
            <a:r>
              <a:rPr lang="en-US" dirty="0" smtClean="0"/>
              <a:t>ata</a:t>
            </a:r>
          </a:p>
          <a:p>
            <a:pPr algn="ctr"/>
            <a:r>
              <a:rPr lang="en-US" dirty="0" smtClean="0"/>
              <a:t>center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1295400" y="3886200"/>
            <a:ext cx="2057400" cy="182880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67000" y="3276600"/>
            <a:ext cx="877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Data-</a:t>
            </a:r>
          </a:p>
          <a:p>
            <a:pPr algn="ctr"/>
            <a:r>
              <a:rPr lang="en-US" dirty="0" smtClean="0"/>
              <a:t>parallel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066800" y="4495800"/>
            <a:ext cx="976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Shared</a:t>
            </a:r>
          </a:p>
          <a:p>
            <a:r>
              <a:rPr lang="en-US" dirty="0" smtClean="0"/>
              <a:t>memory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rot="5400000" flipH="1" flipV="1">
            <a:off x="6438900" y="4000500"/>
            <a:ext cx="1905000" cy="18288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3429000" y="3886200"/>
            <a:ext cx="4953000" cy="762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010400" y="3810000"/>
            <a:ext cx="838200" cy="533400"/>
          </a:xfrm>
          <a:prstGeom prst="rect">
            <a:avLst/>
          </a:prstGeom>
          <a:solidFill>
            <a:srgbClr val="FFC000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3276600" y="3886200"/>
            <a:ext cx="838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Search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486400" y="5257800"/>
            <a:ext cx="838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HPC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39000" y="1371600"/>
            <a:ext cx="838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127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Grid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52600" y="5257800"/>
            <a:ext cx="1219200" cy="533400"/>
          </a:xfrm>
          <a:prstGeom prst="rect">
            <a:avLst/>
          </a:prstGeom>
          <a:solidFill>
            <a:srgbClr val="FFFF99"/>
          </a:solidFill>
          <a:ln>
            <a:noFill/>
          </a:ln>
          <a:scene3d>
            <a:camera prst="obliqueTopRight">
              <a:rot lat="0" lon="0" rev="0"/>
            </a:camera>
            <a:lightRig rig="threePt" dir="t"/>
          </a:scene3d>
          <a:sp3d extrusionH="2540000">
            <a:bevelB/>
            <a:extrusionClr>
              <a:schemeClr val="tx2">
                <a:lumMod val="20000"/>
                <a:lumOff val="80000"/>
              </a:schemeClr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Transaction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534400" cy="3657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Dryad</a:t>
            </a:r>
            <a:r>
              <a:rPr lang="en-US" dirty="0"/>
              <a:t> </a:t>
            </a:r>
            <a:r>
              <a:rPr lang="en-US" dirty="0" smtClean="0"/>
              <a:t>= distributed execution environment</a:t>
            </a:r>
          </a:p>
          <a:p>
            <a:r>
              <a:rPr lang="en-US" dirty="0" smtClean="0"/>
              <a:t>Supports rich software ecosystem</a:t>
            </a:r>
          </a:p>
          <a:p>
            <a:endParaRPr lang="en-US" dirty="0" smtClean="0"/>
          </a:p>
          <a:p>
            <a:r>
              <a:rPr lang="en-US" dirty="0" err="1" smtClean="0"/>
              <a:t>DryadLINQ</a:t>
            </a:r>
            <a:r>
              <a:rPr lang="en-US" dirty="0" smtClean="0"/>
              <a:t> </a:t>
            </a:r>
            <a:r>
              <a:rPr lang="en-US" dirty="0" smtClean="0"/>
              <a:t>= Compiles LINQ to Dryad</a:t>
            </a:r>
          </a:p>
          <a:p>
            <a:r>
              <a:rPr lang="en-US" dirty="0" smtClean="0"/>
              <a:t>C# objects and declarative programming</a:t>
            </a:r>
          </a:p>
          <a:p>
            <a:r>
              <a:rPr lang="en-US" dirty="0" err="1" smtClean="0"/>
              <a:t>.Net</a:t>
            </a:r>
            <a:r>
              <a:rPr lang="en-US" dirty="0" smtClean="0"/>
              <a:t> and Visual Studio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for distributed programming</a:t>
            </a:r>
            <a:endParaRPr lang="en-US" dirty="0" smtClean="0"/>
          </a:p>
          <a:p>
            <a:pPr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867400" y="6248400"/>
            <a:ext cx="2133600" cy="365125"/>
          </a:xfrm>
        </p:spPr>
        <p:txBody>
          <a:bodyPr/>
          <a:lstStyle/>
          <a:p>
            <a:fld id="{FC7F914F-062F-453F-B34B-BB004E9935E0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7412" name="Picture 4" descr="C:\Users\mbudiu\AppData\Local\Microsoft\Windows\Temporary Internet Files\Content.IE5\BHDD9B0Z\MCj0254404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5750808">
            <a:off x="7195103" y="97529"/>
            <a:ext cx="849230" cy="161904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/>
          <p:cNvSpPr/>
          <p:nvPr/>
        </p:nvSpPr>
        <p:spPr>
          <a:xfrm>
            <a:off x="4191000" y="2514600"/>
            <a:ext cx="1219200" cy="3429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Job Structure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19600" y="31242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awk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perl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</p:cNvCxnSpPr>
          <p:nvPr/>
        </p:nvCxnSpPr>
        <p:spPr>
          <a:xfrm>
            <a:off x="2026024" y="3510915"/>
            <a:ext cx="916352" cy="671786"/>
          </a:xfrm>
          <a:prstGeom prst="curvedConnector3">
            <a:avLst>
              <a:gd name="adj1" fmla="val 36168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390900"/>
            <a:ext cx="717176" cy="653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181600" y="3390900"/>
            <a:ext cx="806824" cy="12630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grep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sed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19600" y="40386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19600" y="4800600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sort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awk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305300"/>
            <a:ext cx="717176" cy="4248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17176" cy="337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181600" y="4653915"/>
            <a:ext cx="806824" cy="4133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181600" y="4305300"/>
            <a:ext cx="806824" cy="3486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181600" y="3390900"/>
            <a:ext cx="806824" cy="1962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181600" y="3587115"/>
            <a:ext cx="806824" cy="718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181600" y="3587115"/>
            <a:ext cx="806824" cy="14801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sp>
        <p:nvSpPr>
          <p:cNvPr id="48" name="TextBox 47"/>
          <p:cNvSpPr txBox="1"/>
          <p:nvPr/>
        </p:nvSpPr>
        <p:spPr>
          <a:xfrm>
            <a:off x="76200" y="2209800"/>
            <a:ext cx="947695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Input</a:t>
            </a:r>
            <a:br>
              <a:rPr lang="en-US" sz="2800" i="1" dirty="0" smtClean="0"/>
            </a:br>
            <a:r>
              <a:rPr lang="en-US" sz="2800" i="1" dirty="0" smtClean="0"/>
              <a:t>files</a:t>
            </a:r>
            <a:endParaRPr lang="en-US" sz="2800" i="1" dirty="0"/>
          </a:p>
        </p:txBody>
      </p:sp>
      <p:sp>
        <p:nvSpPr>
          <p:cNvPr id="49" name="TextBox 48"/>
          <p:cNvSpPr txBox="1"/>
          <p:nvPr/>
        </p:nvSpPr>
        <p:spPr>
          <a:xfrm>
            <a:off x="1447800" y="5638800"/>
            <a:ext cx="180299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Vertices </a:t>
            </a:r>
            <a:br>
              <a:rPr lang="en-US" sz="2800" i="1" dirty="0" smtClean="0"/>
            </a:br>
            <a:r>
              <a:rPr lang="en-US" sz="2800" i="1" dirty="0" smtClean="0"/>
              <a:t>(processes)</a:t>
            </a:r>
            <a:endParaRPr lang="en-US" sz="2800" i="1" dirty="0"/>
          </a:p>
        </p:txBody>
      </p:sp>
      <p:cxnSp>
        <p:nvCxnSpPr>
          <p:cNvPr id="50" name="Straight Arrow Connector 49"/>
          <p:cNvCxnSpPr>
            <a:stCxn id="49" idx="0"/>
            <a:endCxn id="15" idx="2"/>
          </p:cNvCxnSpPr>
          <p:nvPr/>
        </p:nvCxnSpPr>
        <p:spPr>
          <a:xfrm rot="16200000" flipV="1">
            <a:off x="1822349" y="5111851"/>
            <a:ext cx="381000" cy="67289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9" idx="0"/>
            <a:endCxn id="16" idx="2"/>
          </p:cNvCxnSpPr>
          <p:nvPr/>
        </p:nvCxnSpPr>
        <p:spPr>
          <a:xfrm rot="5400000" flipH="1" flipV="1">
            <a:off x="2514368" y="4831745"/>
            <a:ext cx="641985" cy="97212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7930206" y="2590800"/>
            <a:ext cx="1213794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 smtClean="0"/>
              <a:t>Output</a:t>
            </a:r>
            <a:br>
              <a:rPr lang="en-US" sz="2800" i="1" dirty="0" smtClean="0"/>
            </a:br>
            <a:r>
              <a:rPr lang="en-US" sz="2800" i="1" dirty="0" smtClean="0"/>
              <a:t>files</a:t>
            </a:r>
            <a:endParaRPr lang="en-US" sz="2800" i="1" dirty="0"/>
          </a:p>
        </p:txBody>
      </p:sp>
      <p:sp>
        <p:nvSpPr>
          <p:cNvPr id="58" name="TextBox 57"/>
          <p:cNvSpPr txBox="1"/>
          <p:nvPr/>
        </p:nvSpPr>
        <p:spPr>
          <a:xfrm>
            <a:off x="2057400" y="2057400"/>
            <a:ext cx="15023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Channels</a:t>
            </a:r>
            <a:endParaRPr lang="en-US" sz="2800" i="1" dirty="0"/>
          </a:p>
        </p:txBody>
      </p:sp>
      <p:cxnSp>
        <p:nvCxnSpPr>
          <p:cNvPr id="59" name="Straight Arrow Connector 58"/>
          <p:cNvCxnSpPr>
            <a:stCxn id="58" idx="2"/>
          </p:cNvCxnSpPr>
          <p:nvPr/>
        </p:nvCxnSpPr>
        <p:spPr>
          <a:xfrm rot="5400000">
            <a:off x="2084993" y="3010228"/>
            <a:ext cx="1153182" cy="293967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4419600" y="2514600"/>
            <a:ext cx="100206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Stage</a:t>
            </a:r>
            <a:endParaRPr lang="en-US" sz="2800" i="1" dirty="0"/>
          </a:p>
        </p:txBody>
      </p:sp>
      <p:pic>
        <p:nvPicPr>
          <p:cNvPr id="6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0" y="5334000"/>
            <a:ext cx="613339" cy="621030"/>
          </a:xfrm>
          <a:prstGeom prst="rect">
            <a:avLst/>
          </a:prstGeom>
          <a:noFill/>
        </p:spPr>
      </p:pic>
      <p:cxnSp>
        <p:nvCxnSpPr>
          <p:cNvPr id="66" name="Straight Arrow Connector 65"/>
          <p:cNvCxnSpPr>
            <a:stCxn id="16" idx="3"/>
            <a:endCxn id="19" idx="1"/>
          </p:cNvCxnSpPr>
          <p:nvPr/>
        </p:nvCxnSpPr>
        <p:spPr>
          <a:xfrm flipV="1">
            <a:off x="3702424" y="4653915"/>
            <a:ext cx="2286000" cy="76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6" idx="3"/>
            <a:endCxn id="8" idx="1"/>
          </p:cNvCxnSpPr>
          <p:nvPr/>
        </p:nvCxnSpPr>
        <p:spPr>
          <a:xfrm flipV="1">
            <a:off x="3702424" y="3587115"/>
            <a:ext cx="2286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"/>
          <p:cNvCxnSpPr>
            <a:stCxn id="5" idx="3"/>
          </p:cNvCxnSpPr>
          <p:nvPr/>
        </p:nvCxnSpPr>
        <p:spPr>
          <a:xfrm>
            <a:off x="2026024" y="3510915"/>
            <a:ext cx="934459" cy="418289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19" idx="3"/>
            <a:endCxn id="65" idx="1"/>
          </p:cNvCxnSpPr>
          <p:nvPr/>
        </p:nvCxnSpPr>
        <p:spPr>
          <a:xfrm>
            <a:off x="6750424" y="4653915"/>
            <a:ext cx="1631576" cy="990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58" idx="2"/>
          </p:cNvCxnSpPr>
          <p:nvPr/>
        </p:nvCxnSpPr>
        <p:spPr>
          <a:xfrm rot="16200000" flipH="1">
            <a:off x="2846993" y="2542193"/>
            <a:ext cx="1153180" cy="1230033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Find </a:t>
            </a:r>
          </a:p>
          <a:p>
            <a:endParaRPr lang="en-US" dirty="0"/>
          </a:p>
          <a:p>
            <a:r>
              <a:rPr lang="en-US" dirty="0" err="1" smtClean="0"/>
              <a:t>S.t</a:t>
            </a:r>
            <a:r>
              <a:rPr lang="en-US" dirty="0" smtClean="0"/>
              <a:t>.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16386" name="Object 2"/>
          <p:cNvGraphicFramePr>
            <a:graphicFrameLocks noChangeAspect="1"/>
          </p:cNvGraphicFramePr>
          <p:nvPr/>
        </p:nvGraphicFramePr>
        <p:xfrm>
          <a:off x="1003300" y="2312988"/>
          <a:ext cx="3511550" cy="949325"/>
        </p:xfrm>
        <a:graphic>
          <a:graphicData uri="http://schemas.openxmlformats.org/presentationml/2006/ole">
            <p:oleObj spid="_x0000_s18434" name="Equation" r:id="rId4" imgW="1002960" imgH="241200" progId="Equation.3">
              <p:embed/>
            </p:oleObj>
          </a:graphicData>
        </a:graphic>
      </p:graphicFrame>
      <p:graphicFrame>
        <p:nvGraphicFramePr>
          <p:cNvPr id="322" name="Object 2"/>
          <p:cNvGraphicFramePr>
            <a:graphicFrameLocks noChangeAspect="1"/>
          </p:cNvGraphicFramePr>
          <p:nvPr/>
        </p:nvGraphicFramePr>
        <p:xfrm>
          <a:off x="1219200" y="3886200"/>
          <a:ext cx="2000250" cy="798512"/>
        </p:xfrm>
        <a:graphic>
          <a:graphicData uri="http://schemas.openxmlformats.org/presentationml/2006/ole">
            <p:oleObj spid="_x0000_s18435" name="Equation" r:id="rId5" imgW="571320" imgH="203040" progId="Equation.3">
              <p:embed/>
            </p:oleObj>
          </a:graphicData>
        </a:graphic>
      </p:graphicFrame>
      <p:graphicFrame>
        <p:nvGraphicFramePr>
          <p:cNvPr id="323" name="Object 2"/>
          <p:cNvGraphicFramePr>
            <a:graphicFrameLocks noChangeAspect="1"/>
          </p:cNvGraphicFramePr>
          <p:nvPr/>
        </p:nvGraphicFramePr>
        <p:xfrm>
          <a:off x="1285875" y="5208588"/>
          <a:ext cx="1866900" cy="898525"/>
        </p:xfrm>
        <a:graphic>
          <a:graphicData uri="http://schemas.openxmlformats.org/presentationml/2006/ole">
            <p:oleObj spid="_x0000_s18436" name="Equation" r:id="rId6" imgW="533160" imgH="228600" progId="Equation.3">
              <p:embed/>
            </p:oleObj>
          </a:graphicData>
        </a:graphic>
      </p:graphicFrame>
      <p:graphicFrame>
        <p:nvGraphicFramePr>
          <p:cNvPr id="8" name="Object 2"/>
          <p:cNvGraphicFramePr>
            <a:graphicFrameLocks noChangeAspect="1"/>
          </p:cNvGraphicFramePr>
          <p:nvPr/>
        </p:nvGraphicFramePr>
        <p:xfrm>
          <a:off x="5356225" y="2360613"/>
          <a:ext cx="2400300" cy="798512"/>
        </p:xfrm>
        <a:graphic>
          <a:graphicData uri="http://schemas.openxmlformats.org/presentationml/2006/ole">
            <p:oleObj spid="_x0000_s18437" name="Equation" r:id="rId7" imgW="685800" imgH="20304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/>
          <p:cNvSpPr/>
          <p:nvPr/>
        </p:nvSpPr>
        <p:spPr>
          <a:xfrm>
            <a:off x="3352800" y="1371600"/>
            <a:ext cx="12192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Analytic Solution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gular Pentagon 4"/>
          <p:cNvSpPr/>
          <p:nvPr/>
        </p:nvSpPr>
        <p:spPr>
          <a:xfrm flipV="1">
            <a:off x="4426009" y="6378873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564593" y="2924498"/>
            <a:ext cx="759151" cy="416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X</a:t>
            </a:r>
            <a:r>
              <a:rPr lang="en-US" sz="2000" dirty="0" smtClean="0">
                <a:solidFill>
                  <a:schemeClr val="tx1"/>
                </a:solidFill>
              </a:rPr>
              <a:t>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557329" y="2924498"/>
            <a:ext cx="759151" cy="416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550065" y="2924498"/>
            <a:ext cx="759151" cy="416907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X×X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01198" y="2924498"/>
            <a:ext cx="759151" cy="4169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710727" y="2924498"/>
            <a:ext cx="759151" cy="4169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761860" y="2924498"/>
            <a:ext cx="759151" cy="41690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Y×X</a:t>
            </a:r>
            <a:r>
              <a:rPr lang="en-US" sz="2000" baseline="30000" dirty="0" smtClean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18746" y="4115662"/>
            <a:ext cx="759151" cy="416907"/>
          </a:xfrm>
          <a:prstGeom prst="roundRect">
            <a:avLst/>
          </a:prstGeom>
          <a:solidFill>
            <a:srgbClr val="CC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/>
          <p:cNvCxnSpPr>
            <a:stCxn id="6" idx="2"/>
            <a:endCxn id="40" idx="0"/>
          </p:cNvCxnSpPr>
          <p:nvPr/>
        </p:nvCxnSpPr>
        <p:spPr>
          <a:xfrm rot="16200000" flipH="1">
            <a:off x="2403786" y="2881788"/>
            <a:ext cx="774256" cy="169349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7" idx="2"/>
            <a:endCxn id="40" idx="0"/>
          </p:cNvCxnSpPr>
          <p:nvPr/>
        </p:nvCxnSpPr>
        <p:spPr>
          <a:xfrm rot="16200000" flipH="1">
            <a:off x="2900154" y="3378156"/>
            <a:ext cx="774256" cy="700755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8" idx="2"/>
            <a:endCxn id="40" idx="0"/>
          </p:cNvCxnSpPr>
          <p:nvPr/>
        </p:nvCxnSpPr>
        <p:spPr>
          <a:xfrm rot="5400000">
            <a:off x="3396522" y="3582543"/>
            <a:ext cx="774256" cy="29198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16200000" flipH="1">
            <a:off x="5031618" y="3319760"/>
            <a:ext cx="774256" cy="81754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2"/>
            <a:endCxn id="12" idx="0"/>
          </p:cNvCxnSpPr>
          <p:nvPr/>
        </p:nvCxnSpPr>
        <p:spPr>
          <a:xfrm rot="5400000">
            <a:off x="5557184" y="3582543"/>
            <a:ext cx="774256" cy="291981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1" idx="2"/>
            <a:endCxn id="12" idx="0"/>
          </p:cNvCxnSpPr>
          <p:nvPr/>
        </p:nvCxnSpPr>
        <p:spPr>
          <a:xfrm rot="5400000">
            <a:off x="6082750" y="3056977"/>
            <a:ext cx="774256" cy="1343114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gular Pentagon 18"/>
          <p:cNvSpPr/>
          <p:nvPr/>
        </p:nvSpPr>
        <p:spPr>
          <a:xfrm flipV="1">
            <a:off x="1447800" y="2209800"/>
            <a:ext cx="759151" cy="357349"/>
          </a:xfrm>
          <a:prstGeom prst="pent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0" name="Regular Pentagon 19"/>
          <p:cNvSpPr/>
          <p:nvPr/>
        </p:nvSpPr>
        <p:spPr>
          <a:xfrm flipV="1">
            <a:off x="2557329" y="2209800"/>
            <a:ext cx="759151" cy="357349"/>
          </a:xfrm>
          <a:prstGeom prst="pent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Regular Pentagon 20"/>
          <p:cNvSpPr/>
          <p:nvPr/>
        </p:nvSpPr>
        <p:spPr>
          <a:xfrm flipV="1">
            <a:off x="3666858" y="2209800"/>
            <a:ext cx="759151" cy="357349"/>
          </a:xfrm>
          <a:prstGeom prst="pentagon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TextBox 21"/>
          <p:cNvSpPr txBox="1"/>
          <p:nvPr/>
        </p:nvSpPr>
        <p:spPr>
          <a:xfrm>
            <a:off x="1622989" y="2209800"/>
            <a:ext cx="502530" cy="32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X[0]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732519" y="2209800"/>
            <a:ext cx="502530" cy="32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X[1]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842047" y="2209800"/>
            <a:ext cx="502530" cy="329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X[2]</a:t>
            </a:r>
          </a:p>
        </p:txBody>
      </p:sp>
      <p:sp>
        <p:nvSpPr>
          <p:cNvPr id="25" name="Regular Pentagon 24"/>
          <p:cNvSpPr/>
          <p:nvPr/>
        </p:nvSpPr>
        <p:spPr>
          <a:xfrm flipV="1">
            <a:off x="4717991" y="2209800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gular Pentagon 25"/>
          <p:cNvSpPr/>
          <p:nvPr/>
        </p:nvSpPr>
        <p:spPr>
          <a:xfrm flipV="1">
            <a:off x="5827520" y="2209800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7" name="Regular Pentagon 26"/>
          <p:cNvSpPr/>
          <p:nvPr/>
        </p:nvSpPr>
        <p:spPr>
          <a:xfrm flipV="1">
            <a:off x="6937049" y="2209800"/>
            <a:ext cx="759151" cy="357349"/>
          </a:xfrm>
          <a:prstGeom prst="pentagon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8" name="TextBox 27"/>
          <p:cNvSpPr txBox="1"/>
          <p:nvPr/>
        </p:nvSpPr>
        <p:spPr>
          <a:xfrm>
            <a:off x="4893179" y="2209800"/>
            <a:ext cx="497473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Y[0]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002708" y="2209800"/>
            <a:ext cx="497473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/>
              <a:t>Y</a:t>
            </a:r>
            <a:r>
              <a:rPr lang="en-US" sz="1400" dirty="0" smtClean="0"/>
              <a:t>[1]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112237" y="2209800"/>
            <a:ext cx="497473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Y[2]</a:t>
            </a:r>
          </a:p>
        </p:txBody>
      </p:sp>
      <p:cxnSp>
        <p:nvCxnSpPr>
          <p:cNvPr id="31" name="Straight Arrow Connector 30"/>
          <p:cNvCxnSpPr>
            <a:stCxn id="19" idx="0"/>
            <a:endCxn id="6" idx="0"/>
          </p:cNvCxnSpPr>
          <p:nvPr/>
        </p:nvCxnSpPr>
        <p:spPr>
          <a:xfrm rot="16200000" flipH="1">
            <a:off x="1707097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0" idx="0"/>
            <a:endCxn id="7" idx="0"/>
          </p:cNvCxnSpPr>
          <p:nvPr/>
        </p:nvCxnSpPr>
        <p:spPr>
          <a:xfrm rot="5400000">
            <a:off x="2758230" y="2745836"/>
            <a:ext cx="357349" cy="1217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21" idx="0"/>
            <a:endCxn id="8" idx="0"/>
          </p:cNvCxnSpPr>
          <p:nvPr/>
        </p:nvCxnSpPr>
        <p:spPr>
          <a:xfrm rot="5400000">
            <a:off x="3809363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0"/>
            <a:endCxn id="9" idx="0"/>
          </p:cNvCxnSpPr>
          <p:nvPr/>
        </p:nvCxnSpPr>
        <p:spPr>
          <a:xfrm rot="5400000">
            <a:off x="4860496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0"/>
            <a:endCxn id="10" idx="0"/>
          </p:cNvCxnSpPr>
          <p:nvPr/>
        </p:nvCxnSpPr>
        <p:spPr>
          <a:xfrm rot="5400000">
            <a:off x="5970025" y="2687427"/>
            <a:ext cx="357349" cy="11679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0"/>
            <a:endCxn id="11" idx="0"/>
          </p:cNvCxnSpPr>
          <p:nvPr/>
        </p:nvCxnSpPr>
        <p:spPr>
          <a:xfrm rot="5400000">
            <a:off x="7050355" y="2658229"/>
            <a:ext cx="357349" cy="17518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9" idx="0"/>
            <a:endCxn id="9" idx="0"/>
          </p:cNvCxnSpPr>
          <p:nvPr/>
        </p:nvCxnSpPr>
        <p:spPr>
          <a:xfrm rot="16200000" flipH="1">
            <a:off x="3225400" y="1169125"/>
            <a:ext cx="357349" cy="315339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0" idx="0"/>
            <a:endCxn id="10" idx="0"/>
          </p:cNvCxnSpPr>
          <p:nvPr/>
        </p:nvCxnSpPr>
        <p:spPr>
          <a:xfrm rot="16200000" flipH="1">
            <a:off x="4334929" y="1169125"/>
            <a:ext cx="357349" cy="3153398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1" idx="0"/>
            <a:endCxn id="11" idx="0"/>
          </p:cNvCxnSpPr>
          <p:nvPr/>
        </p:nvCxnSpPr>
        <p:spPr>
          <a:xfrm rot="16200000" flipH="1">
            <a:off x="5415260" y="1198323"/>
            <a:ext cx="357349" cy="3095002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258084" y="4115662"/>
            <a:ext cx="759151" cy="416907"/>
          </a:xfrm>
          <a:prstGeom prst="roundRect">
            <a:avLst/>
          </a:prstGeom>
          <a:solidFill>
            <a:srgbClr val="FFFF99"/>
          </a:solidFill>
          <a:ln>
            <a:solidFill>
              <a:srgbClr val="FFFF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000" dirty="0" smtClean="0">
                <a:solidFill>
                  <a:schemeClr val="tx1"/>
                </a:solidFill>
              </a:rPr>
              <a:t>Σ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316480" y="4949476"/>
            <a:ext cx="759151" cy="416907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 [ ]</a:t>
            </a:r>
            <a:r>
              <a:rPr lang="en-US" sz="2000" baseline="30000" dirty="0" smtClean="0">
                <a:solidFill>
                  <a:schemeClr val="tx1"/>
                </a:solidFill>
              </a:rPr>
              <a:t>-1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cxnSp>
        <p:nvCxnSpPr>
          <p:cNvPr id="42" name="Straight Arrow Connector 41"/>
          <p:cNvCxnSpPr>
            <a:stCxn id="40" idx="2"/>
            <a:endCxn id="41" idx="0"/>
          </p:cNvCxnSpPr>
          <p:nvPr/>
        </p:nvCxnSpPr>
        <p:spPr>
          <a:xfrm rot="16200000" flipH="1">
            <a:off x="3458404" y="4711825"/>
            <a:ext cx="416907" cy="5839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42"/>
          <p:cNvSpPr/>
          <p:nvPr/>
        </p:nvSpPr>
        <p:spPr>
          <a:xfrm>
            <a:off x="4426009" y="5664175"/>
            <a:ext cx="759151" cy="41690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smtClean="0">
                <a:solidFill>
                  <a:schemeClr val="tx1"/>
                </a:solidFill>
              </a:rPr>
              <a:t>*</a:t>
            </a:r>
            <a:endParaRPr lang="en-US" sz="2000" baseline="30000" dirty="0">
              <a:solidFill>
                <a:schemeClr val="tx1"/>
              </a:solidFill>
            </a:endParaRPr>
          </a:p>
        </p:txBody>
      </p:sp>
      <p:cxnSp>
        <p:nvCxnSpPr>
          <p:cNvPr id="44" name="Straight Arrow Connector 43"/>
          <p:cNvCxnSpPr>
            <a:stCxn id="41" idx="2"/>
            <a:endCxn id="43" idx="0"/>
          </p:cNvCxnSpPr>
          <p:nvPr/>
        </p:nvCxnSpPr>
        <p:spPr>
          <a:xfrm rot="16200000" flipH="1">
            <a:off x="4101925" y="4960515"/>
            <a:ext cx="297791" cy="1109529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stCxn id="12" idx="2"/>
            <a:endCxn id="43" idx="0"/>
          </p:cNvCxnSpPr>
          <p:nvPr/>
        </p:nvCxnSpPr>
        <p:spPr>
          <a:xfrm rot="5400000">
            <a:off x="4736151" y="4602004"/>
            <a:ext cx="1131606" cy="992736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43" idx="2"/>
            <a:endCxn id="47" idx="0"/>
          </p:cNvCxnSpPr>
          <p:nvPr/>
        </p:nvCxnSpPr>
        <p:spPr>
          <a:xfrm rot="16200000" flipH="1">
            <a:off x="4688811" y="6197856"/>
            <a:ext cx="297791" cy="64243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4717991" y="6378873"/>
            <a:ext cx="303675" cy="329998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400" dirty="0" smtClean="0"/>
              <a:t>A</a:t>
            </a:r>
          </a:p>
        </p:txBody>
      </p:sp>
      <p:sp>
        <p:nvSpPr>
          <p:cNvPr id="50" name="Rectangle 49"/>
          <p:cNvSpPr/>
          <p:nvPr/>
        </p:nvSpPr>
        <p:spPr>
          <a:xfrm>
            <a:off x="5410200" y="1371600"/>
            <a:ext cx="12192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876800" y="1371600"/>
            <a:ext cx="457200" cy="609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819400" y="1371600"/>
            <a:ext cx="457200" cy="6096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4482860" y="1477992"/>
            <a:ext cx="457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5600" y="1295400"/>
            <a:ext cx="457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410" name="Object 2"/>
          <p:cNvGraphicFramePr>
            <a:graphicFrameLocks noChangeAspect="1"/>
          </p:cNvGraphicFramePr>
          <p:nvPr>
            <p:ph idx="1"/>
          </p:nvPr>
        </p:nvGraphicFramePr>
        <p:xfrm>
          <a:off x="1919288" y="1309688"/>
          <a:ext cx="5159375" cy="717550"/>
        </p:xfrm>
        <a:graphic>
          <a:graphicData uri="http://schemas.openxmlformats.org/presentationml/2006/ole">
            <p:oleObj spid="_x0000_s16386" name="Equation" r:id="rId4" imgW="1917360" imgH="266400" progId="Equation.3">
              <p:embed/>
            </p:oleObj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7467600" y="259080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Map</a:t>
            </a:r>
            <a:endParaRPr lang="en-US" dirty="0"/>
          </a:p>
        </p:txBody>
      </p:sp>
      <p:sp>
        <p:nvSpPr>
          <p:cNvPr id="63" name="TextBox 62"/>
          <p:cNvSpPr txBox="1"/>
          <p:nvPr/>
        </p:nvSpPr>
        <p:spPr>
          <a:xfrm>
            <a:off x="7467600" y="3657600"/>
            <a:ext cx="87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Reduce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9" grpId="0" animBg="1"/>
      <p:bldP spid="20" grpId="0" animBg="1"/>
      <p:bldP spid="21" grpId="0" animBg="1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/>
      <p:bldP spid="29" grpId="0"/>
      <p:bldP spid="30" grpId="0"/>
      <p:bldP spid="40" grpId="0" animBg="1"/>
      <p:bldP spid="41" grpId="0" animBg="1"/>
      <p:bldP spid="43" grpId="0" animBg="1"/>
      <p:bldP spid="47" grpId="0"/>
      <p:bldP spid="50" grpId="0" animBg="1"/>
      <p:bldP spid="51" grpId="0" animBg="1"/>
      <p:bldP spid="52" grpId="0" animBg="1"/>
      <p:bldP spid="53" grpId="0" animBg="1"/>
      <p:bldP spid="54" grpId="0" animBg="1"/>
      <p:bldP spid="62" grpId="0"/>
      <p:bldP spid="6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>
            <a:off x="228600" y="4495800"/>
            <a:ext cx="8534400" cy="5334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228600" y="3276600"/>
            <a:ext cx="8534400" cy="609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28600" y="152400"/>
            <a:ext cx="8534400" cy="1066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228600" y="3886200"/>
            <a:ext cx="85344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28600" y="5029200"/>
            <a:ext cx="8534400" cy="5334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28600" y="5562600"/>
            <a:ext cx="8534400" cy="609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28600" y="2667000"/>
            <a:ext cx="85344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Linear Regression Code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>
          <a:xfrm>
            <a:off x="228600" y="2133600"/>
            <a:ext cx="8534400" cy="4114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Vectors x = input(0), y  = input(1);</a:t>
            </a:r>
          </a:p>
          <a:p>
            <a:pPr>
              <a:buNone/>
            </a:pPr>
            <a:r>
              <a:rPr lang="en-US" dirty="0" smtClean="0"/>
              <a:t>Matrices xx = </a:t>
            </a:r>
            <a:r>
              <a:rPr lang="en-US" dirty="0" err="1" smtClean="0"/>
              <a:t>x.Map</a:t>
            </a:r>
            <a:r>
              <a:rPr lang="en-US" dirty="0" smtClean="0"/>
              <a:t>(x, (</a:t>
            </a:r>
            <a:r>
              <a:rPr lang="en-US" dirty="0" err="1" smtClean="0"/>
              <a:t>a,b</a:t>
            </a:r>
            <a:r>
              <a:rPr lang="en-US" dirty="0" smtClean="0"/>
              <a:t>) =&gt; </a:t>
            </a:r>
            <a:r>
              <a:rPr lang="en-US" dirty="0" err="1" smtClean="0"/>
              <a:t>a.OuterProd</a:t>
            </a:r>
            <a:r>
              <a:rPr lang="en-US" dirty="0" smtClean="0"/>
              <a:t>(b));</a:t>
            </a:r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</a:t>
            </a:r>
            <a:r>
              <a:rPr lang="en-US" dirty="0" err="1" smtClean="0"/>
              <a:t>xxs</a:t>
            </a:r>
            <a:r>
              <a:rPr lang="en-US" dirty="0" smtClean="0"/>
              <a:t> = </a:t>
            </a:r>
            <a:r>
              <a:rPr lang="en-US" dirty="0" err="1" smtClean="0"/>
              <a:t>xx.Sum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smtClean="0"/>
              <a:t>Matrices </a:t>
            </a:r>
            <a:r>
              <a:rPr lang="en-US" dirty="0" err="1" smtClean="0"/>
              <a:t>yx</a:t>
            </a:r>
            <a:r>
              <a:rPr lang="en-US" dirty="0" smtClean="0"/>
              <a:t> = </a:t>
            </a:r>
            <a:r>
              <a:rPr lang="en-US" dirty="0" err="1" smtClean="0"/>
              <a:t>y.Map</a:t>
            </a:r>
            <a:r>
              <a:rPr lang="en-US" dirty="0" smtClean="0"/>
              <a:t>(x, (</a:t>
            </a:r>
            <a:r>
              <a:rPr lang="en-US" dirty="0" err="1" smtClean="0"/>
              <a:t>a,b</a:t>
            </a:r>
            <a:r>
              <a:rPr lang="en-US" dirty="0" smtClean="0"/>
              <a:t>) =&gt; </a:t>
            </a:r>
            <a:r>
              <a:rPr lang="en-US" dirty="0" err="1" smtClean="0"/>
              <a:t>a.OuterProd</a:t>
            </a:r>
            <a:r>
              <a:rPr lang="en-US" dirty="0" smtClean="0"/>
              <a:t>(b));</a:t>
            </a:r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</a:t>
            </a:r>
            <a:r>
              <a:rPr lang="en-US" dirty="0" err="1" smtClean="0"/>
              <a:t>yxs</a:t>
            </a:r>
            <a:r>
              <a:rPr lang="en-US" dirty="0" smtClean="0"/>
              <a:t> = </a:t>
            </a:r>
            <a:r>
              <a:rPr lang="en-US" dirty="0" err="1" smtClean="0"/>
              <a:t>yx.Sum</a:t>
            </a:r>
            <a:r>
              <a:rPr lang="en-US" dirty="0" smtClean="0"/>
              <a:t>();</a:t>
            </a:r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</a:t>
            </a:r>
            <a:r>
              <a:rPr lang="en-US" dirty="0" err="1" smtClean="0"/>
              <a:t>xxinv</a:t>
            </a:r>
            <a:r>
              <a:rPr lang="en-US" dirty="0" smtClean="0"/>
              <a:t> = </a:t>
            </a:r>
            <a:r>
              <a:rPr lang="en-US" dirty="0" err="1" smtClean="0"/>
              <a:t>xxs.Map</a:t>
            </a:r>
            <a:r>
              <a:rPr lang="en-US" dirty="0" smtClean="0"/>
              <a:t>(a =&gt; </a:t>
            </a:r>
            <a:r>
              <a:rPr lang="en-US" dirty="0" err="1" smtClean="0"/>
              <a:t>a.Inverse</a:t>
            </a:r>
            <a:r>
              <a:rPr lang="en-US" dirty="0" smtClean="0"/>
              <a:t>());</a:t>
            </a:r>
          </a:p>
          <a:p>
            <a:pPr>
              <a:buNone/>
            </a:pPr>
            <a:r>
              <a:rPr lang="en-US" dirty="0" err="1" smtClean="0"/>
              <a:t>OneMatrix</a:t>
            </a:r>
            <a:r>
              <a:rPr lang="en-US" dirty="0" smtClean="0"/>
              <a:t> A = </a:t>
            </a:r>
            <a:r>
              <a:rPr lang="en-US" dirty="0" err="1" smtClean="0"/>
              <a:t>yxs.Map</a:t>
            </a:r>
            <a:r>
              <a:rPr lang="en-US" dirty="0" smtClean="0"/>
              <a:t>(</a:t>
            </a:r>
            <a:r>
              <a:rPr lang="en-US" dirty="0" err="1" smtClean="0"/>
              <a:t>xxinv</a:t>
            </a:r>
            <a:r>
              <a:rPr lang="en-US" dirty="0" smtClean="0"/>
              <a:t>, (a, b) =&gt; </a:t>
            </a:r>
            <a:r>
              <a:rPr lang="en-US" dirty="0" err="1" smtClean="0"/>
              <a:t>a.Mult</a:t>
            </a:r>
            <a:r>
              <a:rPr lang="en-US" dirty="0" smtClean="0"/>
              <a:t>(b));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52800" y="914400"/>
            <a:ext cx="1219200" cy="609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10200" y="914400"/>
            <a:ext cx="1219200" cy="609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76800" y="914400"/>
            <a:ext cx="457200" cy="60960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19400" y="914400"/>
            <a:ext cx="457200" cy="609600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4482860" y="1020792"/>
            <a:ext cx="4572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705600" y="838200"/>
            <a:ext cx="4572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Object 2"/>
          <p:cNvGraphicFramePr>
            <a:graphicFrameLocks noChangeAspect="1"/>
          </p:cNvGraphicFramePr>
          <p:nvPr/>
        </p:nvGraphicFramePr>
        <p:xfrm>
          <a:off x="1752600" y="838200"/>
          <a:ext cx="5365750" cy="747712"/>
        </p:xfrm>
        <a:graphic>
          <a:graphicData uri="http://schemas.openxmlformats.org/presentationml/2006/ole">
            <p:oleObj spid="_x0000_s7170" name="Equation" r:id="rId4" imgW="1917360" imgH="266400" progId="Equation.3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Dryad = Execution Layer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09600" y="2286000"/>
            <a:ext cx="44958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Job (application)</a:t>
            </a:r>
            <a:endParaRPr lang="en-US" sz="3200" dirty="0"/>
          </a:p>
        </p:txBody>
      </p:sp>
      <p:sp>
        <p:nvSpPr>
          <p:cNvPr id="7" name="Rectangle 6"/>
          <p:cNvSpPr/>
          <p:nvPr/>
        </p:nvSpPr>
        <p:spPr>
          <a:xfrm>
            <a:off x="609600" y="3200400"/>
            <a:ext cx="44958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Dryad</a:t>
            </a:r>
            <a:endParaRPr lang="en-US" sz="3200" dirty="0"/>
          </a:p>
        </p:txBody>
      </p:sp>
      <p:sp>
        <p:nvSpPr>
          <p:cNvPr id="8" name="Rectangle 7"/>
          <p:cNvSpPr/>
          <p:nvPr/>
        </p:nvSpPr>
        <p:spPr>
          <a:xfrm>
            <a:off x="609600" y="4114800"/>
            <a:ext cx="44958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Cluster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781800" y="2286000"/>
            <a:ext cx="1752600" cy="6858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Pipeline</a:t>
            </a:r>
            <a:endParaRPr lang="en-US" sz="3200" dirty="0"/>
          </a:p>
        </p:txBody>
      </p:sp>
      <p:sp>
        <p:nvSpPr>
          <p:cNvPr id="10" name="Rectangle 9"/>
          <p:cNvSpPr/>
          <p:nvPr/>
        </p:nvSpPr>
        <p:spPr>
          <a:xfrm>
            <a:off x="6781800" y="3200400"/>
            <a:ext cx="1752600" cy="685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Shell</a:t>
            </a:r>
            <a:endParaRPr lang="en-US" sz="3200" dirty="0"/>
          </a:p>
        </p:txBody>
      </p:sp>
      <p:sp>
        <p:nvSpPr>
          <p:cNvPr id="11" name="Rectangle 10"/>
          <p:cNvSpPr/>
          <p:nvPr/>
        </p:nvSpPr>
        <p:spPr>
          <a:xfrm>
            <a:off x="6781800" y="4114800"/>
            <a:ext cx="1752600" cy="6858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Machine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5562600" y="2743200"/>
            <a:ext cx="990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 smtClean="0"/>
              <a:t>≈</a:t>
            </a:r>
            <a:endParaRPr lang="en-US" sz="9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ounded Rectangle 19"/>
          <p:cNvSpPr/>
          <p:nvPr/>
        </p:nvSpPr>
        <p:spPr>
          <a:xfrm>
            <a:off x="4419600" y="533400"/>
            <a:ext cx="4191000" cy="6096000"/>
          </a:xfrm>
          <a:prstGeom prst="roundRect">
            <a:avLst>
              <a:gd name="adj" fmla="val 65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/>
          <p:cNvSpPr/>
          <p:nvPr/>
        </p:nvSpPr>
        <p:spPr>
          <a:xfrm>
            <a:off x="457200" y="533400"/>
            <a:ext cx="3962400" cy="6096000"/>
          </a:xfrm>
          <a:prstGeom prst="roundRect">
            <a:avLst>
              <a:gd name="adj" fmla="val 615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86000" y="1752600"/>
            <a:ext cx="4419600" cy="584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buFont typeface="Arial" pitchFamily="34" charset="0"/>
              <a:buChar char="•"/>
            </a:pPr>
            <a:r>
              <a:rPr lang="en-US" sz="3200" dirty="0" smtClean="0"/>
              <a:t> Many similarities</a:t>
            </a:r>
            <a:endParaRPr lang="en-US" sz="3200" dirty="0"/>
          </a:p>
        </p:txBody>
      </p:sp>
      <p:sp>
        <p:nvSpPr>
          <p:cNvPr id="25" name="Rectangle 24"/>
          <p:cNvSpPr/>
          <p:nvPr/>
        </p:nvSpPr>
        <p:spPr>
          <a:xfrm>
            <a:off x="4419600" y="2286000"/>
            <a:ext cx="4191000" cy="2057400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457200" y="4343400"/>
            <a:ext cx="3962400" cy="2057400"/>
          </a:xfrm>
          <a:prstGeom prst="rect">
            <a:avLst/>
          </a:prstGeom>
          <a:solidFill>
            <a:srgbClr val="FF99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57200" y="2286000"/>
            <a:ext cx="3962400" cy="205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419600" y="4343400"/>
            <a:ext cx="4191000" cy="2057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95800" y="2362200"/>
            <a:ext cx="43434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Exe + app. model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Map+sort+reduce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Few policies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Program=</a:t>
            </a:r>
            <a:r>
              <a:rPr lang="en-US" sz="3200" dirty="0" err="1" smtClean="0"/>
              <a:t>map+reduce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Simple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Mature (&gt; 4 years)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3200" dirty="0" smtClean="0"/>
              <a:t>Widely deployed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32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Hadoop</a:t>
            </a: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696200" cy="838200"/>
          </a:xfrm>
          <a:solidFill>
            <a:srgbClr val="FFFFCC">
              <a:alpha val="49804"/>
            </a:srgbClr>
          </a:solidFill>
        </p:spPr>
        <p:txBody>
          <a:bodyPr>
            <a:normAutofit/>
          </a:bodyPr>
          <a:lstStyle/>
          <a:p>
            <a:r>
              <a:rPr lang="en-US" dirty="0" smtClean="0"/>
              <a:t>     Dryad                   Map-Reduce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3962400" cy="4267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Execution layer</a:t>
            </a:r>
          </a:p>
          <a:p>
            <a:r>
              <a:rPr lang="en-US" dirty="0" smtClean="0"/>
              <a:t>Job = arbitrary DAG</a:t>
            </a:r>
          </a:p>
          <a:p>
            <a:r>
              <a:rPr lang="en-US" dirty="0" smtClean="0"/>
              <a:t>Plug-in policies</a:t>
            </a:r>
          </a:p>
          <a:p>
            <a:r>
              <a:rPr lang="en-US" dirty="0" smtClean="0"/>
              <a:t>Program=graph gen.</a:t>
            </a:r>
          </a:p>
          <a:p>
            <a:r>
              <a:rPr lang="en-US" dirty="0" smtClean="0"/>
              <a:t>Complex (   features)</a:t>
            </a:r>
          </a:p>
          <a:p>
            <a:r>
              <a:rPr lang="en-US" dirty="0" smtClean="0"/>
              <a:t>New (&lt; 2 years)</a:t>
            </a:r>
          </a:p>
          <a:p>
            <a:r>
              <a:rPr lang="en-US" dirty="0" smtClean="0"/>
              <a:t>Still growing</a:t>
            </a:r>
          </a:p>
          <a:p>
            <a:r>
              <a:rPr lang="en-US" dirty="0" smtClean="0"/>
              <a:t>Internal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7" name="Down Arrow 16"/>
          <p:cNvSpPr/>
          <p:nvPr/>
        </p:nvSpPr>
        <p:spPr>
          <a:xfrm rot="10800000">
            <a:off x="2438400" y="4495800"/>
            <a:ext cx="228600" cy="228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7" name="Picture 11" descr="C:\Users\mbudiu\AppData\Local\Microsoft\Windows\Temporary Internet Files\Content.IE5\Y4IOCIQW\MCj0318732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152400"/>
            <a:ext cx="1810512" cy="171632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3" grpId="0" animBg="1"/>
      <p:bldP spid="24" grpId="0" animBg="1"/>
      <p:bldP spid="1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2590800" y="6019800"/>
            <a:ext cx="1371600" cy="533400"/>
          </a:xfrm>
          <a:prstGeom prst="roundRect">
            <a:avLst/>
          </a:prstGeom>
          <a:solidFill>
            <a:srgbClr val="FFC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2590800" cy="944562"/>
          </a:xfrm>
        </p:spPr>
        <p:txBody>
          <a:bodyPr>
            <a:normAutofit/>
          </a:bodyPr>
          <a:lstStyle/>
          <a:p>
            <a:r>
              <a:rPr lang="en-US" dirty="0" smtClean="0"/>
              <a:t>PLINQ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37</a:t>
            </a:fld>
            <a:endParaRPr lang="en-US" dirty="0"/>
          </a:p>
        </p:txBody>
      </p:sp>
      <p:pic>
        <p:nvPicPr>
          <p:cNvPr id="808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2895600" y="76200"/>
            <a:ext cx="6096195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170507" y="4845867"/>
            <a:ext cx="86868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TSource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DryadSort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TSource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TKey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IEnumerable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TSource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source,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TSource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TKey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keySelector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IComparer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TKey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&gt; comparer,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                                   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isDescending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source.AsParallel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().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OrderBy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 smtClean="0">
                <a:latin typeface="Courier New" pitchFamily="49" charset="0"/>
                <a:cs typeface="Courier New" pitchFamily="49" charset="0"/>
              </a:rPr>
              <a:t>keySelector</a:t>
            </a:r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, comparer);</a:t>
            </a:r>
          </a:p>
          <a:p>
            <a:r>
              <a:rPr lang="en-US" sz="14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80901" name="Picture 5" descr="C:\Users\mbudiu\Pictures\TaskManager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1752600"/>
            <a:ext cx="3962400" cy="1018327"/>
          </a:xfrm>
          <a:prstGeom prst="rect">
            <a:avLst/>
          </a:prstGeom>
          <a:noFill/>
        </p:spPr>
      </p:pic>
      <p:sp>
        <p:nvSpPr>
          <p:cNvPr id="11" name="Down Arrow 10"/>
          <p:cNvSpPr/>
          <p:nvPr/>
        </p:nvSpPr>
        <p:spPr>
          <a:xfrm>
            <a:off x="1752600" y="2819400"/>
            <a:ext cx="609600" cy="381000"/>
          </a:xfrm>
          <a:prstGeom prst="down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22" name="Picture 2" descr="C:\Users\mbudiu\Pictures\TaskManager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0" y="3276600"/>
            <a:ext cx="3914775" cy="94297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/>
      <p:bldP spid="1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Operations on Large Vectors: </a:t>
            </a:r>
            <a:br>
              <a:rPr lang="en-US" dirty="0" smtClean="0"/>
            </a:br>
            <a:r>
              <a:rPr lang="en-US" dirty="0" smtClean="0"/>
              <a:t>Map 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688942" y="5452621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838200" y="5538247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66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447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828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2209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908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581400" y="5528820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810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91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72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953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6248400" y="5538247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477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858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239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620000" y="5638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85800" y="32766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838200" y="33528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066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447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828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09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25908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3581400" y="33528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3810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4191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572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4953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6248400" y="33528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6477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6858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/>
          <p:cNvSpPr/>
          <p:nvPr/>
        </p:nvSpPr>
        <p:spPr>
          <a:xfrm>
            <a:off x="7239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7620000" y="35052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/>
          <p:cNvSpPr/>
          <p:nvPr/>
        </p:nvSpPr>
        <p:spPr>
          <a:xfrm>
            <a:off x="3657600" y="15240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5029200" y="16764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77" name="Straight Arrow Connector 76"/>
          <p:cNvCxnSpPr/>
          <p:nvPr/>
        </p:nvCxnSpPr>
        <p:spPr>
          <a:xfrm rot="5400000">
            <a:off x="1067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4343400" y="15240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83" name="Straight Arrow Connector 82"/>
          <p:cNvCxnSpPr/>
          <p:nvPr/>
        </p:nvCxnSpPr>
        <p:spPr>
          <a:xfrm rot="5400000">
            <a:off x="686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 rot="5400000">
            <a:off x="1829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>
            <a:off x="1448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>
            <a:off x="3429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rot="5400000">
            <a:off x="22105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rot="5400000">
            <a:off x="4191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>
            <a:off x="3810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rot="5400000">
            <a:off x="45727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rot="5400000">
            <a:off x="6553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>
            <a:off x="6172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rot="5400000">
            <a:off x="7315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>
            <a:off x="6934994" y="51046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4038600" y="20574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838200" y="48768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56" name="TextBox 55"/>
          <p:cNvSpPr txBox="1"/>
          <p:nvPr/>
        </p:nvSpPr>
        <p:spPr>
          <a:xfrm>
            <a:off x="6324600" y="2819400"/>
            <a:ext cx="2404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f</a:t>
            </a:r>
            <a:r>
              <a:rPr lang="en-US" dirty="0" smtClean="0"/>
              <a:t> preserves partitioning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98" grpId="0"/>
      <p:bldP spid="5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/>
          <p:cNvSpPr/>
          <p:nvPr/>
        </p:nvSpPr>
        <p:spPr>
          <a:xfrm>
            <a:off x="762000" y="5562600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unded Rectangle 60"/>
          <p:cNvSpPr/>
          <p:nvPr/>
        </p:nvSpPr>
        <p:spPr>
          <a:xfrm>
            <a:off x="911258" y="5648226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1084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63" name="Rectangle 62"/>
          <p:cNvSpPr/>
          <p:nvPr/>
        </p:nvSpPr>
        <p:spPr>
          <a:xfrm>
            <a:off x="1465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/>
          <p:cNvSpPr/>
          <p:nvPr/>
        </p:nvSpPr>
        <p:spPr>
          <a:xfrm>
            <a:off x="1846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227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608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ounded Rectangle 66"/>
          <p:cNvSpPr/>
          <p:nvPr/>
        </p:nvSpPr>
        <p:spPr>
          <a:xfrm>
            <a:off x="3654458" y="5638799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382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4208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ectangle 69"/>
          <p:cNvSpPr/>
          <p:nvPr/>
        </p:nvSpPr>
        <p:spPr>
          <a:xfrm>
            <a:off x="4589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4970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ounded Rectangle 71"/>
          <p:cNvSpPr/>
          <p:nvPr/>
        </p:nvSpPr>
        <p:spPr>
          <a:xfrm>
            <a:off x="6321458" y="5648226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494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Rectangle 73"/>
          <p:cNvSpPr/>
          <p:nvPr/>
        </p:nvSpPr>
        <p:spPr>
          <a:xfrm>
            <a:off x="6875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/>
          <p:cNvSpPr/>
          <p:nvPr/>
        </p:nvSpPr>
        <p:spPr>
          <a:xfrm>
            <a:off x="7256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/>
          <p:cNvSpPr/>
          <p:nvPr/>
        </p:nvSpPr>
        <p:spPr>
          <a:xfrm>
            <a:off x="763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Map 2 (</a:t>
            </a:r>
            <a:r>
              <a:rPr lang="en-US" dirty="0" err="1" smtClean="0"/>
              <a:t>Pairwise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914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914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1447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257800" y="1066800"/>
            <a:ext cx="381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65142" y="3876774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914400" y="3962400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143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524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905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86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6670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3657600" y="3952973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886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267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4648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029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le 23"/>
          <p:cNvSpPr/>
          <p:nvPr/>
        </p:nvSpPr>
        <p:spPr>
          <a:xfrm>
            <a:off x="6324600" y="3962400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553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6934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7315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7696200" y="4062953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62000" y="22098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/>
          <p:cNvSpPr/>
          <p:nvPr/>
        </p:nvSpPr>
        <p:spPr>
          <a:xfrm>
            <a:off x="914400" y="22860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1143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1524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1905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2286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667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657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88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267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/>
        </p:nvSpPr>
        <p:spPr>
          <a:xfrm>
            <a:off x="4648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/>
          <p:cNvSpPr/>
          <p:nvPr/>
        </p:nvSpPr>
        <p:spPr>
          <a:xfrm>
            <a:off x="5029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6324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553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/>
          <p:cNvSpPr/>
          <p:nvPr/>
        </p:nvSpPr>
        <p:spPr>
          <a:xfrm>
            <a:off x="6934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7315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69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rot="5400000">
            <a:off x="1143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 rot="5400000">
            <a:off x="762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rot="5400000">
            <a:off x="1905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rot="5400000">
            <a:off x="1524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505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 rot="5400000">
            <a:off x="2286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rot="5400000">
            <a:off x="4267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rot="5400000">
            <a:off x="3886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 rot="5400000">
            <a:off x="4648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rot="5400000">
            <a:off x="6630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rot="5400000">
            <a:off x="6249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rot="5400000">
            <a:off x="7392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rot="5400000">
            <a:off x="7011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914400" y="5105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ounded Rectangle 70"/>
          <p:cNvSpPr/>
          <p:nvPr/>
        </p:nvSpPr>
        <p:spPr>
          <a:xfrm>
            <a:off x="228600" y="3962400"/>
            <a:ext cx="8686800" cy="26670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Rounded Rectangle 69"/>
          <p:cNvSpPr/>
          <p:nvPr/>
        </p:nvSpPr>
        <p:spPr>
          <a:xfrm>
            <a:off x="228600" y="1143000"/>
            <a:ext cx="8686800" cy="23622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Data Partitioning</a:t>
            </a:r>
            <a:endParaRPr lang="en-US" dirty="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027" name="modem"/>
          <p:cNvSpPr>
            <a:spLocks noEditPoints="1" noChangeArrowheads="1"/>
          </p:cNvSpPr>
          <p:nvPr/>
        </p:nvSpPr>
        <p:spPr bwMode="auto">
          <a:xfrm>
            <a:off x="3886200" y="28956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486400" y="2819400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RAM</a:t>
            </a:r>
            <a:endParaRPr lang="en-US" sz="2400" dirty="0"/>
          </a:p>
        </p:txBody>
      </p:sp>
      <p:sp>
        <p:nvSpPr>
          <p:cNvPr id="35" name="Down Arrow 34"/>
          <p:cNvSpPr/>
          <p:nvPr/>
        </p:nvSpPr>
        <p:spPr>
          <a:xfrm>
            <a:off x="4191000" y="3352800"/>
            <a:ext cx="838200" cy="762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53" name="Picture 29" descr="C:\Documents and Settings\mbudiu\Local Settings\Temporary Internet Files\Content.IE5\GT5Y7UAV\MCj04257800000[1]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92574" y="1782614"/>
            <a:ext cx="1031426" cy="1166846"/>
          </a:xfrm>
          <a:prstGeom prst="rect">
            <a:avLst/>
          </a:prstGeom>
          <a:noFill/>
        </p:spPr>
      </p:pic>
      <p:sp>
        <p:nvSpPr>
          <p:cNvPr id="60" name="Rectangle 59"/>
          <p:cNvSpPr/>
          <p:nvPr/>
        </p:nvSpPr>
        <p:spPr>
          <a:xfrm>
            <a:off x="3200400" y="4724400"/>
            <a:ext cx="1295400" cy="38100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DATA</a:t>
            </a: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1056" name="Picture 32" descr="C:\Documents and Settings\mbudiu\Local Settings\Temporary Internet Files\Content.IE5\KHCXAFCP\MCj03080760000[1].wm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 rot="15464653">
            <a:off x="2162508" y="5091780"/>
            <a:ext cx="1824273" cy="749929"/>
          </a:xfrm>
          <a:prstGeom prst="rect">
            <a:avLst/>
          </a:prstGeom>
          <a:noFill/>
        </p:spPr>
      </p:pic>
      <p:sp>
        <p:nvSpPr>
          <p:cNvPr id="61" name="Rectangle 60"/>
          <p:cNvSpPr/>
          <p:nvPr/>
        </p:nvSpPr>
        <p:spPr>
          <a:xfrm rot="18411611">
            <a:off x="2011633" y="5196865"/>
            <a:ext cx="990600" cy="38100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 rot="3878725">
            <a:off x="4297632" y="5501664"/>
            <a:ext cx="990600" cy="38100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 rot="20698681">
            <a:off x="3692724" y="6065114"/>
            <a:ext cx="990600" cy="401636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4" name="modem"/>
          <p:cNvSpPr>
            <a:spLocks noEditPoints="1" noChangeArrowheads="1"/>
          </p:cNvSpPr>
          <p:nvPr/>
        </p:nvSpPr>
        <p:spPr bwMode="auto">
          <a:xfrm>
            <a:off x="7162800" y="44958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5" name="modem"/>
          <p:cNvSpPr>
            <a:spLocks noEditPoints="1" noChangeArrowheads="1"/>
          </p:cNvSpPr>
          <p:nvPr/>
        </p:nvSpPr>
        <p:spPr bwMode="auto">
          <a:xfrm>
            <a:off x="7162800" y="49530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7" name="modem"/>
          <p:cNvSpPr>
            <a:spLocks noEditPoints="1" noChangeArrowheads="1"/>
          </p:cNvSpPr>
          <p:nvPr/>
        </p:nvSpPr>
        <p:spPr bwMode="auto">
          <a:xfrm>
            <a:off x="7162800" y="54102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68" name="modem"/>
          <p:cNvSpPr>
            <a:spLocks noEditPoints="1" noChangeArrowheads="1"/>
          </p:cNvSpPr>
          <p:nvPr/>
        </p:nvSpPr>
        <p:spPr bwMode="auto">
          <a:xfrm>
            <a:off x="7162800" y="5867400"/>
            <a:ext cx="1362075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057" name="Picture 33" descr="C:\Documents and Settings\mbudiu\Local Settings\Temporary Internet Files\Content.IE5\GT5Y7UAV\MCj04258280000[1].wm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80342" y="4953000"/>
            <a:ext cx="1338510" cy="1162050"/>
          </a:xfrm>
          <a:prstGeom prst="rect">
            <a:avLst/>
          </a:prstGeom>
          <a:noFill/>
        </p:spPr>
      </p:pic>
      <p:cxnSp>
        <p:nvCxnSpPr>
          <p:cNvPr id="75" name="Straight Arrow Connector 74"/>
          <p:cNvCxnSpPr/>
          <p:nvPr/>
        </p:nvCxnSpPr>
        <p:spPr>
          <a:xfrm flipV="1">
            <a:off x="5257800" y="5181600"/>
            <a:ext cx="1752600" cy="914400"/>
          </a:xfrm>
          <a:prstGeom prst="straightConnector1">
            <a:avLst/>
          </a:prstGeom>
          <a:ln w="1016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5257800" y="4876800"/>
            <a:ext cx="1752600" cy="1295400"/>
          </a:xfrm>
          <a:prstGeom prst="straightConnector1">
            <a:avLst/>
          </a:prstGeom>
          <a:ln w="1016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181600" y="4800600"/>
            <a:ext cx="1828800" cy="533400"/>
          </a:xfrm>
          <a:prstGeom prst="straightConnector1">
            <a:avLst/>
          </a:prstGeom>
          <a:ln w="1016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5257800" y="5638800"/>
            <a:ext cx="1752600" cy="1588"/>
          </a:xfrm>
          <a:prstGeom prst="straightConnector1">
            <a:avLst/>
          </a:prstGeom>
          <a:ln w="1016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94" name="Picture 30" descr="C:\Program Files\Microsoft Resource DVD Artwork\DVD_ART\Artwork_Imagery\HARDWARE_IMAGERY\Illustration - Misc Hardware\Windows Server Icons\Misc\Funne Filter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1905000"/>
            <a:ext cx="3116580" cy="914400"/>
          </a:xfrm>
          <a:prstGeom prst="rect">
            <a:avLst/>
          </a:prstGeom>
          <a:noFill/>
        </p:spPr>
      </p:pic>
      <p:sp>
        <p:nvSpPr>
          <p:cNvPr id="27" name="Rectangle 26"/>
          <p:cNvSpPr/>
          <p:nvPr/>
        </p:nvSpPr>
        <p:spPr>
          <a:xfrm>
            <a:off x="2286000" y="1371600"/>
            <a:ext cx="4572000" cy="448040"/>
          </a:xfrm>
          <a:prstGeom prst="rect">
            <a:avLst/>
          </a:prstGeom>
          <a:solidFill>
            <a:srgbClr val="FFFF66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DATA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26" grpId="0"/>
      <p:bldP spid="35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7" grpId="0" animBg="1"/>
      <p:bldP spid="6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Map 3 (Vector-Scalar)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B373E8-BEAF-4D31-8BC4-0CF0FBB3AA11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1400" y="914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624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95800" y="914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267200" y="1447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257800" y="1066800"/>
            <a:ext cx="381000" cy="762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762000" y="5562600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911258" y="5648226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84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465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846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227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6080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654458" y="5638799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82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208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589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970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321458" y="5648226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494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6875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7256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637282" y="5871798"/>
            <a:ext cx="340152" cy="5007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5B373E8-BEAF-4D31-8BC4-0CF0FBB3AA11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43400" y="39624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5" name="Rounded Rectangle 44"/>
          <p:cNvSpPr/>
          <p:nvPr/>
        </p:nvSpPr>
        <p:spPr>
          <a:xfrm>
            <a:off x="762000" y="2209800"/>
            <a:ext cx="7543800" cy="1524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/>
          <p:cNvSpPr/>
          <p:nvPr/>
        </p:nvSpPr>
        <p:spPr>
          <a:xfrm>
            <a:off x="914400" y="2286000"/>
            <a:ext cx="2209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1143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</a:t>
            </a:r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524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905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2286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26670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3657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88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4267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4648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5029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ounded Rectangle 56"/>
          <p:cNvSpPr/>
          <p:nvPr/>
        </p:nvSpPr>
        <p:spPr>
          <a:xfrm>
            <a:off x="6324600" y="2286000"/>
            <a:ext cx="1828800" cy="13716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6553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/>
          <p:cNvSpPr/>
          <p:nvPr/>
        </p:nvSpPr>
        <p:spPr>
          <a:xfrm>
            <a:off x="6934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Rectangle 59"/>
          <p:cNvSpPr/>
          <p:nvPr/>
        </p:nvSpPr>
        <p:spPr>
          <a:xfrm>
            <a:off x="7315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7696200" y="2438400"/>
            <a:ext cx="228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/>
          <p:cNvCxnSpPr/>
          <p:nvPr/>
        </p:nvCxnSpPr>
        <p:spPr>
          <a:xfrm rot="5400000">
            <a:off x="1143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rot="5400000">
            <a:off x="762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5400000">
            <a:off x="1905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>
            <a:off x="1524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rot="5400000">
            <a:off x="3505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rot="5400000">
            <a:off x="22867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rot="5400000">
            <a:off x="4267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3886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>
            <a:off x="46489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rot="5400000">
            <a:off x="6630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>
            <a:off x="6249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 rot="5400000">
            <a:off x="7392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rot="5400000">
            <a:off x="7011194" y="5333206"/>
            <a:ext cx="913606" cy="79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914400" y="5105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cxnSp>
        <p:nvCxnSpPr>
          <p:cNvPr id="76" name="Straight Arrow Connector 75"/>
          <p:cNvCxnSpPr>
            <a:stCxn id="30" idx="1"/>
          </p:cNvCxnSpPr>
          <p:nvPr/>
        </p:nvCxnSpPr>
        <p:spPr>
          <a:xfrm rot="10800000">
            <a:off x="2286000" y="3733800"/>
            <a:ext cx="2057400" cy="6019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30" idx="3"/>
          </p:cNvCxnSpPr>
          <p:nvPr/>
        </p:nvCxnSpPr>
        <p:spPr>
          <a:xfrm flipV="1">
            <a:off x="4572000" y="3733800"/>
            <a:ext cx="2590800" cy="60198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30" idx="0"/>
            <a:endCxn id="45" idx="2"/>
          </p:cNvCxnSpPr>
          <p:nvPr/>
        </p:nvCxnSpPr>
        <p:spPr>
          <a:xfrm rot="5400000" flipH="1" flipV="1">
            <a:off x="4381500" y="3810000"/>
            <a:ext cx="228600" cy="76200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/>
      <p:bldP spid="30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7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Rounded Rectangle 105"/>
          <p:cNvSpPr/>
          <p:nvPr/>
        </p:nvSpPr>
        <p:spPr>
          <a:xfrm>
            <a:off x="4267200" y="5410200"/>
            <a:ext cx="685800" cy="1066800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Reduce (Fold)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05B373E8-BEAF-4D31-8BC4-0CF0FBB3AA11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0386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4343400" y="1447800"/>
            <a:ext cx="914400" cy="15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53340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733800" y="10668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cxnSp>
        <p:nvCxnSpPr>
          <p:cNvPr id="100" name="Straight Connector 99"/>
          <p:cNvCxnSpPr/>
          <p:nvPr/>
        </p:nvCxnSpPr>
        <p:spPr>
          <a:xfrm flipV="1">
            <a:off x="152400" y="4800600"/>
            <a:ext cx="8534400" cy="76200"/>
          </a:xfrm>
          <a:prstGeom prst="line">
            <a:avLst/>
          </a:prstGeom>
          <a:ln>
            <a:noFill/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/>
          <p:cNvSpPr/>
          <p:nvPr/>
        </p:nvSpPr>
        <p:spPr>
          <a:xfrm>
            <a:off x="4495800" y="55626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15" name="Isosceles Triangle 114"/>
          <p:cNvSpPr/>
          <p:nvPr/>
        </p:nvSpPr>
        <p:spPr>
          <a:xfrm flipV="1">
            <a:off x="914400" y="3429000"/>
            <a:ext cx="2133600" cy="914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Isosceles Triangle 115"/>
          <p:cNvSpPr/>
          <p:nvPr/>
        </p:nvSpPr>
        <p:spPr>
          <a:xfrm flipV="1">
            <a:off x="3429000" y="3429000"/>
            <a:ext cx="2133600" cy="914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Isosceles Triangle 116"/>
          <p:cNvSpPr/>
          <p:nvPr/>
        </p:nvSpPr>
        <p:spPr>
          <a:xfrm flipV="1">
            <a:off x="6096000" y="3429000"/>
            <a:ext cx="2133600" cy="9144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Isosceles Triangle 117"/>
          <p:cNvSpPr/>
          <p:nvPr/>
        </p:nvSpPr>
        <p:spPr>
          <a:xfrm flipV="1">
            <a:off x="2057400" y="4572000"/>
            <a:ext cx="5105400" cy="762000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4572000" y="9144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1" name="TextBox 120"/>
          <p:cNvSpPr txBox="1"/>
          <p:nvPr/>
        </p:nvSpPr>
        <p:spPr>
          <a:xfrm>
            <a:off x="1828800" y="3505200"/>
            <a:ext cx="2936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2" name="TextBox 121"/>
          <p:cNvSpPr txBox="1"/>
          <p:nvPr/>
        </p:nvSpPr>
        <p:spPr>
          <a:xfrm>
            <a:off x="4343400" y="3505200"/>
            <a:ext cx="2936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3" name="TextBox 122"/>
          <p:cNvSpPr txBox="1"/>
          <p:nvPr/>
        </p:nvSpPr>
        <p:spPr>
          <a:xfrm>
            <a:off x="7086600" y="3505200"/>
            <a:ext cx="29367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4" name="TextBox 123"/>
          <p:cNvSpPr txBox="1"/>
          <p:nvPr/>
        </p:nvSpPr>
        <p:spPr>
          <a:xfrm>
            <a:off x="4648200" y="4648200"/>
            <a:ext cx="293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/>
              <a:t>f</a:t>
            </a:r>
            <a:endParaRPr lang="en-US" sz="2800" i="1" dirty="0"/>
          </a:p>
        </p:txBody>
      </p:sp>
      <p:sp>
        <p:nvSpPr>
          <p:cNvPr id="125" name="Rectangle 124"/>
          <p:cNvSpPr/>
          <p:nvPr/>
        </p:nvSpPr>
        <p:spPr>
          <a:xfrm>
            <a:off x="1905000" y="41910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26" name="Rectangle 125"/>
          <p:cNvSpPr/>
          <p:nvPr/>
        </p:nvSpPr>
        <p:spPr>
          <a:xfrm>
            <a:off x="4419600" y="41910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127" name="Rectangle 126"/>
          <p:cNvSpPr/>
          <p:nvPr/>
        </p:nvSpPr>
        <p:spPr>
          <a:xfrm>
            <a:off x="7086600" y="4191000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1" name="Rounded Rectangle 40"/>
          <p:cNvSpPr/>
          <p:nvPr/>
        </p:nvSpPr>
        <p:spPr>
          <a:xfrm>
            <a:off x="762000" y="2133600"/>
            <a:ext cx="7543800" cy="1143000"/>
          </a:xfrm>
          <a:prstGeom prst="roundRect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/>
          <p:cNvSpPr/>
          <p:nvPr/>
        </p:nvSpPr>
        <p:spPr>
          <a:xfrm>
            <a:off x="911258" y="2219226"/>
            <a:ext cx="2209800" cy="98447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1139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</a:t>
            </a:r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1520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1901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/>
          <p:cNvSpPr/>
          <p:nvPr/>
        </p:nvSpPr>
        <p:spPr>
          <a:xfrm>
            <a:off x="2282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/>
          <p:cNvSpPr/>
          <p:nvPr/>
        </p:nvSpPr>
        <p:spPr>
          <a:xfrm>
            <a:off x="26638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ounded Rectangle 47"/>
          <p:cNvSpPr/>
          <p:nvPr/>
        </p:nvSpPr>
        <p:spPr>
          <a:xfrm>
            <a:off x="3654458" y="2209799"/>
            <a:ext cx="1828800" cy="948179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883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/>
          <p:cNvSpPr/>
          <p:nvPr/>
        </p:nvSpPr>
        <p:spPr>
          <a:xfrm>
            <a:off x="4264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4645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/>
          <p:cNvSpPr/>
          <p:nvPr/>
        </p:nvSpPr>
        <p:spPr>
          <a:xfrm>
            <a:off x="5026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ounded Rectangle 52"/>
          <p:cNvSpPr/>
          <p:nvPr/>
        </p:nvSpPr>
        <p:spPr>
          <a:xfrm>
            <a:off x="6321458" y="2219226"/>
            <a:ext cx="1828800" cy="961533"/>
          </a:xfrm>
          <a:prstGeom prst="roundRect">
            <a:avLst/>
          </a:prstGeom>
          <a:solidFill>
            <a:srgbClr val="FFCCFF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550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6931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7312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7693058" y="2319779"/>
            <a:ext cx="228600" cy="74676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5" grpId="0" animBg="1"/>
      <p:bldP spid="115" grpId="0" animBg="1"/>
      <p:bldP spid="116" grpId="0" animBg="1"/>
      <p:bldP spid="117" grpId="0" animBg="1"/>
      <p:bldP spid="118" grpId="0" animBg="1"/>
      <p:bldP spid="121" grpId="0"/>
      <p:bldP spid="122" grpId="0"/>
      <p:bldP spid="123" grpId="0"/>
      <p:bldP spid="124" grpId="0"/>
      <p:bldP spid="125" grpId="0" animBg="1"/>
      <p:bldP spid="126" grpId="0" animBg="1"/>
      <p:bldP spid="12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Software Stack</a:t>
            </a:r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57150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8800" y="5181600"/>
            <a:ext cx="7975600" cy="381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Cluster Services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4648200"/>
            <a:ext cx="48768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Filesystem (Cosmos)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8800" y="4114800"/>
            <a:ext cx="7366000" cy="381000"/>
          </a:xfrm>
          <a:prstGeom prst="rect">
            <a:avLst/>
          </a:prstGeom>
          <a:solidFill>
            <a:srgbClr val="FFC000"/>
          </a:solidFill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		           Dryad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90600" y="3581400"/>
            <a:ext cx="3581400" cy="3810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Distributed Shell (Nebula)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00200" y="3048000"/>
            <a:ext cx="685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PSQL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724400" y="3581400"/>
            <a:ext cx="1524000" cy="381000"/>
          </a:xfrm>
          <a:prstGeom prst="rect">
            <a:avLst/>
          </a:prstGeom>
          <a:solidFill>
            <a:srgbClr val="FFCCFF"/>
          </a:solidFill>
          <a:ln>
            <a:solidFill>
              <a:srgbClr val="FF99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DryadLINQ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62200" y="3048000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Perl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86600" y="3276600"/>
            <a:ext cx="838200" cy="685800"/>
          </a:xfrm>
          <a:prstGeom prst="rect">
            <a:avLst/>
          </a:prstGeom>
          <a:solidFill>
            <a:srgbClr val="CCFFCC"/>
          </a:solidFill>
          <a:ln>
            <a:solidFill>
              <a:srgbClr val="99FF99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SQL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048000" y="3048000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C++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590800" y="57150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800600" y="57150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934200" y="5715000"/>
            <a:ext cx="1600200" cy="685800"/>
          </a:xfrm>
          <a:prstGeom prst="rect">
            <a:avLst/>
          </a:prstGeom>
          <a:solidFill>
            <a:srgbClr val="FFFF99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Windows Server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324600" y="3581400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C++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638800" y="4648200"/>
            <a:ext cx="2286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CIFS/NTFS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3400" y="2819400"/>
            <a:ext cx="990600" cy="60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legacy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81000" y="2362200"/>
            <a:ext cx="1989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sed</a:t>
            </a:r>
            <a:r>
              <a:rPr lang="en-US" dirty="0" smtClean="0"/>
              <a:t>, </a:t>
            </a:r>
            <a:r>
              <a:rPr lang="en-US" dirty="0" err="1" smtClean="0"/>
              <a:t>awk</a:t>
            </a:r>
            <a:r>
              <a:rPr lang="en-US" dirty="0" smtClean="0"/>
              <a:t>, </a:t>
            </a:r>
            <a:r>
              <a:rPr lang="en-US" dirty="0" err="1" smtClean="0"/>
              <a:t>grep</a:t>
            </a:r>
            <a:r>
              <a:rPr lang="en-US" dirty="0" smtClean="0"/>
              <a:t>, etc.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086600" y="2743200"/>
            <a:ext cx="609600" cy="381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SSIS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733800" y="3048000"/>
            <a:ext cx="838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Scope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114800" y="2590800"/>
            <a:ext cx="4572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724400" y="2514600"/>
            <a:ext cx="1524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Dat</a:t>
            </a:r>
            <a:r>
              <a:rPr lang="en-US" sz="1600" dirty="0" smtClean="0">
                <a:solidFill>
                  <a:schemeClr val="tx1"/>
                </a:solidFill>
              </a:rPr>
              <a:t>a structures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4724400" y="1981200"/>
            <a:ext cx="1524000" cy="381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4724400" y="3048000"/>
            <a:ext cx="1524000" cy="381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C#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 rot="16200000">
            <a:off x="6858000" y="3352800"/>
            <a:ext cx="2895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Job </a:t>
            </a:r>
            <a:r>
              <a:rPr lang="en-US" dirty="0" err="1" smtClean="0"/>
              <a:t>queueing</a:t>
            </a:r>
            <a:r>
              <a:rPr lang="en-US" dirty="0" smtClean="0"/>
              <a:t>, monitoring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152400" y="1752600"/>
            <a:ext cx="4495800" cy="47244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7010400" y="1752600"/>
            <a:ext cx="1676399" cy="47244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648200" y="4572000"/>
            <a:ext cx="2362200" cy="1905000"/>
          </a:xfrm>
          <a:prstGeom prst="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7" grpId="0" animBg="1"/>
      <p:bldP spid="18" grpId="0" animBg="1"/>
      <p:bldP spid="19" grpId="0" animBg="1"/>
      <p:bldP spid="20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Data-Parallel Computation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4572000"/>
            <a:ext cx="8229600" cy="6858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Storage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" y="3657600"/>
            <a:ext cx="8229600" cy="685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Execution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743200"/>
            <a:ext cx="8229600" cy="685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</a:rPr>
              <a:t>Application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362200" y="2514600"/>
            <a:ext cx="1981200" cy="2971800"/>
          </a:xfrm>
          <a:prstGeom prst="roundRect">
            <a:avLst>
              <a:gd name="adj" fmla="val 10898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Parallel Databases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495800" y="2514600"/>
            <a:ext cx="1981200" cy="1981200"/>
          </a:xfrm>
          <a:prstGeom prst="roundRect">
            <a:avLst>
              <a:gd name="adj" fmla="val 10321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Map-Reduce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495800" y="4495800"/>
            <a:ext cx="19812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GFS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err="1" smtClean="0">
                <a:solidFill>
                  <a:schemeClr val="tx1"/>
                </a:solidFill>
              </a:rPr>
              <a:t>BigTable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6629400" y="4495800"/>
            <a:ext cx="19812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Cosmos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NTFS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6629400" y="3505200"/>
            <a:ext cx="19812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Dryad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629400" y="2514600"/>
            <a:ext cx="1981200" cy="990600"/>
          </a:xfrm>
          <a:prstGeom prst="roundRect">
            <a:avLst/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DryadLINQ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err="1" smtClean="0">
                <a:solidFill>
                  <a:schemeClr val="tx1"/>
                </a:solidFill>
              </a:rPr>
              <a:t>Scope,PSQL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4495800" y="2209800"/>
            <a:ext cx="1981200" cy="304800"/>
          </a:xfrm>
          <a:prstGeom prst="roundRect">
            <a:avLst>
              <a:gd name="adj" fmla="val 47376"/>
            </a:avLst>
          </a:prstGeom>
          <a:solidFill>
            <a:srgbClr val="C0C0C0">
              <a:alpha val="5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chemeClr val="tx1"/>
                </a:solidFill>
              </a:rPr>
              <a:t>Sawzall</a:t>
            </a:r>
            <a:r>
              <a:rPr lang="en-US" sz="2800" dirty="0" smtClean="0">
                <a:solidFill>
                  <a:schemeClr val="tx1"/>
                </a:solidFill>
              </a:rPr>
              <a:t>, Pig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284956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Introduction</a:t>
            </a:r>
          </a:p>
          <a:p>
            <a:r>
              <a:rPr lang="en-US" dirty="0" smtClean="0"/>
              <a:t>Dryad </a:t>
            </a:r>
            <a:endParaRPr lang="en-US" dirty="0" smtClean="0"/>
          </a:p>
          <a:p>
            <a:r>
              <a:rPr lang="en-US" dirty="0" smtClean="0"/>
              <a:t>DryadLINQ</a:t>
            </a:r>
          </a:p>
          <a:p>
            <a:r>
              <a:rPr lang="en-US" dirty="0" smtClean="0"/>
              <a:t>Applications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124200" y="457200"/>
            <a:ext cx="2565126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Outline</a:t>
            </a:r>
            <a:endParaRPr lang="en-US" sz="6000" b="1" cap="none" spc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ounded Rectangle 142"/>
          <p:cNvSpPr/>
          <p:nvPr/>
        </p:nvSpPr>
        <p:spPr>
          <a:xfrm>
            <a:off x="152400" y="3429000"/>
            <a:ext cx="8839200" cy="3276600"/>
          </a:xfrm>
          <a:prstGeom prst="roundRect">
            <a:avLst>
              <a:gd name="adj" fmla="val 11195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Rounded Rectangle 141"/>
          <p:cNvSpPr/>
          <p:nvPr/>
        </p:nvSpPr>
        <p:spPr>
          <a:xfrm>
            <a:off x="152400" y="990600"/>
            <a:ext cx="8839200" cy="23622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2-D Piping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229600" cy="4754563"/>
          </a:xfrm>
        </p:spPr>
        <p:txBody>
          <a:bodyPr/>
          <a:lstStyle/>
          <a:p>
            <a:r>
              <a:rPr lang="en-US" dirty="0" smtClean="0"/>
              <a:t>Unix Pipes: 1-D</a:t>
            </a:r>
          </a:p>
          <a:p>
            <a:pPr>
              <a:buNone/>
            </a:pPr>
            <a:r>
              <a:rPr lang="en-US" dirty="0" smtClean="0"/>
              <a:t>		</a:t>
            </a:r>
            <a:r>
              <a:rPr lang="en-US" dirty="0" err="1" smtClean="0"/>
              <a:t>grep</a:t>
            </a:r>
            <a:r>
              <a:rPr lang="en-US" dirty="0" smtClean="0"/>
              <a:t> |  </a:t>
            </a:r>
            <a:r>
              <a:rPr lang="en-US" dirty="0" err="1" smtClean="0"/>
              <a:t>sed</a:t>
            </a:r>
            <a:r>
              <a:rPr lang="en-US" dirty="0" smtClean="0"/>
              <a:t>  | sort | </a:t>
            </a:r>
            <a:r>
              <a:rPr lang="en-US" dirty="0" err="1" smtClean="0"/>
              <a:t>awk</a:t>
            </a:r>
            <a:r>
              <a:rPr lang="en-US" dirty="0" smtClean="0"/>
              <a:t> |  </a:t>
            </a:r>
            <a:r>
              <a:rPr lang="en-US" dirty="0" err="1" smtClean="0"/>
              <a:t>perl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r>
              <a:rPr lang="en-US" dirty="0" smtClean="0"/>
              <a:t>Dryad: 2-D</a:t>
            </a:r>
          </a:p>
          <a:p>
            <a:pPr>
              <a:buNone/>
            </a:pPr>
            <a:r>
              <a:rPr lang="en-US" dirty="0" smtClean="0"/>
              <a:t>	 grep</a:t>
            </a:r>
            <a:r>
              <a:rPr lang="en-US" baseline="30000" dirty="0" smtClean="0"/>
              <a:t>1000</a:t>
            </a:r>
            <a:r>
              <a:rPr lang="en-US" dirty="0" smtClean="0"/>
              <a:t> |  sed</a:t>
            </a:r>
            <a:r>
              <a:rPr lang="en-US" baseline="30000" dirty="0" smtClean="0"/>
              <a:t>500</a:t>
            </a:r>
            <a:r>
              <a:rPr lang="en-US" dirty="0" smtClean="0"/>
              <a:t>  | sort</a:t>
            </a:r>
            <a:r>
              <a:rPr lang="en-US" baseline="30000" dirty="0" smtClean="0"/>
              <a:t>1000 </a:t>
            </a:r>
            <a:r>
              <a:rPr lang="en-US" dirty="0" smtClean="0"/>
              <a:t>| awk</a:t>
            </a:r>
            <a:r>
              <a:rPr lang="en-US" baseline="30000" dirty="0" smtClean="0"/>
              <a:t>500</a:t>
            </a:r>
            <a:r>
              <a:rPr lang="en-US" dirty="0" smtClean="0"/>
              <a:t> |  perl</a:t>
            </a:r>
            <a:r>
              <a:rPr lang="en-US" baseline="30000" dirty="0" smtClean="0"/>
              <a:t>50</a:t>
            </a:r>
          </a:p>
          <a:p>
            <a:endParaRPr lang="en-US" dirty="0" smtClean="0"/>
          </a:p>
        </p:txBody>
      </p:sp>
      <p:sp>
        <p:nvSpPr>
          <p:cNvPr id="144" name="Slide Number Placeholder 1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4478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5908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576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006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867400" y="24060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9800" y="2671921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352800" y="2671921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419600" y="2671921"/>
            <a:ext cx="381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562600" y="2671921"/>
            <a:ext cx="3048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1264024" y="4542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5" name="Rounded Rectangle 34"/>
          <p:cNvSpPr/>
          <p:nvPr/>
        </p:nvSpPr>
        <p:spPr>
          <a:xfrm>
            <a:off x="2940424" y="5076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4464424" y="4618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5988424" y="4618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7283824" y="5076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/>
          <p:cNvCxnSpPr>
            <a:stCxn id="34" idx="3"/>
            <a:endCxn id="35" idx="1"/>
          </p:cNvCxnSpPr>
          <p:nvPr/>
        </p:nvCxnSpPr>
        <p:spPr>
          <a:xfrm>
            <a:off x="2026024" y="4809341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5" idx="3"/>
            <a:endCxn id="36" idx="1"/>
          </p:cNvCxnSpPr>
          <p:nvPr/>
        </p:nvCxnSpPr>
        <p:spPr>
          <a:xfrm flipV="1">
            <a:off x="3702424" y="4885541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6" idx="3"/>
            <a:endCxn id="61" idx="1"/>
          </p:cNvCxnSpPr>
          <p:nvPr/>
        </p:nvCxnSpPr>
        <p:spPr>
          <a:xfrm>
            <a:off x="5226424" y="4885541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7" idx="3"/>
            <a:endCxn id="38" idx="1"/>
          </p:cNvCxnSpPr>
          <p:nvPr/>
        </p:nvCxnSpPr>
        <p:spPr>
          <a:xfrm>
            <a:off x="6750424" y="4885541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ounded Rectangle 52"/>
          <p:cNvSpPr/>
          <p:nvPr/>
        </p:nvSpPr>
        <p:spPr>
          <a:xfrm>
            <a:off x="1264024" y="5380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4" name="Rounded Rectangle 53"/>
          <p:cNvSpPr/>
          <p:nvPr/>
        </p:nvSpPr>
        <p:spPr>
          <a:xfrm>
            <a:off x="1264024" y="6034256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5" name="Rounded Rectangle 54"/>
          <p:cNvSpPr/>
          <p:nvPr/>
        </p:nvSpPr>
        <p:spPr>
          <a:xfrm>
            <a:off x="2940424" y="57618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464424" y="54570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464424" y="6066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5988424" y="5685641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65" name="Straight Arrow Connector 64"/>
          <p:cNvCxnSpPr>
            <a:stCxn id="53" idx="3"/>
            <a:endCxn id="55" idx="1"/>
          </p:cNvCxnSpPr>
          <p:nvPr/>
        </p:nvCxnSpPr>
        <p:spPr>
          <a:xfrm>
            <a:off x="2026024" y="5647541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4" idx="3"/>
            <a:endCxn id="55" idx="1"/>
          </p:cNvCxnSpPr>
          <p:nvPr/>
        </p:nvCxnSpPr>
        <p:spPr>
          <a:xfrm flipV="1">
            <a:off x="2026024" y="6028541"/>
            <a:ext cx="914400" cy="272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5" idx="3"/>
            <a:endCxn id="59" idx="1"/>
          </p:cNvCxnSpPr>
          <p:nvPr/>
        </p:nvCxnSpPr>
        <p:spPr>
          <a:xfrm flipV="1">
            <a:off x="3702424" y="5723741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55" idx="3"/>
            <a:endCxn id="60" idx="1"/>
          </p:cNvCxnSpPr>
          <p:nvPr/>
        </p:nvCxnSpPr>
        <p:spPr>
          <a:xfrm>
            <a:off x="3702424" y="6028541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0" idx="3"/>
            <a:endCxn id="61" idx="1"/>
          </p:cNvCxnSpPr>
          <p:nvPr/>
        </p:nvCxnSpPr>
        <p:spPr>
          <a:xfrm flipV="1">
            <a:off x="5226424" y="5952341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59" idx="3"/>
            <a:endCxn id="61" idx="1"/>
          </p:cNvCxnSpPr>
          <p:nvPr/>
        </p:nvCxnSpPr>
        <p:spPr>
          <a:xfrm>
            <a:off x="5226424" y="5723741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6629400" y="2661509"/>
            <a:ext cx="506506" cy="224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918139" y="2661509"/>
            <a:ext cx="529661" cy="22412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>
            <a:stCxn id="118" idx="3"/>
            <a:endCxn id="34" idx="1"/>
          </p:cNvCxnSpPr>
          <p:nvPr/>
        </p:nvCxnSpPr>
        <p:spPr>
          <a:xfrm>
            <a:off x="868834" y="4809341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119" idx="3"/>
            <a:endCxn id="53" idx="1"/>
          </p:cNvCxnSpPr>
          <p:nvPr/>
        </p:nvCxnSpPr>
        <p:spPr>
          <a:xfrm flipV="1">
            <a:off x="841939" y="5647541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0" idx="3"/>
          </p:cNvCxnSpPr>
          <p:nvPr/>
        </p:nvCxnSpPr>
        <p:spPr>
          <a:xfrm flipV="1">
            <a:off x="841940" y="6301750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stCxn id="36" idx="3"/>
            <a:endCxn id="37" idx="1"/>
          </p:cNvCxnSpPr>
          <p:nvPr/>
        </p:nvCxnSpPr>
        <p:spPr>
          <a:xfrm>
            <a:off x="5226424" y="4885541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>
            <a:stCxn id="59" idx="3"/>
            <a:endCxn id="37" idx="1"/>
          </p:cNvCxnSpPr>
          <p:nvPr/>
        </p:nvCxnSpPr>
        <p:spPr>
          <a:xfrm flipV="1">
            <a:off x="5226424" y="4885541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60" idx="3"/>
            <a:endCxn id="37" idx="1"/>
          </p:cNvCxnSpPr>
          <p:nvPr/>
        </p:nvCxnSpPr>
        <p:spPr>
          <a:xfrm flipV="1">
            <a:off x="5226424" y="4885541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>
            <a:stCxn id="61" idx="3"/>
            <a:endCxn id="38" idx="1"/>
          </p:cNvCxnSpPr>
          <p:nvPr/>
        </p:nvCxnSpPr>
        <p:spPr>
          <a:xfrm flipV="1">
            <a:off x="6750424" y="5342741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>
            <a:stCxn id="38" idx="3"/>
            <a:endCxn id="121" idx="1"/>
          </p:cNvCxnSpPr>
          <p:nvPr/>
        </p:nvCxnSpPr>
        <p:spPr>
          <a:xfrm>
            <a:off x="8045824" y="5342741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35906" y="2362200"/>
            <a:ext cx="613339" cy="621030"/>
          </a:xfrm>
          <a:prstGeom prst="rect">
            <a:avLst/>
          </a:prstGeom>
          <a:noFill/>
        </p:spPr>
      </p:pic>
      <p:pic>
        <p:nvPicPr>
          <p:cNvPr id="11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362200"/>
            <a:ext cx="613339" cy="621030"/>
          </a:xfrm>
          <a:prstGeom prst="rect">
            <a:avLst/>
          </a:prstGeom>
          <a:noFill/>
        </p:spPr>
      </p:pic>
      <p:pic>
        <p:nvPicPr>
          <p:cNvPr id="118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4498826"/>
            <a:ext cx="613339" cy="621030"/>
          </a:xfrm>
          <a:prstGeom prst="rect">
            <a:avLst/>
          </a:prstGeom>
          <a:noFill/>
        </p:spPr>
      </p:pic>
      <p:pic>
        <p:nvPicPr>
          <p:cNvPr id="119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5345991"/>
            <a:ext cx="613339" cy="621030"/>
          </a:xfrm>
          <a:prstGeom prst="rect">
            <a:avLst/>
          </a:prstGeom>
          <a:noFill/>
        </p:spPr>
      </p:pic>
      <p:pic>
        <p:nvPicPr>
          <p:cNvPr id="120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6008370"/>
            <a:ext cx="613339" cy="621030"/>
          </a:xfrm>
          <a:prstGeom prst="rect">
            <a:avLst/>
          </a:prstGeom>
          <a:noFill/>
        </p:spPr>
      </p:pic>
      <p:pic>
        <p:nvPicPr>
          <p:cNvPr id="121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5035699"/>
            <a:ext cx="613339" cy="6210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53" grpId="0" animBg="1"/>
      <p:bldP spid="54" grpId="0" animBg="1"/>
      <p:bldP spid="55" grpId="0" animBg="1"/>
      <p:bldP spid="59" grpId="0" animBg="1"/>
      <p:bldP spid="60" grpId="0" animBg="1"/>
      <p:bldP spid="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64024" y="4735830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26024" y="4730115"/>
            <a:ext cx="914400" cy="27241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3733800"/>
            <a:ext cx="691911" cy="1020626"/>
          </a:xfrm>
          <a:prstGeom prst="rect">
            <a:avLst/>
          </a:prstGeom>
          <a:noFill/>
        </p:spPr>
      </p:pic>
      <p:pic>
        <p:nvPicPr>
          <p:cNvPr id="39" name="Picture 2" descr="C:\Program Files\Microsoft Resource DVD Artwork\DVD_ART\Artwork_Imagery\HARDWARE_IMAGERY\Illustration - Misc Hardware\XML Icons\Serv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2819400"/>
            <a:ext cx="691911" cy="10206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Virtualized 2-D Pipelines</a:t>
            </a:r>
            <a:endParaRPr lang="en-US" dirty="0"/>
          </a:p>
        </p:txBody>
      </p:sp>
      <p:sp>
        <p:nvSpPr>
          <p:cNvPr id="55" name="Slide Number Placeholder 5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F914F-062F-453F-B34B-BB004E9935E0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264024" y="32442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9404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464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988424" y="3320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283824" y="3777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/>
          <p:cNvCxnSpPr>
            <a:stCxn id="5" idx="3"/>
            <a:endCxn id="6" idx="1"/>
          </p:cNvCxnSpPr>
          <p:nvPr/>
        </p:nvCxnSpPr>
        <p:spPr>
          <a:xfrm>
            <a:off x="2026024" y="3510915"/>
            <a:ext cx="914400" cy="5334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7" idx="1"/>
          </p:cNvCxnSpPr>
          <p:nvPr/>
        </p:nvCxnSpPr>
        <p:spPr>
          <a:xfrm flipV="1">
            <a:off x="3702424" y="3587115"/>
            <a:ext cx="7620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19" idx="1"/>
          </p:cNvCxnSpPr>
          <p:nvPr/>
        </p:nvCxnSpPr>
        <p:spPr>
          <a:xfrm>
            <a:off x="5226424" y="3587115"/>
            <a:ext cx="762000" cy="1066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3"/>
            <a:endCxn id="9" idx="1"/>
          </p:cNvCxnSpPr>
          <p:nvPr/>
        </p:nvCxnSpPr>
        <p:spPr>
          <a:xfrm>
            <a:off x="6750424" y="3587115"/>
            <a:ext cx="533400" cy="457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le 13"/>
          <p:cNvSpPr/>
          <p:nvPr/>
        </p:nvSpPr>
        <p:spPr>
          <a:xfrm>
            <a:off x="1264024" y="4082415"/>
            <a:ext cx="762000" cy="5334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1295400" y="4724400"/>
            <a:ext cx="762000" cy="533400"/>
          </a:xfrm>
          <a:prstGeom prst="roundRect">
            <a:avLst/>
          </a:prstGeom>
          <a:solidFill>
            <a:srgbClr val="FFFF99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2940424" y="44634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4464424" y="41586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4464424" y="4768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988424" y="4387215"/>
            <a:ext cx="762000" cy="533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20" name="Straight Arrow Connector 19"/>
          <p:cNvCxnSpPr>
            <a:stCxn id="14" idx="3"/>
            <a:endCxn id="16" idx="1"/>
          </p:cNvCxnSpPr>
          <p:nvPr/>
        </p:nvCxnSpPr>
        <p:spPr>
          <a:xfrm>
            <a:off x="2026024" y="4349115"/>
            <a:ext cx="9144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5" idx="3"/>
            <a:endCxn id="16" idx="1"/>
          </p:cNvCxnSpPr>
          <p:nvPr/>
        </p:nvCxnSpPr>
        <p:spPr>
          <a:xfrm flipV="1">
            <a:off x="2057400" y="4730115"/>
            <a:ext cx="883024" cy="26098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6" idx="3"/>
            <a:endCxn id="17" idx="1"/>
          </p:cNvCxnSpPr>
          <p:nvPr/>
        </p:nvCxnSpPr>
        <p:spPr>
          <a:xfrm flipV="1">
            <a:off x="3702424" y="44253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6" idx="3"/>
            <a:endCxn id="18" idx="1"/>
          </p:cNvCxnSpPr>
          <p:nvPr/>
        </p:nvCxnSpPr>
        <p:spPr>
          <a:xfrm>
            <a:off x="3702424" y="4730115"/>
            <a:ext cx="762000" cy="304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8" idx="3"/>
            <a:endCxn id="19" idx="1"/>
          </p:cNvCxnSpPr>
          <p:nvPr/>
        </p:nvCxnSpPr>
        <p:spPr>
          <a:xfrm flipV="1">
            <a:off x="5226424" y="4653915"/>
            <a:ext cx="762000" cy="3810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7" idx="3"/>
            <a:endCxn id="19" idx="1"/>
          </p:cNvCxnSpPr>
          <p:nvPr/>
        </p:nvCxnSpPr>
        <p:spPr>
          <a:xfrm>
            <a:off x="5226424" y="4425315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34" idx="3"/>
            <a:endCxn id="5" idx="1"/>
          </p:cNvCxnSpPr>
          <p:nvPr/>
        </p:nvCxnSpPr>
        <p:spPr>
          <a:xfrm>
            <a:off x="868834" y="3510915"/>
            <a:ext cx="39519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35" idx="3"/>
            <a:endCxn id="14" idx="1"/>
          </p:cNvCxnSpPr>
          <p:nvPr/>
        </p:nvCxnSpPr>
        <p:spPr>
          <a:xfrm flipV="1">
            <a:off x="841939" y="4349115"/>
            <a:ext cx="422085" cy="89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6" idx="3"/>
          </p:cNvCxnSpPr>
          <p:nvPr/>
        </p:nvCxnSpPr>
        <p:spPr>
          <a:xfrm flipV="1">
            <a:off x="841940" y="5003324"/>
            <a:ext cx="422084" cy="1713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7" idx="3"/>
            <a:endCxn id="8" idx="1"/>
          </p:cNvCxnSpPr>
          <p:nvPr/>
        </p:nvCxnSpPr>
        <p:spPr>
          <a:xfrm>
            <a:off x="5226424" y="3587115"/>
            <a:ext cx="76200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7" idx="3"/>
            <a:endCxn id="8" idx="1"/>
          </p:cNvCxnSpPr>
          <p:nvPr/>
        </p:nvCxnSpPr>
        <p:spPr>
          <a:xfrm flipV="1">
            <a:off x="5226424" y="3587115"/>
            <a:ext cx="762000" cy="8382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8" idx="3"/>
            <a:endCxn id="8" idx="1"/>
          </p:cNvCxnSpPr>
          <p:nvPr/>
        </p:nvCxnSpPr>
        <p:spPr>
          <a:xfrm flipV="1">
            <a:off x="5226424" y="3587115"/>
            <a:ext cx="762000" cy="14478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3"/>
            <a:endCxn id="9" idx="1"/>
          </p:cNvCxnSpPr>
          <p:nvPr/>
        </p:nvCxnSpPr>
        <p:spPr>
          <a:xfrm flipV="1">
            <a:off x="6750424" y="4044315"/>
            <a:ext cx="533400" cy="609600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9" idx="3"/>
            <a:endCxn id="37" idx="1"/>
          </p:cNvCxnSpPr>
          <p:nvPr/>
        </p:nvCxnSpPr>
        <p:spPr>
          <a:xfrm>
            <a:off x="8045824" y="4044315"/>
            <a:ext cx="313765" cy="3473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495" y="3200400"/>
            <a:ext cx="613339" cy="621030"/>
          </a:xfrm>
          <a:prstGeom prst="rect">
            <a:avLst/>
          </a:prstGeom>
          <a:noFill/>
        </p:spPr>
      </p:pic>
      <p:pic>
        <p:nvPicPr>
          <p:cNvPr id="35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4047565"/>
            <a:ext cx="613339" cy="621030"/>
          </a:xfrm>
          <a:prstGeom prst="rect">
            <a:avLst/>
          </a:prstGeom>
          <a:noFill/>
        </p:spPr>
      </p:pic>
      <p:pic>
        <p:nvPicPr>
          <p:cNvPr id="36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1" y="4709944"/>
            <a:ext cx="613339" cy="621030"/>
          </a:xfrm>
          <a:prstGeom prst="rect">
            <a:avLst/>
          </a:prstGeom>
          <a:noFill/>
        </p:spPr>
      </p:pic>
      <p:pic>
        <p:nvPicPr>
          <p:cNvPr id="37" name="Picture 2" descr="C:\Program Files\Microsoft Resource DVD Artwork\DVD_ART\Artwork_Imagery\Shapes and Graphics\circular shapes\3d Disc shapes\gray medium column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59589" y="3737273"/>
            <a:ext cx="613339" cy="621030"/>
          </a:xfrm>
          <a:prstGeom prst="rect">
            <a:avLst/>
          </a:prstGeom>
          <a:noFill/>
        </p:spPr>
      </p:pic>
      <p:pic>
        <p:nvPicPr>
          <p:cNvPr id="41" name="Picture 5" descr="C:\Program Files\Microsoft Resource DVD Artwork\DVD_ART\Artwork_Imagery\HARDWARE_IMAGERY\Illustration - Misc Hardware\Windows Server Icons\Misc\Hourglass waiting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4800600"/>
            <a:ext cx="281940" cy="487680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14808</TotalTime>
  <Words>1467</Words>
  <Application>Microsoft Office PowerPoint</Application>
  <PresentationFormat>On-screen Show (4:3)</PresentationFormat>
  <Paragraphs>526</Paragraphs>
  <Slides>42</Slides>
  <Notes>26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4" baseType="lpstr">
      <vt:lpstr>Office Theme</vt:lpstr>
      <vt:lpstr>Equation</vt:lpstr>
      <vt:lpstr>Cluster Computing with DryadLINQ</vt:lpstr>
      <vt:lpstr>Goal</vt:lpstr>
      <vt:lpstr>Design Space</vt:lpstr>
      <vt:lpstr>Data Partitioning</vt:lpstr>
      <vt:lpstr>Data-Parallel Computation</vt:lpstr>
      <vt:lpstr>Slide 6</vt:lpstr>
      <vt:lpstr>2-D Piping</vt:lpstr>
      <vt:lpstr>Virtualized 2-D Pipelines</vt:lpstr>
      <vt:lpstr>Virtualized 2-D Pipelines</vt:lpstr>
      <vt:lpstr>Virtualized 2-D Pipelines</vt:lpstr>
      <vt:lpstr>Virtualized 2-D Pipelines</vt:lpstr>
      <vt:lpstr>Virtualized 2-D Pipelines</vt:lpstr>
      <vt:lpstr>Architecture</vt:lpstr>
      <vt:lpstr>Fault Tolerance</vt:lpstr>
      <vt:lpstr>Slide 15</vt:lpstr>
      <vt:lpstr>DryadLINQ</vt:lpstr>
      <vt:lpstr>LINQ = C# + Queries</vt:lpstr>
      <vt:lpstr>DryadLINQ = LINQ + Dryad</vt:lpstr>
      <vt:lpstr>Data Model</vt:lpstr>
      <vt:lpstr>Language Summary</vt:lpstr>
      <vt:lpstr>Demo</vt:lpstr>
      <vt:lpstr>Example: Histogram</vt:lpstr>
      <vt:lpstr>Histogram Plan</vt:lpstr>
      <vt:lpstr>Map-Reduce in DryadLINQ</vt:lpstr>
      <vt:lpstr>Map-Reduce Plan</vt:lpstr>
      <vt:lpstr>Slide 26</vt:lpstr>
      <vt:lpstr>Applications</vt:lpstr>
      <vt:lpstr>E.g: Linear Algebra</vt:lpstr>
      <vt:lpstr>Expectation Maximization (Gaussians)</vt:lpstr>
      <vt:lpstr>Conclusions</vt:lpstr>
      <vt:lpstr>Dryad Job Structure</vt:lpstr>
      <vt:lpstr>Linear Regression</vt:lpstr>
      <vt:lpstr>Analytic Solution</vt:lpstr>
      <vt:lpstr>Linear Regression Code</vt:lpstr>
      <vt:lpstr>Dryad = Execution Layer</vt:lpstr>
      <vt:lpstr>     Dryad                   Map-Reduce</vt:lpstr>
      <vt:lpstr>PLINQ</vt:lpstr>
      <vt:lpstr>Operations on Large Vectors:  Map 1</vt:lpstr>
      <vt:lpstr>Map 2 (Pairwise)</vt:lpstr>
      <vt:lpstr>Map 3 (Vector-Scalar)</vt:lpstr>
      <vt:lpstr>Reduce (Fold)</vt:lpstr>
      <vt:lpstr>Software Stack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Computing with Dryad</dc:title>
  <dc:creator>Mihai Budiu</dc:creator>
  <cp:lastModifiedBy>Mihai Budiu</cp:lastModifiedBy>
  <cp:revision>568</cp:revision>
  <dcterms:created xsi:type="dcterms:W3CDTF">2008-02-12T01:28:42Z</dcterms:created>
  <dcterms:modified xsi:type="dcterms:W3CDTF">2008-07-19T22:19:55Z</dcterms:modified>
</cp:coreProperties>
</file>