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diagrams/quickStyle1.xml" ContentType="application/vnd.openxmlformats-officedocument.drawingml.diagramStyl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0"/>
  </p:notesMasterIdLst>
  <p:sldIdLst>
    <p:sldId id="256" r:id="rId2"/>
    <p:sldId id="392" r:id="rId3"/>
    <p:sldId id="393" r:id="rId4"/>
    <p:sldId id="394" r:id="rId5"/>
    <p:sldId id="396" r:id="rId6"/>
    <p:sldId id="397" r:id="rId7"/>
    <p:sldId id="398" r:id="rId8"/>
    <p:sldId id="353" r:id="rId9"/>
    <p:sldId id="411" r:id="rId10"/>
    <p:sldId id="382" r:id="rId11"/>
    <p:sldId id="412" r:id="rId12"/>
    <p:sldId id="258" r:id="rId13"/>
    <p:sldId id="270" r:id="rId14"/>
    <p:sldId id="316" r:id="rId15"/>
    <p:sldId id="261" r:id="rId16"/>
    <p:sldId id="262" r:id="rId17"/>
    <p:sldId id="319" r:id="rId18"/>
    <p:sldId id="320" r:id="rId19"/>
    <p:sldId id="321" r:id="rId20"/>
    <p:sldId id="322" r:id="rId21"/>
    <p:sldId id="323" r:id="rId22"/>
    <p:sldId id="264" r:id="rId23"/>
    <p:sldId id="287" r:id="rId24"/>
    <p:sldId id="293" r:id="rId25"/>
    <p:sldId id="384" r:id="rId26"/>
    <p:sldId id="399" r:id="rId27"/>
    <p:sldId id="375" r:id="rId28"/>
    <p:sldId id="273" r:id="rId29"/>
    <p:sldId id="406" r:id="rId30"/>
    <p:sldId id="274" r:id="rId31"/>
    <p:sldId id="373" r:id="rId32"/>
    <p:sldId id="368" r:id="rId33"/>
    <p:sldId id="372" r:id="rId34"/>
    <p:sldId id="363" r:id="rId35"/>
    <p:sldId id="364" r:id="rId36"/>
    <p:sldId id="370" r:id="rId37"/>
    <p:sldId id="371" r:id="rId38"/>
    <p:sldId id="380" r:id="rId39"/>
    <p:sldId id="379" r:id="rId40"/>
    <p:sldId id="400" r:id="rId41"/>
    <p:sldId id="408" r:id="rId42"/>
    <p:sldId id="407" r:id="rId43"/>
    <p:sldId id="409" r:id="rId44"/>
    <p:sldId id="410" r:id="rId45"/>
    <p:sldId id="401" r:id="rId46"/>
    <p:sldId id="386" r:id="rId47"/>
    <p:sldId id="306" r:id="rId48"/>
    <p:sldId id="324" r:id="rId49"/>
    <p:sldId id="325" r:id="rId50"/>
    <p:sldId id="326" r:id="rId51"/>
    <p:sldId id="327" r:id="rId52"/>
    <p:sldId id="329" r:id="rId53"/>
    <p:sldId id="328" r:id="rId54"/>
    <p:sldId id="315" r:id="rId55"/>
    <p:sldId id="275" r:id="rId56"/>
    <p:sldId id="278" r:id="rId57"/>
    <p:sldId id="402" r:id="rId58"/>
    <p:sldId id="285" r:id="rId59"/>
    <p:sldId id="281" r:id="rId60"/>
    <p:sldId id="367" r:id="rId61"/>
    <p:sldId id="388" r:id="rId62"/>
    <p:sldId id="374" r:id="rId63"/>
    <p:sldId id="404" r:id="rId64"/>
    <p:sldId id="405" r:id="rId65"/>
    <p:sldId id="356" r:id="rId66"/>
    <p:sldId id="357" r:id="rId67"/>
    <p:sldId id="358" r:id="rId68"/>
    <p:sldId id="403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66CCFF"/>
    <a:srgbClr val="FF99CC"/>
    <a:srgbClr val="F8F8F8"/>
    <a:srgbClr val="56FF3F"/>
    <a:srgbClr val="006C05"/>
    <a:srgbClr val="11FF17"/>
    <a:srgbClr val="00CC00"/>
    <a:srgbClr val="CCFFCC"/>
    <a:srgbClr val="C0C0C0"/>
    <a:srgbClr val="E5FFE5"/>
  </p:clrMru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120" autoAdjust="0"/>
    <p:restoredTop sz="94296" autoAdjust="0"/>
  </p:normalViewPr>
  <p:slideViewPr>
    <p:cSldViewPr>
      <p:cViewPr varScale="1">
        <p:scale>
          <a:sx n="107" d="100"/>
          <a:sy n="107" d="100"/>
        </p:scale>
        <p:origin x="-10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7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76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2A4DD-4D6B-4B01-BDA6-BA2C632AB943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AF5EA4A3-34C7-4C25-B633-ED0E5FE67003}">
      <dgm:prSet phldrT="[Text]"/>
      <dgm:spPr>
        <a:solidFill>
          <a:srgbClr val="FF0000"/>
        </a:solidFill>
        <a:scene3d>
          <a:camera prst="perspectiveLeft"/>
          <a:lightRig rig="threePt" dir="t"/>
        </a:scene3d>
        <a:sp3d z="6350">
          <a:bevelT w="279400" h="228600"/>
          <a:bevelB w="44450"/>
        </a:sp3d>
      </dgm:spPr>
      <dgm:t>
        <a:bodyPr/>
        <a:lstStyle/>
        <a:p>
          <a:r>
            <a:rPr lang="en-US" dirty="0" smtClean="0"/>
            <a:t>Visual Studio</a:t>
          </a:r>
          <a:endParaRPr lang="en-US" dirty="0"/>
        </a:p>
      </dgm:t>
    </dgm:pt>
    <dgm:pt modelId="{D5BEBA5C-B6CA-467B-A14C-3CF13137B089}" type="parTrans" cxnId="{F3ABB504-E84B-4289-8E38-6E2EA4EF8072}">
      <dgm:prSet/>
      <dgm:spPr/>
      <dgm:t>
        <a:bodyPr/>
        <a:lstStyle/>
        <a:p>
          <a:endParaRPr lang="en-US"/>
        </a:p>
      </dgm:t>
    </dgm:pt>
    <dgm:pt modelId="{399903ED-F0F7-448B-B25B-3CB433C6FD66}" type="sibTrans" cxnId="{F3ABB504-E84B-4289-8E38-6E2EA4EF8072}">
      <dgm:prSet/>
      <dgm:spPr/>
      <dgm:t>
        <a:bodyPr/>
        <a:lstStyle/>
        <a:p>
          <a:endParaRPr lang="en-US"/>
        </a:p>
      </dgm:t>
    </dgm:pt>
    <dgm:pt modelId="{13EA37F1-A1ED-4144-8727-FC89BC262742}">
      <dgm:prSet phldrT="[Text]"/>
      <dgm:spPr>
        <a:solidFill>
          <a:srgbClr val="FFC000"/>
        </a:solidFill>
        <a:scene3d>
          <a:camera prst="perspectiveLeft"/>
          <a:lightRig rig="threePt" dir="t"/>
        </a:scene3d>
        <a:sp3d z="6350">
          <a:bevelT w="279400" h="228600"/>
          <a:bevelB w="44450"/>
        </a:sp3d>
      </dgm:spPr>
      <dgm:t>
        <a:bodyPr/>
        <a:lstStyle/>
        <a:p>
          <a:r>
            <a:rPr lang="en-US" dirty="0" smtClean="0"/>
            <a:t>LINQ</a:t>
          </a:r>
          <a:endParaRPr lang="en-US" dirty="0"/>
        </a:p>
      </dgm:t>
    </dgm:pt>
    <dgm:pt modelId="{333EA1C2-C734-4BEE-8782-7FCE247A1DA5}" type="parTrans" cxnId="{AFE7A828-54F3-4F27-B6C2-10A54D58E740}">
      <dgm:prSet/>
      <dgm:spPr/>
      <dgm:t>
        <a:bodyPr/>
        <a:lstStyle/>
        <a:p>
          <a:endParaRPr lang="en-US"/>
        </a:p>
      </dgm:t>
    </dgm:pt>
    <dgm:pt modelId="{9FAFD229-09A4-41C2-B9BA-1385ACE8460D}" type="sibTrans" cxnId="{AFE7A828-54F3-4F27-B6C2-10A54D58E740}">
      <dgm:prSet/>
      <dgm:spPr/>
      <dgm:t>
        <a:bodyPr/>
        <a:lstStyle/>
        <a:p>
          <a:endParaRPr lang="en-US"/>
        </a:p>
      </dgm:t>
    </dgm:pt>
    <dgm:pt modelId="{B66AC7A4-B61D-403D-99DC-F1FCAE81641A}">
      <dgm:prSet phldrT="[Text]"/>
      <dgm:spPr>
        <a:solidFill>
          <a:srgbClr val="00B0F0"/>
        </a:solidFill>
        <a:scene3d>
          <a:camera prst="perspectiveLeft"/>
          <a:lightRig rig="threePt" dir="t"/>
        </a:scene3d>
        <a:sp3d z="6350">
          <a:bevelT w="279400" h="228600"/>
          <a:bevelB w="44450"/>
        </a:sp3d>
      </dgm:spPr>
      <dgm:t>
        <a:bodyPr/>
        <a:lstStyle/>
        <a:p>
          <a:r>
            <a:rPr lang="en-US" dirty="0" smtClean="0"/>
            <a:t>Dryad</a:t>
          </a:r>
          <a:endParaRPr lang="en-US" dirty="0"/>
        </a:p>
      </dgm:t>
    </dgm:pt>
    <dgm:pt modelId="{DCAA05C9-36B7-4601-AD11-2DB5DE5B56D6}" type="parTrans" cxnId="{9A98D6D5-E02B-4931-846E-38713F77CB87}">
      <dgm:prSet/>
      <dgm:spPr/>
      <dgm:t>
        <a:bodyPr/>
        <a:lstStyle/>
        <a:p>
          <a:endParaRPr lang="en-US"/>
        </a:p>
      </dgm:t>
    </dgm:pt>
    <dgm:pt modelId="{0B45D90B-E755-45D9-B2B7-4B493F99C468}" type="sibTrans" cxnId="{9A98D6D5-E02B-4931-846E-38713F77CB87}">
      <dgm:prSet/>
      <dgm:spPr/>
      <dgm:t>
        <a:bodyPr/>
        <a:lstStyle/>
        <a:p>
          <a:endParaRPr lang="en-US"/>
        </a:p>
      </dgm:t>
    </dgm:pt>
    <dgm:pt modelId="{D3FFE5D5-1F0B-4311-B6BB-B7C026E10F59}" type="pres">
      <dgm:prSet presAssocID="{AA62A4DD-4D6B-4B01-BDA6-BA2C632AB943}" presName="compositeShape" presStyleCnt="0">
        <dgm:presLayoutVars>
          <dgm:chMax val="7"/>
          <dgm:dir/>
          <dgm:resizeHandles val="exact"/>
        </dgm:presLayoutVars>
      </dgm:prSet>
      <dgm:spPr/>
    </dgm:pt>
    <dgm:pt modelId="{A51B61C9-179F-4A52-AB43-AF6A2F323D98}" type="pres">
      <dgm:prSet presAssocID="{AA62A4DD-4D6B-4B01-BDA6-BA2C632AB943}" presName="wedge1" presStyleLbl="node1" presStyleIdx="0" presStyleCnt="3"/>
      <dgm:spPr/>
      <dgm:t>
        <a:bodyPr/>
        <a:lstStyle/>
        <a:p>
          <a:endParaRPr lang="en-US"/>
        </a:p>
      </dgm:t>
    </dgm:pt>
    <dgm:pt modelId="{D587AF4B-73C3-4633-9BCD-8227CB593D3E}" type="pres">
      <dgm:prSet presAssocID="{AA62A4DD-4D6B-4B01-BDA6-BA2C632AB943}" presName="dummy1a" presStyleCnt="0"/>
      <dgm:spPr/>
    </dgm:pt>
    <dgm:pt modelId="{AC3E7A76-1B15-4D84-870C-7AEBAEF3C581}" type="pres">
      <dgm:prSet presAssocID="{AA62A4DD-4D6B-4B01-BDA6-BA2C632AB943}" presName="dummy1b" presStyleCnt="0"/>
      <dgm:spPr/>
    </dgm:pt>
    <dgm:pt modelId="{099B2E04-23B5-4011-9C86-4C68C445B062}" type="pres">
      <dgm:prSet presAssocID="{AA62A4DD-4D6B-4B01-BDA6-BA2C632AB94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92489-9E40-44BB-987D-97A966AA3172}" type="pres">
      <dgm:prSet presAssocID="{AA62A4DD-4D6B-4B01-BDA6-BA2C632AB943}" presName="wedge2" presStyleLbl="node1" presStyleIdx="1" presStyleCnt="3"/>
      <dgm:spPr/>
      <dgm:t>
        <a:bodyPr/>
        <a:lstStyle/>
        <a:p>
          <a:endParaRPr lang="en-US"/>
        </a:p>
      </dgm:t>
    </dgm:pt>
    <dgm:pt modelId="{3CF7F74C-5237-4A78-8201-074AAE1EE35D}" type="pres">
      <dgm:prSet presAssocID="{AA62A4DD-4D6B-4B01-BDA6-BA2C632AB943}" presName="dummy2a" presStyleCnt="0"/>
      <dgm:spPr/>
    </dgm:pt>
    <dgm:pt modelId="{193B219A-69AA-4E8D-A41E-24BDFEF1894B}" type="pres">
      <dgm:prSet presAssocID="{AA62A4DD-4D6B-4B01-BDA6-BA2C632AB943}" presName="dummy2b" presStyleCnt="0"/>
      <dgm:spPr/>
    </dgm:pt>
    <dgm:pt modelId="{F72D59DB-6EBB-49F9-ADCC-BF12969E241B}" type="pres">
      <dgm:prSet presAssocID="{AA62A4DD-4D6B-4B01-BDA6-BA2C632AB94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E3AF1-83FF-467A-A3E8-3072DAF9B787}" type="pres">
      <dgm:prSet presAssocID="{AA62A4DD-4D6B-4B01-BDA6-BA2C632AB943}" presName="wedge3" presStyleLbl="node1" presStyleIdx="2" presStyleCnt="3"/>
      <dgm:spPr/>
      <dgm:t>
        <a:bodyPr/>
        <a:lstStyle/>
        <a:p>
          <a:endParaRPr lang="en-US"/>
        </a:p>
      </dgm:t>
    </dgm:pt>
    <dgm:pt modelId="{EE17DCFA-E0A4-4060-A1F9-7E48DC9EC244}" type="pres">
      <dgm:prSet presAssocID="{AA62A4DD-4D6B-4B01-BDA6-BA2C632AB943}" presName="dummy3a" presStyleCnt="0"/>
      <dgm:spPr/>
    </dgm:pt>
    <dgm:pt modelId="{14DBF8E3-5286-4E5D-A6A9-6E84F7685D7A}" type="pres">
      <dgm:prSet presAssocID="{AA62A4DD-4D6B-4B01-BDA6-BA2C632AB943}" presName="dummy3b" presStyleCnt="0"/>
      <dgm:spPr/>
    </dgm:pt>
    <dgm:pt modelId="{4BB1AEDC-37FF-4FC0-8B21-2B577647CDEE}" type="pres">
      <dgm:prSet presAssocID="{AA62A4DD-4D6B-4B01-BDA6-BA2C632AB94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5C5663-2BC0-4BC8-BC2D-04BDBD461EE0}" type="pres">
      <dgm:prSet presAssocID="{399903ED-F0F7-448B-B25B-3CB433C6FD66}" presName="arrowWedge1" presStyleLbl="fgSibTrans2D1" presStyleIdx="0" presStyleCnt="3"/>
      <dgm:spPr>
        <a:noFill/>
        <a:scene3d>
          <a:camera prst="orthographicFront"/>
          <a:lightRig rig="threePt" dir="t"/>
        </a:scene3d>
        <a:sp3d>
          <a:bevelT w="6350" h="12700"/>
          <a:bevelB w="44450"/>
        </a:sp3d>
      </dgm:spPr>
    </dgm:pt>
    <dgm:pt modelId="{B797DBA5-3A46-48EB-9E1A-89CF03BA3ED3}" type="pres">
      <dgm:prSet presAssocID="{9FAFD229-09A4-41C2-B9BA-1385ACE8460D}" presName="arrowWedge2" presStyleLbl="fgSibTrans2D1" presStyleIdx="1" presStyleCnt="3"/>
      <dgm:spPr>
        <a:noFill/>
        <a:scene3d>
          <a:camera prst="orthographicFront"/>
          <a:lightRig rig="threePt" dir="t"/>
        </a:scene3d>
        <a:sp3d>
          <a:bevelT w="6350" h="12700"/>
          <a:bevelB w="44450"/>
        </a:sp3d>
      </dgm:spPr>
    </dgm:pt>
    <dgm:pt modelId="{05E12AA9-6EE1-4517-9C77-348CEF9F216A}" type="pres">
      <dgm:prSet presAssocID="{0B45D90B-E755-45D9-B2B7-4B493F99C468}" presName="arrowWedge3" presStyleLbl="fgSibTrans2D1" presStyleIdx="2" presStyleCnt="3"/>
      <dgm:spPr>
        <a:noFill/>
        <a:scene3d>
          <a:camera prst="orthographicFront"/>
          <a:lightRig rig="threePt" dir="t"/>
        </a:scene3d>
        <a:sp3d>
          <a:bevelT w="6350" h="12700"/>
          <a:bevelB w="44450"/>
        </a:sp3d>
      </dgm:spPr>
    </dgm:pt>
  </dgm:ptLst>
  <dgm:cxnLst>
    <dgm:cxn modelId="{F3ABB504-E84B-4289-8E38-6E2EA4EF8072}" srcId="{AA62A4DD-4D6B-4B01-BDA6-BA2C632AB943}" destId="{AF5EA4A3-34C7-4C25-B633-ED0E5FE67003}" srcOrd="0" destOrd="0" parTransId="{D5BEBA5C-B6CA-467B-A14C-3CF13137B089}" sibTransId="{399903ED-F0F7-448B-B25B-3CB433C6FD66}"/>
    <dgm:cxn modelId="{6C811891-6604-426B-88EF-60BC35283CF7}" type="presOf" srcId="{B66AC7A4-B61D-403D-99DC-F1FCAE81641A}" destId="{580E3AF1-83FF-467A-A3E8-3072DAF9B787}" srcOrd="0" destOrd="0" presId="urn:microsoft.com/office/officeart/2005/8/layout/cycle8"/>
    <dgm:cxn modelId="{9A98D6D5-E02B-4931-846E-38713F77CB87}" srcId="{AA62A4DD-4D6B-4B01-BDA6-BA2C632AB943}" destId="{B66AC7A4-B61D-403D-99DC-F1FCAE81641A}" srcOrd="2" destOrd="0" parTransId="{DCAA05C9-36B7-4601-AD11-2DB5DE5B56D6}" sibTransId="{0B45D90B-E755-45D9-B2B7-4B493F99C468}"/>
    <dgm:cxn modelId="{5DF23ABC-F54F-45DB-A1DA-4977CBCE60E8}" type="presOf" srcId="{13EA37F1-A1ED-4144-8727-FC89BC262742}" destId="{C9D92489-9E40-44BB-987D-97A966AA3172}" srcOrd="0" destOrd="0" presId="urn:microsoft.com/office/officeart/2005/8/layout/cycle8"/>
    <dgm:cxn modelId="{40FC0CC8-C046-414F-A2E8-88C294986626}" type="presOf" srcId="{13EA37F1-A1ED-4144-8727-FC89BC262742}" destId="{F72D59DB-6EBB-49F9-ADCC-BF12969E241B}" srcOrd="1" destOrd="0" presId="urn:microsoft.com/office/officeart/2005/8/layout/cycle8"/>
    <dgm:cxn modelId="{E70E9A95-6815-43EA-AFD0-85DAF2FF3A86}" type="presOf" srcId="{AA62A4DD-4D6B-4B01-BDA6-BA2C632AB943}" destId="{D3FFE5D5-1F0B-4311-B6BB-B7C026E10F59}" srcOrd="0" destOrd="0" presId="urn:microsoft.com/office/officeart/2005/8/layout/cycle8"/>
    <dgm:cxn modelId="{0DC772AF-9CCD-4EA1-A085-42975347B87E}" type="presOf" srcId="{B66AC7A4-B61D-403D-99DC-F1FCAE81641A}" destId="{4BB1AEDC-37FF-4FC0-8B21-2B577647CDEE}" srcOrd="1" destOrd="0" presId="urn:microsoft.com/office/officeart/2005/8/layout/cycle8"/>
    <dgm:cxn modelId="{D05E8D6F-8668-44A6-9FAE-D6701EAE7A80}" type="presOf" srcId="{AF5EA4A3-34C7-4C25-B633-ED0E5FE67003}" destId="{A51B61C9-179F-4A52-AB43-AF6A2F323D98}" srcOrd="0" destOrd="0" presId="urn:microsoft.com/office/officeart/2005/8/layout/cycle8"/>
    <dgm:cxn modelId="{187B41B5-2946-4BE3-BF69-AB66F8702A81}" type="presOf" srcId="{AF5EA4A3-34C7-4C25-B633-ED0E5FE67003}" destId="{099B2E04-23B5-4011-9C86-4C68C445B062}" srcOrd="1" destOrd="0" presId="urn:microsoft.com/office/officeart/2005/8/layout/cycle8"/>
    <dgm:cxn modelId="{AFE7A828-54F3-4F27-B6C2-10A54D58E740}" srcId="{AA62A4DD-4D6B-4B01-BDA6-BA2C632AB943}" destId="{13EA37F1-A1ED-4144-8727-FC89BC262742}" srcOrd="1" destOrd="0" parTransId="{333EA1C2-C734-4BEE-8782-7FCE247A1DA5}" sibTransId="{9FAFD229-09A4-41C2-B9BA-1385ACE8460D}"/>
    <dgm:cxn modelId="{64DFE01A-5F6C-4A0F-998D-0A1D3AFE8FAE}" type="presParOf" srcId="{D3FFE5D5-1F0B-4311-B6BB-B7C026E10F59}" destId="{A51B61C9-179F-4A52-AB43-AF6A2F323D98}" srcOrd="0" destOrd="0" presId="urn:microsoft.com/office/officeart/2005/8/layout/cycle8"/>
    <dgm:cxn modelId="{0FC32325-1F55-4D44-BDC9-11C2097B43BD}" type="presParOf" srcId="{D3FFE5D5-1F0B-4311-B6BB-B7C026E10F59}" destId="{D587AF4B-73C3-4633-9BCD-8227CB593D3E}" srcOrd="1" destOrd="0" presId="urn:microsoft.com/office/officeart/2005/8/layout/cycle8"/>
    <dgm:cxn modelId="{5D3F743D-0471-40CC-9B7A-E7055C656393}" type="presParOf" srcId="{D3FFE5D5-1F0B-4311-B6BB-B7C026E10F59}" destId="{AC3E7A76-1B15-4D84-870C-7AEBAEF3C581}" srcOrd="2" destOrd="0" presId="urn:microsoft.com/office/officeart/2005/8/layout/cycle8"/>
    <dgm:cxn modelId="{C9C33597-5E94-47B0-96B7-55342F4A0CD8}" type="presParOf" srcId="{D3FFE5D5-1F0B-4311-B6BB-B7C026E10F59}" destId="{099B2E04-23B5-4011-9C86-4C68C445B062}" srcOrd="3" destOrd="0" presId="urn:microsoft.com/office/officeart/2005/8/layout/cycle8"/>
    <dgm:cxn modelId="{62E960B7-1AA5-494B-95A8-3C68F0BFD98E}" type="presParOf" srcId="{D3FFE5D5-1F0B-4311-B6BB-B7C026E10F59}" destId="{C9D92489-9E40-44BB-987D-97A966AA3172}" srcOrd="4" destOrd="0" presId="urn:microsoft.com/office/officeart/2005/8/layout/cycle8"/>
    <dgm:cxn modelId="{A7B9B8E5-13AF-43BD-89EC-E699BEEF1E9F}" type="presParOf" srcId="{D3FFE5D5-1F0B-4311-B6BB-B7C026E10F59}" destId="{3CF7F74C-5237-4A78-8201-074AAE1EE35D}" srcOrd="5" destOrd="0" presId="urn:microsoft.com/office/officeart/2005/8/layout/cycle8"/>
    <dgm:cxn modelId="{2A2E16ED-DC55-4786-BEE1-6EFAF7BDFE4A}" type="presParOf" srcId="{D3FFE5D5-1F0B-4311-B6BB-B7C026E10F59}" destId="{193B219A-69AA-4E8D-A41E-24BDFEF1894B}" srcOrd="6" destOrd="0" presId="urn:microsoft.com/office/officeart/2005/8/layout/cycle8"/>
    <dgm:cxn modelId="{01A36725-8243-4C2A-B5EF-61D4135B549E}" type="presParOf" srcId="{D3FFE5D5-1F0B-4311-B6BB-B7C026E10F59}" destId="{F72D59DB-6EBB-49F9-ADCC-BF12969E241B}" srcOrd="7" destOrd="0" presId="urn:microsoft.com/office/officeart/2005/8/layout/cycle8"/>
    <dgm:cxn modelId="{A750B0BD-B42C-4FDE-B79F-5375CECF022A}" type="presParOf" srcId="{D3FFE5D5-1F0B-4311-B6BB-B7C026E10F59}" destId="{580E3AF1-83FF-467A-A3E8-3072DAF9B787}" srcOrd="8" destOrd="0" presId="urn:microsoft.com/office/officeart/2005/8/layout/cycle8"/>
    <dgm:cxn modelId="{84FCD45B-ADE2-462D-8DE0-6426826908C8}" type="presParOf" srcId="{D3FFE5D5-1F0B-4311-B6BB-B7C026E10F59}" destId="{EE17DCFA-E0A4-4060-A1F9-7E48DC9EC244}" srcOrd="9" destOrd="0" presId="urn:microsoft.com/office/officeart/2005/8/layout/cycle8"/>
    <dgm:cxn modelId="{5D0F1226-4E66-4D8E-85F2-4FB781AEBE20}" type="presParOf" srcId="{D3FFE5D5-1F0B-4311-B6BB-B7C026E10F59}" destId="{14DBF8E3-5286-4E5D-A6A9-6E84F7685D7A}" srcOrd="10" destOrd="0" presId="urn:microsoft.com/office/officeart/2005/8/layout/cycle8"/>
    <dgm:cxn modelId="{B84DAF94-8AF2-48FC-BBB5-8BC9D1E557D7}" type="presParOf" srcId="{D3FFE5D5-1F0B-4311-B6BB-B7C026E10F59}" destId="{4BB1AEDC-37FF-4FC0-8B21-2B577647CDEE}" srcOrd="11" destOrd="0" presId="urn:microsoft.com/office/officeart/2005/8/layout/cycle8"/>
    <dgm:cxn modelId="{6EFBFE7F-D2EA-4A56-BA6C-5B9AF7F9D8C9}" type="presParOf" srcId="{D3FFE5D5-1F0B-4311-B6BB-B7C026E10F59}" destId="{265C5663-2BC0-4BC8-BC2D-04BDBD461EE0}" srcOrd="12" destOrd="0" presId="urn:microsoft.com/office/officeart/2005/8/layout/cycle8"/>
    <dgm:cxn modelId="{2B88F286-AAFC-4E6D-B2E8-225839C6FAA0}" type="presParOf" srcId="{D3FFE5D5-1F0B-4311-B6BB-B7C026E10F59}" destId="{B797DBA5-3A46-48EB-9E1A-89CF03BA3ED3}" srcOrd="13" destOrd="0" presId="urn:microsoft.com/office/officeart/2005/8/layout/cycle8"/>
    <dgm:cxn modelId="{18126563-C74D-4063-9F51-74089AE3CDDE}" type="presParOf" srcId="{D3FFE5D5-1F0B-4311-B6BB-B7C026E10F59}" destId="{05E12AA9-6EE1-4517-9C77-348CEF9F216A}" srcOrd="14" destOrd="0" presId="urn:microsoft.com/office/officeart/2005/8/layout/cycle8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AA855-16B7-4C44-ACF0-2E0D09D66397}" type="datetimeFigureOut">
              <a:rPr lang="en-US" smtClean="0"/>
              <a:pPr/>
              <a:t>10/8/2008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7E840-D46B-47CF-ABE3-E28492389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Enable</a:t>
            </a:r>
            <a:r>
              <a:rPr lang="en-US" baseline="0" dirty="0" smtClean="0"/>
              <a:t> any programmer to write and run applications on small and large computer clusters.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Vertex</a:t>
            </a:r>
            <a:r>
              <a:rPr lang="en-US" baseline="0" dirty="0" smtClean="0"/>
              <a:t> failures and channel failures are handled differently.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DryadLINQ adds a wealth of features on top of plain</a:t>
            </a:r>
            <a:r>
              <a:rPr lang="en-US" baseline="0" dirty="0" smtClean="0"/>
              <a:t> Dryad.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Integrated Query is an extension 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which allows one to write declarative computations on collections (green part).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DryadLINQ translates LINQ programs into Dryad computations:</a:t>
            </a:r>
          </a:p>
          <a:p>
            <a:pPr rtl="0"/>
            <a:r>
              <a:rPr lang="en-US" dirty="0" smtClean="0"/>
              <a:t>- C# and LINQ data objects become distributed partitioned files. </a:t>
            </a:r>
          </a:p>
          <a:p>
            <a:pPr rtl="0"/>
            <a:r>
              <a:rPr lang="en-US" dirty="0" smtClean="0"/>
              <a:t>- LINQ queries become distributed Dryad jobs. </a:t>
            </a:r>
          </a:p>
          <a:p>
            <a:pPr rtl="0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C# methods become code running on the vertices of a Dryad job.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bottom</a:t>
            </a:r>
            <a:r>
              <a:rPr lang="en-US" baseline="0" dirty="0" smtClean="0"/>
              <a:t> DryadLINQ uses LINQ to run the computation in parallel on multiple cores.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will now</a:t>
            </a:r>
            <a:r>
              <a:rPr lang="en-US" baseline="0" dirty="0" smtClean="0"/>
              <a:t> focus on a library for machine-learning algorithms we have built on top of DryadLINQ.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can apply</a:t>
            </a:r>
            <a:r>
              <a:rPr lang="en-US" baseline="0" dirty="0" smtClean="0"/>
              <a:t> an arbitrary C# side-effect free function f to all objects in a vector.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one can do it to a pair of vectors.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</a:t>
            </a:r>
            <a:r>
              <a:rPr lang="en-US" baseline="0" dirty="0" smtClean="0"/>
              <a:t> one can use a vector and a scalar, replicating the scalar for each element of the vector.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Finally, one can fold</a:t>
            </a:r>
            <a:r>
              <a:rPr lang="en-US" baseline="0" dirty="0" smtClean="0"/>
              <a:t> a vector to a scalar.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 is optimized for: throughput,</a:t>
            </a:r>
            <a:r>
              <a:rPr lang="en-US" baseline="0" dirty="0" smtClean="0"/>
              <a:t> data-parallel computation, in a private data-center.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Having vectors of vectors or matrices builds to a nice linear</a:t>
            </a:r>
            <a:r>
              <a:rPr lang="en-US" baseline="0" dirty="0" smtClean="0"/>
              <a:t> algebra library.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will show how to compute linear regression parameters.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expression uses a query plan composed of 2 (</a:t>
            </a:r>
            <a:r>
              <a:rPr lang="en-US" dirty="0" err="1" smtClean="0"/>
              <a:t>pairwise</a:t>
            </a:r>
            <a:r>
              <a:rPr lang="en-US" dirty="0" smtClean="0"/>
              <a:t>)</a:t>
            </a:r>
            <a:r>
              <a:rPr lang="en-US" baseline="0" dirty="0" smtClean="0"/>
              <a:t> maps and 2 reduces.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complete source code for linear regression has 6</a:t>
            </a:r>
            <a:r>
              <a:rPr lang="en-US" baseline="0" dirty="0" smtClean="0"/>
              <a:t> lines of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complicated, even iterative algorithms, can be implemented.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believe that Dryad and DryadLINQ are a great foundation for cluster computing.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same way as the Unix shell does not understand the pipeline running on top, but manages its execution (i.e., killing processes when one</a:t>
            </a:r>
            <a:r>
              <a:rPr lang="en-US" baseline="0" dirty="0" smtClean="0"/>
              <a:t> exits), Dryad does not understand the job running on top.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DryadLINQ adds a wealth of features on top of plain</a:t>
            </a:r>
            <a:r>
              <a:rPr lang="en-US" baseline="0" dirty="0" smtClean="0"/>
              <a:t> Dryad.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handling of apparently very slow computation by duplication of vertices is handled by a stage manager.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B14B7-253F-49FC-8AC8-B4F71F21EA10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Aggregating data with</a:t>
            </a:r>
            <a:r>
              <a:rPr lang="en-US" baseline="0" dirty="0" smtClean="0"/>
              <a:t> associative operators can be done in a bandwidth-preserving fashion in the intermediate aggregations are placed close to the source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B14B7-253F-49FC-8AC8-B4F71F21EA10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common scenario: too much data to process.  Instead of trying</a:t>
            </a:r>
            <a:r>
              <a:rPr lang="en-US" baseline="0" dirty="0" smtClean="0"/>
              <a:t> to be clever, just use more machines and a brute-force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B14B7-253F-49FC-8AC8-B4F71F21EA10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connection</a:t>
            </a:r>
            <a:r>
              <a:rPr lang="en-US" baseline="0" dirty="0" smtClean="0"/>
              <a:t> manager one can load-balance the data distribution at run-time, based on data statistics obtained from sampling the data stream.  In this case the number of destination vertices and the ranges for each vertex are decided dynamically.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evolve</a:t>
            </a:r>
            <a:r>
              <a:rPr lang="en-US" baseline="0" dirty="0" smtClean="0"/>
              <a:t> towards a programming model in which resources are always allocated dynamically, based on demand.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Computation Staging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B14B7-253F-49FC-8AC8-B4F71F21EA10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 is a generalization of the Unix piping mechanism: instead of </a:t>
            </a:r>
            <a:r>
              <a:rPr lang="en-US" dirty="0" err="1" smtClean="0"/>
              <a:t>uni</a:t>
            </a:r>
            <a:r>
              <a:rPr lang="en-US" dirty="0" smtClean="0"/>
              <a:t>-dimensional (chain) pipelines, it provides two-dimensional pipelines.</a:t>
            </a:r>
            <a:r>
              <a:rPr lang="en-US" baseline="0" dirty="0" smtClean="0"/>
              <a:t> The unit is still a process connected by a point-to-point channel, but the processes are replicated.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possible schedule of a Dryad job using 2 machines.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Unix pipeline is generalized 3</a:t>
            </a:r>
            <a:r>
              <a:rPr lang="en-US" baseline="0" dirty="0" smtClean="0"/>
              <a:t>-ways:</a:t>
            </a:r>
          </a:p>
          <a:p>
            <a:pPr>
              <a:buFontTx/>
              <a:buChar char="-"/>
            </a:pPr>
            <a:r>
              <a:rPr lang="en-US" baseline="0" dirty="0" smtClean="0"/>
              <a:t>2D instead of 1D</a:t>
            </a:r>
          </a:p>
          <a:p>
            <a:pPr>
              <a:buFontTx/>
              <a:buChar char="-"/>
            </a:pPr>
            <a:r>
              <a:rPr lang="en-US" baseline="0" dirty="0" smtClean="0"/>
              <a:t> spans multiple machines</a:t>
            </a:r>
          </a:p>
          <a:p>
            <a:pPr>
              <a:buFontTx/>
              <a:buChar char="-"/>
            </a:pPr>
            <a:r>
              <a:rPr lang="en-US" baseline="0" dirty="0" smtClean="0"/>
              <a:t> resources are virtualized: you can run the same large job on many or few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basic Dryad</a:t>
            </a:r>
            <a:r>
              <a:rPr lang="en-US" baseline="0" dirty="0" smtClean="0"/>
              <a:t> terminology.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Channels are very abstract, enabling a variety</a:t>
            </a:r>
            <a:r>
              <a:rPr lang="en-US" baseline="0" dirty="0" smtClean="0"/>
              <a:t> of transport mechanisms.</a:t>
            </a:r>
          </a:p>
          <a:p>
            <a:r>
              <a:rPr lang="en-US" baseline="0" dirty="0" smtClean="0"/>
              <a:t>The performance and fault-tolerance of these </a:t>
            </a:r>
            <a:r>
              <a:rPr lang="en-US" baseline="0" dirty="0" err="1" smtClean="0"/>
              <a:t>machanisms</a:t>
            </a:r>
            <a:r>
              <a:rPr lang="en-US" baseline="0" dirty="0" smtClean="0"/>
              <a:t> vary widely.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B14B7-253F-49FC-8AC8-B4F71F21EA1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brain of a Dryad job is a centralized</a:t>
            </a:r>
            <a:r>
              <a:rPr lang="en-US" baseline="0" dirty="0" smtClean="0"/>
              <a:t> </a:t>
            </a:r>
            <a:r>
              <a:rPr lang="en-US" dirty="0" smtClean="0"/>
              <a:t>Job Manager, which maintains a complete state of the job.</a:t>
            </a:r>
          </a:p>
          <a:p>
            <a:r>
              <a:rPr lang="en-US" dirty="0" smtClean="0"/>
              <a:t>The JM controls the processes running</a:t>
            </a:r>
            <a:r>
              <a:rPr lang="en-US" baseline="0" dirty="0" smtClean="0"/>
              <a:t> on a cluster, but never exchanges data with them.</a:t>
            </a:r>
          </a:p>
          <a:p>
            <a:r>
              <a:rPr lang="en-US" baseline="0" dirty="0" smtClean="0"/>
              <a:t>(The data plane is completely separated from the control plane.)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EE52-D5DF-4D7D-ACB0-2E145CC45F27}" type="datetime1">
              <a:rPr lang="en-US" smtClean="0"/>
              <a:pPr/>
              <a:t>10/8/2008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01C4-4CB9-48FA-B251-BFFA2FECBFEA}" type="datetime1">
              <a:rPr lang="en-US" smtClean="0"/>
              <a:pPr/>
              <a:t>10/8/2008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A1ED-4D11-4138-A47F-7EA44E96657A}" type="datetime1">
              <a:rPr lang="en-US" smtClean="0"/>
              <a:pPr/>
              <a:t>10/8/2008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6BA1-D93D-4992-B038-EF13399F017E}" type="datetime1">
              <a:rPr lang="en-US" smtClean="0"/>
              <a:pPr/>
              <a:t>10/8/2008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5AC1-8F67-4226-989F-39E93B5E6C99}" type="datetime1">
              <a:rPr lang="en-US" smtClean="0"/>
              <a:pPr/>
              <a:t>10/8/2008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0283-1D15-403A-B621-CC9BA4FE4C75}" type="datetime1">
              <a:rPr lang="en-US" smtClean="0"/>
              <a:pPr/>
              <a:t>10/8/2008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C644-DA60-4DB6-B43C-F28BD7CDD468}" type="datetime1">
              <a:rPr lang="en-US" smtClean="0"/>
              <a:pPr/>
              <a:t>10/8/2008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9EF8-2834-445F-8112-2AD12360656C}" type="datetime1">
              <a:rPr lang="en-US" smtClean="0"/>
              <a:pPr/>
              <a:t>10/8/2008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7AC4-FD1C-4FC7-A2FA-BEC7F1106084}" type="datetime1">
              <a:rPr lang="en-US" smtClean="0"/>
              <a:pPr/>
              <a:t>10/8/2008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B0D6-91B5-481F-9D87-CC98E7E45FB7}" type="datetime1">
              <a:rPr lang="en-US" smtClean="0"/>
              <a:pPr/>
              <a:t>10/8/2008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FC-6CEF-497B-8E5C-E715994E9949}" type="datetime1">
              <a:rPr lang="en-US" smtClean="0"/>
              <a:pPr/>
              <a:t>10/8/2008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3C35E-93D5-477E-87AF-0445F37D865A}" type="datetime1">
              <a:rPr lang="en-US" smtClean="0"/>
              <a:pPr/>
              <a:t>10/8/2008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users/mbudiu/eurosys07.pdf" TargetMode="External"/><Relationship Id="rId2" Type="http://schemas.openxmlformats.org/officeDocument/2006/relationships/hyperlink" Target="http://research.microsoft.com/users/mbudiu/DryadLINQ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2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hyperlink" Target="http://en.wikipedia.org/wiki/Image:Gagarin_space_suite.jpg" TargetMode="External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5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8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12" Type="http://schemas.openxmlformats.org/officeDocument/2006/relationships/image" Target="../media/image27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5" Type="http://schemas.openxmlformats.org/officeDocument/2006/relationships/image" Target="../media/image20.jpeg"/><Relationship Id="rId15" Type="http://schemas.openxmlformats.org/officeDocument/2006/relationships/image" Target="../media/image30.jpeg"/><Relationship Id="rId10" Type="http://schemas.openxmlformats.org/officeDocument/2006/relationships/image" Target="../media/image25.png"/><Relationship Id="rId4" Type="http://schemas.openxmlformats.org/officeDocument/2006/relationships/image" Target="../media/image19.jpeg"/><Relationship Id="rId9" Type="http://schemas.openxmlformats.org/officeDocument/2006/relationships/image" Target="../media/image24.jpeg"/><Relationship Id="rId14" Type="http://schemas.openxmlformats.org/officeDocument/2006/relationships/image" Target="../media/image2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gif"/><Relationship Id="rId3" Type="http://schemas.openxmlformats.org/officeDocument/2006/relationships/diagramData" Target="../diagrams/data1.xml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gif"/><Relationship Id="rId7" Type="http://schemas.openxmlformats.org/officeDocument/2006/relationships/image" Target="../media/image40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11" Type="http://schemas.openxmlformats.org/officeDocument/2006/relationships/image" Target="../media/image43.gif"/><Relationship Id="rId5" Type="http://schemas.openxmlformats.org/officeDocument/2006/relationships/image" Target="../media/image38.jpeg"/><Relationship Id="rId10" Type="http://schemas.openxmlformats.org/officeDocument/2006/relationships/hyperlink" Target="http://rackable.com/default.aspx" TargetMode="External"/><Relationship Id="rId4" Type="http://schemas.openxmlformats.org/officeDocument/2006/relationships/image" Target="../media/image37.jpeg"/><Relationship Id="rId9" Type="http://schemas.openxmlformats.org/officeDocument/2006/relationships/image" Target="../media/image42.g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w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hyperlink" Target="http://upload.wikimedia.org/wikipedia/commons/0/0f/Dryad11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Cluster Computing with DryadLINQ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133600"/>
            <a:ext cx="8534400" cy="2133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Mihai Budiu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Microsoft  Research, Silicon Valley</a:t>
            </a:r>
          </a:p>
          <a:p>
            <a:endParaRPr lang="en-US" dirty="0" smtClean="0"/>
          </a:p>
          <a:p>
            <a:r>
              <a:rPr lang="en-US" dirty="0" smtClean="0"/>
              <a:t>Intel Research Berkeley, Systems Seminar Series</a:t>
            </a:r>
          </a:p>
          <a:p>
            <a:r>
              <a:rPr lang="en-US" dirty="0" smtClean="0"/>
              <a:t>October 9, 2008</a:t>
            </a:r>
          </a:p>
        </p:txBody>
      </p:sp>
      <p:pic>
        <p:nvPicPr>
          <p:cNvPr id="22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343401"/>
            <a:ext cx="799643" cy="2514600"/>
          </a:xfrm>
          <a:prstGeom prst="rect">
            <a:avLst/>
          </a:prstGeom>
          <a:noFill/>
        </p:spPr>
      </p:pic>
      <p:pic>
        <p:nvPicPr>
          <p:cNvPr id="23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4343400"/>
            <a:ext cx="799643" cy="2514600"/>
          </a:xfrm>
          <a:prstGeom prst="rect">
            <a:avLst/>
          </a:prstGeom>
          <a:noFill/>
        </p:spPr>
      </p:pic>
      <p:pic>
        <p:nvPicPr>
          <p:cNvPr id="2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4343400"/>
            <a:ext cx="799643" cy="2514600"/>
          </a:xfrm>
          <a:prstGeom prst="rect">
            <a:avLst/>
          </a:prstGeom>
          <a:noFill/>
        </p:spPr>
      </p:pic>
      <p:pic>
        <p:nvPicPr>
          <p:cNvPr id="25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4343400"/>
            <a:ext cx="799643" cy="2514600"/>
          </a:xfrm>
          <a:prstGeom prst="rect">
            <a:avLst/>
          </a:prstGeom>
          <a:noFill/>
        </p:spPr>
      </p:pic>
      <p:pic>
        <p:nvPicPr>
          <p:cNvPr id="2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343400"/>
            <a:ext cx="799643" cy="2514600"/>
          </a:xfrm>
          <a:prstGeom prst="rect">
            <a:avLst/>
          </a:prstGeom>
          <a:noFill/>
        </p:spPr>
      </p:pic>
      <p:pic>
        <p:nvPicPr>
          <p:cNvPr id="2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4343400"/>
            <a:ext cx="799643" cy="2514600"/>
          </a:xfrm>
          <a:prstGeom prst="rect">
            <a:avLst/>
          </a:prstGeom>
          <a:noFill/>
        </p:spPr>
      </p:pic>
      <p:pic>
        <p:nvPicPr>
          <p:cNvPr id="28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4343400"/>
            <a:ext cx="799643" cy="2514600"/>
          </a:xfrm>
          <a:prstGeom prst="rect">
            <a:avLst/>
          </a:prstGeom>
          <a:noFill/>
        </p:spPr>
      </p:pic>
      <p:pic>
        <p:nvPicPr>
          <p:cNvPr id="29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4343400"/>
            <a:ext cx="799643" cy="2514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3429000"/>
            <a:ext cx="88392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hlinkClick r:id="rId2"/>
              </a:rPr>
              <a:t>DryadLINQ: A System for General-Purpose Distributed Data-Parallel Computing Using a High-Level Language</a:t>
            </a:r>
            <a:endParaRPr lang="en-US" sz="2000" b="1" dirty="0" smtClean="0"/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smtClean="0"/>
              <a:t>Yuan Yu, Michael Isard, Dennis Fetterly, Mihai Budiu, Úlfar Erlingsson, Pradeep Kumar Gunda, and Jon Currey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Symposium on Operating System Design and Implementation (OSDI), San Diego, CA, December 8-10, 2008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hlinkClick r:id="rId3"/>
              </a:rPr>
              <a:t>Dryad: Distributed Data-Parallel Programs from Sequential Building </a:t>
            </a:r>
            <a:r>
              <a:rPr lang="en-US" sz="2000" b="1" dirty="0" smtClean="0">
                <a:hlinkClick r:id="rId3"/>
              </a:rPr>
              <a:t>Blocks</a:t>
            </a:r>
            <a:endParaRPr lang="en-US" sz="2000" b="1" dirty="0" smtClean="0"/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smtClean="0"/>
              <a:t>Michael Isard, Mihai Budiu, Yuan Yu, Andrew </a:t>
            </a:r>
            <a:r>
              <a:rPr lang="en-US" sz="2000" i="1" dirty="0" err="1" smtClean="0"/>
              <a:t>Birrell</a:t>
            </a:r>
            <a:r>
              <a:rPr lang="en-US" sz="2000" i="1" dirty="0" smtClean="0"/>
              <a:t>, and Dennis </a:t>
            </a:r>
            <a:r>
              <a:rPr lang="en-US" sz="2000" i="1" dirty="0" smtClean="0"/>
              <a:t>Fetterly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European Conference on Computer Systems (</a:t>
            </a:r>
            <a:r>
              <a:rPr lang="en-US" sz="2000" dirty="0" err="1" smtClean="0"/>
              <a:t>EuroSys</a:t>
            </a:r>
            <a:r>
              <a:rPr lang="en-US" sz="2000" dirty="0" smtClean="0"/>
              <a:t>), Lisbon, Portugal,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March 21-23, 2007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981200" y="2590800"/>
            <a:ext cx="55245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Software Stack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57150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5181600"/>
            <a:ext cx="8001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4648200"/>
            <a:ext cx="48768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Distributed Filesystem (Cosmos)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4114800"/>
            <a:ext cx="7391400" cy="3810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    Dryad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3581400"/>
            <a:ext cx="25146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Distributed Shell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5400" y="3048000"/>
            <a:ext cx="609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00400" y="3581400"/>
            <a:ext cx="3124200" cy="381000"/>
          </a:xfrm>
          <a:prstGeom prst="rect">
            <a:avLst/>
          </a:prstGeom>
          <a:solidFill>
            <a:srgbClr val="FFCCFF"/>
          </a:solidFill>
          <a:ln>
            <a:solidFill>
              <a:srgbClr val="FF9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DryadLINQ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86600" y="3276600"/>
            <a:ext cx="838200" cy="685800"/>
          </a:xfrm>
          <a:prstGeom prst="rect">
            <a:avLst/>
          </a:prstGeom>
          <a:solidFill>
            <a:srgbClr val="CCFFCC"/>
          </a:solidFill>
          <a:ln>
            <a:solidFill>
              <a:srgbClr val="99FF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SQL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90800" y="57150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00600" y="57150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34200" y="57150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00800" y="3581400"/>
            <a:ext cx="6096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C++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38800" y="4648200"/>
            <a:ext cx="2286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CIFS/NTFS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2819400"/>
            <a:ext cx="6858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legacy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2133600"/>
            <a:ext cx="121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sed</a:t>
            </a:r>
            <a:r>
              <a:rPr lang="en-US" dirty="0" smtClean="0"/>
              <a:t>, </a:t>
            </a:r>
            <a:r>
              <a:rPr lang="en-US" dirty="0" err="1" smtClean="0"/>
              <a:t>awk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perl</a:t>
            </a:r>
            <a:r>
              <a:rPr lang="en-US" dirty="0" smtClean="0"/>
              <a:t>, </a:t>
            </a:r>
            <a:r>
              <a:rPr lang="en-US" dirty="0" err="1" smtClean="0"/>
              <a:t>grep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086600" y="2743200"/>
            <a:ext cx="6096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81200" y="3048000"/>
            <a:ext cx="1066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90800" y="2590800"/>
            <a:ext cx="457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C#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33800" y="2286000"/>
            <a:ext cx="9144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Machine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00400" y="3048000"/>
            <a:ext cx="457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.Net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6858000" y="33528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</a:t>
            </a:r>
            <a:r>
              <a:rPr lang="en-US" dirty="0" err="1" smtClean="0"/>
              <a:t>queueing</a:t>
            </a:r>
            <a:r>
              <a:rPr lang="en-US" dirty="0" smtClean="0"/>
              <a:t>, monitoring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28600" y="1905000"/>
            <a:ext cx="2895600" cy="47244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324600" y="1752600"/>
            <a:ext cx="2362199" cy="47244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819400" y="4572000"/>
            <a:ext cx="4191000" cy="1905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733800" y="3048000"/>
            <a:ext cx="2590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Distributed Data Structures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24400" y="2590800"/>
            <a:ext cx="762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Graphs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62600" y="2286000"/>
            <a:ext cx="7620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mining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733800" y="1828800"/>
            <a:ext cx="2590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7523" name="Picture 3" descr="C:\Users\mbudiu.NORTHAMERICA\AppData\Local\Microsoft\Windows\Temporary Internet Files\Content.IE5\925GOJ4Q\MCj0433858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2286000"/>
            <a:ext cx="2667000" cy="4038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622" name="Slide Number Placeholder 6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4191001"/>
            <a:ext cx="799643" cy="2514600"/>
          </a:xfrm>
          <a:prstGeom prst="rect">
            <a:avLst/>
          </a:prstGeom>
          <a:noFill/>
        </p:spPr>
      </p:pic>
      <p:pic>
        <p:nvPicPr>
          <p:cNvPr id="5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4191000"/>
            <a:ext cx="799643" cy="2514600"/>
          </a:xfrm>
          <a:prstGeom prst="rect">
            <a:avLst/>
          </a:prstGeom>
          <a:noFill/>
        </p:spPr>
      </p:pic>
      <p:pic>
        <p:nvPicPr>
          <p:cNvPr id="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4191000"/>
            <a:ext cx="799643" cy="2514600"/>
          </a:xfrm>
          <a:prstGeom prst="rect">
            <a:avLst/>
          </a:prstGeom>
          <a:noFill/>
        </p:spPr>
      </p:pic>
      <p:pic>
        <p:nvPicPr>
          <p:cNvPr id="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4191000"/>
            <a:ext cx="799643" cy="2514600"/>
          </a:xfrm>
          <a:prstGeom prst="rect">
            <a:avLst/>
          </a:prstGeom>
          <a:noFill/>
        </p:spPr>
      </p:pic>
      <p:pic>
        <p:nvPicPr>
          <p:cNvPr id="8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4191000"/>
            <a:ext cx="799643" cy="2514600"/>
          </a:xfrm>
          <a:prstGeom prst="rect">
            <a:avLst/>
          </a:prstGeom>
          <a:noFill/>
        </p:spPr>
      </p:pic>
      <p:pic>
        <p:nvPicPr>
          <p:cNvPr id="9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4191000"/>
            <a:ext cx="799643" cy="2514600"/>
          </a:xfrm>
          <a:prstGeom prst="rect">
            <a:avLst/>
          </a:prstGeom>
          <a:noFill/>
        </p:spPr>
      </p:pic>
      <p:pic>
        <p:nvPicPr>
          <p:cNvPr id="10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4191000"/>
            <a:ext cx="799643" cy="2514600"/>
          </a:xfrm>
          <a:prstGeom prst="rect">
            <a:avLst/>
          </a:prstGeom>
          <a:noFill/>
        </p:spPr>
      </p:pic>
      <p:pic>
        <p:nvPicPr>
          <p:cNvPr id="11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191000"/>
            <a:ext cx="799643" cy="2514600"/>
          </a:xfrm>
          <a:prstGeom prst="rect">
            <a:avLst/>
          </a:prstGeom>
          <a:noFill/>
        </p:spPr>
      </p:pic>
      <p:pic>
        <p:nvPicPr>
          <p:cNvPr id="20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600201"/>
            <a:ext cx="799643" cy="2514600"/>
          </a:xfrm>
          <a:prstGeom prst="rect">
            <a:avLst/>
          </a:prstGeom>
          <a:noFill/>
        </p:spPr>
      </p:pic>
      <p:pic>
        <p:nvPicPr>
          <p:cNvPr id="21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600200"/>
            <a:ext cx="799643" cy="2514600"/>
          </a:xfrm>
          <a:prstGeom prst="rect">
            <a:avLst/>
          </a:prstGeom>
          <a:noFill/>
        </p:spPr>
      </p:pic>
      <p:pic>
        <p:nvPicPr>
          <p:cNvPr id="22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600200"/>
            <a:ext cx="799643" cy="2514600"/>
          </a:xfrm>
          <a:prstGeom prst="rect">
            <a:avLst/>
          </a:prstGeom>
          <a:noFill/>
        </p:spPr>
      </p:pic>
      <p:pic>
        <p:nvPicPr>
          <p:cNvPr id="23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600200"/>
            <a:ext cx="799643" cy="2514600"/>
          </a:xfrm>
          <a:prstGeom prst="rect">
            <a:avLst/>
          </a:prstGeom>
          <a:noFill/>
        </p:spPr>
      </p:pic>
      <p:pic>
        <p:nvPicPr>
          <p:cNvPr id="2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600200"/>
            <a:ext cx="799643" cy="2514600"/>
          </a:xfrm>
          <a:prstGeom prst="rect">
            <a:avLst/>
          </a:prstGeom>
          <a:noFill/>
        </p:spPr>
      </p:pic>
      <p:pic>
        <p:nvPicPr>
          <p:cNvPr id="25" name="Picture 24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1600200"/>
            <a:ext cx="799643" cy="2514600"/>
          </a:xfrm>
          <a:prstGeom prst="rect">
            <a:avLst/>
          </a:prstGeom>
          <a:noFill/>
        </p:spPr>
      </p:pic>
      <p:pic>
        <p:nvPicPr>
          <p:cNvPr id="2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1600200"/>
            <a:ext cx="799643" cy="2514600"/>
          </a:xfrm>
          <a:prstGeom prst="rect">
            <a:avLst/>
          </a:prstGeom>
          <a:noFill/>
        </p:spPr>
      </p:pic>
      <p:pic>
        <p:nvPicPr>
          <p:cNvPr id="2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1600200"/>
            <a:ext cx="799643" cy="2514600"/>
          </a:xfrm>
          <a:prstGeom prst="rect">
            <a:avLst/>
          </a:prstGeom>
          <a:noFill/>
        </p:spPr>
      </p:pic>
      <p:sp>
        <p:nvSpPr>
          <p:cNvPr id="28" name="Content Placeholder 12"/>
          <p:cNvSpPr txBox="1">
            <a:spLocks/>
          </p:cNvSpPr>
          <p:nvPr/>
        </p:nvSpPr>
        <p:spPr>
          <a:xfrm>
            <a:off x="762000" y="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88" name="Picture 16" descr="C:\Users\mbudiu\AppData\Local\Microsoft\Windows\Temporary Internet Files\Content.IE5\0W1FB6JX\MMj01781240000[1]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429000"/>
            <a:ext cx="1219200" cy="1239187"/>
          </a:xfrm>
          <a:prstGeom prst="rect">
            <a:avLst/>
          </a:prstGeom>
          <a:noFill/>
        </p:spPr>
      </p:pic>
      <p:cxnSp>
        <p:nvCxnSpPr>
          <p:cNvPr id="590" name="Straight Arrow Connector 589"/>
          <p:cNvCxnSpPr/>
          <p:nvPr/>
        </p:nvCxnSpPr>
        <p:spPr>
          <a:xfrm flipV="1">
            <a:off x="1447800" y="2743200"/>
            <a:ext cx="13716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/>
          <p:cNvCxnSpPr/>
          <p:nvPr/>
        </p:nvCxnSpPr>
        <p:spPr>
          <a:xfrm flipV="1">
            <a:off x="1447800" y="2743200"/>
            <a:ext cx="22098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Arrow Connector 591"/>
          <p:cNvCxnSpPr/>
          <p:nvPr/>
        </p:nvCxnSpPr>
        <p:spPr>
          <a:xfrm flipV="1">
            <a:off x="1447800" y="2743200"/>
            <a:ext cx="3048000" cy="130992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/>
          <p:cNvCxnSpPr/>
          <p:nvPr/>
        </p:nvCxnSpPr>
        <p:spPr>
          <a:xfrm flipV="1">
            <a:off x="1447800" y="2743200"/>
            <a:ext cx="38862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/>
          <p:cNvCxnSpPr/>
          <p:nvPr/>
        </p:nvCxnSpPr>
        <p:spPr>
          <a:xfrm rot="16200000" flipH="1">
            <a:off x="1188360" y="4312560"/>
            <a:ext cx="1890480" cy="137160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/>
          <p:cNvCxnSpPr/>
          <p:nvPr/>
        </p:nvCxnSpPr>
        <p:spPr>
          <a:xfrm>
            <a:off x="1447800" y="4053120"/>
            <a:ext cx="2209800" cy="18904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/>
          <p:cNvCxnSpPr/>
          <p:nvPr/>
        </p:nvCxnSpPr>
        <p:spPr>
          <a:xfrm>
            <a:off x="1447800" y="4053120"/>
            <a:ext cx="38100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596"/>
          <p:cNvCxnSpPr/>
          <p:nvPr/>
        </p:nvCxnSpPr>
        <p:spPr>
          <a:xfrm>
            <a:off x="1447800" y="4053120"/>
            <a:ext cx="4648200" cy="1904999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/>
          <p:cNvCxnSpPr/>
          <p:nvPr/>
        </p:nvCxnSpPr>
        <p:spPr>
          <a:xfrm>
            <a:off x="1447800" y="4053120"/>
            <a:ext cx="55626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/>
          <p:cNvCxnSpPr/>
          <p:nvPr/>
        </p:nvCxnSpPr>
        <p:spPr>
          <a:xfrm>
            <a:off x="1447800" y="4053120"/>
            <a:ext cx="30480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Arrow Connector 599"/>
          <p:cNvCxnSpPr/>
          <p:nvPr/>
        </p:nvCxnSpPr>
        <p:spPr>
          <a:xfrm>
            <a:off x="1447800" y="4053120"/>
            <a:ext cx="63246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/>
          <p:cNvCxnSpPr/>
          <p:nvPr/>
        </p:nvCxnSpPr>
        <p:spPr>
          <a:xfrm>
            <a:off x="1447800" y="4053120"/>
            <a:ext cx="72390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/>
          <p:cNvCxnSpPr/>
          <p:nvPr/>
        </p:nvCxnSpPr>
        <p:spPr>
          <a:xfrm flipV="1">
            <a:off x="1447800" y="2743200"/>
            <a:ext cx="47244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/>
          <p:cNvCxnSpPr/>
          <p:nvPr/>
        </p:nvCxnSpPr>
        <p:spPr>
          <a:xfrm flipV="1">
            <a:off x="1447800" y="2743200"/>
            <a:ext cx="64008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/>
          <p:cNvCxnSpPr/>
          <p:nvPr/>
        </p:nvCxnSpPr>
        <p:spPr>
          <a:xfrm flipV="1">
            <a:off x="1447800" y="2743200"/>
            <a:ext cx="55626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/>
          <p:cNvCxnSpPr/>
          <p:nvPr/>
        </p:nvCxnSpPr>
        <p:spPr>
          <a:xfrm flipV="1">
            <a:off x="1447800" y="2743200"/>
            <a:ext cx="7315200" cy="1309922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Space</a:t>
            </a:r>
            <a:endParaRPr lang="en-US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19200" y="5943600"/>
            <a:ext cx="5715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-838200" y="3810000"/>
            <a:ext cx="3962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0" y="6096000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6096000"/>
            <a:ext cx="90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205740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4724400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Private</a:t>
            </a:r>
          </a:p>
          <a:p>
            <a:pPr algn="ctr"/>
            <a:r>
              <a:rPr lang="en-US" dirty="0"/>
              <a:t>d</a:t>
            </a:r>
            <a:r>
              <a:rPr lang="en-US" dirty="0" smtClean="0"/>
              <a:t>ata</a:t>
            </a:r>
          </a:p>
          <a:p>
            <a:pPr algn="ctr"/>
            <a:r>
              <a:rPr lang="en-US" dirty="0" smtClean="0"/>
              <a:t>center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295400" y="3886200"/>
            <a:ext cx="2057400" cy="182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7000" y="3276600"/>
            <a:ext cx="87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Data-</a:t>
            </a:r>
          </a:p>
          <a:p>
            <a:pPr algn="ctr"/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4495800"/>
            <a:ext cx="976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Shared</a:t>
            </a:r>
          </a:p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6438900" y="4000500"/>
            <a:ext cx="1905000" cy="18288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429000" y="3886200"/>
            <a:ext cx="4953000" cy="762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10400" y="3810000"/>
            <a:ext cx="83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Dryad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76600" y="3886200"/>
            <a:ext cx="838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486400" y="5257800"/>
            <a:ext cx="838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HPC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39000" y="1371600"/>
            <a:ext cx="838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Grid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52600" y="5257800"/>
            <a:ext cx="1219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254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Transaction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228600" y="3962400"/>
            <a:ext cx="8686800" cy="2667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228600" y="1143000"/>
            <a:ext cx="8686800" cy="2362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Data Partitioning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27" name="modem"/>
          <p:cNvSpPr>
            <a:spLocks noEditPoints="1" noChangeArrowheads="1"/>
          </p:cNvSpPr>
          <p:nvPr/>
        </p:nvSpPr>
        <p:spPr bwMode="auto">
          <a:xfrm>
            <a:off x="3886200" y="2895600"/>
            <a:ext cx="1362075" cy="381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86400" y="2819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RAM</a:t>
            </a:r>
            <a:endParaRPr lang="en-US" sz="2400" dirty="0"/>
          </a:p>
        </p:txBody>
      </p:sp>
      <p:sp>
        <p:nvSpPr>
          <p:cNvPr id="35" name="Down Arrow 34"/>
          <p:cNvSpPr/>
          <p:nvPr/>
        </p:nvSpPr>
        <p:spPr>
          <a:xfrm>
            <a:off x="4191000" y="3352800"/>
            <a:ext cx="838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3" name="Picture 29" descr="C:\Documents and Settings\mbudiu\Local Settings\Temporary Internet Files\Content.IE5\GT5Y7UAV\MCj0425780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574" y="1782614"/>
            <a:ext cx="1031426" cy="1166846"/>
          </a:xfrm>
          <a:prstGeom prst="rect">
            <a:avLst/>
          </a:prstGeom>
          <a:noFill/>
        </p:spPr>
      </p:pic>
      <p:sp>
        <p:nvSpPr>
          <p:cNvPr id="60" name="Rectangle 59"/>
          <p:cNvSpPr/>
          <p:nvPr/>
        </p:nvSpPr>
        <p:spPr>
          <a:xfrm>
            <a:off x="3200400" y="4724400"/>
            <a:ext cx="1295400" cy="381000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DATA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56" name="Picture 32" descr="C:\Documents and Settings\mbudiu\Local Settings\Temporary Internet Files\Content.IE5\KHCXAFCP\MCj0308076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5464653">
            <a:off x="2162508" y="5091780"/>
            <a:ext cx="1824273" cy="749929"/>
          </a:xfrm>
          <a:prstGeom prst="rect">
            <a:avLst/>
          </a:prstGeom>
          <a:noFill/>
        </p:spPr>
      </p:pic>
      <p:sp>
        <p:nvSpPr>
          <p:cNvPr id="61" name="Rectangle 60"/>
          <p:cNvSpPr/>
          <p:nvPr/>
        </p:nvSpPr>
        <p:spPr>
          <a:xfrm rot="18411611">
            <a:off x="2011633" y="5196865"/>
            <a:ext cx="990600" cy="381000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 rot="3878725">
            <a:off x="4297632" y="5501664"/>
            <a:ext cx="990600" cy="381000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20698681">
            <a:off x="3692724" y="6065114"/>
            <a:ext cx="990600" cy="401636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4" name="modem"/>
          <p:cNvSpPr>
            <a:spLocks noEditPoints="1" noChangeArrowheads="1"/>
          </p:cNvSpPr>
          <p:nvPr/>
        </p:nvSpPr>
        <p:spPr bwMode="auto">
          <a:xfrm>
            <a:off x="7162800" y="4495800"/>
            <a:ext cx="1362075" cy="381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5" name="modem"/>
          <p:cNvSpPr>
            <a:spLocks noEditPoints="1" noChangeArrowheads="1"/>
          </p:cNvSpPr>
          <p:nvPr/>
        </p:nvSpPr>
        <p:spPr bwMode="auto">
          <a:xfrm>
            <a:off x="7162800" y="4953000"/>
            <a:ext cx="1362075" cy="381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modem"/>
          <p:cNvSpPr>
            <a:spLocks noEditPoints="1" noChangeArrowheads="1"/>
          </p:cNvSpPr>
          <p:nvPr/>
        </p:nvSpPr>
        <p:spPr bwMode="auto">
          <a:xfrm>
            <a:off x="7162800" y="5410200"/>
            <a:ext cx="1362075" cy="381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8" name="modem"/>
          <p:cNvSpPr>
            <a:spLocks noEditPoints="1" noChangeArrowheads="1"/>
          </p:cNvSpPr>
          <p:nvPr/>
        </p:nvSpPr>
        <p:spPr bwMode="auto">
          <a:xfrm>
            <a:off x="7162800" y="5867400"/>
            <a:ext cx="1362075" cy="381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57" name="Picture 33" descr="C:\Documents and Settings\mbudiu\Local Settings\Temporary Internet Files\Content.IE5\GT5Y7UAV\MCj0425828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342" y="4953000"/>
            <a:ext cx="1338510" cy="1162050"/>
          </a:xfrm>
          <a:prstGeom prst="rect">
            <a:avLst/>
          </a:prstGeom>
          <a:noFill/>
        </p:spPr>
      </p:pic>
      <p:cxnSp>
        <p:nvCxnSpPr>
          <p:cNvPr id="75" name="Straight Arrow Connector 74"/>
          <p:cNvCxnSpPr/>
          <p:nvPr/>
        </p:nvCxnSpPr>
        <p:spPr>
          <a:xfrm flipV="1">
            <a:off x="5257800" y="5181600"/>
            <a:ext cx="1752600" cy="914400"/>
          </a:xfrm>
          <a:prstGeom prst="straightConnector1">
            <a:avLst/>
          </a:prstGeom>
          <a:ln w="1016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257800" y="4876800"/>
            <a:ext cx="1752600" cy="1295400"/>
          </a:xfrm>
          <a:prstGeom prst="straightConnector1">
            <a:avLst/>
          </a:prstGeom>
          <a:ln w="1016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181600" y="4800600"/>
            <a:ext cx="1828800" cy="533400"/>
          </a:xfrm>
          <a:prstGeom prst="straightConnector1">
            <a:avLst/>
          </a:prstGeom>
          <a:ln w="1016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257800" y="5638800"/>
            <a:ext cx="1752600" cy="1588"/>
          </a:xfrm>
          <a:prstGeom prst="straightConnector1">
            <a:avLst/>
          </a:prstGeom>
          <a:ln w="1016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94" name="Picture 30" descr="C:\Program Files\Microsoft Resource DVD Artwork\DVD_ART\Artwork_Imagery\HARDWARE_IMAGERY\Illustration - Misc Hardware\Windows Server Icons\Misc\Funne Filt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0" y="1905000"/>
            <a:ext cx="3116580" cy="914400"/>
          </a:xfrm>
          <a:prstGeom prst="rect">
            <a:avLst/>
          </a:prstGeom>
          <a:noFill/>
        </p:spPr>
      </p:pic>
      <p:sp>
        <p:nvSpPr>
          <p:cNvPr id="27" name="Rectangle 26"/>
          <p:cNvSpPr/>
          <p:nvPr/>
        </p:nvSpPr>
        <p:spPr>
          <a:xfrm>
            <a:off x="2286000" y="1371600"/>
            <a:ext cx="4572000" cy="448040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DATA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26" grpId="0"/>
      <p:bldP spid="35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/>
          <p:cNvSpPr/>
          <p:nvPr/>
        </p:nvSpPr>
        <p:spPr>
          <a:xfrm>
            <a:off x="152400" y="3429000"/>
            <a:ext cx="8839200" cy="3276600"/>
          </a:xfrm>
          <a:prstGeom prst="roundRect">
            <a:avLst>
              <a:gd name="adj" fmla="val 1119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ounded Rectangle 141"/>
          <p:cNvSpPr/>
          <p:nvPr/>
        </p:nvSpPr>
        <p:spPr>
          <a:xfrm>
            <a:off x="152400" y="990600"/>
            <a:ext cx="8839200" cy="2362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2-D Piping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754563"/>
          </a:xfrm>
        </p:spPr>
        <p:txBody>
          <a:bodyPr/>
          <a:lstStyle/>
          <a:p>
            <a:r>
              <a:rPr lang="en-US" dirty="0" smtClean="0"/>
              <a:t>Unix Pipes: 1-D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grep</a:t>
            </a:r>
            <a:r>
              <a:rPr lang="en-US" dirty="0" smtClean="0"/>
              <a:t> |  </a:t>
            </a:r>
            <a:r>
              <a:rPr lang="en-US" dirty="0" err="1" smtClean="0"/>
              <a:t>sed</a:t>
            </a:r>
            <a:r>
              <a:rPr lang="en-US" dirty="0" smtClean="0"/>
              <a:t>  | sort | </a:t>
            </a:r>
            <a:r>
              <a:rPr lang="en-US" dirty="0" err="1" smtClean="0"/>
              <a:t>awk</a:t>
            </a:r>
            <a:r>
              <a:rPr lang="en-US" dirty="0" smtClean="0"/>
              <a:t> |  </a:t>
            </a:r>
            <a:r>
              <a:rPr lang="en-US" dirty="0" err="1" smtClean="0"/>
              <a:t>perl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Dryad: 2-D</a:t>
            </a:r>
          </a:p>
          <a:p>
            <a:pPr>
              <a:buNone/>
            </a:pPr>
            <a:r>
              <a:rPr lang="en-US" dirty="0" smtClean="0"/>
              <a:t>	 grep</a:t>
            </a:r>
            <a:r>
              <a:rPr lang="en-US" baseline="30000" dirty="0" smtClean="0"/>
              <a:t>1000</a:t>
            </a:r>
            <a:r>
              <a:rPr lang="en-US" dirty="0" smtClean="0"/>
              <a:t> |  sed</a:t>
            </a:r>
            <a:r>
              <a:rPr lang="en-US" baseline="30000" dirty="0" smtClean="0"/>
              <a:t>500</a:t>
            </a:r>
            <a:r>
              <a:rPr lang="en-US" dirty="0" smtClean="0"/>
              <a:t>  | sort</a:t>
            </a:r>
            <a:r>
              <a:rPr lang="en-US" baseline="30000" dirty="0" smtClean="0"/>
              <a:t>1000 </a:t>
            </a:r>
            <a:r>
              <a:rPr lang="en-US" dirty="0" smtClean="0"/>
              <a:t>| awk</a:t>
            </a:r>
            <a:r>
              <a:rPr lang="en-US" baseline="30000" dirty="0" smtClean="0"/>
              <a:t>500</a:t>
            </a:r>
            <a:r>
              <a:rPr lang="en-US" dirty="0" smtClean="0"/>
              <a:t> |  perl</a:t>
            </a:r>
            <a:r>
              <a:rPr lang="en-US" baseline="30000" dirty="0" smtClean="0"/>
              <a:t>50</a:t>
            </a:r>
          </a:p>
          <a:p>
            <a:endParaRPr lang="en-US" dirty="0" smtClean="0"/>
          </a:p>
        </p:txBody>
      </p:sp>
      <p:sp>
        <p:nvSpPr>
          <p:cNvPr id="144" name="Slide Number Placeholder 1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478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908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576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006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674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09800" y="2671921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52800" y="2671921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19600" y="2671921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2671921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264024" y="45426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940424" y="50760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464424" y="4618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988424" y="4618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83824" y="50760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>
            <a:off x="2026024" y="4809341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3"/>
            <a:endCxn id="36" idx="1"/>
          </p:cNvCxnSpPr>
          <p:nvPr/>
        </p:nvCxnSpPr>
        <p:spPr>
          <a:xfrm flipV="1">
            <a:off x="3702424" y="4885541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3"/>
            <a:endCxn id="61" idx="1"/>
          </p:cNvCxnSpPr>
          <p:nvPr/>
        </p:nvCxnSpPr>
        <p:spPr>
          <a:xfrm>
            <a:off x="5226424" y="4885541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8" idx="1"/>
          </p:cNvCxnSpPr>
          <p:nvPr/>
        </p:nvCxnSpPr>
        <p:spPr>
          <a:xfrm>
            <a:off x="6750424" y="4885541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264024" y="5380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264024" y="6034256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940424" y="5761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464424" y="54570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464424" y="60666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988424" y="56856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3" idx="3"/>
            <a:endCxn id="55" idx="1"/>
          </p:cNvCxnSpPr>
          <p:nvPr/>
        </p:nvCxnSpPr>
        <p:spPr>
          <a:xfrm>
            <a:off x="2026024" y="5647541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4" idx="3"/>
            <a:endCxn id="55" idx="1"/>
          </p:cNvCxnSpPr>
          <p:nvPr/>
        </p:nvCxnSpPr>
        <p:spPr>
          <a:xfrm flipV="1">
            <a:off x="2026024" y="6028541"/>
            <a:ext cx="914400" cy="2724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5" idx="3"/>
            <a:endCxn id="59" idx="1"/>
          </p:cNvCxnSpPr>
          <p:nvPr/>
        </p:nvCxnSpPr>
        <p:spPr>
          <a:xfrm flipV="1">
            <a:off x="3702424" y="5723741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5" idx="3"/>
            <a:endCxn id="60" idx="1"/>
          </p:cNvCxnSpPr>
          <p:nvPr/>
        </p:nvCxnSpPr>
        <p:spPr>
          <a:xfrm>
            <a:off x="3702424" y="6028541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0" idx="3"/>
            <a:endCxn id="61" idx="1"/>
          </p:cNvCxnSpPr>
          <p:nvPr/>
        </p:nvCxnSpPr>
        <p:spPr>
          <a:xfrm flipV="1">
            <a:off x="5226424" y="5952341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9" idx="3"/>
            <a:endCxn id="61" idx="1"/>
          </p:cNvCxnSpPr>
          <p:nvPr/>
        </p:nvCxnSpPr>
        <p:spPr>
          <a:xfrm>
            <a:off x="5226424" y="5723741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629400" y="2661509"/>
            <a:ext cx="506506" cy="224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918139" y="2661509"/>
            <a:ext cx="529661" cy="224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8" idx="3"/>
            <a:endCxn id="34" idx="1"/>
          </p:cNvCxnSpPr>
          <p:nvPr/>
        </p:nvCxnSpPr>
        <p:spPr>
          <a:xfrm>
            <a:off x="868834" y="4809341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19" idx="3"/>
            <a:endCxn id="53" idx="1"/>
          </p:cNvCxnSpPr>
          <p:nvPr/>
        </p:nvCxnSpPr>
        <p:spPr>
          <a:xfrm flipV="1">
            <a:off x="841939" y="5647541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20" idx="3"/>
          </p:cNvCxnSpPr>
          <p:nvPr/>
        </p:nvCxnSpPr>
        <p:spPr>
          <a:xfrm flipV="1">
            <a:off x="841940" y="6301750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6" idx="3"/>
            <a:endCxn id="37" idx="1"/>
          </p:cNvCxnSpPr>
          <p:nvPr/>
        </p:nvCxnSpPr>
        <p:spPr>
          <a:xfrm>
            <a:off x="5226424" y="4885541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59" idx="3"/>
            <a:endCxn id="37" idx="1"/>
          </p:cNvCxnSpPr>
          <p:nvPr/>
        </p:nvCxnSpPr>
        <p:spPr>
          <a:xfrm flipV="1">
            <a:off x="5226424" y="4885541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0" idx="3"/>
            <a:endCxn id="37" idx="1"/>
          </p:cNvCxnSpPr>
          <p:nvPr/>
        </p:nvCxnSpPr>
        <p:spPr>
          <a:xfrm flipV="1">
            <a:off x="5226424" y="4885541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61" idx="3"/>
            <a:endCxn id="38" idx="1"/>
          </p:cNvCxnSpPr>
          <p:nvPr/>
        </p:nvCxnSpPr>
        <p:spPr>
          <a:xfrm flipV="1">
            <a:off x="6750424" y="5342741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8" idx="3"/>
            <a:endCxn id="121" idx="1"/>
          </p:cNvCxnSpPr>
          <p:nvPr/>
        </p:nvCxnSpPr>
        <p:spPr>
          <a:xfrm>
            <a:off x="8045824" y="5342741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5906" y="2362200"/>
            <a:ext cx="613339" cy="621030"/>
          </a:xfrm>
          <a:prstGeom prst="rect">
            <a:avLst/>
          </a:prstGeom>
          <a:noFill/>
        </p:spPr>
      </p:pic>
      <p:pic>
        <p:nvPicPr>
          <p:cNvPr id="11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362200"/>
            <a:ext cx="613339" cy="621030"/>
          </a:xfrm>
          <a:prstGeom prst="rect">
            <a:avLst/>
          </a:prstGeom>
          <a:noFill/>
        </p:spPr>
      </p:pic>
      <p:pic>
        <p:nvPicPr>
          <p:cNvPr id="118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4498826"/>
            <a:ext cx="613339" cy="621030"/>
          </a:xfrm>
          <a:prstGeom prst="rect">
            <a:avLst/>
          </a:prstGeom>
          <a:noFill/>
        </p:spPr>
      </p:pic>
      <p:pic>
        <p:nvPicPr>
          <p:cNvPr id="119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345991"/>
            <a:ext cx="613339" cy="621030"/>
          </a:xfrm>
          <a:prstGeom prst="rect">
            <a:avLst/>
          </a:prstGeom>
          <a:noFill/>
        </p:spPr>
      </p:pic>
      <p:pic>
        <p:nvPicPr>
          <p:cNvPr id="120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6008370"/>
            <a:ext cx="613339" cy="621030"/>
          </a:xfrm>
          <a:prstGeom prst="rect">
            <a:avLst/>
          </a:prstGeom>
          <a:noFill/>
        </p:spPr>
      </p:pic>
      <p:pic>
        <p:nvPicPr>
          <p:cNvPr id="121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5035699"/>
            <a:ext cx="613339" cy="6210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3" grpId="0" animBg="1"/>
      <p:bldP spid="54" grpId="0" animBg="1"/>
      <p:bldP spid="55" grpId="0" animBg="1"/>
      <p:bldP spid="59" grpId="0" animBg="1"/>
      <p:bldP spid="60" grpId="0" animBg="1"/>
      <p:bldP spid="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64024" y="4735830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26024" y="4730115"/>
            <a:ext cx="914400" cy="2724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733800"/>
            <a:ext cx="691911" cy="1020626"/>
          </a:xfrm>
          <a:prstGeom prst="rect">
            <a:avLst/>
          </a:prstGeom>
          <a:noFill/>
        </p:spPr>
      </p:pic>
      <p:pic>
        <p:nvPicPr>
          <p:cNvPr id="3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819400"/>
            <a:ext cx="691911" cy="1020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pic>
        <p:nvPicPr>
          <p:cNvPr id="41" name="Picture 5" descr="C:\Program Files\Microsoft Resource DVD Artwork\DVD_ART\Artwork_Imagery\HARDWARE_IMAGERY\Illustration - Misc Hardware\Windows Server Icons\Misc\Hourglass waitin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4800600"/>
            <a:ext cx="281940" cy="48768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419600"/>
            <a:ext cx="691911" cy="1020626"/>
          </a:xfrm>
          <a:prstGeom prst="rect">
            <a:avLst/>
          </a:prstGeom>
          <a:noFill/>
        </p:spPr>
      </p:pic>
      <p:pic>
        <p:nvPicPr>
          <p:cNvPr id="3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352800"/>
            <a:ext cx="691911" cy="1020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pic>
        <p:nvPicPr>
          <p:cNvPr id="40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2837" y="4083423"/>
            <a:ext cx="481434" cy="468630"/>
          </a:xfrm>
          <a:prstGeom prst="rect">
            <a:avLst/>
          </a:prstGeom>
          <a:noFill/>
        </p:spPr>
      </p:pic>
      <p:pic>
        <p:nvPicPr>
          <p:cNvPr id="42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276600"/>
            <a:ext cx="481434" cy="4686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962400"/>
            <a:ext cx="691911" cy="1020626"/>
          </a:xfrm>
          <a:prstGeom prst="rect">
            <a:avLst/>
          </a:prstGeom>
          <a:noFill/>
        </p:spPr>
      </p:pic>
      <p:pic>
        <p:nvPicPr>
          <p:cNvPr id="3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971800"/>
            <a:ext cx="691911" cy="1020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pic>
        <p:nvPicPr>
          <p:cNvPr id="40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2837" y="4083423"/>
            <a:ext cx="481434" cy="468630"/>
          </a:xfrm>
          <a:prstGeom prst="rect">
            <a:avLst/>
          </a:prstGeom>
          <a:noFill/>
        </p:spPr>
      </p:pic>
      <p:pic>
        <p:nvPicPr>
          <p:cNvPr id="42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276600"/>
            <a:ext cx="481434" cy="468630"/>
          </a:xfrm>
          <a:prstGeom prst="rect">
            <a:avLst/>
          </a:prstGeom>
          <a:noFill/>
        </p:spPr>
      </p:pic>
      <p:pic>
        <p:nvPicPr>
          <p:cNvPr id="43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3810000"/>
            <a:ext cx="481434" cy="468630"/>
          </a:xfrm>
          <a:prstGeom prst="rect">
            <a:avLst/>
          </a:prstGeom>
          <a:noFill/>
        </p:spPr>
      </p:pic>
      <p:pic>
        <p:nvPicPr>
          <p:cNvPr id="44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4800600"/>
            <a:ext cx="481434" cy="4686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2" name="Picture 32" descr="http://upload.wikimedia.org/wikipedia/commons/thumb/8/84/Martin_Luther_King_Jr_NYWTS.jpg/250px-Martin_Luther_King_Jr_NYW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743200"/>
            <a:ext cx="1447800" cy="1754734"/>
          </a:xfrm>
          <a:prstGeom prst="rect">
            <a:avLst/>
          </a:prstGeom>
          <a:noFill/>
        </p:spPr>
      </p:pic>
      <p:pic>
        <p:nvPicPr>
          <p:cNvPr id="102430" name="Picture 30" descr="http://upload.wikimedia.org/wikipedia/commons/thumb/b/be/Carl_Sagan_Planetary_Society.JPG/225px-Carl_Sagan_Planetary_Societ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609600"/>
            <a:ext cx="1305422" cy="1781176"/>
          </a:xfrm>
          <a:prstGeom prst="rect">
            <a:avLst/>
          </a:prstGeom>
          <a:noFill/>
        </p:spPr>
      </p:pic>
      <p:pic>
        <p:nvPicPr>
          <p:cNvPr id="102420" name="Picture 20" descr="Gagarin in his space suit">
            <a:hlinkClick r:id="rId4" tooltip="Gagarin in his space suit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2438400"/>
            <a:ext cx="1714500" cy="2295526"/>
          </a:xfrm>
          <a:prstGeom prst="rect">
            <a:avLst/>
          </a:prstGeom>
          <a:noFill/>
        </p:spPr>
      </p:pic>
      <p:pic>
        <p:nvPicPr>
          <p:cNvPr id="102428" name="Picture 28" descr="http://www.matthewlangley.com/blog/uploaded_images/Koudelka---Russian-Tank-in-Prague-765826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33800" y="3429000"/>
            <a:ext cx="2133600" cy="1360171"/>
          </a:xfrm>
          <a:prstGeom prst="rect">
            <a:avLst/>
          </a:prstGeom>
          <a:noFill/>
        </p:spPr>
      </p:pic>
      <p:pic>
        <p:nvPicPr>
          <p:cNvPr id="102424" name="Picture 24" descr="http://upload.wikimedia.org/wikipedia/en/b/b3/Truffaut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66800" y="2895600"/>
            <a:ext cx="1249551" cy="2047876"/>
          </a:xfrm>
          <a:prstGeom prst="rect">
            <a:avLst/>
          </a:prstGeom>
          <a:noFill/>
        </p:spPr>
      </p:pic>
      <p:pic>
        <p:nvPicPr>
          <p:cNvPr id="102422" name="Picture 22" descr="http://upload.wikimedia.org/wikipedia/commons/thumb/1/1d/Pilule_contraceptive.jpg/200px-Pilule_contraceptive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81200" y="1143000"/>
            <a:ext cx="1905000" cy="11715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The Roaring ‘60s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402" name="Picture 2" descr="The Beatles Tin Sign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4800" y="1219200"/>
            <a:ext cx="2286000" cy="2291715"/>
          </a:xfrm>
          <a:prstGeom prst="rect">
            <a:avLst/>
          </a:prstGeom>
          <a:noFill/>
        </p:spPr>
      </p:pic>
      <p:pic>
        <p:nvPicPr>
          <p:cNvPr id="102404" name="Picture 4" descr="The Vietnam War memorial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934200" y="1371600"/>
            <a:ext cx="1428750" cy="1714500"/>
          </a:xfrm>
          <a:prstGeom prst="rect">
            <a:avLst/>
          </a:prstGeom>
          <a:noFill/>
        </p:spPr>
      </p:pic>
      <p:pic>
        <p:nvPicPr>
          <p:cNvPr id="102406" name="Picture 6" descr="A bus covered with Hippie slogans and flowers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010400" y="3657600"/>
            <a:ext cx="1714500" cy="1924051"/>
          </a:xfrm>
          <a:prstGeom prst="rect">
            <a:avLst/>
          </a:prstGeom>
          <a:noFill/>
        </p:spPr>
      </p:pic>
      <p:pic>
        <p:nvPicPr>
          <p:cNvPr id="102408" name="Picture 8" descr="Jimi Hendrix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53000" y="4495800"/>
            <a:ext cx="1629294" cy="2038351"/>
          </a:xfrm>
          <a:prstGeom prst="rect">
            <a:avLst/>
          </a:prstGeom>
          <a:noFill/>
        </p:spPr>
      </p:pic>
      <p:pic>
        <p:nvPicPr>
          <p:cNvPr id="102410" name="Picture 10" descr="OnTheRoa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181600" y="990600"/>
            <a:ext cx="1726883" cy="2819400"/>
          </a:xfrm>
          <a:prstGeom prst="rect">
            <a:avLst/>
          </a:prstGeom>
          <a:noFill/>
        </p:spPr>
      </p:pic>
      <p:pic>
        <p:nvPicPr>
          <p:cNvPr id="102412" name="Picture 12" descr="Moon landing hoax - No stars?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57200" y="4191000"/>
            <a:ext cx="2322316" cy="2314576"/>
          </a:xfrm>
          <a:prstGeom prst="rect">
            <a:avLst/>
          </a:prstGeom>
          <a:noFill/>
        </p:spPr>
      </p:pic>
      <p:pic>
        <p:nvPicPr>
          <p:cNvPr id="102414" name="Picture 14" descr="http://www.peterrdevries.nl/images/kennedy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276600" y="1219200"/>
            <a:ext cx="1600200" cy="2022653"/>
          </a:xfrm>
          <a:prstGeom prst="rect">
            <a:avLst/>
          </a:prstGeom>
          <a:noFill/>
        </p:spPr>
      </p:pic>
      <p:pic>
        <p:nvPicPr>
          <p:cNvPr id="102418" name="Picture 18" descr="Janis Joplin Magnet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895600" y="4114800"/>
            <a:ext cx="1490853" cy="2228850"/>
          </a:xfrm>
          <a:prstGeom prst="rect">
            <a:avLst/>
          </a:prstGeom>
          <a:noFill/>
        </p:spPr>
      </p:pic>
      <p:pic>
        <p:nvPicPr>
          <p:cNvPr id="102426" name="Picture 26" descr="http://upload.wikimedia.org/wikipedia/commons/thumb/8/89/Muhammad_Ali_NYWTS.jpg/220px-Muhammad_Ali_NYWTS.jp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010400" y="5281353"/>
            <a:ext cx="1104900" cy="138614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0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10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0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733800"/>
            <a:ext cx="691911" cy="1020626"/>
          </a:xfrm>
          <a:prstGeom prst="rect">
            <a:avLst/>
          </a:prstGeom>
          <a:noFill/>
        </p:spPr>
      </p:pic>
      <p:pic>
        <p:nvPicPr>
          <p:cNvPr id="3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971800"/>
            <a:ext cx="691911" cy="1020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pic>
        <p:nvPicPr>
          <p:cNvPr id="40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12837" y="4083423"/>
            <a:ext cx="481434" cy="468630"/>
          </a:xfrm>
          <a:prstGeom prst="rect">
            <a:avLst/>
          </a:prstGeom>
          <a:noFill/>
        </p:spPr>
      </p:pic>
      <p:pic>
        <p:nvPicPr>
          <p:cNvPr id="42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3276600"/>
            <a:ext cx="481434" cy="468630"/>
          </a:xfrm>
          <a:prstGeom prst="rect">
            <a:avLst/>
          </a:prstGeom>
          <a:noFill/>
        </p:spPr>
      </p:pic>
      <p:pic>
        <p:nvPicPr>
          <p:cNvPr id="43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810000"/>
            <a:ext cx="481434" cy="468630"/>
          </a:xfrm>
          <a:prstGeom prst="rect">
            <a:avLst/>
          </a:prstGeom>
          <a:noFill/>
        </p:spPr>
      </p:pic>
      <p:pic>
        <p:nvPicPr>
          <p:cNvPr id="44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4800600"/>
            <a:ext cx="481434" cy="468630"/>
          </a:xfrm>
          <a:prstGeom prst="rect">
            <a:avLst/>
          </a:prstGeom>
          <a:noFill/>
        </p:spPr>
      </p:pic>
      <p:pic>
        <p:nvPicPr>
          <p:cNvPr id="45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4495800"/>
            <a:ext cx="481434" cy="468630"/>
          </a:xfrm>
          <a:prstGeom prst="rect">
            <a:avLst/>
          </a:prstGeom>
          <a:noFill/>
        </p:spPr>
      </p:pic>
      <p:pic>
        <p:nvPicPr>
          <p:cNvPr id="46" name="Picture 5" descr="C:\Program Files\Microsoft Resource DVD Artwork\DVD_ART\Artwork_Imagery\HARDWARE_IMAGERY\Illustration - Misc Hardware\Windows Server Icons\Misc\Hourglass waitin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8200" y="4800600"/>
            <a:ext cx="281940" cy="487680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2895600" y="1219200"/>
            <a:ext cx="28488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2D DAG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multi-machine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virtualized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4191000" y="2514600"/>
            <a:ext cx="1219200" cy="3429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 Job Structure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grep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19600" y="31242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sort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awk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perl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026024" y="3510915"/>
            <a:ext cx="916352" cy="671786"/>
          </a:xfrm>
          <a:prstGeom prst="curvedConnector3">
            <a:avLst>
              <a:gd name="adj1" fmla="val 36168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390900"/>
            <a:ext cx="717176" cy="6534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181600" y="3390900"/>
            <a:ext cx="806824" cy="12630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grep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grep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19600" y="40386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sort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19600" y="48006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sort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awk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305300"/>
            <a:ext cx="717176" cy="4248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17176" cy="3371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181600" y="4653915"/>
            <a:ext cx="806824" cy="4133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181600" y="4305300"/>
            <a:ext cx="806824" cy="3486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181600" y="3390900"/>
            <a:ext cx="806824" cy="1962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181600" y="3587115"/>
            <a:ext cx="806824" cy="7181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181600" y="3587115"/>
            <a:ext cx="806824" cy="14801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76200" y="2209800"/>
            <a:ext cx="947695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Input</a:t>
            </a:r>
            <a:br>
              <a:rPr lang="en-US" sz="2800" i="1" dirty="0" smtClean="0"/>
            </a:br>
            <a:r>
              <a:rPr lang="en-US" sz="2800" i="1" dirty="0" smtClean="0"/>
              <a:t>files</a:t>
            </a:r>
            <a:endParaRPr lang="en-US" sz="28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1447800" y="5638800"/>
            <a:ext cx="1802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Vertices </a:t>
            </a:r>
            <a:br>
              <a:rPr lang="en-US" sz="2800" i="1" dirty="0" smtClean="0"/>
            </a:br>
            <a:r>
              <a:rPr lang="en-US" sz="2800" i="1" dirty="0" smtClean="0"/>
              <a:t>(processes)</a:t>
            </a:r>
            <a:endParaRPr lang="en-US" sz="2800" i="1" dirty="0"/>
          </a:p>
        </p:txBody>
      </p:sp>
      <p:cxnSp>
        <p:nvCxnSpPr>
          <p:cNvPr id="50" name="Straight Arrow Connector 49"/>
          <p:cNvCxnSpPr>
            <a:stCxn id="49" idx="0"/>
            <a:endCxn id="15" idx="2"/>
          </p:cNvCxnSpPr>
          <p:nvPr/>
        </p:nvCxnSpPr>
        <p:spPr>
          <a:xfrm rot="16200000" flipV="1">
            <a:off x="1822349" y="5111851"/>
            <a:ext cx="381000" cy="67289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0"/>
            <a:endCxn id="16" idx="2"/>
          </p:cNvCxnSpPr>
          <p:nvPr/>
        </p:nvCxnSpPr>
        <p:spPr>
          <a:xfrm rot="5400000" flipH="1" flipV="1">
            <a:off x="2514368" y="4831745"/>
            <a:ext cx="641985" cy="97212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930206" y="2590800"/>
            <a:ext cx="1213794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Output</a:t>
            </a:r>
            <a:br>
              <a:rPr lang="en-US" sz="2800" i="1" dirty="0" smtClean="0"/>
            </a:br>
            <a:r>
              <a:rPr lang="en-US" sz="2800" i="1" dirty="0" smtClean="0"/>
              <a:t>files</a:t>
            </a:r>
            <a:endParaRPr lang="en-US" sz="28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57400" y="2057400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Channels</a:t>
            </a:r>
            <a:endParaRPr lang="en-US" sz="2800" i="1" dirty="0"/>
          </a:p>
        </p:txBody>
      </p:sp>
      <p:cxnSp>
        <p:nvCxnSpPr>
          <p:cNvPr id="59" name="Straight Arrow Connector 58"/>
          <p:cNvCxnSpPr>
            <a:stCxn id="58" idx="2"/>
          </p:cNvCxnSpPr>
          <p:nvPr/>
        </p:nvCxnSpPr>
        <p:spPr>
          <a:xfrm rot="5400000">
            <a:off x="2084993" y="3010228"/>
            <a:ext cx="1153182" cy="29396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419600" y="2514600"/>
            <a:ext cx="100206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Stage</a:t>
            </a:r>
            <a:endParaRPr lang="en-US" sz="2800" i="1" dirty="0"/>
          </a:p>
        </p:txBody>
      </p:sp>
      <p:pic>
        <p:nvPicPr>
          <p:cNvPr id="6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5334000"/>
            <a:ext cx="613339" cy="621030"/>
          </a:xfrm>
          <a:prstGeom prst="rect">
            <a:avLst/>
          </a:prstGeom>
          <a:noFill/>
        </p:spPr>
      </p:pic>
      <p:cxnSp>
        <p:nvCxnSpPr>
          <p:cNvPr id="66" name="Straight Arrow Connector 65"/>
          <p:cNvCxnSpPr>
            <a:stCxn id="16" idx="3"/>
            <a:endCxn id="19" idx="1"/>
          </p:cNvCxnSpPr>
          <p:nvPr/>
        </p:nvCxnSpPr>
        <p:spPr>
          <a:xfrm flipV="1">
            <a:off x="3702424" y="4653915"/>
            <a:ext cx="2286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3"/>
            <a:endCxn id="8" idx="1"/>
          </p:cNvCxnSpPr>
          <p:nvPr/>
        </p:nvCxnSpPr>
        <p:spPr>
          <a:xfrm flipV="1">
            <a:off x="3702424" y="3587115"/>
            <a:ext cx="2286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"/>
          <p:cNvCxnSpPr>
            <a:stCxn id="5" idx="3"/>
          </p:cNvCxnSpPr>
          <p:nvPr/>
        </p:nvCxnSpPr>
        <p:spPr>
          <a:xfrm>
            <a:off x="2026024" y="3510915"/>
            <a:ext cx="934459" cy="41828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9" idx="3"/>
            <a:endCxn id="65" idx="1"/>
          </p:cNvCxnSpPr>
          <p:nvPr/>
        </p:nvCxnSpPr>
        <p:spPr>
          <a:xfrm>
            <a:off x="6750424" y="4653915"/>
            <a:ext cx="1631576" cy="990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8" idx="2"/>
          </p:cNvCxnSpPr>
          <p:nvPr/>
        </p:nvCxnSpPr>
        <p:spPr>
          <a:xfrm rot="16200000" flipH="1">
            <a:off x="2846993" y="2542193"/>
            <a:ext cx="1153180" cy="1230033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295400" y="19050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71600" y="43434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rot="16200000" flipH="1">
            <a:off x="876300" y="3352800"/>
            <a:ext cx="1905000" cy="7620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0" y="2971800"/>
            <a:ext cx="609600" cy="15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3200400"/>
            <a:ext cx="609600" cy="15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0" y="3429000"/>
            <a:ext cx="609600" cy="15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609600" cy="15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0" y="3124200"/>
            <a:ext cx="985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Items</a:t>
            </a:r>
            <a:endParaRPr lang="en-US" sz="28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1295400"/>
            <a:ext cx="4267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Finite streams of items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distributed filesystem files</a:t>
            </a:r>
            <a:br>
              <a:rPr lang="en-US" sz="2800" dirty="0" smtClean="0"/>
            </a:br>
            <a:r>
              <a:rPr lang="en-US" sz="2800" dirty="0" smtClean="0"/>
              <a:t>  	(persistent)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SMB/NTFS files </a:t>
            </a:r>
            <a:br>
              <a:rPr lang="en-US" sz="2800" dirty="0" smtClean="0"/>
            </a:br>
            <a:r>
              <a:rPr lang="en-US" sz="2800" dirty="0" smtClean="0"/>
              <a:t>  	(temporary)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TCP pipes</a:t>
            </a:r>
            <a:br>
              <a:rPr lang="en-US" sz="2800" dirty="0" smtClean="0"/>
            </a:br>
            <a:r>
              <a:rPr lang="en-US" sz="2800" dirty="0" smtClean="0"/>
              <a:t>  	(inter-machine)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memory FIFOs </a:t>
            </a:r>
            <a:br>
              <a:rPr lang="en-US" sz="2800" dirty="0" smtClean="0"/>
            </a:br>
            <a:r>
              <a:rPr lang="en-US" sz="2800" dirty="0" smtClean="0"/>
              <a:t>  	(intra-machine)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694374"/>
            <a:ext cx="691911" cy="1020626"/>
          </a:xfrm>
          <a:prstGeom prst="rect">
            <a:avLst/>
          </a:prstGeom>
          <a:noFill/>
        </p:spPr>
      </p:pic>
      <p:pic>
        <p:nvPicPr>
          <p:cNvPr id="73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694374"/>
            <a:ext cx="691911" cy="1020626"/>
          </a:xfrm>
          <a:prstGeom prst="rect">
            <a:avLst/>
          </a:prstGeom>
          <a:noFill/>
        </p:spPr>
      </p:pic>
      <p:pic>
        <p:nvPicPr>
          <p:cNvPr id="74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694374"/>
            <a:ext cx="691911" cy="1020626"/>
          </a:xfrm>
          <a:prstGeom prst="rect">
            <a:avLst/>
          </a:prstGeom>
          <a:noFill/>
        </p:spPr>
      </p:pic>
      <p:pic>
        <p:nvPicPr>
          <p:cNvPr id="7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694374"/>
            <a:ext cx="691911" cy="1020626"/>
          </a:xfrm>
          <a:prstGeom prst="rect">
            <a:avLst/>
          </a:prstGeom>
          <a:noFill/>
        </p:spPr>
      </p:pic>
      <p:sp>
        <p:nvSpPr>
          <p:cNvPr id="75" name="Freeform 74"/>
          <p:cNvSpPr/>
          <p:nvPr/>
        </p:nvSpPr>
        <p:spPr>
          <a:xfrm>
            <a:off x="606640" y="3151573"/>
            <a:ext cx="7459463" cy="997505"/>
          </a:xfrm>
          <a:custGeom>
            <a:avLst/>
            <a:gdLst>
              <a:gd name="connsiteX0" fmla="*/ 538579 w 7739849"/>
              <a:gd name="connsiteY0" fmla="*/ 328474 h 985421"/>
              <a:gd name="connsiteX1" fmla="*/ 645111 w 7739849"/>
              <a:gd name="connsiteY1" fmla="*/ 168676 h 985421"/>
              <a:gd name="connsiteX2" fmla="*/ 2074416 w 7739849"/>
              <a:gd name="connsiteY2" fmla="*/ 168676 h 985421"/>
              <a:gd name="connsiteX3" fmla="*/ 4071892 w 7739849"/>
              <a:gd name="connsiteY3" fmla="*/ 239697 h 985421"/>
              <a:gd name="connsiteX4" fmla="*/ 7187954 w 7739849"/>
              <a:gd name="connsiteY4" fmla="*/ 62144 h 985421"/>
              <a:gd name="connsiteX5" fmla="*/ 7383263 w 7739849"/>
              <a:gd name="connsiteY5" fmla="*/ 612559 h 985421"/>
              <a:gd name="connsiteX6" fmla="*/ 6051612 w 7739849"/>
              <a:gd name="connsiteY6" fmla="*/ 941033 h 985421"/>
              <a:gd name="connsiteX7" fmla="*/ 3876583 w 7739849"/>
              <a:gd name="connsiteY7" fmla="*/ 878889 h 985421"/>
              <a:gd name="connsiteX8" fmla="*/ 538579 w 7739849"/>
              <a:gd name="connsiteY8" fmla="*/ 328474 h 985421"/>
              <a:gd name="connsiteX0" fmla="*/ 538579 w 7739849"/>
              <a:gd name="connsiteY0" fmla="*/ 328474 h 960021"/>
              <a:gd name="connsiteX1" fmla="*/ 645111 w 7739849"/>
              <a:gd name="connsiteY1" fmla="*/ 168676 h 960021"/>
              <a:gd name="connsiteX2" fmla="*/ 2074416 w 7739849"/>
              <a:gd name="connsiteY2" fmla="*/ 168676 h 960021"/>
              <a:gd name="connsiteX3" fmla="*/ 4071892 w 7739849"/>
              <a:gd name="connsiteY3" fmla="*/ 239697 h 960021"/>
              <a:gd name="connsiteX4" fmla="*/ 7187954 w 7739849"/>
              <a:gd name="connsiteY4" fmla="*/ 62144 h 960021"/>
              <a:gd name="connsiteX5" fmla="*/ 7383263 w 7739849"/>
              <a:gd name="connsiteY5" fmla="*/ 612559 h 960021"/>
              <a:gd name="connsiteX6" fmla="*/ 6051612 w 7739849"/>
              <a:gd name="connsiteY6" fmla="*/ 941033 h 960021"/>
              <a:gd name="connsiteX7" fmla="*/ 3876583 w 7739849"/>
              <a:gd name="connsiteY7" fmla="*/ 726489 h 960021"/>
              <a:gd name="connsiteX8" fmla="*/ 538579 w 7739849"/>
              <a:gd name="connsiteY8" fmla="*/ 328474 h 960021"/>
              <a:gd name="connsiteX0" fmla="*/ 538579 w 7739849"/>
              <a:gd name="connsiteY0" fmla="*/ 328474 h 960021"/>
              <a:gd name="connsiteX1" fmla="*/ 645111 w 7739849"/>
              <a:gd name="connsiteY1" fmla="*/ 168676 h 960021"/>
              <a:gd name="connsiteX2" fmla="*/ 2074416 w 7739849"/>
              <a:gd name="connsiteY2" fmla="*/ 168676 h 960021"/>
              <a:gd name="connsiteX3" fmla="*/ 4071892 w 7739849"/>
              <a:gd name="connsiteY3" fmla="*/ 239697 h 960021"/>
              <a:gd name="connsiteX4" fmla="*/ 7187954 w 7739849"/>
              <a:gd name="connsiteY4" fmla="*/ 62144 h 960021"/>
              <a:gd name="connsiteX5" fmla="*/ 7383263 w 7739849"/>
              <a:gd name="connsiteY5" fmla="*/ 612559 h 960021"/>
              <a:gd name="connsiteX6" fmla="*/ 5899212 w 7739849"/>
              <a:gd name="connsiteY6" fmla="*/ 941033 h 960021"/>
              <a:gd name="connsiteX7" fmla="*/ 3876583 w 7739849"/>
              <a:gd name="connsiteY7" fmla="*/ 726489 h 960021"/>
              <a:gd name="connsiteX8" fmla="*/ 538579 w 7739849"/>
              <a:gd name="connsiteY8" fmla="*/ 328474 h 960021"/>
              <a:gd name="connsiteX0" fmla="*/ 538579 w 7739849"/>
              <a:gd name="connsiteY0" fmla="*/ 328474 h 948924"/>
              <a:gd name="connsiteX1" fmla="*/ 645111 w 7739849"/>
              <a:gd name="connsiteY1" fmla="*/ 168676 h 948924"/>
              <a:gd name="connsiteX2" fmla="*/ 2074416 w 7739849"/>
              <a:gd name="connsiteY2" fmla="*/ 168676 h 948924"/>
              <a:gd name="connsiteX3" fmla="*/ 4071892 w 7739849"/>
              <a:gd name="connsiteY3" fmla="*/ 239697 h 948924"/>
              <a:gd name="connsiteX4" fmla="*/ 7187954 w 7739849"/>
              <a:gd name="connsiteY4" fmla="*/ 62144 h 948924"/>
              <a:gd name="connsiteX5" fmla="*/ 7383263 w 7739849"/>
              <a:gd name="connsiteY5" fmla="*/ 612559 h 948924"/>
              <a:gd name="connsiteX6" fmla="*/ 7374385 w 7739849"/>
              <a:gd name="connsiteY6" fmla="*/ 773837 h 948924"/>
              <a:gd name="connsiteX7" fmla="*/ 5899212 w 7739849"/>
              <a:gd name="connsiteY7" fmla="*/ 941033 h 948924"/>
              <a:gd name="connsiteX8" fmla="*/ 3876583 w 7739849"/>
              <a:gd name="connsiteY8" fmla="*/ 726489 h 948924"/>
              <a:gd name="connsiteX9" fmla="*/ 538579 w 7739849"/>
              <a:gd name="connsiteY9" fmla="*/ 328474 h 948924"/>
              <a:gd name="connsiteX0" fmla="*/ 538579 w 7765249"/>
              <a:gd name="connsiteY0" fmla="*/ 328474 h 948924"/>
              <a:gd name="connsiteX1" fmla="*/ 645111 w 7765249"/>
              <a:gd name="connsiteY1" fmla="*/ 168676 h 948924"/>
              <a:gd name="connsiteX2" fmla="*/ 2074416 w 7765249"/>
              <a:gd name="connsiteY2" fmla="*/ 168676 h 948924"/>
              <a:gd name="connsiteX3" fmla="*/ 4071892 w 7765249"/>
              <a:gd name="connsiteY3" fmla="*/ 239697 h 948924"/>
              <a:gd name="connsiteX4" fmla="*/ 7187954 w 7765249"/>
              <a:gd name="connsiteY4" fmla="*/ 62144 h 948924"/>
              <a:gd name="connsiteX5" fmla="*/ 7535663 w 7765249"/>
              <a:gd name="connsiteY5" fmla="*/ 612559 h 948924"/>
              <a:gd name="connsiteX6" fmla="*/ 7374385 w 7765249"/>
              <a:gd name="connsiteY6" fmla="*/ 773837 h 948924"/>
              <a:gd name="connsiteX7" fmla="*/ 5899212 w 7765249"/>
              <a:gd name="connsiteY7" fmla="*/ 941033 h 948924"/>
              <a:gd name="connsiteX8" fmla="*/ 3876583 w 7765249"/>
              <a:gd name="connsiteY8" fmla="*/ 726489 h 948924"/>
              <a:gd name="connsiteX9" fmla="*/ 538579 w 7765249"/>
              <a:gd name="connsiteY9" fmla="*/ 328474 h 948924"/>
              <a:gd name="connsiteX0" fmla="*/ 538579 w 7765249"/>
              <a:gd name="connsiteY0" fmla="*/ 328474 h 948924"/>
              <a:gd name="connsiteX1" fmla="*/ 645111 w 7765249"/>
              <a:gd name="connsiteY1" fmla="*/ 168676 h 948924"/>
              <a:gd name="connsiteX2" fmla="*/ 2074416 w 7765249"/>
              <a:gd name="connsiteY2" fmla="*/ 168676 h 948924"/>
              <a:gd name="connsiteX3" fmla="*/ 4071892 w 7765249"/>
              <a:gd name="connsiteY3" fmla="*/ 239697 h 948924"/>
              <a:gd name="connsiteX4" fmla="*/ 7187954 w 7765249"/>
              <a:gd name="connsiteY4" fmla="*/ 62144 h 948924"/>
              <a:gd name="connsiteX5" fmla="*/ 7535663 w 7765249"/>
              <a:gd name="connsiteY5" fmla="*/ 612559 h 948924"/>
              <a:gd name="connsiteX6" fmla="*/ 7374385 w 7765249"/>
              <a:gd name="connsiteY6" fmla="*/ 773837 h 948924"/>
              <a:gd name="connsiteX7" fmla="*/ 5899212 w 7765249"/>
              <a:gd name="connsiteY7" fmla="*/ 941033 h 948924"/>
              <a:gd name="connsiteX8" fmla="*/ 3876583 w 7765249"/>
              <a:gd name="connsiteY8" fmla="*/ 726489 h 948924"/>
              <a:gd name="connsiteX9" fmla="*/ 538579 w 7765249"/>
              <a:gd name="connsiteY9" fmla="*/ 328474 h 948924"/>
              <a:gd name="connsiteX0" fmla="*/ 538579 w 7647127"/>
              <a:gd name="connsiteY0" fmla="*/ 328474 h 948924"/>
              <a:gd name="connsiteX1" fmla="*/ 645111 w 7647127"/>
              <a:gd name="connsiteY1" fmla="*/ 168676 h 948924"/>
              <a:gd name="connsiteX2" fmla="*/ 2074416 w 7647127"/>
              <a:gd name="connsiteY2" fmla="*/ 168676 h 948924"/>
              <a:gd name="connsiteX3" fmla="*/ 4071892 w 7647127"/>
              <a:gd name="connsiteY3" fmla="*/ 239697 h 948924"/>
              <a:gd name="connsiteX4" fmla="*/ 6883154 w 7647127"/>
              <a:gd name="connsiteY4" fmla="*/ 62144 h 948924"/>
              <a:gd name="connsiteX5" fmla="*/ 7535663 w 7647127"/>
              <a:gd name="connsiteY5" fmla="*/ 612559 h 948924"/>
              <a:gd name="connsiteX6" fmla="*/ 7374385 w 7647127"/>
              <a:gd name="connsiteY6" fmla="*/ 773837 h 948924"/>
              <a:gd name="connsiteX7" fmla="*/ 5899212 w 7647127"/>
              <a:gd name="connsiteY7" fmla="*/ 941033 h 948924"/>
              <a:gd name="connsiteX8" fmla="*/ 3876583 w 7647127"/>
              <a:gd name="connsiteY8" fmla="*/ 726489 h 948924"/>
              <a:gd name="connsiteX9" fmla="*/ 538579 w 7647127"/>
              <a:gd name="connsiteY9" fmla="*/ 328474 h 948924"/>
              <a:gd name="connsiteX0" fmla="*/ 538579 w 7535663"/>
              <a:gd name="connsiteY0" fmla="*/ 328474 h 960021"/>
              <a:gd name="connsiteX1" fmla="*/ 645111 w 7535663"/>
              <a:gd name="connsiteY1" fmla="*/ 168676 h 960021"/>
              <a:gd name="connsiteX2" fmla="*/ 2074416 w 7535663"/>
              <a:gd name="connsiteY2" fmla="*/ 168676 h 960021"/>
              <a:gd name="connsiteX3" fmla="*/ 4071892 w 7535663"/>
              <a:gd name="connsiteY3" fmla="*/ 239697 h 960021"/>
              <a:gd name="connsiteX4" fmla="*/ 6883154 w 7535663"/>
              <a:gd name="connsiteY4" fmla="*/ 62144 h 960021"/>
              <a:gd name="connsiteX5" fmla="*/ 7535663 w 7535663"/>
              <a:gd name="connsiteY5" fmla="*/ 612559 h 960021"/>
              <a:gd name="connsiteX6" fmla="*/ 5899212 w 7535663"/>
              <a:gd name="connsiteY6" fmla="*/ 941033 h 960021"/>
              <a:gd name="connsiteX7" fmla="*/ 3876583 w 7535663"/>
              <a:gd name="connsiteY7" fmla="*/ 726489 h 960021"/>
              <a:gd name="connsiteX8" fmla="*/ 538579 w 7535663"/>
              <a:gd name="connsiteY8" fmla="*/ 328474 h 960021"/>
              <a:gd name="connsiteX0" fmla="*/ 538579 w 7577709"/>
              <a:gd name="connsiteY0" fmla="*/ 328474 h 972845"/>
              <a:gd name="connsiteX1" fmla="*/ 645111 w 7577709"/>
              <a:gd name="connsiteY1" fmla="*/ 168676 h 972845"/>
              <a:gd name="connsiteX2" fmla="*/ 2074416 w 7577709"/>
              <a:gd name="connsiteY2" fmla="*/ 168676 h 972845"/>
              <a:gd name="connsiteX3" fmla="*/ 4071892 w 7577709"/>
              <a:gd name="connsiteY3" fmla="*/ 239697 h 972845"/>
              <a:gd name="connsiteX4" fmla="*/ 6883154 w 7577709"/>
              <a:gd name="connsiteY4" fmla="*/ 62144 h 972845"/>
              <a:gd name="connsiteX5" fmla="*/ 7535663 w 7577709"/>
              <a:gd name="connsiteY5" fmla="*/ 612559 h 972845"/>
              <a:gd name="connsiteX6" fmla="*/ 7135428 w 7577709"/>
              <a:gd name="connsiteY6" fmla="*/ 917359 h 972845"/>
              <a:gd name="connsiteX7" fmla="*/ 5899212 w 7577709"/>
              <a:gd name="connsiteY7" fmla="*/ 941033 h 972845"/>
              <a:gd name="connsiteX8" fmla="*/ 3876583 w 7577709"/>
              <a:gd name="connsiteY8" fmla="*/ 726489 h 972845"/>
              <a:gd name="connsiteX9" fmla="*/ 538579 w 7577709"/>
              <a:gd name="connsiteY9" fmla="*/ 328474 h 972845"/>
              <a:gd name="connsiteX0" fmla="*/ 538579 w 7577709"/>
              <a:gd name="connsiteY0" fmla="*/ 328474 h 980982"/>
              <a:gd name="connsiteX1" fmla="*/ 645111 w 7577709"/>
              <a:gd name="connsiteY1" fmla="*/ 168676 h 980982"/>
              <a:gd name="connsiteX2" fmla="*/ 2074416 w 7577709"/>
              <a:gd name="connsiteY2" fmla="*/ 168676 h 980982"/>
              <a:gd name="connsiteX3" fmla="*/ 4071892 w 7577709"/>
              <a:gd name="connsiteY3" fmla="*/ 239697 h 980982"/>
              <a:gd name="connsiteX4" fmla="*/ 6883154 w 7577709"/>
              <a:gd name="connsiteY4" fmla="*/ 62144 h 980982"/>
              <a:gd name="connsiteX5" fmla="*/ 7535663 w 7577709"/>
              <a:gd name="connsiteY5" fmla="*/ 612559 h 980982"/>
              <a:gd name="connsiteX6" fmla="*/ 7135428 w 7577709"/>
              <a:gd name="connsiteY6" fmla="*/ 917359 h 980982"/>
              <a:gd name="connsiteX7" fmla="*/ 5899212 w 7577709"/>
              <a:gd name="connsiteY7" fmla="*/ 941033 h 980982"/>
              <a:gd name="connsiteX8" fmla="*/ 3876583 w 7577709"/>
              <a:gd name="connsiteY8" fmla="*/ 878889 h 980982"/>
              <a:gd name="connsiteX9" fmla="*/ 538579 w 7577709"/>
              <a:gd name="connsiteY9" fmla="*/ 328474 h 980982"/>
              <a:gd name="connsiteX0" fmla="*/ 538579 w 7577709"/>
              <a:gd name="connsiteY0" fmla="*/ 328474 h 972105"/>
              <a:gd name="connsiteX1" fmla="*/ 645111 w 7577709"/>
              <a:gd name="connsiteY1" fmla="*/ 168676 h 972105"/>
              <a:gd name="connsiteX2" fmla="*/ 2074416 w 7577709"/>
              <a:gd name="connsiteY2" fmla="*/ 168676 h 972105"/>
              <a:gd name="connsiteX3" fmla="*/ 4071892 w 7577709"/>
              <a:gd name="connsiteY3" fmla="*/ 239697 h 972105"/>
              <a:gd name="connsiteX4" fmla="*/ 6883154 w 7577709"/>
              <a:gd name="connsiteY4" fmla="*/ 62144 h 972105"/>
              <a:gd name="connsiteX5" fmla="*/ 7535663 w 7577709"/>
              <a:gd name="connsiteY5" fmla="*/ 612559 h 972105"/>
              <a:gd name="connsiteX6" fmla="*/ 7135428 w 7577709"/>
              <a:gd name="connsiteY6" fmla="*/ 917359 h 972105"/>
              <a:gd name="connsiteX7" fmla="*/ 5899212 w 7577709"/>
              <a:gd name="connsiteY7" fmla="*/ 941033 h 972105"/>
              <a:gd name="connsiteX8" fmla="*/ 3876583 w 7577709"/>
              <a:gd name="connsiteY8" fmla="*/ 878889 h 972105"/>
              <a:gd name="connsiteX9" fmla="*/ 2243092 w 7577709"/>
              <a:gd name="connsiteY9" fmla="*/ 562991 h 972105"/>
              <a:gd name="connsiteX10" fmla="*/ 538579 w 7577709"/>
              <a:gd name="connsiteY10" fmla="*/ 328474 h 972105"/>
              <a:gd name="connsiteX0" fmla="*/ 538579 w 7577709"/>
              <a:gd name="connsiteY0" fmla="*/ 328474 h 972105"/>
              <a:gd name="connsiteX1" fmla="*/ 645111 w 7577709"/>
              <a:gd name="connsiteY1" fmla="*/ 168676 h 972105"/>
              <a:gd name="connsiteX2" fmla="*/ 2074416 w 7577709"/>
              <a:gd name="connsiteY2" fmla="*/ 168676 h 972105"/>
              <a:gd name="connsiteX3" fmla="*/ 4071892 w 7577709"/>
              <a:gd name="connsiteY3" fmla="*/ 239697 h 972105"/>
              <a:gd name="connsiteX4" fmla="*/ 6883154 w 7577709"/>
              <a:gd name="connsiteY4" fmla="*/ 62144 h 972105"/>
              <a:gd name="connsiteX5" fmla="*/ 7535663 w 7577709"/>
              <a:gd name="connsiteY5" fmla="*/ 612559 h 972105"/>
              <a:gd name="connsiteX6" fmla="*/ 7135428 w 7577709"/>
              <a:gd name="connsiteY6" fmla="*/ 917359 h 972105"/>
              <a:gd name="connsiteX7" fmla="*/ 5899212 w 7577709"/>
              <a:gd name="connsiteY7" fmla="*/ 941033 h 972105"/>
              <a:gd name="connsiteX8" fmla="*/ 3876583 w 7577709"/>
              <a:gd name="connsiteY8" fmla="*/ 878889 h 972105"/>
              <a:gd name="connsiteX9" fmla="*/ 3361678 w 7577709"/>
              <a:gd name="connsiteY9" fmla="*/ 646590 h 972105"/>
              <a:gd name="connsiteX10" fmla="*/ 2243092 w 7577709"/>
              <a:gd name="connsiteY10" fmla="*/ 562991 h 972105"/>
              <a:gd name="connsiteX11" fmla="*/ 538579 w 7577709"/>
              <a:gd name="connsiteY11" fmla="*/ 328474 h 9721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4605292 w 7577709"/>
              <a:gd name="connsiteY3" fmla="*/ 112697 h 997505"/>
              <a:gd name="connsiteX4" fmla="*/ 6883154 w 7577709"/>
              <a:gd name="connsiteY4" fmla="*/ 87544 h 997505"/>
              <a:gd name="connsiteX5" fmla="*/ 7535663 w 7577709"/>
              <a:gd name="connsiteY5" fmla="*/ 637959 h 997505"/>
              <a:gd name="connsiteX6" fmla="*/ 7135428 w 7577709"/>
              <a:gd name="connsiteY6" fmla="*/ 942759 h 997505"/>
              <a:gd name="connsiteX7" fmla="*/ 5899212 w 7577709"/>
              <a:gd name="connsiteY7" fmla="*/ 966433 h 997505"/>
              <a:gd name="connsiteX8" fmla="*/ 3876583 w 7577709"/>
              <a:gd name="connsiteY8" fmla="*/ 904289 h 997505"/>
              <a:gd name="connsiteX9" fmla="*/ 3361678 w 7577709"/>
              <a:gd name="connsiteY9" fmla="*/ 671990 h 997505"/>
              <a:gd name="connsiteX10" fmla="*/ 2243092 w 7577709"/>
              <a:gd name="connsiteY10" fmla="*/ 588391 h 997505"/>
              <a:gd name="connsiteX11" fmla="*/ 538579 w 7577709"/>
              <a:gd name="connsiteY11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361678 w 7577709"/>
              <a:gd name="connsiteY10" fmla="*/ 671990 h 997505"/>
              <a:gd name="connsiteX11" fmla="*/ 2243092 w 7577709"/>
              <a:gd name="connsiteY11" fmla="*/ 588391 h 997505"/>
              <a:gd name="connsiteX12" fmla="*/ 538579 w 7577709"/>
              <a:gd name="connsiteY12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056878 w 7577709"/>
              <a:gd name="connsiteY10" fmla="*/ 519590 h 997505"/>
              <a:gd name="connsiteX11" fmla="*/ 2243092 w 7577709"/>
              <a:gd name="connsiteY11" fmla="*/ 588391 h 997505"/>
              <a:gd name="connsiteX12" fmla="*/ 538579 w 7577709"/>
              <a:gd name="connsiteY12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056878 w 7577709"/>
              <a:gd name="connsiteY10" fmla="*/ 519590 h 997505"/>
              <a:gd name="connsiteX11" fmla="*/ 2243092 w 7577709"/>
              <a:gd name="connsiteY11" fmla="*/ 512191 h 997505"/>
              <a:gd name="connsiteX12" fmla="*/ 538579 w 7577709"/>
              <a:gd name="connsiteY12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056878 w 7577709"/>
              <a:gd name="connsiteY10" fmla="*/ 519590 h 997505"/>
              <a:gd name="connsiteX11" fmla="*/ 2243092 w 7577709"/>
              <a:gd name="connsiteY11" fmla="*/ 512191 h 997505"/>
              <a:gd name="connsiteX12" fmla="*/ 538579 w 7577709"/>
              <a:gd name="connsiteY12" fmla="*/ 353874 h 997505"/>
              <a:gd name="connsiteX0" fmla="*/ 538579 w 7501509"/>
              <a:gd name="connsiteY0" fmla="*/ 328474 h 997505"/>
              <a:gd name="connsiteX1" fmla="*/ 645111 w 7501509"/>
              <a:gd name="connsiteY1" fmla="*/ 168676 h 997505"/>
              <a:gd name="connsiteX2" fmla="*/ 2074416 w 7501509"/>
              <a:gd name="connsiteY2" fmla="*/ 168676 h 997505"/>
              <a:gd name="connsiteX3" fmla="*/ 3062057 w 7501509"/>
              <a:gd name="connsiteY3" fmla="*/ 142043 h 997505"/>
              <a:gd name="connsiteX4" fmla="*/ 4605292 w 7501509"/>
              <a:gd name="connsiteY4" fmla="*/ 87297 h 997505"/>
              <a:gd name="connsiteX5" fmla="*/ 6883154 w 7501509"/>
              <a:gd name="connsiteY5" fmla="*/ 62144 h 997505"/>
              <a:gd name="connsiteX6" fmla="*/ 7459463 w 7501509"/>
              <a:gd name="connsiteY6" fmla="*/ 460159 h 997505"/>
              <a:gd name="connsiteX7" fmla="*/ 7135428 w 7501509"/>
              <a:gd name="connsiteY7" fmla="*/ 917359 h 997505"/>
              <a:gd name="connsiteX8" fmla="*/ 5899212 w 7501509"/>
              <a:gd name="connsiteY8" fmla="*/ 941033 h 997505"/>
              <a:gd name="connsiteX9" fmla="*/ 3876583 w 7501509"/>
              <a:gd name="connsiteY9" fmla="*/ 878889 h 997505"/>
              <a:gd name="connsiteX10" fmla="*/ 3056878 w 7501509"/>
              <a:gd name="connsiteY10" fmla="*/ 494190 h 997505"/>
              <a:gd name="connsiteX11" fmla="*/ 2243092 w 7501509"/>
              <a:gd name="connsiteY11" fmla="*/ 486791 h 997505"/>
              <a:gd name="connsiteX12" fmla="*/ 538579 w 7501509"/>
              <a:gd name="connsiteY12" fmla="*/ 328474 h 997505"/>
              <a:gd name="connsiteX0" fmla="*/ 538579 w 7459463"/>
              <a:gd name="connsiteY0" fmla="*/ 328474 h 997505"/>
              <a:gd name="connsiteX1" fmla="*/ 645111 w 7459463"/>
              <a:gd name="connsiteY1" fmla="*/ 168676 h 997505"/>
              <a:gd name="connsiteX2" fmla="*/ 2074416 w 7459463"/>
              <a:gd name="connsiteY2" fmla="*/ 168676 h 997505"/>
              <a:gd name="connsiteX3" fmla="*/ 3062057 w 7459463"/>
              <a:gd name="connsiteY3" fmla="*/ 142043 h 997505"/>
              <a:gd name="connsiteX4" fmla="*/ 4605292 w 7459463"/>
              <a:gd name="connsiteY4" fmla="*/ 87297 h 997505"/>
              <a:gd name="connsiteX5" fmla="*/ 6883154 w 7459463"/>
              <a:gd name="connsiteY5" fmla="*/ 62144 h 997505"/>
              <a:gd name="connsiteX6" fmla="*/ 7459463 w 7459463"/>
              <a:gd name="connsiteY6" fmla="*/ 460159 h 997505"/>
              <a:gd name="connsiteX7" fmla="*/ 7135428 w 7459463"/>
              <a:gd name="connsiteY7" fmla="*/ 917359 h 997505"/>
              <a:gd name="connsiteX8" fmla="*/ 5899212 w 7459463"/>
              <a:gd name="connsiteY8" fmla="*/ 941033 h 997505"/>
              <a:gd name="connsiteX9" fmla="*/ 3876583 w 7459463"/>
              <a:gd name="connsiteY9" fmla="*/ 878889 h 997505"/>
              <a:gd name="connsiteX10" fmla="*/ 3056878 w 7459463"/>
              <a:gd name="connsiteY10" fmla="*/ 494190 h 997505"/>
              <a:gd name="connsiteX11" fmla="*/ 2243092 w 7459463"/>
              <a:gd name="connsiteY11" fmla="*/ 486791 h 997505"/>
              <a:gd name="connsiteX12" fmla="*/ 538579 w 7459463"/>
              <a:gd name="connsiteY12" fmla="*/ 328474 h 99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459463" h="997505">
                <a:moveTo>
                  <a:pt x="538579" y="328474"/>
                </a:moveTo>
                <a:cubicBezTo>
                  <a:pt x="0" y="210105"/>
                  <a:pt x="389138" y="195309"/>
                  <a:pt x="645111" y="168676"/>
                </a:cubicBezTo>
                <a:cubicBezTo>
                  <a:pt x="901084" y="142043"/>
                  <a:pt x="1671592" y="173115"/>
                  <a:pt x="2074416" y="168676"/>
                </a:cubicBezTo>
                <a:cubicBezTo>
                  <a:pt x="2477240" y="164237"/>
                  <a:pt x="2640244" y="155606"/>
                  <a:pt x="3062057" y="142043"/>
                </a:cubicBezTo>
                <a:cubicBezTo>
                  <a:pt x="3483870" y="128480"/>
                  <a:pt x="3968443" y="100613"/>
                  <a:pt x="4605292" y="87297"/>
                </a:cubicBezTo>
                <a:cubicBezTo>
                  <a:pt x="5242141" y="73981"/>
                  <a:pt x="6407459" y="0"/>
                  <a:pt x="6883154" y="62144"/>
                </a:cubicBezTo>
                <a:cubicBezTo>
                  <a:pt x="7358849" y="124288"/>
                  <a:pt x="7417417" y="317623"/>
                  <a:pt x="7459463" y="460159"/>
                </a:cubicBezTo>
                <a:cubicBezTo>
                  <a:pt x="7458600" y="641905"/>
                  <a:pt x="7395470" y="837213"/>
                  <a:pt x="7135428" y="917359"/>
                </a:cubicBezTo>
                <a:cubicBezTo>
                  <a:pt x="6875386" y="997505"/>
                  <a:pt x="6442353" y="947445"/>
                  <a:pt x="5899212" y="941033"/>
                </a:cubicBezTo>
                <a:cubicBezTo>
                  <a:pt x="5356071" y="934621"/>
                  <a:pt x="4350305" y="953363"/>
                  <a:pt x="3876583" y="878889"/>
                </a:cubicBezTo>
                <a:cubicBezTo>
                  <a:pt x="3402861" y="804415"/>
                  <a:pt x="3329126" y="559540"/>
                  <a:pt x="3056878" y="494190"/>
                </a:cubicBezTo>
                <a:cubicBezTo>
                  <a:pt x="2784630" y="428840"/>
                  <a:pt x="2644314" y="478899"/>
                  <a:pt x="2243092" y="486791"/>
                </a:cubicBezTo>
                <a:cubicBezTo>
                  <a:pt x="1823376" y="459172"/>
                  <a:pt x="804909" y="406893"/>
                  <a:pt x="538579" y="32847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ine 73"/>
          <p:cNvSpPr>
            <a:spLocks noChangeShapeType="1"/>
          </p:cNvSpPr>
          <p:nvPr/>
        </p:nvSpPr>
        <p:spPr bwMode="auto">
          <a:xfrm>
            <a:off x="7543800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 System Architecture</a:t>
            </a:r>
            <a:endParaRPr lang="en-US" dirty="0"/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02556" y="2197768"/>
            <a:ext cx="4671820" cy="5843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Files, TCP, FIFO, Network</a:t>
            </a:r>
            <a:endParaRPr lang="en-US" sz="2800" dirty="0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694016" y="2521476"/>
            <a:ext cx="2353984" cy="3345924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6" name="Oval 25"/>
          <p:cNvSpPr>
            <a:spLocks noChangeArrowheads="1"/>
          </p:cNvSpPr>
          <p:nvPr/>
        </p:nvSpPr>
        <p:spPr bwMode="auto">
          <a:xfrm>
            <a:off x="1088573" y="2976956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63436" y="2976956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038300" y="2976956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1326004" y="3366550"/>
            <a:ext cx="237432" cy="19479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800868" y="3366550"/>
            <a:ext cx="237432" cy="19479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2275732" y="3366550"/>
            <a:ext cx="237432" cy="19479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2" name="Oval 31"/>
          <p:cNvSpPr>
            <a:spLocks noChangeArrowheads="1"/>
          </p:cNvSpPr>
          <p:nvPr/>
        </p:nvSpPr>
        <p:spPr bwMode="auto">
          <a:xfrm>
            <a:off x="2516654" y="2976956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3" name="Oval 32"/>
          <p:cNvSpPr>
            <a:spLocks noChangeArrowheads="1"/>
          </p:cNvSpPr>
          <p:nvPr/>
        </p:nvSpPr>
        <p:spPr bwMode="auto">
          <a:xfrm>
            <a:off x="2038300" y="3690258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4" name="Oval 33"/>
          <p:cNvSpPr>
            <a:spLocks noChangeArrowheads="1"/>
          </p:cNvSpPr>
          <p:nvPr/>
        </p:nvSpPr>
        <p:spPr bwMode="auto">
          <a:xfrm>
            <a:off x="1563436" y="3690258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5" name="Oval 34"/>
          <p:cNvSpPr>
            <a:spLocks noChangeArrowheads="1"/>
          </p:cNvSpPr>
          <p:nvPr/>
        </p:nvSpPr>
        <p:spPr bwMode="auto">
          <a:xfrm>
            <a:off x="1011756" y="3690258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6" name="Oval 35"/>
          <p:cNvSpPr>
            <a:spLocks noChangeArrowheads="1"/>
          </p:cNvSpPr>
          <p:nvPr/>
        </p:nvSpPr>
        <p:spPr bwMode="auto">
          <a:xfrm>
            <a:off x="1326004" y="3950941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7" name="Oval 36"/>
          <p:cNvSpPr>
            <a:spLocks noChangeArrowheads="1"/>
          </p:cNvSpPr>
          <p:nvPr/>
        </p:nvSpPr>
        <p:spPr bwMode="auto">
          <a:xfrm>
            <a:off x="1800868" y="3950941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8" name="Oval 37"/>
          <p:cNvSpPr>
            <a:spLocks noChangeArrowheads="1"/>
          </p:cNvSpPr>
          <p:nvPr/>
        </p:nvSpPr>
        <p:spPr bwMode="auto">
          <a:xfrm>
            <a:off x="2275732" y="3950941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cxnSp>
        <p:nvCxnSpPr>
          <p:cNvPr id="19" name="AutoShape 38"/>
          <p:cNvCxnSpPr>
            <a:cxnSpLocks noChangeShapeType="1"/>
            <a:stCxn id="6" idx="4"/>
            <a:endCxn id="9" idx="1"/>
          </p:cNvCxnSpPr>
          <p:nvPr/>
        </p:nvCxnSpPr>
        <p:spPr bwMode="auto">
          <a:xfrm rot="16200000" flipH="1">
            <a:off x="1172371" y="3206671"/>
            <a:ext cx="22332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39"/>
          <p:cNvCxnSpPr>
            <a:cxnSpLocks noChangeShapeType="1"/>
            <a:stCxn id="7" idx="3"/>
            <a:endCxn id="9" idx="7"/>
          </p:cNvCxnSpPr>
          <p:nvPr/>
        </p:nvCxnSpPr>
        <p:spPr bwMode="auto">
          <a:xfrm rot="5400000">
            <a:off x="1437511" y="3234380"/>
            <a:ext cx="251851" cy="695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AutoShape 40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674942" y="3234380"/>
            <a:ext cx="251852" cy="69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41"/>
          <p:cNvCxnSpPr>
            <a:cxnSpLocks noChangeShapeType="1"/>
            <a:stCxn id="8" idx="3"/>
            <a:endCxn id="10" idx="0"/>
          </p:cNvCxnSpPr>
          <p:nvPr/>
        </p:nvCxnSpPr>
        <p:spPr bwMode="auto">
          <a:xfrm rot="5400000">
            <a:off x="1884666" y="3178145"/>
            <a:ext cx="22332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" name="AutoShape 42"/>
          <p:cNvCxnSpPr>
            <a:cxnSpLocks noChangeShapeType="1"/>
            <a:stCxn id="8" idx="5"/>
            <a:endCxn id="11" idx="0"/>
          </p:cNvCxnSpPr>
          <p:nvPr/>
        </p:nvCxnSpPr>
        <p:spPr bwMode="auto">
          <a:xfrm rot="16200000" flipH="1">
            <a:off x="2206042" y="3178144"/>
            <a:ext cx="22332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AutoShape 43"/>
          <p:cNvCxnSpPr>
            <a:cxnSpLocks noChangeShapeType="1"/>
            <a:stCxn id="12" idx="4"/>
            <a:endCxn id="11" idx="7"/>
          </p:cNvCxnSpPr>
          <p:nvPr/>
        </p:nvCxnSpPr>
        <p:spPr bwMode="auto">
          <a:xfrm rot="5400000">
            <a:off x="2445220" y="3204927"/>
            <a:ext cx="223324" cy="1569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" name="AutoShape 45"/>
          <p:cNvCxnSpPr>
            <a:cxnSpLocks noChangeShapeType="1"/>
            <a:stCxn id="10" idx="4"/>
            <a:endCxn id="13" idx="1"/>
          </p:cNvCxnSpPr>
          <p:nvPr/>
        </p:nvCxnSpPr>
        <p:spPr bwMode="auto">
          <a:xfrm rot="16200000" flipH="1">
            <a:off x="1917609" y="3563322"/>
            <a:ext cx="157438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46"/>
          <p:cNvCxnSpPr>
            <a:cxnSpLocks noChangeShapeType="1"/>
            <a:stCxn id="10" idx="4"/>
            <a:endCxn id="14" idx="7"/>
          </p:cNvCxnSpPr>
          <p:nvPr/>
        </p:nvCxnSpPr>
        <p:spPr bwMode="auto">
          <a:xfrm rot="5400000">
            <a:off x="1764122" y="3563323"/>
            <a:ext cx="157438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47"/>
          <p:cNvCxnSpPr>
            <a:cxnSpLocks noChangeShapeType="1"/>
            <a:stCxn id="9" idx="4"/>
            <a:endCxn id="15" idx="7"/>
          </p:cNvCxnSpPr>
          <p:nvPr/>
        </p:nvCxnSpPr>
        <p:spPr bwMode="auto">
          <a:xfrm rot="5400000">
            <a:off x="1250852" y="3524914"/>
            <a:ext cx="157438" cy="2303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AutoShape 48"/>
          <p:cNvCxnSpPr>
            <a:cxnSpLocks noChangeShapeType="1"/>
            <a:stCxn id="9" idx="4"/>
            <a:endCxn id="14" idx="1"/>
          </p:cNvCxnSpPr>
          <p:nvPr/>
        </p:nvCxnSpPr>
        <p:spPr bwMode="auto">
          <a:xfrm rot="16200000" flipH="1">
            <a:off x="1442746" y="3563322"/>
            <a:ext cx="157438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51"/>
          <p:cNvCxnSpPr>
            <a:cxnSpLocks noChangeShapeType="1"/>
            <a:stCxn id="14" idx="5"/>
            <a:endCxn id="17" idx="1"/>
          </p:cNvCxnSpPr>
          <p:nvPr/>
        </p:nvCxnSpPr>
        <p:spPr bwMode="auto">
          <a:xfrm rot="16200000" flipH="1">
            <a:off x="1739397" y="3883226"/>
            <a:ext cx="122941" cy="69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" name="AutoShape 53"/>
          <p:cNvCxnSpPr>
            <a:cxnSpLocks noChangeShapeType="1"/>
            <a:stCxn id="13" idx="3"/>
            <a:endCxn id="17" idx="0"/>
          </p:cNvCxnSpPr>
          <p:nvPr/>
        </p:nvCxnSpPr>
        <p:spPr bwMode="auto">
          <a:xfrm rot="5400000">
            <a:off x="1949122" y="3826989"/>
            <a:ext cx="9441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54"/>
          <p:cNvCxnSpPr>
            <a:cxnSpLocks noChangeShapeType="1"/>
            <a:stCxn id="14" idx="3"/>
            <a:endCxn id="16" idx="7"/>
          </p:cNvCxnSpPr>
          <p:nvPr/>
        </p:nvCxnSpPr>
        <p:spPr bwMode="auto">
          <a:xfrm rot="5400000">
            <a:off x="1501965" y="3883226"/>
            <a:ext cx="122941" cy="69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55"/>
          <p:cNvCxnSpPr>
            <a:cxnSpLocks noChangeShapeType="1"/>
            <a:stCxn id="15" idx="5"/>
            <a:endCxn id="16" idx="1"/>
          </p:cNvCxnSpPr>
          <p:nvPr/>
        </p:nvCxnSpPr>
        <p:spPr bwMode="auto">
          <a:xfrm rot="16200000" flipH="1">
            <a:off x="1226126" y="3844819"/>
            <a:ext cx="122940" cy="1463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56"/>
          <p:cNvCxnSpPr>
            <a:cxnSpLocks noChangeShapeType="1"/>
            <a:stCxn id="13" idx="5"/>
            <a:endCxn id="18" idx="1"/>
          </p:cNvCxnSpPr>
          <p:nvPr/>
        </p:nvCxnSpPr>
        <p:spPr bwMode="auto">
          <a:xfrm rot="16200000" flipH="1">
            <a:off x="2214261" y="3883226"/>
            <a:ext cx="122941" cy="69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Text Box 57"/>
          <p:cNvSpPr txBox="1">
            <a:spLocks noChangeArrowheads="1"/>
          </p:cNvSpPr>
          <p:nvPr/>
        </p:nvSpPr>
        <p:spPr bwMode="auto">
          <a:xfrm>
            <a:off x="914401" y="2514600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/>
              <a:t>job schedule</a:t>
            </a:r>
          </a:p>
        </p:txBody>
      </p:sp>
      <p:sp>
        <p:nvSpPr>
          <p:cNvPr id="37" name="Line 68"/>
          <p:cNvSpPr>
            <a:spLocks noChangeShapeType="1"/>
          </p:cNvSpPr>
          <p:nvPr/>
        </p:nvSpPr>
        <p:spPr bwMode="auto">
          <a:xfrm>
            <a:off x="990806" y="5704113"/>
            <a:ext cx="689250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38" name="Line 69"/>
          <p:cNvSpPr>
            <a:spLocks noChangeShapeType="1"/>
          </p:cNvSpPr>
          <p:nvPr/>
        </p:nvSpPr>
        <p:spPr bwMode="auto">
          <a:xfrm>
            <a:off x="1957991" y="5446294"/>
            <a:ext cx="0" cy="2578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39" name="Line 70"/>
          <p:cNvSpPr>
            <a:spLocks noChangeShapeType="1"/>
          </p:cNvSpPr>
          <p:nvPr/>
        </p:nvSpPr>
        <p:spPr bwMode="auto">
          <a:xfrm>
            <a:off x="4000604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0" name="Line 72"/>
          <p:cNvSpPr>
            <a:spLocks noChangeShapeType="1"/>
          </p:cNvSpPr>
          <p:nvPr/>
        </p:nvSpPr>
        <p:spPr bwMode="auto">
          <a:xfrm>
            <a:off x="5344886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1" name="Line 73"/>
          <p:cNvSpPr>
            <a:spLocks noChangeShapeType="1"/>
          </p:cNvSpPr>
          <p:nvPr/>
        </p:nvSpPr>
        <p:spPr bwMode="auto">
          <a:xfrm>
            <a:off x="6374922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3" name="Oval 76"/>
          <p:cNvSpPr>
            <a:spLocks noChangeArrowheads="1"/>
          </p:cNvSpPr>
          <p:nvPr/>
        </p:nvSpPr>
        <p:spPr bwMode="auto">
          <a:xfrm>
            <a:off x="1881175" y="5641091"/>
            <a:ext cx="157125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4" name="Oval 77"/>
          <p:cNvSpPr>
            <a:spLocks noChangeArrowheads="1"/>
          </p:cNvSpPr>
          <p:nvPr/>
        </p:nvSpPr>
        <p:spPr bwMode="auto">
          <a:xfrm>
            <a:off x="3920295" y="5641091"/>
            <a:ext cx="157125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5" name="Oval 78"/>
          <p:cNvSpPr>
            <a:spLocks noChangeArrowheads="1"/>
          </p:cNvSpPr>
          <p:nvPr/>
        </p:nvSpPr>
        <p:spPr bwMode="auto">
          <a:xfrm>
            <a:off x="5264579" y="5641091"/>
            <a:ext cx="157123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6" name="Oval 79"/>
          <p:cNvSpPr>
            <a:spLocks noChangeArrowheads="1"/>
          </p:cNvSpPr>
          <p:nvPr/>
        </p:nvSpPr>
        <p:spPr bwMode="auto">
          <a:xfrm>
            <a:off x="6294613" y="5641091"/>
            <a:ext cx="157125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7" name="Oval 80"/>
          <p:cNvSpPr>
            <a:spLocks noChangeArrowheads="1"/>
          </p:cNvSpPr>
          <p:nvPr/>
        </p:nvSpPr>
        <p:spPr bwMode="auto">
          <a:xfrm>
            <a:off x="7467600" y="5638800"/>
            <a:ext cx="157123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8" name="Text Box 83"/>
          <p:cNvSpPr txBox="1">
            <a:spLocks noChangeArrowheads="1"/>
          </p:cNvSpPr>
          <p:nvPr/>
        </p:nvSpPr>
        <p:spPr bwMode="auto">
          <a:xfrm>
            <a:off x="5344886" y="1676400"/>
            <a:ext cx="24895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/>
              <a:t>data plane</a:t>
            </a:r>
          </a:p>
        </p:txBody>
      </p:sp>
      <p:sp>
        <p:nvSpPr>
          <p:cNvPr id="49" name="Text Box 84"/>
          <p:cNvSpPr txBox="1">
            <a:spLocks noChangeArrowheads="1"/>
          </p:cNvSpPr>
          <p:nvPr/>
        </p:nvSpPr>
        <p:spPr bwMode="auto">
          <a:xfrm>
            <a:off x="2895600" y="5715000"/>
            <a:ext cx="29609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/>
              <a:t>control plane</a:t>
            </a:r>
          </a:p>
        </p:txBody>
      </p:sp>
      <p:cxnSp>
        <p:nvCxnSpPr>
          <p:cNvPr id="52" name="AutoShape 88"/>
          <p:cNvCxnSpPr>
            <a:cxnSpLocks noChangeShapeType="1"/>
            <a:stCxn id="11" idx="3"/>
            <a:endCxn id="13" idx="7"/>
          </p:cNvCxnSpPr>
          <p:nvPr/>
        </p:nvCxnSpPr>
        <p:spPr bwMode="auto">
          <a:xfrm rot="5400000">
            <a:off x="2182750" y="3591031"/>
            <a:ext cx="185965" cy="695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" name="AutoShape 89"/>
          <p:cNvCxnSpPr>
            <a:cxnSpLocks noChangeShapeType="1"/>
            <a:stCxn id="11" idx="4"/>
            <a:endCxn id="18" idx="7"/>
          </p:cNvCxnSpPr>
          <p:nvPr/>
        </p:nvCxnSpPr>
        <p:spPr bwMode="auto">
          <a:xfrm rot="16200000" flipH="1">
            <a:off x="2227360" y="3728434"/>
            <a:ext cx="418121" cy="839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3525740" y="4340535"/>
            <a:ext cx="949727" cy="910962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dirty="0"/>
              <a:t>NS</a:t>
            </a: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4800189" y="4340535"/>
            <a:ext cx="949727" cy="9109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PD</a:t>
            </a:r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7013892" y="4340535"/>
            <a:ext cx="949727" cy="9109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PD</a:t>
            </a:r>
          </a:p>
        </p:txBody>
      </p:sp>
      <p:sp>
        <p:nvSpPr>
          <p:cNvPr id="57" name="Rectangle 13"/>
          <p:cNvSpPr>
            <a:spLocks noChangeArrowheads="1"/>
          </p:cNvSpPr>
          <p:nvPr/>
        </p:nvSpPr>
        <p:spPr bwMode="auto">
          <a:xfrm>
            <a:off x="5907042" y="4340535"/>
            <a:ext cx="949727" cy="9109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PD</a:t>
            </a:r>
          </a:p>
        </p:txBody>
      </p:sp>
      <p:sp>
        <p:nvSpPr>
          <p:cNvPr id="58" name="computr3"/>
          <p:cNvSpPr>
            <a:spLocks noEditPoints="1" noChangeArrowheads="1"/>
          </p:cNvSpPr>
          <p:nvPr/>
        </p:nvSpPr>
        <p:spPr bwMode="auto">
          <a:xfrm>
            <a:off x="990600" y="4267200"/>
            <a:ext cx="1819146" cy="1140135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9" name="Line 91"/>
          <p:cNvSpPr>
            <a:spLocks noChangeShapeType="1"/>
          </p:cNvSpPr>
          <p:nvPr/>
        </p:nvSpPr>
        <p:spPr bwMode="auto">
          <a:xfrm flipV="1">
            <a:off x="5425195" y="2782159"/>
            <a:ext cx="398047" cy="65027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0" name="Line 92"/>
          <p:cNvSpPr>
            <a:spLocks noChangeShapeType="1"/>
          </p:cNvSpPr>
          <p:nvPr/>
        </p:nvSpPr>
        <p:spPr bwMode="auto">
          <a:xfrm>
            <a:off x="6294613" y="2782159"/>
            <a:ext cx="80309" cy="58439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1" name="Line 93"/>
          <p:cNvSpPr>
            <a:spLocks noChangeShapeType="1"/>
          </p:cNvSpPr>
          <p:nvPr/>
        </p:nvSpPr>
        <p:spPr bwMode="auto">
          <a:xfrm>
            <a:off x="7324649" y="2782159"/>
            <a:ext cx="80307" cy="58439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2" name="Line 94"/>
          <p:cNvSpPr>
            <a:spLocks noChangeShapeType="1"/>
          </p:cNvSpPr>
          <p:nvPr/>
        </p:nvSpPr>
        <p:spPr bwMode="auto">
          <a:xfrm>
            <a:off x="5027147" y="2782159"/>
            <a:ext cx="160616" cy="58439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3" name="Line 97"/>
          <p:cNvSpPr>
            <a:spLocks noChangeShapeType="1"/>
          </p:cNvSpPr>
          <p:nvPr/>
        </p:nvSpPr>
        <p:spPr bwMode="auto">
          <a:xfrm flipV="1">
            <a:off x="6532045" y="2782159"/>
            <a:ext cx="398047" cy="65027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4" name="Line 98"/>
          <p:cNvSpPr>
            <a:spLocks noChangeShapeType="1"/>
          </p:cNvSpPr>
          <p:nvPr/>
        </p:nvSpPr>
        <p:spPr bwMode="auto">
          <a:xfrm flipV="1">
            <a:off x="7562081" y="2782159"/>
            <a:ext cx="398047" cy="65027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5" name="Line 99"/>
          <p:cNvSpPr>
            <a:spLocks noChangeShapeType="1"/>
          </p:cNvSpPr>
          <p:nvPr/>
        </p:nvSpPr>
        <p:spPr bwMode="auto">
          <a:xfrm>
            <a:off x="5264579" y="3950941"/>
            <a:ext cx="0" cy="3895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6" name="Line 101"/>
          <p:cNvSpPr>
            <a:spLocks noChangeShapeType="1"/>
          </p:cNvSpPr>
          <p:nvPr/>
        </p:nvSpPr>
        <p:spPr bwMode="auto">
          <a:xfrm>
            <a:off x="6374922" y="3950941"/>
            <a:ext cx="0" cy="3895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7" name="Line 102"/>
          <p:cNvSpPr>
            <a:spLocks noChangeShapeType="1"/>
          </p:cNvSpPr>
          <p:nvPr/>
        </p:nvSpPr>
        <p:spPr bwMode="auto">
          <a:xfrm>
            <a:off x="7481772" y="3950941"/>
            <a:ext cx="0" cy="3895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8" name="Oval 58"/>
          <p:cNvSpPr>
            <a:spLocks noChangeArrowheads="1"/>
          </p:cNvSpPr>
          <p:nvPr/>
        </p:nvSpPr>
        <p:spPr bwMode="auto">
          <a:xfrm>
            <a:off x="4870022" y="3363686"/>
            <a:ext cx="789112" cy="584391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V</a:t>
            </a:r>
          </a:p>
        </p:txBody>
      </p:sp>
      <p:sp>
        <p:nvSpPr>
          <p:cNvPr id="69" name="Oval 59"/>
          <p:cNvSpPr>
            <a:spLocks noChangeArrowheads="1"/>
          </p:cNvSpPr>
          <p:nvPr/>
        </p:nvSpPr>
        <p:spPr bwMode="auto">
          <a:xfrm>
            <a:off x="5980365" y="3366550"/>
            <a:ext cx="789112" cy="584391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V</a:t>
            </a:r>
          </a:p>
        </p:txBody>
      </p:sp>
      <p:sp>
        <p:nvSpPr>
          <p:cNvPr id="70" name="Oval 60"/>
          <p:cNvSpPr>
            <a:spLocks noChangeArrowheads="1"/>
          </p:cNvSpPr>
          <p:nvPr/>
        </p:nvSpPr>
        <p:spPr bwMode="auto">
          <a:xfrm>
            <a:off x="7090708" y="3366550"/>
            <a:ext cx="789112" cy="584391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dirty="0"/>
              <a:t>V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" y="5867400"/>
            <a:ext cx="138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 manager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334000" y="5867400"/>
            <a:ext cx="81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80" name="Rectangle 24"/>
          <p:cNvSpPr>
            <a:spLocks noChangeArrowheads="1"/>
          </p:cNvSpPr>
          <p:nvPr/>
        </p:nvSpPr>
        <p:spPr bwMode="auto">
          <a:xfrm>
            <a:off x="3200400" y="1752600"/>
            <a:ext cx="5257800" cy="4114800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66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8225" y="1750445"/>
            <a:ext cx="559723" cy="813967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 rot="16200000">
            <a:off x="592896" y="1863846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 rot="16200000">
            <a:off x="1654780" y="1689367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16200000">
            <a:off x="2893645" y="1573048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51" idx="4"/>
            <a:endCxn id="5" idx="0"/>
          </p:cNvCxnSpPr>
          <p:nvPr/>
        </p:nvCxnSpPr>
        <p:spPr>
          <a:xfrm>
            <a:off x="470104" y="2069718"/>
            <a:ext cx="294968" cy="12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10" idx="0"/>
          </p:cNvCxnSpPr>
          <p:nvPr/>
        </p:nvCxnSpPr>
        <p:spPr>
          <a:xfrm rot="10800000" flipH="1">
            <a:off x="1177412" y="1895844"/>
            <a:ext cx="648929" cy="17447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9" idx="0"/>
          </p:cNvCxnSpPr>
          <p:nvPr/>
        </p:nvCxnSpPr>
        <p:spPr>
          <a:xfrm>
            <a:off x="1177412" y="2070324"/>
            <a:ext cx="648929" cy="8142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3" idx="0"/>
          </p:cNvCxnSpPr>
          <p:nvPr/>
        </p:nvCxnSpPr>
        <p:spPr>
          <a:xfrm flipV="1">
            <a:off x="2239296" y="1779525"/>
            <a:ext cx="825910" cy="11631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2"/>
            <a:endCxn id="13" idx="0"/>
          </p:cNvCxnSpPr>
          <p:nvPr/>
        </p:nvCxnSpPr>
        <p:spPr>
          <a:xfrm flipV="1">
            <a:off x="2239296" y="1779525"/>
            <a:ext cx="825910" cy="110503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</p:cNvCxnSpPr>
          <p:nvPr/>
        </p:nvCxnSpPr>
        <p:spPr>
          <a:xfrm rot="10800000" flipH="1">
            <a:off x="3478160" y="1692286"/>
            <a:ext cx="412955" cy="8724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 rot="16200000">
            <a:off x="206103" y="1952336"/>
            <a:ext cx="290799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16200000">
            <a:off x="1654780" y="2678082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255" name="Picture 15" descr="C:\Users\mbudiu\AppData\Local\Microsoft\Windows\Temporary Internet Files\Content.IE5\BHDD9B0Z\MCj0434816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88225" y="1808605"/>
            <a:ext cx="766916" cy="756076"/>
          </a:xfrm>
          <a:prstGeom prst="rect">
            <a:avLst/>
          </a:prstGeom>
          <a:noFill/>
        </p:spPr>
      </p:pic>
      <p:pic>
        <p:nvPicPr>
          <p:cNvPr id="103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457" y="1866765"/>
            <a:ext cx="372723" cy="357682"/>
          </a:xfrm>
          <a:prstGeom prst="rect">
            <a:avLst/>
          </a:prstGeom>
          <a:noFill/>
        </p:spPr>
      </p:pic>
      <p:pic>
        <p:nvPicPr>
          <p:cNvPr id="104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6341" y="1692286"/>
            <a:ext cx="372723" cy="357682"/>
          </a:xfrm>
          <a:prstGeom prst="rect">
            <a:avLst/>
          </a:prstGeom>
          <a:noFill/>
        </p:spPr>
      </p:pic>
      <p:pic>
        <p:nvPicPr>
          <p:cNvPr id="105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2819400"/>
            <a:ext cx="372723" cy="357682"/>
          </a:xfrm>
          <a:prstGeom prst="rect">
            <a:avLst/>
          </a:prstGeom>
          <a:noFill/>
        </p:spPr>
      </p:pic>
      <p:pic>
        <p:nvPicPr>
          <p:cNvPr id="14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1284" y="2691233"/>
            <a:ext cx="559723" cy="813967"/>
          </a:xfrm>
          <a:prstGeom prst="rect">
            <a:avLst/>
          </a:prstGeom>
          <a:noFill/>
        </p:spPr>
      </p:pic>
      <p:sp>
        <p:nvSpPr>
          <p:cNvPr id="150" name="Rounded Rectangle 149"/>
          <p:cNvSpPr/>
          <p:nvPr/>
        </p:nvSpPr>
        <p:spPr>
          <a:xfrm rot="16200000">
            <a:off x="5395955" y="1757759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 rot="16200000">
            <a:off x="6457839" y="1583280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 rot="16200000">
            <a:off x="7696704" y="1466961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/>
          <p:cNvCxnSpPr>
            <a:stCxn id="159" idx="4"/>
            <a:endCxn id="150" idx="0"/>
          </p:cNvCxnSpPr>
          <p:nvPr/>
        </p:nvCxnSpPr>
        <p:spPr>
          <a:xfrm>
            <a:off x="5273163" y="1963631"/>
            <a:ext cx="294968" cy="12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0" idx="2"/>
            <a:endCxn id="151" idx="0"/>
          </p:cNvCxnSpPr>
          <p:nvPr/>
        </p:nvCxnSpPr>
        <p:spPr>
          <a:xfrm rot="10800000" flipH="1">
            <a:off x="5980471" y="1789757"/>
            <a:ext cx="648929" cy="17447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50" idx="2"/>
            <a:endCxn id="160" idx="0"/>
          </p:cNvCxnSpPr>
          <p:nvPr/>
        </p:nvCxnSpPr>
        <p:spPr>
          <a:xfrm>
            <a:off x="5980471" y="1964237"/>
            <a:ext cx="648929" cy="8142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 rot="16200000">
            <a:off x="5009162" y="1846249"/>
            <a:ext cx="290799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 rot="16200000">
            <a:off x="6457839" y="2571995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61" name="Picture 15" descr="C:\Users\mbudiu\AppData\Local\Microsoft\Windows\Temporary Internet Files\Content.IE5\BHDD9B0Z\MCj0434816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1284" y="1702518"/>
            <a:ext cx="766916" cy="756076"/>
          </a:xfrm>
          <a:prstGeom prst="rect">
            <a:avLst/>
          </a:prstGeom>
          <a:noFill/>
        </p:spPr>
      </p:pic>
      <p:sp>
        <p:nvSpPr>
          <p:cNvPr id="162" name="Rounded Rectangle 161"/>
          <p:cNvSpPr/>
          <p:nvPr/>
        </p:nvSpPr>
        <p:spPr>
          <a:xfrm rot="16200000">
            <a:off x="7814691" y="2630155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63" name="Straight Arrow Connector 162"/>
          <p:cNvCxnSpPr>
            <a:stCxn id="160" idx="2"/>
            <a:endCxn id="162" idx="0"/>
          </p:cNvCxnSpPr>
          <p:nvPr/>
        </p:nvCxnSpPr>
        <p:spPr>
          <a:xfrm>
            <a:off x="7042355" y="2778472"/>
            <a:ext cx="943897" cy="5816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1" idx="2"/>
            <a:endCxn id="162" idx="0"/>
          </p:cNvCxnSpPr>
          <p:nvPr/>
        </p:nvCxnSpPr>
        <p:spPr>
          <a:xfrm>
            <a:off x="7042355" y="1789757"/>
            <a:ext cx="943897" cy="104687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7516" y="1760678"/>
            <a:ext cx="372723" cy="357682"/>
          </a:xfrm>
          <a:prstGeom prst="rect">
            <a:avLst/>
          </a:prstGeom>
          <a:noFill/>
        </p:spPr>
      </p:pic>
      <p:pic>
        <p:nvPicPr>
          <p:cNvPr id="166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1586199"/>
            <a:ext cx="372723" cy="357682"/>
          </a:xfrm>
          <a:prstGeom prst="rect">
            <a:avLst/>
          </a:prstGeom>
          <a:noFill/>
        </p:spPr>
      </p:pic>
      <p:pic>
        <p:nvPicPr>
          <p:cNvPr id="167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2667000"/>
            <a:ext cx="372723" cy="357682"/>
          </a:xfrm>
          <a:prstGeom prst="rect">
            <a:avLst/>
          </a:prstGeom>
          <a:noFill/>
        </p:spPr>
      </p:pic>
      <p:sp>
        <p:nvSpPr>
          <p:cNvPr id="168" name="Right Arrow 167"/>
          <p:cNvSpPr/>
          <p:nvPr/>
        </p:nvSpPr>
        <p:spPr>
          <a:xfrm>
            <a:off x="4119715" y="2043398"/>
            <a:ext cx="762000" cy="685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3310" y="4577923"/>
            <a:ext cx="559723" cy="813967"/>
          </a:xfrm>
          <a:prstGeom prst="rect">
            <a:avLst/>
          </a:prstGeom>
          <a:noFill/>
        </p:spPr>
      </p:pic>
      <p:sp>
        <p:nvSpPr>
          <p:cNvPr id="170" name="Rounded Rectangle 169"/>
          <p:cNvSpPr/>
          <p:nvPr/>
        </p:nvSpPr>
        <p:spPr>
          <a:xfrm rot="16200000">
            <a:off x="587981" y="4691324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 rot="16200000">
            <a:off x="1649865" y="4516845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 rot="16200000">
            <a:off x="2888730" y="4400526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73" name="Straight Arrow Connector 172"/>
          <p:cNvCxnSpPr>
            <a:stCxn id="179" idx="4"/>
            <a:endCxn id="170" idx="0"/>
          </p:cNvCxnSpPr>
          <p:nvPr/>
        </p:nvCxnSpPr>
        <p:spPr>
          <a:xfrm>
            <a:off x="465189" y="4897196"/>
            <a:ext cx="294968" cy="12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70" idx="2"/>
            <a:endCxn id="171" idx="0"/>
          </p:cNvCxnSpPr>
          <p:nvPr/>
        </p:nvCxnSpPr>
        <p:spPr>
          <a:xfrm rot="10800000" flipH="1">
            <a:off x="1172497" y="4723322"/>
            <a:ext cx="648929" cy="17447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70" idx="2"/>
            <a:endCxn id="180" idx="0"/>
          </p:cNvCxnSpPr>
          <p:nvPr/>
        </p:nvCxnSpPr>
        <p:spPr>
          <a:xfrm>
            <a:off x="1172497" y="4897802"/>
            <a:ext cx="648929" cy="8142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71" idx="2"/>
            <a:endCxn id="172" idx="0"/>
          </p:cNvCxnSpPr>
          <p:nvPr/>
        </p:nvCxnSpPr>
        <p:spPr>
          <a:xfrm flipV="1">
            <a:off x="2234381" y="4607003"/>
            <a:ext cx="825910" cy="11631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80" idx="2"/>
            <a:endCxn id="172" idx="0"/>
          </p:cNvCxnSpPr>
          <p:nvPr/>
        </p:nvCxnSpPr>
        <p:spPr>
          <a:xfrm flipV="1">
            <a:off x="2234381" y="4607003"/>
            <a:ext cx="825910" cy="110503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72" idx="2"/>
          </p:cNvCxnSpPr>
          <p:nvPr/>
        </p:nvCxnSpPr>
        <p:spPr>
          <a:xfrm rot="10800000" flipH="1">
            <a:off x="3473245" y="4519764"/>
            <a:ext cx="412955" cy="8724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 rot="16200000">
            <a:off x="201188" y="4779814"/>
            <a:ext cx="290799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/>
          <p:cNvSpPr/>
          <p:nvPr/>
        </p:nvSpPr>
        <p:spPr>
          <a:xfrm rot="16200000">
            <a:off x="1649865" y="5505560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82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542" y="4694243"/>
            <a:ext cx="372723" cy="357682"/>
          </a:xfrm>
          <a:prstGeom prst="rect">
            <a:avLst/>
          </a:prstGeom>
          <a:noFill/>
        </p:spPr>
      </p:pic>
      <p:pic>
        <p:nvPicPr>
          <p:cNvPr id="183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1426" y="4519764"/>
            <a:ext cx="372723" cy="357682"/>
          </a:xfrm>
          <a:prstGeom prst="rect">
            <a:avLst/>
          </a:prstGeom>
          <a:noFill/>
        </p:spPr>
      </p:pic>
      <p:pic>
        <p:nvPicPr>
          <p:cNvPr id="184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5562600"/>
            <a:ext cx="372723" cy="357682"/>
          </a:xfrm>
          <a:prstGeom prst="rect">
            <a:avLst/>
          </a:prstGeom>
          <a:noFill/>
        </p:spPr>
      </p:pic>
      <p:sp>
        <p:nvSpPr>
          <p:cNvPr id="185" name="Right Arrow 184"/>
          <p:cNvSpPr/>
          <p:nvPr/>
        </p:nvSpPr>
        <p:spPr>
          <a:xfrm>
            <a:off x="4114800" y="4876800"/>
            <a:ext cx="762000" cy="685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6665" y="4189114"/>
            <a:ext cx="559723" cy="813967"/>
          </a:xfrm>
          <a:prstGeom prst="rect">
            <a:avLst/>
          </a:prstGeom>
          <a:noFill/>
        </p:spPr>
      </p:pic>
      <p:sp>
        <p:nvSpPr>
          <p:cNvPr id="187" name="Rounded Rectangle 186"/>
          <p:cNvSpPr/>
          <p:nvPr/>
        </p:nvSpPr>
        <p:spPr>
          <a:xfrm rot="16200000">
            <a:off x="5452491" y="4691325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 rot="16200000">
            <a:off x="6534040" y="4210160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 rot="16200000">
            <a:off x="7753240" y="4400527"/>
            <a:ext cx="756076" cy="412955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0" name="Straight Arrow Connector 189"/>
          <p:cNvCxnSpPr>
            <a:stCxn id="196" idx="4"/>
            <a:endCxn id="187" idx="0"/>
          </p:cNvCxnSpPr>
          <p:nvPr/>
        </p:nvCxnSpPr>
        <p:spPr>
          <a:xfrm>
            <a:off x="5329699" y="4897197"/>
            <a:ext cx="294968" cy="12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7" idx="2"/>
            <a:endCxn id="188" idx="0"/>
          </p:cNvCxnSpPr>
          <p:nvPr/>
        </p:nvCxnSpPr>
        <p:spPr>
          <a:xfrm flipV="1">
            <a:off x="6037007" y="4416638"/>
            <a:ext cx="668594" cy="48116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7" idx="2"/>
            <a:endCxn id="197" idx="0"/>
          </p:cNvCxnSpPr>
          <p:nvPr/>
        </p:nvCxnSpPr>
        <p:spPr>
          <a:xfrm>
            <a:off x="6037007" y="4897803"/>
            <a:ext cx="648929" cy="8142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8" idx="2"/>
            <a:endCxn id="189" idx="0"/>
          </p:cNvCxnSpPr>
          <p:nvPr/>
        </p:nvCxnSpPr>
        <p:spPr>
          <a:xfrm>
            <a:off x="7118556" y="4416638"/>
            <a:ext cx="806245" cy="19036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97" idx="2"/>
            <a:endCxn id="189" idx="0"/>
          </p:cNvCxnSpPr>
          <p:nvPr/>
        </p:nvCxnSpPr>
        <p:spPr>
          <a:xfrm flipV="1">
            <a:off x="7098891" y="4607004"/>
            <a:ext cx="825910" cy="110503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</p:cNvCxnSpPr>
          <p:nvPr/>
        </p:nvCxnSpPr>
        <p:spPr>
          <a:xfrm rot="10800000" flipH="1">
            <a:off x="8337755" y="4519765"/>
            <a:ext cx="412955" cy="8724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 rot="16200000">
            <a:off x="5065698" y="4779815"/>
            <a:ext cx="290799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ounded Rectangle 196"/>
          <p:cNvSpPr/>
          <p:nvPr/>
        </p:nvSpPr>
        <p:spPr>
          <a:xfrm rot="16200000">
            <a:off x="6514375" y="5505561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99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24052" y="4694244"/>
            <a:ext cx="372723" cy="357682"/>
          </a:xfrm>
          <a:prstGeom prst="rect">
            <a:avLst/>
          </a:prstGeom>
          <a:noFill/>
        </p:spPr>
      </p:pic>
      <p:pic>
        <p:nvPicPr>
          <p:cNvPr id="201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5562600"/>
            <a:ext cx="372723" cy="357682"/>
          </a:xfrm>
          <a:prstGeom prst="rect">
            <a:avLst/>
          </a:prstGeom>
          <a:noFill/>
        </p:spPr>
      </p:pic>
      <p:pic>
        <p:nvPicPr>
          <p:cNvPr id="202" name="Picture 15" descr="C:\Users\mbudiu\AppData\Local\Microsoft\Windows\Temporary Internet Files\Content.IE5\BHDD9B0Z\MCj0434816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4267200"/>
            <a:ext cx="766916" cy="756076"/>
          </a:xfrm>
          <a:prstGeom prst="rect">
            <a:avLst/>
          </a:prstGeom>
          <a:noFill/>
        </p:spPr>
      </p:pic>
      <p:sp>
        <p:nvSpPr>
          <p:cNvPr id="205" name="Rectangle 204"/>
          <p:cNvSpPr/>
          <p:nvPr/>
        </p:nvSpPr>
        <p:spPr>
          <a:xfrm>
            <a:off x="152400" y="1143000"/>
            <a:ext cx="87630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152400" y="3810000"/>
            <a:ext cx="87630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" name="Picture 5" descr="C:\Program Files\Microsoft Resource DVD Artwork\DVD_ART\Artwork_Imagery\HARDWARE_IMAGERY\Illustration - Misc Hardware\Windows Server Icons\Misc\Hourglass waitin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01000" y="4419600"/>
            <a:ext cx="281940" cy="48768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1" grpId="0" animBg="1"/>
      <p:bldP spid="152" grpId="0" animBg="1"/>
      <p:bldP spid="159" grpId="0" animBg="1"/>
      <p:bldP spid="160" grpId="0" animBg="1"/>
      <p:bldP spid="162" grpId="0" animBg="1"/>
      <p:bldP spid="168" grpId="0" animBg="1"/>
      <p:bldP spid="170" grpId="0" animBg="1"/>
      <p:bldP spid="171" grpId="0" animBg="1"/>
      <p:bldP spid="172" grpId="0" animBg="1"/>
      <p:bldP spid="179" grpId="0" animBg="1"/>
      <p:bldP spid="180" grpId="0" animBg="1"/>
      <p:bldP spid="185" grpId="0" animBg="1"/>
      <p:bldP spid="187" grpId="0" animBg="1"/>
      <p:bldP spid="188" grpId="0" animBg="1"/>
      <p:bldP spid="189" grpId="0" animBg="1"/>
      <p:bldP spid="196" grpId="0" animBg="1"/>
      <p:bldP spid="19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066800" y="838200"/>
            <a:ext cx="6934200" cy="4038600"/>
          </a:xfrm>
          <a:prstGeom prst="roundRect">
            <a:avLst>
              <a:gd name="adj" fmla="val 6290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283930" y="3733800"/>
            <a:ext cx="6564669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Policy Managers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07731" y="990600"/>
            <a:ext cx="6477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88731" y="1143000"/>
            <a:ext cx="990600" cy="5334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51131" y="1143000"/>
            <a:ext cx="990600" cy="5334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64931" y="3886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60331" y="3886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31931" y="3886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03531" y="3886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>
          <a:xfrm rot="16200000" flipH="1">
            <a:off x="1017231" y="2743200"/>
            <a:ext cx="2209800" cy="76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1" idx="2"/>
            <a:endCxn id="9" idx="0"/>
          </p:cNvCxnSpPr>
          <p:nvPr/>
        </p:nvCxnSpPr>
        <p:spPr>
          <a:xfrm rot="16200000" flipH="1">
            <a:off x="2312631" y="2743200"/>
            <a:ext cx="2209800" cy="76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10" idx="0"/>
          </p:cNvCxnSpPr>
          <p:nvPr/>
        </p:nvCxnSpPr>
        <p:spPr>
          <a:xfrm rot="16200000" flipH="1">
            <a:off x="2350731" y="1409700"/>
            <a:ext cx="2209800" cy="2743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  <a:endCxn id="11" idx="0"/>
          </p:cNvCxnSpPr>
          <p:nvPr/>
        </p:nvCxnSpPr>
        <p:spPr>
          <a:xfrm rot="16200000" flipH="1">
            <a:off x="3684231" y="1371600"/>
            <a:ext cx="2209800" cy="2819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1" idx="0"/>
          </p:cNvCxnSpPr>
          <p:nvPr/>
        </p:nvCxnSpPr>
        <p:spPr>
          <a:xfrm rot="16200000" flipH="1">
            <a:off x="5017731" y="2705100"/>
            <a:ext cx="2209800" cy="152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2" idx="2"/>
            <a:endCxn id="10" idx="0"/>
          </p:cNvCxnSpPr>
          <p:nvPr/>
        </p:nvCxnSpPr>
        <p:spPr>
          <a:xfrm rot="16200000" flipH="1">
            <a:off x="3646131" y="2705100"/>
            <a:ext cx="2209800" cy="152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77000" y="1371600"/>
            <a:ext cx="127938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Stage R</a:t>
            </a:r>
            <a:endParaRPr lang="en-US" sz="2800" i="1" dirty="0"/>
          </a:p>
        </p:txBody>
      </p:sp>
      <p:sp>
        <p:nvSpPr>
          <p:cNvPr id="21" name="Rounded Rectangle 20"/>
          <p:cNvSpPr/>
          <p:nvPr/>
        </p:nvSpPr>
        <p:spPr>
          <a:xfrm>
            <a:off x="2884131" y="1143000"/>
            <a:ext cx="990600" cy="5334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179531" y="1143000"/>
            <a:ext cx="990600" cy="5334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9400" y="4114800"/>
            <a:ext cx="126977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Stage X</a:t>
            </a:r>
            <a:endParaRPr lang="en-US" sz="2800" i="1" dirty="0"/>
          </a:p>
        </p:txBody>
      </p:sp>
      <p:sp>
        <p:nvSpPr>
          <p:cNvPr id="32" name="Rectangle 31"/>
          <p:cNvSpPr/>
          <p:nvPr/>
        </p:nvSpPr>
        <p:spPr>
          <a:xfrm>
            <a:off x="2514600" y="5638800"/>
            <a:ext cx="4038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886200" y="5181600"/>
            <a:ext cx="1219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5181600"/>
            <a:ext cx="1219200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05400" y="5105400"/>
            <a:ext cx="12192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R-X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10200" y="2590800"/>
            <a:ext cx="2390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Connection R-X</a:t>
            </a:r>
            <a:endParaRPr lang="en-US" sz="2800" i="1" dirty="0"/>
          </a:p>
        </p:txBody>
      </p:sp>
      <p:sp>
        <p:nvSpPr>
          <p:cNvPr id="44" name="Rectangle 43"/>
          <p:cNvSpPr/>
          <p:nvPr/>
        </p:nvSpPr>
        <p:spPr>
          <a:xfrm>
            <a:off x="2971800" y="5638800"/>
            <a:ext cx="762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05200" y="5638800"/>
            <a:ext cx="762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114800" y="5638800"/>
            <a:ext cx="762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00600" y="5638800"/>
            <a:ext cx="762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334000" y="5638800"/>
            <a:ext cx="762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019800" y="5638800"/>
            <a:ext cx="762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 animBg="1"/>
      <p:bldP spid="5" grpId="0" animBg="1"/>
      <p:bldP spid="20" grpId="0"/>
      <p:bldP spid="33" grpId="0" animBg="1"/>
      <p:bldP spid="34" grpId="0" animBg="1"/>
      <p:bldP spid="35" grpId="0" animBg="1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8495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Dryad </a:t>
            </a:r>
          </a:p>
          <a:p>
            <a:r>
              <a:rPr lang="en-US" dirty="0" smtClean="0"/>
              <a:t>DryadLINQ</a:t>
            </a:r>
          </a:p>
          <a:p>
            <a:r>
              <a:rPr lang="en-US" dirty="0" smtClean="0"/>
              <a:t>DryadLINQ Applications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200" y="457200"/>
            <a:ext cx="25651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Outline</a:t>
            </a:r>
            <a:endParaRPr lang="en-US" sz="6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495800"/>
            <a:ext cx="1363467" cy="2011226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274638"/>
            <a:ext cx="3886200" cy="1143000"/>
          </a:xfrm>
        </p:spPr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Picture 5" descr="C:\Program Files\Microsoft Resource DVD Artwork\DVD_ART\BoxShots_Logos\Visual Studio 2008 Professional Edition MSDN Premium\Visual Studio 2008 Professional Edition with MSDN Premium Subscription Ang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1219200"/>
            <a:ext cx="1736852" cy="2357718"/>
          </a:xfrm>
          <a:prstGeom prst="rect">
            <a:avLst/>
          </a:prstGeom>
          <a:noFill/>
        </p:spPr>
      </p:pic>
      <p:pic>
        <p:nvPicPr>
          <p:cNvPr id="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4343401"/>
            <a:ext cx="799643" cy="2514600"/>
          </a:xfrm>
          <a:prstGeom prst="rect">
            <a:avLst/>
          </a:prstGeom>
          <a:noFill/>
        </p:spPr>
      </p:pic>
      <p:pic>
        <p:nvPicPr>
          <p:cNvPr id="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7400" y="4343400"/>
            <a:ext cx="799643" cy="2514600"/>
          </a:xfrm>
          <a:prstGeom prst="rect">
            <a:avLst/>
          </a:prstGeom>
          <a:noFill/>
        </p:spPr>
      </p:pic>
      <p:pic>
        <p:nvPicPr>
          <p:cNvPr id="9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4343400"/>
            <a:ext cx="799643" cy="2514600"/>
          </a:xfrm>
          <a:prstGeom prst="rect">
            <a:avLst/>
          </a:prstGeom>
          <a:noFill/>
        </p:spPr>
      </p:pic>
      <p:pic>
        <p:nvPicPr>
          <p:cNvPr id="10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4343400"/>
            <a:ext cx="799643" cy="2514600"/>
          </a:xfrm>
          <a:prstGeom prst="rect">
            <a:avLst/>
          </a:prstGeom>
          <a:noFill/>
        </p:spPr>
      </p:pic>
      <p:pic>
        <p:nvPicPr>
          <p:cNvPr id="11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343400"/>
            <a:ext cx="799643" cy="2514600"/>
          </a:xfrm>
          <a:prstGeom prst="rect">
            <a:avLst/>
          </a:prstGeom>
          <a:noFill/>
        </p:spPr>
      </p:pic>
      <p:pic>
        <p:nvPicPr>
          <p:cNvPr id="12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4343400"/>
            <a:ext cx="799643" cy="2514600"/>
          </a:xfrm>
          <a:prstGeom prst="rect">
            <a:avLst/>
          </a:prstGeom>
          <a:noFill/>
        </p:spPr>
      </p:pic>
      <p:pic>
        <p:nvPicPr>
          <p:cNvPr id="13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4343400"/>
            <a:ext cx="799643" cy="2514600"/>
          </a:xfrm>
          <a:prstGeom prst="rect">
            <a:avLst/>
          </a:prstGeom>
          <a:noFill/>
        </p:spPr>
      </p:pic>
      <p:pic>
        <p:nvPicPr>
          <p:cNvPr id="1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6600" y="4343400"/>
            <a:ext cx="799643" cy="25146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1219200" y="3733800"/>
            <a:ext cx="6629400" cy="3810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Dryad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62400" y="430640"/>
            <a:ext cx="457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=&gt; DryadLINQ</a:t>
            </a:r>
            <a:endParaRPr lang="en-US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1722437"/>
            <a:ext cx="8991600" cy="480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" y="4160837"/>
            <a:ext cx="8686800" cy="2133600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4800" y="4618037"/>
            <a:ext cx="1676400" cy="53340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14021" name="Title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LINQ = </a:t>
            </a:r>
            <a:r>
              <a:rPr lang="en-US" dirty="0" err="1" smtClean="0"/>
              <a:t>.Net</a:t>
            </a:r>
            <a:r>
              <a:rPr lang="en-US" dirty="0" smtClean="0"/>
              <a:t>+ Queries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28600" y="2255837"/>
            <a:ext cx="8686800" cy="53340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8600" y="2865437"/>
            <a:ext cx="8686800" cy="1219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4024" name="Content Placeholder 2"/>
          <p:cNvSpPr txBox="1">
            <a:spLocks/>
          </p:cNvSpPr>
          <p:nvPr/>
        </p:nvSpPr>
        <p:spPr bwMode="auto">
          <a:xfrm>
            <a:off x="228600" y="2255837"/>
            <a:ext cx="868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3200">
                <a:latin typeface="Calibri" pitchFamily="34" charset="0"/>
              </a:rPr>
              <a:t>Collection&lt;T&gt; collection;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3200">
                <a:latin typeface="Calibri" pitchFamily="34" charset="0"/>
              </a:rPr>
              <a:t>bool IsLegal(Key);	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3200">
                <a:latin typeface="Calibri" pitchFamily="34" charset="0"/>
              </a:rPr>
              <a:t>string Hash(Key);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endParaRPr lang="en-US" sz="32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3200">
                <a:latin typeface="Calibri" pitchFamily="34" charset="0"/>
              </a:rPr>
              <a:t>var results = from c in collection </a:t>
            </a:r>
            <a:br>
              <a:rPr lang="en-US" sz="3200">
                <a:latin typeface="Calibri" pitchFamily="34" charset="0"/>
              </a:rPr>
            </a:br>
            <a:r>
              <a:rPr lang="en-US" sz="3200">
                <a:latin typeface="Calibri" pitchFamily="34" charset="0"/>
              </a:rPr>
              <a:t>		where IsLegal(c.key) </a:t>
            </a:r>
            <a:br>
              <a:rPr lang="en-US" sz="3200">
                <a:latin typeface="Calibri" pitchFamily="34" charset="0"/>
              </a:rPr>
            </a:br>
            <a:r>
              <a:rPr lang="en-US" sz="3200">
                <a:latin typeface="Calibri" pitchFamily="34" charset="0"/>
              </a:rPr>
              <a:t>		select new { Hash(c.key), c.value};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1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System Architecture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33400" y="1981200"/>
            <a:ext cx="4419600" cy="4191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019800" y="1981200"/>
            <a:ext cx="2590800" cy="4191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30"/>
          <p:cNvSpPr txBox="1"/>
          <p:nvPr/>
        </p:nvSpPr>
        <p:spPr>
          <a:xfrm>
            <a:off x="1676400" y="1600200"/>
            <a:ext cx="1963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Local machine</a:t>
            </a:r>
            <a:endParaRPr lang="en-US" sz="2400" i="1" dirty="0"/>
          </a:p>
        </p:txBody>
      </p:sp>
      <p:sp>
        <p:nvSpPr>
          <p:cNvPr id="14" name="Rectangle 13"/>
          <p:cNvSpPr/>
          <p:nvPr/>
        </p:nvSpPr>
        <p:spPr>
          <a:xfrm>
            <a:off x="762000" y="2362200"/>
            <a:ext cx="1371600" cy="3429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.Net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program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(C#, VB, F#, etc)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76600" y="2362200"/>
            <a:ext cx="1295400" cy="3429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LINQ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Provider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TextBox 30"/>
          <p:cNvSpPr txBox="1"/>
          <p:nvPr/>
        </p:nvSpPr>
        <p:spPr>
          <a:xfrm>
            <a:off x="6172200" y="1600200"/>
            <a:ext cx="229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Execution engine</a:t>
            </a:r>
            <a:endParaRPr lang="en-US" sz="2400" i="1" dirty="0"/>
          </a:p>
        </p:txBody>
      </p:sp>
      <p:sp>
        <p:nvSpPr>
          <p:cNvPr id="17" name="Right Arrow 16"/>
          <p:cNvSpPr/>
          <p:nvPr/>
        </p:nvSpPr>
        <p:spPr>
          <a:xfrm>
            <a:off x="2133600" y="2895600"/>
            <a:ext cx="1143000" cy="6858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flipH="1">
            <a:off x="2133600" y="4648200"/>
            <a:ext cx="1143000" cy="6858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eft-Right Arrow 18"/>
          <p:cNvSpPr/>
          <p:nvPr/>
        </p:nvSpPr>
        <p:spPr>
          <a:xfrm>
            <a:off x="4572000" y="3810000"/>
            <a:ext cx="15240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72200" y="2057400"/>
            <a:ext cx="2286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LINQ-to-</a:t>
            </a:r>
            <a:r>
              <a:rPr lang="en-US" sz="2800" dirty="0" err="1" smtClean="0"/>
              <a:t>obj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PLINQ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LINQ-to-SQL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LINQ-to-WS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DryadLINQ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Fickr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Oracle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LINQ-to-XML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i="1" dirty="0" smtClean="0"/>
              <a:t>Your own</a:t>
            </a:r>
            <a:endParaRPr lang="en-US" sz="2800" i="1" dirty="0" smtClean="0"/>
          </a:p>
          <a:p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44" name="Picture 36" descr="RS-232C延長ケーブル（3m）　KR-9EN3 - サンワサプライ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209800"/>
            <a:ext cx="1143000" cy="1143000"/>
          </a:xfrm>
          <a:prstGeom prst="rect">
            <a:avLst/>
          </a:prstGeom>
          <a:noFill/>
        </p:spPr>
      </p:pic>
      <p:pic>
        <p:nvPicPr>
          <p:cNvPr id="145442" name="Picture 34" descr="http://www.computerhistory.org/timeline/images/1964_basi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0"/>
            <a:ext cx="1905000" cy="2905125"/>
          </a:xfrm>
          <a:prstGeom prst="rect">
            <a:avLst/>
          </a:prstGeom>
          <a:noFill/>
        </p:spPr>
      </p:pic>
      <p:pic>
        <p:nvPicPr>
          <p:cNvPr id="145438" name="Picture 30" descr="http://www.computerhistory.org/timeline/images/1960_lisp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019550"/>
            <a:ext cx="1905000" cy="2838450"/>
          </a:xfrm>
          <a:prstGeom prst="rect">
            <a:avLst/>
          </a:prstGeom>
          <a:noFill/>
        </p:spPr>
      </p:pic>
      <p:pic>
        <p:nvPicPr>
          <p:cNvPr id="145436" name="Picture 28" descr="http://www.computerhistory.org/timeline/images/1961_rt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05600" y="1676400"/>
            <a:ext cx="1905000" cy="1924051"/>
          </a:xfrm>
          <a:prstGeom prst="rect">
            <a:avLst/>
          </a:prstGeom>
          <a:noFill/>
        </p:spPr>
      </p:pic>
      <p:pic>
        <p:nvPicPr>
          <p:cNvPr id="145422" name="Picture 14" descr="http://archive.computerhistory.org/resources/still-image/UNIX/unix.license_plate.102623933.lg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34125" y="4706112"/>
            <a:ext cx="2438400" cy="19994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5486400" cy="1066800"/>
          </a:xfrm>
        </p:spPr>
        <p:txBody>
          <a:bodyPr/>
          <a:lstStyle/>
          <a:p>
            <a:r>
              <a:rPr lang="en-US" dirty="0" smtClean="0"/>
              <a:t>The other ‘60s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45410" name="Picture 2" descr="http://upload.wikimedia.org/wikipedia/commons/thumb/2/23/Spacewar%21-PDP-1-20070512.jpg/256px-Spacewar%21-PDP-1-20070512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24600" y="685800"/>
            <a:ext cx="2438400" cy="1638300"/>
          </a:xfrm>
          <a:prstGeom prst="rect">
            <a:avLst/>
          </a:prstGeom>
          <a:noFill/>
        </p:spPr>
      </p:pic>
      <p:pic>
        <p:nvPicPr>
          <p:cNvPr id="145412" name="Picture 4" descr="PDP 8/L from September 1969 Braunschweig Staatsbank more in german Wikipedia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905000" cy="2543175"/>
          </a:xfrm>
          <a:prstGeom prst="rect">
            <a:avLst/>
          </a:prstGeom>
          <a:noFill/>
        </p:spPr>
      </p:pic>
      <p:pic>
        <p:nvPicPr>
          <p:cNvPr id="145416" name="Picture 8" descr="Image:Firstmouseunderside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48000" y="1295400"/>
            <a:ext cx="2857500" cy="1905000"/>
          </a:xfrm>
          <a:prstGeom prst="rect">
            <a:avLst/>
          </a:prstGeom>
          <a:noFill/>
        </p:spPr>
      </p:pic>
      <p:pic>
        <p:nvPicPr>
          <p:cNvPr id="145418" name="Picture 10" descr="ARPANET logical map, March 1977.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33400" y="2971800"/>
            <a:ext cx="2554188" cy="1828800"/>
          </a:xfrm>
          <a:prstGeom prst="rect">
            <a:avLst/>
          </a:prstGeom>
          <a:noFill/>
        </p:spPr>
      </p:pic>
      <p:pic>
        <p:nvPicPr>
          <p:cNvPr id="145420" name="Picture 12" descr="Image:Ken n dennis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953125" y="3258312"/>
            <a:ext cx="2962275" cy="1924051"/>
          </a:xfrm>
          <a:prstGeom prst="rect">
            <a:avLst/>
          </a:prstGeom>
          <a:noFill/>
        </p:spPr>
      </p:pic>
      <p:pic>
        <p:nvPicPr>
          <p:cNvPr id="145424" name="Picture 16" descr="http://www.cs.utexas.edu/users/chris/think/ARPANET/FTP/pdp1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00400" y="3505200"/>
            <a:ext cx="1551214" cy="1809750"/>
          </a:xfrm>
          <a:prstGeom prst="rect">
            <a:avLst/>
          </a:prstGeom>
          <a:noFill/>
        </p:spPr>
      </p:pic>
      <p:pic>
        <p:nvPicPr>
          <p:cNvPr id="145426" name="Picture 18" descr="http://images.ctv.ca/gallery/photo/OS_history_20070126/image0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209800" y="5314950"/>
            <a:ext cx="2057400" cy="15430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124200" y="640080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OS/360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38600" y="46482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Multics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2895600"/>
            <a:ext cx="1050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ARPANET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2438400"/>
            <a:ext cx="75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PDP/8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10400" y="381000"/>
            <a:ext cx="117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Spacewars</a:t>
            </a:r>
            <a:endParaRPr lang="en-US" dirty="0"/>
          </a:p>
        </p:txBody>
      </p:sp>
      <p:pic>
        <p:nvPicPr>
          <p:cNvPr id="145428" name="Picture 20" descr="The program thinks it has a large range of contiguous addresses; but in reality the parts it is currently using are scattered around RAM, and the inactive parts are saved in a disk file.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572000" y="5334000"/>
            <a:ext cx="1524000" cy="15240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4572000" y="5943600"/>
            <a:ext cx="165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33800" y="495300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Time-sharing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0" y="5638800"/>
            <a:ext cx="281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(defun factorial (n) </a:t>
            </a:r>
          </a:p>
          <a:p>
            <a:r>
              <a:rPr lang="pt-BR" dirty="0" smtClean="0"/>
              <a:t>  (if (&lt;= n 1) 1 </a:t>
            </a:r>
          </a:p>
          <a:p>
            <a:r>
              <a:rPr lang="pt-BR" dirty="0" smtClean="0"/>
              <a:t>       (* n (factorial (- n 1))))) </a:t>
            </a:r>
            <a:endParaRPr lang="en-US" dirty="0"/>
          </a:p>
        </p:txBody>
      </p:sp>
      <p:pic>
        <p:nvPicPr>
          <p:cNvPr id="145440" name="Picture 32" descr="http://www.computerhistory.org/timeline/images/1963_ascii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876800" y="3276600"/>
            <a:ext cx="981364" cy="178117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4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4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19" grpId="0"/>
      <p:bldP spid="20" grpId="0"/>
      <p:bldP spid="22" grpId="0"/>
      <p:bldP spid="23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86000" y="1371600"/>
            <a:ext cx="4191000" cy="19081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57438" y="2341563"/>
            <a:ext cx="4048125" cy="84772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2393950" y="2514600"/>
            <a:ext cx="858838" cy="225425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2366963" y="1600200"/>
            <a:ext cx="4049712" cy="20955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57438" y="1828800"/>
            <a:ext cx="4048125" cy="482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357438" y="1584325"/>
            <a:ext cx="4048125" cy="1798638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latin typeface="+mn-lt"/>
              </a:rPr>
              <a:t>Collection&lt;T&gt; collection;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>
                <a:latin typeface="+mn-lt"/>
              </a:rPr>
              <a:t>bool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IsLegal</a:t>
            </a:r>
            <a:r>
              <a:rPr lang="en-US" sz="3200" dirty="0">
                <a:latin typeface="+mn-lt"/>
              </a:rPr>
              <a:t>(Key k);	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latin typeface="+mn-lt"/>
              </a:rPr>
              <a:t>string Hash(Key);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>
                <a:latin typeface="+mn-lt"/>
              </a:rPr>
              <a:t>var</a:t>
            </a:r>
            <a:r>
              <a:rPr lang="en-US" sz="3200" dirty="0">
                <a:latin typeface="+mn-lt"/>
              </a:rPr>
              <a:t> results = from c in collection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	where </a:t>
            </a:r>
            <a:r>
              <a:rPr lang="en-US" sz="3200" dirty="0" err="1">
                <a:latin typeface="+mn-lt"/>
              </a:rPr>
              <a:t>IsLegal</a:t>
            </a:r>
            <a:r>
              <a:rPr lang="en-US" sz="3200" dirty="0">
                <a:latin typeface="+mn-lt"/>
              </a:rPr>
              <a:t>(</a:t>
            </a:r>
            <a:r>
              <a:rPr lang="en-US" sz="3200" dirty="0" err="1">
                <a:latin typeface="+mn-lt"/>
              </a:rPr>
              <a:t>c.key</a:t>
            </a:r>
            <a:r>
              <a:rPr lang="en-US" sz="3200" dirty="0">
                <a:latin typeface="+mn-lt"/>
              </a:rPr>
              <a:t>)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	select new { Hash(</a:t>
            </a:r>
            <a:r>
              <a:rPr lang="en-US" sz="3200" dirty="0" err="1">
                <a:latin typeface="+mn-lt"/>
              </a:rPr>
              <a:t>c.key</a:t>
            </a:r>
            <a:r>
              <a:rPr lang="en-US" sz="3200" dirty="0">
                <a:latin typeface="+mn-lt"/>
              </a:rPr>
              <a:t>), </a:t>
            </a:r>
            <a:r>
              <a:rPr lang="en-US" sz="3200" dirty="0" err="1">
                <a:latin typeface="+mn-lt"/>
              </a:rPr>
              <a:t>c.value</a:t>
            </a:r>
            <a:r>
              <a:rPr lang="en-US" sz="3200" dirty="0">
                <a:latin typeface="+mn-lt"/>
              </a:rPr>
              <a:t>};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676400" y="4953000"/>
            <a:ext cx="5334000" cy="838200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504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66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1505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DryadLINQ = LINQ + Dryad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8176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cxnSp>
        <p:nvCxnSpPr>
          <p:cNvPr id="17" name="Straight Arrow Connector 16"/>
          <p:cNvCxnSpPr>
            <a:stCxn id="21" idx="4"/>
            <a:endCxn id="13" idx="0"/>
          </p:cNvCxnSpPr>
          <p:nvPr/>
        </p:nvCxnSpPr>
        <p:spPr>
          <a:xfrm rot="5400000">
            <a:off x="2121694" y="49252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6" idx="0"/>
          </p:cNvCxnSpPr>
          <p:nvPr/>
        </p:nvCxnSpPr>
        <p:spPr>
          <a:xfrm rot="16200000" flipH="1">
            <a:off x="6065838" y="4905375"/>
            <a:ext cx="381000" cy="381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224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178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132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086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542088" y="4352925"/>
            <a:ext cx="1611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i="1">
                <a:latin typeface="Calibri" pitchFamily="34" charset="0"/>
              </a:rPr>
              <a:t>collection</a:t>
            </a:r>
          </a:p>
        </p:txBody>
      </p:sp>
      <p:sp>
        <p:nvSpPr>
          <p:cNvPr id="33" name="Oval 32"/>
          <p:cNvSpPr/>
          <p:nvPr/>
        </p:nvSpPr>
        <p:spPr>
          <a:xfrm>
            <a:off x="21986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940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894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848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7" name="Straight Arrow Connector 36"/>
          <p:cNvCxnSpPr>
            <a:stCxn id="13" idx="2"/>
            <a:endCxn id="33" idx="0"/>
          </p:cNvCxnSpPr>
          <p:nvPr/>
        </p:nvCxnSpPr>
        <p:spPr>
          <a:xfrm rot="16200000" flipH="1">
            <a:off x="2160588" y="5800725"/>
            <a:ext cx="381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34" idx="0"/>
          </p:cNvCxnSpPr>
          <p:nvPr/>
        </p:nvCxnSpPr>
        <p:spPr>
          <a:xfrm rot="16200000" flipH="1">
            <a:off x="3455988" y="5800725"/>
            <a:ext cx="381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2"/>
            <a:endCxn id="35" idx="0"/>
          </p:cNvCxnSpPr>
          <p:nvPr/>
        </p:nvCxnSpPr>
        <p:spPr>
          <a:xfrm rot="16200000" flipH="1">
            <a:off x="4751388" y="5800725"/>
            <a:ext cx="381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6" idx="0"/>
          </p:cNvCxnSpPr>
          <p:nvPr/>
        </p:nvCxnSpPr>
        <p:spPr>
          <a:xfrm rot="5400000">
            <a:off x="6084094" y="58396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618288" y="5953125"/>
            <a:ext cx="1144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i="1">
                <a:latin typeface="Calibri" pitchFamily="34" charset="0"/>
              </a:rPr>
              <a:t>results</a:t>
            </a:r>
          </a:p>
        </p:txBody>
      </p:sp>
      <p:pic>
        <p:nvPicPr>
          <p:cNvPr id="21506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44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98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0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52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ounded Rectangle 13"/>
          <p:cNvSpPr/>
          <p:nvPr/>
        </p:nvSpPr>
        <p:spPr>
          <a:xfrm>
            <a:off x="31130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4084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800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54" name="Down Arrow 53"/>
          <p:cNvSpPr/>
          <p:nvPr/>
        </p:nvSpPr>
        <p:spPr>
          <a:xfrm>
            <a:off x="3886200" y="3429000"/>
            <a:ext cx="914400" cy="762000"/>
          </a:xfrm>
          <a:prstGeom prst="down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1333500" y="1897063"/>
            <a:ext cx="1038225" cy="3200400"/>
          </a:xfrm>
          <a:custGeom>
            <a:avLst/>
            <a:gdLst>
              <a:gd name="connsiteX0" fmla="*/ 1017916 w 1017916"/>
              <a:gd name="connsiteY0" fmla="*/ 0 h 3200400"/>
              <a:gd name="connsiteX1" fmla="*/ 586595 w 1017916"/>
              <a:gd name="connsiteY1" fmla="*/ 155276 h 3200400"/>
              <a:gd name="connsiteX2" fmla="*/ 8626 w 1017916"/>
              <a:gd name="connsiteY2" fmla="*/ 854015 h 3200400"/>
              <a:gd name="connsiteX3" fmla="*/ 534837 w 1017916"/>
              <a:gd name="connsiteY3" fmla="*/ 3200400 h 3200400"/>
              <a:gd name="connsiteX0" fmla="*/ 1038764 w 1038764"/>
              <a:gd name="connsiteY0" fmla="*/ 0 h 3200400"/>
              <a:gd name="connsiteX1" fmla="*/ 378843 w 1038764"/>
              <a:gd name="connsiteY1" fmla="*/ 155276 h 3200400"/>
              <a:gd name="connsiteX2" fmla="*/ 29474 w 1038764"/>
              <a:gd name="connsiteY2" fmla="*/ 854015 h 3200400"/>
              <a:gd name="connsiteX3" fmla="*/ 555685 w 1038764"/>
              <a:gd name="connsiteY3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764" h="3200400">
                <a:moveTo>
                  <a:pt x="1038764" y="0"/>
                </a:moveTo>
                <a:cubicBezTo>
                  <a:pt x="907211" y="6470"/>
                  <a:pt x="547058" y="12940"/>
                  <a:pt x="378843" y="155276"/>
                </a:cubicBezTo>
                <a:cubicBezTo>
                  <a:pt x="210628" y="297612"/>
                  <a:pt x="0" y="346494"/>
                  <a:pt x="29474" y="854015"/>
                </a:cubicBezTo>
                <a:cubicBezTo>
                  <a:pt x="58948" y="1361536"/>
                  <a:pt x="288266" y="2280968"/>
                  <a:pt x="555685" y="320040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Freeform 60"/>
          <p:cNvSpPr/>
          <p:nvPr/>
        </p:nvSpPr>
        <p:spPr>
          <a:xfrm flipH="1">
            <a:off x="6400800" y="2743200"/>
            <a:ext cx="889000" cy="2286000"/>
          </a:xfrm>
          <a:custGeom>
            <a:avLst/>
            <a:gdLst>
              <a:gd name="connsiteX0" fmla="*/ 1017916 w 1017916"/>
              <a:gd name="connsiteY0" fmla="*/ 0 h 3200400"/>
              <a:gd name="connsiteX1" fmla="*/ 586595 w 1017916"/>
              <a:gd name="connsiteY1" fmla="*/ 155276 h 3200400"/>
              <a:gd name="connsiteX2" fmla="*/ 8626 w 1017916"/>
              <a:gd name="connsiteY2" fmla="*/ 854015 h 3200400"/>
              <a:gd name="connsiteX3" fmla="*/ 534837 w 1017916"/>
              <a:gd name="connsiteY3" fmla="*/ 3200400 h 3200400"/>
              <a:gd name="connsiteX0" fmla="*/ 1038764 w 1038764"/>
              <a:gd name="connsiteY0" fmla="*/ 0 h 3200400"/>
              <a:gd name="connsiteX1" fmla="*/ 378843 w 1038764"/>
              <a:gd name="connsiteY1" fmla="*/ 155276 h 3200400"/>
              <a:gd name="connsiteX2" fmla="*/ 29474 w 1038764"/>
              <a:gd name="connsiteY2" fmla="*/ 854015 h 3200400"/>
              <a:gd name="connsiteX3" fmla="*/ 555685 w 1038764"/>
              <a:gd name="connsiteY3" fmla="*/ 3200400 h 3200400"/>
              <a:gd name="connsiteX0" fmla="*/ 1009909 w 1009909"/>
              <a:gd name="connsiteY0" fmla="*/ 0 h 2743200"/>
              <a:gd name="connsiteX1" fmla="*/ 349988 w 1009909"/>
              <a:gd name="connsiteY1" fmla="*/ 155276 h 2743200"/>
              <a:gd name="connsiteX2" fmla="*/ 619 w 1009909"/>
              <a:gd name="connsiteY2" fmla="*/ 854015 h 2743200"/>
              <a:gd name="connsiteX3" fmla="*/ 353703 w 1009909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909" h="2743200">
                <a:moveTo>
                  <a:pt x="1009909" y="0"/>
                </a:moveTo>
                <a:cubicBezTo>
                  <a:pt x="878356" y="6470"/>
                  <a:pt x="518203" y="12940"/>
                  <a:pt x="349988" y="155276"/>
                </a:cubicBezTo>
                <a:cubicBezTo>
                  <a:pt x="181773" y="297612"/>
                  <a:pt x="0" y="422694"/>
                  <a:pt x="619" y="854015"/>
                </a:cubicBezTo>
                <a:cubicBezTo>
                  <a:pt x="1238" y="1285336"/>
                  <a:pt x="86284" y="1823768"/>
                  <a:pt x="353703" y="274320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85800" y="2133600"/>
            <a:ext cx="773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latin typeface="Calibri" pitchFamily="34" charset="0"/>
              </a:rPr>
              <a:t>Vertex</a:t>
            </a:r>
            <a:br>
              <a:rPr lang="en-US" i="1">
                <a:latin typeface="Calibri" pitchFamily="34" charset="0"/>
              </a:rPr>
            </a:br>
            <a:r>
              <a:rPr lang="en-US" i="1">
                <a:latin typeface="Calibri" pitchFamily="34" charset="0"/>
              </a:rPr>
              <a:t>code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7315200" y="2819400"/>
            <a:ext cx="12319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latin typeface="Calibri" pitchFamily="34" charset="0"/>
              </a:rPr>
              <a:t>Query</a:t>
            </a:r>
            <a:br>
              <a:rPr lang="en-US" i="1">
                <a:latin typeface="Calibri" pitchFamily="34" charset="0"/>
              </a:rPr>
            </a:br>
            <a:r>
              <a:rPr lang="en-US" i="1">
                <a:latin typeface="Calibri" pitchFamily="34" charset="0"/>
              </a:rPr>
              <a:t>plan</a:t>
            </a:r>
          </a:p>
          <a:p>
            <a:pPr>
              <a:spcBef>
                <a:spcPct val="0"/>
              </a:spcBef>
            </a:pPr>
            <a:r>
              <a:rPr lang="en-US" i="1">
                <a:latin typeface="Calibri" pitchFamily="34" charset="0"/>
              </a:rPr>
              <a:t>(Dryad job)</a:t>
            </a:r>
          </a:p>
        </p:txBody>
      </p:sp>
      <p:sp>
        <p:nvSpPr>
          <p:cNvPr id="68" name="Freeform 67"/>
          <p:cNvSpPr/>
          <p:nvPr/>
        </p:nvSpPr>
        <p:spPr>
          <a:xfrm>
            <a:off x="1854200" y="1703388"/>
            <a:ext cx="547688" cy="2792412"/>
          </a:xfrm>
          <a:custGeom>
            <a:avLst/>
            <a:gdLst>
              <a:gd name="connsiteX0" fmla="*/ 1017916 w 1017916"/>
              <a:gd name="connsiteY0" fmla="*/ 0 h 3200400"/>
              <a:gd name="connsiteX1" fmla="*/ 586595 w 1017916"/>
              <a:gd name="connsiteY1" fmla="*/ 155276 h 3200400"/>
              <a:gd name="connsiteX2" fmla="*/ 8626 w 1017916"/>
              <a:gd name="connsiteY2" fmla="*/ 854015 h 3200400"/>
              <a:gd name="connsiteX3" fmla="*/ 534837 w 1017916"/>
              <a:gd name="connsiteY3" fmla="*/ 3200400 h 3200400"/>
              <a:gd name="connsiteX0" fmla="*/ 1038764 w 1038764"/>
              <a:gd name="connsiteY0" fmla="*/ 0 h 3200400"/>
              <a:gd name="connsiteX1" fmla="*/ 378843 w 1038764"/>
              <a:gd name="connsiteY1" fmla="*/ 155276 h 3200400"/>
              <a:gd name="connsiteX2" fmla="*/ 29474 w 1038764"/>
              <a:gd name="connsiteY2" fmla="*/ 854015 h 3200400"/>
              <a:gd name="connsiteX3" fmla="*/ 555685 w 1038764"/>
              <a:gd name="connsiteY3" fmla="*/ 3200400 h 3200400"/>
              <a:gd name="connsiteX0" fmla="*/ 1038764 w 1038764"/>
              <a:gd name="connsiteY0" fmla="*/ 22561 h 3222961"/>
              <a:gd name="connsiteX1" fmla="*/ 792088 w 1038764"/>
              <a:gd name="connsiteY1" fmla="*/ 25879 h 3222961"/>
              <a:gd name="connsiteX2" fmla="*/ 378843 w 1038764"/>
              <a:gd name="connsiteY2" fmla="*/ 177837 h 3222961"/>
              <a:gd name="connsiteX3" fmla="*/ 29474 w 1038764"/>
              <a:gd name="connsiteY3" fmla="*/ 876576 h 3222961"/>
              <a:gd name="connsiteX4" fmla="*/ 555685 w 1038764"/>
              <a:gd name="connsiteY4" fmla="*/ 3222961 h 3222961"/>
              <a:gd name="connsiteX0" fmla="*/ 798875 w 862093"/>
              <a:gd name="connsiteY0" fmla="*/ 22561 h 3222961"/>
              <a:gd name="connsiteX1" fmla="*/ 792088 w 862093"/>
              <a:gd name="connsiteY1" fmla="*/ 25879 h 3222961"/>
              <a:gd name="connsiteX2" fmla="*/ 378843 w 862093"/>
              <a:gd name="connsiteY2" fmla="*/ 177837 h 3222961"/>
              <a:gd name="connsiteX3" fmla="*/ 29474 w 862093"/>
              <a:gd name="connsiteY3" fmla="*/ 876576 h 3222961"/>
              <a:gd name="connsiteX4" fmla="*/ 555685 w 862093"/>
              <a:gd name="connsiteY4" fmla="*/ 3222961 h 322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93" h="3222961">
                <a:moveTo>
                  <a:pt x="798875" y="22561"/>
                </a:moveTo>
                <a:cubicBezTo>
                  <a:pt x="797744" y="23114"/>
                  <a:pt x="862093" y="0"/>
                  <a:pt x="792088" y="25879"/>
                </a:cubicBezTo>
                <a:cubicBezTo>
                  <a:pt x="722083" y="51758"/>
                  <a:pt x="505945" y="36054"/>
                  <a:pt x="378843" y="177837"/>
                </a:cubicBezTo>
                <a:cubicBezTo>
                  <a:pt x="251741" y="319620"/>
                  <a:pt x="0" y="369055"/>
                  <a:pt x="29474" y="876576"/>
                </a:cubicBezTo>
                <a:cubicBezTo>
                  <a:pt x="58948" y="1384097"/>
                  <a:pt x="288266" y="2303529"/>
                  <a:pt x="555685" y="3222961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2057400" y="3505200"/>
            <a:ext cx="638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latin typeface="Calibri" pitchFamily="34" charset="0"/>
              </a:rPr>
              <a:t>Data</a:t>
            </a:r>
          </a:p>
        </p:txBody>
      </p:sp>
      <p:cxnSp>
        <p:nvCxnSpPr>
          <p:cNvPr id="18" name="Straight Arrow Connector 17"/>
          <p:cNvCxnSpPr>
            <a:stCxn id="22" idx="4"/>
            <a:endCxn id="14" idx="0"/>
          </p:cNvCxnSpPr>
          <p:nvPr/>
        </p:nvCxnSpPr>
        <p:spPr>
          <a:xfrm rot="5400000">
            <a:off x="3417094" y="49252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4"/>
            <a:endCxn id="15" idx="0"/>
          </p:cNvCxnSpPr>
          <p:nvPr/>
        </p:nvCxnSpPr>
        <p:spPr>
          <a:xfrm rot="5400000">
            <a:off x="4712494" y="49252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3" grpId="0" animBg="1"/>
      <p:bldP spid="21" grpId="0" animBg="1"/>
      <p:bldP spid="22" grpId="0" animBg="1"/>
      <p:bldP spid="23" grpId="0" animBg="1"/>
      <p:bldP spid="24" grpId="0" animBg="1"/>
      <p:bldP spid="25" grpId="0"/>
      <p:bldP spid="33" grpId="0" animBg="1"/>
      <p:bldP spid="34" grpId="0" animBg="1"/>
      <p:bldP spid="35" grpId="0" animBg="1"/>
      <p:bldP spid="36" grpId="0" animBg="1"/>
      <p:bldP spid="49" grpId="0"/>
      <p:bldP spid="14" grpId="0" animBg="1"/>
      <p:bldP spid="15" grpId="0" animBg="1"/>
      <p:bldP spid="16" grpId="0" animBg="1"/>
      <p:bldP spid="60" grpId="0" animBg="1"/>
      <p:bldP spid="61" grpId="0" animBg="1"/>
      <p:bldP spid="62" grpId="0"/>
      <p:bldP spid="63" grpId="0"/>
      <p:bldP spid="68" grpId="0" animBg="1"/>
      <p:bldP spid="6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DryadLINQ Data Model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Picture 3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0155" y="2998065"/>
            <a:ext cx="884439" cy="1304621"/>
          </a:xfrm>
          <a:prstGeom prst="rect">
            <a:avLst/>
          </a:prstGeom>
          <a:noFill/>
        </p:spPr>
      </p:pic>
      <p:pic>
        <p:nvPicPr>
          <p:cNvPr id="5" name="Picture 4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6065" y="2998065"/>
            <a:ext cx="884439" cy="1304621"/>
          </a:xfrm>
          <a:prstGeom prst="rect">
            <a:avLst/>
          </a:prstGeom>
          <a:noFill/>
        </p:spPr>
      </p:pic>
      <p:pic>
        <p:nvPicPr>
          <p:cNvPr id="6" name="Picture 5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025" y="2998065"/>
            <a:ext cx="884439" cy="1304621"/>
          </a:xfrm>
          <a:prstGeom prst="rect">
            <a:avLst/>
          </a:prstGeom>
          <a:noFill/>
        </p:spPr>
      </p:pic>
      <p:sp>
        <p:nvSpPr>
          <p:cNvPr id="7" name="Rounded Rectangle 6"/>
          <p:cNvSpPr/>
          <p:nvPr/>
        </p:nvSpPr>
        <p:spPr>
          <a:xfrm>
            <a:off x="1078913" y="2700754"/>
            <a:ext cx="2202164" cy="1349145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8" name="Rectangle 7"/>
          <p:cNvSpPr/>
          <p:nvPr/>
        </p:nvSpPr>
        <p:spPr>
          <a:xfrm>
            <a:off x="1306724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6406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0" name="Rectangle 9"/>
          <p:cNvSpPr/>
          <p:nvPr/>
        </p:nvSpPr>
        <p:spPr>
          <a:xfrm>
            <a:off x="2066090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1" name="Rectangle 10"/>
          <p:cNvSpPr/>
          <p:nvPr/>
        </p:nvSpPr>
        <p:spPr>
          <a:xfrm>
            <a:off x="2445774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2" name="Rectangle 11"/>
          <p:cNvSpPr/>
          <p:nvPr/>
        </p:nvSpPr>
        <p:spPr>
          <a:xfrm>
            <a:off x="2825458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3" name="Rounded Rectangle 12"/>
          <p:cNvSpPr/>
          <p:nvPr/>
        </p:nvSpPr>
        <p:spPr>
          <a:xfrm>
            <a:off x="3812634" y="2700754"/>
            <a:ext cx="1822480" cy="1349145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4" name="Rectangle 13"/>
          <p:cNvSpPr/>
          <p:nvPr/>
        </p:nvSpPr>
        <p:spPr>
          <a:xfrm>
            <a:off x="4040443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5" name="Rectangle 14"/>
          <p:cNvSpPr/>
          <p:nvPr/>
        </p:nvSpPr>
        <p:spPr>
          <a:xfrm>
            <a:off x="4420127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" name="Rectangle 15"/>
          <p:cNvSpPr/>
          <p:nvPr/>
        </p:nvSpPr>
        <p:spPr>
          <a:xfrm>
            <a:off x="4799811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7" name="Rectangle 16"/>
          <p:cNvSpPr/>
          <p:nvPr/>
        </p:nvSpPr>
        <p:spPr>
          <a:xfrm>
            <a:off x="5179495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" name="Rounded Rectangle 17"/>
          <p:cNvSpPr/>
          <p:nvPr/>
        </p:nvSpPr>
        <p:spPr>
          <a:xfrm>
            <a:off x="6470418" y="2700754"/>
            <a:ext cx="1822480" cy="1349145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9" name="Rectangle 18"/>
          <p:cNvSpPr/>
          <p:nvPr/>
        </p:nvSpPr>
        <p:spPr>
          <a:xfrm>
            <a:off x="6698226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" name="Rectangle 19"/>
          <p:cNvSpPr/>
          <p:nvPr/>
        </p:nvSpPr>
        <p:spPr>
          <a:xfrm>
            <a:off x="7077910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" name="Rectangle 20"/>
          <p:cNvSpPr/>
          <p:nvPr/>
        </p:nvSpPr>
        <p:spPr>
          <a:xfrm>
            <a:off x="7457594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" name="Rectangle 21"/>
          <p:cNvSpPr/>
          <p:nvPr/>
        </p:nvSpPr>
        <p:spPr>
          <a:xfrm>
            <a:off x="7837278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3" name="TextBox 18"/>
          <p:cNvSpPr txBox="1"/>
          <p:nvPr/>
        </p:nvSpPr>
        <p:spPr>
          <a:xfrm>
            <a:off x="1371600" y="1676400"/>
            <a:ext cx="1627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 smtClean="0"/>
              <a:t>Partition</a:t>
            </a:r>
            <a:endParaRPr lang="en-US" sz="3200" i="1" dirty="0"/>
          </a:p>
        </p:txBody>
      </p:sp>
      <p:sp>
        <p:nvSpPr>
          <p:cNvPr id="24" name="Left Brace 23"/>
          <p:cNvSpPr/>
          <p:nvPr/>
        </p:nvSpPr>
        <p:spPr>
          <a:xfrm rot="16200000" flipH="1">
            <a:off x="2066090" y="1376594"/>
            <a:ext cx="294813" cy="2063691"/>
          </a:xfrm>
          <a:prstGeom prst="leftBrace">
            <a:avLst>
              <a:gd name="adj1" fmla="val 2775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TextBox 20"/>
          <p:cNvSpPr txBox="1"/>
          <p:nvPr/>
        </p:nvSpPr>
        <p:spPr>
          <a:xfrm>
            <a:off x="3810000" y="472440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 smtClean="0"/>
              <a:t>Collection</a:t>
            </a:r>
            <a:endParaRPr lang="en-US" sz="3200" i="1" dirty="0"/>
          </a:p>
        </p:txBody>
      </p:sp>
      <p:sp>
        <p:nvSpPr>
          <p:cNvPr id="26" name="Left Brace 25"/>
          <p:cNvSpPr/>
          <p:nvPr/>
        </p:nvSpPr>
        <p:spPr>
          <a:xfrm rot="16200000">
            <a:off x="4645703" y="860673"/>
            <a:ext cx="294813" cy="7517731"/>
          </a:xfrm>
          <a:prstGeom prst="leftBrace">
            <a:avLst>
              <a:gd name="adj1" fmla="val 2775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TextBox 25"/>
          <p:cNvSpPr txBox="1"/>
          <p:nvPr/>
        </p:nvSpPr>
        <p:spPr>
          <a:xfrm>
            <a:off x="5603845" y="1524000"/>
            <a:ext cx="2202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 err="1" smtClean="0"/>
              <a:t>.Net</a:t>
            </a:r>
            <a:r>
              <a:rPr lang="en-US" sz="3200" i="1" dirty="0" smtClean="0"/>
              <a:t> objects</a:t>
            </a:r>
            <a:endParaRPr lang="en-US" sz="3200" i="1" dirty="0"/>
          </a:p>
        </p:txBody>
      </p:sp>
      <p:cxnSp>
        <p:nvCxnSpPr>
          <p:cNvPr id="28" name="Straight Arrow Connector 27"/>
          <p:cNvCxnSpPr>
            <a:stCxn id="27" idx="2"/>
            <a:endCxn id="12" idx="0"/>
          </p:cNvCxnSpPr>
          <p:nvPr/>
        </p:nvCxnSpPr>
        <p:spPr>
          <a:xfrm rot="5400000">
            <a:off x="4451239" y="596900"/>
            <a:ext cx="741883" cy="37656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86838" y="2555845"/>
            <a:ext cx="7665137" cy="16214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2"/>
            <a:endCxn id="22" idx="0"/>
          </p:cNvCxnSpPr>
          <p:nvPr/>
        </p:nvCxnSpPr>
        <p:spPr>
          <a:xfrm rot="16200000" flipH="1">
            <a:off x="6957149" y="1856622"/>
            <a:ext cx="741883" cy="12461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The DryadLINQ </a:t>
            </a:r>
            <a:r>
              <a:rPr lang="en-US" sz="4800" dirty="0" smtClean="0"/>
              <a:t>Provider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z="1400" smtClean="0"/>
              <a:pPr/>
              <a:t>32</a:t>
            </a:fld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5448300" y="3048000"/>
            <a:ext cx="3162300" cy="3048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609600" y="2590800"/>
            <a:ext cx="4495800" cy="35052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  <p:sp>
        <p:nvSpPr>
          <p:cNvPr id="6" name="Rounded Rectangle 5"/>
          <p:cNvSpPr/>
          <p:nvPr/>
        </p:nvSpPr>
        <p:spPr>
          <a:xfrm>
            <a:off x="3124200" y="2667000"/>
            <a:ext cx="1828800" cy="32766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DryadLINQ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7543800" y="4925568"/>
            <a:ext cx="457200" cy="25603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  <p:sp>
        <p:nvSpPr>
          <p:cNvPr id="8" name="TextBox 30"/>
          <p:cNvSpPr txBox="1"/>
          <p:nvPr/>
        </p:nvSpPr>
        <p:spPr>
          <a:xfrm>
            <a:off x="2209800" y="2286000"/>
            <a:ext cx="1719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 smtClean="0"/>
              <a:t>Client machine</a:t>
            </a:r>
            <a:endParaRPr lang="en-US" sz="2000" i="1" dirty="0"/>
          </a:p>
        </p:txBody>
      </p:sp>
      <p:sp>
        <p:nvSpPr>
          <p:cNvPr id="10" name="TextBox 36"/>
          <p:cNvSpPr txBox="1"/>
          <p:nvPr/>
        </p:nvSpPr>
        <p:spPr>
          <a:xfrm>
            <a:off x="3733800" y="52197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(11)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505200" y="3162300"/>
            <a:ext cx="1143000" cy="1181100"/>
          </a:xfrm>
          <a:prstGeom prst="rect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Distributed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query plan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2743200"/>
            <a:ext cx="1600200" cy="3124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000" dirty="0" err="1" smtClean="0">
                <a:solidFill>
                  <a:schemeClr val="tx1"/>
                </a:solidFill>
              </a:rPr>
              <a:t>.Net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247900" y="3352800"/>
            <a:ext cx="1257300" cy="762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Query </a:t>
            </a:r>
            <a:r>
              <a:rPr lang="en-US" dirty="0" err="1" smtClean="0">
                <a:solidFill>
                  <a:schemeClr val="tx1"/>
                </a:solidFill>
              </a:rPr>
              <a:t>Expr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39"/>
          <p:cNvSpPr txBox="1"/>
          <p:nvPr/>
        </p:nvSpPr>
        <p:spPr>
          <a:xfrm>
            <a:off x="6400800" y="2743200"/>
            <a:ext cx="1395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 smtClean="0"/>
              <a:t>Data center</a:t>
            </a:r>
            <a:endParaRPr lang="en-US" sz="2000" i="1" dirty="0"/>
          </a:p>
        </p:txBody>
      </p:sp>
      <p:sp>
        <p:nvSpPr>
          <p:cNvPr id="17" name="Rectangle 16"/>
          <p:cNvSpPr/>
          <p:nvPr/>
        </p:nvSpPr>
        <p:spPr>
          <a:xfrm>
            <a:off x="5753100" y="5181600"/>
            <a:ext cx="2705100" cy="495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Output Tables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4672584" y="5029200"/>
            <a:ext cx="1080516" cy="762000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39000" y="3429000"/>
            <a:ext cx="1219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Input Tables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7620000" y="3962400"/>
            <a:ext cx="457200" cy="3048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  <p:sp>
        <p:nvSpPr>
          <p:cNvPr id="22" name="Right Arrow 21"/>
          <p:cNvSpPr/>
          <p:nvPr/>
        </p:nvSpPr>
        <p:spPr>
          <a:xfrm>
            <a:off x="4672584" y="3341132"/>
            <a:ext cx="1080516" cy="762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Invoke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ouble Wave 22"/>
          <p:cNvSpPr/>
          <p:nvPr/>
        </p:nvSpPr>
        <p:spPr>
          <a:xfrm>
            <a:off x="5753100" y="3352800"/>
            <a:ext cx="609600" cy="609600"/>
          </a:xfrm>
          <a:prstGeom prst="doubleWav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5905500" y="3962400"/>
            <a:ext cx="457200" cy="3048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  <p:sp>
        <p:nvSpPr>
          <p:cNvPr id="25" name="Rectangle 24"/>
          <p:cNvSpPr/>
          <p:nvPr/>
        </p:nvSpPr>
        <p:spPr>
          <a:xfrm>
            <a:off x="3505200" y="4953000"/>
            <a:ext cx="1143000" cy="838200"/>
          </a:xfrm>
          <a:prstGeom prst="rect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Output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DryadTable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10400" y="4267200"/>
            <a:ext cx="1447800" cy="647700"/>
          </a:xfrm>
          <a:prstGeom prst="rect">
            <a:avLst/>
          </a:prstGeom>
          <a:solidFill>
            <a:srgbClr val="CCFFCC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Dryad Execution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Left Arrow 30"/>
          <p:cNvSpPr/>
          <p:nvPr/>
        </p:nvSpPr>
        <p:spPr>
          <a:xfrm>
            <a:off x="2133600" y="5029200"/>
            <a:ext cx="1371600" cy="762000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.Net</a:t>
            </a:r>
            <a:r>
              <a:rPr lang="en-US" dirty="0" smtClean="0">
                <a:solidFill>
                  <a:schemeClr val="tx1"/>
                </a:solidFill>
              </a:rPr>
              <a:t> Objects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00700" y="4267200"/>
            <a:ext cx="1066800" cy="647700"/>
          </a:xfrm>
          <a:prstGeom prst="rect">
            <a:avLst/>
          </a:prstGeom>
          <a:solidFill>
            <a:srgbClr val="CCFFCC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Dryad JM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16200000">
            <a:off x="6610350" y="4476750"/>
            <a:ext cx="457200" cy="3429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  <p:sp>
        <p:nvSpPr>
          <p:cNvPr id="35" name="TextBox 44"/>
          <p:cNvSpPr txBox="1"/>
          <p:nvPr/>
        </p:nvSpPr>
        <p:spPr>
          <a:xfrm>
            <a:off x="876300" y="3581400"/>
            <a:ext cx="1463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ToCollection</a:t>
            </a:r>
            <a:endParaRPr lang="en-US" sz="2000" dirty="0"/>
          </a:p>
        </p:txBody>
      </p:sp>
      <p:sp>
        <p:nvSpPr>
          <p:cNvPr id="36" name="TextBox 45"/>
          <p:cNvSpPr txBox="1"/>
          <p:nvPr/>
        </p:nvSpPr>
        <p:spPr>
          <a:xfrm>
            <a:off x="1066800" y="5269468"/>
            <a:ext cx="97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foreach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6362700" y="3352800"/>
            <a:ext cx="685800" cy="647700"/>
          </a:xfrm>
          <a:prstGeom prst="rect">
            <a:avLst/>
          </a:prstGeom>
          <a:solidFill>
            <a:srgbClr val="CCFFCC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Vertex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 rot="19214695">
            <a:off x="6819900" y="3962400"/>
            <a:ext cx="457200" cy="3048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70589"/>
            <a:ext cx="6400800" cy="51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>
            <a:hlinkClick r:id="rId3" action="ppaction://hlinksldjump"/>
          </p:cNvPr>
          <p:cNvSpPr/>
          <p:nvPr/>
        </p:nvSpPr>
        <p:spPr>
          <a:xfrm>
            <a:off x="8077200" y="5562600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Histogram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1295400"/>
            <a:ext cx="7467600" cy="3170099"/>
          </a:xfrm>
          <a:prstGeom prst="rect">
            <a:avLst/>
          </a:prstGeom>
          <a:solidFill>
            <a:srgbClr val="E5FFE5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public static IQueryable&lt;Pair&gt; Histogram(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 IQueryable&lt;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LineRecord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 input,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k)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words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input.SelectMany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(x =&gt;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x.line.Split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(' '));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groups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words.GroupBy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(x =&gt; x);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counts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groups.Select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(x =&gt; new Pair(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x.Key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x.Count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()));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ordered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counts.OrderByDescending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(x =&gt;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x.count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top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ordered.Take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(k);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return top;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4572000"/>
          <a:ext cx="5105400" cy="212788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105400"/>
              </a:tblGrid>
              <a:tr h="3514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“A line of words of wisdom”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14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[“A”, “line”, “of”, “words”, “of”, “wisdom”]</a:t>
                      </a:r>
                      <a:endParaRPr lang="en-US"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14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[[“A”], [“line”], [“of”, “of”], [“words”], [“wisdom”]]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14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[ {“A”, 1}, {“line”, 1}, {“of”, 2}, {“words”, 1}, {“wisdom”, 1}]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14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[{“of”, 2}, {“A”, 1}, {“line”, 1}, {“words”, 1}, {“wisdom”, 1}]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5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[{“of”, 2}, {“A”, 1}, {“line”, 1}]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Plan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05000"/>
            <a:ext cx="696835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>
            <a:off x="1981200" y="22860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" y="1676400"/>
            <a:ext cx="15146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err="1" smtClean="0"/>
              <a:t>SelectMany</a:t>
            </a:r>
            <a:endParaRPr lang="en-US" sz="1600" dirty="0" smtClean="0"/>
          </a:p>
          <a:p>
            <a:pPr algn="r"/>
            <a:r>
              <a:rPr lang="en-US" sz="1600" dirty="0" smtClean="0"/>
              <a:t>Sort</a:t>
            </a:r>
          </a:p>
          <a:p>
            <a:pPr algn="r"/>
            <a:r>
              <a:rPr lang="en-US" sz="1600" dirty="0" err="1" smtClean="0"/>
              <a:t>GroupBy+Select</a:t>
            </a:r>
            <a:endParaRPr lang="en-US" sz="1600" dirty="0" smtClean="0"/>
          </a:p>
          <a:p>
            <a:pPr algn="r"/>
            <a:r>
              <a:rPr lang="en-US" sz="1600" dirty="0" err="1" smtClean="0"/>
              <a:t>HashDistribute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70194" y="2743200"/>
            <a:ext cx="10730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err="1" smtClean="0"/>
              <a:t>MergeSort</a:t>
            </a:r>
            <a:endParaRPr lang="en-US" sz="1600" dirty="0" smtClean="0"/>
          </a:p>
          <a:p>
            <a:pPr algn="r"/>
            <a:r>
              <a:rPr lang="en-US" sz="1600" dirty="0" err="1" smtClean="0"/>
              <a:t>GroupBy</a:t>
            </a:r>
            <a:endParaRPr lang="en-US" sz="1600" dirty="0" smtClean="0"/>
          </a:p>
          <a:p>
            <a:pPr algn="r"/>
            <a:r>
              <a:rPr lang="en-US" sz="1600" dirty="0" smtClean="0"/>
              <a:t>Select</a:t>
            </a:r>
          </a:p>
          <a:p>
            <a:pPr algn="r"/>
            <a:r>
              <a:rPr lang="en-US" sz="1600" dirty="0" smtClean="0"/>
              <a:t>Sort</a:t>
            </a:r>
          </a:p>
          <a:p>
            <a:pPr algn="r"/>
            <a:r>
              <a:rPr lang="en-US" sz="1600" dirty="0" smtClean="0"/>
              <a:t>Take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0194" y="4038600"/>
            <a:ext cx="1073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err="1" smtClean="0"/>
              <a:t>MergeSort</a:t>
            </a:r>
            <a:endParaRPr lang="en-US" sz="1600" dirty="0" smtClean="0"/>
          </a:p>
          <a:p>
            <a:pPr algn="r"/>
            <a:r>
              <a:rPr lang="en-US" sz="1600" dirty="0" smtClean="0"/>
              <a:t>Take</a:t>
            </a:r>
            <a:endParaRPr lang="en-US" sz="1600" dirty="0"/>
          </a:p>
        </p:txBody>
      </p:sp>
      <p:sp>
        <p:nvSpPr>
          <p:cNvPr id="18" name="Left Brace 17"/>
          <p:cNvSpPr/>
          <p:nvPr/>
        </p:nvSpPr>
        <p:spPr>
          <a:xfrm flipH="1">
            <a:off x="1709548" y="1828800"/>
            <a:ext cx="191474" cy="914400"/>
          </a:xfrm>
          <a:prstGeom prst="leftBrace">
            <a:avLst>
              <a:gd name="adj1" fmla="val 3894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flipH="1">
            <a:off x="1709548" y="2819400"/>
            <a:ext cx="228600" cy="1066800"/>
          </a:xfrm>
          <a:prstGeom prst="leftBrace">
            <a:avLst>
              <a:gd name="adj1" fmla="val 3894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 flipH="1">
            <a:off x="1709548" y="3962400"/>
            <a:ext cx="195451" cy="609600"/>
          </a:xfrm>
          <a:prstGeom prst="leftBrace">
            <a:avLst>
              <a:gd name="adj1" fmla="val 3894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057400" y="30480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981200" y="3505200"/>
            <a:ext cx="2971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Map-Reduce in </a:t>
            </a:r>
            <a:r>
              <a:rPr lang="en-US" dirty="0" err="1" smtClean="0"/>
              <a:t>DryadLINQ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5400" y="1981200"/>
            <a:ext cx="6400800" cy="347787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public static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IQueryable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&lt;S&gt;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&lt;T,M,K,S&gt;(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this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IQueryable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&lt;T&gt; input,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Expression&lt;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Func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&lt;T,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IEnumerable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&lt;M&gt;&gt;&gt;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mapper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Expression&lt;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Func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&lt;M,K&gt;&gt;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keySelector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Expression&lt;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Func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IGrouping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&lt;K,M&gt;,S&gt;&gt; reducer)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map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input.SelectMany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mapper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group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map.GroupBy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keySelector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result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group.Select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(reducer);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return result;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225"/>
          <p:cNvSpPr/>
          <p:nvPr/>
        </p:nvSpPr>
        <p:spPr>
          <a:xfrm>
            <a:off x="152400" y="5791200"/>
            <a:ext cx="2590800" cy="1066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Map-Reduce Plan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071944" y="3444240"/>
            <a:ext cx="533400" cy="1371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757744" y="3444240"/>
            <a:ext cx="533400" cy="1371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4237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23744" y="3550920"/>
            <a:ext cx="533400" cy="170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0744" y="2514600"/>
            <a:ext cx="401782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90195" y="2423001"/>
            <a:ext cx="1828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80744" y="3489960"/>
            <a:ext cx="401782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0744" y="3002280"/>
            <a:ext cx="401782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90195" y="3398361"/>
            <a:ext cx="1828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 rot="5400000">
            <a:off x="389481" y="2910760"/>
            <a:ext cx="183515" cy="79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390195" y="3881004"/>
            <a:ext cx="182880" cy="103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5103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5103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5103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5103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103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17" idx="0"/>
          </p:cNvCxnSpPr>
          <p:nvPr/>
        </p:nvCxnSpPr>
        <p:spPr>
          <a:xfrm rot="5400000">
            <a:off x="15685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 rot="5400000">
            <a:off x="16294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2"/>
            <a:endCxn id="19" idx="0"/>
          </p:cNvCxnSpPr>
          <p:nvPr/>
        </p:nvCxnSpPr>
        <p:spPr>
          <a:xfrm rot="5400000">
            <a:off x="16294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  <a:endCxn id="20" idx="0"/>
          </p:cNvCxnSpPr>
          <p:nvPr/>
        </p:nvCxnSpPr>
        <p:spPr>
          <a:xfrm rot="5400000">
            <a:off x="16294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  <a:endCxn id="21" idx="0"/>
          </p:cNvCxnSpPr>
          <p:nvPr/>
        </p:nvCxnSpPr>
        <p:spPr>
          <a:xfrm rot="5400000">
            <a:off x="16294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510335" y="36118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510335" y="40386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510335" y="44653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7" idx="2"/>
            <a:endCxn id="28" idx="0"/>
          </p:cNvCxnSpPr>
          <p:nvPr/>
        </p:nvCxnSpPr>
        <p:spPr>
          <a:xfrm rot="5400000">
            <a:off x="1629484" y="39774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2"/>
            <a:endCxn id="29" idx="0"/>
          </p:cNvCxnSpPr>
          <p:nvPr/>
        </p:nvCxnSpPr>
        <p:spPr>
          <a:xfrm rot="5400000">
            <a:off x="1629484" y="44042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  <a:endCxn id="44" idx="0"/>
          </p:cNvCxnSpPr>
          <p:nvPr/>
        </p:nvCxnSpPr>
        <p:spPr>
          <a:xfrm rot="5400000">
            <a:off x="1629484" y="48309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1477084" y="3398361"/>
            <a:ext cx="426720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814144" y="3154680"/>
            <a:ext cx="381000" cy="3048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TextBox 218"/>
          <p:cNvSpPr txBox="1"/>
          <p:nvPr/>
        </p:nvSpPr>
        <p:spPr>
          <a:xfrm>
            <a:off x="762000" y="5410200"/>
            <a:ext cx="6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2109544" y="3154680"/>
            <a:ext cx="381000" cy="3048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TextBox 288"/>
          <p:cNvSpPr txBox="1"/>
          <p:nvPr/>
        </p:nvSpPr>
        <p:spPr>
          <a:xfrm>
            <a:off x="2133600" y="541020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>
            <a:off x="4776544" y="3154680"/>
            <a:ext cx="381000" cy="3048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280744" y="3977640"/>
            <a:ext cx="401782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16200000" flipH="1">
            <a:off x="390195" y="4371282"/>
            <a:ext cx="18288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280744" y="1539240"/>
            <a:ext cx="401782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80744" y="4465320"/>
            <a:ext cx="401782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510335" y="4892040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16200000" flipH="1">
            <a:off x="1568524" y="5316162"/>
            <a:ext cx="24384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489553" y="5440680"/>
            <a:ext cx="401782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6429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2947744" y="3550920"/>
            <a:ext cx="533400" cy="170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27295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7295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7295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7295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7295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49" idx="0"/>
          </p:cNvCxnSpPr>
          <p:nvPr/>
        </p:nvCxnSpPr>
        <p:spPr>
          <a:xfrm rot="5400000">
            <a:off x="27877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2"/>
            <a:endCxn id="50" idx="0"/>
          </p:cNvCxnSpPr>
          <p:nvPr/>
        </p:nvCxnSpPr>
        <p:spPr>
          <a:xfrm rot="5400000">
            <a:off x="28486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51" idx="0"/>
          </p:cNvCxnSpPr>
          <p:nvPr/>
        </p:nvCxnSpPr>
        <p:spPr>
          <a:xfrm rot="5400000">
            <a:off x="28486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2"/>
            <a:endCxn id="52" idx="0"/>
          </p:cNvCxnSpPr>
          <p:nvPr/>
        </p:nvCxnSpPr>
        <p:spPr>
          <a:xfrm rot="5400000">
            <a:off x="28486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2"/>
            <a:endCxn id="53" idx="0"/>
          </p:cNvCxnSpPr>
          <p:nvPr/>
        </p:nvCxnSpPr>
        <p:spPr>
          <a:xfrm rot="5400000">
            <a:off x="28486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3034335" y="36118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034335" y="40386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034335" y="44653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59" idx="2"/>
            <a:endCxn id="60" idx="0"/>
          </p:cNvCxnSpPr>
          <p:nvPr/>
        </p:nvCxnSpPr>
        <p:spPr>
          <a:xfrm rot="5400000">
            <a:off x="3153484" y="39774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2"/>
            <a:endCxn id="61" idx="0"/>
          </p:cNvCxnSpPr>
          <p:nvPr/>
        </p:nvCxnSpPr>
        <p:spPr>
          <a:xfrm rot="5400000">
            <a:off x="3153484" y="44042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1" idx="2"/>
            <a:endCxn id="65" idx="0"/>
          </p:cNvCxnSpPr>
          <p:nvPr/>
        </p:nvCxnSpPr>
        <p:spPr>
          <a:xfrm rot="5400000">
            <a:off x="3153484" y="48309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3034335" y="4892040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16200000" flipH="1">
            <a:off x="3092524" y="5316162"/>
            <a:ext cx="24384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3013553" y="5440680"/>
            <a:ext cx="401782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3287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3633544" y="3550920"/>
            <a:ext cx="533400" cy="170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34153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4153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34153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4153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4153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endCxn id="70" idx="0"/>
          </p:cNvCxnSpPr>
          <p:nvPr/>
        </p:nvCxnSpPr>
        <p:spPr>
          <a:xfrm rot="5400000">
            <a:off x="34735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1" idx="0"/>
          </p:cNvCxnSpPr>
          <p:nvPr/>
        </p:nvCxnSpPr>
        <p:spPr>
          <a:xfrm rot="5400000">
            <a:off x="35344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1" idx="2"/>
            <a:endCxn id="72" idx="0"/>
          </p:cNvCxnSpPr>
          <p:nvPr/>
        </p:nvCxnSpPr>
        <p:spPr>
          <a:xfrm rot="5400000">
            <a:off x="35344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2" idx="2"/>
            <a:endCxn id="73" idx="0"/>
          </p:cNvCxnSpPr>
          <p:nvPr/>
        </p:nvCxnSpPr>
        <p:spPr>
          <a:xfrm rot="5400000">
            <a:off x="35344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3" idx="2"/>
            <a:endCxn id="74" idx="0"/>
          </p:cNvCxnSpPr>
          <p:nvPr/>
        </p:nvCxnSpPr>
        <p:spPr>
          <a:xfrm rot="5400000">
            <a:off x="35344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3720135" y="36118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3720135" y="40386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3720135" y="44653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80" idx="2"/>
            <a:endCxn id="81" idx="0"/>
          </p:cNvCxnSpPr>
          <p:nvPr/>
        </p:nvCxnSpPr>
        <p:spPr>
          <a:xfrm rot="5400000">
            <a:off x="3839284" y="39774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1" idx="2"/>
            <a:endCxn id="82" idx="0"/>
          </p:cNvCxnSpPr>
          <p:nvPr/>
        </p:nvCxnSpPr>
        <p:spPr>
          <a:xfrm rot="5400000">
            <a:off x="3839284" y="44042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2" idx="2"/>
            <a:endCxn id="86" idx="0"/>
          </p:cNvCxnSpPr>
          <p:nvPr/>
        </p:nvCxnSpPr>
        <p:spPr>
          <a:xfrm rot="5400000">
            <a:off x="3839284" y="48309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3720135" y="4892040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rot="16200000" flipH="1">
            <a:off x="3778324" y="5316162"/>
            <a:ext cx="24384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3699353" y="5440680"/>
            <a:ext cx="401782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40145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1011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1011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41011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1011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41011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>
            <a:endCxn id="90" idx="0"/>
          </p:cNvCxnSpPr>
          <p:nvPr/>
        </p:nvCxnSpPr>
        <p:spPr>
          <a:xfrm rot="5400000">
            <a:off x="41593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0" idx="2"/>
            <a:endCxn id="91" idx="0"/>
          </p:cNvCxnSpPr>
          <p:nvPr/>
        </p:nvCxnSpPr>
        <p:spPr>
          <a:xfrm rot="5400000">
            <a:off x="42202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1" idx="2"/>
            <a:endCxn id="92" idx="0"/>
          </p:cNvCxnSpPr>
          <p:nvPr/>
        </p:nvCxnSpPr>
        <p:spPr>
          <a:xfrm rot="5400000">
            <a:off x="42202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2" idx="2"/>
            <a:endCxn id="93" idx="0"/>
          </p:cNvCxnSpPr>
          <p:nvPr/>
        </p:nvCxnSpPr>
        <p:spPr>
          <a:xfrm rot="5400000">
            <a:off x="42202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3" idx="2"/>
            <a:endCxn id="94" idx="0"/>
          </p:cNvCxnSpPr>
          <p:nvPr/>
        </p:nvCxnSpPr>
        <p:spPr>
          <a:xfrm rot="5400000">
            <a:off x="42202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3" idx="2"/>
            <a:endCxn id="59" idx="0"/>
          </p:cNvCxnSpPr>
          <p:nvPr/>
        </p:nvCxnSpPr>
        <p:spPr>
          <a:xfrm rot="16200000" flipH="1">
            <a:off x="2848684" y="3246120"/>
            <a:ext cx="42672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3" idx="2"/>
            <a:endCxn id="80" idx="0"/>
          </p:cNvCxnSpPr>
          <p:nvPr/>
        </p:nvCxnSpPr>
        <p:spPr>
          <a:xfrm rot="16200000" flipH="1">
            <a:off x="3191584" y="2903220"/>
            <a:ext cx="426720" cy="990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4" idx="2"/>
            <a:endCxn id="80" idx="0"/>
          </p:cNvCxnSpPr>
          <p:nvPr/>
        </p:nvCxnSpPr>
        <p:spPr>
          <a:xfrm rot="16200000" flipH="1">
            <a:off x="3534484" y="3246120"/>
            <a:ext cx="42672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4" idx="2"/>
            <a:endCxn id="80" idx="0"/>
          </p:cNvCxnSpPr>
          <p:nvPr/>
        </p:nvCxnSpPr>
        <p:spPr>
          <a:xfrm rot="5400000">
            <a:off x="3877384" y="3208020"/>
            <a:ext cx="42672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4" idx="2"/>
            <a:endCxn id="59" idx="0"/>
          </p:cNvCxnSpPr>
          <p:nvPr/>
        </p:nvCxnSpPr>
        <p:spPr>
          <a:xfrm rot="5400000">
            <a:off x="3191584" y="3208020"/>
            <a:ext cx="42672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4" idx="2"/>
            <a:endCxn id="59" idx="0"/>
          </p:cNvCxnSpPr>
          <p:nvPr/>
        </p:nvCxnSpPr>
        <p:spPr>
          <a:xfrm rot="5400000">
            <a:off x="3534484" y="2865120"/>
            <a:ext cx="42672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53861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5690944" y="4968240"/>
            <a:ext cx="533400" cy="170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54727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54727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54727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54727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54727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112"/>
          <p:cNvCxnSpPr>
            <a:endCxn id="108" idx="0"/>
          </p:cNvCxnSpPr>
          <p:nvPr/>
        </p:nvCxnSpPr>
        <p:spPr>
          <a:xfrm rot="5400000">
            <a:off x="55309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8" idx="2"/>
            <a:endCxn id="109" idx="0"/>
          </p:cNvCxnSpPr>
          <p:nvPr/>
        </p:nvCxnSpPr>
        <p:spPr>
          <a:xfrm rot="5400000">
            <a:off x="55918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9" idx="2"/>
            <a:endCxn id="110" idx="0"/>
          </p:cNvCxnSpPr>
          <p:nvPr/>
        </p:nvCxnSpPr>
        <p:spPr>
          <a:xfrm rot="5400000">
            <a:off x="55918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0" idx="2"/>
            <a:endCxn id="111" idx="0"/>
          </p:cNvCxnSpPr>
          <p:nvPr/>
        </p:nvCxnSpPr>
        <p:spPr>
          <a:xfrm rot="5400000">
            <a:off x="55918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1" idx="2"/>
            <a:endCxn id="112" idx="0"/>
          </p:cNvCxnSpPr>
          <p:nvPr/>
        </p:nvCxnSpPr>
        <p:spPr>
          <a:xfrm rot="5400000">
            <a:off x="55918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5777535" y="5029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5777535" y="5455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5777535" y="5882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>
            <a:stCxn id="118" idx="2"/>
            <a:endCxn id="119" idx="0"/>
          </p:cNvCxnSpPr>
          <p:nvPr/>
        </p:nvCxnSpPr>
        <p:spPr>
          <a:xfrm rot="5400000">
            <a:off x="5896684" y="5394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9" idx="2"/>
            <a:endCxn id="120" idx="0"/>
          </p:cNvCxnSpPr>
          <p:nvPr/>
        </p:nvCxnSpPr>
        <p:spPr>
          <a:xfrm rot="5400000">
            <a:off x="5896684" y="5821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20" idx="2"/>
            <a:endCxn id="124" idx="0"/>
          </p:cNvCxnSpPr>
          <p:nvPr/>
        </p:nvCxnSpPr>
        <p:spPr>
          <a:xfrm rot="5400000">
            <a:off x="5896684" y="6248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777535" y="6309360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rot="16200000" flipH="1">
            <a:off x="5835724" y="6733482"/>
            <a:ext cx="24384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60719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6376744" y="4968240"/>
            <a:ext cx="533400" cy="170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61585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61585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1585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61585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1585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>
            <a:endCxn id="129" idx="0"/>
          </p:cNvCxnSpPr>
          <p:nvPr/>
        </p:nvCxnSpPr>
        <p:spPr>
          <a:xfrm rot="5400000">
            <a:off x="62167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9" idx="2"/>
            <a:endCxn id="130" idx="0"/>
          </p:cNvCxnSpPr>
          <p:nvPr/>
        </p:nvCxnSpPr>
        <p:spPr>
          <a:xfrm rot="5400000">
            <a:off x="62776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30" idx="2"/>
            <a:endCxn id="131" idx="0"/>
          </p:cNvCxnSpPr>
          <p:nvPr/>
        </p:nvCxnSpPr>
        <p:spPr>
          <a:xfrm rot="5400000">
            <a:off x="62776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31" idx="2"/>
            <a:endCxn id="132" idx="0"/>
          </p:cNvCxnSpPr>
          <p:nvPr/>
        </p:nvCxnSpPr>
        <p:spPr>
          <a:xfrm rot="5400000">
            <a:off x="62776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2" idx="2"/>
            <a:endCxn id="133" idx="0"/>
          </p:cNvCxnSpPr>
          <p:nvPr/>
        </p:nvCxnSpPr>
        <p:spPr>
          <a:xfrm rot="5400000">
            <a:off x="62776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>
          <a:xfrm>
            <a:off x="6463335" y="5029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6463335" y="5455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6463335" y="5882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41"/>
          <p:cNvCxnSpPr>
            <a:stCxn id="139" idx="2"/>
            <a:endCxn id="140" idx="0"/>
          </p:cNvCxnSpPr>
          <p:nvPr/>
        </p:nvCxnSpPr>
        <p:spPr>
          <a:xfrm rot="5400000">
            <a:off x="6582484" y="5394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40" idx="2"/>
            <a:endCxn id="141" idx="0"/>
          </p:cNvCxnSpPr>
          <p:nvPr/>
        </p:nvCxnSpPr>
        <p:spPr>
          <a:xfrm rot="5400000">
            <a:off x="6582484" y="5821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41" idx="2"/>
            <a:endCxn id="145" idx="0"/>
          </p:cNvCxnSpPr>
          <p:nvPr/>
        </p:nvCxnSpPr>
        <p:spPr>
          <a:xfrm rot="5400000">
            <a:off x="6582484" y="6248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463335" y="6309360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 rot="16200000" flipH="1">
            <a:off x="6521524" y="6733482"/>
            <a:ext cx="24384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67577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68443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68443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68443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68443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68443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4" name="Straight Arrow Connector 153"/>
          <p:cNvCxnSpPr>
            <a:endCxn id="149" idx="0"/>
          </p:cNvCxnSpPr>
          <p:nvPr/>
        </p:nvCxnSpPr>
        <p:spPr>
          <a:xfrm rot="5400000">
            <a:off x="69025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49" idx="2"/>
            <a:endCxn id="150" idx="0"/>
          </p:cNvCxnSpPr>
          <p:nvPr/>
        </p:nvCxnSpPr>
        <p:spPr>
          <a:xfrm rot="5400000">
            <a:off x="69634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50" idx="2"/>
            <a:endCxn id="151" idx="0"/>
          </p:cNvCxnSpPr>
          <p:nvPr/>
        </p:nvCxnSpPr>
        <p:spPr>
          <a:xfrm rot="5400000">
            <a:off x="69634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1" idx="2"/>
            <a:endCxn id="152" idx="0"/>
          </p:cNvCxnSpPr>
          <p:nvPr/>
        </p:nvCxnSpPr>
        <p:spPr>
          <a:xfrm rot="5400000">
            <a:off x="69634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2" idx="2"/>
            <a:endCxn id="153" idx="0"/>
          </p:cNvCxnSpPr>
          <p:nvPr/>
        </p:nvCxnSpPr>
        <p:spPr>
          <a:xfrm rot="5400000">
            <a:off x="69634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2"/>
            <a:endCxn id="169" idx="0"/>
          </p:cNvCxnSpPr>
          <p:nvPr/>
        </p:nvCxnSpPr>
        <p:spPr>
          <a:xfrm rot="5400000">
            <a:off x="6498664" y="3025140"/>
            <a:ext cx="365760" cy="685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33" idx="2"/>
            <a:endCxn id="163" idx="0"/>
          </p:cNvCxnSpPr>
          <p:nvPr/>
        </p:nvCxnSpPr>
        <p:spPr>
          <a:xfrm rot="16200000" flipH="1">
            <a:off x="6498664" y="3025140"/>
            <a:ext cx="365760" cy="685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3" idx="2"/>
            <a:endCxn id="163" idx="0"/>
          </p:cNvCxnSpPr>
          <p:nvPr/>
        </p:nvCxnSpPr>
        <p:spPr>
          <a:xfrm rot="5400000">
            <a:off x="6841564" y="3368040"/>
            <a:ext cx="36576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3" idx="2"/>
            <a:endCxn id="169" idx="0"/>
          </p:cNvCxnSpPr>
          <p:nvPr/>
        </p:nvCxnSpPr>
        <p:spPr>
          <a:xfrm rot="5400000">
            <a:off x="6155764" y="3368040"/>
            <a:ext cx="36576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ounded Rectangle 162"/>
          <p:cNvSpPr/>
          <p:nvPr/>
        </p:nvSpPr>
        <p:spPr>
          <a:xfrm>
            <a:off x="6844335" y="3550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6844335" y="3977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6844335" y="4404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6" name="Straight Arrow Connector 165"/>
          <p:cNvCxnSpPr/>
          <p:nvPr/>
        </p:nvCxnSpPr>
        <p:spPr>
          <a:xfrm rot="5400000">
            <a:off x="6963484" y="391668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rot="5400000">
            <a:off x="6963484" y="434340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65" idx="2"/>
            <a:endCxn id="139" idx="0"/>
          </p:cNvCxnSpPr>
          <p:nvPr/>
        </p:nvCxnSpPr>
        <p:spPr>
          <a:xfrm rot="5400000">
            <a:off x="6673924" y="4678680"/>
            <a:ext cx="32004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68"/>
          <p:cNvSpPr/>
          <p:nvPr/>
        </p:nvSpPr>
        <p:spPr>
          <a:xfrm>
            <a:off x="6158535" y="3550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6158535" y="3977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6158535" y="4404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 rot="5400000">
            <a:off x="6277684" y="391668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rot="5400000">
            <a:off x="6277684" y="434340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71" idx="2"/>
            <a:endCxn id="118" idx="0"/>
          </p:cNvCxnSpPr>
          <p:nvPr/>
        </p:nvCxnSpPr>
        <p:spPr>
          <a:xfrm rot="5400000">
            <a:off x="5988124" y="4678680"/>
            <a:ext cx="32004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reeform 174"/>
          <p:cNvSpPr/>
          <p:nvPr/>
        </p:nvSpPr>
        <p:spPr>
          <a:xfrm>
            <a:off x="5729115" y="3188158"/>
            <a:ext cx="723829" cy="1843790"/>
          </a:xfrm>
          <a:custGeom>
            <a:avLst/>
            <a:gdLst>
              <a:gd name="connsiteX0" fmla="*/ 41223 w 296056"/>
              <a:gd name="connsiteY0" fmla="*/ 0 h 1993692"/>
              <a:gd name="connsiteX1" fmla="*/ 26233 w 296056"/>
              <a:gd name="connsiteY1" fmla="*/ 1244184 h 1993692"/>
              <a:gd name="connsiteX2" fmla="*/ 198619 w 296056"/>
              <a:gd name="connsiteY2" fmla="*/ 1723869 h 1993692"/>
              <a:gd name="connsiteX3" fmla="*/ 296056 w 296056"/>
              <a:gd name="connsiteY3" fmla="*/ 1993692 h 1993692"/>
              <a:gd name="connsiteX0" fmla="*/ 41223 w 296056"/>
              <a:gd name="connsiteY0" fmla="*/ 0 h 1993692"/>
              <a:gd name="connsiteX1" fmla="*/ 26233 w 296056"/>
              <a:gd name="connsiteY1" fmla="*/ 1244184 h 1993692"/>
              <a:gd name="connsiteX2" fmla="*/ 198619 w 296056"/>
              <a:gd name="connsiteY2" fmla="*/ 1723869 h 1993692"/>
              <a:gd name="connsiteX3" fmla="*/ 296056 w 296056"/>
              <a:gd name="connsiteY3" fmla="*/ 1993692 h 1993692"/>
              <a:gd name="connsiteX0" fmla="*/ 41223 w 296056"/>
              <a:gd name="connsiteY0" fmla="*/ 0 h 1993692"/>
              <a:gd name="connsiteX1" fmla="*/ 26233 w 296056"/>
              <a:gd name="connsiteY1" fmla="*/ 1244184 h 1993692"/>
              <a:gd name="connsiteX2" fmla="*/ 198619 w 296056"/>
              <a:gd name="connsiteY2" fmla="*/ 1723869 h 1993692"/>
              <a:gd name="connsiteX3" fmla="*/ 296056 w 296056"/>
              <a:gd name="connsiteY3" fmla="*/ 1993692 h 1993692"/>
              <a:gd name="connsiteX0" fmla="*/ 41223 w 296056"/>
              <a:gd name="connsiteY0" fmla="*/ 0 h 1993692"/>
              <a:gd name="connsiteX1" fmla="*/ 26233 w 296056"/>
              <a:gd name="connsiteY1" fmla="*/ 1244184 h 1993692"/>
              <a:gd name="connsiteX2" fmla="*/ 198619 w 296056"/>
              <a:gd name="connsiteY2" fmla="*/ 1800069 h 1993692"/>
              <a:gd name="connsiteX3" fmla="*/ 296056 w 296056"/>
              <a:gd name="connsiteY3" fmla="*/ 1993692 h 1993692"/>
              <a:gd name="connsiteX0" fmla="*/ 20612 w 329193"/>
              <a:gd name="connsiteY0" fmla="*/ 0 h 1993692"/>
              <a:gd name="connsiteX1" fmla="*/ 59370 w 329193"/>
              <a:gd name="connsiteY1" fmla="*/ 1244184 h 1993692"/>
              <a:gd name="connsiteX2" fmla="*/ 231756 w 329193"/>
              <a:gd name="connsiteY2" fmla="*/ 1800069 h 1993692"/>
              <a:gd name="connsiteX3" fmla="*/ 329193 w 329193"/>
              <a:gd name="connsiteY3" fmla="*/ 1993692 h 1993692"/>
              <a:gd name="connsiteX0" fmla="*/ 20612 w 370342"/>
              <a:gd name="connsiteY0" fmla="*/ 0 h 1993692"/>
              <a:gd name="connsiteX1" fmla="*/ 100519 w 370342"/>
              <a:gd name="connsiteY1" fmla="*/ 1244184 h 1993692"/>
              <a:gd name="connsiteX2" fmla="*/ 272905 w 370342"/>
              <a:gd name="connsiteY2" fmla="*/ 1800069 h 1993692"/>
              <a:gd name="connsiteX3" fmla="*/ 370342 w 370342"/>
              <a:gd name="connsiteY3" fmla="*/ 1993692 h 1993692"/>
              <a:gd name="connsiteX0" fmla="*/ 5097 w 354827"/>
              <a:gd name="connsiteY0" fmla="*/ 0 h 1993692"/>
              <a:gd name="connsiteX1" fmla="*/ 85004 w 354827"/>
              <a:gd name="connsiteY1" fmla="*/ 1244184 h 1993692"/>
              <a:gd name="connsiteX2" fmla="*/ 257390 w 354827"/>
              <a:gd name="connsiteY2" fmla="*/ 1800069 h 1993692"/>
              <a:gd name="connsiteX3" fmla="*/ 354827 w 354827"/>
              <a:gd name="connsiteY3" fmla="*/ 1993692 h 1993692"/>
              <a:gd name="connsiteX0" fmla="*/ 5097 w 395976"/>
              <a:gd name="connsiteY0" fmla="*/ 0 h 1993692"/>
              <a:gd name="connsiteX1" fmla="*/ 126153 w 395976"/>
              <a:gd name="connsiteY1" fmla="*/ 1244184 h 1993692"/>
              <a:gd name="connsiteX2" fmla="*/ 298539 w 395976"/>
              <a:gd name="connsiteY2" fmla="*/ 1800069 h 1993692"/>
              <a:gd name="connsiteX3" fmla="*/ 395976 w 395976"/>
              <a:gd name="connsiteY3" fmla="*/ 1993692 h 1993692"/>
              <a:gd name="connsiteX0" fmla="*/ 0 w 390879"/>
              <a:gd name="connsiteY0" fmla="*/ 0 h 1993692"/>
              <a:gd name="connsiteX1" fmla="*/ 121056 w 390879"/>
              <a:gd name="connsiteY1" fmla="*/ 1244184 h 1993692"/>
              <a:gd name="connsiteX2" fmla="*/ 293442 w 390879"/>
              <a:gd name="connsiteY2" fmla="*/ 1800069 h 1993692"/>
              <a:gd name="connsiteX3" fmla="*/ 390879 w 390879"/>
              <a:gd name="connsiteY3" fmla="*/ 1993692 h 1993692"/>
              <a:gd name="connsiteX0" fmla="*/ 0 w 390879"/>
              <a:gd name="connsiteY0" fmla="*/ 0 h 1993692"/>
              <a:gd name="connsiteX1" fmla="*/ 121056 w 390879"/>
              <a:gd name="connsiteY1" fmla="*/ 1244184 h 1993692"/>
              <a:gd name="connsiteX2" fmla="*/ 169995 w 390879"/>
              <a:gd name="connsiteY2" fmla="*/ 1800069 h 1993692"/>
              <a:gd name="connsiteX3" fmla="*/ 390879 w 390879"/>
              <a:gd name="connsiteY3" fmla="*/ 1993692 h 199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879" h="1993692">
                <a:moveTo>
                  <a:pt x="0" y="0"/>
                </a:moveTo>
                <a:cubicBezTo>
                  <a:pt x="35378" y="525711"/>
                  <a:pt x="92724" y="944173"/>
                  <a:pt x="121056" y="1244184"/>
                </a:cubicBezTo>
                <a:cubicBezTo>
                  <a:pt x="149388" y="1544195"/>
                  <a:pt x="169995" y="1800069"/>
                  <a:pt x="169995" y="1800069"/>
                </a:cubicBezTo>
                <a:lnTo>
                  <a:pt x="390879" y="1993692"/>
                </a:ln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6" name="TextBox 844"/>
          <p:cNvSpPr txBox="1"/>
          <p:nvPr/>
        </p:nvSpPr>
        <p:spPr>
          <a:xfrm>
            <a:off x="7367344" y="1158240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map</a:t>
            </a:r>
            <a:endParaRPr lang="en-US" sz="1600" i="1" dirty="0"/>
          </a:p>
        </p:txBody>
      </p:sp>
      <p:sp>
        <p:nvSpPr>
          <p:cNvPr id="177" name="TextBox 845"/>
          <p:cNvSpPr txBox="1"/>
          <p:nvPr/>
        </p:nvSpPr>
        <p:spPr>
          <a:xfrm>
            <a:off x="7367344" y="1615440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sort</a:t>
            </a:r>
            <a:endParaRPr lang="en-US" sz="1600" i="1" dirty="0"/>
          </a:p>
        </p:txBody>
      </p:sp>
      <p:sp>
        <p:nvSpPr>
          <p:cNvPr id="178" name="TextBox 846"/>
          <p:cNvSpPr txBox="1"/>
          <p:nvPr/>
        </p:nvSpPr>
        <p:spPr>
          <a:xfrm>
            <a:off x="7367344" y="1996440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groupby</a:t>
            </a:r>
            <a:endParaRPr lang="en-US" sz="1600" i="1" dirty="0"/>
          </a:p>
        </p:txBody>
      </p:sp>
      <p:sp>
        <p:nvSpPr>
          <p:cNvPr id="179" name="TextBox 847"/>
          <p:cNvSpPr txBox="1"/>
          <p:nvPr/>
        </p:nvSpPr>
        <p:spPr>
          <a:xfrm>
            <a:off x="7367344" y="2453640"/>
            <a:ext cx="74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reduce</a:t>
            </a:r>
            <a:endParaRPr lang="en-US" sz="1600" i="1" dirty="0"/>
          </a:p>
        </p:txBody>
      </p:sp>
      <p:sp>
        <p:nvSpPr>
          <p:cNvPr id="180" name="TextBox 848"/>
          <p:cNvSpPr txBox="1"/>
          <p:nvPr/>
        </p:nvSpPr>
        <p:spPr>
          <a:xfrm>
            <a:off x="7367344" y="2834640"/>
            <a:ext cx="97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distribute</a:t>
            </a:r>
            <a:endParaRPr lang="en-US" sz="1600" i="1" dirty="0"/>
          </a:p>
        </p:txBody>
      </p:sp>
      <p:sp>
        <p:nvSpPr>
          <p:cNvPr id="181" name="TextBox 849"/>
          <p:cNvSpPr txBox="1"/>
          <p:nvPr/>
        </p:nvSpPr>
        <p:spPr>
          <a:xfrm>
            <a:off x="7367344" y="3520440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mergesort</a:t>
            </a:r>
            <a:endParaRPr lang="en-US" sz="1600" i="1" dirty="0"/>
          </a:p>
        </p:txBody>
      </p:sp>
      <p:sp>
        <p:nvSpPr>
          <p:cNvPr id="182" name="TextBox 850"/>
          <p:cNvSpPr txBox="1"/>
          <p:nvPr/>
        </p:nvSpPr>
        <p:spPr>
          <a:xfrm>
            <a:off x="7367344" y="3901440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groupby</a:t>
            </a:r>
            <a:endParaRPr lang="en-US" sz="1600" i="1" dirty="0"/>
          </a:p>
        </p:txBody>
      </p:sp>
      <p:sp>
        <p:nvSpPr>
          <p:cNvPr id="183" name="TextBox 851"/>
          <p:cNvSpPr txBox="1"/>
          <p:nvPr/>
        </p:nvSpPr>
        <p:spPr>
          <a:xfrm>
            <a:off x="7367344" y="4358640"/>
            <a:ext cx="74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reduce</a:t>
            </a:r>
            <a:endParaRPr lang="en-US" sz="1600" i="1" dirty="0"/>
          </a:p>
        </p:txBody>
      </p:sp>
      <p:sp>
        <p:nvSpPr>
          <p:cNvPr id="184" name="TextBox 852"/>
          <p:cNvSpPr txBox="1"/>
          <p:nvPr/>
        </p:nvSpPr>
        <p:spPr>
          <a:xfrm>
            <a:off x="7367344" y="4968240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mergesort</a:t>
            </a:r>
            <a:endParaRPr lang="en-US" sz="1600" i="1" dirty="0"/>
          </a:p>
        </p:txBody>
      </p:sp>
      <p:sp>
        <p:nvSpPr>
          <p:cNvPr id="185" name="TextBox 853"/>
          <p:cNvSpPr txBox="1"/>
          <p:nvPr/>
        </p:nvSpPr>
        <p:spPr>
          <a:xfrm>
            <a:off x="7367344" y="5425440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groupby</a:t>
            </a:r>
            <a:endParaRPr lang="en-US" sz="1600" i="1" dirty="0"/>
          </a:p>
        </p:txBody>
      </p:sp>
      <p:sp>
        <p:nvSpPr>
          <p:cNvPr id="186" name="TextBox 854"/>
          <p:cNvSpPr txBox="1"/>
          <p:nvPr/>
        </p:nvSpPr>
        <p:spPr>
          <a:xfrm>
            <a:off x="7367344" y="5882640"/>
            <a:ext cx="74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reduce</a:t>
            </a:r>
            <a:endParaRPr lang="en-US" sz="1600" i="1" dirty="0"/>
          </a:p>
        </p:txBody>
      </p:sp>
      <p:sp>
        <p:nvSpPr>
          <p:cNvPr id="187" name="TextBox 855"/>
          <p:cNvSpPr txBox="1"/>
          <p:nvPr/>
        </p:nvSpPr>
        <p:spPr>
          <a:xfrm>
            <a:off x="7367344" y="6263640"/>
            <a:ext cx="995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consumer</a:t>
            </a:r>
            <a:endParaRPr lang="en-US" sz="1600" i="1" dirty="0"/>
          </a:p>
        </p:txBody>
      </p:sp>
      <p:sp>
        <p:nvSpPr>
          <p:cNvPr id="188" name="Right Brace 187"/>
          <p:cNvSpPr/>
          <p:nvPr/>
        </p:nvSpPr>
        <p:spPr>
          <a:xfrm>
            <a:off x="8281744" y="1082040"/>
            <a:ext cx="228600" cy="2209800"/>
          </a:xfrm>
          <a:prstGeom prst="rightBrace">
            <a:avLst>
              <a:gd name="adj1" fmla="val 5095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9" name="Right Brace 188"/>
          <p:cNvSpPr/>
          <p:nvPr/>
        </p:nvSpPr>
        <p:spPr>
          <a:xfrm>
            <a:off x="8281744" y="4892040"/>
            <a:ext cx="228600" cy="1752600"/>
          </a:xfrm>
          <a:prstGeom prst="rightBrace">
            <a:avLst>
              <a:gd name="adj1" fmla="val 5095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0" name="Right Brace 189"/>
          <p:cNvSpPr/>
          <p:nvPr/>
        </p:nvSpPr>
        <p:spPr>
          <a:xfrm>
            <a:off x="8281744" y="3368040"/>
            <a:ext cx="228600" cy="1447800"/>
          </a:xfrm>
          <a:prstGeom prst="rightBrace">
            <a:avLst>
              <a:gd name="adj1" fmla="val 5095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1" name="TextBox 859"/>
          <p:cNvSpPr txBox="1"/>
          <p:nvPr/>
        </p:nvSpPr>
        <p:spPr>
          <a:xfrm rot="16200000">
            <a:off x="8414896" y="2072640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map</a:t>
            </a:r>
            <a:endParaRPr lang="en-US" sz="1600" i="1" dirty="0"/>
          </a:p>
        </p:txBody>
      </p:sp>
      <p:sp>
        <p:nvSpPr>
          <p:cNvPr id="192" name="TextBox 860"/>
          <p:cNvSpPr txBox="1"/>
          <p:nvPr/>
        </p:nvSpPr>
        <p:spPr>
          <a:xfrm rot="16200000">
            <a:off x="7776973" y="3935046"/>
            <a:ext cx="180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partial aggregation</a:t>
            </a:r>
            <a:endParaRPr lang="en-US" sz="1600" i="1" dirty="0"/>
          </a:p>
        </p:txBody>
      </p:sp>
      <p:sp>
        <p:nvSpPr>
          <p:cNvPr id="193" name="TextBox 861"/>
          <p:cNvSpPr txBox="1"/>
          <p:nvPr/>
        </p:nvSpPr>
        <p:spPr>
          <a:xfrm rot="16200000">
            <a:off x="8306603" y="5623554"/>
            <a:ext cx="74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reduce</a:t>
            </a:r>
            <a:endParaRPr lang="en-US" sz="1600" i="1" dirty="0"/>
          </a:p>
        </p:txBody>
      </p:sp>
      <p:cxnSp>
        <p:nvCxnSpPr>
          <p:cNvPr id="194" name="Straight Arrow Connector 193"/>
          <p:cNvCxnSpPr>
            <a:stCxn id="112" idx="2"/>
            <a:endCxn id="118" idx="0"/>
          </p:cNvCxnSpPr>
          <p:nvPr/>
        </p:nvCxnSpPr>
        <p:spPr>
          <a:xfrm rot="16200000" flipH="1">
            <a:off x="4883224" y="3954780"/>
            <a:ext cx="184404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ounded Rectangle 194"/>
          <p:cNvSpPr/>
          <p:nvPr/>
        </p:nvSpPr>
        <p:spPr>
          <a:xfrm>
            <a:off x="228600" y="5910309"/>
            <a:ext cx="298142" cy="1605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618478" y="5910309"/>
            <a:ext cx="298142" cy="1605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1008355" y="5910309"/>
            <a:ext cx="298142" cy="1605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1421167" y="5910309"/>
            <a:ext cx="298142" cy="1605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870751" y="6277253"/>
            <a:ext cx="298142" cy="160538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1260629" y="6277253"/>
            <a:ext cx="298142" cy="160538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1650507" y="6277253"/>
            <a:ext cx="298142" cy="160538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02" name="Straight Arrow Connector 201"/>
          <p:cNvCxnSpPr>
            <a:stCxn id="197" idx="2"/>
            <a:endCxn id="199" idx="0"/>
          </p:cNvCxnSpPr>
          <p:nvPr/>
        </p:nvCxnSpPr>
        <p:spPr>
          <a:xfrm rot="5400000">
            <a:off x="985421" y="6105248"/>
            <a:ext cx="206406" cy="137604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95" idx="2"/>
            <a:endCxn id="199" idx="0"/>
          </p:cNvCxnSpPr>
          <p:nvPr/>
        </p:nvCxnSpPr>
        <p:spPr>
          <a:xfrm rot="16200000" flipH="1">
            <a:off x="595544" y="5852974"/>
            <a:ext cx="206406" cy="64215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96" idx="2"/>
            <a:endCxn id="200" idx="0"/>
          </p:cNvCxnSpPr>
          <p:nvPr/>
        </p:nvCxnSpPr>
        <p:spPr>
          <a:xfrm rot="16200000" flipH="1">
            <a:off x="985421" y="5852974"/>
            <a:ext cx="206406" cy="64215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208" idx="2"/>
            <a:endCxn id="201" idx="0"/>
          </p:cNvCxnSpPr>
          <p:nvPr/>
        </p:nvCxnSpPr>
        <p:spPr>
          <a:xfrm rot="5400000">
            <a:off x="1799578" y="6070847"/>
            <a:ext cx="206406" cy="206406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09" idx="2"/>
            <a:endCxn id="200" idx="0"/>
          </p:cNvCxnSpPr>
          <p:nvPr/>
        </p:nvCxnSpPr>
        <p:spPr>
          <a:xfrm rot="5400000">
            <a:off x="1811045" y="5669502"/>
            <a:ext cx="206406" cy="1009095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98" idx="2"/>
            <a:endCxn id="201" idx="0"/>
          </p:cNvCxnSpPr>
          <p:nvPr/>
        </p:nvCxnSpPr>
        <p:spPr>
          <a:xfrm rot="16200000" flipH="1">
            <a:off x="1581705" y="6059380"/>
            <a:ext cx="206406" cy="22934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/>
          <p:cNvSpPr/>
          <p:nvPr/>
        </p:nvSpPr>
        <p:spPr>
          <a:xfrm>
            <a:off x="1856913" y="5910309"/>
            <a:ext cx="298142" cy="1605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2269724" y="5910309"/>
            <a:ext cx="298142" cy="1605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1306497" y="6621262"/>
            <a:ext cx="298142" cy="160538"/>
          </a:xfrm>
          <a:prstGeom prst="roundRect">
            <a:avLst/>
          </a:prstGeom>
          <a:solidFill>
            <a:srgbClr val="FFFF99"/>
          </a:solidFill>
          <a:ln w="12700"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1" name="Straight Arrow Connector 210"/>
          <p:cNvCxnSpPr>
            <a:stCxn id="201" idx="2"/>
            <a:endCxn id="210" idx="0"/>
          </p:cNvCxnSpPr>
          <p:nvPr/>
        </p:nvCxnSpPr>
        <p:spPr>
          <a:xfrm rot="5400000">
            <a:off x="1535837" y="6357521"/>
            <a:ext cx="183472" cy="34401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200" idx="2"/>
            <a:endCxn id="210" idx="0"/>
          </p:cNvCxnSpPr>
          <p:nvPr/>
        </p:nvCxnSpPr>
        <p:spPr>
          <a:xfrm rot="16200000" flipH="1">
            <a:off x="1340898" y="6506592"/>
            <a:ext cx="183472" cy="45868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99" idx="2"/>
            <a:endCxn id="210" idx="0"/>
          </p:cNvCxnSpPr>
          <p:nvPr/>
        </p:nvCxnSpPr>
        <p:spPr>
          <a:xfrm rot="16200000" flipH="1">
            <a:off x="1145959" y="6311653"/>
            <a:ext cx="183472" cy="435746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88"/>
          <p:cNvSpPr txBox="1"/>
          <p:nvPr/>
        </p:nvSpPr>
        <p:spPr>
          <a:xfrm>
            <a:off x="4495800" y="541020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dynamic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3" grpId="0"/>
      <p:bldP spid="4" grpId="0" animBg="1"/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28" grpId="0" animBg="1"/>
      <p:bldP spid="29" grpId="0" animBg="1"/>
      <p:bldP spid="34" grpId="0" animBg="1"/>
      <p:bldP spid="35" grpId="0"/>
      <p:bldP spid="36" grpId="0" animBg="1"/>
      <p:bldP spid="37" grpId="0"/>
      <p:bldP spid="38" grpId="0" animBg="1"/>
      <p:bldP spid="44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9" grpId="0" animBg="1"/>
      <p:bldP spid="60" grpId="0" animBg="1"/>
      <p:bldP spid="61" grpId="0" animBg="1"/>
      <p:bldP spid="65" grpId="0" animBg="1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80" grpId="0" animBg="1"/>
      <p:bldP spid="81" grpId="0" animBg="1"/>
      <p:bldP spid="82" grpId="0" animBg="1"/>
      <p:bldP spid="86" grpId="0" animBg="1"/>
      <p:bldP spid="88" grpId="0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8" grpId="0" animBg="1"/>
      <p:bldP spid="119" grpId="0" animBg="1"/>
      <p:bldP spid="120" grpId="0" animBg="1"/>
      <p:bldP spid="124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9" grpId="0" animBg="1"/>
      <p:bldP spid="140" grpId="0" animBg="1"/>
      <p:bldP spid="141" grpId="0" animBg="1"/>
      <p:bldP spid="145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63" grpId="0" animBg="1"/>
      <p:bldP spid="164" grpId="0" animBg="1"/>
      <p:bldP spid="165" grpId="0" animBg="1"/>
      <p:bldP spid="169" grpId="0" animBg="1"/>
      <p:bldP spid="170" grpId="0" animBg="1"/>
      <p:bldP spid="171" grpId="0" animBg="1"/>
      <p:bldP spid="175" grpId="0" animBg="1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 animBg="1"/>
      <p:bldP spid="189" grpId="0" animBg="1"/>
      <p:bldP spid="190" grpId="0" animBg="1"/>
      <p:bldP spid="191" grpId="0"/>
      <p:bldP spid="192" grpId="0"/>
      <p:bldP spid="193" grpId="0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8" grpId="0" animBg="1"/>
      <p:bldP spid="209" grpId="0" animBg="1"/>
      <p:bldP spid="210" grpId="0" animBg="1"/>
      <p:bldP spid="2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Sorting in </a:t>
            </a:r>
            <a:r>
              <a:rPr lang="en-US" dirty="0" err="1" smtClean="0"/>
              <a:t>DryadLINQ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08545" name="Rectangle 1"/>
          <p:cNvSpPr>
            <a:spLocks noChangeArrowheads="1"/>
          </p:cNvSpPr>
          <p:nvPr/>
        </p:nvSpPr>
        <p:spPr bwMode="auto">
          <a:xfrm>
            <a:off x="609600" y="2209800"/>
            <a:ext cx="7696200" cy="286232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public static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IQueryable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TSource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DSort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TSource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TKey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&gt;(this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IQueryable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TSource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&gt; source,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                                     Expression&lt;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Func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TSource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TKey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&gt;&gt;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keySelector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,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                                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pcount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{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           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samples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source.Apply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(x =&gt; Sampling(x));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           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keys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samples.Apply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(x =&gt;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ComputeKeys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(x,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pcount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));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           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parts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source.RangePartition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keySelector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, keys);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            return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parts.OrderBy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keySelector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Sorting Plan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99520" y="4723604"/>
            <a:ext cx="5334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2544" y="3781772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371600" y="3809204"/>
            <a:ext cx="381000" cy="3810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017840" y="1980404"/>
            <a:ext cx="49676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75720" y="28948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 rot="5400000">
            <a:off x="2075720" y="2704304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0"/>
          </p:cNvCxnSpPr>
          <p:nvPr/>
        </p:nvCxnSpPr>
        <p:spPr>
          <a:xfrm rot="16200000" flipH="1">
            <a:off x="2104660" y="1818844"/>
            <a:ext cx="304800" cy="183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075720" y="38092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rot="5400000">
            <a:off x="2075720" y="3618704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075720" y="48760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3" idx="2"/>
            <a:endCxn id="15" idx="0"/>
          </p:cNvCxnSpPr>
          <p:nvPr/>
        </p:nvCxnSpPr>
        <p:spPr>
          <a:xfrm rot="5400000">
            <a:off x="1999520" y="4609304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075720" y="5714998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5" idx="2"/>
            <a:endCxn id="17" idx="0"/>
          </p:cNvCxnSpPr>
          <p:nvPr/>
        </p:nvCxnSpPr>
        <p:spPr>
          <a:xfrm rot="5400000">
            <a:off x="2113423" y="5562201"/>
            <a:ext cx="3055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292923" y="4723604"/>
            <a:ext cx="5334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777843" y="1980404"/>
            <a:ext cx="49676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419600" y="28948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0" idx="2"/>
            <a:endCxn id="21" idx="0"/>
          </p:cNvCxnSpPr>
          <p:nvPr/>
        </p:nvCxnSpPr>
        <p:spPr>
          <a:xfrm rot="16200000" flipH="1">
            <a:off x="4127661" y="2412365"/>
            <a:ext cx="381000" cy="5838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0"/>
          </p:cNvCxnSpPr>
          <p:nvPr/>
        </p:nvCxnSpPr>
        <p:spPr>
          <a:xfrm rot="5400000">
            <a:off x="3874617" y="1828004"/>
            <a:ext cx="304006" cy="79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835723" y="38092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5" name="Straight Arrow Connector 24"/>
          <p:cNvCxnSpPr>
            <a:stCxn id="21" idx="2"/>
            <a:endCxn id="24" idx="0"/>
          </p:cNvCxnSpPr>
          <p:nvPr/>
        </p:nvCxnSpPr>
        <p:spPr>
          <a:xfrm rot="5400000">
            <a:off x="4127662" y="3326766"/>
            <a:ext cx="381000" cy="5838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369123" y="48760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4" idx="2"/>
            <a:endCxn id="26" idx="0"/>
          </p:cNvCxnSpPr>
          <p:nvPr/>
        </p:nvCxnSpPr>
        <p:spPr>
          <a:xfrm rot="16200000" flipH="1">
            <a:off x="4026223" y="4342604"/>
            <a:ext cx="533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369123" y="5714998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6" idx="2"/>
            <a:endCxn id="28" idx="0"/>
          </p:cNvCxnSpPr>
          <p:nvPr/>
        </p:nvCxnSpPr>
        <p:spPr>
          <a:xfrm rot="5400000">
            <a:off x="4406826" y="5562201"/>
            <a:ext cx="3055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2"/>
          </p:cNvCxnSpPr>
          <p:nvPr/>
        </p:nvCxnSpPr>
        <p:spPr>
          <a:xfrm rot="16200000" flipH="1">
            <a:off x="2096675" y="6417943"/>
            <a:ext cx="343630" cy="454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920843" y="1980404"/>
            <a:ext cx="49676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2"/>
            <a:endCxn id="21" idx="0"/>
          </p:cNvCxnSpPr>
          <p:nvPr/>
        </p:nvCxnSpPr>
        <p:spPr>
          <a:xfrm rot="5400000">
            <a:off x="4699162" y="2424743"/>
            <a:ext cx="381000" cy="5591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1" idx="0"/>
          </p:cNvCxnSpPr>
          <p:nvPr/>
        </p:nvCxnSpPr>
        <p:spPr>
          <a:xfrm rot="5400000">
            <a:off x="5017617" y="1828004"/>
            <a:ext cx="304006" cy="79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978723" y="38092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5" name="Straight Arrow Connector 34"/>
          <p:cNvCxnSpPr>
            <a:stCxn id="21" idx="2"/>
            <a:endCxn id="34" idx="0"/>
          </p:cNvCxnSpPr>
          <p:nvPr/>
        </p:nvCxnSpPr>
        <p:spPr>
          <a:xfrm rot="16200000" flipH="1">
            <a:off x="4699161" y="3339142"/>
            <a:ext cx="381000" cy="5591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26" idx="0"/>
          </p:cNvCxnSpPr>
          <p:nvPr/>
        </p:nvCxnSpPr>
        <p:spPr>
          <a:xfrm rot="5400000">
            <a:off x="4597723" y="4304504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162800" y="4723604"/>
            <a:ext cx="5334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647720" y="1980404"/>
            <a:ext cx="49676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39000" y="28948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8" idx="2"/>
            <a:endCxn id="39" idx="0"/>
          </p:cNvCxnSpPr>
          <p:nvPr/>
        </p:nvCxnSpPr>
        <p:spPr>
          <a:xfrm rot="16200000" flipH="1">
            <a:off x="6972300" y="2437604"/>
            <a:ext cx="3810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8" idx="0"/>
          </p:cNvCxnSpPr>
          <p:nvPr/>
        </p:nvCxnSpPr>
        <p:spPr>
          <a:xfrm rot="5400000">
            <a:off x="6744494" y="1828004"/>
            <a:ext cx="304006" cy="79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705600" y="38092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3" name="Straight Arrow Connector 42"/>
          <p:cNvCxnSpPr>
            <a:stCxn id="39" idx="2"/>
            <a:endCxn id="42" idx="0"/>
          </p:cNvCxnSpPr>
          <p:nvPr/>
        </p:nvCxnSpPr>
        <p:spPr>
          <a:xfrm rot="5400000">
            <a:off x="6972300" y="3352004"/>
            <a:ext cx="3810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7239000" y="48760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2" idx="2"/>
            <a:endCxn id="44" idx="0"/>
          </p:cNvCxnSpPr>
          <p:nvPr/>
        </p:nvCxnSpPr>
        <p:spPr>
          <a:xfrm rot="16200000" flipH="1">
            <a:off x="6896100" y="4342604"/>
            <a:ext cx="533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7239000" y="5714998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4" idx="2"/>
            <a:endCxn id="46" idx="0"/>
          </p:cNvCxnSpPr>
          <p:nvPr/>
        </p:nvCxnSpPr>
        <p:spPr>
          <a:xfrm rot="5400000">
            <a:off x="7276703" y="5562201"/>
            <a:ext cx="3055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2"/>
          </p:cNvCxnSpPr>
          <p:nvPr/>
        </p:nvCxnSpPr>
        <p:spPr>
          <a:xfrm rot="16200000" flipH="1">
            <a:off x="7253875" y="6424023"/>
            <a:ext cx="358870" cy="76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7790720" y="1980404"/>
            <a:ext cx="49676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9" idx="2"/>
            <a:endCxn id="39" idx="0"/>
          </p:cNvCxnSpPr>
          <p:nvPr/>
        </p:nvCxnSpPr>
        <p:spPr>
          <a:xfrm rot="5400000">
            <a:off x="7543800" y="2399504"/>
            <a:ext cx="3810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9" idx="0"/>
          </p:cNvCxnSpPr>
          <p:nvPr/>
        </p:nvCxnSpPr>
        <p:spPr>
          <a:xfrm rot="5400000">
            <a:off x="7887494" y="1828004"/>
            <a:ext cx="304006" cy="79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7848600" y="38092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53" name="Straight Arrow Connector 52"/>
          <p:cNvCxnSpPr>
            <a:stCxn id="39" idx="2"/>
            <a:endCxn id="52" idx="0"/>
          </p:cNvCxnSpPr>
          <p:nvPr/>
        </p:nvCxnSpPr>
        <p:spPr>
          <a:xfrm rot="16200000" flipH="1">
            <a:off x="7543800" y="3313904"/>
            <a:ext cx="3810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2"/>
            <a:endCxn id="44" idx="0"/>
          </p:cNvCxnSpPr>
          <p:nvPr/>
        </p:nvCxnSpPr>
        <p:spPr>
          <a:xfrm rot="5400000">
            <a:off x="7467600" y="4304504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8" idx="2"/>
          </p:cNvCxnSpPr>
          <p:nvPr/>
        </p:nvCxnSpPr>
        <p:spPr>
          <a:xfrm rot="16200000" flipH="1">
            <a:off x="4390094" y="6417927"/>
            <a:ext cx="349726" cy="106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>
            <a:off x="2971800" y="3809204"/>
            <a:ext cx="381000" cy="3810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5638800" y="3809204"/>
            <a:ext cx="381000" cy="3810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924800" y="4723604"/>
            <a:ext cx="5334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8001000" y="48760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8001000" y="5714998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9" idx="2"/>
            <a:endCxn id="60" idx="0"/>
          </p:cNvCxnSpPr>
          <p:nvPr/>
        </p:nvCxnSpPr>
        <p:spPr>
          <a:xfrm rot="5400000">
            <a:off x="8038703" y="5562201"/>
            <a:ext cx="3055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0" idx="2"/>
          </p:cNvCxnSpPr>
          <p:nvPr/>
        </p:nvCxnSpPr>
        <p:spPr>
          <a:xfrm rot="5400000">
            <a:off x="7998516" y="6436416"/>
            <a:ext cx="381002" cy="49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400800" y="4723604"/>
            <a:ext cx="533400" cy="1676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477000" y="4876004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477000" y="5714998"/>
            <a:ext cx="381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64" idx="2"/>
            <a:endCxn id="65" idx="0"/>
          </p:cNvCxnSpPr>
          <p:nvPr/>
        </p:nvCxnSpPr>
        <p:spPr>
          <a:xfrm rot="5400000">
            <a:off x="6514703" y="5562201"/>
            <a:ext cx="3055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2"/>
          </p:cNvCxnSpPr>
          <p:nvPr/>
        </p:nvCxnSpPr>
        <p:spPr>
          <a:xfrm rot="5400000">
            <a:off x="6474516" y="6436416"/>
            <a:ext cx="381002" cy="49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2" idx="2"/>
            <a:endCxn id="59" idx="0"/>
          </p:cNvCxnSpPr>
          <p:nvPr/>
        </p:nvCxnSpPr>
        <p:spPr>
          <a:xfrm rot="16200000" flipH="1">
            <a:off x="7848600" y="4533104"/>
            <a:ext cx="533400" cy="152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2" idx="2"/>
            <a:endCxn id="64" idx="0"/>
          </p:cNvCxnSpPr>
          <p:nvPr/>
        </p:nvCxnSpPr>
        <p:spPr>
          <a:xfrm rot="5400000">
            <a:off x="6515100" y="4495004"/>
            <a:ext cx="5334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2" idx="2"/>
            <a:endCxn id="64" idx="0"/>
          </p:cNvCxnSpPr>
          <p:nvPr/>
        </p:nvCxnSpPr>
        <p:spPr>
          <a:xfrm rot="5400000">
            <a:off x="7086600" y="3923504"/>
            <a:ext cx="533400" cy="1371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2" idx="2"/>
            <a:endCxn id="59" idx="0"/>
          </p:cNvCxnSpPr>
          <p:nvPr/>
        </p:nvCxnSpPr>
        <p:spPr>
          <a:xfrm rot="16200000" flipH="1">
            <a:off x="7277100" y="3961604"/>
            <a:ext cx="533400" cy="1295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7" idx="0"/>
          </p:cNvCxnSpPr>
          <p:nvPr/>
        </p:nvCxnSpPr>
        <p:spPr>
          <a:xfrm rot="5400000">
            <a:off x="587502" y="3634706"/>
            <a:ext cx="292608" cy="15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" idx="2"/>
          </p:cNvCxnSpPr>
          <p:nvPr/>
        </p:nvCxnSpPr>
        <p:spPr>
          <a:xfrm rot="16200000" flipH="1">
            <a:off x="589026" y="4459190"/>
            <a:ext cx="289560" cy="15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>
            <a:off x="1732405" y="1673106"/>
            <a:ext cx="509874" cy="2121108"/>
          </a:xfrm>
          <a:custGeom>
            <a:avLst/>
            <a:gdLst>
              <a:gd name="connsiteX0" fmla="*/ 553388 w 553388"/>
              <a:gd name="connsiteY0" fmla="*/ 0 h 2121108"/>
              <a:gd name="connsiteX1" fmla="*/ 425971 w 553388"/>
              <a:gd name="connsiteY1" fmla="*/ 194872 h 2121108"/>
              <a:gd name="connsiteX2" fmla="*/ 133663 w 553388"/>
              <a:gd name="connsiteY2" fmla="*/ 412229 h 2121108"/>
              <a:gd name="connsiteX3" fmla="*/ 43722 w 553388"/>
              <a:gd name="connsiteY3" fmla="*/ 906905 h 2121108"/>
              <a:gd name="connsiteX4" fmla="*/ 58712 w 553388"/>
              <a:gd name="connsiteY4" fmla="*/ 1641423 h 2121108"/>
              <a:gd name="connsiteX5" fmla="*/ 395991 w 553388"/>
              <a:gd name="connsiteY5" fmla="*/ 1948721 h 2121108"/>
              <a:gd name="connsiteX6" fmla="*/ 508417 w 553388"/>
              <a:gd name="connsiteY6" fmla="*/ 2121108 h 2121108"/>
              <a:gd name="connsiteX0" fmla="*/ 509874 w 509874"/>
              <a:gd name="connsiteY0" fmla="*/ 0 h 2121108"/>
              <a:gd name="connsiteX1" fmla="*/ 382457 w 509874"/>
              <a:gd name="connsiteY1" fmla="*/ 194872 h 2121108"/>
              <a:gd name="connsiteX2" fmla="*/ 90149 w 509874"/>
              <a:gd name="connsiteY2" fmla="*/ 412229 h 2121108"/>
              <a:gd name="connsiteX3" fmla="*/ 208 w 509874"/>
              <a:gd name="connsiteY3" fmla="*/ 906905 h 2121108"/>
              <a:gd name="connsiteX4" fmla="*/ 91398 w 509874"/>
              <a:gd name="connsiteY4" fmla="*/ 1641423 h 2121108"/>
              <a:gd name="connsiteX5" fmla="*/ 352477 w 509874"/>
              <a:gd name="connsiteY5" fmla="*/ 1948721 h 2121108"/>
              <a:gd name="connsiteX6" fmla="*/ 464903 w 509874"/>
              <a:gd name="connsiteY6" fmla="*/ 2121108 h 212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874" h="2121108">
                <a:moveTo>
                  <a:pt x="509874" y="0"/>
                </a:moveTo>
                <a:cubicBezTo>
                  <a:pt x="481142" y="63083"/>
                  <a:pt x="452411" y="126167"/>
                  <a:pt x="382457" y="194872"/>
                </a:cubicBezTo>
                <a:cubicBezTo>
                  <a:pt x="312503" y="263577"/>
                  <a:pt x="153857" y="293557"/>
                  <a:pt x="90149" y="412229"/>
                </a:cubicBezTo>
                <a:cubicBezTo>
                  <a:pt x="26441" y="530901"/>
                  <a:pt x="0" y="702039"/>
                  <a:pt x="208" y="906905"/>
                </a:cubicBezTo>
                <a:cubicBezTo>
                  <a:pt x="416" y="1111771"/>
                  <a:pt x="32686" y="1467787"/>
                  <a:pt x="91398" y="1641423"/>
                </a:cubicBezTo>
                <a:cubicBezTo>
                  <a:pt x="150110" y="1815059"/>
                  <a:pt x="290226" y="1868774"/>
                  <a:pt x="352477" y="1948721"/>
                </a:cubicBezTo>
                <a:cubicBezTo>
                  <a:pt x="414728" y="2028668"/>
                  <a:pt x="446165" y="2074888"/>
                  <a:pt x="464903" y="2121108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3505200" y="1675604"/>
            <a:ext cx="509874" cy="2121108"/>
          </a:xfrm>
          <a:custGeom>
            <a:avLst/>
            <a:gdLst>
              <a:gd name="connsiteX0" fmla="*/ 553388 w 553388"/>
              <a:gd name="connsiteY0" fmla="*/ 0 h 2121108"/>
              <a:gd name="connsiteX1" fmla="*/ 425971 w 553388"/>
              <a:gd name="connsiteY1" fmla="*/ 194872 h 2121108"/>
              <a:gd name="connsiteX2" fmla="*/ 133663 w 553388"/>
              <a:gd name="connsiteY2" fmla="*/ 412229 h 2121108"/>
              <a:gd name="connsiteX3" fmla="*/ 43722 w 553388"/>
              <a:gd name="connsiteY3" fmla="*/ 906905 h 2121108"/>
              <a:gd name="connsiteX4" fmla="*/ 58712 w 553388"/>
              <a:gd name="connsiteY4" fmla="*/ 1641423 h 2121108"/>
              <a:gd name="connsiteX5" fmla="*/ 395991 w 553388"/>
              <a:gd name="connsiteY5" fmla="*/ 1948721 h 2121108"/>
              <a:gd name="connsiteX6" fmla="*/ 508417 w 553388"/>
              <a:gd name="connsiteY6" fmla="*/ 2121108 h 2121108"/>
              <a:gd name="connsiteX0" fmla="*/ 509874 w 509874"/>
              <a:gd name="connsiteY0" fmla="*/ 0 h 2121108"/>
              <a:gd name="connsiteX1" fmla="*/ 382457 w 509874"/>
              <a:gd name="connsiteY1" fmla="*/ 194872 h 2121108"/>
              <a:gd name="connsiteX2" fmla="*/ 90149 w 509874"/>
              <a:gd name="connsiteY2" fmla="*/ 412229 h 2121108"/>
              <a:gd name="connsiteX3" fmla="*/ 208 w 509874"/>
              <a:gd name="connsiteY3" fmla="*/ 906905 h 2121108"/>
              <a:gd name="connsiteX4" fmla="*/ 91398 w 509874"/>
              <a:gd name="connsiteY4" fmla="*/ 1641423 h 2121108"/>
              <a:gd name="connsiteX5" fmla="*/ 352477 w 509874"/>
              <a:gd name="connsiteY5" fmla="*/ 1948721 h 2121108"/>
              <a:gd name="connsiteX6" fmla="*/ 464903 w 509874"/>
              <a:gd name="connsiteY6" fmla="*/ 2121108 h 212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874" h="2121108">
                <a:moveTo>
                  <a:pt x="509874" y="0"/>
                </a:moveTo>
                <a:cubicBezTo>
                  <a:pt x="481142" y="63083"/>
                  <a:pt x="452411" y="126167"/>
                  <a:pt x="382457" y="194872"/>
                </a:cubicBezTo>
                <a:cubicBezTo>
                  <a:pt x="312503" y="263577"/>
                  <a:pt x="153857" y="293557"/>
                  <a:pt x="90149" y="412229"/>
                </a:cubicBezTo>
                <a:cubicBezTo>
                  <a:pt x="26441" y="530901"/>
                  <a:pt x="0" y="702039"/>
                  <a:pt x="208" y="906905"/>
                </a:cubicBezTo>
                <a:cubicBezTo>
                  <a:pt x="416" y="1111771"/>
                  <a:pt x="32686" y="1467787"/>
                  <a:pt x="91398" y="1641423"/>
                </a:cubicBezTo>
                <a:cubicBezTo>
                  <a:pt x="150110" y="1815059"/>
                  <a:pt x="290226" y="1868774"/>
                  <a:pt x="352477" y="1948721"/>
                </a:cubicBezTo>
                <a:cubicBezTo>
                  <a:pt x="414728" y="2028668"/>
                  <a:pt x="446165" y="2074888"/>
                  <a:pt x="464903" y="2121108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6379564" y="1679352"/>
            <a:ext cx="509874" cy="2121108"/>
          </a:xfrm>
          <a:custGeom>
            <a:avLst/>
            <a:gdLst>
              <a:gd name="connsiteX0" fmla="*/ 553388 w 553388"/>
              <a:gd name="connsiteY0" fmla="*/ 0 h 2121108"/>
              <a:gd name="connsiteX1" fmla="*/ 425971 w 553388"/>
              <a:gd name="connsiteY1" fmla="*/ 194872 h 2121108"/>
              <a:gd name="connsiteX2" fmla="*/ 133663 w 553388"/>
              <a:gd name="connsiteY2" fmla="*/ 412229 h 2121108"/>
              <a:gd name="connsiteX3" fmla="*/ 43722 w 553388"/>
              <a:gd name="connsiteY3" fmla="*/ 906905 h 2121108"/>
              <a:gd name="connsiteX4" fmla="*/ 58712 w 553388"/>
              <a:gd name="connsiteY4" fmla="*/ 1641423 h 2121108"/>
              <a:gd name="connsiteX5" fmla="*/ 395991 w 553388"/>
              <a:gd name="connsiteY5" fmla="*/ 1948721 h 2121108"/>
              <a:gd name="connsiteX6" fmla="*/ 508417 w 553388"/>
              <a:gd name="connsiteY6" fmla="*/ 2121108 h 2121108"/>
              <a:gd name="connsiteX0" fmla="*/ 509874 w 509874"/>
              <a:gd name="connsiteY0" fmla="*/ 0 h 2121108"/>
              <a:gd name="connsiteX1" fmla="*/ 382457 w 509874"/>
              <a:gd name="connsiteY1" fmla="*/ 194872 h 2121108"/>
              <a:gd name="connsiteX2" fmla="*/ 90149 w 509874"/>
              <a:gd name="connsiteY2" fmla="*/ 412229 h 2121108"/>
              <a:gd name="connsiteX3" fmla="*/ 208 w 509874"/>
              <a:gd name="connsiteY3" fmla="*/ 906905 h 2121108"/>
              <a:gd name="connsiteX4" fmla="*/ 91398 w 509874"/>
              <a:gd name="connsiteY4" fmla="*/ 1641423 h 2121108"/>
              <a:gd name="connsiteX5" fmla="*/ 352477 w 509874"/>
              <a:gd name="connsiteY5" fmla="*/ 1948721 h 2121108"/>
              <a:gd name="connsiteX6" fmla="*/ 464903 w 509874"/>
              <a:gd name="connsiteY6" fmla="*/ 2121108 h 212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874" h="2121108">
                <a:moveTo>
                  <a:pt x="509874" y="0"/>
                </a:moveTo>
                <a:cubicBezTo>
                  <a:pt x="481142" y="63083"/>
                  <a:pt x="452411" y="126167"/>
                  <a:pt x="382457" y="194872"/>
                </a:cubicBezTo>
                <a:cubicBezTo>
                  <a:pt x="312503" y="263577"/>
                  <a:pt x="153857" y="293557"/>
                  <a:pt x="90149" y="412229"/>
                </a:cubicBezTo>
                <a:cubicBezTo>
                  <a:pt x="26441" y="530901"/>
                  <a:pt x="0" y="702039"/>
                  <a:pt x="208" y="906905"/>
                </a:cubicBezTo>
                <a:cubicBezTo>
                  <a:pt x="416" y="1111771"/>
                  <a:pt x="32686" y="1467787"/>
                  <a:pt x="91398" y="1641423"/>
                </a:cubicBezTo>
                <a:cubicBezTo>
                  <a:pt x="150110" y="1815059"/>
                  <a:pt x="290226" y="1868774"/>
                  <a:pt x="352477" y="1948721"/>
                </a:cubicBezTo>
                <a:cubicBezTo>
                  <a:pt x="414728" y="2028668"/>
                  <a:pt x="446165" y="2074888"/>
                  <a:pt x="464903" y="2121108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 flipH="1">
            <a:off x="8059920" y="1681850"/>
            <a:ext cx="474480" cy="2121108"/>
          </a:xfrm>
          <a:custGeom>
            <a:avLst/>
            <a:gdLst>
              <a:gd name="connsiteX0" fmla="*/ 553388 w 553388"/>
              <a:gd name="connsiteY0" fmla="*/ 0 h 2121108"/>
              <a:gd name="connsiteX1" fmla="*/ 425971 w 553388"/>
              <a:gd name="connsiteY1" fmla="*/ 194872 h 2121108"/>
              <a:gd name="connsiteX2" fmla="*/ 133663 w 553388"/>
              <a:gd name="connsiteY2" fmla="*/ 412229 h 2121108"/>
              <a:gd name="connsiteX3" fmla="*/ 43722 w 553388"/>
              <a:gd name="connsiteY3" fmla="*/ 906905 h 2121108"/>
              <a:gd name="connsiteX4" fmla="*/ 58712 w 553388"/>
              <a:gd name="connsiteY4" fmla="*/ 1641423 h 2121108"/>
              <a:gd name="connsiteX5" fmla="*/ 395991 w 553388"/>
              <a:gd name="connsiteY5" fmla="*/ 1948721 h 2121108"/>
              <a:gd name="connsiteX6" fmla="*/ 508417 w 553388"/>
              <a:gd name="connsiteY6" fmla="*/ 2121108 h 2121108"/>
              <a:gd name="connsiteX0" fmla="*/ 509874 w 509874"/>
              <a:gd name="connsiteY0" fmla="*/ 0 h 2121108"/>
              <a:gd name="connsiteX1" fmla="*/ 382457 w 509874"/>
              <a:gd name="connsiteY1" fmla="*/ 194872 h 2121108"/>
              <a:gd name="connsiteX2" fmla="*/ 90149 w 509874"/>
              <a:gd name="connsiteY2" fmla="*/ 412229 h 2121108"/>
              <a:gd name="connsiteX3" fmla="*/ 208 w 509874"/>
              <a:gd name="connsiteY3" fmla="*/ 906905 h 2121108"/>
              <a:gd name="connsiteX4" fmla="*/ 91398 w 509874"/>
              <a:gd name="connsiteY4" fmla="*/ 1641423 h 2121108"/>
              <a:gd name="connsiteX5" fmla="*/ 352477 w 509874"/>
              <a:gd name="connsiteY5" fmla="*/ 1948721 h 2121108"/>
              <a:gd name="connsiteX6" fmla="*/ 464903 w 509874"/>
              <a:gd name="connsiteY6" fmla="*/ 2121108 h 212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874" h="2121108">
                <a:moveTo>
                  <a:pt x="509874" y="0"/>
                </a:moveTo>
                <a:cubicBezTo>
                  <a:pt x="481142" y="63083"/>
                  <a:pt x="452411" y="126167"/>
                  <a:pt x="382457" y="194872"/>
                </a:cubicBezTo>
                <a:cubicBezTo>
                  <a:pt x="312503" y="263577"/>
                  <a:pt x="153857" y="293557"/>
                  <a:pt x="90149" y="412229"/>
                </a:cubicBezTo>
                <a:cubicBezTo>
                  <a:pt x="26441" y="530901"/>
                  <a:pt x="0" y="702039"/>
                  <a:pt x="208" y="906905"/>
                </a:cubicBezTo>
                <a:cubicBezTo>
                  <a:pt x="416" y="1111771"/>
                  <a:pt x="32686" y="1467787"/>
                  <a:pt x="91398" y="1641423"/>
                </a:cubicBezTo>
                <a:cubicBezTo>
                  <a:pt x="150110" y="1815059"/>
                  <a:pt x="290226" y="1868774"/>
                  <a:pt x="352477" y="1948721"/>
                </a:cubicBezTo>
                <a:cubicBezTo>
                  <a:pt x="414728" y="2028668"/>
                  <a:pt x="446165" y="2074888"/>
                  <a:pt x="464903" y="2121108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 flipH="1">
            <a:off x="5181600" y="1675604"/>
            <a:ext cx="474480" cy="2121108"/>
          </a:xfrm>
          <a:custGeom>
            <a:avLst/>
            <a:gdLst>
              <a:gd name="connsiteX0" fmla="*/ 553388 w 553388"/>
              <a:gd name="connsiteY0" fmla="*/ 0 h 2121108"/>
              <a:gd name="connsiteX1" fmla="*/ 425971 w 553388"/>
              <a:gd name="connsiteY1" fmla="*/ 194872 h 2121108"/>
              <a:gd name="connsiteX2" fmla="*/ 133663 w 553388"/>
              <a:gd name="connsiteY2" fmla="*/ 412229 h 2121108"/>
              <a:gd name="connsiteX3" fmla="*/ 43722 w 553388"/>
              <a:gd name="connsiteY3" fmla="*/ 906905 h 2121108"/>
              <a:gd name="connsiteX4" fmla="*/ 58712 w 553388"/>
              <a:gd name="connsiteY4" fmla="*/ 1641423 h 2121108"/>
              <a:gd name="connsiteX5" fmla="*/ 395991 w 553388"/>
              <a:gd name="connsiteY5" fmla="*/ 1948721 h 2121108"/>
              <a:gd name="connsiteX6" fmla="*/ 508417 w 553388"/>
              <a:gd name="connsiteY6" fmla="*/ 2121108 h 2121108"/>
              <a:gd name="connsiteX0" fmla="*/ 509874 w 509874"/>
              <a:gd name="connsiteY0" fmla="*/ 0 h 2121108"/>
              <a:gd name="connsiteX1" fmla="*/ 382457 w 509874"/>
              <a:gd name="connsiteY1" fmla="*/ 194872 h 2121108"/>
              <a:gd name="connsiteX2" fmla="*/ 90149 w 509874"/>
              <a:gd name="connsiteY2" fmla="*/ 412229 h 2121108"/>
              <a:gd name="connsiteX3" fmla="*/ 208 w 509874"/>
              <a:gd name="connsiteY3" fmla="*/ 906905 h 2121108"/>
              <a:gd name="connsiteX4" fmla="*/ 91398 w 509874"/>
              <a:gd name="connsiteY4" fmla="*/ 1641423 h 2121108"/>
              <a:gd name="connsiteX5" fmla="*/ 352477 w 509874"/>
              <a:gd name="connsiteY5" fmla="*/ 1948721 h 2121108"/>
              <a:gd name="connsiteX6" fmla="*/ 464903 w 509874"/>
              <a:gd name="connsiteY6" fmla="*/ 2121108 h 212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874" h="2121108">
                <a:moveTo>
                  <a:pt x="509874" y="0"/>
                </a:moveTo>
                <a:cubicBezTo>
                  <a:pt x="481142" y="63083"/>
                  <a:pt x="452411" y="126167"/>
                  <a:pt x="382457" y="194872"/>
                </a:cubicBezTo>
                <a:cubicBezTo>
                  <a:pt x="312503" y="263577"/>
                  <a:pt x="153857" y="293557"/>
                  <a:pt x="90149" y="412229"/>
                </a:cubicBezTo>
                <a:cubicBezTo>
                  <a:pt x="26441" y="530901"/>
                  <a:pt x="0" y="702039"/>
                  <a:pt x="208" y="906905"/>
                </a:cubicBezTo>
                <a:cubicBezTo>
                  <a:pt x="416" y="1111771"/>
                  <a:pt x="32686" y="1467787"/>
                  <a:pt x="91398" y="1641423"/>
                </a:cubicBezTo>
                <a:cubicBezTo>
                  <a:pt x="150110" y="1815059"/>
                  <a:pt x="290226" y="1868774"/>
                  <a:pt x="352477" y="1948721"/>
                </a:cubicBezTo>
                <a:cubicBezTo>
                  <a:pt x="414728" y="2028668"/>
                  <a:pt x="446165" y="2074888"/>
                  <a:pt x="464903" y="2121108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" name="TextBox 218"/>
          <p:cNvSpPr txBox="1"/>
          <p:nvPr/>
        </p:nvSpPr>
        <p:spPr>
          <a:xfrm>
            <a:off x="1143000" y="4495800"/>
            <a:ext cx="6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83" name="TextBox 288"/>
          <p:cNvSpPr txBox="1"/>
          <p:nvPr/>
        </p:nvSpPr>
        <p:spPr>
          <a:xfrm>
            <a:off x="2679447" y="449580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84" name="TextBox 288"/>
          <p:cNvSpPr txBox="1"/>
          <p:nvPr/>
        </p:nvSpPr>
        <p:spPr>
          <a:xfrm>
            <a:off x="5257800" y="449580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dynamic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 animBg="1"/>
      <p:bldP spid="9" grpId="0" animBg="1"/>
      <p:bldP spid="10" grpId="0" animBg="1"/>
      <p:bldP spid="13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4" grpId="0" animBg="1"/>
      <p:bldP spid="26" grpId="0" animBg="1"/>
      <p:bldP spid="28" grpId="0" animBg="1"/>
      <p:bldP spid="31" grpId="0" animBg="1"/>
      <p:bldP spid="34" grpId="0" animBg="1"/>
      <p:bldP spid="37" grpId="0" animBg="1"/>
      <p:bldP spid="38" grpId="0" animBg="1"/>
      <p:bldP spid="39" grpId="0" animBg="1"/>
      <p:bldP spid="42" grpId="0" animBg="1"/>
      <p:bldP spid="44" grpId="0" animBg="1"/>
      <p:bldP spid="46" grpId="0" animBg="1"/>
      <p:bldP spid="49" grpId="0" animBg="1"/>
      <p:bldP spid="52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3" grpId="0" animBg="1"/>
      <p:bldP spid="64" grpId="0" animBg="1"/>
      <p:bldP spid="65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1"/>
      <p:bldP spid="83" grpId="1"/>
      <p:bldP spid="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What about us, now?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46435" name="Picture 3" descr="C:\Users\mbudiu\AppData\Local\Microsoft\Windows\Temporary Internet Files\Content.IE5\CEUDYJIA\MCj0438059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209800"/>
            <a:ext cx="3505200" cy="3505200"/>
          </a:xfrm>
          <a:prstGeom prst="rect">
            <a:avLst/>
          </a:prstGeom>
          <a:noFill/>
        </p:spPr>
      </p:pic>
      <p:pic>
        <p:nvPicPr>
          <p:cNvPr id="146437" name="Picture 5" descr="C:\Users\mbudiu\AppData\Local\Microsoft\Windows\Temporary Internet Files\Content.IE5\CEUDYJIA\MCj0234009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219200"/>
            <a:ext cx="1717141" cy="2113984"/>
          </a:xfrm>
          <a:prstGeom prst="rect">
            <a:avLst/>
          </a:prstGeom>
          <a:noFill/>
        </p:spPr>
      </p:pic>
      <p:pic>
        <p:nvPicPr>
          <p:cNvPr id="10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133600"/>
            <a:ext cx="218085" cy="685801"/>
          </a:xfrm>
          <a:prstGeom prst="rect">
            <a:avLst/>
          </a:prstGeom>
          <a:noFill/>
        </p:spPr>
      </p:pic>
      <p:pic>
        <p:nvPicPr>
          <p:cNvPr id="11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3200400"/>
            <a:ext cx="218085" cy="685801"/>
          </a:xfrm>
          <a:prstGeom prst="rect">
            <a:avLst/>
          </a:prstGeom>
          <a:noFill/>
        </p:spPr>
      </p:pic>
      <p:pic>
        <p:nvPicPr>
          <p:cNvPr id="12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2590800"/>
            <a:ext cx="218085" cy="685801"/>
          </a:xfrm>
          <a:prstGeom prst="rect">
            <a:avLst/>
          </a:prstGeom>
          <a:noFill/>
        </p:spPr>
      </p:pic>
      <p:pic>
        <p:nvPicPr>
          <p:cNvPr id="13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2895600"/>
            <a:ext cx="218085" cy="685801"/>
          </a:xfrm>
          <a:prstGeom prst="rect">
            <a:avLst/>
          </a:prstGeom>
          <a:noFill/>
        </p:spPr>
      </p:pic>
      <p:pic>
        <p:nvPicPr>
          <p:cNvPr id="1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3810000"/>
            <a:ext cx="218085" cy="685801"/>
          </a:xfrm>
          <a:prstGeom prst="rect">
            <a:avLst/>
          </a:prstGeom>
          <a:noFill/>
        </p:spPr>
      </p:pic>
      <p:pic>
        <p:nvPicPr>
          <p:cNvPr id="15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2514600"/>
            <a:ext cx="218085" cy="685801"/>
          </a:xfrm>
          <a:prstGeom prst="rect">
            <a:avLst/>
          </a:prstGeom>
          <a:noFill/>
        </p:spPr>
      </p:pic>
      <p:pic>
        <p:nvPicPr>
          <p:cNvPr id="1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810000"/>
            <a:ext cx="218085" cy="685801"/>
          </a:xfrm>
          <a:prstGeom prst="rect">
            <a:avLst/>
          </a:prstGeom>
          <a:noFill/>
        </p:spPr>
      </p:pic>
      <p:pic>
        <p:nvPicPr>
          <p:cNvPr id="1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4876800"/>
            <a:ext cx="218085" cy="685801"/>
          </a:xfrm>
          <a:prstGeom prst="rect">
            <a:avLst/>
          </a:prstGeom>
          <a:noFill/>
        </p:spPr>
      </p:pic>
      <p:pic>
        <p:nvPicPr>
          <p:cNvPr id="18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981200"/>
            <a:ext cx="218085" cy="685801"/>
          </a:xfrm>
          <a:prstGeom prst="rect">
            <a:avLst/>
          </a:prstGeom>
          <a:noFill/>
        </p:spPr>
      </p:pic>
      <p:pic>
        <p:nvPicPr>
          <p:cNvPr id="19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2819400"/>
            <a:ext cx="218085" cy="685801"/>
          </a:xfrm>
          <a:prstGeom prst="rect">
            <a:avLst/>
          </a:prstGeom>
          <a:noFill/>
        </p:spPr>
      </p:pic>
      <p:pic>
        <p:nvPicPr>
          <p:cNvPr id="20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114800"/>
            <a:ext cx="218085" cy="685801"/>
          </a:xfrm>
          <a:prstGeom prst="rect">
            <a:avLst/>
          </a:prstGeom>
          <a:noFill/>
        </p:spPr>
      </p:pic>
      <p:pic>
        <p:nvPicPr>
          <p:cNvPr id="21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191000"/>
            <a:ext cx="218085" cy="685801"/>
          </a:xfrm>
          <a:prstGeom prst="rect">
            <a:avLst/>
          </a:prstGeom>
          <a:noFill/>
        </p:spPr>
      </p:pic>
      <p:pic>
        <p:nvPicPr>
          <p:cNvPr id="22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2209800"/>
            <a:ext cx="218085" cy="685801"/>
          </a:xfrm>
          <a:prstGeom prst="rect">
            <a:avLst/>
          </a:prstGeom>
          <a:noFill/>
        </p:spPr>
      </p:pic>
      <p:pic>
        <p:nvPicPr>
          <p:cNvPr id="23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3276600"/>
            <a:ext cx="218085" cy="685801"/>
          </a:xfrm>
          <a:prstGeom prst="rect">
            <a:avLst/>
          </a:prstGeom>
          <a:noFill/>
        </p:spPr>
      </p:pic>
      <p:pic>
        <p:nvPicPr>
          <p:cNvPr id="2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2667000"/>
            <a:ext cx="218085" cy="685801"/>
          </a:xfrm>
          <a:prstGeom prst="rect">
            <a:avLst/>
          </a:prstGeom>
          <a:noFill/>
        </p:spPr>
      </p:pic>
      <p:pic>
        <p:nvPicPr>
          <p:cNvPr id="25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2971800"/>
            <a:ext cx="218085" cy="685801"/>
          </a:xfrm>
          <a:prstGeom prst="rect">
            <a:avLst/>
          </a:prstGeom>
          <a:noFill/>
        </p:spPr>
      </p:pic>
      <p:pic>
        <p:nvPicPr>
          <p:cNvPr id="2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3886200"/>
            <a:ext cx="218085" cy="685801"/>
          </a:xfrm>
          <a:prstGeom prst="rect">
            <a:avLst/>
          </a:prstGeom>
          <a:noFill/>
        </p:spPr>
      </p:pic>
      <p:pic>
        <p:nvPicPr>
          <p:cNvPr id="2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590800"/>
            <a:ext cx="218085" cy="685801"/>
          </a:xfrm>
          <a:prstGeom prst="rect">
            <a:avLst/>
          </a:prstGeom>
          <a:noFill/>
        </p:spPr>
      </p:pic>
      <p:pic>
        <p:nvPicPr>
          <p:cNvPr id="28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886200"/>
            <a:ext cx="218085" cy="685801"/>
          </a:xfrm>
          <a:prstGeom prst="rect">
            <a:avLst/>
          </a:prstGeom>
          <a:noFill/>
        </p:spPr>
      </p:pic>
      <p:pic>
        <p:nvPicPr>
          <p:cNvPr id="29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495800"/>
            <a:ext cx="218085" cy="685801"/>
          </a:xfrm>
          <a:prstGeom prst="rect">
            <a:avLst/>
          </a:prstGeom>
          <a:noFill/>
        </p:spPr>
      </p:pic>
      <p:pic>
        <p:nvPicPr>
          <p:cNvPr id="30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057400"/>
            <a:ext cx="218085" cy="685801"/>
          </a:xfrm>
          <a:prstGeom prst="rect">
            <a:avLst/>
          </a:prstGeom>
          <a:noFill/>
        </p:spPr>
      </p:pic>
      <p:pic>
        <p:nvPicPr>
          <p:cNvPr id="31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2895600"/>
            <a:ext cx="218085" cy="685801"/>
          </a:xfrm>
          <a:prstGeom prst="rect">
            <a:avLst/>
          </a:prstGeom>
          <a:noFill/>
        </p:spPr>
      </p:pic>
      <p:pic>
        <p:nvPicPr>
          <p:cNvPr id="32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4191000"/>
            <a:ext cx="218085" cy="685801"/>
          </a:xfrm>
          <a:prstGeom prst="rect">
            <a:avLst/>
          </a:prstGeom>
          <a:noFill/>
        </p:spPr>
      </p:pic>
      <p:pic>
        <p:nvPicPr>
          <p:cNvPr id="33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4267200"/>
            <a:ext cx="218085" cy="685801"/>
          </a:xfrm>
          <a:prstGeom prst="rect">
            <a:avLst/>
          </a:prstGeom>
          <a:noFill/>
        </p:spPr>
      </p:pic>
      <p:pic>
        <p:nvPicPr>
          <p:cNvPr id="35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2209800"/>
            <a:ext cx="218085" cy="685801"/>
          </a:xfrm>
          <a:prstGeom prst="rect">
            <a:avLst/>
          </a:prstGeom>
          <a:noFill/>
        </p:spPr>
      </p:pic>
      <p:pic>
        <p:nvPicPr>
          <p:cNvPr id="3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352800"/>
            <a:ext cx="218085" cy="685801"/>
          </a:xfrm>
          <a:prstGeom prst="rect">
            <a:avLst/>
          </a:prstGeom>
          <a:noFill/>
        </p:spPr>
      </p:pic>
      <p:pic>
        <p:nvPicPr>
          <p:cNvPr id="3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2743200"/>
            <a:ext cx="218085" cy="685801"/>
          </a:xfrm>
          <a:prstGeom prst="rect">
            <a:avLst/>
          </a:prstGeom>
          <a:noFill/>
        </p:spPr>
      </p:pic>
      <p:pic>
        <p:nvPicPr>
          <p:cNvPr id="38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3048000"/>
            <a:ext cx="218085" cy="685801"/>
          </a:xfrm>
          <a:prstGeom prst="rect">
            <a:avLst/>
          </a:prstGeom>
          <a:noFill/>
        </p:spPr>
      </p:pic>
      <p:pic>
        <p:nvPicPr>
          <p:cNvPr id="39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3962400"/>
            <a:ext cx="218085" cy="685801"/>
          </a:xfrm>
          <a:prstGeom prst="rect">
            <a:avLst/>
          </a:prstGeom>
          <a:noFill/>
        </p:spPr>
      </p:pic>
      <p:pic>
        <p:nvPicPr>
          <p:cNvPr id="40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667000"/>
            <a:ext cx="218085" cy="685801"/>
          </a:xfrm>
          <a:prstGeom prst="rect">
            <a:avLst/>
          </a:prstGeom>
          <a:noFill/>
        </p:spPr>
      </p:pic>
      <p:pic>
        <p:nvPicPr>
          <p:cNvPr id="41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962400"/>
            <a:ext cx="218085" cy="685801"/>
          </a:xfrm>
          <a:prstGeom prst="rect">
            <a:avLst/>
          </a:prstGeom>
          <a:noFill/>
        </p:spPr>
      </p:pic>
      <p:pic>
        <p:nvPicPr>
          <p:cNvPr id="42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876800"/>
            <a:ext cx="218085" cy="685801"/>
          </a:xfrm>
          <a:prstGeom prst="rect">
            <a:avLst/>
          </a:prstGeom>
          <a:noFill/>
        </p:spPr>
      </p:pic>
      <p:sp>
        <p:nvSpPr>
          <p:cNvPr id="44" name="32-Point Star 43"/>
          <p:cNvSpPr/>
          <p:nvPr/>
        </p:nvSpPr>
        <p:spPr>
          <a:xfrm>
            <a:off x="3768437" y="2677412"/>
            <a:ext cx="2209800" cy="2057400"/>
          </a:xfrm>
          <a:prstGeom prst="star3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32-Point Star 44"/>
          <p:cNvSpPr/>
          <p:nvPr/>
        </p:nvSpPr>
        <p:spPr>
          <a:xfrm rot="21249845">
            <a:off x="4067436" y="2972667"/>
            <a:ext cx="1611801" cy="1466890"/>
          </a:xfrm>
          <a:prstGeom prst="star3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32-Point Star 45"/>
          <p:cNvSpPr/>
          <p:nvPr/>
        </p:nvSpPr>
        <p:spPr>
          <a:xfrm>
            <a:off x="4298693" y="3175460"/>
            <a:ext cx="1149285" cy="1040091"/>
          </a:xfrm>
          <a:prstGeom prst="star3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32-Point Star 46"/>
          <p:cNvSpPr/>
          <p:nvPr/>
        </p:nvSpPr>
        <p:spPr>
          <a:xfrm rot="21249845">
            <a:off x="4455130" y="3317296"/>
            <a:ext cx="838276" cy="741566"/>
          </a:xfrm>
          <a:prstGeom prst="star3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047" name="Picture 7" descr="C:\Users\mbudiu.NORTHAMERICA\AppData\Local\Microsoft\Windows\Temporary Internet Files\Content.IE5\925GOJ4Q\MCj0433941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7000" y="3505200"/>
            <a:ext cx="876300" cy="876300"/>
          </a:xfrm>
          <a:prstGeom prst="rect">
            <a:avLst/>
          </a:prstGeom>
          <a:noFill/>
        </p:spPr>
      </p:pic>
      <p:cxnSp>
        <p:nvCxnSpPr>
          <p:cNvPr id="50" name="Straight Connector 49"/>
          <p:cNvCxnSpPr>
            <a:stCxn id="44" idx="3"/>
            <a:endCxn id="87047" idx="1"/>
          </p:cNvCxnSpPr>
          <p:nvPr/>
        </p:nvCxnSpPr>
        <p:spPr>
          <a:xfrm>
            <a:off x="5978237" y="3706112"/>
            <a:ext cx="498763" cy="237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3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4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6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7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8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9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1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2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3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4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6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7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8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9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1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1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1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1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194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4087125"/>
            <a:ext cx="467620" cy="367961"/>
          </a:xfrm>
          <a:prstGeom prst="rect">
            <a:avLst/>
          </a:prstGeom>
          <a:noFill/>
        </p:spPr>
      </p:pic>
      <p:sp>
        <p:nvSpPr>
          <p:cNvPr id="204" name="Rounded Rectangle 203"/>
          <p:cNvSpPr/>
          <p:nvPr/>
        </p:nvSpPr>
        <p:spPr>
          <a:xfrm>
            <a:off x="5257800" y="4003271"/>
            <a:ext cx="114237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pic>
        <p:nvPicPr>
          <p:cNvPr id="174" name="Picture 173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581400"/>
            <a:ext cx="467620" cy="367961"/>
          </a:xfrm>
          <a:prstGeom prst="rect">
            <a:avLst/>
          </a:prstGeom>
          <a:noFill/>
        </p:spPr>
      </p:pic>
      <p:sp>
        <p:nvSpPr>
          <p:cNvPr id="183" name="Rounded Rectangle 182"/>
          <p:cNvSpPr/>
          <p:nvPr/>
        </p:nvSpPr>
        <p:spPr>
          <a:xfrm>
            <a:off x="5638800" y="3469871"/>
            <a:ext cx="76137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pic>
        <p:nvPicPr>
          <p:cNvPr id="175" name="Picture 174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7453" y="3553725"/>
            <a:ext cx="467620" cy="367961"/>
          </a:xfrm>
          <a:prstGeom prst="rect">
            <a:avLst/>
          </a:prstGeom>
          <a:noFill/>
        </p:spPr>
      </p:pic>
      <p:sp>
        <p:nvSpPr>
          <p:cNvPr id="188" name="Rounded Rectangle 187"/>
          <p:cNvSpPr/>
          <p:nvPr/>
        </p:nvSpPr>
        <p:spPr>
          <a:xfrm>
            <a:off x="6841817" y="34698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305" name="Rounded Rectangle 304"/>
          <p:cNvSpPr/>
          <p:nvPr/>
        </p:nvSpPr>
        <p:spPr>
          <a:xfrm>
            <a:off x="5715000" y="3509400"/>
            <a:ext cx="622005" cy="29411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06" name="Rounded Rectangle 305"/>
          <p:cNvSpPr/>
          <p:nvPr/>
        </p:nvSpPr>
        <p:spPr>
          <a:xfrm>
            <a:off x="6898200" y="3509400"/>
            <a:ext cx="841800" cy="29411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176" name="Picture 175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553725"/>
            <a:ext cx="467620" cy="367961"/>
          </a:xfrm>
          <a:prstGeom prst="rect">
            <a:avLst/>
          </a:prstGeom>
          <a:noFill/>
        </p:spPr>
      </p:pic>
      <p:sp>
        <p:nvSpPr>
          <p:cNvPr id="177" name="Rounded Rectangle 176"/>
          <p:cNvSpPr/>
          <p:nvPr/>
        </p:nvSpPr>
        <p:spPr>
          <a:xfrm>
            <a:off x="3991227" y="3469871"/>
            <a:ext cx="1329573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300" name="Rounded Rectangle 299"/>
          <p:cNvSpPr/>
          <p:nvPr/>
        </p:nvSpPr>
        <p:spPr>
          <a:xfrm>
            <a:off x="4036800" y="3509400"/>
            <a:ext cx="657600" cy="29411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303" name="Rounded Rectangle 302"/>
          <p:cNvSpPr/>
          <p:nvPr/>
        </p:nvSpPr>
        <p:spPr>
          <a:xfrm>
            <a:off x="4724400" y="3505200"/>
            <a:ext cx="533400" cy="29411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Language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2286000"/>
            <a:ext cx="22745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Where</a:t>
            </a:r>
          </a:p>
          <a:p>
            <a:r>
              <a:rPr lang="en-US" sz="3600" dirty="0" smtClean="0"/>
              <a:t>Select</a:t>
            </a:r>
          </a:p>
          <a:p>
            <a:r>
              <a:rPr lang="en-US" sz="3600" dirty="0" err="1" smtClean="0"/>
              <a:t>GroupBy</a:t>
            </a:r>
            <a:endParaRPr lang="en-US" sz="3600" dirty="0" smtClean="0"/>
          </a:p>
          <a:p>
            <a:r>
              <a:rPr lang="en-US" sz="3600" dirty="0" err="1" smtClean="0"/>
              <a:t>OrderBy</a:t>
            </a:r>
            <a:endParaRPr lang="en-US" sz="3600" dirty="0" smtClean="0"/>
          </a:p>
          <a:p>
            <a:r>
              <a:rPr lang="en-US" sz="3600" dirty="0" smtClean="0"/>
              <a:t>Aggregate</a:t>
            </a:r>
          </a:p>
          <a:p>
            <a:r>
              <a:rPr lang="en-US" sz="3600" dirty="0" smtClean="0"/>
              <a:t>Join</a:t>
            </a:r>
          </a:p>
          <a:p>
            <a:r>
              <a:rPr lang="en-US" sz="3600" dirty="0" smtClean="0"/>
              <a:t>Apply</a:t>
            </a:r>
          </a:p>
          <a:p>
            <a:r>
              <a:rPr lang="en-US" sz="3600" dirty="0" smtClean="0"/>
              <a:t>Materialize</a:t>
            </a:r>
          </a:p>
        </p:txBody>
      </p:sp>
      <p:pic>
        <p:nvPicPr>
          <p:cNvPr id="5" name="Picture 4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532" y="1572525"/>
            <a:ext cx="467620" cy="367961"/>
          </a:xfrm>
          <a:prstGeom prst="rect">
            <a:avLst/>
          </a:prstGeom>
          <a:noFill/>
        </p:spPr>
      </p:pic>
      <p:pic>
        <p:nvPicPr>
          <p:cNvPr id="6" name="Picture 5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7453" y="1572525"/>
            <a:ext cx="467620" cy="367961"/>
          </a:xfrm>
          <a:prstGeom prst="rect">
            <a:avLst/>
          </a:prstGeom>
          <a:noFill/>
        </p:spPr>
      </p:pic>
      <p:pic>
        <p:nvPicPr>
          <p:cNvPr id="7" name="Picture 6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572525"/>
            <a:ext cx="467620" cy="367961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>
          <a:xfrm>
            <a:off x="3991227" y="1488671"/>
            <a:ext cx="116432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9" name="Rectangle 8"/>
          <p:cNvSpPr/>
          <p:nvPr/>
        </p:nvSpPr>
        <p:spPr>
          <a:xfrm>
            <a:off x="4111675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12420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1" name="Rectangle 10"/>
          <p:cNvSpPr/>
          <p:nvPr/>
        </p:nvSpPr>
        <p:spPr>
          <a:xfrm>
            <a:off x="4513166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2" name="Rectangle 11"/>
          <p:cNvSpPr/>
          <p:nvPr/>
        </p:nvSpPr>
        <p:spPr>
          <a:xfrm>
            <a:off x="4713912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3" name="Rectangle 12"/>
          <p:cNvSpPr/>
          <p:nvPr/>
        </p:nvSpPr>
        <p:spPr>
          <a:xfrm>
            <a:off x="4914658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" name="Rounded Rectangle 13"/>
          <p:cNvSpPr/>
          <p:nvPr/>
        </p:nvSpPr>
        <p:spPr>
          <a:xfrm>
            <a:off x="5436596" y="14886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5" name="Rectangle 14"/>
          <p:cNvSpPr/>
          <p:nvPr/>
        </p:nvSpPr>
        <p:spPr>
          <a:xfrm>
            <a:off x="5557043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" name="Rectangle 15"/>
          <p:cNvSpPr/>
          <p:nvPr/>
        </p:nvSpPr>
        <p:spPr>
          <a:xfrm>
            <a:off x="5757789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7" name="Rectangle 16"/>
          <p:cNvSpPr/>
          <p:nvPr/>
        </p:nvSpPr>
        <p:spPr>
          <a:xfrm>
            <a:off x="5958535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" name="Rectangle 17"/>
          <p:cNvSpPr/>
          <p:nvPr/>
        </p:nvSpPr>
        <p:spPr>
          <a:xfrm>
            <a:off x="6159282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9" name="Rounded Rectangle 18"/>
          <p:cNvSpPr/>
          <p:nvPr/>
        </p:nvSpPr>
        <p:spPr>
          <a:xfrm>
            <a:off x="6841817" y="14886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0" name="Rectangle 19"/>
          <p:cNvSpPr/>
          <p:nvPr/>
        </p:nvSpPr>
        <p:spPr>
          <a:xfrm>
            <a:off x="6962263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" name="Rectangle 20"/>
          <p:cNvSpPr/>
          <p:nvPr/>
        </p:nvSpPr>
        <p:spPr>
          <a:xfrm>
            <a:off x="7163009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" name="Rectangle 21"/>
          <p:cNvSpPr/>
          <p:nvPr/>
        </p:nvSpPr>
        <p:spPr>
          <a:xfrm>
            <a:off x="7363755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3" name="Rectangle 22"/>
          <p:cNvSpPr/>
          <p:nvPr/>
        </p:nvSpPr>
        <p:spPr>
          <a:xfrm>
            <a:off x="7564501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132" name="Picture 131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532" y="2486925"/>
            <a:ext cx="467620" cy="367961"/>
          </a:xfrm>
          <a:prstGeom prst="rect">
            <a:avLst/>
          </a:prstGeom>
          <a:noFill/>
        </p:spPr>
      </p:pic>
      <p:pic>
        <p:nvPicPr>
          <p:cNvPr id="133" name="Picture 13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7453" y="2486925"/>
            <a:ext cx="467620" cy="367961"/>
          </a:xfrm>
          <a:prstGeom prst="rect">
            <a:avLst/>
          </a:prstGeom>
          <a:noFill/>
        </p:spPr>
      </p:pic>
      <p:pic>
        <p:nvPicPr>
          <p:cNvPr id="134" name="Picture 133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486925"/>
            <a:ext cx="467620" cy="367961"/>
          </a:xfrm>
          <a:prstGeom prst="rect">
            <a:avLst/>
          </a:prstGeom>
          <a:noFill/>
        </p:spPr>
      </p:pic>
      <p:sp>
        <p:nvSpPr>
          <p:cNvPr id="135" name="Rounded Rectangle 134"/>
          <p:cNvSpPr/>
          <p:nvPr/>
        </p:nvSpPr>
        <p:spPr>
          <a:xfrm>
            <a:off x="3991227" y="2403071"/>
            <a:ext cx="116432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36" name="Rectangle 135"/>
          <p:cNvSpPr/>
          <p:nvPr/>
        </p:nvSpPr>
        <p:spPr>
          <a:xfrm>
            <a:off x="4111675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513166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39" name="Rectangle 138"/>
          <p:cNvSpPr/>
          <p:nvPr/>
        </p:nvSpPr>
        <p:spPr>
          <a:xfrm>
            <a:off x="4713912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436596" y="24030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43" name="Rectangle 142"/>
          <p:cNvSpPr/>
          <p:nvPr/>
        </p:nvSpPr>
        <p:spPr>
          <a:xfrm>
            <a:off x="5757789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4" name="Rectangle 143"/>
          <p:cNvSpPr/>
          <p:nvPr/>
        </p:nvSpPr>
        <p:spPr>
          <a:xfrm>
            <a:off x="5958535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5" name="Rectangle 144"/>
          <p:cNvSpPr/>
          <p:nvPr/>
        </p:nvSpPr>
        <p:spPr>
          <a:xfrm>
            <a:off x="6159282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6" name="Rounded Rectangle 145"/>
          <p:cNvSpPr/>
          <p:nvPr/>
        </p:nvSpPr>
        <p:spPr>
          <a:xfrm>
            <a:off x="6841817" y="24030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47" name="Rectangle 146"/>
          <p:cNvSpPr/>
          <p:nvPr/>
        </p:nvSpPr>
        <p:spPr>
          <a:xfrm>
            <a:off x="6962263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8" name="Rectangle 147"/>
          <p:cNvSpPr/>
          <p:nvPr/>
        </p:nvSpPr>
        <p:spPr>
          <a:xfrm>
            <a:off x="7163009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153" name="Picture 15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532" y="3020325"/>
            <a:ext cx="467620" cy="367961"/>
          </a:xfrm>
          <a:prstGeom prst="rect">
            <a:avLst/>
          </a:prstGeom>
          <a:noFill/>
        </p:spPr>
      </p:pic>
      <p:pic>
        <p:nvPicPr>
          <p:cNvPr id="154" name="Picture 153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7453" y="3020325"/>
            <a:ext cx="467620" cy="367961"/>
          </a:xfrm>
          <a:prstGeom prst="rect">
            <a:avLst/>
          </a:prstGeom>
          <a:noFill/>
        </p:spPr>
      </p:pic>
      <p:pic>
        <p:nvPicPr>
          <p:cNvPr id="155" name="Picture 154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20325"/>
            <a:ext cx="467620" cy="367961"/>
          </a:xfrm>
          <a:prstGeom prst="rect">
            <a:avLst/>
          </a:prstGeom>
          <a:noFill/>
        </p:spPr>
      </p:pic>
      <p:sp>
        <p:nvSpPr>
          <p:cNvPr id="156" name="Rounded Rectangle 155"/>
          <p:cNvSpPr/>
          <p:nvPr/>
        </p:nvSpPr>
        <p:spPr>
          <a:xfrm>
            <a:off x="3991227" y="2936471"/>
            <a:ext cx="116432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57" name="Rectangle 156"/>
          <p:cNvSpPr/>
          <p:nvPr/>
        </p:nvSpPr>
        <p:spPr>
          <a:xfrm>
            <a:off x="4089600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290345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59" name="Rectangle 158"/>
          <p:cNvSpPr/>
          <p:nvPr/>
        </p:nvSpPr>
        <p:spPr>
          <a:xfrm>
            <a:off x="4491091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0" name="Rectangle 159"/>
          <p:cNvSpPr/>
          <p:nvPr/>
        </p:nvSpPr>
        <p:spPr>
          <a:xfrm>
            <a:off x="4691837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1" name="Rectangle 160"/>
          <p:cNvSpPr/>
          <p:nvPr/>
        </p:nvSpPr>
        <p:spPr>
          <a:xfrm>
            <a:off x="4892583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2" name="Rounded Rectangle 161"/>
          <p:cNvSpPr/>
          <p:nvPr/>
        </p:nvSpPr>
        <p:spPr>
          <a:xfrm>
            <a:off x="5436596" y="29364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63" name="Rectangle 162"/>
          <p:cNvSpPr/>
          <p:nvPr/>
        </p:nvSpPr>
        <p:spPr>
          <a:xfrm>
            <a:off x="5534968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4" name="Rectangle 163"/>
          <p:cNvSpPr/>
          <p:nvPr/>
        </p:nvSpPr>
        <p:spPr>
          <a:xfrm>
            <a:off x="5735714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5" name="Rectangle 164"/>
          <p:cNvSpPr/>
          <p:nvPr/>
        </p:nvSpPr>
        <p:spPr>
          <a:xfrm>
            <a:off x="5936460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6" name="Rectangle 165"/>
          <p:cNvSpPr/>
          <p:nvPr/>
        </p:nvSpPr>
        <p:spPr>
          <a:xfrm>
            <a:off x="6137207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7" name="Rounded Rectangle 166"/>
          <p:cNvSpPr/>
          <p:nvPr/>
        </p:nvSpPr>
        <p:spPr>
          <a:xfrm>
            <a:off x="6841817" y="29364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68" name="Rectangle 167"/>
          <p:cNvSpPr/>
          <p:nvPr/>
        </p:nvSpPr>
        <p:spPr>
          <a:xfrm>
            <a:off x="6940188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9" name="Rectangle 168"/>
          <p:cNvSpPr/>
          <p:nvPr/>
        </p:nvSpPr>
        <p:spPr>
          <a:xfrm>
            <a:off x="7140934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70" name="Rectangle 169"/>
          <p:cNvSpPr/>
          <p:nvPr/>
        </p:nvSpPr>
        <p:spPr>
          <a:xfrm>
            <a:off x="7341680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71" name="Rectangle 170"/>
          <p:cNvSpPr/>
          <p:nvPr/>
        </p:nvSpPr>
        <p:spPr>
          <a:xfrm>
            <a:off x="7542426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78" name="Rectangle 177"/>
          <p:cNvSpPr/>
          <p:nvPr/>
        </p:nvSpPr>
        <p:spPr>
          <a:xfrm>
            <a:off x="4114374" y="3571201"/>
            <a:ext cx="115050" cy="177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315119" y="3571201"/>
            <a:ext cx="115050" cy="177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0" name="Rectangle 179"/>
          <p:cNvSpPr/>
          <p:nvPr/>
        </p:nvSpPr>
        <p:spPr>
          <a:xfrm>
            <a:off x="4515865" y="3571201"/>
            <a:ext cx="115050" cy="177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1" name="Rectangle 180"/>
          <p:cNvSpPr/>
          <p:nvPr/>
        </p:nvSpPr>
        <p:spPr>
          <a:xfrm>
            <a:off x="4761750" y="3571201"/>
            <a:ext cx="115050" cy="1778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2" name="Rectangle 181"/>
          <p:cNvSpPr/>
          <p:nvPr/>
        </p:nvSpPr>
        <p:spPr>
          <a:xfrm>
            <a:off x="4933575" y="3571201"/>
            <a:ext cx="115050" cy="1778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5" name="Rectangle 184"/>
          <p:cNvSpPr/>
          <p:nvPr/>
        </p:nvSpPr>
        <p:spPr>
          <a:xfrm>
            <a:off x="5760488" y="3571201"/>
            <a:ext cx="115050" cy="17785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6" name="Rectangle 185"/>
          <p:cNvSpPr/>
          <p:nvPr/>
        </p:nvSpPr>
        <p:spPr>
          <a:xfrm>
            <a:off x="5961234" y="3571201"/>
            <a:ext cx="115050" cy="17785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7" name="Rectangle 186"/>
          <p:cNvSpPr/>
          <p:nvPr/>
        </p:nvSpPr>
        <p:spPr>
          <a:xfrm>
            <a:off x="6161981" y="3571201"/>
            <a:ext cx="115050" cy="17785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9" name="Rectangle 188"/>
          <p:cNvSpPr/>
          <p:nvPr/>
        </p:nvSpPr>
        <p:spPr>
          <a:xfrm>
            <a:off x="6964962" y="3571201"/>
            <a:ext cx="115050" cy="17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90" name="Rectangle 189"/>
          <p:cNvSpPr/>
          <p:nvPr/>
        </p:nvSpPr>
        <p:spPr>
          <a:xfrm>
            <a:off x="7165708" y="3571201"/>
            <a:ext cx="115050" cy="17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91" name="Rectangle 190"/>
          <p:cNvSpPr/>
          <p:nvPr/>
        </p:nvSpPr>
        <p:spPr>
          <a:xfrm>
            <a:off x="7366454" y="3571201"/>
            <a:ext cx="115050" cy="17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92" name="Rectangle 191"/>
          <p:cNvSpPr/>
          <p:nvPr/>
        </p:nvSpPr>
        <p:spPr>
          <a:xfrm>
            <a:off x="7567200" y="3571201"/>
            <a:ext cx="115050" cy="17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196" name="Picture 195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7453" y="4087125"/>
            <a:ext cx="467620" cy="367961"/>
          </a:xfrm>
          <a:prstGeom prst="rect">
            <a:avLst/>
          </a:prstGeom>
          <a:noFill/>
        </p:spPr>
      </p:pic>
      <p:pic>
        <p:nvPicPr>
          <p:cNvPr id="197" name="Picture 196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4087125"/>
            <a:ext cx="467620" cy="367961"/>
          </a:xfrm>
          <a:prstGeom prst="rect">
            <a:avLst/>
          </a:prstGeom>
          <a:noFill/>
        </p:spPr>
      </p:pic>
      <p:sp>
        <p:nvSpPr>
          <p:cNvPr id="198" name="Rounded Rectangle 197"/>
          <p:cNvSpPr/>
          <p:nvPr/>
        </p:nvSpPr>
        <p:spPr>
          <a:xfrm>
            <a:off x="3991227" y="4003271"/>
            <a:ext cx="961773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99" name="Rectangle 198"/>
          <p:cNvSpPr/>
          <p:nvPr/>
        </p:nvSpPr>
        <p:spPr>
          <a:xfrm>
            <a:off x="4118400" y="4295790"/>
            <a:ext cx="11372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4316484" y="4289363"/>
            <a:ext cx="116383" cy="5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1" name="Rectangle 200"/>
          <p:cNvSpPr/>
          <p:nvPr/>
        </p:nvSpPr>
        <p:spPr>
          <a:xfrm>
            <a:off x="4511080" y="4268487"/>
            <a:ext cx="122534" cy="73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2" name="Rectangle 201"/>
          <p:cNvSpPr/>
          <p:nvPr/>
        </p:nvSpPr>
        <p:spPr>
          <a:xfrm>
            <a:off x="4705674" y="4268487"/>
            <a:ext cx="128685" cy="73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3" name="Rectangle 202"/>
          <p:cNvSpPr/>
          <p:nvPr/>
        </p:nvSpPr>
        <p:spPr>
          <a:xfrm>
            <a:off x="5334000" y="4261529"/>
            <a:ext cx="120878" cy="79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5" name="Rectangle 204"/>
          <p:cNvSpPr/>
          <p:nvPr/>
        </p:nvSpPr>
        <p:spPr>
          <a:xfrm>
            <a:off x="5551200" y="4226400"/>
            <a:ext cx="126291" cy="115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6" name="Rectangle 205"/>
          <p:cNvSpPr/>
          <p:nvPr/>
        </p:nvSpPr>
        <p:spPr>
          <a:xfrm>
            <a:off x="5752800" y="4212000"/>
            <a:ext cx="125437" cy="12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7" name="Rectangle 206"/>
          <p:cNvSpPr/>
          <p:nvPr/>
        </p:nvSpPr>
        <p:spPr>
          <a:xfrm>
            <a:off x="5947201" y="4176000"/>
            <a:ext cx="131782" cy="16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8" name="Rectangle 207"/>
          <p:cNvSpPr/>
          <p:nvPr/>
        </p:nvSpPr>
        <p:spPr>
          <a:xfrm>
            <a:off x="6159418" y="4140000"/>
            <a:ext cx="120311" cy="20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9" name="Rounded Rectangle 208"/>
          <p:cNvSpPr/>
          <p:nvPr/>
        </p:nvSpPr>
        <p:spPr>
          <a:xfrm>
            <a:off x="6841817" y="40032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10" name="Rectangle 209"/>
          <p:cNvSpPr/>
          <p:nvPr/>
        </p:nvSpPr>
        <p:spPr>
          <a:xfrm>
            <a:off x="6962399" y="4140000"/>
            <a:ext cx="120311" cy="20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1" name="Rectangle 210"/>
          <p:cNvSpPr/>
          <p:nvPr/>
        </p:nvSpPr>
        <p:spPr>
          <a:xfrm>
            <a:off x="7163999" y="4118400"/>
            <a:ext cx="119457" cy="22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2" name="Rectangle 211"/>
          <p:cNvSpPr/>
          <p:nvPr/>
        </p:nvSpPr>
        <p:spPr>
          <a:xfrm>
            <a:off x="7358400" y="4075200"/>
            <a:ext cx="125803" cy="26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3" name="Rectangle 212"/>
          <p:cNvSpPr/>
          <p:nvPr/>
        </p:nvSpPr>
        <p:spPr>
          <a:xfrm>
            <a:off x="7564501" y="40455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216" name="Picture 215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7867" y="5192431"/>
            <a:ext cx="467620" cy="367961"/>
          </a:xfrm>
          <a:prstGeom prst="rect">
            <a:avLst/>
          </a:prstGeom>
          <a:noFill/>
        </p:spPr>
      </p:pic>
      <p:pic>
        <p:nvPicPr>
          <p:cNvPr id="218" name="Picture 217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9135" y="5192431"/>
            <a:ext cx="467620" cy="367961"/>
          </a:xfrm>
          <a:prstGeom prst="rect">
            <a:avLst/>
          </a:prstGeom>
          <a:noFill/>
        </p:spPr>
      </p:pic>
      <p:sp>
        <p:nvSpPr>
          <p:cNvPr id="219" name="Rounded Rectangle 218"/>
          <p:cNvSpPr/>
          <p:nvPr/>
        </p:nvSpPr>
        <p:spPr>
          <a:xfrm>
            <a:off x="4646562" y="5108577"/>
            <a:ext cx="116432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20" name="Rectangle 219"/>
          <p:cNvSpPr/>
          <p:nvPr/>
        </p:nvSpPr>
        <p:spPr>
          <a:xfrm>
            <a:off x="4767010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4967755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2" name="Rectangle 221"/>
          <p:cNvSpPr/>
          <p:nvPr/>
        </p:nvSpPr>
        <p:spPr>
          <a:xfrm>
            <a:off x="5168501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3" name="Rectangle 222"/>
          <p:cNvSpPr/>
          <p:nvPr/>
        </p:nvSpPr>
        <p:spPr>
          <a:xfrm>
            <a:off x="5369247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4" name="Rectangle 223"/>
          <p:cNvSpPr/>
          <p:nvPr/>
        </p:nvSpPr>
        <p:spPr>
          <a:xfrm>
            <a:off x="5569993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5" name="Rounded Rectangle 224"/>
          <p:cNvSpPr/>
          <p:nvPr/>
        </p:nvSpPr>
        <p:spPr>
          <a:xfrm>
            <a:off x="6091931" y="5108577"/>
            <a:ext cx="7349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26" name="Rectangle 225"/>
          <p:cNvSpPr/>
          <p:nvPr/>
        </p:nvSpPr>
        <p:spPr>
          <a:xfrm>
            <a:off x="6212378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7" name="Rectangle 226"/>
          <p:cNvSpPr/>
          <p:nvPr/>
        </p:nvSpPr>
        <p:spPr>
          <a:xfrm>
            <a:off x="6413124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8" name="Rectangle 227"/>
          <p:cNvSpPr/>
          <p:nvPr/>
        </p:nvSpPr>
        <p:spPr>
          <a:xfrm>
            <a:off x="6613870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237" name="Picture 236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532" y="4579654"/>
            <a:ext cx="467620" cy="367961"/>
          </a:xfrm>
          <a:prstGeom prst="rect">
            <a:avLst/>
          </a:prstGeom>
          <a:noFill/>
        </p:spPr>
      </p:pic>
      <p:sp>
        <p:nvSpPr>
          <p:cNvPr id="246" name="Rounded Rectangle 245"/>
          <p:cNvSpPr/>
          <p:nvPr/>
        </p:nvSpPr>
        <p:spPr>
          <a:xfrm>
            <a:off x="5436597" y="4495800"/>
            <a:ext cx="354604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47" name="Rectangle 246"/>
          <p:cNvSpPr/>
          <p:nvPr/>
        </p:nvSpPr>
        <p:spPr>
          <a:xfrm>
            <a:off x="5557043" y="4538079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258" name="Picture 257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5715000"/>
            <a:ext cx="467620" cy="367961"/>
          </a:xfrm>
          <a:prstGeom prst="rect">
            <a:avLst/>
          </a:prstGeom>
          <a:noFill/>
        </p:spPr>
      </p:pic>
      <p:pic>
        <p:nvPicPr>
          <p:cNvPr id="260" name="Picture 259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5687325"/>
            <a:ext cx="467620" cy="367961"/>
          </a:xfrm>
          <a:prstGeom prst="rect">
            <a:avLst/>
          </a:prstGeom>
          <a:noFill/>
        </p:spPr>
      </p:pic>
      <p:sp>
        <p:nvSpPr>
          <p:cNvPr id="261" name="Rounded Rectangle 260"/>
          <p:cNvSpPr/>
          <p:nvPr/>
        </p:nvSpPr>
        <p:spPr>
          <a:xfrm>
            <a:off x="4905627" y="5603471"/>
            <a:ext cx="559173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62" name="Rectangle 261"/>
          <p:cNvSpPr/>
          <p:nvPr/>
        </p:nvSpPr>
        <p:spPr>
          <a:xfrm>
            <a:off x="5004000" y="5716801"/>
            <a:ext cx="164598" cy="153858"/>
          </a:xfrm>
          <a:prstGeom prst="rect">
            <a:avLst/>
          </a:prstGeom>
          <a:solidFill>
            <a:srgbClr val="56F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5204745" y="5716801"/>
            <a:ext cx="164598" cy="153858"/>
          </a:xfrm>
          <a:prstGeom prst="rect">
            <a:avLst/>
          </a:prstGeom>
          <a:solidFill>
            <a:srgbClr val="56F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67" name="Rounded Rectangle 266"/>
          <p:cNvSpPr/>
          <p:nvPr/>
        </p:nvSpPr>
        <p:spPr>
          <a:xfrm>
            <a:off x="5943600" y="5603471"/>
            <a:ext cx="137097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68" name="Rectangle 267"/>
          <p:cNvSpPr/>
          <p:nvPr/>
        </p:nvSpPr>
        <p:spPr>
          <a:xfrm>
            <a:off x="6449368" y="5716801"/>
            <a:ext cx="164598" cy="153858"/>
          </a:xfrm>
          <a:prstGeom prst="rect">
            <a:avLst/>
          </a:prstGeom>
          <a:solidFill>
            <a:srgbClr val="56F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69" name="Rectangle 268"/>
          <p:cNvSpPr/>
          <p:nvPr/>
        </p:nvSpPr>
        <p:spPr>
          <a:xfrm>
            <a:off x="6650114" y="5716801"/>
            <a:ext cx="164598" cy="153858"/>
          </a:xfrm>
          <a:prstGeom prst="rect">
            <a:avLst/>
          </a:prstGeom>
          <a:solidFill>
            <a:srgbClr val="56F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70" name="Rectangle 269"/>
          <p:cNvSpPr/>
          <p:nvPr/>
        </p:nvSpPr>
        <p:spPr>
          <a:xfrm>
            <a:off x="6850860" y="5716801"/>
            <a:ext cx="164598" cy="153858"/>
          </a:xfrm>
          <a:prstGeom prst="rect">
            <a:avLst/>
          </a:prstGeom>
          <a:solidFill>
            <a:srgbClr val="56F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71" name="Rectangle 270"/>
          <p:cNvSpPr/>
          <p:nvPr/>
        </p:nvSpPr>
        <p:spPr>
          <a:xfrm>
            <a:off x="7051607" y="5716801"/>
            <a:ext cx="164598" cy="153858"/>
          </a:xfrm>
          <a:prstGeom prst="rect">
            <a:avLst/>
          </a:prstGeom>
          <a:solidFill>
            <a:srgbClr val="56F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279" name="Picture 278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532" y="6220725"/>
            <a:ext cx="467620" cy="367961"/>
          </a:xfrm>
          <a:prstGeom prst="rect">
            <a:avLst/>
          </a:prstGeom>
          <a:noFill/>
        </p:spPr>
      </p:pic>
      <p:pic>
        <p:nvPicPr>
          <p:cNvPr id="280" name="Picture 279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7453" y="6220725"/>
            <a:ext cx="467620" cy="367961"/>
          </a:xfrm>
          <a:prstGeom prst="rect">
            <a:avLst/>
          </a:prstGeom>
          <a:noFill/>
        </p:spPr>
      </p:pic>
      <p:pic>
        <p:nvPicPr>
          <p:cNvPr id="281" name="Picture 280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6220725"/>
            <a:ext cx="467620" cy="367961"/>
          </a:xfrm>
          <a:prstGeom prst="rect">
            <a:avLst/>
          </a:prstGeom>
          <a:noFill/>
        </p:spPr>
      </p:pic>
      <p:sp>
        <p:nvSpPr>
          <p:cNvPr id="304" name="Rectangle 303"/>
          <p:cNvSpPr/>
          <p:nvPr/>
        </p:nvSpPr>
        <p:spPr>
          <a:xfrm>
            <a:off x="5105400" y="3571201"/>
            <a:ext cx="115050" cy="1778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30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6248400"/>
            <a:ext cx="387570" cy="392430"/>
          </a:xfrm>
          <a:prstGeom prst="rect">
            <a:avLst/>
          </a:prstGeom>
          <a:noFill/>
        </p:spPr>
      </p:pic>
      <p:pic>
        <p:nvPicPr>
          <p:cNvPr id="308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6248400"/>
            <a:ext cx="387570" cy="392430"/>
          </a:xfrm>
          <a:prstGeom prst="rect">
            <a:avLst/>
          </a:prstGeom>
          <a:noFill/>
        </p:spPr>
      </p:pic>
      <p:pic>
        <p:nvPicPr>
          <p:cNvPr id="309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6248400"/>
            <a:ext cx="387570" cy="392430"/>
          </a:xfrm>
          <a:prstGeom prst="rect">
            <a:avLst/>
          </a:prstGeom>
          <a:noFill/>
        </p:spPr>
      </p:pic>
      <p:sp>
        <p:nvSpPr>
          <p:cNvPr id="310" name="Down Arrow 309"/>
          <p:cNvSpPr/>
          <p:nvPr/>
        </p:nvSpPr>
        <p:spPr>
          <a:xfrm>
            <a:off x="5715000" y="1981200"/>
            <a:ext cx="457200" cy="3048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6044968" y="5716801"/>
            <a:ext cx="164598" cy="153858"/>
          </a:xfrm>
          <a:prstGeom prst="rect">
            <a:avLst/>
          </a:prstGeom>
          <a:solidFill>
            <a:srgbClr val="56F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12" name="Rectangle 311"/>
          <p:cNvSpPr/>
          <p:nvPr/>
        </p:nvSpPr>
        <p:spPr>
          <a:xfrm>
            <a:off x="6245714" y="5716801"/>
            <a:ext cx="164598" cy="153858"/>
          </a:xfrm>
          <a:prstGeom prst="rect">
            <a:avLst/>
          </a:prstGeom>
          <a:solidFill>
            <a:srgbClr val="56F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313" name="Picture 31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1794" y="5189254"/>
            <a:ext cx="467620" cy="367961"/>
          </a:xfrm>
          <a:prstGeom prst="rect">
            <a:avLst/>
          </a:prstGeom>
          <a:noFill/>
        </p:spPr>
      </p:pic>
      <p:pic>
        <p:nvPicPr>
          <p:cNvPr id="314" name="Picture 313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9710" y="5189254"/>
            <a:ext cx="467620" cy="367961"/>
          </a:xfrm>
          <a:prstGeom prst="rect">
            <a:avLst/>
          </a:prstGeom>
          <a:noFill/>
        </p:spPr>
      </p:pic>
      <p:sp>
        <p:nvSpPr>
          <p:cNvPr id="315" name="Rounded Rectangle 314"/>
          <p:cNvSpPr/>
          <p:nvPr/>
        </p:nvSpPr>
        <p:spPr>
          <a:xfrm>
            <a:off x="1705859" y="5105400"/>
            <a:ext cx="728274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316" name="Rectangle 315"/>
          <p:cNvSpPr/>
          <p:nvPr/>
        </p:nvSpPr>
        <p:spPr>
          <a:xfrm>
            <a:off x="1826305" y="5147679"/>
            <a:ext cx="120448" cy="2959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17" name="Rectangle 316"/>
          <p:cNvSpPr/>
          <p:nvPr/>
        </p:nvSpPr>
        <p:spPr>
          <a:xfrm>
            <a:off x="2027051" y="5147679"/>
            <a:ext cx="120448" cy="2959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18" name="Rectangle 317"/>
          <p:cNvSpPr/>
          <p:nvPr/>
        </p:nvSpPr>
        <p:spPr>
          <a:xfrm>
            <a:off x="2227797" y="5147679"/>
            <a:ext cx="120448" cy="2959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0" name="Rounded Rectangle 319"/>
          <p:cNvSpPr/>
          <p:nvPr/>
        </p:nvSpPr>
        <p:spPr>
          <a:xfrm>
            <a:off x="2784074" y="5105400"/>
            <a:ext cx="515431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321" name="Rectangle 320"/>
          <p:cNvSpPr/>
          <p:nvPr/>
        </p:nvSpPr>
        <p:spPr>
          <a:xfrm>
            <a:off x="2904520" y="5147679"/>
            <a:ext cx="120448" cy="2959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2" name="Rectangle 321"/>
          <p:cNvSpPr/>
          <p:nvPr/>
        </p:nvSpPr>
        <p:spPr>
          <a:xfrm>
            <a:off x="3105266" y="5147679"/>
            <a:ext cx="120448" cy="2959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5" name="Down Arrow 324"/>
          <p:cNvSpPr/>
          <p:nvPr/>
        </p:nvSpPr>
        <p:spPr>
          <a:xfrm rot="16200000">
            <a:off x="3276600" y="5225592"/>
            <a:ext cx="457200" cy="3048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4768772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4969517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8" name="Rectangle 327"/>
          <p:cNvSpPr/>
          <p:nvPr/>
        </p:nvSpPr>
        <p:spPr>
          <a:xfrm>
            <a:off x="5170263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9" name="Rectangle 328"/>
          <p:cNvSpPr/>
          <p:nvPr/>
        </p:nvSpPr>
        <p:spPr>
          <a:xfrm>
            <a:off x="5371009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30" name="Rectangle 329"/>
          <p:cNvSpPr/>
          <p:nvPr/>
        </p:nvSpPr>
        <p:spPr>
          <a:xfrm>
            <a:off x="5571755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31" name="Rectangle 330"/>
          <p:cNvSpPr/>
          <p:nvPr/>
        </p:nvSpPr>
        <p:spPr>
          <a:xfrm>
            <a:off x="6214140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32" name="Rectangle 331"/>
          <p:cNvSpPr/>
          <p:nvPr/>
        </p:nvSpPr>
        <p:spPr>
          <a:xfrm>
            <a:off x="6414886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33" name="Rectangle 332"/>
          <p:cNvSpPr/>
          <p:nvPr/>
        </p:nvSpPr>
        <p:spPr>
          <a:xfrm>
            <a:off x="6615632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  <p:bldP spid="183" grpId="0" animBg="1"/>
      <p:bldP spid="188" grpId="0" animBg="1"/>
      <p:bldP spid="305" grpId="0" animBg="1"/>
      <p:bldP spid="306" grpId="0" animBg="1"/>
      <p:bldP spid="177" grpId="0" animBg="1"/>
      <p:bldP spid="300" grpId="0" animBg="1"/>
      <p:bldP spid="303" grpId="0" animBg="1"/>
      <p:bldP spid="135" grpId="0" animBg="1"/>
      <p:bldP spid="136" grpId="0" animBg="1"/>
      <p:bldP spid="138" grpId="0" animBg="1"/>
      <p:bldP spid="139" grpId="0" animBg="1"/>
      <p:bldP spid="141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5" grpId="0" animBg="1"/>
      <p:bldP spid="186" grpId="0" animBg="1"/>
      <p:bldP spid="187" grpId="0" animBg="1"/>
      <p:bldP spid="189" grpId="0" animBg="1"/>
      <p:bldP spid="190" grpId="0" animBg="1"/>
      <p:bldP spid="191" grpId="0" animBg="1"/>
      <p:bldP spid="192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46" grpId="0" animBg="1"/>
      <p:bldP spid="247" grpId="0" animBg="1"/>
      <p:bldP spid="261" grpId="0" animBg="1"/>
      <p:bldP spid="262" grpId="0" animBg="1"/>
      <p:bldP spid="263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304" grpId="0" animBg="1"/>
      <p:bldP spid="311" grpId="0" animBg="1"/>
      <p:bldP spid="312" grpId="0" animBg="1"/>
      <p:bldP spid="315" grpId="0" animBg="1"/>
      <p:bldP spid="316" grpId="0" animBg="1"/>
      <p:bldP spid="317" grpId="0" animBg="1"/>
      <p:bldP spid="318" grpId="0" animBg="1"/>
      <p:bldP spid="320" grpId="0" animBg="1"/>
      <p:bldP spid="321" grpId="0" animBg="1"/>
      <p:bldP spid="322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Query Providers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33400" y="1981200"/>
            <a:ext cx="4419600" cy="4191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96000" y="2438400"/>
            <a:ext cx="2133600" cy="685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PLINQ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1676400" y="1600200"/>
            <a:ext cx="1963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Local machine</a:t>
            </a:r>
            <a:endParaRPr lang="en-US" sz="2400" i="1" dirty="0"/>
          </a:p>
        </p:txBody>
      </p:sp>
      <p:sp>
        <p:nvSpPr>
          <p:cNvPr id="7" name="Rectangle 6"/>
          <p:cNvSpPr/>
          <p:nvPr/>
        </p:nvSpPr>
        <p:spPr>
          <a:xfrm>
            <a:off x="762000" y="2362200"/>
            <a:ext cx="1371600" cy="3429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.Net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program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(C#, VB, F#, etc)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2362200"/>
            <a:ext cx="12954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LINQ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Provider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extBox 30"/>
          <p:cNvSpPr txBox="1"/>
          <p:nvPr/>
        </p:nvSpPr>
        <p:spPr>
          <a:xfrm>
            <a:off x="5943600" y="1600200"/>
            <a:ext cx="2417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Execution engines</a:t>
            </a:r>
            <a:endParaRPr lang="en-US" sz="2400" i="1" dirty="0"/>
          </a:p>
        </p:txBody>
      </p:sp>
      <p:sp>
        <p:nvSpPr>
          <p:cNvPr id="10" name="Right Arrow 9"/>
          <p:cNvSpPr/>
          <p:nvPr/>
        </p:nvSpPr>
        <p:spPr>
          <a:xfrm>
            <a:off x="2133600" y="2895600"/>
            <a:ext cx="1143000" cy="6858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2133600" y="4648200"/>
            <a:ext cx="1143000" cy="6858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4572000" y="2514600"/>
            <a:ext cx="15240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096000" y="3251200"/>
            <a:ext cx="2133600" cy="685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SQL Server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96000" y="4064000"/>
            <a:ext cx="2133600" cy="685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DryadLINQ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Left-Right Arrow 19"/>
          <p:cNvSpPr/>
          <p:nvPr/>
        </p:nvSpPr>
        <p:spPr>
          <a:xfrm>
            <a:off x="4572000" y="3302000"/>
            <a:ext cx="15240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4572000" y="4089400"/>
            <a:ext cx="15240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76600" y="3200400"/>
            <a:ext cx="12954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LINQ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Provider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76600" y="4038600"/>
            <a:ext cx="12954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LINQ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Provider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76600" y="4876800"/>
            <a:ext cx="12954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LINQ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Provider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096000" y="4876800"/>
            <a:ext cx="2133600" cy="685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LINQ-to-</a:t>
            </a:r>
            <a:r>
              <a:rPr lang="en-US" sz="2800" dirty="0" err="1" smtClean="0">
                <a:solidFill>
                  <a:schemeClr val="tx1"/>
                </a:solidFill>
              </a:rPr>
              <a:t>obj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Left-Right Arrow 25"/>
          <p:cNvSpPr/>
          <p:nvPr/>
        </p:nvSpPr>
        <p:spPr>
          <a:xfrm>
            <a:off x="4572000" y="4876800"/>
            <a:ext cx="15240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Using PLINQ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0901" name="Picture 5" descr="C:\Users\mbudiu\Pictures\TaskManag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743200"/>
            <a:ext cx="3962400" cy="1018327"/>
          </a:xfrm>
          <a:prstGeom prst="rect">
            <a:avLst/>
          </a:prstGeom>
          <a:noFill/>
        </p:spPr>
      </p:pic>
      <p:sp>
        <p:nvSpPr>
          <p:cNvPr id="11" name="Down Arrow 10"/>
          <p:cNvSpPr/>
          <p:nvPr/>
        </p:nvSpPr>
        <p:spPr>
          <a:xfrm>
            <a:off x="6781800" y="3810000"/>
            <a:ext cx="609600" cy="3810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22" name="Picture 2" descr="C:\Users\mbudiu\Pictures\TaskManag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4267200"/>
            <a:ext cx="3914775" cy="942975"/>
          </a:xfrm>
          <a:prstGeom prst="rect">
            <a:avLst/>
          </a:prstGeom>
          <a:noFill/>
        </p:spPr>
      </p:pic>
      <p:pic>
        <p:nvPicPr>
          <p:cNvPr id="149506" name="Picture 2" descr="C:\Users\mbudiu\AppData\Local\Microsoft\Windows\Temporary Internet Files\Content.IE5\CEUDYJIA\MCj0433905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6019800"/>
            <a:ext cx="838200" cy="838200"/>
          </a:xfrm>
          <a:prstGeom prst="rect">
            <a:avLst/>
          </a:prstGeom>
          <a:noFill/>
        </p:spPr>
      </p:pic>
      <p:pic>
        <p:nvPicPr>
          <p:cNvPr id="12" name="Picture 2" descr="C:\Users\mbudiu\AppData\Local\Microsoft\Windows\Temporary Internet Files\Content.IE5\CEUDYJIA\MCj0433905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6019800"/>
            <a:ext cx="838200" cy="838200"/>
          </a:xfrm>
          <a:prstGeom prst="rect">
            <a:avLst/>
          </a:prstGeom>
          <a:noFill/>
        </p:spPr>
      </p:pic>
      <p:pic>
        <p:nvPicPr>
          <p:cNvPr id="13" name="Picture 2" descr="C:\Users\mbudiu\AppData\Local\Microsoft\Windows\Temporary Internet Files\Content.IE5\CEUDYJIA\MCj0433905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6019800"/>
            <a:ext cx="838200" cy="838200"/>
          </a:xfrm>
          <a:prstGeom prst="rect">
            <a:avLst/>
          </a:prstGeom>
          <a:noFill/>
        </p:spPr>
      </p:pic>
      <p:pic>
        <p:nvPicPr>
          <p:cNvPr id="14" name="Picture 2" descr="C:\Users\mbudiu\AppData\Local\Microsoft\Windows\Temporary Internet Files\Content.IE5\CEUDYJIA\MCj0433905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5000" y="6019800"/>
            <a:ext cx="838200" cy="838200"/>
          </a:xfrm>
          <a:prstGeom prst="rect">
            <a:avLst/>
          </a:prstGeom>
          <a:noFill/>
        </p:spPr>
      </p:pic>
      <p:pic>
        <p:nvPicPr>
          <p:cNvPr id="15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47078" y="3062868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38400" y="3048000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33800" y="3048000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ounded Rectangle 17"/>
          <p:cNvSpPr/>
          <p:nvPr/>
        </p:nvSpPr>
        <p:spPr>
          <a:xfrm>
            <a:off x="2057400" y="914400"/>
            <a:ext cx="1447800" cy="609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Query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3000" y="1905000"/>
            <a:ext cx="3276600" cy="4572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DryadLINQ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" y="5334000"/>
            <a:ext cx="2286000" cy="4572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PLINQ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8" idx="2"/>
            <a:endCxn id="19" idx="0"/>
          </p:cNvCxnSpPr>
          <p:nvPr/>
        </p:nvCxnSpPr>
        <p:spPr>
          <a:xfrm rot="5400000">
            <a:off x="2590800" y="1714500"/>
            <a:ext cx="3810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2"/>
            <a:endCxn id="15" idx="0"/>
          </p:cNvCxnSpPr>
          <p:nvPr/>
        </p:nvCxnSpPr>
        <p:spPr>
          <a:xfrm rot="5400000">
            <a:off x="1844433" y="2126001"/>
            <a:ext cx="700668" cy="117306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2"/>
            <a:endCxn id="16" idx="0"/>
          </p:cNvCxnSpPr>
          <p:nvPr/>
        </p:nvCxnSpPr>
        <p:spPr>
          <a:xfrm rot="16200000" flipH="1">
            <a:off x="2447528" y="2695972"/>
            <a:ext cx="685800" cy="182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2"/>
            <a:endCxn id="17" idx="0"/>
          </p:cNvCxnSpPr>
          <p:nvPr/>
        </p:nvCxnSpPr>
        <p:spPr>
          <a:xfrm rot="16200000" flipH="1">
            <a:off x="3095228" y="2048272"/>
            <a:ext cx="685800" cy="13136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2"/>
          </p:cNvCxnSpPr>
          <p:nvPr/>
        </p:nvCxnSpPr>
        <p:spPr>
          <a:xfrm rot="5400000">
            <a:off x="831696" y="5706636"/>
            <a:ext cx="683941" cy="8530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</p:cNvCxnSpPr>
          <p:nvPr/>
        </p:nvCxnSpPr>
        <p:spPr>
          <a:xfrm rot="5400000">
            <a:off x="1104900" y="5981700"/>
            <a:ext cx="685800" cy="3048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2"/>
          </p:cNvCxnSpPr>
          <p:nvPr/>
        </p:nvCxnSpPr>
        <p:spPr>
          <a:xfrm rot="16200000" flipH="1">
            <a:off x="1371600" y="6019800"/>
            <a:ext cx="685800" cy="2286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2"/>
          </p:cNvCxnSpPr>
          <p:nvPr/>
        </p:nvCxnSpPr>
        <p:spPr>
          <a:xfrm rot="16200000" flipH="1">
            <a:off x="1638300" y="5753100"/>
            <a:ext cx="685800" cy="7620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2"/>
            <a:endCxn id="53" idx="0"/>
          </p:cNvCxnSpPr>
          <p:nvPr/>
        </p:nvCxnSpPr>
        <p:spPr>
          <a:xfrm rot="5400000">
            <a:off x="1392576" y="4337292"/>
            <a:ext cx="423282" cy="803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838200" y="4552950"/>
            <a:ext cx="1524000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Local query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53" idx="2"/>
            <a:endCxn id="20" idx="0"/>
          </p:cNvCxnSpPr>
          <p:nvPr/>
        </p:nvCxnSpPr>
        <p:spPr>
          <a:xfrm rot="5400000">
            <a:off x="1438275" y="5172075"/>
            <a:ext cx="32385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096000" y="3657600"/>
            <a:ext cx="1295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LINQ to SQL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Using LINQ to SQL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343400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4343400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4343400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8830" y="5638800"/>
            <a:ext cx="387570" cy="392430"/>
          </a:xfrm>
          <a:prstGeom prst="rect">
            <a:avLst/>
          </a:prstGeom>
          <a:noFill/>
        </p:spPr>
      </p:pic>
      <p:pic>
        <p:nvPicPr>
          <p:cNvPr id="9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4230" y="5638800"/>
            <a:ext cx="387570" cy="392430"/>
          </a:xfrm>
          <a:prstGeom prst="rect">
            <a:avLst/>
          </a:prstGeom>
          <a:noFill/>
        </p:spPr>
      </p:pic>
      <p:pic>
        <p:nvPicPr>
          <p:cNvPr id="10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3430" y="5638800"/>
            <a:ext cx="387570" cy="392430"/>
          </a:xfrm>
          <a:prstGeom prst="rect">
            <a:avLst/>
          </a:prstGeom>
          <a:noFill/>
        </p:spPr>
      </p:pic>
      <p:pic>
        <p:nvPicPr>
          <p:cNvPr id="11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4343400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4343400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30" name="Picture 2" descr="http://marcelolopezblog.net/wp-content/uploads/2007/08/logo_sql_2008_microsoft_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5638800"/>
            <a:ext cx="1551755" cy="381000"/>
          </a:xfrm>
          <a:prstGeom prst="rect">
            <a:avLst/>
          </a:prstGeom>
          <a:noFill/>
        </p:spPr>
      </p:pic>
      <p:pic>
        <p:nvPicPr>
          <p:cNvPr id="15" name="Picture 2" descr="http://marcelolopezblog.net/wp-content/uploads/2007/08/logo_sql_2008_microsoft_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5638800"/>
            <a:ext cx="1551755" cy="381000"/>
          </a:xfrm>
          <a:prstGeom prst="rect">
            <a:avLst/>
          </a:prstGeom>
          <a:noFill/>
        </p:spPr>
      </p:pic>
      <p:sp>
        <p:nvSpPr>
          <p:cNvPr id="16" name="Rounded Rectangle 15"/>
          <p:cNvSpPr/>
          <p:nvPr/>
        </p:nvSpPr>
        <p:spPr>
          <a:xfrm>
            <a:off x="4038600" y="1524000"/>
            <a:ext cx="1447800" cy="609600"/>
          </a:xfrm>
          <a:prstGeom prst="round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Query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24200" y="2514600"/>
            <a:ext cx="3276600" cy="4572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DryadLINQ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6" idx="2"/>
            <a:endCxn id="17" idx="0"/>
          </p:cNvCxnSpPr>
          <p:nvPr/>
        </p:nvCxnSpPr>
        <p:spPr>
          <a:xfrm rot="5400000">
            <a:off x="4572000" y="2324100"/>
            <a:ext cx="3810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7" idx="0"/>
          </p:cNvCxnSpPr>
          <p:nvPr/>
        </p:nvCxnSpPr>
        <p:spPr>
          <a:xfrm rot="5400000">
            <a:off x="3742928" y="3323828"/>
            <a:ext cx="1371600" cy="66754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  <a:endCxn id="45" idx="0"/>
          </p:cNvCxnSpPr>
          <p:nvPr/>
        </p:nvCxnSpPr>
        <p:spPr>
          <a:xfrm rot="16200000" flipH="1">
            <a:off x="4648200" y="3086100"/>
            <a:ext cx="685800" cy="4572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46" idx="0"/>
          </p:cNvCxnSpPr>
          <p:nvPr/>
        </p:nvCxnSpPr>
        <p:spPr>
          <a:xfrm rot="16200000" flipH="1">
            <a:off x="5410200" y="2324100"/>
            <a:ext cx="685800" cy="19812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2"/>
            <a:endCxn id="5" idx="0"/>
          </p:cNvCxnSpPr>
          <p:nvPr/>
        </p:nvCxnSpPr>
        <p:spPr>
          <a:xfrm rot="5400000">
            <a:off x="2485628" y="2066528"/>
            <a:ext cx="1371600" cy="318214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6" idx="0"/>
          </p:cNvCxnSpPr>
          <p:nvPr/>
        </p:nvCxnSpPr>
        <p:spPr>
          <a:xfrm rot="5400000">
            <a:off x="3095228" y="2676128"/>
            <a:ext cx="1371600" cy="196294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447800" y="4876800"/>
            <a:ext cx="838200" cy="457200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743200" y="4876800"/>
            <a:ext cx="838200" cy="457200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038600" y="4876800"/>
            <a:ext cx="838200" cy="457200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334000" y="4876800"/>
            <a:ext cx="838200" cy="457200"/>
          </a:xfrm>
          <a:prstGeom prst="round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781800" y="4876800"/>
            <a:ext cx="838200" cy="457200"/>
          </a:xfrm>
          <a:prstGeom prst="round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72000" y="3657600"/>
            <a:ext cx="1295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LINQ to SQL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46" idx="2"/>
            <a:endCxn id="12" idx="0"/>
          </p:cNvCxnSpPr>
          <p:nvPr/>
        </p:nvCxnSpPr>
        <p:spPr>
          <a:xfrm rot="16200000" flipH="1">
            <a:off x="6638528" y="4143772"/>
            <a:ext cx="304800" cy="944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2"/>
            <a:endCxn id="11" idx="0"/>
          </p:cNvCxnSpPr>
          <p:nvPr/>
        </p:nvCxnSpPr>
        <p:spPr>
          <a:xfrm rot="16200000" flipH="1">
            <a:off x="5152628" y="4105672"/>
            <a:ext cx="304800" cy="1706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LINQ-to-objects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8498" y="5354444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9820" y="5339576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55220" y="5339576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1"/>
          <p:cNvSpPr/>
          <p:nvPr/>
        </p:nvSpPr>
        <p:spPr>
          <a:xfrm>
            <a:off x="3378820" y="3205976"/>
            <a:ext cx="1447800" cy="609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Query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64420" y="4196576"/>
            <a:ext cx="3276600" cy="4572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DryadLINQ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2" idx="2"/>
            <a:endCxn id="13" idx="0"/>
          </p:cNvCxnSpPr>
          <p:nvPr/>
        </p:nvCxnSpPr>
        <p:spPr>
          <a:xfrm rot="5400000">
            <a:off x="3912220" y="4006076"/>
            <a:ext cx="3810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2"/>
            <a:endCxn id="9" idx="0"/>
          </p:cNvCxnSpPr>
          <p:nvPr/>
        </p:nvCxnSpPr>
        <p:spPr>
          <a:xfrm rot="5400000">
            <a:off x="3165853" y="4417577"/>
            <a:ext cx="700668" cy="117306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0" idx="0"/>
          </p:cNvCxnSpPr>
          <p:nvPr/>
        </p:nvCxnSpPr>
        <p:spPr>
          <a:xfrm rot="16200000" flipH="1">
            <a:off x="3768948" y="4987548"/>
            <a:ext cx="685800" cy="182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1" idx="0"/>
          </p:cNvCxnSpPr>
          <p:nvPr/>
        </p:nvCxnSpPr>
        <p:spPr>
          <a:xfrm rot="16200000" flipH="1">
            <a:off x="4416648" y="4339848"/>
            <a:ext cx="685800" cy="13136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676400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Straight Arrow Connector 38"/>
          <p:cNvCxnSpPr>
            <a:stCxn id="36" idx="2"/>
            <a:endCxn id="12" idx="0"/>
          </p:cNvCxnSpPr>
          <p:nvPr/>
        </p:nvCxnSpPr>
        <p:spPr>
          <a:xfrm rot="16200000" flipH="1">
            <a:off x="3867450" y="2970706"/>
            <a:ext cx="462776" cy="776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0"/>
          <p:cNvSpPr txBox="1"/>
          <p:nvPr/>
        </p:nvSpPr>
        <p:spPr>
          <a:xfrm>
            <a:off x="1312921" y="1828800"/>
            <a:ext cx="1963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Local machine</a:t>
            </a:r>
            <a:endParaRPr lang="en-US" sz="2400" i="1" dirty="0"/>
          </a:p>
        </p:txBody>
      </p:sp>
      <p:sp>
        <p:nvSpPr>
          <p:cNvPr id="44" name="TextBox 30"/>
          <p:cNvSpPr txBox="1"/>
          <p:nvPr/>
        </p:nvSpPr>
        <p:spPr>
          <a:xfrm>
            <a:off x="1312921" y="5410200"/>
            <a:ext cx="1043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Cluster</a:t>
            </a:r>
            <a:endParaRPr lang="en-US" sz="2400" i="1" dirty="0"/>
          </a:p>
        </p:txBody>
      </p:sp>
      <p:sp>
        <p:nvSpPr>
          <p:cNvPr id="52" name="Rectangle 51"/>
          <p:cNvSpPr/>
          <p:nvPr/>
        </p:nvSpPr>
        <p:spPr>
          <a:xfrm>
            <a:off x="5334000" y="2209800"/>
            <a:ext cx="1371600" cy="5334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LINQ to </a:t>
            </a:r>
            <a:r>
              <a:rPr lang="en-US" sz="2000" dirty="0" err="1" smtClean="0">
                <a:solidFill>
                  <a:schemeClr val="tx1"/>
                </a:solidFill>
              </a:rPr>
              <a:t>obj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12" idx="3"/>
            <a:endCxn id="52" idx="2"/>
          </p:cNvCxnSpPr>
          <p:nvPr/>
        </p:nvCxnSpPr>
        <p:spPr>
          <a:xfrm flipV="1">
            <a:off x="4826620" y="2743200"/>
            <a:ext cx="1193180" cy="767576"/>
          </a:xfrm>
          <a:prstGeom prst="curvedConnector2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2" idx="0"/>
            <a:endCxn id="36" idx="0"/>
          </p:cNvCxnSpPr>
          <p:nvPr/>
        </p:nvCxnSpPr>
        <p:spPr>
          <a:xfrm rot="16200000" flipV="1">
            <a:off x="4790678" y="980678"/>
            <a:ext cx="533400" cy="1924844"/>
          </a:xfrm>
          <a:prstGeom prst="curvedConnector3">
            <a:avLst>
              <a:gd name="adj1" fmla="val 142857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30"/>
          <p:cNvSpPr txBox="1"/>
          <p:nvPr/>
        </p:nvSpPr>
        <p:spPr>
          <a:xfrm>
            <a:off x="5943600" y="274320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debug</a:t>
            </a:r>
            <a:endParaRPr lang="en-US" sz="2400" i="1" dirty="0"/>
          </a:p>
        </p:txBody>
      </p:sp>
      <p:sp>
        <p:nvSpPr>
          <p:cNvPr id="70" name="TextBox 30"/>
          <p:cNvSpPr txBox="1"/>
          <p:nvPr/>
        </p:nvSpPr>
        <p:spPr>
          <a:xfrm>
            <a:off x="4267200" y="381000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production</a:t>
            </a:r>
            <a:endParaRPr lang="en-US" sz="24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8495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Dryad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DryadLINQ</a:t>
            </a:r>
          </a:p>
          <a:p>
            <a:r>
              <a:rPr lang="en-US" dirty="0" smtClean="0"/>
              <a:t>DryadLINQ Applications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200" y="457200"/>
            <a:ext cx="25651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Outline</a:t>
            </a:r>
            <a:endParaRPr lang="en-US" sz="6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1"/>
          <a:ext cx="8458200" cy="6857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0"/>
                <a:gridCol w="1981200"/>
              </a:tblGrid>
              <a:tr h="397578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dirty="0" smtClean="0"/>
                        <a:t>Sample applications written using</a:t>
                      </a:r>
                      <a:r>
                        <a:rPr lang="en-US" sz="1800" baseline="0" dirty="0" smtClean="0"/>
                        <a:t> DryadLINQ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80024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dirty="0" smtClean="0"/>
                        <a:t> Distributed linear algebra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Numerical</a:t>
                      </a:r>
                      <a:endParaRPr lang="en-US" dirty="0"/>
                    </a:p>
                  </a:txBody>
                  <a:tcPr/>
                </a:tc>
              </a:tr>
              <a:tr h="38002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Accelerated Page-Rank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graph</a:t>
                      </a:r>
                      <a:endParaRPr lang="en-US" dirty="0"/>
                    </a:p>
                  </a:txBody>
                  <a:tcPr/>
                </a:tc>
              </a:tr>
              <a:tr h="380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Privacy-preserving query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mining</a:t>
                      </a:r>
                      <a:endParaRPr lang="en-US" dirty="0"/>
                    </a:p>
                  </a:txBody>
                  <a:tcPr/>
                </a:tc>
              </a:tr>
              <a:tr h="380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Expectation maximization for a mixture of Gaussians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Clustering</a:t>
                      </a:r>
                      <a:endParaRPr lang="en-US" dirty="0"/>
                    </a:p>
                  </a:txBody>
                  <a:tcPr/>
                </a:tc>
              </a:tr>
              <a:tr h="380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Clustering</a:t>
                      </a:r>
                      <a:endParaRPr lang="en-US" dirty="0"/>
                    </a:p>
                  </a:txBody>
                  <a:tcPr/>
                </a:tc>
              </a:tr>
              <a:tr h="380024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dirty="0" smtClean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Statistics</a:t>
                      </a:r>
                      <a:endParaRPr lang="en-US" dirty="0"/>
                    </a:p>
                  </a:txBody>
                  <a:tcPr/>
                </a:tc>
              </a:tr>
              <a:tr h="38002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Probabilistic Index 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 processing</a:t>
                      </a:r>
                      <a:endParaRPr lang="en-US" dirty="0"/>
                    </a:p>
                  </a:txBody>
                  <a:tcPr/>
                </a:tc>
              </a:tr>
              <a:tr h="38002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Principal component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mining</a:t>
                      </a:r>
                      <a:endParaRPr lang="en-US" dirty="0"/>
                    </a:p>
                  </a:txBody>
                  <a:tcPr/>
                </a:tc>
              </a:tr>
              <a:tr h="38002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Probabilistic Latent Semantic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mining</a:t>
                      </a:r>
                      <a:endParaRPr lang="en-US" dirty="0"/>
                    </a:p>
                  </a:txBody>
                  <a:tcPr/>
                </a:tc>
              </a:tr>
              <a:tr h="380024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dirty="0" smtClean="0"/>
                        <a:t>Performance analysis and 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Debugging</a:t>
                      </a:r>
                      <a:endParaRPr lang="en-US" dirty="0"/>
                    </a:p>
                  </a:txBody>
                  <a:tcPr/>
                </a:tc>
              </a:tr>
              <a:tr h="380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 network shortest-path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</a:t>
                      </a:r>
                      <a:endParaRPr lang="en-US" dirty="0"/>
                    </a:p>
                  </a:txBody>
                  <a:tcPr/>
                </a:tc>
              </a:tr>
              <a:tr h="380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Botnet</a:t>
                      </a:r>
                      <a:r>
                        <a:rPr lang="en-US" sz="1800" dirty="0" smtClean="0"/>
                        <a:t>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mining</a:t>
                      </a:r>
                      <a:endParaRPr lang="en-US" dirty="0"/>
                    </a:p>
                  </a:txBody>
                  <a:tcPr/>
                </a:tc>
              </a:tr>
              <a:tr h="380024">
                <a:tc>
                  <a:txBody>
                    <a:bodyPr/>
                    <a:lstStyle/>
                    <a:p>
                      <a:r>
                        <a:rPr lang="en-US" dirty="0" smtClean="0"/>
                        <a:t>Epitome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 processing</a:t>
                      </a:r>
                      <a:endParaRPr lang="en-US" dirty="0"/>
                    </a:p>
                  </a:txBody>
                  <a:tcPr/>
                </a:tc>
              </a:tr>
              <a:tr h="380024">
                <a:tc>
                  <a:txBody>
                    <a:bodyPr/>
                    <a:lstStyle/>
                    <a:p>
                      <a:r>
                        <a:rPr lang="en-US" dirty="0" smtClean="0"/>
                        <a:t>Neural network 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Statistics</a:t>
                      </a:r>
                      <a:endParaRPr lang="en-US" dirty="0"/>
                    </a:p>
                  </a:txBody>
                  <a:tcPr/>
                </a:tc>
              </a:tr>
              <a:tr h="380024"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 statistical algorithms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Statistics</a:t>
                      </a:r>
                      <a:endParaRPr lang="en-US" dirty="0"/>
                    </a:p>
                  </a:txBody>
                  <a:tcPr/>
                </a:tc>
              </a:tr>
              <a:tr h="380024"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query caching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Optimization</a:t>
                      </a:r>
                      <a:endParaRPr lang="en-US" dirty="0"/>
                    </a:p>
                  </a:txBody>
                  <a:tcPr/>
                </a:tc>
              </a:tr>
              <a:tr h="380024">
                <a:tc>
                  <a:txBody>
                    <a:bodyPr/>
                    <a:lstStyle/>
                    <a:p>
                      <a:r>
                        <a:rPr lang="en-US" dirty="0" smtClean="0"/>
                        <a:t>Web indexing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graph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Algebra &amp; Machine Learning </a:t>
            </a:r>
            <a:br>
              <a:rPr lang="en-US" dirty="0" smtClean="0"/>
            </a:br>
            <a:r>
              <a:rPr lang="en-US" dirty="0" smtClean="0"/>
              <a:t>in DryadLINQ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33600" y="2286000"/>
            <a:ext cx="4953000" cy="381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4495800"/>
            <a:ext cx="4953000" cy="3810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Dryad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3962400"/>
            <a:ext cx="3810000" cy="381000"/>
          </a:xfrm>
          <a:prstGeom prst="rect">
            <a:avLst/>
          </a:prstGeom>
          <a:solidFill>
            <a:srgbClr val="FFCCFF"/>
          </a:solidFill>
          <a:ln>
            <a:solidFill>
              <a:srgbClr val="FF9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DryadLINQ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67200" y="3429000"/>
            <a:ext cx="2819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Large Vector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05400" y="2895600"/>
            <a:ext cx="1981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Machine 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33600" y="2667000"/>
            <a:ext cx="2743200" cy="609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33600" y="3276600"/>
            <a:ext cx="19050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33600" y="3810000"/>
            <a:ext cx="9144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Operations on Large Vectors: </a:t>
            </a:r>
            <a:br>
              <a:rPr lang="en-US" dirty="0" smtClean="0"/>
            </a:br>
            <a:r>
              <a:rPr lang="en-US" dirty="0" smtClean="0"/>
              <a:t>Map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8942" y="5452621"/>
            <a:ext cx="7543800" cy="1143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38200" y="5538247"/>
            <a:ext cx="2209800" cy="98447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908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581400" y="5528820"/>
            <a:ext cx="1828800" cy="948179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91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953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248400" y="5538247"/>
            <a:ext cx="1828800" cy="96153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77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58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39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620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85800" y="3276600"/>
            <a:ext cx="7543800" cy="1524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38200" y="3352800"/>
            <a:ext cx="2209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668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4478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8288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2098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5908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581400" y="33528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10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191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572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953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6248400" y="33528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477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58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239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620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3657600" y="15240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029200" y="16764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 rot="5400000">
            <a:off x="10675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343400" y="15240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cxnSp>
        <p:nvCxnSpPr>
          <p:cNvPr id="83" name="Straight Arrow Connector 82"/>
          <p:cNvCxnSpPr/>
          <p:nvPr/>
        </p:nvCxnSpPr>
        <p:spPr>
          <a:xfrm rot="5400000">
            <a:off x="6865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>
            <a:off x="18295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>
            <a:off x="14485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>
            <a:off x="34297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5400000">
            <a:off x="22105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>
            <a:off x="41917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5400000">
            <a:off x="38107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5400000">
            <a:off x="45727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5400000">
            <a:off x="65539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>
            <a:off x="61729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5400000">
            <a:off x="73159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>
            <a:off x="69349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038600" y="20574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38200" y="48768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6324600" y="2819400"/>
            <a:ext cx="240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</a:t>
            </a:r>
            <a:r>
              <a:rPr lang="en-US" dirty="0" smtClean="0"/>
              <a:t> preserves partitioning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98" grpId="0"/>
      <p:bldP spid="5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762000" y="5562600"/>
            <a:ext cx="7543800" cy="1143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911258" y="5648226"/>
            <a:ext cx="2209800" cy="98447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84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465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846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227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608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3654458" y="5638799"/>
            <a:ext cx="1828800" cy="948179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827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208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89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970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6321458" y="5648226"/>
            <a:ext cx="1828800" cy="96153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494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6875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7256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7637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 2 (</a:t>
            </a:r>
            <a:r>
              <a:rPr lang="en-US" dirty="0" err="1" smtClean="0"/>
              <a:t>Pairwise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914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1066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9144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67200" y="14478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257800" y="1066800"/>
            <a:ext cx="381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65142" y="3876774"/>
            <a:ext cx="7543800" cy="1143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4400" y="3962400"/>
            <a:ext cx="2209800" cy="98447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430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050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860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6670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657600" y="3952973"/>
            <a:ext cx="1828800" cy="948179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86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67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48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29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324600" y="3962400"/>
            <a:ext cx="1828800" cy="96153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553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934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15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762000" y="2209800"/>
            <a:ext cx="7543800" cy="1524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14400" y="2286000"/>
            <a:ext cx="2209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43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24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905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286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667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657600" y="22860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86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267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48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029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6324600" y="22860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553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934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15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696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1143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762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1905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1524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3505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2286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4267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3886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4648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6630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6249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7392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7011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14400" y="51054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14400" y="1676400"/>
            <a:ext cx="7543800" cy="5029200"/>
          </a:xfrm>
          <a:prstGeom prst="roundRect">
            <a:avLst>
              <a:gd name="adj" fmla="val 9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47850" y="6019800"/>
            <a:ext cx="5791200" cy="533400"/>
          </a:xfrm>
          <a:prstGeom prst="rect">
            <a:avLst/>
          </a:prstGeom>
          <a:solidFill>
            <a:srgbClr val="E5F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Networking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7850" y="4800600"/>
            <a:ext cx="5791200" cy="457200"/>
          </a:xfrm>
          <a:prstGeom prst="rect">
            <a:avLst/>
          </a:prstGeom>
          <a:solidFill>
            <a:srgbClr val="7FF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Storage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47850" y="3581400"/>
            <a:ext cx="5791200" cy="457200"/>
          </a:xfrm>
          <a:prstGeom prst="rect">
            <a:avLst/>
          </a:prstGeom>
          <a:solidFill>
            <a:srgbClr val="11F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Distributed Execution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7850" y="2971800"/>
            <a:ext cx="5791200" cy="4572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Scheduling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47850" y="2362200"/>
            <a:ext cx="5791200" cy="457200"/>
          </a:xfrm>
          <a:prstGeom prst="rect">
            <a:avLst/>
          </a:prstGeom>
          <a:solidFill>
            <a:srgbClr val="00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Resource Management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8800" y="1143000"/>
            <a:ext cx="5791200" cy="457200"/>
          </a:xfrm>
          <a:prstGeom prst="rect">
            <a:avLst/>
          </a:prstGeom>
          <a:solidFill>
            <a:srgbClr val="003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Applications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47850" y="5410200"/>
            <a:ext cx="5791200" cy="457200"/>
          </a:xfrm>
          <a:prstGeom prst="rect">
            <a:avLst/>
          </a:prstGeom>
          <a:solidFill>
            <a:srgbClr val="B7F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Identity &amp; Security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47850" y="4191000"/>
            <a:ext cx="5791200" cy="457200"/>
          </a:xfrm>
          <a:prstGeom prst="rect">
            <a:avLst/>
          </a:prstGeom>
          <a:solidFill>
            <a:srgbClr val="56F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Caching and Synchronization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8800" y="1752600"/>
            <a:ext cx="5791200" cy="457200"/>
          </a:xfrm>
          <a:prstGeom prst="rect">
            <a:avLst/>
          </a:prstGeom>
          <a:solidFill>
            <a:srgbClr val="006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Programming Languages and APIs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8410" y="3782210"/>
            <a:ext cx="2753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Operating System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Map 3 (Vector-Scalar)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914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1066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9144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67200" y="14478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57800" y="1066800"/>
            <a:ext cx="381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2000" y="5562600"/>
            <a:ext cx="7543800" cy="1143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11258" y="5648226"/>
            <a:ext cx="2209800" cy="98447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84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65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46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27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08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654458" y="5638799"/>
            <a:ext cx="1828800" cy="948179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27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08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89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70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21458" y="5648226"/>
            <a:ext cx="1828800" cy="96153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94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75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256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637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B373E8-BEAF-4D31-8BC4-0CF0FBB3AA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43400" y="39624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762000" y="2209800"/>
            <a:ext cx="7543800" cy="1524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914400" y="2286000"/>
            <a:ext cx="2209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143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524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905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286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67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3657600" y="22860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886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267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648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029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6324600" y="22860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553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934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315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696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rot="5400000">
            <a:off x="1143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762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1905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>
            <a:off x="1524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>
            <a:off x="3505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>
            <a:off x="2286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>
            <a:off x="4267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3886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>
            <a:off x="4648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>
            <a:off x="6630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6249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>
            <a:off x="7392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7011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14400" y="51054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cxnSp>
        <p:nvCxnSpPr>
          <p:cNvPr id="76" name="Straight Arrow Connector 75"/>
          <p:cNvCxnSpPr>
            <a:stCxn id="30" idx="1"/>
          </p:cNvCxnSpPr>
          <p:nvPr/>
        </p:nvCxnSpPr>
        <p:spPr>
          <a:xfrm rot="10800000">
            <a:off x="2286000" y="3733800"/>
            <a:ext cx="2057400" cy="6019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0" idx="3"/>
          </p:cNvCxnSpPr>
          <p:nvPr/>
        </p:nvCxnSpPr>
        <p:spPr>
          <a:xfrm flipV="1">
            <a:off x="4572000" y="3733800"/>
            <a:ext cx="2590800" cy="6019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0" idx="0"/>
            <a:endCxn id="45" idx="2"/>
          </p:cNvCxnSpPr>
          <p:nvPr/>
        </p:nvCxnSpPr>
        <p:spPr>
          <a:xfrm rot="5400000" flipH="1" flipV="1">
            <a:off x="4381500" y="3810000"/>
            <a:ext cx="228600" cy="762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3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/>
          <p:cNvSpPr/>
          <p:nvPr/>
        </p:nvSpPr>
        <p:spPr>
          <a:xfrm>
            <a:off x="4267200" y="5410200"/>
            <a:ext cx="685800" cy="10668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Reduce (Fold)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05B373E8-BEAF-4D31-8BC4-0CF0FBB3AA11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38600" y="1066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43400" y="14478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334000" y="1066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733800" y="1066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52400" y="4800600"/>
            <a:ext cx="8534400" cy="76200"/>
          </a:xfrm>
          <a:prstGeom prst="line">
            <a:avLst/>
          </a:prstGeom>
          <a:ln>
            <a:noFill/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495800" y="55626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15" name="Isosceles Triangle 114"/>
          <p:cNvSpPr/>
          <p:nvPr/>
        </p:nvSpPr>
        <p:spPr>
          <a:xfrm flipV="1">
            <a:off x="914400" y="3429000"/>
            <a:ext cx="2133600" cy="914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/>
          <p:cNvSpPr/>
          <p:nvPr/>
        </p:nvSpPr>
        <p:spPr>
          <a:xfrm flipV="1">
            <a:off x="3429000" y="3429000"/>
            <a:ext cx="2133600" cy="914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Isosceles Triangle 116"/>
          <p:cNvSpPr/>
          <p:nvPr/>
        </p:nvSpPr>
        <p:spPr>
          <a:xfrm flipV="1">
            <a:off x="6096000" y="3429000"/>
            <a:ext cx="2133600" cy="914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/>
          <p:cNvSpPr/>
          <p:nvPr/>
        </p:nvSpPr>
        <p:spPr>
          <a:xfrm flipV="1">
            <a:off x="2057400" y="4572000"/>
            <a:ext cx="5105400" cy="7620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4572000" y="9144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1828800" y="3505200"/>
            <a:ext cx="29367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4343400" y="3505200"/>
            <a:ext cx="29367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7086600" y="3505200"/>
            <a:ext cx="29367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4648200" y="46482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125" name="Rectangle 124"/>
          <p:cNvSpPr/>
          <p:nvPr/>
        </p:nvSpPr>
        <p:spPr>
          <a:xfrm>
            <a:off x="1905000" y="41910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4419600" y="41910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7086600" y="41910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62000" y="2133600"/>
            <a:ext cx="7543800" cy="1143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911258" y="2219226"/>
            <a:ext cx="2209800" cy="98447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398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5208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9018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2828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6638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3654458" y="2209799"/>
            <a:ext cx="1828800" cy="948179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883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264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645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026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6321458" y="2219226"/>
            <a:ext cx="1828800" cy="96153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550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931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312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693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5" grpId="0" animBg="1"/>
      <p:bldP spid="115" grpId="0" animBg="1"/>
      <p:bldP spid="116" grpId="0" animBg="1"/>
      <p:bldP spid="117" grpId="0" animBg="1"/>
      <p:bldP spid="118" grpId="0" animBg="1"/>
      <p:bldP spid="121" grpId="0"/>
      <p:bldP spid="122" grpId="0"/>
      <p:bldP spid="123" grpId="0"/>
      <p:bldP spid="124" grpId="0"/>
      <p:bldP spid="125" grpId="0" animBg="1"/>
      <p:bldP spid="126" grpId="0" animBg="1"/>
      <p:bldP spid="127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45339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469392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4686300"/>
            <a:ext cx="381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1676400" y="4419600"/>
            <a:ext cx="228600" cy="1295400"/>
          </a:xfrm>
          <a:prstGeom prst="leftBrace">
            <a:avLst>
              <a:gd name="adj1" fmla="val 6005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flipH="1">
            <a:off x="3581400" y="4419600"/>
            <a:ext cx="228600" cy="1295400"/>
          </a:xfrm>
          <a:prstGeom prst="leftBrace">
            <a:avLst>
              <a:gd name="adj1" fmla="val 6005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4572000" y="4419600"/>
            <a:ext cx="228600" cy="1295400"/>
          </a:xfrm>
          <a:prstGeom prst="leftBrace">
            <a:avLst>
              <a:gd name="adj1" fmla="val 6005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 flipH="1">
            <a:off x="7391400" y="4419600"/>
            <a:ext cx="228600" cy="1295400"/>
          </a:xfrm>
          <a:prstGeom prst="leftBrace">
            <a:avLst>
              <a:gd name="adj1" fmla="val 6005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800600" y="4610100"/>
          <a:ext cx="2622550" cy="849312"/>
        </p:xfrm>
        <a:graphic>
          <a:graphicData uri="http://schemas.openxmlformats.org/presentationml/2006/ole">
            <p:oleObj spid="_x0000_s19458" name="Equation" r:id="rId4" imgW="749160" imgH="21564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62400" y="46863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=</a:t>
            </a:r>
            <a:endParaRPr lang="en-US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62200" y="4762500"/>
            <a:ext cx="312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,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2819400" y="4762500"/>
            <a:ext cx="312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,</a:t>
            </a:r>
            <a:endParaRPr lang="en-US" sz="4000" dirty="0"/>
          </a:p>
        </p:txBody>
      </p:sp>
      <p:sp>
        <p:nvSpPr>
          <p:cNvPr id="20" name="Rounded Rectangle 19"/>
          <p:cNvSpPr/>
          <p:nvPr/>
        </p:nvSpPr>
        <p:spPr>
          <a:xfrm>
            <a:off x="609600" y="1981200"/>
            <a:ext cx="7543800" cy="1524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62000" y="2057400"/>
            <a:ext cx="2209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906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3716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526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336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5146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505200" y="20574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33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114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495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76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172200" y="20574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00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781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62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543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/>
      <p:bldP spid="1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Find </a:t>
            </a:r>
          </a:p>
          <a:p>
            <a:endParaRPr lang="en-US" dirty="0"/>
          </a:p>
          <a:p>
            <a:r>
              <a:rPr lang="en-US" dirty="0" err="1" smtClean="0"/>
              <a:t>S.t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003300" y="2312988"/>
          <a:ext cx="3511550" cy="949325"/>
        </p:xfrm>
        <a:graphic>
          <a:graphicData uri="http://schemas.openxmlformats.org/presentationml/2006/ole">
            <p:oleObj spid="_x0000_s18434" name="Equation" r:id="rId4" imgW="1002960" imgH="241200" progId="Equation.3">
              <p:embed/>
            </p:oleObj>
          </a:graphicData>
        </a:graphic>
      </p:graphicFrame>
      <p:graphicFrame>
        <p:nvGraphicFramePr>
          <p:cNvPr id="322" name="Object 2"/>
          <p:cNvGraphicFramePr>
            <a:graphicFrameLocks noChangeAspect="1"/>
          </p:cNvGraphicFramePr>
          <p:nvPr/>
        </p:nvGraphicFramePr>
        <p:xfrm>
          <a:off x="1219200" y="3886200"/>
          <a:ext cx="2000250" cy="798512"/>
        </p:xfrm>
        <a:graphic>
          <a:graphicData uri="http://schemas.openxmlformats.org/presentationml/2006/ole">
            <p:oleObj spid="_x0000_s18435" name="Equation" r:id="rId5" imgW="571320" imgH="203040" progId="Equation.3">
              <p:embed/>
            </p:oleObj>
          </a:graphicData>
        </a:graphic>
      </p:graphicFrame>
      <p:graphicFrame>
        <p:nvGraphicFramePr>
          <p:cNvPr id="323" name="Object 2"/>
          <p:cNvGraphicFramePr>
            <a:graphicFrameLocks noChangeAspect="1"/>
          </p:cNvGraphicFramePr>
          <p:nvPr/>
        </p:nvGraphicFramePr>
        <p:xfrm>
          <a:off x="1285875" y="5208588"/>
          <a:ext cx="1866900" cy="898525"/>
        </p:xfrm>
        <a:graphic>
          <a:graphicData uri="http://schemas.openxmlformats.org/presentationml/2006/ole">
            <p:oleObj spid="_x0000_s18436" name="Equation" r:id="rId6" imgW="533160" imgH="228600" progId="Equation.3">
              <p:embed/>
            </p:oleObj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5356225" y="2360613"/>
          <a:ext cx="2400300" cy="798512"/>
        </p:xfrm>
        <a:graphic>
          <a:graphicData uri="http://schemas.openxmlformats.org/presentationml/2006/ole">
            <p:oleObj spid="_x0000_s18437" name="Equation" r:id="rId7" imgW="68580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3352800" y="1371600"/>
            <a:ext cx="12192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Analytic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Regular Pentagon 4"/>
          <p:cNvSpPr/>
          <p:nvPr/>
        </p:nvSpPr>
        <p:spPr>
          <a:xfrm flipV="1">
            <a:off x="4426009" y="6378873"/>
            <a:ext cx="759151" cy="357349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64593" y="2924498"/>
            <a:ext cx="759151" cy="4169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57329" y="2924498"/>
            <a:ext cx="759151" cy="4169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50065" y="2924498"/>
            <a:ext cx="759151" cy="4169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01198" y="2924498"/>
            <a:ext cx="759151" cy="4169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0727" y="2924498"/>
            <a:ext cx="759151" cy="4169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761860" y="2924498"/>
            <a:ext cx="759151" cy="4169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18746" y="4115662"/>
            <a:ext cx="759151" cy="416907"/>
          </a:xfrm>
          <a:prstGeom prst="roundRect">
            <a:avLst/>
          </a:prstGeom>
          <a:solidFill>
            <a:srgbClr val="CCFFCC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</a:rPr>
              <a:t>Σ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  <a:endCxn id="40" idx="0"/>
          </p:cNvCxnSpPr>
          <p:nvPr/>
        </p:nvCxnSpPr>
        <p:spPr>
          <a:xfrm rot="16200000" flipH="1">
            <a:off x="2403786" y="2881788"/>
            <a:ext cx="774256" cy="169349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40" idx="0"/>
          </p:cNvCxnSpPr>
          <p:nvPr/>
        </p:nvCxnSpPr>
        <p:spPr>
          <a:xfrm rot="16200000" flipH="1">
            <a:off x="2900154" y="3378156"/>
            <a:ext cx="774256" cy="70075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40" idx="0"/>
          </p:cNvCxnSpPr>
          <p:nvPr/>
        </p:nvCxnSpPr>
        <p:spPr>
          <a:xfrm rot="5400000">
            <a:off x="3396522" y="3582543"/>
            <a:ext cx="774256" cy="29198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5031618" y="3319760"/>
            <a:ext cx="774256" cy="81754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2" idx="0"/>
          </p:cNvCxnSpPr>
          <p:nvPr/>
        </p:nvCxnSpPr>
        <p:spPr>
          <a:xfrm rot="5400000">
            <a:off x="5557184" y="3582543"/>
            <a:ext cx="774256" cy="29198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2" idx="0"/>
          </p:cNvCxnSpPr>
          <p:nvPr/>
        </p:nvCxnSpPr>
        <p:spPr>
          <a:xfrm rot="5400000">
            <a:off x="6082750" y="3056977"/>
            <a:ext cx="774256" cy="134311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gular Pentagon 18"/>
          <p:cNvSpPr/>
          <p:nvPr/>
        </p:nvSpPr>
        <p:spPr>
          <a:xfrm flipV="1">
            <a:off x="1447800" y="2209800"/>
            <a:ext cx="759151" cy="357349"/>
          </a:xfrm>
          <a:prstGeom prst="pent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gular Pentagon 19"/>
          <p:cNvSpPr/>
          <p:nvPr/>
        </p:nvSpPr>
        <p:spPr>
          <a:xfrm flipV="1">
            <a:off x="2557329" y="2209800"/>
            <a:ext cx="759151" cy="357349"/>
          </a:xfrm>
          <a:prstGeom prst="pent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Regular Pentagon 20"/>
          <p:cNvSpPr/>
          <p:nvPr/>
        </p:nvSpPr>
        <p:spPr>
          <a:xfrm flipV="1">
            <a:off x="3666858" y="2209800"/>
            <a:ext cx="759151" cy="357349"/>
          </a:xfrm>
          <a:prstGeom prst="pent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1622989" y="2209800"/>
            <a:ext cx="502530" cy="329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X[0]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32519" y="2209800"/>
            <a:ext cx="502530" cy="329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X[1]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42047" y="2209800"/>
            <a:ext cx="502530" cy="329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X[2]</a:t>
            </a:r>
          </a:p>
        </p:txBody>
      </p:sp>
      <p:sp>
        <p:nvSpPr>
          <p:cNvPr id="25" name="Regular Pentagon 24"/>
          <p:cNvSpPr/>
          <p:nvPr/>
        </p:nvSpPr>
        <p:spPr>
          <a:xfrm flipV="1">
            <a:off x="4717991" y="2209800"/>
            <a:ext cx="759151" cy="357349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 flipV="1">
            <a:off x="5827520" y="2209800"/>
            <a:ext cx="759151" cy="357349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Regular Pentagon 26"/>
          <p:cNvSpPr/>
          <p:nvPr/>
        </p:nvSpPr>
        <p:spPr>
          <a:xfrm flipV="1">
            <a:off x="6937049" y="2209800"/>
            <a:ext cx="759151" cy="357349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4893179" y="2209800"/>
            <a:ext cx="497473" cy="329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Y[0]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02708" y="2209800"/>
            <a:ext cx="497473" cy="329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  <a:r>
              <a:rPr lang="en-US" sz="1400" dirty="0" smtClean="0"/>
              <a:t>[1]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12237" y="2209800"/>
            <a:ext cx="497473" cy="329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Y[2]</a:t>
            </a:r>
          </a:p>
        </p:txBody>
      </p:sp>
      <p:cxnSp>
        <p:nvCxnSpPr>
          <p:cNvPr id="31" name="Straight Arrow Connector 30"/>
          <p:cNvCxnSpPr>
            <a:stCxn id="19" idx="0"/>
            <a:endCxn id="6" idx="0"/>
          </p:cNvCxnSpPr>
          <p:nvPr/>
        </p:nvCxnSpPr>
        <p:spPr>
          <a:xfrm rot="16200000" flipH="1">
            <a:off x="1707097" y="2687427"/>
            <a:ext cx="357349" cy="11679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0"/>
            <a:endCxn id="7" idx="0"/>
          </p:cNvCxnSpPr>
          <p:nvPr/>
        </p:nvCxnSpPr>
        <p:spPr>
          <a:xfrm rot="5400000">
            <a:off x="2758230" y="2745836"/>
            <a:ext cx="357349" cy="121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0"/>
            <a:endCxn id="8" idx="0"/>
          </p:cNvCxnSpPr>
          <p:nvPr/>
        </p:nvCxnSpPr>
        <p:spPr>
          <a:xfrm rot="5400000">
            <a:off x="3809363" y="2687427"/>
            <a:ext cx="357349" cy="11679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0"/>
            <a:endCxn id="9" idx="0"/>
          </p:cNvCxnSpPr>
          <p:nvPr/>
        </p:nvCxnSpPr>
        <p:spPr>
          <a:xfrm rot="5400000">
            <a:off x="4860496" y="2687427"/>
            <a:ext cx="357349" cy="11679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0"/>
            <a:endCxn id="10" idx="0"/>
          </p:cNvCxnSpPr>
          <p:nvPr/>
        </p:nvCxnSpPr>
        <p:spPr>
          <a:xfrm rot="5400000">
            <a:off x="5970025" y="2687427"/>
            <a:ext cx="357349" cy="11679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0"/>
            <a:endCxn id="11" idx="0"/>
          </p:cNvCxnSpPr>
          <p:nvPr/>
        </p:nvCxnSpPr>
        <p:spPr>
          <a:xfrm rot="5400000">
            <a:off x="7050355" y="2658229"/>
            <a:ext cx="357349" cy="17518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0"/>
            <a:endCxn id="9" idx="0"/>
          </p:cNvCxnSpPr>
          <p:nvPr/>
        </p:nvCxnSpPr>
        <p:spPr>
          <a:xfrm rot="16200000" flipH="1">
            <a:off x="3225400" y="1169125"/>
            <a:ext cx="357349" cy="315339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0"/>
            <a:endCxn id="10" idx="0"/>
          </p:cNvCxnSpPr>
          <p:nvPr/>
        </p:nvCxnSpPr>
        <p:spPr>
          <a:xfrm rot="16200000" flipH="1">
            <a:off x="4334929" y="1169125"/>
            <a:ext cx="357349" cy="315339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1" idx="0"/>
            <a:endCxn id="11" idx="0"/>
          </p:cNvCxnSpPr>
          <p:nvPr/>
        </p:nvCxnSpPr>
        <p:spPr>
          <a:xfrm rot="16200000" flipH="1">
            <a:off x="5415260" y="1198323"/>
            <a:ext cx="357349" cy="309500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3258084" y="4115662"/>
            <a:ext cx="759151" cy="416907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</a:rPr>
              <a:t>Σ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316480" y="4949476"/>
            <a:ext cx="759151" cy="41690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 [ ]</a:t>
            </a:r>
            <a:r>
              <a:rPr lang="en-US" sz="2000" baseline="30000" dirty="0" smtClean="0">
                <a:solidFill>
                  <a:schemeClr val="tx1"/>
                </a:solidFill>
              </a:rPr>
              <a:t>-1</a:t>
            </a:r>
            <a:endParaRPr lang="en-US" sz="2000" baseline="300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0" idx="2"/>
            <a:endCxn id="41" idx="0"/>
          </p:cNvCxnSpPr>
          <p:nvPr/>
        </p:nvCxnSpPr>
        <p:spPr>
          <a:xfrm rot="16200000" flipH="1">
            <a:off x="3458404" y="4711825"/>
            <a:ext cx="416907" cy="5839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426009" y="5664175"/>
            <a:ext cx="759151" cy="4169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*</a:t>
            </a:r>
            <a:endParaRPr lang="en-US" sz="2000" baseline="300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41" idx="2"/>
            <a:endCxn id="43" idx="0"/>
          </p:cNvCxnSpPr>
          <p:nvPr/>
        </p:nvCxnSpPr>
        <p:spPr>
          <a:xfrm rot="16200000" flipH="1">
            <a:off x="4101925" y="4960515"/>
            <a:ext cx="297791" cy="110952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2"/>
            <a:endCxn id="43" idx="0"/>
          </p:cNvCxnSpPr>
          <p:nvPr/>
        </p:nvCxnSpPr>
        <p:spPr>
          <a:xfrm rot="5400000">
            <a:off x="4736151" y="4602004"/>
            <a:ext cx="1131606" cy="9927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2"/>
            <a:endCxn id="47" idx="0"/>
          </p:cNvCxnSpPr>
          <p:nvPr/>
        </p:nvCxnSpPr>
        <p:spPr>
          <a:xfrm rot="16200000" flipH="1">
            <a:off x="4688811" y="6197856"/>
            <a:ext cx="297791" cy="6424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17991" y="6378873"/>
            <a:ext cx="303675" cy="329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10200" y="1371600"/>
            <a:ext cx="12192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876800" y="1371600"/>
            <a:ext cx="457200" cy="609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819400" y="1371600"/>
            <a:ext cx="457200" cy="6096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482860" y="1477992"/>
            <a:ext cx="4572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05600" y="1295400"/>
            <a:ext cx="4572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>
            <p:ph idx="1"/>
          </p:nvPr>
        </p:nvGraphicFramePr>
        <p:xfrm>
          <a:off x="1919288" y="1309688"/>
          <a:ext cx="5159375" cy="717550"/>
        </p:xfrm>
        <a:graphic>
          <a:graphicData uri="http://schemas.openxmlformats.org/presentationml/2006/ole">
            <p:oleObj spid="_x0000_s16386" name="Equation" r:id="rId4" imgW="1917360" imgH="266400" progId="Equation.3">
              <p:embed/>
            </p:oleObj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7467600" y="25908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467600" y="365760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/>
      <p:bldP spid="29" grpId="0"/>
      <p:bldP spid="30" grpId="0"/>
      <p:bldP spid="40" grpId="0" animBg="1"/>
      <p:bldP spid="41" grpId="0" animBg="1"/>
      <p:bldP spid="43" grpId="0" animBg="1"/>
      <p:bldP spid="47" grpId="0"/>
      <p:bldP spid="50" grpId="0" animBg="1"/>
      <p:bldP spid="51" grpId="0" animBg="1"/>
      <p:bldP spid="52" grpId="0" animBg="1"/>
      <p:bldP spid="53" grpId="0" animBg="1"/>
      <p:bldP spid="54" grpId="0" animBg="1"/>
      <p:bldP spid="62" grpId="0"/>
      <p:bldP spid="6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8600" y="4495800"/>
            <a:ext cx="8534400" cy="5334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600" y="3276600"/>
            <a:ext cx="8534400" cy="609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" y="152400"/>
            <a:ext cx="85344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" y="3886200"/>
            <a:ext cx="85344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8600" y="5029200"/>
            <a:ext cx="8534400" cy="533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8600" y="5562600"/>
            <a:ext cx="85344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8600" y="2667000"/>
            <a:ext cx="8534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 Code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28600" y="2133600"/>
            <a:ext cx="8534400" cy="4114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Vectors x = input(0), y  = input(1);</a:t>
            </a:r>
          </a:p>
          <a:p>
            <a:pPr>
              <a:buNone/>
            </a:pPr>
            <a:r>
              <a:rPr lang="en-US" dirty="0" smtClean="0"/>
              <a:t>Matrices xx = </a:t>
            </a:r>
            <a:r>
              <a:rPr lang="en-US" dirty="0" err="1" smtClean="0"/>
              <a:t>x.Map</a:t>
            </a:r>
            <a:r>
              <a:rPr lang="en-US" dirty="0" smtClean="0"/>
              <a:t>(x, (</a:t>
            </a:r>
            <a:r>
              <a:rPr lang="en-US" dirty="0" err="1" smtClean="0"/>
              <a:t>a,b</a:t>
            </a:r>
            <a:r>
              <a:rPr lang="en-US" dirty="0" smtClean="0"/>
              <a:t>) =&gt; </a:t>
            </a:r>
            <a:r>
              <a:rPr lang="en-US" dirty="0" err="1" smtClean="0"/>
              <a:t>a.OuterProd</a:t>
            </a:r>
            <a:r>
              <a:rPr lang="en-US" dirty="0" smtClean="0"/>
              <a:t>(b));</a:t>
            </a:r>
          </a:p>
          <a:p>
            <a:pPr>
              <a:buNone/>
            </a:pPr>
            <a:r>
              <a:rPr lang="en-US" dirty="0" err="1" smtClean="0"/>
              <a:t>OneMatrix</a:t>
            </a:r>
            <a:r>
              <a:rPr lang="en-US" dirty="0" smtClean="0"/>
              <a:t> </a:t>
            </a:r>
            <a:r>
              <a:rPr lang="en-US" dirty="0" err="1" smtClean="0"/>
              <a:t>xxs</a:t>
            </a:r>
            <a:r>
              <a:rPr lang="en-US" dirty="0" smtClean="0"/>
              <a:t> = </a:t>
            </a:r>
            <a:r>
              <a:rPr lang="en-US" dirty="0" err="1" smtClean="0"/>
              <a:t>xx.Sum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Matrices </a:t>
            </a:r>
            <a:r>
              <a:rPr lang="en-US" dirty="0" err="1" smtClean="0"/>
              <a:t>yx</a:t>
            </a:r>
            <a:r>
              <a:rPr lang="en-US" dirty="0" smtClean="0"/>
              <a:t> = </a:t>
            </a:r>
            <a:r>
              <a:rPr lang="en-US" dirty="0" err="1" smtClean="0"/>
              <a:t>y.Map</a:t>
            </a:r>
            <a:r>
              <a:rPr lang="en-US" dirty="0" smtClean="0"/>
              <a:t>(x, (</a:t>
            </a:r>
            <a:r>
              <a:rPr lang="en-US" dirty="0" err="1" smtClean="0"/>
              <a:t>a,b</a:t>
            </a:r>
            <a:r>
              <a:rPr lang="en-US" dirty="0" smtClean="0"/>
              <a:t>) =&gt; </a:t>
            </a:r>
            <a:r>
              <a:rPr lang="en-US" dirty="0" err="1" smtClean="0"/>
              <a:t>a.OuterProd</a:t>
            </a:r>
            <a:r>
              <a:rPr lang="en-US" dirty="0" smtClean="0"/>
              <a:t>(b));</a:t>
            </a:r>
          </a:p>
          <a:p>
            <a:pPr>
              <a:buNone/>
            </a:pPr>
            <a:r>
              <a:rPr lang="en-US" dirty="0" err="1" smtClean="0"/>
              <a:t>OneMatrix</a:t>
            </a:r>
            <a:r>
              <a:rPr lang="en-US" dirty="0" smtClean="0"/>
              <a:t> </a:t>
            </a:r>
            <a:r>
              <a:rPr lang="en-US" dirty="0" err="1" smtClean="0"/>
              <a:t>yxs</a:t>
            </a:r>
            <a:r>
              <a:rPr lang="en-US" dirty="0" smtClean="0"/>
              <a:t> = </a:t>
            </a:r>
            <a:r>
              <a:rPr lang="en-US" dirty="0" err="1" smtClean="0"/>
              <a:t>yx.Sum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OneMatrix</a:t>
            </a:r>
            <a:r>
              <a:rPr lang="en-US" dirty="0" smtClean="0"/>
              <a:t> </a:t>
            </a:r>
            <a:r>
              <a:rPr lang="en-US" dirty="0" err="1" smtClean="0"/>
              <a:t>xxinv</a:t>
            </a:r>
            <a:r>
              <a:rPr lang="en-US" dirty="0" smtClean="0"/>
              <a:t> = </a:t>
            </a:r>
            <a:r>
              <a:rPr lang="en-US" dirty="0" err="1" smtClean="0"/>
              <a:t>xxs.Map</a:t>
            </a:r>
            <a:r>
              <a:rPr lang="en-US" dirty="0" smtClean="0"/>
              <a:t>(a =&gt; </a:t>
            </a:r>
            <a:r>
              <a:rPr lang="en-US" dirty="0" err="1" smtClean="0"/>
              <a:t>a.Inverse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err="1" smtClean="0"/>
              <a:t>OneMatrix</a:t>
            </a:r>
            <a:r>
              <a:rPr lang="en-US" dirty="0" smtClean="0"/>
              <a:t> A = </a:t>
            </a:r>
            <a:r>
              <a:rPr lang="en-US" dirty="0" err="1" smtClean="0"/>
              <a:t>yxs.Map</a:t>
            </a:r>
            <a:r>
              <a:rPr lang="en-US" dirty="0" smtClean="0"/>
              <a:t>(</a:t>
            </a:r>
            <a:r>
              <a:rPr lang="en-US" dirty="0" err="1" smtClean="0"/>
              <a:t>xxinv</a:t>
            </a:r>
            <a:r>
              <a:rPr lang="en-US" dirty="0" smtClean="0"/>
              <a:t>, (a, b) =&gt; </a:t>
            </a:r>
            <a:r>
              <a:rPr lang="en-US" dirty="0" err="1" smtClean="0"/>
              <a:t>a.Mult</a:t>
            </a:r>
            <a:r>
              <a:rPr lang="en-US" dirty="0" smtClean="0"/>
              <a:t>(b));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2800" y="914400"/>
            <a:ext cx="12192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10200" y="914400"/>
            <a:ext cx="12192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76800" y="914400"/>
            <a:ext cx="457200" cy="609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9400" y="914400"/>
            <a:ext cx="457200" cy="6096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82860" y="1020792"/>
            <a:ext cx="4572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05600" y="838200"/>
            <a:ext cx="4572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1752600" y="838200"/>
          <a:ext cx="5365750" cy="747712"/>
        </p:xfrm>
        <a:graphic>
          <a:graphicData uri="http://schemas.openxmlformats.org/presentationml/2006/ole">
            <p:oleObj spid="_x0000_s7170" name="Equation" r:id="rId4" imgW="1917360" imgH="266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rap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216" y="722555"/>
            <a:ext cx="3109383" cy="6135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Expectation Maximization </a:t>
            </a:r>
            <a:r>
              <a:rPr lang="en-US" dirty="0"/>
              <a:t>(</a:t>
            </a:r>
            <a:r>
              <a:rPr lang="en-US" dirty="0" smtClean="0"/>
              <a:t>Gaussians)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2133600" cy="365125"/>
          </a:xfrm>
        </p:spPr>
        <p:txBody>
          <a:bodyPr/>
          <a:lstStyle/>
          <a:p>
            <a:fld id="{05B373E8-BEAF-4D31-8BC4-0CF0FBB3AA11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0" y="3200400"/>
            <a:ext cx="2665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smtClean="0"/>
              <a:t> 160 </a:t>
            </a:r>
            <a:r>
              <a:rPr lang="en-US" sz="2400" dirty="0" smtClean="0"/>
              <a:t>lines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3 iterations shown</a:t>
            </a:r>
          </a:p>
        </p:txBody>
      </p:sp>
      <p:sp>
        <p:nvSpPr>
          <p:cNvPr id="49154" name="AutoShape 2" descr="job graph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AutoShape 4" descr="job graph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14600" y="838200"/>
            <a:ext cx="2514600" cy="1828800"/>
          </a:xfrm>
          <a:prstGeom prst="roundRect">
            <a:avLst>
              <a:gd name="adj" fmla="val 12778"/>
            </a:avLst>
          </a:prstGeom>
          <a:solidFill>
            <a:srgbClr val="FFFFCC">
              <a:alpha val="3882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95600" y="2895600"/>
            <a:ext cx="2514600" cy="1828800"/>
          </a:xfrm>
          <a:prstGeom prst="roundRect">
            <a:avLst>
              <a:gd name="adj" fmla="val 12778"/>
            </a:avLst>
          </a:prstGeom>
          <a:solidFill>
            <a:srgbClr val="FFFFCC">
              <a:alpha val="3882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76880" y="4897120"/>
            <a:ext cx="2509520" cy="1808480"/>
          </a:xfrm>
          <a:prstGeom prst="roundRect">
            <a:avLst>
              <a:gd name="adj" fmla="val 12778"/>
            </a:avLst>
          </a:prstGeom>
          <a:solidFill>
            <a:srgbClr val="FFFFCC">
              <a:alpha val="3882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Index Maps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447800"/>
            <a:ext cx="5429250" cy="4876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85800" y="1295400"/>
            <a:ext cx="189327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Images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features</a:t>
            </a:r>
            <a:endParaRPr lang="en-US" sz="4000" dirty="0"/>
          </a:p>
        </p:txBody>
      </p:sp>
      <p:sp>
        <p:nvSpPr>
          <p:cNvPr id="10" name="Down Arrow 9"/>
          <p:cNvSpPr/>
          <p:nvPr/>
        </p:nvSpPr>
        <p:spPr>
          <a:xfrm>
            <a:off x="1219200" y="2438400"/>
            <a:ext cx="685800" cy="2743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67400" y="6248400"/>
            <a:ext cx="2133600" cy="365125"/>
          </a:xfrm>
        </p:spPr>
        <p:txBody>
          <a:bodyPr/>
          <a:lstStyle/>
          <a:p>
            <a:fld id="{FC7F914F-062F-453F-B34B-BB004E9935E0}" type="slidenum">
              <a:rPr lang="en-US" smtClean="0"/>
              <a:pPr/>
              <a:t>58</a:t>
            </a:fld>
            <a:endParaRPr lang="en-US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0" y="1752600"/>
          <a:ext cx="38100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4495800" y="2209800"/>
            <a:ext cx="4495800" cy="2835275"/>
            <a:chOff x="304800" y="1600200"/>
            <a:chExt cx="8724443" cy="5121275"/>
          </a:xfrm>
        </p:grpSpPr>
        <p:sp>
          <p:nvSpPr>
            <p:cNvPr id="10" name="Slide Number Placeholder 621"/>
            <p:cNvSpPr txBox="1">
              <a:spLocks/>
            </p:cNvSpPr>
            <p:nvPr/>
          </p:nvSpPr>
          <p:spPr>
            <a:xfrm>
              <a:off x="6553200" y="6356350"/>
              <a:ext cx="2133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FC7F914F-062F-453F-B34B-BB004E9935E0}" type="slidenum"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58</a:t>
              </a:fld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1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362200" y="4191001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2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200400" y="41910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3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038600" y="41910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4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76800" y="41910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5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15000" y="41910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6" name="Picture 15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553200" y="41910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7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391400" y="41910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8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229600" y="41910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9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362200" y="1600201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0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200400" y="16002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1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038600" y="16002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2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76800" y="16002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3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15000" y="16002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4" name="Picture 23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553200" y="16002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5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391400" y="16002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6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229600" y="16002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7" name="Picture 16" descr="C:\Users\mbudiu\AppData\Local\Microsoft\Windows\Temporary Internet Files\Content.IE5\0W1FB6JX\MMj01781240000[1].gif"/>
            <p:cNvPicPr>
              <a:picLocks noChangeAspect="1" noChangeArrowheads="1" noCrop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04800" y="3429000"/>
              <a:ext cx="1219200" cy="1239187"/>
            </a:xfrm>
            <a:prstGeom prst="rect">
              <a:avLst/>
            </a:prstGeom>
            <a:noFill/>
          </p:spPr>
        </p:pic>
        <p:cxnSp>
          <p:nvCxnSpPr>
            <p:cNvPr id="28" name="Straight Arrow Connector 27"/>
            <p:cNvCxnSpPr/>
            <p:nvPr/>
          </p:nvCxnSpPr>
          <p:spPr>
            <a:xfrm flipV="1">
              <a:off x="1447800" y="2743200"/>
              <a:ext cx="1371600" cy="1309921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447800" y="2743200"/>
              <a:ext cx="2209800" cy="1309921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1447800" y="2743200"/>
              <a:ext cx="3048000" cy="130992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1447800" y="2743200"/>
              <a:ext cx="3886200" cy="1309921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6200000" flipH="1">
              <a:off x="1188360" y="4312560"/>
              <a:ext cx="1890480" cy="137160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447800" y="4053120"/>
              <a:ext cx="2209800" cy="189048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447800" y="4053120"/>
              <a:ext cx="3810000" cy="196668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447800" y="4053120"/>
              <a:ext cx="4648200" cy="1904999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447800" y="4053120"/>
              <a:ext cx="5562600" cy="196668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447800" y="4053120"/>
              <a:ext cx="3048000" cy="196668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447800" y="4053120"/>
              <a:ext cx="6324600" cy="196668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447800" y="4053120"/>
              <a:ext cx="7239000" cy="196668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1447800" y="2743200"/>
              <a:ext cx="4724400" cy="1309921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447800" y="2743200"/>
              <a:ext cx="6400800" cy="1309921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1447800" y="2743200"/>
              <a:ext cx="5562600" cy="1309921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447800" y="2743200"/>
              <a:ext cx="7315200" cy="1309922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3733800" y="2743200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=</a:t>
            </a:r>
            <a:endParaRPr lang="en-US" sz="9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46082" name="Picture 2" descr="C:\Users\mbudiu\AppData\Local\Microsoft\Windows\Temporary Internet Files\Content.IE5\BHDD9B0Z\MPj0402692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00200"/>
            <a:ext cx="4876802" cy="482031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Pieces of the Global Computer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41316" name="Picture 4" descr="http://blogs.voices.com/thebiz/Amazon-Web-Services-3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60220"/>
            <a:ext cx="2857500" cy="1162050"/>
          </a:xfrm>
          <a:prstGeom prst="rect">
            <a:avLst/>
          </a:prstGeom>
          <a:noFill/>
        </p:spPr>
      </p:pic>
      <p:pic>
        <p:nvPicPr>
          <p:cNvPr id="141318" name="Picture 6" descr="http://www.arrowasia.com.hk/file_system/intranet/SA/MIME/Image/googl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55620"/>
            <a:ext cx="2990850" cy="1133475"/>
          </a:xfrm>
          <a:prstGeom prst="rect">
            <a:avLst/>
          </a:prstGeom>
          <a:noFill/>
        </p:spPr>
      </p:pic>
      <p:pic>
        <p:nvPicPr>
          <p:cNvPr id="141320" name="Picture 8" descr="http://www.24x7updates.com/newsimages/Microsoft_goes_Live_with_Windows_Offic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4274820"/>
            <a:ext cx="1692696" cy="1685925"/>
          </a:xfrm>
          <a:prstGeom prst="rect">
            <a:avLst/>
          </a:prstGeom>
          <a:noFill/>
        </p:spPr>
      </p:pic>
      <p:pic>
        <p:nvPicPr>
          <p:cNvPr id="141322" name="Picture 10" descr="http://fishtrain.com/wp-content/uploads/akamai_log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1836420"/>
            <a:ext cx="2286000" cy="1076325"/>
          </a:xfrm>
          <a:prstGeom prst="rect">
            <a:avLst/>
          </a:prstGeom>
          <a:noFill/>
        </p:spPr>
      </p:pic>
      <p:pic>
        <p:nvPicPr>
          <p:cNvPr id="141324" name="Picture 12" descr="http://ivory.vnunet.com/images/company-logos/vmware-logo/medium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05200" y="3131820"/>
            <a:ext cx="2306782" cy="1371600"/>
          </a:xfrm>
          <a:prstGeom prst="rect">
            <a:avLst/>
          </a:prstGeom>
          <a:noFill/>
        </p:spPr>
      </p:pic>
      <p:pic>
        <p:nvPicPr>
          <p:cNvPr id="141326" name="Picture 14" descr="http://blogoehlert.typepad.com/photos/uncategorized/yahoo_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81400" y="4472940"/>
            <a:ext cx="2209800" cy="1546860"/>
          </a:xfrm>
          <a:prstGeom prst="rect">
            <a:avLst/>
          </a:prstGeom>
          <a:noFill/>
        </p:spPr>
      </p:pic>
      <p:pic>
        <p:nvPicPr>
          <p:cNvPr id="141328" name="Picture 16" descr="http://www.fathomseo.com/blog/wp-content/uploads/2007/09/facebook_logo_large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48400" y="1988820"/>
            <a:ext cx="2590800" cy="971550"/>
          </a:xfrm>
          <a:prstGeom prst="rect">
            <a:avLst/>
          </a:prstGeom>
          <a:noFill/>
        </p:spPr>
      </p:pic>
      <p:pic>
        <p:nvPicPr>
          <p:cNvPr id="141330" name="Picture 18" descr="AT&amp;T Logo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858000" y="4427220"/>
            <a:ext cx="1638300" cy="1489364"/>
          </a:xfrm>
          <a:prstGeom prst="rect">
            <a:avLst/>
          </a:prstGeom>
          <a:noFill/>
        </p:spPr>
      </p:pic>
      <p:pic>
        <p:nvPicPr>
          <p:cNvPr id="141332" name="Picture 20" descr="http://rackable.com/images/common/masthead-1.gif">
            <a:hlinkClick r:id="rId10"/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705600" y="3436620"/>
            <a:ext cx="1619250" cy="647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Data-Parallel Computation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4572000"/>
            <a:ext cx="8229600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Storage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3657600"/>
            <a:ext cx="82296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Execution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2743200"/>
            <a:ext cx="82296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Application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62200" y="2514600"/>
            <a:ext cx="1981200" cy="2971800"/>
          </a:xfrm>
          <a:prstGeom prst="roundRect">
            <a:avLst>
              <a:gd name="adj" fmla="val 10898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Parallel Databases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5800" y="2514600"/>
            <a:ext cx="1981200" cy="1981200"/>
          </a:xfrm>
          <a:prstGeom prst="roundRect">
            <a:avLst>
              <a:gd name="adj" fmla="val 10321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Map-Reduce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95800" y="4495800"/>
            <a:ext cx="19812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GFS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err="1" smtClean="0">
                <a:solidFill>
                  <a:schemeClr val="tx1"/>
                </a:solidFill>
              </a:rPr>
              <a:t>BigTable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29400" y="4495800"/>
            <a:ext cx="19812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Cosmos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NTFS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29400" y="3505200"/>
            <a:ext cx="19812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Dryad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29400" y="2514600"/>
            <a:ext cx="19812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DryadLINQ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err="1" smtClean="0">
                <a:solidFill>
                  <a:schemeClr val="tx1"/>
                </a:solidFill>
              </a:rPr>
              <a:t>Scope,PSQL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95800" y="2209800"/>
            <a:ext cx="1981200" cy="304800"/>
          </a:xfrm>
          <a:prstGeom prst="roundRect">
            <a:avLst>
              <a:gd name="adj" fmla="val 47376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Sawzall</a:t>
            </a:r>
            <a:r>
              <a:rPr lang="en-US" sz="2800" dirty="0" smtClean="0">
                <a:solidFill>
                  <a:schemeClr val="tx1"/>
                </a:solidFill>
              </a:rPr>
              <a:t>, Pig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 = Execution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286000"/>
            <a:ext cx="44958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Job (application)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09600" y="3200400"/>
            <a:ext cx="44958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Dryad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09600" y="4114800"/>
            <a:ext cx="44958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Cluster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781800" y="2286000"/>
            <a:ext cx="17526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Pipeline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6781800" y="3200400"/>
            <a:ext cx="1752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Shell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6781800" y="4114800"/>
            <a:ext cx="17526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Machine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562600" y="2743200"/>
            <a:ext cx="99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≈</a:t>
            </a:r>
            <a:endParaRPr lang="en-US" sz="9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DryadLINQ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6019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Declarative programming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Integration with Visual Studio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Integration with </a:t>
            </a:r>
            <a:r>
              <a:rPr lang="en-US" sz="3200" dirty="0" err="1" smtClean="0"/>
              <a:t>.Net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Type safety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Automatic serialization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Job graph optimizations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smtClean="0"/>
              <a:t>static 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smtClean="0"/>
              <a:t>dynamic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Conciseness</a:t>
            </a:r>
            <a:endParaRPr lang="en-US" sz="3200" dirty="0"/>
          </a:p>
        </p:txBody>
      </p:sp>
      <p:pic>
        <p:nvPicPr>
          <p:cNvPr id="8" name="Picture 5" descr="C:\Program Files\Microsoft Resource DVD Artwork\DVD_ART\BoxShots_Logos\Visual Studio 2008 Professional Edition MSDN Premium\Visual Studio 2008 Professional Edition with MSDN Premium Subscription Ang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676400"/>
            <a:ext cx="3247899" cy="440891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14400" y="1981200"/>
            <a:ext cx="990600" cy="533400"/>
          </a:xfrm>
          <a:prstGeom prst="roundRect">
            <a:avLst/>
          </a:prstGeom>
          <a:solidFill>
            <a:srgbClr val="99FF99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X[0]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09800" y="1981200"/>
            <a:ext cx="990600" cy="533400"/>
          </a:xfrm>
          <a:prstGeom prst="roundRect">
            <a:avLst/>
          </a:prstGeom>
          <a:solidFill>
            <a:srgbClr val="99FF99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X[1]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05200" y="1981200"/>
            <a:ext cx="990600" cy="533400"/>
          </a:xfrm>
          <a:prstGeom prst="roundRect">
            <a:avLst/>
          </a:prstGeom>
          <a:solidFill>
            <a:srgbClr val="99FF99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X[3]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76800" y="1981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X[2]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endCxn id="9" idx="0"/>
          </p:cNvCxnSpPr>
          <p:nvPr/>
        </p:nvCxnSpPr>
        <p:spPr>
          <a:xfrm rot="16200000" flipH="1">
            <a:off x="2286000" y="1562100"/>
            <a:ext cx="609600" cy="228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0"/>
          </p:cNvCxnSpPr>
          <p:nvPr/>
        </p:nvCxnSpPr>
        <p:spPr>
          <a:xfrm rot="16200000" flipH="1">
            <a:off x="3581400" y="1562100"/>
            <a:ext cx="609600" cy="228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1" idx="0"/>
          </p:cNvCxnSpPr>
          <p:nvPr/>
        </p:nvCxnSpPr>
        <p:spPr>
          <a:xfrm rot="16200000" flipH="1">
            <a:off x="4914900" y="1524000"/>
            <a:ext cx="609600" cy="304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8" idx="0"/>
          </p:cNvCxnSpPr>
          <p:nvPr/>
        </p:nvCxnSpPr>
        <p:spPr>
          <a:xfrm rot="16200000" flipH="1">
            <a:off x="933450" y="1504950"/>
            <a:ext cx="685800" cy="2667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2"/>
          </p:cNvCxnSpPr>
          <p:nvPr/>
        </p:nvCxnSpPr>
        <p:spPr>
          <a:xfrm rot="16200000" flipH="1">
            <a:off x="2533650" y="2686050"/>
            <a:ext cx="685800" cy="3429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219200" y="2743200"/>
            <a:ext cx="685800" cy="228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0" idx="2"/>
          </p:cNvCxnSpPr>
          <p:nvPr/>
        </p:nvCxnSpPr>
        <p:spPr>
          <a:xfrm rot="16200000" flipH="1">
            <a:off x="3867150" y="2647950"/>
            <a:ext cx="685800" cy="4191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1" idx="2"/>
          </p:cNvCxnSpPr>
          <p:nvPr/>
        </p:nvCxnSpPr>
        <p:spPr>
          <a:xfrm rot="16200000" flipH="1">
            <a:off x="5276850" y="2609850"/>
            <a:ext cx="685800" cy="4953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7239000" y="1981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X’[2]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endCxn id="70" idx="0"/>
          </p:cNvCxnSpPr>
          <p:nvPr/>
        </p:nvCxnSpPr>
        <p:spPr>
          <a:xfrm>
            <a:off x="5105400" y="1371600"/>
            <a:ext cx="2628900" cy="609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0" idx="2"/>
          </p:cNvCxnSpPr>
          <p:nvPr/>
        </p:nvCxnSpPr>
        <p:spPr>
          <a:xfrm rot="16200000" flipH="1">
            <a:off x="7639050" y="2609850"/>
            <a:ext cx="685800" cy="4953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6400" y="3429000"/>
            <a:ext cx="2554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Completed vertices</a:t>
            </a:r>
            <a:endParaRPr lang="en-US" sz="2400" i="1" dirty="0"/>
          </a:p>
        </p:txBody>
      </p:sp>
      <p:sp>
        <p:nvSpPr>
          <p:cNvPr id="75" name="Left Brace 74"/>
          <p:cNvSpPr/>
          <p:nvPr/>
        </p:nvSpPr>
        <p:spPr>
          <a:xfrm rot="16200000">
            <a:off x="2590800" y="1524000"/>
            <a:ext cx="304800" cy="3657600"/>
          </a:xfrm>
          <a:prstGeom prst="leftBrace">
            <a:avLst>
              <a:gd name="adj1" fmla="val 503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181600" y="3276600"/>
            <a:ext cx="949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Slow </a:t>
            </a:r>
            <a:br>
              <a:rPr lang="en-US" sz="2400" i="1" dirty="0" smtClean="0"/>
            </a:br>
            <a:r>
              <a:rPr lang="en-US" sz="2400" i="1" dirty="0" smtClean="0"/>
              <a:t>vertex</a:t>
            </a:r>
            <a:endParaRPr lang="en-US" sz="2400" i="1" dirty="0"/>
          </a:p>
        </p:txBody>
      </p:sp>
      <p:sp>
        <p:nvSpPr>
          <p:cNvPr id="78" name="TextBox 77"/>
          <p:cNvSpPr txBox="1"/>
          <p:nvPr/>
        </p:nvSpPr>
        <p:spPr>
          <a:xfrm>
            <a:off x="7239000" y="3276600"/>
            <a:ext cx="1364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Duplicate</a:t>
            </a:r>
            <a:br>
              <a:rPr lang="en-US" sz="2400" i="1" dirty="0" smtClean="0"/>
            </a:br>
            <a:r>
              <a:rPr lang="en-US" sz="2400" i="1" dirty="0" smtClean="0"/>
              <a:t>vertex</a:t>
            </a:r>
            <a:endParaRPr lang="en-US" sz="2400" i="1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Dynamic Graph Rewriting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62000" y="5486400"/>
            <a:ext cx="7586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Duplication Policy = f(running times, data volumes)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8" grpId="0"/>
      <p:bldP spid="4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381000" y="3505200"/>
            <a:ext cx="8534400" cy="3276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57200" y="990600"/>
            <a:ext cx="853440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8200" y="37338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33600" y="37338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29000" y="37338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00600" y="37338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71800" y="4953000"/>
            <a:ext cx="990600" cy="5334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267200" y="4953000"/>
            <a:ext cx="990600" cy="5334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562600" y="4953000"/>
            <a:ext cx="990600" cy="5334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58" name="Straight Arrow Connector 57"/>
          <p:cNvCxnSpPr>
            <a:stCxn id="10" idx="2"/>
            <a:endCxn id="16" idx="0"/>
          </p:cNvCxnSpPr>
          <p:nvPr/>
        </p:nvCxnSpPr>
        <p:spPr>
          <a:xfrm rot="5400000">
            <a:off x="3352800" y="4381500"/>
            <a:ext cx="685800" cy="457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2"/>
            <a:endCxn id="16" idx="0"/>
          </p:cNvCxnSpPr>
          <p:nvPr/>
        </p:nvCxnSpPr>
        <p:spPr>
          <a:xfrm rot="16200000" flipH="1">
            <a:off x="2057400" y="3543300"/>
            <a:ext cx="685800" cy="2133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2"/>
            <a:endCxn id="17" idx="0"/>
          </p:cNvCxnSpPr>
          <p:nvPr/>
        </p:nvCxnSpPr>
        <p:spPr>
          <a:xfrm rot="16200000" flipH="1">
            <a:off x="3352800" y="3543300"/>
            <a:ext cx="685800" cy="2133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2"/>
            <a:endCxn id="18" idx="0"/>
          </p:cNvCxnSpPr>
          <p:nvPr/>
        </p:nvCxnSpPr>
        <p:spPr>
          <a:xfrm rot="5400000">
            <a:off x="6057900" y="4267200"/>
            <a:ext cx="685800" cy="685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2"/>
            <a:endCxn id="17" idx="0"/>
          </p:cNvCxnSpPr>
          <p:nvPr/>
        </p:nvCxnSpPr>
        <p:spPr>
          <a:xfrm rot="5400000">
            <a:off x="6096000" y="2933700"/>
            <a:ext cx="685800" cy="3352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1" idx="2"/>
            <a:endCxn id="18" idx="0"/>
          </p:cNvCxnSpPr>
          <p:nvPr/>
        </p:nvCxnSpPr>
        <p:spPr>
          <a:xfrm rot="16200000" flipH="1">
            <a:off x="5334000" y="4229100"/>
            <a:ext cx="685800" cy="762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6248400" y="37338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620000" y="37338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419600" y="60960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838200" y="1219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133600" y="1219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429000" y="1219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800600" y="1219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248400" y="1219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620000" y="1219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4419600" y="22860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87" idx="2"/>
            <a:endCxn id="96" idx="0"/>
          </p:cNvCxnSpPr>
          <p:nvPr/>
        </p:nvCxnSpPr>
        <p:spPr>
          <a:xfrm rot="16200000" flipH="1">
            <a:off x="2857500" y="228600"/>
            <a:ext cx="533400" cy="3581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8" idx="2"/>
            <a:endCxn id="96" idx="0"/>
          </p:cNvCxnSpPr>
          <p:nvPr/>
        </p:nvCxnSpPr>
        <p:spPr>
          <a:xfrm rot="16200000" flipH="1">
            <a:off x="3505200" y="876300"/>
            <a:ext cx="533400" cy="2286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9" idx="2"/>
            <a:endCxn id="96" idx="0"/>
          </p:cNvCxnSpPr>
          <p:nvPr/>
        </p:nvCxnSpPr>
        <p:spPr>
          <a:xfrm rot="16200000" flipH="1">
            <a:off x="4152900" y="1524000"/>
            <a:ext cx="533400" cy="990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1" idx="2"/>
            <a:endCxn id="96" idx="0"/>
          </p:cNvCxnSpPr>
          <p:nvPr/>
        </p:nvCxnSpPr>
        <p:spPr>
          <a:xfrm rot="5400000">
            <a:off x="4838700" y="1828800"/>
            <a:ext cx="533400" cy="381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2" idx="2"/>
            <a:endCxn id="96" idx="0"/>
          </p:cNvCxnSpPr>
          <p:nvPr/>
        </p:nvCxnSpPr>
        <p:spPr>
          <a:xfrm rot="5400000">
            <a:off x="5562600" y="1104900"/>
            <a:ext cx="533400" cy="1828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5" idx="2"/>
            <a:endCxn id="96" idx="0"/>
          </p:cNvCxnSpPr>
          <p:nvPr/>
        </p:nvCxnSpPr>
        <p:spPr>
          <a:xfrm rot="5400000">
            <a:off x="6248400" y="419100"/>
            <a:ext cx="533400" cy="3200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8" idx="2"/>
            <a:endCxn id="65" idx="0"/>
          </p:cNvCxnSpPr>
          <p:nvPr/>
        </p:nvCxnSpPr>
        <p:spPr>
          <a:xfrm rot="5400000">
            <a:off x="5181600" y="5219700"/>
            <a:ext cx="609600" cy="1143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7" idx="2"/>
            <a:endCxn id="65" idx="0"/>
          </p:cNvCxnSpPr>
          <p:nvPr/>
        </p:nvCxnSpPr>
        <p:spPr>
          <a:xfrm rot="16200000" flipH="1">
            <a:off x="4533900" y="5715000"/>
            <a:ext cx="609600" cy="152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6" idx="2"/>
            <a:endCxn id="65" idx="0"/>
          </p:cNvCxnSpPr>
          <p:nvPr/>
        </p:nvCxnSpPr>
        <p:spPr>
          <a:xfrm rot="16200000" flipH="1">
            <a:off x="3886200" y="5067300"/>
            <a:ext cx="609600" cy="1447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Down Arrow 149"/>
          <p:cNvSpPr/>
          <p:nvPr/>
        </p:nvSpPr>
        <p:spPr>
          <a:xfrm>
            <a:off x="4343400" y="3048000"/>
            <a:ext cx="838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8382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1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21336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2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3429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1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48006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3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2484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3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620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2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5562600" y="5181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3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4267200" y="5181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2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2971800" y="5181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1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457200" y="2514600"/>
            <a:ext cx="970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static</a:t>
            </a:r>
            <a:endParaRPr lang="en-US" sz="2800" i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533400" y="6172200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dynamic</a:t>
            </a:r>
            <a:endParaRPr lang="en-US" sz="2800" i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762000" y="4800600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rack #</a:t>
            </a:r>
            <a:endParaRPr lang="en-US" sz="2000" i="1" dirty="0"/>
          </a:p>
        </p:txBody>
      </p:sp>
      <p:cxnSp>
        <p:nvCxnSpPr>
          <p:cNvPr id="164" name="Straight Arrow Connector 163"/>
          <p:cNvCxnSpPr/>
          <p:nvPr/>
        </p:nvCxnSpPr>
        <p:spPr>
          <a:xfrm rot="5400000" flipH="1" flipV="1">
            <a:off x="685800" y="44958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582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Dynamic Aggregation</a:t>
            </a:r>
            <a:endParaRPr lang="en-US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57" grpId="0" animBg="1"/>
      <p:bldP spid="59" grpId="0" animBg="1"/>
      <p:bldP spid="65" grpId="0" animBg="1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1" grpId="0"/>
      <p:bldP spid="16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7315200" y="51816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791200" y="51816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324600" y="5486400"/>
            <a:ext cx="62068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[0-?)</a:t>
            </a:r>
            <a:endParaRPr lang="en-US" i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7848600" y="5486400"/>
            <a:ext cx="8547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[?-100)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Range-Distribution 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0" y="1371600"/>
            <a:ext cx="4038600" cy="48006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362200"/>
            <a:ext cx="411480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29200" y="1600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181600" y="3886200"/>
            <a:ext cx="990600" cy="5334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77000" y="3886200"/>
            <a:ext cx="990600" cy="5334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772400" y="3886200"/>
            <a:ext cx="990600" cy="5334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9" idx="2"/>
            <a:endCxn id="11" idx="0"/>
          </p:cNvCxnSpPr>
          <p:nvPr/>
        </p:nvCxnSpPr>
        <p:spPr>
          <a:xfrm rot="5400000">
            <a:off x="6096000" y="3009900"/>
            <a:ext cx="1752600" cy="15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0" idx="2"/>
            <a:endCxn id="64" idx="0"/>
          </p:cNvCxnSpPr>
          <p:nvPr/>
        </p:nvCxnSpPr>
        <p:spPr>
          <a:xfrm rot="5400000">
            <a:off x="7029450" y="1352550"/>
            <a:ext cx="533400" cy="20955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 rot="16200000" flipH="1">
            <a:off x="4724400" y="2933700"/>
            <a:ext cx="1752600" cy="152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477000" y="1600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848600" y="1600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8600" y="26670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676400" y="26670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48000" y="26670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676400" y="37338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5" idx="2"/>
            <a:endCxn id="28" idx="0"/>
          </p:cNvCxnSpPr>
          <p:nvPr/>
        </p:nvCxnSpPr>
        <p:spPr>
          <a:xfrm rot="16200000" flipH="1">
            <a:off x="1181100" y="2743200"/>
            <a:ext cx="533400" cy="1447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8" idx="0"/>
          </p:cNvCxnSpPr>
          <p:nvPr/>
        </p:nvCxnSpPr>
        <p:spPr>
          <a:xfrm rot="5400000">
            <a:off x="1905000" y="3467100"/>
            <a:ext cx="533400" cy="15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2"/>
            <a:endCxn id="28" idx="0"/>
          </p:cNvCxnSpPr>
          <p:nvPr/>
        </p:nvCxnSpPr>
        <p:spPr>
          <a:xfrm rot="5400000">
            <a:off x="2590800" y="2781300"/>
            <a:ext cx="533400" cy="1371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21" idx="0"/>
          </p:cNvCxnSpPr>
          <p:nvPr/>
        </p:nvCxnSpPr>
        <p:spPr>
          <a:xfrm rot="5400000">
            <a:off x="7658100" y="4572000"/>
            <a:ext cx="762000" cy="457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21" idx="0"/>
          </p:cNvCxnSpPr>
          <p:nvPr/>
        </p:nvCxnSpPr>
        <p:spPr>
          <a:xfrm rot="16200000" flipH="1">
            <a:off x="7010400" y="4381500"/>
            <a:ext cx="762000" cy="838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21" idx="0"/>
          </p:cNvCxnSpPr>
          <p:nvPr/>
        </p:nvCxnSpPr>
        <p:spPr>
          <a:xfrm rot="16200000" flipH="1">
            <a:off x="6362700" y="3733800"/>
            <a:ext cx="762000" cy="2133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 rot="16200000">
            <a:off x="4191000" y="3276600"/>
            <a:ext cx="838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52400" y="3886200"/>
            <a:ext cx="970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static</a:t>
            </a:r>
            <a:endParaRPr lang="en-US" sz="28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4953000" y="5715000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dynamic</a:t>
            </a:r>
            <a:endParaRPr lang="en-US" sz="2800" i="1" dirty="0"/>
          </a:p>
        </p:txBody>
      </p:sp>
      <p:sp>
        <p:nvSpPr>
          <p:cNvPr id="52" name="Slide Number Placeholder 49"/>
          <p:cNvSpPr txBox="1">
            <a:spLocks/>
          </p:cNvSpPr>
          <p:nvPr/>
        </p:nvSpPr>
        <p:spPr>
          <a:xfrm>
            <a:off x="64770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F914F-062F-453F-B34B-BB004E9935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5715000" y="2667000"/>
            <a:ext cx="1066800" cy="53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Hist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20" idx="2"/>
            <a:endCxn id="12" idx="0"/>
          </p:cNvCxnSpPr>
          <p:nvPr/>
        </p:nvCxnSpPr>
        <p:spPr>
          <a:xfrm rot="5400000">
            <a:off x="7429500" y="2971800"/>
            <a:ext cx="1752600" cy="76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9" idx="2"/>
            <a:endCxn id="64" idx="0"/>
          </p:cNvCxnSpPr>
          <p:nvPr/>
        </p:nvCxnSpPr>
        <p:spPr>
          <a:xfrm rot="5400000">
            <a:off x="6343650" y="2038350"/>
            <a:ext cx="533400" cy="7239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9" idx="2"/>
            <a:endCxn id="64" idx="0"/>
          </p:cNvCxnSpPr>
          <p:nvPr/>
        </p:nvCxnSpPr>
        <p:spPr>
          <a:xfrm rot="16200000" flipH="1">
            <a:off x="5619750" y="2038350"/>
            <a:ext cx="533400" cy="7239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4" idx="2"/>
            <a:endCxn id="10" idx="0"/>
          </p:cNvCxnSpPr>
          <p:nvPr/>
        </p:nvCxnSpPr>
        <p:spPr>
          <a:xfrm rot="5400000">
            <a:off x="5619750" y="3257550"/>
            <a:ext cx="685800" cy="5715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1" idx="2"/>
            <a:endCxn id="60" idx="0"/>
          </p:cNvCxnSpPr>
          <p:nvPr/>
        </p:nvCxnSpPr>
        <p:spPr>
          <a:xfrm rot="5400000">
            <a:off x="6248400" y="4457700"/>
            <a:ext cx="762000" cy="685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4" idx="2"/>
            <a:endCxn id="12" idx="0"/>
          </p:cNvCxnSpPr>
          <p:nvPr/>
        </p:nvCxnSpPr>
        <p:spPr>
          <a:xfrm rot="16200000" flipH="1">
            <a:off x="6915150" y="2533650"/>
            <a:ext cx="685800" cy="20193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4" idx="2"/>
            <a:endCxn id="11" idx="0"/>
          </p:cNvCxnSpPr>
          <p:nvPr/>
        </p:nvCxnSpPr>
        <p:spPr>
          <a:xfrm rot="16200000" flipH="1">
            <a:off x="6267450" y="3181350"/>
            <a:ext cx="685800" cy="7239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0" idx="2"/>
            <a:endCxn id="60" idx="0"/>
          </p:cNvCxnSpPr>
          <p:nvPr/>
        </p:nvCxnSpPr>
        <p:spPr>
          <a:xfrm rot="16200000" flipH="1">
            <a:off x="5600700" y="4495800"/>
            <a:ext cx="762000" cy="609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2" idx="2"/>
            <a:endCxn id="60" idx="0"/>
          </p:cNvCxnSpPr>
          <p:nvPr/>
        </p:nvCxnSpPr>
        <p:spPr>
          <a:xfrm rot="5400000">
            <a:off x="6896100" y="3810000"/>
            <a:ext cx="762000" cy="1981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019800" y="3352800"/>
            <a:ext cx="16017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[0-30),[30-100)</a:t>
            </a:r>
            <a:endParaRPr lang="en-US" i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7848600" y="5486400"/>
            <a:ext cx="9813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[30-100)</a:t>
            </a:r>
            <a:endParaRPr lang="en-US" i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6324600" y="5486400"/>
            <a:ext cx="7473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[0-30)</a:t>
            </a:r>
            <a:endParaRPr lang="en-US" i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553200" y="1981200"/>
            <a:ext cx="8643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[0-100)</a:t>
            </a: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0" grpId="0" animBg="1"/>
      <p:bldP spid="121" grpId="0" animBg="1"/>
      <p:bldP spid="120" grpId="0" animBg="1"/>
      <p:bldP spid="4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38" grpId="0" animBg="1"/>
      <p:bldP spid="49" grpId="0"/>
      <p:bldP spid="64" grpId="0" animBg="1"/>
      <p:bldP spid="115" grpId="0" animBg="1"/>
      <p:bldP spid="116" grpId="0" animBg="1"/>
      <p:bldP spid="117" grpId="0" animBg="1"/>
      <p:bldP spid="11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/>
          <p:cNvSpPr/>
          <p:nvPr/>
        </p:nvSpPr>
        <p:spPr>
          <a:xfrm>
            <a:off x="2895600" y="1371600"/>
            <a:ext cx="6019800" cy="441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304800" y="1371600"/>
            <a:ext cx="1828800" cy="441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Goal: Declarative Programming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762000" y="2362200"/>
            <a:ext cx="9906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62000" y="44196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72" idx="4"/>
            <a:endCxn id="62" idx="0"/>
          </p:cNvCxnSpPr>
          <p:nvPr/>
        </p:nvCxnSpPr>
        <p:spPr>
          <a:xfrm rot="5400000">
            <a:off x="1028700" y="2133600"/>
            <a:ext cx="457200" cy="15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62000" y="34290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67" idx="2"/>
            <a:endCxn id="63" idx="0"/>
          </p:cNvCxnSpPr>
          <p:nvPr/>
        </p:nvCxnSpPr>
        <p:spPr>
          <a:xfrm rot="5400000">
            <a:off x="1028700" y="4191000"/>
            <a:ext cx="457200" cy="15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066800" y="16002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2"/>
            <a:endCxn id="67" idx="0"/>
          </p:cNvCxnSpPr>
          <p:nvPr/>
        </p:nvCxnSpPr>
        <p:spPr>
          <a:xfrm rot="5400000">
            <a:off x="990600" y="3162300"/>
            <a:ext cx="533400" cy="15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066800" y="533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63" idx="2"/>
            <a:endCxn id="79" idx="0"/>
          </p:cNvCxnSpPr>
          <p:nvPr/>
        </p:nvCxnSpPr>
        <p:spPr>
          <a:xfrm rot="5400000">
            <a:off x="1066800" y="5143500"/>
            <a:ext cx="381000" cy="15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Down Arrow 82"/>
          <p:cNvSpPr/>
          <p:nvPr/>
        </p:nvSpPr>
        <p:spPr>
          <a:xfrm rot="16200000">
            <a:off x="2057400" y="3200400"/>
            <a:ext cx="838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048000" y="152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733800" y="152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419600" y="152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010400" y="152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696200" y="152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382000" y="152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352800" y="2362200"/>
            <a:ext cx="9906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7391400" y="2362200"/>
            <a:ext cx="9906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4572000" y="33528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6705600" y="33528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3505200" y="44196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5486400" y="44196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7391400" y="44196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/>
          <p:cNvCxnSpPr>
            <a:stCxn id="85" idx="4"/>
            <a:endCxn id="93" idx="0"/>
          </p:cNvCxnSpPr>
          <p:nvPr/>
        </p:nvCxnSpPr>
        <p:spPr>
          <a:xfrm rot="16200000" flipH="1">
            <a:off x="3276600" y="1790700"/>
            <a:ext cx="533400" cy="609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8" idx="4"/>
            <a:endCxn id="94" idx="0"/>
          </p:cNvCxnSpPr>
          <p:nvPr/>
        </p:nvCxnSpPr>
        <p:spPr>
          <a:xfrm rot="16200000" flipH="1">
            <a:off x="7277100" y="1752600"/>
            <a:ext cx="533400" cy="685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6" idx="4"/>
            <a:endCxn id="93" idx="0"/>
          </p:cNvCxnSpPr>
          <p:nvPr/>
        </p:nvCxnSpPr>
        <p:spPr>
          <a:xfrm rot="5400000">
            <a:off x="3619500" y="2057400"/>
            <a:ext cx="533400" cy="76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3" idx="2"/>
            <a:endCxn id="101" idx="0"/>
          </p:cNvCxnSpPr>
          <p:nvPr/>
        </p:nvCxnSpPr>
        <p:spPr>
          <a:xfrm rot="16200000" flipH="1">
            <a:off x="4229100" y="2514600"/>
            <a:ext cx="457200" cy="1219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2" idx="2"/>
            <a:endCxn id="105" idx="0"/>
          </p:cNvCxnSpPr>
          <p:nvPr/>
        </p:nvCxnSpPr>
        <p:spPr>
          <a:xfrm rot="5400000">
            <a:off x="5334000" y="2552700"/>
            <a:ext cx="533400" cy="3200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1" idx="2"/>
            <a:endCxn id="106" idx="0"/>
          </p:cNvCxnSpPr>
          <p:nvPr/>
        </p:nvCxnSpPr>
        <p:spPr>
          <a:xfrm rot="16200000" flipH="1">
            <a:off x="5257800" y="3695700"/>
            <a:ext cx="533400" cy="914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7" idx="2"/>
            <a:endCxn id="153" idx="0"/>
          </p:cNvCxnSpPr>
          <p:nvPr/>
        </p:nvCxnSpPr>
        <p:spPr>
          <a:xfrm rot="5400000">
            <a:off x="7658100" y="5105400"/>
            <a:ext cx="381000" cy="76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2" idx="2"/>
            <a:endCxn id="106" idx="0"/>
          </p:cNvCxnSpPr>
          <p:nvPr/>
        </p:nvCxnSpPr>
        <p:spPr>
          <a:xfrm rot="5400000">
            <a:off x="6324600" y="3543300"/>
            <a:ext cx="533400" cy="1219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6" idx="2"/>
            <a:endCxn id="151" idx="0"/>
          </p:cNvCxnSpPr>
          <p:nvPr/>
        </p:nvCxnSpPr>
        <p:spPr>
          <a:xfrm rot="16200000" flipH="1">
            <a:off x="5829300" y="5105400"/>
            <a:ext cx="381000" cy="76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4" idx="2"/>
            <a:endCxn id="102" idx="0"/>
          </p:cNvCxnSpPr>
          <p:nvPr/>
        </p:nvCxnSpPr>
        <p:spPr>
          <a:xfrm rot="5400000">
            <a:off x="7315200" y="2781300"/>
            <a:ext cx="457200" cy="685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05" idx="2"/>
            <a:endCxn id="152" idx="0"/>
          </p:cNvCxnSpPr>
          <p:nvPr/>
        </p:nvCxnSpPr>
        <p:spPr>
          <a:xfrm rot="16200000" flipH="1">
            <a:off x="3848100" y="5105400"/>
            <a:ext cx="381000" cy="76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0" idx="4"/>
            <a:endCxn id="94" idx="0"/>
          </p:cNvCxnSpPr>
          <p:nvPr/>
        </p:nvCxnSpPr>
        <p:spPr>
          <a:xfrm rot="5400000">
            <a:off x="7962900" y="1752600"/>
            <a:ext cx="533400" cy="685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2" idx="2"/>
            <a:endCxn id="107" idx="0"/>
          </p:cNvCxnSpPr>
          <p:nvPr/>
        </p:nvCxnSpPr>
        <p:spPr>
          <a:xfrm rot="16200000" flipH="1">
            <a:off x="7277100" y="3810000"/>
            <a:ext cx="533400" cy="685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89" idx="4"/>
            <a:endCxn id="94" idx="0"/>
          </p:cNvCxnSpPr>
          <p:nvPr/>
        </p:nvCxnSpPr>
        <p:spPr>
          <a:xfrm rot="5400000">
            <a:off x="7620000" y="2095500"/>
            <a:ext cx="533400" cy="15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1" idx="2"/>
            <a:endCxn id="105" idx="0"/>
          </p:cNvCxnSpPr>
          <p:nvPr/>
        </p:nvCxnSpPr>
        <p:spPr>
          <a:xfrm rot="5400000">
            <a:off x="4267200" y="3619500"/>
            <a:ext cx="533400" cy="1066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87" idx="4"/>
            <a:endCxn id="93" idx="0"/>
          </p:cNvCxnSpPr>
          <p:nvPr/>
        </p:nvCxnSpPr>
        <p:spPr>
          <a:xfrm rot="5400000">
            <a:off x="3962400" y="1714500"/>
            <a:ext cx="533400" cy="762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867400" y="533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886200" y="533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620000" y="533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Arrow Connector 159"/>
          <p:cNvCxnSpPr>
            <a:stCxn id="171" idx="2"/>
            <a:endCxn id="101" idx="0"/>
          </p:cNvCxnSpPr>
          <p:nvPr/>
        </p:nvCxnSpPr>
        <p:spPr>
          <a:xfrm rot="5400000">
            <a:off x="5181600" y="2781300"/>
            <a:ext cx="457200" cy="685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01" idx="2"/>
            <a:endCxn id="107" idx="0"/>
          </p:cNvCxnSpPr>
          <p:nvPr/>
        </p:nvCxnSpPr>
        <p:spPr>
          <a:xfrm rot="16200000" flipH="1">
            <a:off x="6210300" y="2743200"/>
            <a:ext cx="533400" cy="2819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953000" y="152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5638800" y="152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6324600" y="152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5257800" y="2362200"/>
            <a:ext cx="9906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72" name="Straight Arrow Connector 171"/>
          <p:cNvCxnSpPr>
            <a:stCxn id="168" idx="4"/>
            <a:endCxn id="171" idx="0"/>
          </p:cNvCxnSpPr>
          <p:nvPr/>
        </p:nvCxnSpPr>
        <p:spPr>
          <a:xfrm rot="16200000" flipH="1">
            <a:off x="5181600" y="1790700"/>
            <a:ext cx="533400" cy="609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9" idx="4"/>
            <a:endCxn id="171" idx="0"/>
          </p:cNvCxnSpPr>
          <p:nvPr/>
        </p:nvCxnSpPr>
        <p:spPr>
          <a:xfrm rot="5400000">
            <a:off x="5524500" y="2057400"/>
            <a:ext cx="533400" cy="76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70" idx="4"/>
            <a:endCxn id="171" idx="0"/>
          </p:cNvCxnSpPr>
          <p:nvPr/>
        </p:nvCxnSpPr>
        <p:spPr>
          <a:xfrm rot="5400000">
            <a:off x="5867400" y="1714500"/>
            <a:ext cx="533400" cy="762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28600" y="5715000"/>
            <a:ext cx="970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static</a:t>
            </a:r>
            <a:endParaRPr lang="en-US" sz="28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2895600" y="5715000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dynamic</a:t>
            </a:r>
            <a:endParaRPr lang="en-US" sz="28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83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3" grpId="0" animBg="1"/>
      <p:bldP spid="94" grpId="0" animBg="1"/>
      <p:bldP spid="101" grpId="0" animBg="1"/>
      <p:bldP spid="102" grpId="0" animBg="1"/>
      <p:bldP spid="105" grpId="0" animBg="1"/>
      <p:bldP spid="106" grpId="0" animBg="1"/>
      <p:bldP spid="107" grpId="0" animBg="1"/>
      <p:bldP spid="151" grpId="0" animBg="1"/>
      <p:bldP spid="152" grpId="0" animBg="1"/>
      <p:bldP spid="153" grpId="0" animBg="1"/>
      <p:bldP spid="168" grpId="0" animBg="1"/>
      <p:bldP spid="169" grpId="0" animBg="1"/>
      <p:bldP spid="170" grpId="0" animBg="1"/>
      <p:bldP spid="171" grpId="0" animBg="1"/>
      <p:bldP spid="17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1219200" y="4038600"/>
            <a:ext cx="990600" cy="4572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JM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772400" y="3200400"/>
            <a:ext cx="9906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vertex code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05000" y="5334000"/>
            <a:ext cx="70866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0" y="5943600"/>
            <a:ext cx="82296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372394" y="5409406"/>
            <a:ext cx="1066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544594" y="5409406"/>
            <a:ext cx="1066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odem"/>
          <p:cNvSpPr>
            <a:spLocks noEditPoints="1" noChangeArrowheads="1"/>
          </p:cNvSpPr>
          <p:nvPr/>
        </p:nvSpPr>
        <p:spPr bwMode="auto">
          <a:xfrm>
            <a:off x="7772400" y="4572000"/>
            <a:ext cx="609600" cy="3048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3" descr="C:\Documents and Settings\mbudiu\Local Settings\Temporary Internet Files\Content.IE5\BEKKHKZ9\MPj0409015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3733800"/>
            <a:ext cx="457944" cy="460190"/>
          </a:xfrm>
          <a:prstGeom prst="rect">
            <a:avLst/>
          </a:prstGeom>
          <a:noFill/>
        </p:spPr>
      </p:pic>
      <p:sp>
        <p:nvSpPr>
          <p:cNvPr id="25" name="modem"/>
          <p:cNvSpPr>
            <a:spLocks noEditPoints="1" noChangeArrowheads="1"/>
          </p:cNvSpPr>
          <p:nvPr/>
        </p:nvSpPr>
        <p:spPr bwMode="auto">
          <a:xfrm>
            <a:off x="7770425" y="4320650"/>
            <a:ext cx="609600" cy="3048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modem"/>
          <p:cNvSpPr>
            <a:spLocks noEditPoints="1" noChangeArrowheads="1"/>
          </p:cNvSpPr>
          <p:nvPr/>
        </p:nvSpPr>
        <p:spPr bwMode="auto">
          <a:xfrm>
            <a:off x="1524000" y="4572000"/>
            <a:ext cx="609600" cy="3048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-838200" y="4343400"/>
            <a:ext cx="32004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 flipH="1">
            <a:off x="838200" y="2819400"/>
            <a:ext cx="1600200" cy="6858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2362201" y="2818892"/>
            <a:ext cx="5333999" cy="1237996"/>
          </a:xfrm>
          <a:custGeom>
            <a:avLst/>
            <a:gdLst>
              <a:gd name="connsiteX0" fmla="*/ 0 w 3044952"/>
              <a:gd name="connsiteY0" fmla="*/ 704088 h 704088"/>
              <a:gd name="connsiteX1" fmla="*/ 1271016 w 3044952"/>
              <a:gd name="connsiteY1" fmla="*/ 173736 h 704088"/>
              <a:gd name="connsiteX2" fmla="*/ 3044952 w 3044952"/>
              <a:gd name="connsiteY2" fmla="*/ 0 h 704088"/>
              <a:gd name="connsiteX0" fmla="*/ 0 w 3044952"/>
              <a:gd name="connsiteY0" fmla="*/ 704088 h 704088"/>
              <a:gd name="connsiteX1" fmla="*/ 1271016 w 3044952"/>
              <a:gd name="connsiteY1" fmla="*/ 326136 h 704088"/>
              <a:gd name="connsiteX2" fmla="*/ 3044952 w 3044952"/>
              <a:gd name="connsiteY2" fmla="*/ 0 h 704088"/>
              <a:gd name="connsiteX0" fmla="*/ 0 w 3089529"/>
              <a:gd name="connsiteY0" fmla="*/ 1485900 h 1485900"/>
              <a:gd name="connsiteX1" fmla="*/ 2582037 w 3089529"/>
              <a:gd name="connsiteY1" fmla="*/ 117348 h 1485900"/>
              <a:gd name="connsiteX2" fmla="*/ 3044952 w 3089529"/>
              <a:gd name="connsiteY2" fmla="*/ 781812 h 1485900"/>
              <a:gd name="connsiteX0" fmla="*/ 0 w 3091655"/>
              <a:gd name="connsiteY0" fmla="*/ 1596644 h 1596644"/>
              <a:gd name="connsiteX1" fmla="*/ 2582037 w 3091655"/>
              <a:gd name="connsiteY1" fmla="*/ 228092 h 1596644"/>
              <a:gd name="connsiteX2" fmla="*/ 3014502 w 3091655"/>
              <a:gd name="connsiteY2" fmla="*/ 380492 h 1596644"/>
              <a:gd name="connsiteX3" fmla="*/ 3044952 w 3091655"/>
              <a:gd name="connsiteY3" fmla="*/ 892556 h 1596644"/>
              <a:gd name="connsiteX0" fmla="*/ 0 w 3281964"/>
              <a:gd name="connsiteY0" fmla="*/ 1237996 h 1237996"/>
              <a:gd name="connsiteX1" fmla="*/ 1440180 w 3281964"/>
              <a:gd name="connsiteY1" fmla="*/ 402844 h 1237996"/>
              <a:gd name="connsiteX2" fmla="*/ 3014502 w 3281964"/>
              <a:gd name="connsiteY2" fmla="*/ 21844 h 1237996"/>
              <a:gd name="connsiteX3" fmla="*/ 3044952 w 3281964"/>
              <a:gd name="connsiteY3" fmla="*/ 533908 h 1237996"/>
              <a:gd name="connsiteX0" fmla="*/ 0 w 3044952"/>
              <a:gd name="connsiteY0" fmla="*/ 1390396 h 1390396"/>
              <a:gd name="connsiteX1" fmla="*/ 1440180 w 3044952"/>
              <a:gd name="connsiteY1" fmla="*/ 555244 h 1390396"/>
              <a:gd name="connsiteX2" fmla="*/ 2464719 w 3044952"/>
              <a:gd name="connsiteY2" fmla="*/ 21844 h 1390396"/>
              <a:gd name="connsiteX3" fmla="*/ 3044952 w 3044952"/>
              <a:gd name="connsiteY3" fmla="*/ 686308 h 1390396"/>
              <a:gd name="connsiteX0" fmla="*/ 0 w 3044952"/>
              <a:gd name="connsiteY0" fmla="*/ 1390396 h 1390396"/>
              <a:gd name="connsiteX1" fmla="*/ 1186434 w 3044952"/>
              <a:gd name="connsiteY1" fmla="*/ 555244 h 1390396"/>
              <a:gd name="connsiteX2" fmla="*/ 2464719 w 3044952"/>
              <a:gd name="connsiteY2" fmla="*/ 21844 h 1390396"/>
              <a:gd name="connsiteX3" fmla="*/ 3044952 w 3044952"/>
              <a:gd name="connsiteY3" fmla="*/ 686308 h 1390396"/>
              <a:gd name="connsiteX0" fmla="*/ 0 w 3044952"/>
              <a:gd name="connsiteY0" fmla="*/ 1237996 h 1237996"/>
              <a:gd name="connsiteX1" fmla="*/ 1186434 w 3044952"/>
              <a:gd name="connsiteY1" fmla="*/ 402844 h 1237996"/>
              <a:gd name="connsiteX2" fmla="*/ 2464719 w 3044952"/>
              <a:gd name="connsiteY2" fmla="*/ 21844 h 1237996"/>
              <a:gd name="connsiteX3" fmla="*/ 3044952 w 3044952"/>
              <a:gd name="connsiteY3" fmla="*/ 533908 h 123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4952" h="1237996">
                <a:moveTo>
                  <a:pt x="0" y="1237996"/>
                </a:moveTo>
                <a:cubicBezTo>
                  <a:pt x="381762" y="1031494"/>
                  <a:pt x="678942" y="520192"/>
                  <a:pt x="1186434" y="402844"/>
                </a:cubicBezTo>
                <a:cubicBezTo>
                  <a:pt x="1618366" y="174752"/>
                  <a:pt x="2154966" y="0"/>
                  <a:pt x="2464719" y="21844"/>
                </a:cubicBezTo>
                <a:cubicBezTo>
                  <a:pt x="2774472" y="43688"/>
                  <a:pt x="2969392" y="423164"/>
                  <a:pt x="3044952" y="533908"/>
                </a:cubicBezTo>
              </a:path>
            </a:pathLst>
          </a:custGeom>
          <a:ln w="28575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Staging</a:t>
            </a:r>
            <a:endParaRPr lang="en-US" dirty="0"/>
          </a:p>
        </p:txBody>
      </p:sp>
      <p:pic>
        <p:nvPicPr>
          <p:cNvPr id="62" name="Picture 14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1524000"/>
            <a:ext cx="1194269" cy="1219200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304800" y="99060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1. Build</a:t>
            </a:r>
            <a:endParaRPr lang="en-US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762000" y="2819400"/>
            <a:ext cx="917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2. Send </a:t>
            </a:r>
            <a:br>
              <a:rPr lang="en-US" i="1" dirty="0" smtClean="0"/>
            </a:br>
            <a:r>
              <a:rPr lang="en-US" i="1" dirty="0" smtClean="0"/>
              <a:t>.exe</a:t>
            </a:r>
            <a:endParaRPr lang="en-US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762000" y="4876800"/>
            <a:ext cx="118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3. Start JM</a:t>
            </a:r>
            <a:endParaRPr lang="en-US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2590800" y="3886200"/>
            <a:ext cx="188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5. Generate graph</a:t>
            </a:r>
            <a:endParaRPr lang="en-US" i="1" dirty="0"/>
          </a:p>
        </p:txBody>
      </p:sp>
      <p:sp>
        <p:nvSpPr>
          <p:cNvPr id="67" name="Oval 66"/>
          <p:cNvSpPr/>
          <p:nvPr/>
        </p:nvSpPr>
        <p:spPr>
          <a:xfrm>
            <a:off x="2286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438400" y="43434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590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362200" y="4495800"/>
            <a:ext cx="76200" cy="76200"/>
          </a:xfrm>
          <a:prstGeom prst="ellipse">
            <a:avLst/>
          </a:prstGeom>
          <a:ln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14600" y="4495800"/>
            <a:ext cx="76200" cy="76200"/>
          </a:xfrm>
          <a:prstGeom prst="ellipse">
            <a:avLst/>
          </a:prstGeom>
          <a:ln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667000" y="4495800"/>
            <a:ext cx="76200" cy="76200"/>
          </a:xfrm>
          <a:prstGeom prst="ellipse">
            <a:avLst/>
          </a:prstGeom>
          <a:solidFill>
            <a:srgbClr val="FFFF00"/>
          </a:solidFill>
          <a:ln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3622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146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667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7432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stCxn id="72" idx="7"/>
            <a:endCxn id="76" idx="4"/>
          </p:cNvCxnSpPr>
          <p:nvPr/>
        </p:nvCxnSpPr>
        <p:spPr>
          <a:xfrm rot="5400000" flipH="1" flipV="1">
            <a:off x="2712991" y="4438651"/>
            <a:ext cx="87359" cy="4925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2" idx="1"/>
            <a:endCxn id="69" idx="4"/>
          </p:cNvCxnSpPr>
          <p:nvPr/>
        </p:nvCxnSpPr>
        <p:spPr>
          <a:xfrm rot="16200000" flipV="1">
            <a:off x="2609851" y="4438650"/>
            <a:ext cx="87359" cy="4925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1" idx="7"/>
            <a:endCxn id="69" idx="4"/>
          </p:cNvCxnSpPr>
          <p:nvPr/>
        </p:nvCxnSpPr>
        <p:spPr>
          <a:xfrm rot="5400000" flipH="1" flipV="1">
            <a:off x="2560591" y="4438651"/>
            <a:ext cx="87359" cy="4925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1" idx="1"/>
            <a:endCxn id="68" idx="4"/>
          </p:cNvCxnSpPr>
          <p:nvPr/>
        </p:nvCxnSpPr>
        <p:spPr>
          <a:xfrm rot="16200000" flipV="1">
            <a:off x="2457451" y="4438650"/>
            <a:ext cx="87359" cy="4925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0" idx="7"/>
            <a:endCxn id="68" idx="3"/>
          </p:cNvCxnSpPr>
          <p:nvPr/>
        </p:nvCxnSpPr>
        <p:spPr>
          <a:xfrm rot="5400000" flipH="1" flipV="1">
            <a:off x="2389141" y="4446541"/>
            <a:ext cx="98518" cy="2231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0" idx="1"/>
            <a:endCxn id="67" idx="5"/>
          </p:cNvCxnSpPr>
          <p:nvPr/>
        </p:nvCxnSpPr>
        <p:spPr>
          <a:xfrm rot="16200000" flipV="1">
            <a:off x="2312941" y="4446541"/>
            <a:ext cx="98518" cy="2231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6" idx="1"/>
            <a:endCxn id="75" idx="4"/>
          </p:cNvCxnSpPr>
          <p:nvPr/>
        </p:nvCxnSpPr>
        <p:spPr>
          <a:xfrm rot="16200000" flipV="1">
            <a:off x="2686051" y="4286250"/>
            <a:ext cx="87359" cy="4925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9" idx="7"/>
            <a:endCxn id="75" idx="5"/>
          </p:cNvCxnSpPr>
          <p:nvPr/>
        </p:nvCxnSpPr>
        <p:spPr>
          <a:xfrm rot="5400000" flipH="1" flipV="1">
            <a:off x="2644682" y="4267200"/>
            <a:ext cx="98518" cy="762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9" idx="1"/>
            <a:endCxn id="74" idx="4"/>
          </p:cNvCxnSpPr>
          <p:nvPr/>
        </p:nvCxnSpPr>
        <p:spPr>
          <a:xfrm rot="16200000" flipV="1">
            <a:off x="2533651" y="4286250"/>
            <a:ext cx="87359" cy="4925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8" idx="7"/>
            <a:endCxn id="74" idx="6"/>
          </p:cNvCxnSpPr>
          <p:nvPr/>
        </p:nvCxnSpPr>
        <p:spPr>
          <a:xfrm rot="5400000" flipH="1" flipV="1">
            <a:off x="2484391" y="4248151"/>
            <a:ext cx="125459" cy="8735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8" idx="1"/>
            <a:endCxn id="73" idx="5"/>
          </p:cNvCxnSpPr>
          <p:nvPr/>
        </p:nvCxnSpPr>
        <p:spPr>
          <a:xfrm rot="16200000" flipV="1">
            <a:off x="2389141" y="4294141"/>
            <a:ext cx="98518" cy="2231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7" idx="1"/>
            <a:endCxn id="73" idx="3"/>
          </p:cNvCxnSpPr>
          <p:nvPr/>
        </p:nvCxnSpPr>
        <p:spPr>
          <a:xfrm rot="5400000" flipH="1" flipV="1">
            <a:off x="2286000" y="4267200"/>
            <a:ext cx="98518" cy="762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733800" y="2895600"/>
            <a:ext cx="1181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7. Serialize</a:t>
            </a:r>
            <a:br>
              <a:rPr lang="en-US" i="1" dirty="0" smtClean="0"/>
            </a:br>
            <a:r>
              <a:rPr lang="en-US" i="1" dirty="0" smtClean="0"/>
              <a:t>vertices</a:t>
            </a:r>
            <a:endParaRPr lang="en-US" i="1" dirty="0"/>
          </a:p>
        </p:txBody>
      </p:sp>
      <p:sp>
        <p:nvSpPr>
          <p:cNvPr id="109" name="Freeform 108"/>
          <p:cNvSpPr/>
          <p:nvPr/>
        </p:nvSpPr>
        <p:spPr>
          <a:xfrm>
            <a:off x="2136648" y="4236720"/>
            <a:ext cx="5940552" cy="1239012"/>
          </a:xfrm>
          <a:custGeom>
            <a:avLst/>
            <a:gdLst>
              <a:gd name="connsiteX0" fmla="*/ 5708904 w 5995416"/>
              <a:gd name="connsiteY0" fmla="*/ 0 h 1772412"/>
              <a:gd name="connsiteX1" fmla="*/ 5562600 w 5995416"/>
              <a:gd name="connsiteY1" fmla="*/ 1380744 h 1772412"/>
              <a:gd name="connsiteX2" fmla="*/ 3112008 w 5995416"/>
              <a:gd name="connsiteY2" fmla="*/ 1664208 h 1772412"/>
              <a:gd name="connsiteX3" fmla="*/ 505968 w 5995416"/>
              <a:gd name="connsiteY3" fmla="*/ 1636776 h 1772412"/>
              <a:gd name="connsiteX4" fmla="*/ 76200 w 5995416"/>
              <a:gd name="connsiteY4" fmla="*/ 850392 h 1772412"/>
              <a:gd name="connsiteX0" fmla="*/ 6089904 w 6233160"/>
              <a:gd name="connsiteY0" fmla="*/ 0 h 1239012"/>
              <a:gd name="connsiteX1" fmla="*/ 5562600 w 6233160"/>
              <a:gd name="connsiteY1" fmla="*/ 847344 h 1239012"/>
              <a:gd name="connsiteX2" fmla="*/ 3112008 w 6233160"/>
              <a:gd name="connsiteY2" fmla="*/ 1130808 h 1239012"/>
              <a:gd name="connsiteX3" fmla="*/ 505968 w 6233160"/>
              <a:gd name="connsiteY3" fmla="*/ 1103376 h 1239012"/>
              <a:gd name="connsiteX4" fmla="*/ 76200 w 6233160"/>
              <a:gd name="connsiteY4" fmla="*/ 316992 h 1239012"/>
              <a:gd name="connsiteX0" fmla="*/ 6089904 w 6089904"/>
              <a:gd name="connsiteY0" fmla="*/ 0 h 1239012"/>
              <a:gd name="connsiteX1" fmla="*/ 5562600 w 6089904"/>
              <a:gd name="connsiteY1" fmla="*/ 847344 h 1239012"/>
              <a:gd name="connsiteX2" fmla="*/ 3112008 w 6089904"/>
              <a:gd name="connsiteY2" fmla="*/ 1130808 h 1239012"/>
              <a:gd name="connsiteX3" fmla="*/ 505968 w 6089904"/>
              <a:gd name="connsiteY3" fmla="*/ 1103376 h 1239012"/>
              <a:gd name="connsiteX4" fmla="*/ 76200 w 6089904"/>
              <a:gd name="connsiteY4" fmla="*/ 316992 h 123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9904" h="1239012">
                <a:moveTo>
                  <a:pt x="6089904" y="0"/>
                </a:moveTo>
                <a:cubicBezTo>
                  <a:pt x="6035040" y="542544"/>
                  <a:pt x="6058916" y="658876"/>
                  <a:pt x="5562600" y="847344"/>
                </a:cubicBezTo>
                <a:cubicBezTo>
                  <a:pt x="5066284" y="1035812"/>
                  <a:pt x="3954780" y="1088136"/>
                  <a:pt x="3112008" y="1130808"/>
                </a:cubicBezTo>
                <a:cubicBezTo>
                  <a:pt x="2269236" y="1173480"/>
                  <a:pt x="1011936" y="1239012"/>
                  <a:pt x="505968" y="1103376"/>
                </a:cubicBezTo>
                <a:cubicBezTo>
                  <a:pt x="0" y="967740"/>
                  <a:pt x="38100" y="642366"/>
                  <a:pt x="76200" y="316992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5638800" y="4953000"/>
            <a:ext cx="1752660" cy="646331"/>
          </a:xfrm>
          <a:prstGeom prst="rect">
            <a:avLst/>
          </a:prstGeom>
          <a:noFill/>
          <a:ln>
            <a:noFill/>
            <a:tailEnd w="lg" len="lg"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8. Monitor</a:t>
            </a:r>
          </a:p>
          <a:p>
            <a:pPr algn="ctr"/>
            <a:r>
              <a:rPr lang="en-US" i="1" dirty="0" smtClean="0"/>
              <a:t>Vertex execution</a:t>
            </a:r>
            <a:endParaRPr lang="en-US" i="1" dirty="0"/>
          </a:p>
        </p:txBody>
      </p:sp>
      <p:sp>
        <p:nvSpPr>
          <p:cNvPr id="116" name="modem"/>
          <p:cNvSpPr>
            <a:spLocks noEditPoints="1" noChangeArrowheads="1"/>
          </p:cNvSpPr>
          <p:nvPr/>
        </p:nvSpPr>
        <p:spPr bwMode="auto">
          <a:xfrm>
            <a:off x="4343400" y="4572000"/>
            <a:ext cx="609600" cy="3048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rot="5400000">
            <a:off x="4267994" y="5409406"/>
            <a:ext cx="1066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reeform 117"/>
          <p:cNvSpPr/>
          <p:nvPr/>
        </p:nvSpPr>
        <p:spPr>
          <a:xfrm>
            <a:off x="1941576" y="4956048"/>
            <a:ext cx="2750820" cy="905256"/>
          </a:xfrm>
          <a:custGeom>
            <a:avLst/>
            <a:gdLst>
              <a:gd name="connsiteX0" fmla="*/ 158496 w 2718816"/>
              <a:gd name="connsiteY0" fmla="*/ 45720 h 905256"/>
              <a:gd name="connsiteX1" fmla="*/ 204216 w 2718816"/>
              <a:gd name="connsiteY1" fmla="*/ 658368 h 905256"/>
              <a:gd name="connsiteX2" fmla="*/ 1383792 w 2718816"/>
              <a:gd name="connsiteY2" fmla="*/ 905256 h 905256"/>
              <a:gd name="connsiteX3" fmla="*/ 2490216 w 2718816"/>
              <a:gd name="connsiteY3" fmla="*/ 822960 h 905256"/>
              <a:gd name="connsiteX4" fmla="*/ 2718816 w 2718816"/>
              <a:gd name="connsiteY4" fmla="*/ 0 h 905256"/>
              <a:gd name="connsiteX0" fmla="*/ 158496 w 2756916"/>
              <a:gd name="connsiteY0" fmla="*/ 45720 h 905256"/>
              <a:gd name="connsiteX1" fmla="*/ 204216 w 2756916"/>
              <a:gd name="connsiteY1" fmla="*/ 658368 h 905256"/>
              <a:gd name="connsiteX2" fmla="*/ 1383792 w 2756916"/>
              <a:gd name="connsiteY2" fmla="*/ 905256 h 905256"/>
              <a:gd name="connsiteX3" fmla="*/ 2490216 w 2756916"/>
              <a:gd name="connsiteY3" fmla="*/ 822960 h 905256"/>
              <a:gd name="connsiteX4" fmla="*/ 2718816 w 2756916"/>
              <a:gd name="connsiteY4" fmla="*/ 432816 h 905256"/>
              <a:gd name="connsiteX5" fmla="*/ 2718816 w 2756916"/>
              <a:gd name="connsiteY5" fmla="*/ 0 h 905256"/>
              <a:gd name="connsiteX0" fmla="*/ 158496 w 2756916"/>
              <a:gd name="connsiteY0" fmla="*/ 45720 h 905256"/>
              <a:gd name="connsiteX1" fmla="*/ 204216 w 2756916"/>
              <a:gd name="connsiteY1" fmla="*/ 658368 h 905256"/>
              <a:gd name="connsiteX2" fmla="*/ 1383792 w 2756916"/>
              <a:gd name="connsiteY2" fmla="*/ 905256 h 905256"/>
              <a:gd name="connsiteX3" fmla="*/ 1773936 w 2756916"/>
              <a:gd name="connsiteY3" fmla="*/ 886968 h 905256"/>
              <a:gd name="connsiteX4" fmla="*/ 2490216 w 2756916"/>
              <a:gd name="connsiteY4" fmla="*/ 822960 h 905256"/>
              <a:gd name="connsiteX5" fmla="*/ 2718816 w 2756916"/>
              <a:gd name="connsiteY5" fmla="*/ 432816 h 905256"/>
              <a:gd name="connsiteX6" fmla="*/ 2718816 w 2756916"/>
              <a:gd name="connsiteY6" fmla="*/ 0 h 905256"/>
              <a:gd name="connsiteX0" fmla="*/ 79248 w 2830068"/>
              <a:gd name="connsiteY0" fmla="*/ 45720 h 905256"/>
              <a:gd name="connsiteX1" fmla="*/ 277368 w 2830068"/>
              <a:gd name="connsiteY1" fmla="*/ 658368 h 905256"/>
              <a:gd name="connsiteX2" fmla="*/ 1456944 w 2830068"/>
              <a:gd name="connsiteY2" fmla="*/ 905256 h 905256"/>
              <a:gd name="connsiteX3" fmla="*/ 1847088 w 2830068"/>
              <a:gd name="connsiteY3" fmla="*/ 886968 h 905256"/>
              <a:gd name="connsiteX4" fmla="*/ 2563368 w 2830068"/>
              <a:gd name="connsiteY4" fmla="*/ 822960 h 905256"/>
              <a:gd name="connsiteX5" fmla="*/ 2791968 w 2830068"/>
              <a:gd name="connsiteY5" fmla="*/ 432816 h 905256"/>
              <a:gd name="connsiteX6" fmla="*/ 2791968 w 2830068"/>
              <a:gd name="connsiteY6" fmla="*/ 0 h 905256"/>
              <a:gd name="connsiteX0" fmla="*/ 31496 w 2782316"/>
              <a:gd name="connsiteY0" fmla="*/ 45720 h 905256"/>
              <a:gd name="connsiteX1" fmla="*/ 229616 w 2782316"/>
              <a:gd name="connsiteY1" fmla="*/ 658368 h 905256"/>
              <a:gd name="connsiteX2" fmla="*/ 1409192 w 2782316"/>
              <a:gd name="connsiteY2" fmla="*/ 905256 h 905256"/>
              <a:gd name="connsiteX3" fmla="*/ 1799336 w 2782316"/>
              <a:gd name="connsiteY3" fmla="*/ 886968 h 905256"/>
              <a:gd name="connsiteX4" fmla="*/ 2515616 w 2782316"/>
              <a:gd name="connsiteY4" fmla="*/ 822960 h 905256"/>
              <a:gd name="connsiteX5" fmla="*/ 2744216 w 2782316"/>
              <a:gd name="connsiteY5" fmla="*/ 432816 h 905256"/>
              <a:gd name="connsiteX6" fmla="*/ 2744216 w 2782316"/>
              <a:gd name="connsiteY6" fmla="*/ 0 h 905256"/>
              <a:gd name="connsiteX0" fmla="*/ 0 w 2750820"/>
              <a:gd name="connsiteY0" fmla="*/ 45720 h 905256"/>
              <a:gd name="connsiteX1" fmla="*/ 198120 w 2750820"/>
              <a:gd name="connsiteY1" fmla="*/ 658368 h 905256"/>
              <a:gd name="connsiteX2" fmla="*/ 1072896 w 2750820"/>
              <a:gd name="connsiteY2" fmla="*/ 905256 h 905256"/>
              <a:gd name="connsiteX3" fmla="*/ 1767840 w 2750820"/>
              <a:gd name="connsiteY3" fmla="*/ 886968 h 905256"/>
              <a:gd name="connsiteX4" fmla="*/ 2484120 w 2750820"/>
              <a:gd name="connsiteY4" fmla="*/ 822960 h 905256"/>
              <a:gd name="connsiteX5" fmla="*/ 2712720 w 2750820"/>
              <a:gd name="connsiteY5" fmla="*/ 432816 h 905256"/>
              <a:gd name="connsiteX6" fmla="*/ 2712720 w 2750820"/>
              <a:gd name="connsiteY6" fmla="*/ 0 h 90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0820" h="905256">
                <a:moveTo>
                  <a:pt x="0" y="45720"/>
                </a:moveTo>
                <a:cubicBezTo>
                  <a:pt x="57912" y="252984"/>
                  <a:pt x="19304" y="515112"/>
                  <a:pt x="198120" y="658368"/>
                </a:cubicBezTo>
                <a:cubicBezTo>
                  <a:pt x="376936" y="801624"/>
                  <a:pt x="874776" y="867156"/>
                  <a:pt x="1072896" y="905256"/>
                </a:cubicBezTo>
                <a:lnTo>
                  <a:pt x="1767840" y="886968"/>
                </a:lnTo>
                <a:lnTo>
                  <a:pt x="2484120" y="822960"/>
                </a:lnTo>
                <a:cubicBezTo>
                  <a:pt x="2668524" y="807720"/>
                  <a:pt x="2674620" y="569976"/>
                  <a:pt x="2712720" y="432816"/>
                </a:cubicBezTo>
                <a:cubicBezTo>
                  <a:pt x="2750820" y="295656"/>
                  <a:pt x="2674620" y="135636"/>
                  <a:pt x="2712720" y="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2590800" y="5562600"/>
            <a:ext cx="1772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4. Query</a:t>
            </a:r>
            <a:br>
              <a:rPr lang="en-US" i="1" dirty="0" smtClean="0"/>
            </a:br>
            <a:r>
              <a:rPr lang="en-US" i="1" dirty="0" smtClean="0"/>
              <a:t>cluster resources</a:t>
            </a:r>
            <a:endParaRPr lang="en-US" i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4953000" y="4343400"/>
            <a:ext cx="9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</a:t>
            </a:r>
            <a:br>
              <a:rPr lang="en-US" dirty="0" smtClean="0"/>
            </a:b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286000" y="4572000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6. Initialize vertices</a:t>
            </a: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45" grpId="0" animBg="1"/>
      <p:bldP spid="63" grpId="0"/>
      <p:bldP spid="64" grpId="0"/>
      <p:bldP spid="65" grpId="0"/>
      <p:bldP spid="66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108" grpId="0"/>
      <p:bldP spid="109" grpId="0" animBg="1"/>
      <p:bldP spid="110" grpId="0"/>
      <p:bldP spid="118" grpId="0" animBg="1"/>
      <p:bldP spid="119" grpId="0"/>
      <p:bldP spid="5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4" name="Picture 4" descr="C:\Users\mbudiu\AppData\Local\Microsoft\Windows\Temporary Internet Files\Content.IE5\A0W98ILJ\MCPE03640_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2209799"/>
            <a:ext cx="3767750" cy="346898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smtClean="0"/>
              <a:t>“What’s </a:t>
            </a:r>
            <a:r>
              <a:rPr lang="en-US" dirty="0" smtClean="0"/>
              <a:t>the point if I can’t have </a:t>
            </a:r>
            <a:r>
              <a:rPr lang="en-US" smtClean="0"/>
              <a:t>it</a:t>
            </a:r>
            <a:r>
              <a:rPr lang="en-US" smtClean="0"/>
              <a:t>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382000" cy="3733800"/>
          </a:xfrm>
          <a:solidFill>
            <a:srgbClr val="F8F8F8">
              <a:alpha val="76863"/>
            </a:srgbClr>
          </a:solidFill>
        </p:spPr>
        <p:txBody>
          <a:bodyPr/>
          <a:lstStyle/>
          <a:p>
            <a:r>
              <a:rPr lang="en-US" dirty="0" smtClean="0"/>
              <a:t>Glad you asked</a:t>
            </a:r>
          </a:p>
          <a:p>
            <a:r>
              <a:rPr lang="en-US" dirty="0" smtClean="0"/>
              <a:t>We’re opening </a:t>
            </a:r>
            <a:r>
              <a:rPr lang="en-US" dirty="0" err="1" smtClean="0"/>
              <a:t>Dryad+DryadLINQ</a:t>
            </a:r>
            <a:r>
              <a:rPr lang="en-US" dirty="0" smtClean="0"/>
              <a:t> to </a:t>
            </a:r>
            <a:br>
              <a:rPr lang="en-US" dirty="0" smtClean="0"/>
            </a:br>
            <a:r>
              <a:rPr lang="en-US" dirty="0" smtClean="0"/>
              <a:t>a few academic partners</a:t>
            </a:r>
          </a:p>
          <a:p>
            <a:r>
              <a:rPr lang="en-US" dirty="0" smtClean="0"/>
              <a:t>Expect an official announcement soon</a:t>
            </a:r>
          </a:p>
          <a:p>
            <a:r>
              <a:rPr lang="en-US" dirty="0" smtClean="0"/>
              <a:t>Please talk to us if you are interested</a:t>
            </a:r>
          </a:p>
          <a:p>
            <a:r>
              <a:rPr lang="en-US" dirty="0" smtClean="0"/>
              <a:t>Most likely not open-source (for now)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5372100" y="1409700"/>
            <a:ext cx="114300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" descr="C:\Users\mbudiu\AppData\Local\Microsoft\Windows\Temporary Internet Files\Content.IE5\CEUDYJIA\MCj0438059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209800"/>
            <a:ext cx="3505200" cy="3505200"/>
          </a:xfrm>
          <a:prstGeom prst="rect">
            <a:avLst/>
          </a:prstGeom>
          <a:noFill/>
        </p:spPr>
      </p:pic>
      <p:pic>
        <p:nvPicPr>
          <p:cNvPr id="40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33600"/>
            <a:ext cx="218085" cy="685801"/>
          </a:xfrm>
          <a:prstGeom prst="rect">
            <a:avLst/>
          </a:prstGeom>
          <a:noFill/>
        </p:spPr>
      </p:pic>
      <p:pic>
        <p:nvPicPr>
          <p:cNvPr id="41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3200400"/>
            <a:ext cx="218085" cy="685801"/>
          </a:xfrm>
          <a:prstGeom prst="rect">
            <a:avLst/>
          </a:prstGeom>
          <a:noFill/>
        </p:spPr>
      </p:pic>
      <p:pic>
        <p:nvPicPr>
          <p:cNvPr id="42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590800"/>
            <a:ext cx="218085" cy="685801"/>
          </a:xfrm>
          <a:prstGeom prst="rect">
            <a:avLst/>
          </a:prstGeom>
          <a:noFill/>
        </p:spPr>
      </p:pic>
      <p:pic>
        <p:nvPicPr>
          <p:cNvPr id="7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895600"/>
            <a:ext cx="218085" cy="685801"/>
          </a:xfrm>
          <a:prstGeom prst="rect">
            <a:avLst/>
          </a:prstGeom>
          <a:noFill/>
        </p:spPr>
      </p:pic>
      <p:pic>
        <p:nvPicPr>
          <p:cNvPr id="7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810000"/>
            <a:ext cx="218085" cy="685801"/>
          </a:xfrm>
          <a:prstGeom prst="rect">
            <a:avLst/>
          </a:prstGeom>
          <a:noFill/>
        </p:spPr>
      </p:pic>
      <p:pic>
        <p:nvPicPr>
          <p:cNvPr id="78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514600"/>
            <a:ext cx="218085" cy="685801"/>
          </a:xfrm>
          <a:prstGeom prst="rect">
            <a:avLst/>
          </a:prstGeom>
          <a:noFill/>
        </p:spPr>
      </p:pic>
      <p:pic>
        <p:nvPicPr>
          <p:cNvPr id="79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810000"/>
            <a:ext cx="218085" cy="685801"/>
          </a:xfrm>
          <a:prstGeom prst="rect">
            <a:avLst/>
          </a:prstGeom>
          <a:noFill/>
        </p:spPr>
      </p:pic>
      <p:pic>
        <p:nvPicPr>
          <p:cNvPr id="80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876800"/>
            <a:ext cx="218085" cy="685801"/>
          </a:xfrm>
          <a:prstGeom prst="rect">
            <a:avLst/>
          </a:prstGeom>
          <a:noFill/>
        </p:spPr>
      </p:pic>
      <p:pic>
        <p:nvPicPr>
          <p:cNvPr id="81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981200"/>
            <a:ext cx="218085" cy="685801"/>
          </a:xfrm>
          <a:prstGeom prst="rect">
            <a:avLst/>
          </a:prstGeom>
          <a:noFill/>
        </p:spPr>
      </p:pic>
      <p:pic>
        <p:nvPicPr>
          <p:cNvPr id="82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2819400"/>
            <a:ext cx="218085" cy="685801"/>
          </a:xfrm>
          <a:prstGeom prst="rect">
            <a:avLst/>
          </a:prstGeom>
          <a:noFill/>
        </p:spPr>
      </p:pic>
      <p:pic>
        <p:nvPicPr>
          <p:cNvPr id="83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114800"/>
            <a:ext cx="218085" cy="685801"/>
          </a:xfrm>
          <a:prstGeom prst="rect">
            <a:avLst/>
          </a:prstGeom>
          <a:noFill/>
        </p:spPr>
      </p:pic>
      <p:pic>
        <p:nvPicPr>
          <p:cNvPr id="8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191000"/>
            <a:ext cx="218085" cy="685801"/>
          </a:xfrm>
          <a:prstGeom prst="rect">
            <a:avLst/>
          </a:prstGeom>
          <a:noFill/>
        </p:spPr>
      </p:pic>
      <p:pic>
        <p:nvPicPr>
          <p:cNvPr id="85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2209800"/>
            <a:ext cx="218085" cy="685801"/>
          </a:xfrm>
          <a:prstGeom prst="rect">
            <a:avLst/>
          </a:prstGeom>
          <a:noFill/>
        </p:spPr>
      </p:pic>
      <p:pic>
        <p:nvPicPr>
          <p:cNvPr id="8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276600"/>
            <a:ext cx="218085" cy="685801"/>
          </a:xfrm>
          <a:prstGeom prst="rect">
            <a:avLst/>
          </a:prstGeom>
          <a:noFill/>
        </p:spPr>
      </p:pic>
      <p:pic>
        <p:nvPicPr>
          <p:cNvPr id="8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2667000"/>
            <a:ext cx="218085" cy="685801"/>
          </a:xfrm>
          <a:prstGeom prst="rect">
            <a:avLst/>
          </a:prstGeom>
          <a:noFill/>
        </p:spPr>
      </p:pic>
      <p:pic>
        <p:nvPicPr>
          <p:cNvPr id="88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971800"/>
            <a:ext cx="218085" cy="685801"/>
          </a:xfrm>
          <a:prstGeom prst="rect">
            <a:avLst/>
          </a:prstGeom>
          <a:noFill/>
        </p:spPr>
      </p:pic>
      <p:pic>
        <p:nvPicPr>
          <p:cNvPr id="89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886200"/>
            <a:ext cx="218085" cy="685801"/>
          </a:xfrm>
          <a:prstGeom prst="rect">
            <a:avLst/>
          </a:prstGeom>
          <a:noFill/>
        </p:spPr>
      </p:pic>
      <p:pic>
        <p:nvPicPr>
          <p:cNvPr id="90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590800"/>
            <a:ext cx="218085" cy="685801"/>
          </a:xfrm>
          <a:prstGeom prst="rect">
            <a:avLst/>
          </a:prstGeom>
          <a:noFill/>
        </p:spPr>
      </p:pic>
      <p:pic>
        <p:nvPicPr>
          <p:cNvPr id="91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886200"/>
            <a:ext cx="218085" cy="685801"/>
          </a:xfrm>
          <a:prstGeom prst="rect">
            <a:avLst/>
          </a:prstGeom>
          <a:noFill/>
        </p:spPr>
      </p:pic>
      <p:pic>
        <p:nvPicPr>
          <p:cNvPr id="92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4495800"/>
            <a:ext cx="218085" cy="685801"/>
          </a:xfrm>
          <a:prstGeom prst="rect">
            <a:avLst/>
          </a:prstGeom>
          <a:noFill/>
        </p:spPr>
      </p:pic>
      <p:pic>
        <p:nvPicPr>
          <p:cNvPr id="93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057400"/>
            <a:ext cx="218085" cy="685801"/>
          </a:xfrm>
          <a:prstGeom prst="rect">
            <a:avLst/>
          </a:prstGeom>
          <a:noFill/>
        </p:spPr>
      </p:pic>
      <p:pic>
        <p:nvPicPr>
          <p:cNvPr id="9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895600"/>
            <a:ext cx="218085" cy="685801"/>
          </a:xfrm>
          <a:prstGeom prst="rect">
            <a:avLst/>
          </a:prstGeom>
          <a:noFill/>
        </p:spPr>
      </p:pic>
      <p:pic>
        <p:nvPicPr>
          <p:cNvPr id="95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191000"/>
            <a:ext cx="218085" cy="685801"/>
          </a:xfrm>
          <a:prstGeom prst="rect">
            <a:avLst/>
          </a:prstGeom>
          <a:noFill/>
        </p:spPr>
      </p:pic>
      <p:pic>
        <p:nvPicPr>
          <p:cNvPr id="9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267200"/>
            <a:ext cx="218085" cy="685801"/>
          </a:xfrm>
          <a:prstGeom prst="rect">
            <a:avLst/>
          </a:prstGeom>
          <a:noFill/>
        </p:spPr>
      </p:pic>
      <p:pic>
        <p:nvPicPr>
          <p:cNvPr id="9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209800"/>
            <a:ext cx="218085" cy="685801"/>
          </a:xfrm>
          <a:prstGeom prst="rect">
            <a:avLst/>
          </a:prstGeom>
          <a:noFill/>
        </p:spPr>
      </p:pic>
      <p:pic>
        <p:nvPicPr>
          <p:cNvPr id="98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352800"/>
            <a:ext cx="218085" cy="685801"/>
          </a:xfrm>
          <a:prstGeom prst="rect">
            <a:avLst/>
          </a:prstGeom>
          <a:noFill/>
        </p:spPr>
      </p:pic>
      <p:pic>
        <p:nvPicPr>
          <p:cNvPr id="99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743200"/>
            <a:ext cx="218085" cy="685801"/>
          </a:xfrm>
          <a:prstGeom prst="rect">
            <a:avLst/>
          </a:prstGeom>
          <a:noFill/>
        </p:spPr>
      </p:pic>
      <p:pic>
        <p:nvPicPr>
          <p:cNvPr id="100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048000"/>
            <a:ext cx="218085" cy="685801"/>
          </a:xfrm>
          <a:prstGeom prst="rect">
            <a:avLst/>
          </a:prstGeom>
          <a:noFill/>
        </p:spPr>
      </p:pic>
      <p:pic>
        <p:nvPicPr>
          <p:cNvPr id="101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962400"/>
            <a:ext cx="218085" cy="685801"/>
          </a:xfrm>
          <a:prstGeom prst="rect">
            <a:avLst/>
          </a:prstGeom>
          <a:noFill/>
        </p:spPr>
      </p:pic>
      <p:pic>
        <p:nvPicPr>
          <p:cNvPr id="102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667000"/>
            <a:ext cx="218085" cy="685801"/>
          </a:xfrm>
          <a:prstGeom prst="rect">
            <a:avLst/>
          </a:prstGeom>
          <a:noFill/>
        </p:spPr>
      </p:pic>
      <p:pic>
        <p:nvPicPr>
          <p:cNvPr id="103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962400"/>
            <a:ext cx="218085" cy="685801"/>
          </a:xfrm>
          <a:prstGeom prst="rect">
            <a:avLst/>
          </a:prstGeom>
          <a:noFill/>
        </p:spPr>
      </p:pic>
      <p:pic>
        <p:nvPicPr>
          <p:cNvPr id="10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876800"/>
            <a:ext cx="218085" cy="685801"/>
          </a:xfrm>
          <a:prstGeom prst="rect">
            <a:avLst/>
          </a:prstGeom>
          <a:noFill/>
        </p:spPr>
      </p:pic>
      <p:sp>
        <p:nvSpPr>
          <p:cNvPr id="105" name="32-Point Star 104"/>
          <p:cNvSpPr/>
          <p:nvPr/>
        </p:nvSpPr>
        <p:spPr>
          <a:xfrm>
            <a:off x="3768437" y="2677412"/>
            <a:ext cx="2209800" cy="2057400"/>
          </a:xfrm>
          <a:prstGeom prst="star3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32-Point Star 105"/>
          <p:cNvSpPr/>
          <p:nvPr/>
        </p:nvSpPr>
        <p:spPr>
          <a:xfrm rot="21249845">
            <a:off x="4067436" y="2972667"/>
            <a:ext cx="1611801" cy="1466890"/>
          </a:xfrm>
          <a:prstGeom prst="star3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32-Point Star 106"/>
          <p:cNvSpPr/>
          <p:nvPr/>
        </p:nvSpPr>
        <p:spPr>
          <a:xfrm>
            <a:off x="4298693" y="3175460"/>
            <a:ext cx="1149285" cy="1040091"/>
          </a:xfrm>
          <a:prstGeom prst="star3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32-Point Star 107"/>
          <p:cNvSpPr/>
          <p:nvPr/>
        </p:nvSpPr>
        <p:spPr>
          <a:xfrm rot="21249845">
            <a:off x="4455130" y="3317296"/>
            <a:ext cx="838276" cy="741566"/>
          </a:xfrm>
          <a:prstGeom prst="star3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7" descr="C:\Users\mbudiu.NORTHAMERICA\AppData\Local\Microsoft\Windows\Temporary Internet Files\Content.IE5\925GOJ4Q\MCj0433941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3505200"/>
            <a:ext cx="876300" cy="876300"/>
          </a:xfrm>
          <a:prstGeom prst="rect">
            <a:avLst/>
          </a:prstGeom>
          <a:noFill/>
        </p:spPr>
      </p:pic>
      <p:cxnSp>
        <p:nvCxnSpPr>
          <p:cNvPr id="110" name="Straight Connector 109"/>
          <p:cNvCxnSpPr>
            <a:endCxn id="109" idx="1"/>
          </p:cNvCxnSpPr>
          <p:nvPr/>
        </p:nvCxnSpPr>
        <p:spPr>
          <a:xfrm>
            <a:off x="5978237" y="3706112"/>
            <a:ext cx="498763" cy="237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jigsawoutlin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1828800"/>
            <a:ext cx="4582285" cy="381077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8495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 smtClean="0"/>
              <a:t>Dryad </a:t>
            </a:r>
          </a:p>
          <a:p>
            <a:r>
              <a:rPr lang="en-US" dirty="0" smtClean="0"/>
              <a:t>DryadLINQ</a:t>
            </a:r>
          </a:p>
          <a:p>
            <a:r>
              <a:rPr lang="en-US" dirty="0" smtClean="0"/>
              <a:t>DryadLINQ Applications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200" y="457200"/>
            <a:ext cx="25651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Outline</a:t>
            </a:r>
            <a:endParaRPr lang="en-US" sz="6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Dryad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Continuously deployed since 2006</a:t>
            </a:r>
          </a:p>
          <a:p>
            <a:r>
              <a:rPr lang="en-US" dirty="0" smtClean="0"/>
              <a:t>Running on &gt;&gt; 10</a:t>
            </a:r>
            <a:r>
              <a:rPr lang="en-US" baseline="30000" dirty="0" smtClean="0"/>
              <a:t>4 </a:t>
            </a:r>
            <a:r>
              <a:rPr lang="en-US" dirty="0" smtClean="0"/>
              <a:t>machines</a:t>
            </a:r>
          </a:p>
          <a:p>
            <a:r>
              <a:rPr lang="en-US" dirty="0" smtClean="0"/>
              <a:t>Sifting through &gt; 10Pb data daily</a:t>
            </a:r>
          </a:p>
          <a:p>
            <a:r>
              <a:rPr lang="en-US" dirty="0" smtClean="0"/>
              <a:t>Runs on clusters &gt; 3000 machines</a:t>
            </a:r>
          </a:p>
          <a:p>
            <a:r>
              <a:rPr lang="en-US" dirty="0" smtClean="0"/>
              <a:t>Handles jobs with &gt; 10</a:t>
            </a:r>
            <a:r>
              <a:rPr lang="en-US" baseline="30000" dirty="0" smtClean="0"/>
              <a:t>5 </a:t>
            </a:r>
            <a:r>
              <a:rPr lang="en-US" dirty="0" smtClean="0"/>
              <a:t>processes each</a:t>
            </a:r>
          </a:p>
          <a:p>
            <a:r>
              <a:rPr lang="en-US" dirty="0" smtClean="0"/>
              <a:t>Platform for rich software ecosystem</a:t>
            </a:r>
          </a:p>
          <a:p>
            <a:r>
              <a:rPr lang="en-US" dirty="0" smtClean="0"/>
              <a:t>Used by &gt;&gt; 100 developers</a:t>
            </a:r>
          </a:p>
          <a:p>
            <a:endParaRPr lang="en-US" dirty="0" smtClean="0"/>
          </a:p>
          <a:p>
            <a:r>
              <a:rPr lang="en-US" dirty="0" smtClean="0"/>
              <a:t>Written at Microsoft Research, Silicon Valley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8546" name="Picture 2" descr="Image:Dryad11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1066800"/>
            <a:ext cx="1741932" cy="4114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15493</TotalTime>
  <Words>2193</Words>
  <Application>Microsoft Office PowerPoint</Application>
  <PresentationFormat>On-screen Show (4:3)</PresentationFormat>
  <Paragraphs>892</Paragraphs>
  <Slides>68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0" baseType="lpstr">
      <vt:lpstr>Office Theme</vt:lpstr>
      <vt:lpstr>Equation</vt:lpstr>
      <vt:lpstr>Cluster Computing with DryadLINQ</vt:lpstr>
      <vt:lpstr>The Roaring ‘60s</vt:lpstr>
      <vt:lpstr>The other ‘60s</vt:lpstr>
      <vt:lpstr>What about us, now?</vt:lpstr>
      <vt:lpstr>Layers</vt:lpstr>
      <vt:lpstr>Pieces of the Global Computer</vt:lpstr>
      <vt:lpstr>This Work</vt:lpstr>
      <vt:lpstr>Slide 8</vt:lpstr>
      <vt:lpstr>Dryad</vt:lpstr>
      <vt:lpstr>Bibliography</vt:lpstr>
      <vt:lpstr>Software Stack</vt:lpstr>
      <vt:lpstr>Goal</vt:lpstr>
      <vt:lpstr>Design Space</vt:lpstr>
      <vt:lpstr>Data Partitioning</vt:lpstr>
      <vt:lpstr>2-D Piping</vt:lpstr>
      <vt:lpstr>Virtualized 2-D Pipelines</vt:lpstr>
      <vt:lpstr>Virtualized 2-D Pipelines</vt:lpstr>
      <vt:lpstr>Virtualized 2-D Pipelines</vt:lpstr>
      <vt:lpstr>Virtualized 2-D Pipelines</vt:lpstr>
      <vt:lpstr>Virtualized 2-D Pipelines</vt:lpstr>
      <vt:lpstr>Dryad Job Structure</vt:lpstr>
      <vt:lpstr>Channels</vt:lpstr>
      <vt:lpstr>Dryad System Architecture</vt:lpstr>
      <vt:lpstr>Fault Tolerance</vt:lpstr>
      <vt:lpstr>Policy Managers</vt:lpstr>
      <vt:lpstr>Slide 26</vt:lpstr>
      <vt:lpstr>LINQ</vt:lpstr>
      <vt:lpstr>LINQ = .Net+ Queries</vt:lpstr>
      <vt:lpstr>LINQ System Architecture</vt:lpstr>
      <vt:lpstr>DryadLINQ = LINQ + Dryad</vt:lpstr>
      <vt:lpstr>DryadLINQ Data Model</vt:lpstr>
      <vt:lpstr>The DryadLINQ Provider</vt:lpstr>
      <vt:lpstr>Demo</vt:lpstr>
      <vt:lpstr>Example: Histogram</vt:lpstr>
      <vt:lpstr>Histogram Plan</vt:lpstr>
      <vt:lpstr>Map-Reduce in DryadLINQ</vt:lpstr>
      <vt:lpstr>Map-Reduce Plan</vt:lpstr>
      <vt:lpstr>Distributed Sorting in DryadLINQ</vt:lpstr>
      <vt:lpstr>Distributed Sorting Plan</vt:lpstr>
      <vt:lpstr>Language Summary</vt:lpstr>
      <vt:lpstr>Combining Query Providers</vt:lpstr>
      <vt:lpstr>Using PLINQ</vt:lpstr>
      <vt:lpstr>Using LINQ to SQL Server</vt:lpstr>
      <vt:lpstr>Using LINQ-to-objects</vt:lpstr>
      <vt:lpstr>Slide 45</vt:lpstr>
      <vt:lpstr>Slide 46</vt:lpstr>
      <vt:lpstr>Linear Algebra &amp; Machine Learning  in DryadLINQ</vt:lpstr>
      <vt:lpstr>Operations on Large Vectors:  Map 1</vt:lpstr>
      <vt:lpstr>Map 2 (Pairwise)</vt:lpstr>
      <vt:lpstr>Map 3 (Vector-Scalar)</vt:lpstr>
      <vt:lpstr>Reduce (Fold)</vt:lpstr>
      <vt:lpstr>Linear Algebra</vt:lpstr>
      <vt:lpstr>Linear Regression</vt:lpstr>
      <vt:lpstr>Analytic Solution</vt:lpstr>
      <vt:lpstr>Linear Regression Code</vt:lpstr>
      <vt:lpstr>Expectation Maximization (Gaussians)</vt:lpstr>
      <vt:lpstr>Probabilistic Index Maps</vt:lpstr>
      <vt:lpstr>Conclusions</vt:lpstr>
      <vt:lpstr>Backup Slides</vt:lpstr>
      <vt:lpstr>Data-Parallel Computation</vt:lpstr>
      <vt:lpstr>Dryad = Execution Layer</vt:lpstr>
      <vt:lpstr>DryadLINQ</vt:lpstr>
      <vt:lpstr>Dynamic Graph Rewriting</vt:lpstr>
      <vt:lpstr>Dynamic Aggregation</vt:lpstr>
      <vt:lpstr>Range-Distribution Manager</vt:lpstr>
      <vt:lpstr>Goal: Declarative Programming</vt:lpstr>
      <vt:lpstr>Staging</vt:lpstr>
      <vt:lpstr>“What’s the point if I can’t have it?”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Computing with Dryad</dc:title>
  <dc:creator>Mihai Budiu</dc:creator>
  <cp:lastModifiedBy>Mihai Budiu</cp:lastModifiedBy>
  <cp:revision>619</cp:revision>
  <dcterms:created xsi:type="dcterms:W3CDTF">2008-02-12T01:28:42Z</dcterms:created>
  <dcterms:modified xsi:type="dcterms:W3CDTF">2008-10-09T06:11:35Z</dcterms:modified>
</cp:coreProperties>
</file>