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2" r:id="rId5"/>
    <p:sldId id="260" r:id="rId6"/>
    <p:sldId id="261" r:id="rId7"/>
    <p:sldId id="286" r:id="rId8"/>
    <p:sldId id="272" r:id="rId9"/>
    <p:sldId id="263" r:id="rId10"/>
    <p:sldId id="257" r:id="rId11"/>
    <p:sldId id="292" r:id="rId12"/>
    <p:sldId id="285" r:id="rId13"/>
    <p:sldId id="30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71" r:id="rId22"/>
    <p:sldId id="302" r:id="rId23"/>
    <p:sldId id="273" r:id="rId24"/>
    <p:sldId id="287" r:id="rId25"/>
    <p:sldId id="288" r:id="rId26"/>
    <p:sldId id="300" r:id="rId27"/>
    <p:sldId id="303" r:id="rId28"/>
    <p:sldId id="291" r:id="rId29"/>
    <p:sldId id="305" r:id="rId30"/>
    <p:sldId id="304" r:id="rId31"/>
    <p:sldId id="290" r:id="rId32"/>
    <p:sldId id="289" r:id="rId33"/>
    <p:sldId id="282" r:id="rId34"/>
    <p:sldId id="283" r:id="rId35"/>
    <p:sldId id="309" r:id="rId36"/>
    <p:sldId id="306" r:id="rId37"/>
    <p:sldId id="307" r:id="rId38"/>
    <p:sldId id="30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5FACA2-68C9-4A92-80B6-242A88793E54}">
          <p14:sldIdLst>
            <p14:sldId id="256"/>
            <p14:sldId id="258"/>
            <p14:sldId id="259"/>
            <p14:sldId id="262"/>
            <p14:sldId id="260"/>
            <p14:sldId id="261"/>
            <p14:sldId id="286"/>
            <p14:sldId id="272"/>
            <p14:sldId id="263"/>
            <p14:sldId id="257"/>
            <p14:sldId id="292"/>
            <p14:sldId id="285"/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  <p14:sldId id="271"/>
            <p14:sldId id="302"/>
            <p14:sldId id="273"/>
            <p14:sldId id="287"/>
            <p14:sldId id="288"/>
            <p14:sldId id="300"/>
            <p14:sldId id="303"/>
            <p14:sldId id="291"/>
            <p14:sldId id="305"/>
            <p14:sldId id="304"/>
            <p14:sldId id="290"/>
            <p14:sldId id="289"/>
            <p14:sldId id="282"/>
            <p14:sldId id="283"/>
            <p14:sldId id="309"/>
            <p14:sldId id="306"/>
            <p14:sldId id="307"/>
            <p14:sldId id="30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C000"/>
    <a:srgbClr val="FF99FF"/>
    <a:srgbClr val="CCECFF"/>
    <a:srgbClr val="FF00FF"/>
    <a:srgbClr val="FFFFFF"/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5" autoAdjust="0"/>
  </p:normalViewPr>
  <p:slideViewPr>
    <p:cSldViewPr>
      <p:cViewPr>
        <p:scale>
          <a:sx n="93" d="100"/>
          <a:sy n="93" d="100"/>
        </p:scale>
        <p:origin x="-960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847F-D205-4562-B4B7-1A8BB9C83521}" type="datetimeFigureOut">
              <a:rPr lang="en-US" smtClean="0"/>
              <a:t>5/19/2011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9ECFB-A1D4-4CFD-A7A2-07B75E016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9DAA-F5EB-423F-A093-2D22004AF8F2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9D2C-9349-44B6-896A-6FD3EC3D29C0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4981-BD30-4401-8763-2F33B751394E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0C46-9475-416C-AAFB-AB60F51EB471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2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A74FE-804B-4907-8C50-051D745F562A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23BA-2831-490E-BD6C-E48483CE9166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1D41-E4E4-4CEB-A5BA-4FEFEC8A04C9}" type="datetime1">
              <a:rPr lang="en-US" smtClean="0"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A5EF-E7C3-4892-8ACA-3C47C8C714B7}" type="datetime1">
              <a:rPr lang="en-US" smtClean="0"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0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99BE-8919-4EBD-AF42-4AEB90083A86}" type="datetime1">
              <a:rPr lang="en-US" smtClean="0"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4167-9932-417A-8845-B786E09C032E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B2A0-38C2-407D-9EF7-E2AE2CC63EC0}" type="datetime1">
              <a:rPr lang="en-US" smtClean="0"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8548-EED6-4BF1-A8A9-DDFBCD0B2E74}" type="datetime1">
              <a:rPr lang="en-US" smtClean="0"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7A8E-45E5-4DCA-9E64-918259434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1335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DryadOpt: Branch-and-Bound on Distributed Data-Parallel </a:t>
            </a:r>
            <a:br>
              <a:rPr lang="en-US" b="1" dirty="0" smtClean="0"/>
            </a:br>
            <a:r>
              <a:rPr lang="en-US" b="1" dirty="0" smtClean="0"/>
              <a:t>Execution Engines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0772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Mihai Budiu, Daniel Delling, Renato Werneck</a:t>
            </a:r>
          </a:p>
          <a:p>
            <a:r>
              <a:rPr lang="en-US" dirty="0" smtClean="0"/>
              <a:t>Microsoft Research - Silicon Valley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IEEE International Parallel &amp;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Distributed Processing Symposium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IPDPS 2011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Unbalanced Search Trees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097005"/>
              </p:ext>
            </p:extLst>
          </p:nvPr>
        </p:nvGraphicFramePr>
        <p:xfrm>
          <a:off x="228599" y="2186345"/>
          <a:ext cx="8777809" cy="337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Acrobat Document" r:id="rId3" imgW="28575000" imgH="10991660" progId="AcroExch.Document.7">
                  <p:embed/>
                </p:oleObj>
              </mc:Choice>
              <mc:Fallback>
                <p:oleObj name="Acrobat Document" r:id="rId3" imgW="28575000" imgH="1099166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599" y="2186345"/>
                        <a:ext cx="8777809" cy="337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10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819904" y="5988214"/>
            <a:ext cx="556383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 static tree partition will work well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6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load-balancing</a:t>
            </a:r>
          </a:p>
          <a:p>
            <a:r>
              <a:rPr lang="en-US" dirty="0" smtClean="0"/>
              <a:t>Iterative computation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87993" y="3124200"/>
            <a:ext cx="2209800" cy="914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Expand tree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80872" y="4191000"/>
            <a:ext cx="22098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Load-balance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20396" y="5410200"/>
            <a:ext cx="22098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Iterate</a:t>
            </a:r>
            <a:endParaRPr lang="en-US" sz="2000" dirty="0"/>
          </a:p>
        </p:txBody>
      </p:sp>
      <p:sp>
        <p:nvSpPr>
          <p:cNvPr id="8" name="Circular Arrow 7"/>
          <p:cNvSpPr/>
          <p:nvPr/>
        </p:nvSpPr>
        <p:spPr>
          <a:xfrm rot="16200000">
            <a:off x="1581236" y="3295564"/>
            <a:ext cx="2715426" cy="2372697"/>
          </a:xfrm>
          <a:prstGeom prst="circularArrow">
            <a:avLst>
              <a:gd name="adj1" fmla="val 4893"/>
              <a:gd name="adj2" fmla="val 1142319"/>
              <a:gd name="adj3" fmla="val 20445444"/>
              <a:gd name="adj4" fmla="val 10800000"/>
              <a:gd name="adj5" fmla="val 4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14269" y="3559323"/>
            <a:ext cx="1299210" cy="1143000"/>
            <a:chOff x="5715000" y="2895600"/>
            <a:chExt cx="3314243" cy="2514600"/>
          </a:xfrm>
        </p:grpSpPr>
        <p:pic>
          <p:nvPicPr>
            <p:cNvPr id="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28956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8956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1" name="Picture 10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91400" y="28956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29600" y="2895600"/>
              <a:ext cx="799643" cy="2514600"/>
            </a:xfrm>
            <a:prstGeom prst="rect">
              <a:avLst/>
            </a:prstGeom>
            <a:noFill/>
          </p:spPr>
        </p:pic>
      </p:grpSp>
      <p:pic>
        <p:nvPicPr>
          <p:cNvPr id="15362" name="Picture 2" descr="C:\Users\mbudiu\AppData\Local\Microsoft\Windows\Temporary Internet Files\Content.IE5\002IN0QG\MC90043154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67" y="5227985"/>
            <a:ext cx="565814" cy="6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087073"/>
          </a:xfrm>
        </p:spPr>
        <p:txBody>
          <a:bodyPr>
            <a:normAutofit/>
          </a:bodyPr>
          <a:lstStyle/>
          <a:p>
            <a:r>
              <a:rPr lang="en-US" dirty="0" smtClean="0"/>
              <a:t>Distributing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12</a:t>
            </a:fld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021543" y="10870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564343" y="17728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478743" y="1753998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 flipH="1">
            <a:off x="2831043" y="1391873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  <a:endCxn id="62" idx="0"/>
          </p:cNvCxnSpPr>
          <p:nvPr/>
        </p:nvCxnSpPr>
        <p:spPr>
          <a:xfrm>
            <a:off x="3288243" y="1391873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012143" y="24586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554943" y="31444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4469343" y="3125598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 flipH="1">
            <a:off x="3821643" y="2763473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7" idx="0"/>
          </p:cNvCxnSpPr>
          <p:nvPr/>
        </p:nvCxnSpPr>
        <p:spPr>
          <a:xfrm>
            <a:off x="4278843" y="2763473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112149" y="3849148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4654949" y="4534948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569349" y="45160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0" idx="2"/>
            <a:endCxn id="71" idx="0"/>
          </p:cNvCxnSpPr>
          <p:nvPr/>
        </p:nvCxnSpPr>
        <p:spPr>
          <a:xfrm flipH="1">
            <a:off x="4921649" y="4153948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  <a:endCxn id="72" idx="0"/>
          </p:cNvCxnSpPr>
          <p:nvPr/>
        </p:nvCxnSpPr>
        <p:spPr>
          <a:xfrm>
            <a:off x="5378849" y="4153948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954743" y="24586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771059" y="3144473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5" idx="2"/>
            <a:endCxn id="76" idx="0"/>
          </p:cNvCxnSpPr>
          <p:nvPr/>
        </p:nvCxnSpPr>
        <p:spPr>
          <a:xfrm flipH="1">
            <a:off x="2037759" y="2763473"/>
            <a:ext cx="183684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3385066" y="3849148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842266" y="4516073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8" idx="2"/>
            <a:endCxn id="79" idx="0"/>
          </p:cNvCxnSpPr>
          <p:nvPr/>
        </p:nvCxnSpPr>
        <p:spPr>
          <a:xfrm>
            <a:off x="3651766" y="4153948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1663575" y="3849148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206375" y="4534948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120775" y="4516073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1" idx="2"/>
            <a:endCxn id="82" idx="0"/>
          </p:cNvCxnSpPr>
          <p:nvPr/>
        </p:nvCxnSpPr>
        <p:spPr>
          <a:xfrm flipH="1">
            <a:off x="1473075" y="4153948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2"/>
            <a:endCxn id="83" idx="0"/>
          </p:cNvCxnSpPr>
          <p:nvPr/>
        </p:nvCxnSpPr>
        <p:spPr>
          <a:xfrm>
            <a:off x="1930275" y="4153948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5917143" y="51256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5459943" y="5811473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6374343" y="5792598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86" idx="2"/>
            <a:endCxn id="87" idx="0"/>
          </p:cNvCxnSpPr>
          <p:nvPr/>
        </p:nvCxnSpPr>
        <p:spPr>
          <a:xfrm flipH="1">
            <a:off x="5726643" y="5430473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2"/>
            <a:endCxn id="88" idx="0"/>
          </p:cNvCxnSpPr>
          <p:nvPr/>
        </p:nvCxnSpPr>
        <p:spPr>
          <a:xfrm>
            <a:off x="6183843" y="5430473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2"/>
            <a:endCxn id="75" idx="0"/>
          </p:cNvCxnSpPr>
          <p:nvPr/>
        </p:nvCxnSpPr>
        <p:spPr>
          <a:xfrm flipH="1">
            <a:off x="2221443" y="2058798"/>
            <a:ext cx="1524000" cy="39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2" idx="2"/>
            <a:endCxn id="65" idx="0"/>
          </p:cNvCxnSpPr>
          <p:nvPr/>
        </p:nvCxnSpPr>
        <p:spPr>
          <a:xfrm>
            <a:off x="3745443" y="2058798"/>
            <a:ext cx="533400" cy="39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7" idx="2"/>
            <a:endCxn id="70" idx="0"/>
          </p:cNvCxnSpPr>
          <p:nvPr/>
        </p:nvCxnSpPr>
        <p:spPr>
          <a:xfrm>
            <a:off x="4736043" y="3430398"/>
            <a:ext cx="642806" cy="418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6" idx="2"/>
            <a:endCxn id="78" idx="0"/>
          </p:cNvCxnSpPr>
          <p:nvPr/>
        </p:nvCxnSpPr>
        <p:spPr>
          <a:xfrm flipH="1">
            <a:off x="3651766" y="3449273"/>
            <a:ext cx="169877" cy="39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2"/>
            <a:endCxn id="81" idx="0"/>
          </p:cNvCxnSpPr>
          <p:nvPr/>
        </p:nvCxnSpPr>
        <p:spPr>
          <a:xfrm flipH="1">
            <a:off x="1930275" y="3449273"/>
            <a:ext cx="107484" cy="39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2" idx="2"/>
            <a:endCxn id="86" idx="0"/>
          </p:cNvCxnSpPr>
          <p:nvPr/>
        </p:nvCxnSpPr>
        <p:spPr>
          <a:xfrm>
            <a:off x="5836049" y="4820873"/>
            <a:ext cx="347794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29039" y="3827477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76" idx="2"/>
            <a:endCxn id="97" idx="0"/>
          </p:cNvCxnSpPr>
          <p:nvPr/>
        </p:nvCxnSpPr>
        <p:spPr>
          <a:xfrm>
            <a:off x="2037759" y="3449273"/>
            <a:ext cx="757980" cy="378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240743" y="3837963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66" idx="2"/>
            <a:endCxn id="99" idx="0"/>
          </p:cNvCxnSpPr>
          <p:nvPr/>
        </p:nvCxnSpPr>
        <p:spPr>
          <a:xfrm>
            <a:off x="3821643" y="3449273"/>
            <a:ext cx="685800" cy="3886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6374343" y="3144473"/>
            <a:ext cx="5334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917143" y="3830273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6831543" y="3811398"/>
            <a:ext cx="533400" cy="304800"/>
          </a:xfrm>
          <a:prstGeom prst="round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101" idx="2"/>
            <a:endCxn id="102" idx="0"/>
          </p:cNvCxnSpPr>
          <p:nvPr/>
        </p:nvCxnSpPr>
        <p:spPr>
          <a:xfrm flipH="1">
            <a:off x="6183843" y="3449273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2"/>
            <a:endCxn id="103" idx="0"/>
          </p:cNvCxnSpPr>
          <p:nvPr/>
        </p:nvCxnSpPr>
        <p:spPr>
          <a:xfrm>
            <a:off x="6641043" y="3449273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5" idx="2"/>
            <a:endCxn id="101" idx="0"/>
          </p:cNvCxnSpPr>
          <p:nvPr/>
        </p:nvCxnSpPr>
        <p:spPr>
          <a:xfrm>
            <a:off x="4278843" y="2763473"/>
            <a:ext cx="2362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3613666" y="5125673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79" idx="2"/>
            <a:endCxn id="107" idx="0"/>
          </p:cNvCxnSpPr>
          <p:nvPr/>
        </p:nvCxnSpPr>
        <p:spPr>
          <a:xfrm flipH="1">
            <a:off x="3880366" y="4820873"/>
            <a:ext cx="228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6755343" y="6497273"/>
            <a:ext cx="5334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88" idx="2"/>
            <a:endCxn id="109" idx="0"/>
          </p:cNvCxnSpPr>
          <p:nvPr/>
        </p:nvCxnSpPr>
        <p:spPr>
          <a:xfrm>
            <a:off x="6641043" y="6097398"/>
            <a:ext cx="381000" cy="3998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 110"/>
          <p:cNvSpPr/>
          <p:nvPr/>
        </p:nvSpPr>
        <p:spPr>
          <a:xfrm>
            <a:off x="1507288" y="895524"/>
            <a:ext cx="3431139" cy="3447876"/>
          </a:xfrm>
          <a:custGeom>
            <a:avLst/>
            <a:gdLst>
              <a:gd name="connsiteX0" fmla="*/ 1451338 w 3431139"/>
              <a:gd name="connsiteY0" fmla="*/ 159391 h 3447876"/>
              <a:gd name="connsiteX1" fmla="*/ 1459727 w 3431139"/>
              <a:gd name="connsiteY1" fmla="*/ 318782 h 3447876"/>
              <a:gd name="connsiteX2" fmla="*/ 1703007 w 3431139"/>
              <a:gd name="connsiteY2" fmla="*/ 721454 h 3447876"/>
              <a:gd name="connsiteX3" fmla="*/ 1753341 w 3431139"/>
              <a:gd name="connsiteY3" fmla="*/ 813732 h 3447876"/>
              <a:gd name="connsiteX4" fmla="*/ 1778508 w 3431139"/>
              <a:gd name="connsiteY4" fmla="*/ 914400 h 3447876"/>
              <a:gd name="connsiteX5" fmla="*/ 1770119 w 3431139"/>
              <a:gd name="connsiteY5" fmla="*/ 1082180 h 3447876"/>
              <a:gd name="connsiteX6" fmla="*/ 1728174 w 3431139"/>
              <a:gd name="connsiteY6" fmla="*/ 1132514 h 3447876"/>
              <a:gd name="connsiteX7" fmla="*/ 1635895 w 3431139"/>
              <a:gd name="connsiteY7" fmla="*/ 1191237 h 3447876"/>
              <a:gd name="connsiteX8" fmla="*/ 1182890 w 3431139"/>
              <a:gd name="connsiteY8" fmla="*/ 1258349 h 3447876"/>
              <a:gd name="connsiteX9" fmla="*/ 562105 w 3431139"/>
              <a:gd name="connsiteY9" fmla="*/ 1426129 h 3447876"/>
              <a:gd name="connsiteX10" fmla="*/ 411103 w 3431139"/>
              <a:gd name="connsiteY10" fmla="*/ 1501630 h 3447876"/>
              <a:gd name="connsiteX11" fmla="*/ 360769 w 3431139"/>
              <a:gd name="connsiteY11" fmla="*/ 1627465 h 3447876"/>
              <a:gd name="connsiteX12" fmla="*/ 310435 w 3431139"/>
              <a:gd name="connsiteY12" fmla="*/ 1770077 h 3447876"/>
              <a:gd name="connsiteX13" fmla="*/ 276879 w 3431139"/>
              <a:gd name="connsiteY13" fmla="*/ 1828800 h 3447876"/>
              <a:gd name="connsiteX14" fmla="*/ 117488 w 3431139"/>
              <a:gd name="connsiteY14" fmla="*/ 2063692 h 3447876"/>
              <a:gd name="connsiteX15" fmla="*/ 8431 w 3431139"/>
              <a:gd name="connsiteY15" fmla="*/ 2323751 h 3447876"/>
              <a:gd name="connsiteX16" fmla="*/ 8431 w 3431139"/>
              <a:gd name="connsiteY16" fmla="*/ 2558643 h 3447876"/>
              <a:gd name="connsiteX17" fmla="*/ 33598 w 3431139"/>
              <a:gd name="connsiteY17" fmla="*/ 2642532 h 3447876"/>
              <a:gd name="connsiteX18" fmla="*/ 125877 w 3431139"/>
              <a:gd name="connsiteY18" fmla="*/ 2701255 h 3447876"/>
              <a:gd name="connsiteX19" fmla="*/ 1199668 w 3431139"/>
              <a:gd name="connsiteY19" fmla="*/ 2751589 h 3447876"/>
              <a:gd name="connsiteX20" fmla="*/ 1468116 w 3431139"/>
              <a:gd name="connsiteY20" fmla="*/ 2776756 h 3447876"/>
              <a:gd name="connsiteX21" fmla="*/ 1711396 w 3431139"/>
              <a:gd name="connsiteY21" fmla="*/ 2961314 h 3447876"/>
              <a:gd name="connsiteX22" fmla="*/ 1770119 w 3431139"/>
              <a:gd name="connsiteY22" fmla="*/ 3162650 h 3447876"/>
              <a:gd name="connsiteX23" fmla="*/ 2046956 w 3431139"/>
              <a:gd name="connsiteY23" fmla="*/ 3363986 h 3447876"/>
              <a:gd name="connsiteX24" fmla="*/ 2265070 w 3431139"/>
              <a:gd name="connsiteY24" fmla="*/ 3397542 h 3447876"/>
              <a:gd name="connsiteX25" fmla="*/ 2441238 w 3431139"/>
              <a:gd name="connsiteY25" fmla="*/ 3372375 h 3447876"/>
              <a:gd name="connsiteX26" fmla="*/ 2491572 w 3431139"/>
              <a:gd name="connsiteY26" fmla="*/ 3338819 h 3447876"/>
              <a:gd name="connsiteX27" fmla="*/ 2575462 w 3431139"/>
              <a:gd name="connsiteY27" fmla="*/ 3330430 h 3447876"/>
              <a:gd name="connsiteX28" fmla="*/ 2902633 w 3431139"/>
              <a:gd name="connsiteY28" fmla="*/ 3347208 h 3447876"/>
              <a:gd name="connsiteX29" fmla="*/ 3103969 w 3431139"/>
              <a:gd name="connsiteY29" fmla="*/ 3422709 h 3447876"/>
              <a:gd name="connsiteX30" fmla="*/ 3330472 w 3431139"/>
              <a:gd name="connsiteY30" fmla="*/ 3447876 h 3447876"/>
              <a:gd name="connsiteX31" fmla="*/ 3397583 w 3431139"/>
              <a:gd name="connsiteY31" fmla="*/ 3414320 h 3447876"/>
              <a:gd name="connsiteX32" fmla="*/ 3431139 w 3431139"/>
              <a:gd name="connsiteY32" fmla="*/ 3263318 h 3447876"/>
              <a:gd name="connsiteX33" fmla="*/ 3380805 w 3431139"/>
              <a:gd name="connsiteY33" fmla="*/ 2969703 h 3447876"/>
              <a:gd name="connsiteX34" fmla="*/ 3322083 w 3431139"/>
              <a:gd name="connsiteY34" fmla="*/ 2885813 h 3447876"/>
              <a:gd name="connsiteX35" fmla="*/ 3036857 w 3431139"/>
              <a:gd name="connsiteY35" fmla="*/ 2600588 h 3447876"/>
              <a:gd name="connsiteX36" fmla="*/ 2986523 w 3431139"/>
              <a:gd name="connsiteY36" fmla="*/ 2567032 h 3447876"/>
              <a:gd name="connsiteX37" fmla="*/ 2835521 w 3431139"/>
              <a:gd name="connsiteY37" fmla="*/ 2323751 h 3447876"/>
              <a:gd name="connsiteX38" fmla="*/ 2827132 w 3431139"/>
              <a:gd name="connsiteY38" fmla="*/ 2189527 h 3447876"/>
              <a:gd name="connsiteX39" fmla="*/ 2936189 w 3431139"/>
              <a:gd name="connsiteY39" fmla="*/ 2080470 h 3447876"/>
              <a:gd name="connsiteX40" fmla="*/ 3103969 w 3431139"/>
              <a:gd name="connsiteY40" fmla="*/ 1996580 h 3447876"/>
              <a:gd name="connsiteX41" fmla="*/ 3187859 w 3431139"/>
              <a:gd name="connsiteY41" fmla="*/ 1904301 h 3447876"/>
              <a:gd name="connsiteX42" fmla="*/ 3229804 w 3431139"/>
              <a:gd name="connsiteY42" fmla="*/ 1778466 h 3447876"/>
              <a:gd name="connsiteX43" fmla="*/ 3120747 w 3431139"/>
              <a:gd name="connsiteY43" fmla="*/ 1182848 h 3447876"/>
              <a:gd name="connsiteX44" fmla="*/ 2869077 w 3431139"/>
              <a:gd name="connsiteY44" fmla="*/ 805343 h 3447876"/>
              <a:gd name="connsiteX45" fmla="*/ 2760020 w 3431139"/>
              <a:gd name="connsiteY45" fmla="*/ 721454 h 3447876"/>
              <a:gd name="connsiteX46" fmla="*/ 2114068 w 3431139"/>
              <a:gd name="connsiteY46" fmla="*/ 176169 h 3447876"/>
              <a:gd name="connsiteX47" fmla="*/ 1937899 w 3431139"/>
              <a:gd name="connsiteY47" fmla="*/ 83890 h 3447876"/>
              <a:gd name="connsiteX48" fmla="*/ 1854009 w 3431139"/>
              <a:gd name="connsiteY48" fmla="*/ 58723 h 3447876"/>
              <a:gd name="connsiteX49" fmla="*/ 1484894 w 3431139"/>
              <a:gd name="connsiteY49" fmla="*/ 0 h 3447876"/>
              <a:gd name="connsiteX50" fmla="*/ 1426171 w 3431139"/>
              <a:gd name="connsiteY50" fmla="*/ 16778 h 3447876"/>
              <a:gd name="connsiteX51" fmla="*/ 1426171 w 3431139"/>
              <a:gd name="connsiteY51" fmla="*/ 134224 h 3447876"/>
              <a:gd name="connsiteX52" fmla="*/ 1451338 w 3431139"/>
              <a:gd name="connsiteY52" fmla="*/ 159391 h 344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431139" h="3447876">
                <a:moveTo>
                  <a:pt x="1451338" y="159391"/>
                </a:moveTo>
                <a:cubicBezTo>
                  <a:pt x="1456931" y="190151"/>
                  <a:pt x="1437985" y="270224"/>
                  <a:pt x="1459727" y="318782"/>
                </a:cubicBezTo>
                <a:cubicBezTo>
                  <a:pt x="1523813" y="461908"/>
                  <a:pt x="1622998" y="586581"/>
                  <a:pt x="1703007" y="721454"/>
                </a:cubicBezTo>
                <a:cubicBezTo>
                  <a:pt x="1720883" y="751588"/>
                  <a:pt x="1736563" y="782973"/>
                  <a:pt x="1753341" y="813732"/>
                </a:cubicBezTo>
                <a:cubicBezTo>
                  <a:pt x="1761730" y="847288"/>
                  <a:pt x="1776350" y="879879"/>
                  <a:pt x="1778508" y="914400"/>
                </a:cubicBezTo>
                <a:cubicBezTo>
                  <a:pt x="1782001" y="970287"/>
                  <a:pt x="1782710" y="1027617"/>
                  <a:pt x="1770119" y="1082180"/>
                </a:cubicBezTo>
                <a:cubicBezTo>
                  <a:pt x="1765208" y="1103461"/>
                  <a:pt x="1744222" y="1117700"/>
                  <a:pt x="1728174" y="1132514"/>
                </a:cubicBezTo>
                <a:cubicBezTo>
                  <a:pt x="1710896" y="1148463"/>
                  <a:pt x="1669594" y="1186557"/>
                  <a:pt x="1635895" y="1191237"/>
                </a:cubicBezTo>
                <a:cubicBezTo>
                  <a:pt x="1469049" y="1214410"/>
                  <a:pt x="1341472" y="1218703"/>
                  <a:pt x="1182890" y="1258349"/>
                </a:cubicBezTo>
                <a:cubicBezTo>
                  <a:pt x="1098621" y="1279416"/>
                  <a:pt x="710919" y="1366603"/>
                  <a:pt x="562105" y="1426129"/>
                </a:cubicBezTo>
                <a:cubicBezTo>
                  <a:pt x="509855" y="1447029"/>
                  <a:pt x="461437" y="1476463"/>
                  <a:pt x="411103" y="1501630"/>
                </a:cubicBezTo>
                <a:cubicBezTo>
                  <a:pt x="394325" y="1543575"/>
                  <a:pt x="376631" y="1585165"/>
                  <a:pt x="360769" y="1627465"/>
                </a:cubicBezTo>
                <a:cubicBezTo>
                  <a:pt x="343068" y="1674667"/>
                  <a:pt x="329824" y="1723544"/>
                  <a:pt x="310435" y="1770077"/>
                </a:cubicBezTo>
                <a:cubicBezTo>
                  <a:pt x="301764" y="1790888"/>
                  <a:pt x="289260" y="1809959"/>
                  <a:pt x="276879" y="1828800"/>
                </a:cubicBezTo>
                <a:cubicBezTo>
                  <a:pt x="224915" y="1907876"/>
                  <a:pt x="155918" y="1977225"/>
                  <a:pt x="117488" y="2063692"/>
                </a:cubicBezTo>
                <a:cubicBezTo>
                  <a:pt x="34558" y="2250286"/>
                  <a:pt x="70149" y="2163284"/>
                  <a:pt x="8431" y="2323751"/>
                </a:cubicBezTo>
                <a:cubicBezTo>
                  <a:pt x="2817" y="2413583"/>
                  <a:pt x="-7343" y="2471889"/>
                  <a:pt x="8431" y="2558643"/>
                </a:cubicBezTo>
                <a:cubicBezTo>
                  <a:pt x="13653" y="2587366"/>
                  <a:pt x="15039" y="2619996"/>
                  <a:pt x="33598" y="2642532"/>
                </a:cubicBezTo>
                <a:cubicBezTo>
                  <a:pt x="56776" y="2670676"/>
                  <a:pt x="89576" y="2697860"/>
                  <a:pt x="125877" y="2701255"/>
                </a:cubicBezTo>
                <a:cubicBezTo>
                  <a:pt x="482643" y="2734622"/>
                  <a:pt x="841785" y="2733822"/>
                  <a:pt x="1199668" y="2751589"/>
                </a:cubicBezTo>
                <a:cubicBezTo>
                  <a:pt x="1282380" y="2755695"/>
                  <a:pt x="1389119" y="2768441"/>
                  <a:pt x="1468116" y="2776756"/>
                </a:cubicBezTo>
                <a:cubicBezTo>
                  <a:pt x="1687394" y="2900696"/>
                  <a:pt x="1620082" y="2824343"/>
                  <a:pt x="1711396" y="2961314"/>
                </a:cubicBezTo>
                <a:cubicBezTo>
                  <a:pt x="1722231" y="3026323"/>
                  <a:pt x="1727827" y="3107003"/>
                  <a:pt x="1770119" y="3162650"/>
                </a:cubicBezTo>
                <a:cubicBezTo>
                  <a:pt x="1823798" y="3233280"/>
                  <a:pt x="1966306" y="3337103"/>
                  <a:pt x="2046956" y="3363986"/>
                </a:cubicBezTo>
                <a:cubicBezTo>
                  <a:pt x="2116741" y="3387248"/>
                  <a:pt x="2265070" y="3397542"/>
                  <a:pt x="2265070" y="3397542"/>
                </a:cubicBezTo>
                <a:cubicBezTo>
                  <a:pt x="2323793" y="3389153"/>
                  <a:pt x="2383818" y="3387262"/>
                  <a:pt x="2441238" y="3372375"/>
                </a:cubicBezTo>
                <a:cubicBezTo>
                  <a:pt x="2460757" y="3367314"/>
                  <a:pt x="2471507" y="3340825"/>
                  <a:pt x="2491572" y="3338819"/>
                </a:cubicBezTo>
                <a:lnTo>
                  <a:pt x="2575462" y="3330430"/>
                </a:lnTo>
                <a:cubicBezTo>
                  <a:pt x="2684519" y="3336023"/>
                  <a:pt x="2795060" y="3328425"/>
                  <a:pt x="2902633" y="3347208"/>
                </a:cubicBezTo>
                <a:cubicBezTo>
                  <a:pt x="2973240" y="3359536"/>
                  <a:pt x="3035591" y="3401219"/>
                  <a:pt x="3103969" y="3422709"/>
                </a:cubicBezTo>
                <a:cubicBezTo>
                  <a:pt x="3168600" y="3443022"/>
                  <a:pt x="3267931" y="3443967"/>
                  <a:pt x="3330472" y="3447876"/>
                </a:cubicBezTo>
                <a:cubicBezTo>
                  <a:pt x="3352842" y="3436691"/>
                  <a:pt x="3381428" y="3433413"/>
                  <a:pt x="3397583" y="3414320"/>
                </a:cubicBezTo>
                <a:cubicBezTo>
                  <a:pt x="3423043" y="3384231"/>
                  <a:pt x="3427185" y="3298908"/>
                  <a:pt x="3431139" y="3263318"/>
                </a:cubicBezTo>
                <a:cubicBezTo>
                  <a:pt x="3414361" y="3165446"/>
                  <a:pt x="3408364" y="3065101"/>
                  <a:pt x="3380805" y="2969703"/>
                </a:cubicBezTo>
                <a:cubicBezTo>
                  <a:pt x="3371332" y="2936911"/>
                  <a:pt x="3344560" y="2911501"/>
                  <a:pt x="3322083" y="2885813"/>
                </a:cubicBezTo>
                <a:cubicBezTo>
                  <a:pt x="3257753" y="2812293"/>
                  <a:pt x="3123480" y="2673533"/>
                  <a:pt x="3036857" y="2600588"/>
                </a:cubicBezTo>
                <a:cubicBezTo>
                  <a:pt x="3021433" y="2587599"/>
                  <a:pt x="3002014" y="2579941"/>
                  <a:pt x="2986523" y="2567032"/>
                </a:cubicBezTo>
                <a:cubicBezTo>
                  <a:pt x="2900529" y="2495370"/>
                  <a:pt x="2899362" y="2446114"/>
                  <a:pt x="2835521" y="2323751"/>
                </a:cubicBezTo>
                <a:cubicBezTo>
                  <a:pt x="2832725" y="2279010"/>
                  <a:pt x="2816259" y="2233017"/>
                  <a:pt x="2827132" y="2189527"/>
                </a:cubicBezTo>
                <a:cubicBezTo>
                  <a:pt x="2831759" y="2171021"/>
                  <a:pt x="2913332" y="2093657"/>
                  <a:pt x="2936189" y="2080470"/>
                </a:cubicBezTo>
                <a:cubicBezTo>
                  <a:pt x="2990350" y="2049223"/>
                  <a:pt x="3103969" y="1996580"/>
                  <a:pt x="3103969" y="1996580"/>
                </a:cubicBezTo>
                <a:cubicBezTo>
                  <a:pt x="3131932" y="1965820"/>
                  <a:pt x="3167085" y="1940309"/>
                  <a:pt x="3187859" y="1904301"/>
                </a:cubicBezTo>
                <a:cubicBezTo>
                  <a:pt x="3209954" y="1866004"/>
                  <a:pt x="3229102" y="1822674"/>
                  <a:pt x="3229804" y="1778466"/>
                </a:cubicBezTo>
                <a:cubicBezTo>
                  <a:pt x="3234244" y="1498758"/>
                  <a:pt x="3222904" y="1402880"/>
                  <a:pt x="3120747" y="1182848"/>
                </a:cubicBezTo>
                <a:cubicBezTo>
                  <a:pt x="3005231" y="934045"/>
                  <a:pt x="3030697" y="942098"/>
                  <a:pt x="2869077" y="805343"/>
                </a:cubicBezTo>
                <a:cubicBezTo>
                  <a:pt x="2834066" y="775718"/>
                  <a:pt x="2794535" y="751655"/>
                  <a:pt x="2760020" y="721454"/>
                </a:cubicBezTo>
                <a:cubicBezTo>
                  <a:pt x="2655040" y="629596"/>
                  <a:pt x="2274314" y="260107"/>
                  <a:pt x="2114068" y="176169"/>
                </a:cubicBezTo>
                <a:cubicBezTo>
                  <a:pt x="2055345" y="145409"/>
                  <a:pt x="1998315" y="111175"/>
                  <a:pt x="1937899" y="83890"/>
                </a:cubicBezTo>
                <a:cubicBezTo>
                  <a:pt x="1911292" y="71874"/>
                  <a:pt x="1882753" y="63833"/>
                  <a:pt x="1854009" y="58723"/>
                </a:cubicBezTo>
                <a:cubicBezTo>
                  <a:pt x="1284139" y="-42587"/>
                  <a:pt x="1722287" y="52755"/>
                  <a:pt x="1484894" y="0"/>
                </a:cubicBezTo>
                <a:cubicBezTo>
                  <a:pt x="1465320" y="5593"/>
                  <a:pt x="1439696" y="1563"/>
                  <a:pt x="1426171" y="16778"/>
                </a:cubicBezTo>
                <a:cubicBezTo>
                  <a:pt x="1409901" y="35081"/>
                  <a:pt x="1420070" y="115921"/>
                  <a:pt x="1426171" y="134224"/>
                </a:cubicBezTo>
                <a:cubicBezTo>
                  <a:pt x="1428672" y="141727"/>
                  <a:pt x="1445745" y="128631"/>
                  <a:pt x="1451338" y="159391"/>
                </a:cubicBezTo>
                <a:close/>
              </a:path>
            </a:pathLst>
          </a:custGeom>
          <a:solidFill>
            <a:srgbClr val="FFFF00">
              <a:alpha val="18824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2758006" y="855064"/>
            <a:ext cx="4680537" cy="5535250"/>
          </a:xfrm>
          <a:custGeom>
            <a:avLst/>
            <a:gdLst>
              <a:gd name="connsiteX0" fmla="*/ 1795466 w 4639531"/>
              <a:gd name="connsiteY0" fmla="*/ 4605556 h 6090407"/>
              <a:gd name="connsiteX1" fmla="*/ 2273638 w 4639531"/>
              <a:gd name="connsiteY1" fmla="*/ 4907560 h 6090407"/>
              <a:gd name="connsiteX2" fmla="*/ 2332361 w 4639531"/>
              <a:gd name="connsiteY2" fmla="*/ 5578679 h 6090407"/>
              <a:gd name="connsiteX3" fmla="*/ 2542086 w 4639531"/>
              <a:gd name="connsiteY3" fmla="*/ 5805182 h 6090407"/>
              <a:gd name="connsiteX4" fmla="*/ 2634365 w 4639531"/>
              <a:gd name="connsiteY4" fmla="*/ 5863905 h 6090407"/>
              <a:gd name="connsiteX5" fmla="*/ 2902813 w 4639531"/>
              <a:gd name="connsiteY5" fmla="*/ 6040073 h 6090407"/>
              <a:gd name="connsiteX6" fmla="*/ 3280317 w 4639531"/>
              <a:gd name="connsiteY6" fmla="*/ 6090407 h 6090407"/>
              <a:gd name="connsiteX7" fmla="*/ 3582321 w 4639531"/>
              <a:gd name="connsiteY7" fmla="*/ 6082018 h 6090407"/>
              <a:gd name="connsiteX8" fmla="*/ 3615877 w 4639531"/>
              <a:gd name="connsiteY8" fmla="*/ 6056851 h 6090407"/>
              <a:gd name="connsiteX9" fmla="*/ 3699767 w 4639531"/>
              <a:gd name="connsiteY9" fmla="*/ 6040073 h 6090407"/>
              <a:gd name="connsiteX10" fmla="*/ 4387664 w 4639531"/>
              <a:gd name="connsiteY10" fmla="*/ 6014906 h 6090407"/>
              <a:gd name="connsiteX11" fmla="*/ 4597389 w 4639531"/>
              <a:gd name="connsiteY11" fmla="*/ 5821960 h 6090407"/>
              <a:gd name="connsiteX12" fmla="*/ 4630945 w 4639531"/>
              <a:gd name="connsiteY12" fmla="*/ 5704514 h 6090407"/>
              <a:gd name="connsiteX13" fmla="*/ 4555444 w 4639531"/>
              <a:gd name="connsiteY13" fmla="*/ 5310231 h 6090407"/>
              <a:gd name="connsiteX14" fmla="*/ 4421220 w 4639531"/>
              <a:gd name="connsiteY14" fmla="*/ 5050173 h 6090407"/>
              <a:gd name="connsiteX15" fmla="*/ 4261829 w 4639531"/>
              <a:gd name="connsiteY15" fmla="*/ 4874004 h 6090407"/>
              <a:gd name="connsiteX16" fmla="*/ 3934658 w 4639531"/>
              <a:gd name="connsiteY16" fmla="*/ 4580389 h 6090407"/>
              <a:gd name="connsiteX17" fmla="*/ 3825602 w 4639531"/>
              <a:gd name="connsiteY17" fmla="*/ 4521666 h 6090407"/>
              <a:gd name="connsiteX18" fmla="*/ 3666211 w 4639531"/>
              <a:gd name="connsiteY18" fmla="*/ 4420998 h 6090407"/>
              <a:gd name="connsiteX19" fmla="*/ 3431319 w 4639531"/>
              <a:gd name="connsiteY19" fmla="*/ 4244829 h 6090407"/>
              <a:gd name="connsiteX20" fmla="*/ 3196427 w 4639531"/>
              <a:gd name="connsiteY20" fmla="*/ 4085439 h 6090407"/>
              <a:gd name="connsiteX21" fmla="*/ 3112537 w 4639531"/>
              <a:gd name="connsiteY21" fmla="*/ 3984771 h 6090407"/>
              <a:gd name="connsiteX22" fmla="*/ 3062203 w 4639531"/>
              <a:gd name="connsiteY22" fmla="*/ 3858936 h 6090407"/>
              <a:gd name="connsiteX23" fmla="*/ 3020258 w 4639531"/>
              <a:gd name="connsiteY23" fmla="*/ 3741490 h 6090407"/>
              <a:gd name="connsiteX24" fmla="*/ 2852479 w 4639531"/>
              <a:gd name="connsiteY24" fmla="*/ 3338818 h 6090407"/>
              <a:gd name="connsiteX25" fmla="*/ 2214915 w 4639531"/>
              <a:gd name="connsiteY25" fmla="*/ 2407640 h 6090407"/>
              <a:gd name="connsiteX26" fmla="*/ 2030358 w 4639531"/>
              <a:gd name="connsiteY26" fmla="*/ 1996580 h 6090407"/>
              <a:gd name="connsiteX27" fmla="*/ 1854189 w 4639531"/>
              <a:gd name="connsiteY27" fmla="*/ 1686187 h 6090407"/>
              <a:gd name="connsiteX28" fmla="*/ 1678020 w 4639531"/>
              <a:gd name="connsiteY28" fmla="*/ 1434517 h 6090407"/>
              <a:gd name="connsiteX29" fmla="*/ 1434739 w 4639531"/>
              <a:gd name="connsiteY29" fmla="*/ 1199626 h 6090407"/>
              <a:gd name="connsiteX30" fmla="*/ 1317293 w 4639531"/>
              <a:gd name="connsiteY30" fmla="*/ 1090569 h 6090407"/>
              <a:gd name="connsiteX31" fmla="*/ 1166291 w 4639531"/>
              <a:gd name="connsiteY31" fmla="*/ 964734 h 6090407"/>
              <a:gd name="connsiteX32" fmla="*/ 235113 w 4639531"/>
              <a:gd name="connsiteY32" fmla="*/ 0 h 6090407"/>
              <a:gd name="connsiteX33" fmla="*/ 92501 w 4639531"/>
              <a:gd name="connsiteY33" fmla="*/ 134224 h 6090407"/>
              <a:gd name="connsiteX34" fmla="*/ 25389 w 4639531"/>
              <a:gd name="connsiteY34" fmla="*/ 369116 h 6090407"/>
              <a:gd name="connsiteX35" fmla="*/ 222 w 4639531"/>
              <a:gd name="connsiteY35" fmla="*/ 729842 h 6090407"/>
              <a:gd name="connsiteX36" fmla="*/ 25389 w 4639531"/>
              <a:gd name="connsiteY36" fmla="*/ 981512 h 6090407"/>
              <a:gd name="connsiteX37" fmla="*/ 461616 w 4639531"/>
              <a:gd name="connsiteY37" fmla="*/ 1484851 h 6090407"/>
              <a:gd name="connsiteX38" fmla="*/ 637785 w 4639531"/>
              <a:gd name="connsiteY38" fmla="*/ 1937857 h 6090407"/>
              <a:gd name="connsiteX39" fmla="*/ 662952 w 4639531"/>
              <a:gd name="connsiteY39" fmla="*/ 2206305 h 6090407"/>
              <a:gd name="connsiteX40" fmla="*/ 738453 w 4639531"/>
              <a:gd name="connsiteY40" fmla="*/ 2374084 h 6090407"/>
              <a:gd name="connsiteX41" fmla="*/ 1124347 w 4639531"/>
              <a:gd name="connsiteY41" fmla="*/ 2659310 h 6090407"/>
              <a:gd name="connsiteX42" fmla="*/ 1225014 w 4639531"/>
              <a:gd name="connsiteY42" fmla="*/ 2692866 h 6090407"/>
              <a:gd name="connsiteX43" fmla="*/ 1350849 w 4639531"/>
              <a:gd name="connsiteY43" fmla="*/ 2852257 h 6090407"/>
              <a:gd name="connsiteX44" fmla="*/ 1527018 w 4639531"/>
              <a:gd name="connsiteY44" fmla="*/ 3061982 h 6090407"/>
              <a:gd name="connsiteX45" fmla="*/ 1694798 w 4639531"/>
              <a:gd name="connsiteY45" fmla="*/ 3280095 h 6090407"/>
              <a:gd name="connsiteX46" fmla="*/ 2030358 w 4639531"/>
              <a:gd name="connsiteY46" fmla="*/ 3649211 h 6090407"/>
              <a:gd name="connsiteX47" fmla="*/ 2139414 w 4639531"/>
              <a:gd name="connsiteY47" fmla="*/ 3816991 h 6090407"/>
              <a:gd name="connsiteX48" fmla="*/ 2223304 w 4639531"/>
              <a:gd name="connsiteY48" fmla="*/ 3959604 h 6090407"/>
              <a:gd name="connsiteX49" fmla="*/ 2407862 w 4639531"/>
              <a:gd name="connsiteY49" fmla="*/ 4177717 h 6090407"/>
              <a:gd name="connsiteX50" fmla="*/ 2038747 w 4639531"/>
              <a:gd name="connsiteY50" fmla="*/ 4202884 h 6090407"/>
              <a:gd name="connsiteX51" fmla="*/ 1938079 w 4639531"/>
              <a:gd name="connsiteY51" fmla="*/ 4211273 h 6090407"/>
              <a:gd name="connsiteX52" fmla="*/ 1795466 w 4639531"/>
              <a:gd name="connsiteY52" fmla="*/ 4253218 h 6090407"/>
              <a:gd name="connsiteX53" fmla="*/ 1745132 w 4639531"/>
              <a:gd name="connsiteY53" fmla="*/ 4328719 h 6090407"/>
              <a:gd name="connsiteX54" fmla="*/ 1753521 w 4639531"/>
              <a:gd name="connsiteY54" fmla="*/ 4513277 h 6090407"/>
              <a:gd name="connsiteX55" fmla="*/ 1795466 w 4639531"/>
              <a:gd name="connsiteY55" fmla="*/ 4588778 h 6090407"/>
              <a:gd name="connsiteX56" fmla="*/ 1795466 w 4639531"/>
              <a:gd name="connsiteY56" fmla="*/ 4605556 h 6090407"/>
              <a:gd name="connsiteX0" fmla="*/ 1809229 w 4653294"/>
              <a:gd name="connsiteY0" fmla="*/ 4489760 h 5974611"/>
              <a:gd name="connsiteX1" fmla="*/ 2287401 w 4653294"/>
              <a:gd name="connsiteY1" fmla="*/ 4791764 h 5974611"/>
              <a:gd name="connsiteX2" fmla="*/ 2346124 w 4653294"/>
              <a:gd name="connsiteY2" fmla="*/ 5462883 h 5974611"/>
              <a:gd name="connsiteX3" fmla="*/ 2555849 w 4653294"/>
              <a:gd name="connsiteY3" fmla="*/ 5689386 h 5974611"/>
              <a:gd name="connsiteX4" fmla="*/ 2648128 w 4653294"/>
              <a:gd name="connsiteY4" fmla="*/ 5748109 h 5974611"/>
              <a:gd name="connsiteX5" fmla="*/ 2916576 w 4653294"/>
              <a:gd name="connsiteY5" fmla="*/ 5924277 h 5974611"/>
              <a:gd name="connsiteX6" fmla="*/ 3294080 w 4653294"/>
              <a:gd name="connsiteY6" fmla="*/ 5974611 h 5974611"/>
              <a:gd name="connsiteX7" fmla="*/ 3596084 w 4653294"/>
              <a:gd name="connsiteY7" fmla="*/ 5966222 h 5974611"/>
              <a:gd name="connsiteX8" fmla="*/ 3629640 w 4653294"/>
              <a:gd name="connsiteY8" fmla="*/ 5941055 h 5974611"/>
              <a:gd name="connsiteX9" fmla="*/ 3713530 w 4653294"/>
              <a:gd name="connsiteY9" fmla="*/ 5924277 h 5974611"/>
              <a:gd name="connsiteX10" fmla="*/ 4401427 w 4653294"/>
              <a:gd name="connsiteY10" fmla="*/ 5899110 h 5974611"/>
              <a:gd name="connsiteX11" fmla="*/ 4611152 w 4653294"/>
              <a:gd name="connsiteY11" fmla="*/ 5706164 h 5974611"/>
              <a:gd name="connsiteX12" fmla="*/ 4644708 w 4653294"/>
              <a:gd name="connsiteY12" fmla="*/ 5588718 h 5974611"/>
              <a:gd name="connsiteX13" fmla="*/ 4569207 w 4653294"/>
              <a:gd name="connsiteY13" fmla="*/ 5194435 h 5974611"/>
              <a:gd name="connsiteX14" fmla="*/ 4434983 w 4653294"/>
              <a:gd name="connsiteY14" fmla="*/ 4934377 h 5974611"/>
              <a:gd name="connsiteX15" fmla="*/ 4275592 w 4653294"/>
              <a:gd name="connsiteY15" fmla="*/ 4758208 h 5974611"/>
              <a:gd name="connsiteX16" fmla="*/ 3948421 w 4653294"/>
              <a:gd name="connsiteY16" fmla="*/ 4464593 h 5974611"/>
              <a:gd name="connsiteX17" fmla="*/ 3839365 w 4653294"/>
              <a:gd name="connsiteY17" fmla="*/ 4405870 h 5974611"/>
              <a:gd name="connsiteX18" fmla="*/ 3679974 w 4653294"/>
              <a:gd name="connsiteY18" fmla="*/ 4305202 h 5974611"/>
              <a:gd name="connsiteX19" fmla="*/ 3445082 w 4653294"/>
              <a:gd name="connsiteY19" fmla="*/ 4129033 h 5974611"/>
              <a:gd name="connsiteX20" fmla="*/ 3210190 w 4653294"/>
              <a:gd name="connsiteY20" fmla="*/ 3969643 h 5974611"/>
              <a:gd name="connsiteX21" fmla="*/ 3126300 w 4653294"/>
              <a:gd name="connsiteY21" fmla="*/ 3868975 h 5974611"/>
              <a:gd name="connsiteX22" fmla="*/ 3075966 w 4653294"/>
              <a:gd name="connsiteY22" fmla="*/ 3743140 h 5974611"/>
              <a:gd name="connsiteX23" fmla="*/ 3034021 w 4653294"/>
              <a:gd name="connsiteY23" fmla="*/ 3625694 h 5974611"/>
              <a:gd name="connsiteX24" fmla="*/ 2866242 w 4653294"/>
              <a:gd name="connsiteY24" fmla="*/ 3223022 h 5974611"/>
              <a:gd name="connsiteX25" fmla="*/ 2228678 w 4653294"/>
              <a:gd name="connsiteY25" fmla="*/ 2291844 h 5974611"/>
              <a:gd name="connsiteX26" fmla="*/ 2044121 w 4653294"/>
              <a:gd name="connsiteY26" fmla="*/ 1880784 h 5974611"/>
              <a:gd name="connsiteX27" fmla="*/ 1867952 w 4653294"/>
              <a:gd name="connsiteY27" fmla="*/ 1570391 h 5974611"/>
              <a:gd name="connsiteX28" fmla="*/ 1691783 w 4653294"/>
              <a:gd name="connsiteY28" fmla="*/ 1318721 h 5974611"/>
              <a:gd name="connsiteX29" fmla="*/ 1448502 w 4653294"/>
              <a:gd name="connsiteY29" fmla="*/ 1083830 h 5974611"/>
              <a:gd name="connsiteX30" fmla="*/ 1331056 w 4653294"/>
              <a:gd name="connsiteY30" fmla="*/ 974773 h 5974611"/>
              <a:gd name="connsiteX31" fmla="*/ 1180054 w 4653294"/>
              <a:gd name="connsiteY31" fmla="*/ 848938 h 5974611"/>
              <a:gd name="connsiteX32" fmla="*/ 106264 w 4653294"/>
              <a:gd name="connsiteY32" fmla="*/ 18428 h 5974611"/>
              <a:gd name="connsiteX33" fmla="*/ 39152 w 4653294"/>
              <a:gd name="connsiteY33" fmla="*/ 253320 h 5974611"/>
              <a:gd name="connsiteX34" fmla="*/ 13985 w 4653294"/>
              <a:gd name="connsiteY34" fmla="*/ 614046 h 5974611"/>
              <a:gd name="connsiteX35" fmla="*/ 39152 w 4653294"/>
              <a:gd name="connsiteY35" fmla="*/ 865716 h 5974611"/>
              <a:gd name="connsiteX36" fmla="*/ 475379 w 4653294"/>
              <a:gd name="connsiteY36" fmla="*/ 1369055 h 5974611"/>
              <a:gd name="connsiteX37" fmla="*/ 651548 w 4653294"/>
              <a:gd name="connsiteY37" fmla="*/ 1822061 h 5974611"/>
              <a:gd name="connsiteX38" fmla="*/ 676715 w 4653294"/>
              <a:gd name="connsiteY38" fmla="*/ 2090509 h 5974611"/>
              <a:gd name="connsiteX39" fmla="*/ 752216 w 4653294"/>
              <a:gd name="connsiteY39" fmla="*/ 2258288 h 5974611"/>
              <a:gd name="connsiteX40" fmla="*/ 1138110 w 4653294"/>
              <a:gd name="connsiteY40" fmla="*/ 2543514 h 5974611"/>
              <a:gd name="connsiteX41" fmla="*/ 1238777 w 4653294"/>
              <a:gd name="connsiteY41" fmla="*/ 2577070 h 5974611"/>
              <a:gd name="connsiteX42" fmla="*/ 1364612 w 4653294"/>
              <a:gd name="connsiteY42" fmla="*/ 2736461 h 5974611"/>
              <a:gd name="connsiteX43" fmla="*/ 1540781 w 4653294"/>
              <a:gd name="connsiteY43" fmla="*/ 2946186 h 5974611"/>
              <a:gd name="connsiteX44" fmla="*/ 1708561 w 4653294"/>
              <a:gd name="connsiteY44" fmla="*/ 3164299 h 5974611"/>
              <a:gd name="connsiteX45" fmla="*/ 2044121 w 4653294"/>
              <a:gd name="connsiteY45" fmla="*/ 3533415 h 5974611"/>
              <a:gd name="connsiteX46" fmla="*/ 2153177 w 4653294"/>
              <a:gd name="connsiteY46" fmla="*/ 3701195 h 5974611"/>
              <a:gd name="connsiteX47" fmla="*/ 2237067 w 4653294"/>
              <a:gd name="connsiteY47" fmla="*/ 3843808 h 5974611"/>
              <a:gd name="connsiteX48" fmla="*/ 2421625 w 4653294"/>
              <a:gd name="connsiteY48" fmla="*/ 4061921 h 5974611"/>
              <a:gd name="connsiteX49" fmla="*/ 2052510 w 4653294"/>
              <a:gd name="connsiteY49" fmla="*/ 4087088 h 5974611"/>
              <a:gd name="connsiteX50" fmla="*/ 1951842 w 4653294"/>
              <a:gd name="connsiteY50" fmla="*/ 4095477 h 5974611"/>
              <a:gd name="connsiteX51" fmla="*/ 1809229 w 4653294"/>
              <a:gd name="connsiteY51" fmla="*/ 4137422 h 5974611"/>
              <a:gd name="connsiteX52" fmla="*/ 1758895 w 4653294"/>
              <a:gd name="connsiteY52" fmla="*/ 4212923 h 5974611"/>
              <a:gd name="connsiteX53" fmla="*/ 1767284 w 4653294"/>
              <a:gd name="connsiteY53" fmla="*/ 4397481 h 5974611"/>
              <a:gd name="connsiteX54" fmla="*/ 1809229 w 4653294"/>
              <a:gd name="connsiteY54" fmla="*/ 4472982 h 5974611"/>
              <a:gd name="connsiteX55" fmla="*/ 1809229 w 4653294"/>
              <a:gd name="connsiteY55" fmla="*/ 4489760 h 5974611"/>
              <a:gd name="connsiteX0" fmla="*/ 1864186 w 4708251"/>
              <a:gd name="connsiteY0" fmla="*/ 4239635 h 5724486"/>
              <a:gd name="connsiteX1" fmla="*/ 2342358 w 4708251"/>
              <a:gd name="connsiteY1" fmla="*/ 4541639 h 5724486"/>
              <a:gd name="connsiteX2" fmla="*/ 2401081 w 4708251"/>
              <a:gd name="connsiteY2" fmla="*/ 5212758 h 5724486"/>
              <a:gd name="connsiteX3" fmla="*/ 2610806 w 4708251"/>
              <a:gd name="connsiteY3" fmla="*/ 5439261 h 5724486"/>
              <a:gd name="connsiteX4" fmla="*/ 2703085 w 4708251"/>
              <a:gd name="connsiteY4" fmla="*/ 5497984 h 5724486"/>
              <a:gd name="connsiteX5" fmla="*/ 2971533 w 4708251"/>
              <a:gd name="connsiteY5" fmla="*/ 5674152 h 5724486"/>
              <a:gd name="connsiteX6" fmla="*/ 3349037 w 4708251"/>
              <a:gd name="connsiteY6" fmla="*/ 5724486 h 5724486"/>
              <a:gd name="connsiteX7" fmla="*/ 3651041 w 4708251"/>
              <a:gd name="connsiteY7" fmla="*/ 5716097 h 5724486"/>
              <a:gd name="connsiteX8" fmla="*/ 3684597 w 4708251"/>
              <a:gd name="connsiteY8" fmla="*/ 5690930 h 5724486"/>
              <a:gd name="connsiteX9" fmla="*/ 3768487 w 4708251"/>
              <a:gd name="connsiteY9" fmla="*/ 5674152 h 5724486"/>
              <a:gd name="connsiteX10" fmla="*/ 4456384 w 4708251"/>
              <a:gd name="connsiteY10" fmla="*/ 5648985 h 5724486"/>
              <a:gd name="connsiteX11" fmla="*/ 4666109 w 4708251"/>
              <a:gd name="connsiteY11" fmla="*/ 5456039 h 5724486"/>
              <a:gd name="connsiteX12" fmla="*/ 4699665 w 4708251"/>
              <a:gd name="connsiteY12" fmla="*/ 5338593 h 5724486"/>
              <a:gd name="connsiteX13" fmla="*/ 4624164 w 4708251"/>
              <a:gd name="connsiteY13" fmla="*/ 4944310 h 5724486"/>
              <a:gd name="connsiteX14" fmla="*/ 4489940 w 4708251"/>
              <a:gd name="connsiteY14" fmla="*/ 4684252 h 5724486"/>
              <a:gd name="connsiteX15" fmla="*/ 4330549 w 4708251"/>
              <a:gd name="connsiteY15" fmla="*/ 4508083 h 5724486"/>
              <a:gd name="connsiteX16" fmla="*/ 4003378 w 4708251"/>
              <a:gd name="connsiteY16" fmla="*/ 4214468 h 5724486"/>
              <a:gd name="connsiteX17" fmla="*/ 3894322 w 4708251"/>
              <a:gd name="connsiteY17" fmla="*/ 4155745 h 5724486"/>
              <a:gd name="connsiteX18" fmla="*/ 3734931 w 4708251"/>
              <a:gd name="connsiteY18" fmla="*/ 4055077 h 5724486"/>
              <a:gd name="connsiteX19" fmla="*/ 3500039 w 4708251"/>
              <a:gd name="connsiteY19" fmla="*/ 3878908 h 5724486"/>
              <a:gd name="connsiteX20" fmla="*/ 3265147 w 4708251"/>
              <a:gd name="connsiteY20" fmla="*/ 3719518 h 5724486"/>
              <a:gd name="connsiteX21" fmla="*/ 3181257 w 4708251"/>
              <a:gd name="connsiteY21" fmla="*/ 3618850 h 5724486"/>
              <a:gd name="connsiteX22" fmla="*/ 3130923 w 4708251"/>
              <a:gd name="connsiteY22" fmla="*/ 3493015 h 5724486"/>
              <a:gd name="connsiteX23" fmla="*/ 3088978 w 4708251"/>
              <a:gd name="connsiteY23" fmla="*/ 3375569 h 5724486"/>
              <a:gd name="connsiteX24" fmla="*/ 2921199 w 4708251"/>
              <a:gd name="connsiteY24" fmla="*/ 2972897 h 5724486"/>
              <a:gd name="connsiteX25" fmla="*/ 2283635 w 4708251"/>
              <a:gd name="connsiteY25" fmla="*/ 2041719 h 5724486"/>
              <a:gd name="connsiteX26" fmla="*/ 2099078 w 4708251"/>
              <a:gd name="connsiteY26" fmla="*/ 1630659 h 5724486"/>
              <a:gd name="connsiteX27" fmla="*/ 1922909 w 4708251"/>
              <a:gd name="connsiteY27" fmla="*/ 1320266 h 5724486"/>
              <a:gd name="connsiteX28" fmla="*/ 1746740 w 4708251"/>
              <a:gd name="connsiteY28" fmla="*/ 1068596 h 5724486"/>
              <a:gd name="connsiteX29" fmla="*/ 1503459 w 4708251"/>
              <a:gd name="connsiteY29" fmla="*/ 833705 h 5724486"/>
              <a:gd name="connsiteX30" fmla="*/ 1386013 w 4708251"/>
              <a:gd name="connsiteY30" fmla="*/ 724648 h 5724486"/>
              <a:gd name="connsiteX31" fmla="*/ 1235011 w 4708251"/>
              <a:gd name="connsiteY31" fmla="*/ 598813 h 5724486"/>
              <a:gd name="connsiteX32" fmla="*/ 94109 w 4708251"/>
              <a:gd name="connsiteY32" fmla="*/ 3195 h 5724486"/>
              <a:gd name="connsiteX33" fmla="*/ 68942 w 4708251"/>
              <a:gd name="connsiteY33" fmla="*/ 363921 h 5724486"/>
              <a:gd name="connsiteX34" fmla="*/ 94109 w 4708251"/>
              <a:gd name="connsiteY34" fmla="*/ 615591 h 5724486"/>
              <a:gd name="connsiteX35" fmla="*/ 530336 w 4708251"/>
              <a:gd name="connsiteY35" fmla="*/ 1118930 h 5724486"/>
              <a:gd name="connsiteX36" fmla="*/ 706505 w 4708251"/>
              <a:gd name="connsiteY36" fmla="*/ 1571936 h 5724486"/>
              <a:gd name="connsiteX37" fmla="*/ 731672 w 4708251"/>
              <a:gd name="connsiteY37" fmla="*/ 1840384 h 5724486"/>
              <a:gd name="connsiteX38" fmla="*/ 807173 w 4708251"/>
              <a:gd name="connsiteY38" fmla="*/ 2008163 h 5724486"/>
              <a:gd name="connsiteX39" fmla="*/ 1193067 w 4708251"/>
              <a:gd name="connsiteY39" fmla="*/ 2293389 h 5724486"/>
              <a:gd name="connsiteX40" fmla="*/ 1293734 w 4708251"/>
              <a:gd name="connsiteY40" fmla="*/ 2326945 h 5724486"/>
              <a:gd name="connsiteX41" fmla="*/ 1419569 w 4708251"/>
              <a:gd name="connsiteY41" fmla="*/ 2486336 h 5724486"/>
              <a:gd name="connsiteX42" fmla="*/ 1595738 w 4708251"/>
              <a:gd name="connsiteY42" fmla="*/ 2696061 h 5724486"/>
              <a:gd name="connsiteX43" fmla="*/ 1763518 w 4708251"/>
              <a:gd name="connsiteY43" fmla="*/ 2914174 h 5724486"/>
              <a:gd name="connsiteX44" fmla="*/ 2099078 w 4708251"/>
              <a:gd name="connsiteY44" fmla="*/ 3283290 h 5724486"/>
              <a:gd name="connsiteX45" fmla="*/ 2208134 w 4708251"/>
              <a:gd name="connsiteY45" fmla="*/ 3451070 h 5724486"/>
              <a:gd name="connsiteX46" fmla="*/ 2292024 w 4708251"/>
              <a:gd name="connsiteY46" fmla="*/ 3593683 h 5724486"/>
              <a:gd name="connsiteX47" fmla="*/ 2476582 w 4708251"/>
              <a:gd name="connsiteY47" fmla="*/ 3811796 h 5724486"/>
              <a:gd name="connsiteX48" fmla="*/ 2107467 w 4708251"/>
              <a:gd name="connsiteY48" fmla="*/ 3836963 h 5724486"/>
              <a:gd name="connsiteX49" fmla="*/ 2006799 w 4708251"/>
              <a:gd name="connsiteY49" fmla="*/ 3845352 h 5724486"/>
              <a:gd name="connsiteX50" fmla="*/ 1864186 w 4708251"/>
              <a:gd name="connsiteY50" fmla="*/ 3887297 h 5724486"/>
              <a:gd name="connsiteX51" fmla="*/ 1813852 w 4708251"/>
              <a:gd name="connsiteY51" fmla="*/ 3962798 h 5724486"/>
              <a:gd name="connsiteX52" fmla="*/ 1822241 w 4708251"/>
              <a:gd name="connsiteY52" fmla="*/ 4147356 h 5724486"/>
              <a:gd name="connsiteX53" fmla="*/ 1864186 w 4708251"/>
              <a:gd name="connsiteY53" fmla="*/ 4222857 h 5724486"/>
              <a:gd name="connsiteX54" fmla="*/ 1864186 w 4708251"/>
              <a:gd name="connsiteY54" fmla="*/ 4239635 h 5724486"/>
              <a:gd name="connsiteX0" fmla="*/ 1836472 w 4680537"/>
              <a:gd name="connsiteY0" fmla="*/ 4050399 h 5535250"/>
              <a:gd name="connsiteX1" fmla="*/ 2314644 w 4680537"/>
              <a:gd name="connsiteY1" fmla="*/ 4352403 h 5535250"/>
              <a:gd name="connsiteX2" fmla="*/ 2373367 w 4680537"/>
              <a:gd name="connsiteY2" fmla="*/ 5023522 h 5535250"/>
              <a:gd name="connsiteX3" fmla="*/ 2583092 w 4680537"/>
              <a:gd name="connsiteY3" fmla="*/ 5250025 h 5535250"/>
              <a:gd name="connsiteX4" fmla="*/ 2675371 w 4680537"/>
              <a:gd name="connsiteY4" fmla="*/ 5308748 h 5535250"/>
              <a:gd name="connsiteX5" fmla="*/ 2943819 w 4680537"/>
              <a:gd name="connsiteY5" fmla="*/ 5484916 h 5535250"/>
              <a:gd name="connsiteX6" fmla="*/ 3321323 w 4680537"/>
              <a:gd name="connsiteY6" fmla="*/ 5535250 h 5535250"/>
              <a:gd name="connsiteX7" fmla="*/ 3623327 w 4680537"/>
              <a:gd name="connsiteY7" fmla="*/ 5526861 h 5535250"/>
              <a:gd name="connsiteX8" fmla="*/ 3656883 w 4680537"/>
              <a:gd name="connsiteY8" fmla="*/ 5501694 h 5535250"/>
              <a:gd name="connsiteX9" fmla="*/ 3740773 w 4680537"/>
              <a:gd name="connsiteY9" fmla="*/ 5484916 h 5535250"/>
              <a:gd name="connsiteX10" fmla="*/ 4428670 w 4680537"/>
              <a:gd name="connsiteY10" fmla="*/ 5459749 h 5535250"/>
              <a:gd name="connsiteX11" fmla="*/ 4638395 w 4680537"/>
              <a:gd name="connsiteY11" fmla="*/ 5266803 h 5535250"/>
              <a:gd name="connsiteX12" fmla="*/ 4671951 w 4680537"/>
              <a:gd name="connsiteY12" fmla="*/ 5149357 h 5535250"/>
              <a:gd name="connsiteX13" fmla="*/ 4596450 w 4680537"/>
              <a:gd name="connsiteY13" fmla="*/ 4755074 h 5535250"/>
              <a:gd name="connsiteX14" fmla="*/ 4462226 w 4680537"/>
              <a:gd name="connsiteY14" fmla="*/ 4495016 h 5535250"/>
              <a:gd name="connsiteX15" fmla="*/ 4302835 w 4680537"/>
              <a:gd name="connsiteY15" fmla="*/ 4318847 h 5535250"/>
              <a:gd name="connsiteX16" fmla="*/ 3975664 w 4680537"/>
              <a:gd name="connsiteY16" fmla="*/ 4025232 h 5535250"/>
              <a:gd name="connsiteX17" fmla="*/ 3866608 w 4680537"/>
              <a:gd name="connsiteY17" fmla="*/ 3966509 h 5535250"/>
              <a:gd name="connsiteX18" fmla="*/ 3707217 w 4680537"/>
              <a:gd name="connsiteY18" fmla="*/ 3865841 h 5535250"/>
              <a:gd name="connsiteX19" fmla="*/ 3472325 w 4680537"/>
              <a:gd name="connsiteY19" fmla="*/ 3689672 h 5535250"/>
              <a:gd name="connsiteX20" fmla="*/ 3237433 w 4680537"/>
              <a:gd name="connsiteY20" fmla="*/ 3530282 h 5535250"/>
              <a:gd name="connsiteX21" fmla="*/ 3153543 w 4680537"/>
              <a:gd name="connsiteY21" fmla="*/ 3429614 h 5535250"/>
              <a:gd name="connsiteX22" fmla="*/ 3103209 w 4680537"/>
              <a:gd name="connsiteY22" fmla="*/ 3303779 h 5535250"/>
              <a:gd name="connsiteX23" fmla="*/ 3061264 w 4680537"/>
              <a:gd name="connsiteY23" fmla="*/ 3186333 h 5535250"/>
              <a:gd name="connsiteX24" fmla="*/ 2893485 w 4680537"/>
              <a:gd name="connsiteY24" fmla="*/ 2783661 h 5535250"/>
              <a:gd name="connsiteX25" fmla="*/ 2255921 w 4680537"/>
              <a:gd name="connsiteY25" fmla="*/ 1852483 h 5535250"/>
              <a:gd name="connsiteX26" fmla="*/ 2071364 w 4680537"/>
              <a:gd name="connsiteY26" fmla="*/ 1441423 h 5535250"/>
              <a:gd name="connsiteX27" fmla="*/ 1895195 w 4680537"/>
              <a:gd name="connsiteY27" fmla="*/ 1131030 h 5535250"/>
              <a:gd name="connsiteX28" fmla="*/ 1719026 w 4680537"/>
              <a:gd name="connsiteY28" fmla="*/ 879360 h 5535250"/>
              <a:gd name="connsiteX29" fmla="*/ 1475745 w 4680537"/>
              <a:gd name="connsiteY29" fmla="*/ 644469 h 5535250"/>
              <a:gd name="connsiteX30" fmla="*/ 1358299 w 4680537"/>
              <a:gd name="connsiteY30" fmla="*/ 535412 h 5535250"/>
              <a:gd name="connsiteX31" fmla="*/ 1207297 w 4680537"/>
              <a:gd name="connsiteY31" fmla="*/ 409577 h 5535250"/>
              <a:gd name="connsiteX32" fmla="*/ 603290 w 4680537"/>
              <a:gd name="connsiteY32" fmla="*/ 6905 h 5535250"/>
              <a:gd name="connsiteX33" fmla="*/ 41228 w 4680537"/>
              <a:gd name="connsiteY33" fmla="*/ 174685 h 5535250"/>
              <a:gd name="connsiteX34" fmla="*/ 66395 w 4680537"/>
              <a:gd name="connsiteY34" fmla="*/ 426355 h 5535250"/>
              <a:gd name="connsiteX35" fmla="*/ 502622 w 4680537"/>
              <a:gd name="connsiteY35" fmla="*/ 929694 h 5535250"/>
              <a:gd name="connsiteX36" fmla="*/ 678791 w 4680537"/>
              <a:gd name="connsiteY36" fmla="*/ 1382700 h 5535250"/>
              <a:gd name="connsiteX37" fmla="*/ 703958 w 4680537"/>
              <a:gd name="connsiteY37" fmla="*/ 1651148 h 5535250"/>
              <a:gd name="connsiteX38" fmla="*/ 779459 w 4680537"/>
              <a:gd name="connsiteY38" fmla="*/ 1818927 h 5535250"/>
              <a:gd name="connsiteX39" fmla="*/ 1165353 w 4680537"/>
              <a:gd name="connsiteY39" fmla="*/ 2104153 h 5535250"/>
              <a:gd name="connsiteX40" fmla="*/ 1266020 w 4680537"/>
              <a:gd name="connsiteY40" fmla="*/ 2137709 h 5535250"/>
              <a:gd name="connsiteX41" fmla="*/ 1391855 w 4680537"/>
              <a:gd name="connsiteY41" fmla="*/ 2297100 h 5535250"/>
              <a:gd name="connsiteX42" fmla="*/ 1568024 w 4680537"/>
              <a:gd name="connsiteY42" fmla="*/ 2506825 h 5535250"/>
              <a:gd name="connsiteX43" fmla="*/ 1735804 w 4680537"/>
              <a:gd name="connsiteY43" fmla="*/ 2724938 h 5535250"/>
              <a:gd name="connsiteX44" fmla="*/ 2071364 w 4680537"/>
              <a:gd name="connsiteY44" fmla="*/ 3094054 h 5535250"/>
              <a:gd name="connsiteX45" fmla="*/ 2180420 w 4680537"/>
              <a:gd name="connsiteY45" fmla="*/ 3261834 h 5535250"/>
              <a:gd name="connsiteX46" fmla="*/ 2264310 w 4680537"/>
              <a:gd name="connsiteY46" fmla="*/ 3404447 h 5535250"/>
              <a:gd name="connsiteX47" fmla="*/ 2448868 w 4680537"/>
              <a:gd name="connsiteY47" fmla="*/ 3622560 h 5535250"/>
              <a:gd name="connsiteX48" fmla="*/ 2079753 w 4680537"/>
              <a:gd name="connsiteY48" fmla="*/ 3647727 h 5535250"/>
              <a:gd name="connsiteX49" fmla="*/ 1979085 w 4680537"/>
              <a:gd name="connsiteY49" fmla="*/ 3656116 h 5535250"/>
              <a:gd name="connsiteX50" fmla="*/ 1836472 w 4680537"/>
              <a:gd name="connsiteY50" fmla="*/ 3698061 h 5535250"/>
              <a:gd name="connsiteX51" fmla="*/ 1786138 w 4680537"/>
              <a:gd name="connsiteY51" fmla="*/ 3773562 h 5535250"/>
              <a:gd name="connsiteX52" fmla="*/ 1794527 w 4680537"/>
              <a:gd name="connsiteY52" fmla="*/ 3958120 h 5535250"/>
              <a:gd name="connsiteX53" fmla="*/ 1836472 w 4680537"/>
              <a:gd name="connsiteY53" fmla="*/ 4033621 h 5535250"/>
              <a:gd name="connsiteX54" fmla="*/ 1836472 w 4680537"/>
              <a:gd name="connsiteY54" fmla="*/ 4050399 h 553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80537" h="5535250">
                <a:moveTo>
                  <a:pt x="1836472" y="4050399"/>
                </a:moveTo>
                <a:cubicBezTo>
                  <a:pt x="1916167" y="4103529"/>
                  <a:pt x="2248073" y="4189674"/>
                  <a:pt x="2314644" y="4352403"/>
                </a:cubicBezTo>
                <a:cubicBezTo>
                  <a:pt x="2391381" y="4539983"/>
                  <a:pt x="2269267" y="4821104"/>
                  <a:pt x="2373367" y="5023522"/>
                </a:cubicBezTo>
                <a:cubicBezTo>
                  <a:pt x="2405587" y="5086172"/>
                  <a:pt x="2523269" y="5203207"/>
                  <a:pt x="2583092" y="5250025"/>
                </a:cubicBezTo>
                <a:cubicBezTo>
                  <a:pt x="2611804" y="5272495"/>
                  <a:pt x="2645619" y="5287674"/>
                  <a:pt x="2675371" y="5308748"/>
                </a:cubicBezTo>
                <a:cubicBezTo>
                  <a:pt x="2784782" y="5386247"/>
                  <a:pt x="2809400" y="5428319"/>
                  <a:pt x="2943819" y="5484916"/>
                </a:cubicBezTo>
                <a:cubicBezTo>
                  <a:pt x="3078755" y="5541731"/>
                  <a:pt x="3173882" y="5529579"/>
                  <a:pt x="3321323" y="5535250"/>
                </a:cubicBezTo>
                <a:cubicBezTo>
                  <a:pt x="3421991" y="5532454"/>
                  <a:pt x="3523120" y="5536882"/>
                  <a:pt x="3623327" y="5526861"/>
                </a:cubicBezTo>
                <a:cubicBezTo>
                  <a:pt x="3637239" y="5525470"/>
                  <a:pt x="3643716" y="5506397"/>
                  <a:pt x="3656883" y="5501694"/>
                </a:cubicBezTo>
                <a:cubicBezTo>
                  <a:pt x="3683739" y="5492103"/>
                  <a:pt x="3712298" y="5486464"/>
                  <a:pt x="3740773" y="5484916"/>
                </a:cubicBezTo>
                <a:cubicBezTo>
                  <a:pt x="3969887" y="5472464"/>
                  <a:pt x="4199371" y="5468138"/>
                  <a:pt x="4428670" y="5459749"/>
                </a:cubicBezTo>
                <a:cubicBezTo>
                  <a:pt x="4527002" y="5397175"/>
                  <a:pt x="4568856" y="5382702"/>
                  <a:pt x="4638395" y="5266803"/>
                </a:cubicBezTo>
                <a:cubicBezTo>
                  <a:pt x="4659343" y="5231890"/>
                  <a:pt x="4660766" y="5188506"/>
                  <a:pt x="4671951" y="5149357"/>
                </a:cubicBezTo>
                <a:cubicBezTo>
                  <a:pt x="4683084" y="4937823"/>
                  <a:pt x="4700774" y="4991810"/>
                  <a:pt x="4596450" y="4755074"/>
                </a:cubicBezTo>
                <a:cubicBezTo>
                  <a:pt x="4557112" y="4665806"/>
                  <a:pt x="4516696" y="4575943"/>
                  <a:pt x="4462226" y="4495016"/>
                </a:cubicBezTo>
                <a:cubicBezTo>
                  <a:pt x="4418008" y="4429320"/>
                  <a:pt x="4358100" y="4375566"/>
                  <a:pt x="4302835" y="4318847"/>
                </a:cubicBezTo>
                <a:cubicBezTo>
                  <a:pt x="4213592" y="4227256"/>
                  <a:pt x="4075415" y="4105033"/>
                  <a:pt x="3975664" y="4025232"/>
                </a:cubicBezTo>
                <a:cubicBezTo>
                  <a:pt x="3949625" y="4004401"/>
                  <a:pt x="3891007" y="3980968"/>
                  <a:pt x="3866608" y="3966509"/>
                </a:cubicBezTo>
                <a:cubicBezTo>
                  <a:pt x="3812548" y="3934473"/>
                  <a:pt x="3758646" y="3901951"/>
                  <a:pt x="3707217" y="3865841"/>
                </a:cubicBezTo>
                <a:cubicBezTo>
                  <a:pt x="3627118" y="3809601"/>
                  <a:pt x="3555074" y="3741935"/>
                  <a:pt x="3472325" y="3689672"/>
                </a:cubicBezTo>
                <a:cubicBezTo>
                  <a:pt x="3434712" y="3665916"/>
                  <a:pt x="3287074" y="3579922"/>
                  <a:pt x="3237433" y="3530282"/>
                </a:cubicBezTo>
                <a:cubicBezTo>
                  <a:pt x="3206546" y="3499396"/>
                  <a:pt x="3181506" y="3463170"/>
                  <a:pt x="3153543" y="3429614"/>
                </a:cubicBezTo>
                <a:cubicBezTo>
                  <a:pt x="3136765" y="3387669"/>
                  <a:pt x="3119231" y="3346019"/>
                  <a:pt x="3103209" y="3303779"/>
                </a:cubicBezTo>
                <a:cubicBezTo>
                  <a:pt x="3088466" y="3264911"/>
                  <a:pt x="3076810" y="3224887"/>
                  <a:pt x="3061264" y="3186333"/>
                </a:cubicBezTo>
                <a:cubicBezTo>
                  <a:pt x="3006886" y="3051474"/>
                  <a:pt x="2982143" y="2898916"/>
                  <a:pt x="2893485" y="2783661"/>
                </a:cubicBezTo>
                <a:cubicBezTo>
                  <a:pt x="2719073" y="2556926"/>
                  <a:pt x="2359561" y="2121943"/>
                  <a:pt x="2255921" y="1852483"/>
                </a:cubicBezTo>
                <a:cubicBezTo>
                  <a:pt x="2170939" y="1631532"/>
                  <a:pt x="2239389" y="1801478"/>
                  <a:pt x="2071364" y="1441423"/>
                </a:cubicBezTo>
                <a:cubicBezTo>
                  <a:pt x="1997550" y="1283250"/>
                  <a:pt x="2062265" y="1386031"/>
                  <a:pt x="1895195" y="1131030"/>
                </a:cubicBezTo>
                <a:cubicBezTo>
                  <a:pt x="1839077" y="1045376"/>
                  <a:pt x="1785888" y="956919"/>
                  <a:pt x="1719026" y="879360"/>
                </a:cubicBezTo>
                <a:cubicBezTo>
                  <a:pt x="1645424" y="793982"/>
                  <a:pt x="1557327" y="722257"/>
                  <a:pt x="1475745" y="644469"/>
                </a:cubicBezTo>
                <a:cubicBezTo>
                  <a:pt x="1437080" y="607603"/>
                  <a:pt x="1399340" y="569613"/>
                  <a:pt x="1358299" y="535412"/>
                </a:cubicBezTo>
                <a:cubicBezTo>
                  <a:pt x="1307965" y="493467"/>
                  <a:pt x="1333132" y="497661"/>
                  <a:pt x="1207297" y="409577"/>
                </a:cubicBezTo>
                <a:cubicBezTo>
                  <a:pt x="1081462" y="321493"/>
                  <a:pt x="797635" y="46054"/>
                  <a:pt x="603290" y="6905"/>
                </a:cubicBezTo>
                <a:cubicBezTo>
                  <a:pt x="408945" y="-32244"/>
                  <a:pt x="130710" y="104777"/>
                  <a:pt x="41228" y="174685"/>
                </a:cubicBezTo>
                <a:cubicBezTo>
                  <a:pt x="-48254" y="244593"/>
                  <a:pt x="30497" y="350071"/>
                  <a:pt x="66395" y="426355"/>
                </a:cubicBezTo>
                <a:cubicBezTo>
                  <a:pt x="156413" y="617645"/>
                  <a:pt x="351076" y="784738"/>
                  <a:pt x="502622" y="929694"/>
                </a:cubicBezTo>
                <a:cubicBezTo>
                  <a:pt x="682178" y="1288805"/>
                  <a:pt x="647277" y="1130590"/>
                  <a:pt x="678791" y="1382700"/>
                </a:cubicBezTo>
                <a:cubicBezTo>
                  <a:pt x="681383" y="1429355"/>
                  <a:pt x="686319" y="1596628"/>
                  <a:pt x="703958" y="1651148"/>
                </a:cubicBezTo>
                <a:cubicBezTo>
                  <a:pt x="722836" y="1709498"/>
                  <a:pt x="743461" y="1769275"/>
                  <a:pt x="779459" y="1818927"/>
                </a:cubicBezTo>
                <a:cubicBezTo>
                  <a:pt x="891187" y="1973033"/>
                  <a:pt x="997081" y="2024445"/>
                  <a:pt x="1165353" y="2104153"/>
                </a:cubicBezTo>
                <a:cubicBezTo>
                  <a:pt x="1197319" y="2119295"/>
                  <a:pt x="1232464" y="2126524"/>
                  <a:pt x="1266020" y="2137709"/>
                </a:cubicBezTo>
                <a:cubicBezTo>
                  <a:pt x="1350405" y="2222094"/>
                  <a:pt x="1244025" y="2112312"/>
                  <a:pt x="1391855" y="2297100"/>
                </a:cubicBezTo>
                <a:cubicBezTo>
                  <a:pt x="1448889" y="2368393"/>
                  <a:pt x="1512358" y="2434459"/>
                  <a:pt x="1568024" y="2506825"/>
                </a:cubicBezTo>
                <a:cubicBezTo>
                  <a:pt x="1623951" y="2579529"/>
                  <a:pt x="1674102" y="2657066"/>
                  <a:pt x="1735804" y="2724938"/>
                </a:cubicBezTo>
                <a:cubicBezTo>
                  <a:pt x="1847657" y="2847977"/>
                  <a:pt x="1980743" y="2954636"/>
                  <a:pt x="2071364" y="3094054"/>
                </a:cubicBezTo>
                <a:cubicBezTo>
                  <a:pt x="2107716" y="3149981"/>
                  <a:pt x="2145461" y="3205026"/>
                  <a:pt x="2180420" y="3261834"/>
                </a:cubicBezTo>
                <a:cubicBezTo>
                  <a:pt x="2236471" y="3352917"/>
                  <a:pt x="2167181" y="3280524"/>
                  <a:pt x="2264310" y="3404447"/>
                </a:cubicBezTo>
                <a:cubicBezTo>
                  <a:pt x="2323062" y="3479406"/>
                  <a:pt x="2448868" y="3622560"/>
                  <a:pt x="2448868" y="3622560"/>
                </a:cubicBezTo>
                <a:cubicBezTo>
                  <a:pt x="2295080" y="3673823"/>
                  <a:pt x="2431910" y="3633641"/>
                  <a:pt x="2079753" y="3647727"/>
                </a:cubicBezTo>
                <a:cubicBezTo>
                  <a:pt x="2046108" y="3649073"/>
                  <a:pt x="2012641" y="3653320"/>
                  <a:pt x="1979085" y="3656116"/>
                </a:cubicBezTo>
                <a:cubicBezTo>
                  <a:pt x="1940194" y="3665839"/>
                  <a:pt x="1852426" y="3687145"/>
                  <a:pt x="1836472" y="3698061"/>
                </a:cubicBezTo>
                <a:cubicBezTo>
                  <a:pt x="1811509" y="3715141"/>
                  <a:pt x="1802916" y="3748395"/>
                  <a:pt x="1786138" y="3773562"/>
                </a:cubicBezTo>
                <a:cubicBezTo>
                  <a:pt x="1779121" y="3850751"/>
                  <a:pt x="1767970" y="3882243"/>
                  <a:pt x="1794527" y="3958120"/>
                </a:cubicBezTo>
                <a:cubicBezTo>
                  <a:pt x="1804038" y="3985294"/>
                  <a:pt x="1822823" y="4008272"/>
                  <a:pt x="1836472" y="4033621"/>
                </a:cubicBezTo>
                <a:cubicBezTo>
                  <a:pt x="1842401" y="4044632"/>
                  <a:pt x="1756777" y="3997269"/>
                  <a:pt x="1836472" y="4050399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2958626" y="1062480"/>
            <a:ext cx="4694589" cy="3301212"/>
          </a:xfrm>
          <a:custGeom>
            <a:avLst/>
            <a:gdLst>
              <a:gd name="connsiteX0" fmla="*/ 3858935 w 4694589"/>
              <a:gd name="connsiteY0" fmla="*/ 3264142 h 3301212"/>
              <a:gd name="connsiteX1" fmla="*/ 4672667 w 4694589"/>
              <a:gd name="connsiteY1" fmla="*/ 3012472 h 3301212"/>
              <a:gd name="connsiteX2" fmla="*/ 4681056 w 4694589"/>
              <a:gd name="connsiteY2" fmla="*/ 2878248 h 3301212"/>
              <a:gd name="connsiteX3" fmla="*/ 4546833 w 4694589"/>
              <a:gd name="connsiteY3" fmla="*/ 2567855 h 3301212"/>
              <a:gd name="connsiteX4" fmla="*/ 4404220 w 4694589"/>
              <a:gd name="connsiteY4" fmla="*/ 2416854 h 3301212"/>
              <a:gd name="connsiteX5" fmla="*/ 4228051 w 4694589"/>
              <a:gd name="connsiteY5" fmla="*/ 2190351 h 3301212"/>
              <a:gd name="connsiteX6" fmla="*/ 4118994 w 4694589"/>
              <a:gd name="connsiteY6" fmla="*/ 2064516 h 3301212"/>
              <a:gd name="connsiteX7" fmla="*/ 3833768 w 4694589"/>
              <a:gd name="connsiteY7" fmla="*/ 1930292 h 3301212"/>
              <a:gd name="connsiteX8" fmla="*/ 3699545 w 4694589"/>
              <a:gd name="connsiteY8" fmla="*/ 1854791 h 3301212"/>
              <a:gd name="connsiteX9" fmla="*/ 3523376 w 4694589"/>
              <a:gd name="connsiteY9" fmla="*/ 1796068 h 3301212"/>
              <a:gd name="connsiteX10" fmla="*/ 2961313 w 4694589"/>
              <a:gd name="connsiteY10" fmla="*/ 1645066 h 3301212"/>
              <a:gd name="connsiteX11" fmla="*/ 2583809 w 4694589"/>
              <a:gd name="connsiteY11" fmla="*/ 1536010 h 3301212"/>
              <a:gd name="connsiteX12" fmla="*/ 2332139 w 4694589"/>
              <a:gd name="connsiteY12" fmla="*/ 1443731 h 3301212"/>
              <a:gd name="connsiteX13" fmla="*/ 1619075 w 4694589"/>
              <a:gd name="connsiteY13" fmla="*/ 789389 h 3301212"/>
              <a:gd name="connsiteX14" fmla="*/ 1375794 w 4694589"/>
              <a:gd name="connsiteY14" fmla="*/ 495775 h 3301212"/>
              <a:gd name="connsiteX15" fmla="*/ 906011 w 4694589"/>
              <a:gd name="connsiteY15" fmla="*/ 193771 h 3301212"/>
              <a:gd name="connsiteX16" fmla="*/ 595618 w 4694589"/>
              <a:gd name="connsiteY16" fmla="*/ 84714 h 3301212"/>
              <a:gd name="connsiteX17" fmla="*/ 528506 w 4694589"/>
              <a:gd name="connsiteY17" fmla="*/ 42769 h 3301212"/>
              <a:gd name="connsiteX18" fmla="*/ 310392 w 4694589"/>
              <a:gd name="connsiteY18" fmla="*/ 824 h 3301212"/>
              <a:gd name="connsiteX19" fmla="*/ 109056 w 4694589"/>
              <a:gd name="connsiteY19" fmla="*/ 17602 h 3301212"/>
              <a:gd name="connsiteX20" fmla="*/ 41945 w 4694589"/>
              <a:gd name="connsiteY20" fmla="*/ 135048 h 3301212"/>
              <a:gd name="connsiteX21" fmla="*/ 0 w 4694589"/>
              <a:gd name="connsiteY21" fmla="*/ 277661 h 3301212"/>
              <a:gd name="connsiteX22" fmla="*/ 25167 w 4694589"/>
              <a:gd name="connsiteY22" fmla="*/ 311217 h 3301212"/>
              <a:gd name="connsiteX23" fmla="*/ 176168 w 4694589"/>
              <a:gd name="connsiteY23" fmla="*/ 806167 h 3301212"/>
              <a:gd name="connsiteX24" fmla="*/ 243280 w 4694589"/>
              <a:gd name="connsiteY24" fmla="*/ 915224 h 3301212"/>
              <a:gd name="connsiteX25" fmla="*/ 478172 w 4694589"/>
              <a:gd name="connsiteY25" fmla="*/ 1124949 h 3301212"/>
              <a:gd name="connsiteX26" fmla="*/ 528506 w 4694589"/>
              <a:gd name="connsiteY26" fmla="*/ 1217228 h 3301212"/>
              <a:gd name="connsiteX27" fmla="*/ 671119 w 4694589"/>
              <a:gd name="connsiteY27" fmla="*/ 1426953 h 3301212"/>
              <a:gd name="connsiteX28" fmla="*/ 704675 w 4694589"/>
              <a:gd name="connsiteY28" fmla="*/ 1494065 h 3301212"/>
              <a:gd name="connsiteX29" fmla="*/ 964734 w 4694589"/>
              <a:gd name="connsiteY29" fmla="*/ 1745734 h 3301212"/>
              <a:gd name="connsiteX30" fmla="*/ 1098957 w 4694589"/>
              <a:gd name="connsiteY30" fmla="*/ 1921903 h 3301212"/>
              <a:gd name="connsiteX31" fmla="*/ 1191236 w 4694589"/>
              <a:gd name="connsiteY31" fmla="*/ 2056127 h 3301212"/>
              <a:gd name="connsiteX32" fmla="*/ 1249959 w 4694589"/>
              <a:gd name="connsiteY32" fmla="*/ 2089683 h 3301212"/>
              <a:gd name="connsiteX33" fmla="*/ 1417739 w 4694589"/>
              <a:gd name="connsiteY33" fmla="*/ 2022571 h 3301212"/>
              <a:gd name="connsiteX34" fmla="*/ 1853967 w 4694589"/>
              <a:gd name="connsiteY34" fmla="*/ 2014182 h 3301212"/>
              <a:gd name="connsiteX35" fmla="*/ 2004968 w 4694589"/>
              <a:gd name="connsiteY35" fmla="*/ 2005793 h 3301212"/>
              <a:gd name="connsiteX36" fmla="*/ 2508308 w 4694589"/>
              <a:gd name="connsiteY36" fmla="*/ 2148406 h 3301212"/>
              <a:gd name="connsiteX37" fmla="*/ 2634143 w 4694589"/>
              <a:gd name="connsiteY37" fmla="*/ 2425243 h 3301212"/>
              <a:gd name="connsiteX38" fmla="*/ 2692866 w 4694589"/>
              <a:gd name="connsiteY38" fmla="*/ 2576244 h 3301212"/>
              <a:gd name="connsiteX39" fmla="*/ 2869034 w 4694589"/>
              <a:gd name="connsiteY39" fmla="*/ 2861470 h 3301212"/>
              <a:gd name="connsiteX40" fmla="*/ 2936146 w 4694589"/>
              <a:gd name="connsiteY40" fmla="*/ 3012472 h 3301212"/>
              <a:gd name="connsiteX41" fmla="*/ 3087148 w 4694589"/>
              <a:gd name="connsiteY41" fmla="*/ 3188641 h 3301212"/>
              <a:gd name="connsiteX42" fmla="*/ 3280095 w 4694589"/>
              <a:gd name="connsiteY42" fmla="*/ 3230586 h 3301212"/>
              <a:gd name="connsiteX43" fmla="*/ 3657600 w 4694589"/>
              <a:gd name="connsiteY43" fmla="*/ 3264142 h 3301212"/>
              <a:gd name="connsiteX44" fmla="*/ 3766656 w 4694589"/>
              <a:gd name="connsiteY44" fmla="*/ 3289309 h 3301212"/>
              <a:gd name="connsiteX45" fmla="*/ 3858935 w 4694589"/>
              <a:gd name="connsiteY45" fmla="*/ 3264142 h 330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694589" h="3301212">
                <a:moveTo>
                  <a:pt x="3858935" y="3264142"/>
                </a:moveTo>
                <a:cubicBezTo>
                  <a:pt x="4009937" y="3218002"/>
                  <a:pt x="4415652" y="3133112"/>
                  <a:pt x="4672667" y="3012472"/>
                </a:cubicBezTo>
                <a:cubicBezTo>
                  <a:pt x="4713248" y="2993424"/>
                  <a:pt x="4686006" y="2922802"/>
                  <a:pt x="4681056" y="2878248"/>
                </a:cubicBezTo>
                <a:cubicBezTo>
                  <a:pt x="4666097" y="2743616"/>
                  <a:pt x="4630435" y="2672357"/>
                  <a:pt x="4546833" y="2567855"/>
                </a:cubicBezTo>
                <a:cubicBezTo>
                  <a:pt x="4503583" y="2513793"/>
                  <a:pt x="4448888" y="2469751"/>
                  <a:pt x="4404220" y="2416854"/>
                </a:cubicBezTo>
                <a:cubicBezTo>
                  <a:pt x="4342509" y="2343775"/>
                  <a:pt x="4288233" y="2264694"/>
                  <a:pt x="4228051" y="2190351"/>
                </a:cubicBezTo>
                <a:cubicBezTo>
                  <a:pt x="4193127" y="2147210"/>
                  <a:pt x="4162734" y="2098688"/>
                  <a:pt x="4118994" y="2064516"/>
                </a:cubicBezTo>
                <a:cubicBezTo>
                  <a:pt x="4022476" y="1989111"/>
                  <a:pt x="3937960" y="1980708"/>
                  <a:pt x="3833768" y="1930292"/>
                </a:cubicBezTo>
                <a:cubicBezTo>
                  <a:pt x="3787560" y="1907933"/>
                  <a:pt x="3746662" y="1875166"/>
                  <a:pt x="3699545" y="1854791"/>
                </a:cubicBezTo>
                <a:cubicBezTo>
                  <a:pt x="3642730" y="1830222"/>
                  <a:pt x="3582494" y="1814415"/>
                  <a:pt x="3523376" y="1796068"/>
                </a:cubicBezTo>
                <a:cubicBezTo>
                  <a:pt x="3129752" y="1673909"/>
                  <a:pt x="3318626" y="1732571"/>
                  <a:pt x="2961313" y="1645066"/>
                </a:cubicBezTo>
                <a:cubicBezTo>
                  <a:pt x="2838858" y="1615077"/>
                  <a:pt x="2701436" y="1575919"/>
                  <a:pt x="2583809" y="1536010"/>
                </a:cubicBezTo>
                <a:cubicBezTo>
                  <a:pt x="2499195" y="1507302"/>
                  <a:pt x="2416029" y="1474491"/>
                  <a:pt x="2332139" y="1443731"/>
                </a:cubicBezTo>
                <a:cubicBezTo>
                  <a:pt x="2106308" y="1257752"/>
                  <a:pt x="1732537" y="955217"/>
                  <a:pt x="1619075" y="789389"/>
                </a:cubicBezTo>
                <a:cubicBezTo>
                  <a:pt x="1531164" y="660905"/>
                  <a:pt x="1499637" y="593817"/>
                  <a:pt x="1375794" y="495775"/>
                </a:cubicBezTo>
                <a:cubicBezTo>
                  <a:pt x="1308832" y="442764"/>
                  <a:pt x="1011172" y="240318"/>
                  <a:pt x="906011" y="193771"/>
                </a:cubicBezTo>
                <a:cubicBezTo>
                  <a:pt x="805730" y="149384"/>
                  <a:pt x="688614" y="142836"/>
                  <a:pt x="595618" y="84714"/>
                </a:cubicBezTo>
                <a:cubicBezTo>
                  <a:pt x="573247" y="70732"/>
                  <a:pt x="552376" y="54002"/>
                  <a:pt x="528506" y="42769"/>
                </a:cubicBezTo>
                <a:cubicBezTo>
                  <a:pt x="454616" y="7997"/>
                  <a:pt x="394512" y="10720"/>
                  <a:pt x="310392" y="824"/>
                </a:cubicBezTo>
                <a:cubicBezTo>
                  <a:pt x="243280" y="6417"/>
                  <a:pt x="169291" y="-12516"/>
                  <a:pt x="109056" y="17602"/>
                </a:cubicBezTo>
                <a:cubicBezTo>
                  <a:pt x="68727" y="37767"/>
                  <a:pt x="62109" y="94719"/>
                  <a:pt x="41945" y="135048"/>
                </a:cubicBezTo>
                <a:cubicBezTo>
                  <a:pt x="16851" y="185237"/>
                  <a:pt x="12114" y="223146"/>
                  <a:pt x="0" y="277661"/>
                </a:cubicBezTo>
                <a:cubicBezTo>
                  <a:pt x="8389" y="288846"/>
                  <a:pt x="20746" y="297953"/>
                  <a:pt x="25167" y="311217"/>
                </a:cubicBezTo>
                <a:cubicBezTo>
                  <a:pt x="79713" y="474856"/>
                  <a:pt x="85766" y="659264"/>
                  <a:pt x="176168" y="806167"/>
                </a:cubicBezTo>
                <a:cubicBezTo>
                  <a:pt x="198539" y="842519"/>
                  <a:pt x="216786" y="881758"/>
                  <a:pt x="243280" y="915224"/>
                </a:cubicBezTo>
                <a:cubicBezTo>
                  <a:pt x="297801" y="984093"/>
                  <a:pt x="417079" y="1074637"/>
                  <a:pt x="478172" y="1124949"/>
                </a:cubicBezTo>
                <a:cubicBezTo>
                  <a:pt x="494950" y="1155709"/>
                  <a:pt x="509411" y="1187851"/>
                  <a:pt x="528506" y="1217228"/>
                </a:cubicBezTo>
                <a:cubicBezTo>
                  <a:pt x="711011" y="1498005"/>
                  <a:pt x="419097" y="994915"/>
                  <a:pt x="671119" y="1426953"/>
                </a:cubicBezTo>
                <a:cubicBezTo>
                  <a:pt x="683721" y="1448557"/>
                  <a:pt x="687731" y="1475668"/>
                  <a:pt x="704675" y="1494065"/>
                </a:cubicBezTo>
                <a:cubicBezTo>
                  <a:pt x="786400" y="1582795"/>
                  <a:pt x="882984" y="1657027"/>
                  <a:pt x="964734" y="1745734"/>
                </a:cubicBezTo>
                <a:cubicBezTo>
                  <a:pt x="1014764" y="1800022"/>
                  <a:pt x="1055440" y="1862268"/>
                  <a:pt x="1098957" y="1921903"/>
                </a:cubicBezTo>
                <a:cubicBezTo>
                  <a:pt x="1130962" y="1965762"/>
                  <a:pt x="1154915" y="2015770"/>
                  <a:pt x="1191236" y="2056127"/>
                </a:cubicBezTo>
                <a:cubicBezTo>
                  <a:pt x="1206318" y="2072884"/>
                  <a:pt x="1230385" y="2078498"/>
                  <a:pt x="1249959" y="2089683"/>
                </a:cubicBezTo>
                <a:cubicBezTo>
                  <a:pt x="1305886" y="2067312"/>
                  <a:pt x="1357969" y="2030042"/>
                  <a:pt x="1417739" y="2022571"/>
                </a:cubicBezTo>
                <a:cubicBezTo>
                  <a:pt x="1562052" y="2004532"/>
                  <a:pt x="1708590" y="2018336"/>
                  <a:pt x="1853967" y="2014182"/>
                </a:cubicBezTo>
                <a:cubicBezTo>
                  <a:pt x="1904358" y="2012742"/>
                  <a:pt x="1954634" y="2008589"/>
                  <a:pt x="2004968" y="2005793"/>
                </a:cubicBezTo>
                <a:cubicBezTo>
                  <a:pt x="2254547" y="2036229"/>
                  <a:pt x="2336546" y="1996463"/>
                  <a:pt x="2508308" y="2148406"/>
                </a:cubicBezTo>
                <a:cubicBezTo>
                  <a:pt x="2568071" y="2201273"/>
                  <a:pt x="2615803" y="2376336"/>
                  <a:pt x="2634143" y="2425243"/>
                </a:cubicBezTo>
                <a:cubicBezTo>
                  <a:pt x="2653106" y="2475810"/>
                  <a:pt x="2661246" y="2532463"/>
                  <a:pt x="2692866" y="2576244"/>
                </a:cubicBezTo>
                <a:cubicBezTo>
                  <a:pt x="2811331" y="2740272"/>
                  <a:pt x="2790173" y="2693888"/>
                  <a:pt x="2869034" y="2861470"/>
                </a:cubicBezTo>
                <a:cubicBezTo>
                  <a:pt x="2892487" y="2911309"/>
                  <a:pt x="2913064" y="2962460"/>
                  <a:pt x="2936146" y="3012472"/>
                </a:cubicBezTo>
                <a:cubicBezTo>
                  <a:pt x="2971170" y="3088358"/>
                  <a:pt x="2999271" y="3145890"/>
                  <a:pt x="3087148" y="3188641"/>
                </a:cubicBezTo>
                <a:cubicBezTo>
                  <a:pt x="3146334" y="3217434"/>
                  <a:pt x="3215262" y="3219240"/>
                  <a:pt x="3280095" y="3230586"/>
                </a:cubicBezTo>
                <a:cubicBezTo>
                  <a:pt x="3378525" y="3247811"/>
                  <a:pt x="3575271" y="3258261"/>
                  <a:pt x="3657600" y="3264142"/>
                </a:cubicBezTo>
                <a:cubicBezTo>
                  <a:pt x="3693952" y="3272531"/>
                  <a:pt x="3730133" y="3281700"/>
                  <a:pt x="3766656" y="3289309"/>
                </a:cubicBezTo>
                <a:cubicBezTo>
                  <a:pt x="3849591" y="3306587"/>
                  <a:pt x="3707933" y="3310282"/>
                  <a:pt x="3858935" y="3264142"/>
                </a:cubicBezTo>
                <a:close/>
              </a:path>
            </a:pathLst>
          </a:custGeom>
          <a:solidFill>
            <a:srgbClr val="FFCCFF">
              <a:alpha val="52157"/>
            </a:srgb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60419" y="2409772"/>
            <a:ext cx="691911" cy="1020626"/>
          </a:xfrm>
          <a:prstGeom prst="rect">
            <a:avLst/>
          </a:prstGeom>
          <a:noFill/>
        </p:spPr>
      </p:pic>
      <p:pic>
        <p:nvPicPr>
          <p:cNvPr id="1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51816" y="2634160"/>
            <a:ext cx="691911" cy="1020626"/>
          </a:xfrm>
          <a:prstGeom prst="rect">
            <a:avLst/>
          </a:prstGeom>
          <a:noFill/>
        </p:spPr>
      </p:pic>
      <p:pic>
        <p:nvPicPr>
          <p:cNvPr id="11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35658" y="5502363"/>
            <a:ext cx="691911" cy="1020626"/>
          </a:xfrm>
          <a:prstGeom prst="rect">
            <a:avLst/>
          </a:prstGeom>
          <a:noFill/>
        </p:spPr>
      </p:pic>
      <p:sp>
        <p:nvSpPr>
          <p:cNvPr id="117" name="Freeform 116"/>
          <p:cNvSpPr/>
          <p:nvPr/>
        </p:nvSpPr>
        <p:spPr>
          <a:xfrm>
            <a:off x="1206375" y="2920086"/>
            <a:ext cx="6446839" cy="3577188"/>
          </a:xfrm>
          <a:custGeom>
            <a:avLst/>
            <a:gdLst>
              <a:gd name="connsiteX0" fmla="*/ 109086 w 6266605"/>
              <a:gd name="connsiteY0" fmla="*/ 458 h 3465111"/>
              <a:gd name="connsiteX1" fmla="*/ 402701 w 6266605"/>
              <a:gd name="connsiteY1" fmla="*/ 17236 h 3465111"/>
              <a:gd name="connsiteX2" fmla="*/ 562092 w 6266605"/>
              <a:gd name="connsiteY2" fmla="*/ 42403 h 3465111"/>
              <a:gd name="connsiteX3" fmla="*/ 746650 w 6266605"/>
              <a:gd name="connsiteY3" fmla="*/ 34014 h 3465111"/>
              <a:gd name="connsiteX4" fmla="*/ 964763 w 6266605"/>
              <a:gd name="connsiteY4" fmla="*/ 42403 h 3465111"/>
              <a:gd name="connsiteX5" fmla="*/ 1417769 w 6266605"/>
              <a:gd name="connsiteY5" fmla="*/ 67570 h 3465111"/>
              <a:gd name="connsiteX6" fmla="*/ 1619105 w 6266605"/>
              <a:gd name="connsiteY6" fmla="*/ 210183 h 3465111"/>
              <a:gd name="connsiteX7" fmla="*/ 1820440 w 6266605"/>
              <a:gd name="connsiteY7" fmla="*/ 403130 h 3465111"/>
              <a:gd name="connsiteX8" fmla="*/ 1895941 w 6266605"/>
              <a:gd name="connsiteY8" fmla="*/ 478631 h 3465111"/>
              <a:gd name="connsiteX9" fmla="*/ 1954664 w 6266605"/>
              <a:gd name="connsiteY9" fmla="*/ 520576 h 3465111"/>
              <a:gd name="connsiteX10" fmla="*/ 2214723 w 6266605"/>
              <a:gd name="connsiteY10" fmla="*/ 696744 h 3465111"/>
              <a:gd name="connsiteX11" fmla="*/ 2458004 w 6266605"/>
              <a:gd name="connsiteY11" fmla="*/ 747078 h 3465111"/>
              <a:gd name="connsiteX12" fmla="*/ 3464683 w 6266605"/>
              <a:gd name="connsiteY12" fmla="*/ 839357 h 3465111"/>
              <a:gd name="connsiteX13" fmla="*/ 3498239 w 6266605"/>
              <a:gd name="connsiteY13" fmla="*/ 881302 h 3465111"/>
              <a:gd name="connsiteX14" fmla="*/ 3573739 w 6266605"/>
              <a:gd name="connsiteY14" fmla="*/ 1124583 h 3465111"/>
              <a:gd name="connsiteX15" fmla="*/ 3582128 w 6266605"/>
              <a:gd name="connsiteY15" fmla="*/ 1166528 h 3465111"/>
              <a:gd name="connsiteX16" fmla="*/ 3657629 w 6266605"/>
              <a:gd name="connsiteY16" fmla="*/ 1334308 h 3465111"/>
              <a:gd name="connsiteX17" fmla="*/ 3699574 w 6266605"/>
              <a:gd name="connsiteY17" fmla="*/ 1409809 h 3465111"/>
              <a:gd name="connsiteX18" fmla="*/ 3800242 w 6266605"/>
              <a:gd name="connsiteY18" fmla="*/ 1502088 h 3465111"/>
              <a:gd name="connsiteX19" fmla="*/ 3892521 w 6266605"/>
              <a:gd name="connsiteY19" fmla="*/ 1611144 h 3465111"/>
              <a:gd name="connsiteX20" fmla="*/ 3917688 w 6266605"/>
              <a:gd name="connsiteY20" fmla="*/ 1695034 h 3465111"/>
              <a:gd name="connsiteX21" fmla="*/ 3984800 w 6266605"/>
              <a:gd name="connsiteY21" fmla="*/ 1854425 h 3465111"/>
              <a:gd name="connsiteX22" fmla="*/ 4001578 w 6266605"/>
              <a:gd name="connsiteY22" fmla="*/ 1955093 h 3465111"/>
              <a:gd name="connsiteX23" fmla="*/ 4035134 w 6266605"/>
              <a:gd name="connsiteY23" fmla="*/ 2080928 h 3465111"/>
              <a:gd name="connsiteX24" fmla="*/ 4051912 w 6266605"/>
              <a:gd name="connsiteY24" fmla="*/ 2223541 h 3465111"/>
              <a:gd name="connsiteX25" fmla="*/ 4110635 w 6266605"/>
              <a:gd name="connsiteY25" fmla="*/ 2408099 h 3465111"/>
              <a:gd name="connsiteX26" fmla="*/ 4144191 w 6266605"/>
              <a:gd name="connsiteY26" fmla="*/ 2466821 h 3465111"/>
              <a:gd name="connsiteX27" fmla="*/ 4228081 w 6266605"/>
              <a:gd name="connsiteY27" fmla="*/ 2559100 h 3465111"/>
              <a:gd name="connsiteX28" fmla="*/ 4270026 w 6266605"/>
              <a:gd name="connsiteY28" fmla="*/ 2584267 h 3465111"/>
              <a:gd name="connsiteX29" fmla="*/ 4605585 w 6266605"/>
              <a:gd name="connsiteY29" fmla="*/ 2718491 h 3465111"/>
              <a:gd name="connsiteX30" fmla="*/ 4697864 w 6266605"/>
              <a:gd name="connsiteY30" fmla="*/ 2726880 h 3465111"/>
              <a:gd name="connsiteX31" fmla="*/ 4932756 w 6266605"/>
              <a:gd name="connsiteY31" fmla="*/ 2710102 h 3465111"/>
              <a:gd name="connsiteX32" fmla="*/ 5016646 w 6266605"/>
              <a:gd name="connsiteY32" fmla="*/ 2693324 h 3465111"/>
              <a:gd name="connsiteX33" fmla="*/ 5083758 w 6266605"/>
              <a:gd name="connsiteY33" fmla="*/ 2676546 h 3465111"/>
              <a:gd name="connsiteX34" fmla="*/ 5226371 w 6266605"/>
              <a:gd name="connsiteY34" fmla="*/ 2651379 h 3465111"/>
              <a:gd name="connsiteX35" fmla="*/ 5293483 w 6266605"/>
              <a:gd name="connsiteY35" fmla="*/ 2584267 h 3465111"/>
              <a:gd name="connsiteX36" fmla="*/ 5385761 w 6266605"/>
              <a:gd name="connsiteY36" fmla="*/ 2223541 h 3465111"/>
              <a:gd name="connsiteX37" fmla="*/ 5301872 w 6266605"/>
              <a:gd name="connsiteY37" fmla="*/ 1946704 h 3465111"/>
              <a:gd name="connsiteX38" fmla="*/ 5100536 w 6266605"/>
              <a:gd name="connsiteY38" fmla="*/ 1728590 h 3465111"/>
              <a:gd name="connsiteX39" fmla="*/ 4949534 w 6266605"/>
              <a:gd name="connsiteY39" fmla="*/ 1552421 h 3465111"/>
              <a:gd name="connsiteX40" fmla="*/ 4840477 w 6266605"/>
              <a:gd name="connsiteY40" fmla="*/ 1460143 h 3465111"/>
              <a:gd name="connsiteX41" fmla="*/ 4655919 w 6266605"/>
              <a:gd name="connsiteY41" fmla="*/ 1275585 h 3465111"/>
              <a:gd name="connsiteX42" fmla="*/ 4555251 w 6266605"/>
              <a:gd name="connsiteY42" fmla="*/ 1166528 h 3465111"/>
              <a:gd name="connsiteX43" fmla="*/ 4555251 w 6266605"/>
              <a:gd name="connsiteY43" fmla="*/ 856135 h 3465111"/>
              <a:gd name="connsiteX44" fmla="*/ 4630752 w 6266605"/>
              <a:gd name="connsiteY44" fmla="*/ 839357 h 3465111"/>
              <a:gd name="connsiteX45" fmla="*/ 4748198 w 6266605"/>
              <a:gd name="connsiteY45" fmla="*/ 822579 h 3465111"/>
              <a:gd name="connsiteX46" fmla="*/ 5025035 w 6266605"/>
              <a:gd name="connsiteY46" fmla="*/ 789023 h 3465111"/>
              <a:gd name="connsiteX47" fmla="*/ 5167648 w 6266605"/>
              <a:gd name="connsiteY47" fmla="*/ 763856 h 3465111"/>
              <a:gd name="connsiteX48" fmla="*/ 5310261 w 6266605"/>
              <a:gd name="connsiteY48" fmla="*/ 755467 h 3465111"/>
              <a:gd name="connsiteX49" fmla="*/ 5536763 w 6266605"/>
              <a:gd name="connsiteY49" fmla="*/ 738689 h 3465111"/>
              <a:gd name="connsiteX50" fmla="*/ 5654209 w 6266605"/>
              <a:gd name="connsiteY50" fmla="*/ 721911 h 3465111"/>
              <a:gd name="connsiteX51" fmla="*/ 5838767 w 6266605"/>
              <a:gd name="connsiteY51" fmla="*/ 705133 h 3465111"/>
              <a:gd name="connsiteX52" fmla="*/ 6090437 w 6266605"/>
              <a:gd name="connsiteY52" fmla="*/ 713522 h 3465111"/>
              <a:gd name="connsiteX53" fmla="*/ 6266605 w 6266605"/>
              <a:gd name="connsiteY53" fmla="*/ 1132972 h 3465111"/>
              <a:gd name="connsiteX54" fmla="*/ 6157549 w 6266605"/>
              <a:gd name="connsiteY54" fmla="*/ 1409809 h 3465111"/>
              <a:gd name="connsiteX55" fmla="*/ 5981380 w 6266605"/>
              <a:gd name="connsiteY55" fmla="*/ 1577588 h 3465111"/>
              <a:gd name="connsiteX56" fmla="*/ 5830378 w 6266605"/>
              <a:gd name="connsiteY56" fmla="*/ 1711812 h 3465111"/>
              <a:gd name="connsiteX57" fmla="*/ 5763266 w 6266605"/>
              <a:gd name="connsiteY57" fmla="*/ 1812480 h 3465111"/>
              <a:gd name="connsiteX58" fmla="*/ 5796822 w 6266605"/>
              <a:gd name="connsiteY58" fmla="*/ 2097706 h 3465111"/>
              <a:gd name="connsiteX59" fmla="*/ 5847156 w 6266605"/>
              <a:gd name="connsiteY59" fmla="*/ 2399710 h 3465111"/>
              <a:gd name="connsiteX60" fmla="*/ 5838767 w 6266605"/>
              <a:gd name="connsiteY60" fmla="*/ 2626212 h 3465111"/>
              <a:gd name="connsiteX61" fmla="*/ 5796822 w 6266605"/>
              <a:gd name="connsiteY61" fmla="*/ 2810770 h 3465111"/>
              <a:gd name="connsiteX62" fmla="*/ 5754877 w 6266605"/>
              <a:gd name="connsiteY62" fmla="*/ 2877882 h 3465111"/>
              <a:gd name="connsiteX63" fmla="*/ 5729710 w 6266605"/>
              <a:gd name="connsiteY63" fmla="*/ 2944994 h 3465111"/>
              <a:gd name="connsiteX64" fmla="*/ 5696154 w 6266605"/>
              <a:gd name="connsiteY64" fmla="*/ 3070829 h 3465111"/>
              <a:gd name="connsiteX65" fmla="*/ 5679376 w 6266605"/>
              <a:gd name="connsiteY65" fmla="*/ 3146330 h 3465111"/>
              <a:gd name="connsiteX66" fmla="*/ 5578708 w 6266605"/>
              <a:gd name="connsiteY66" fmla="*/ 3246998 h 3465111"/>
              <a:gd name="connsiteX67" fmla="*/ 5452873 w 6266605"/>
              <a:gd name="connsiteY67" fmla="*/ 3288943 h 3465111"/>
              <a:gd name="connsiteX68" fmla="*/ 4924367 w 6266605"/>
              <a:gd name="connsiteY68" fmla="*/ 3414777 h 3465111"/>
              <a:gd name="connsiteX69" fmla="*/ 4563640 w 6266605"/>
              <a:gd name="connsiteY69" fmla="*/ 3465111 h 3465111"/>
              <a:gd name="connsiteX70" fmla="*/ 4194525 w 6266605"/>
              <a:gd name="connsiteY70" fmla="*/ 3439944 h 3465111"/>
              <a:gd name="connsiteX71" fmla="*/ 4102246 w 6266605"/>
              <a:gd name="connsiteY71" fmla="*/ 3339277 h 3465111"/>
              <a:gd name="connsiteX72" fmla="*/ 3976411 w 6266605"/>
              <a:gd name="connsiteY72" fmla="*/ 3045662 h 3465111"/>
              <a:gd name="connsiteX73" fmla="*/ 3825409 w 6266605"/>
              <a:gd name="connsiteY73" fmla="*/ 2777214 h 3465111"/>
              <a:gd name="connsiteX74" fmla="*/ 3624073 w 6266605"/>
              <a:gd name="connsiteY74" fmla="*/ 2567489 h 3465111"/>
              <a:gd name="connsiteX75" fmla="*/ 3313681 w 6266605"/>
              <a:gd name="connsiteY75" fmla="*/ 2072539 h 3465111"/>
              <a:gd name="connsiteX76" fmla="*/ 3254958 w 6266605"/>
              <a:gd name="connsiteY76" fmla="*/ 1728590 h 3465111"/>
              <a:gd name="connsiteX77" fmla="*/ 3196235 w 6266605"/>
              <a:gd name="connsiteY77" fmla="*/ 1569199 h 3465111"/>
              <a:gd name="connsiteX78" fmla="*/ 3028455 w 6266605"/>
              <a:gd name="connsiteY78" fmla="*/ 1393031 h 3465111"/>
              <a:gd name="connsiteX79" fmla="*/ 2911009 w 6266605"/>
              <a:gd name="connsiteY79" fmla="*/ 1376253 h 3465111"/>
              <a:gd name="connsiteX80" fmla="*/ 2768396 w 6266605"/>
              <a:gd name="connsiteY80" fmla="*/ 1384642 h 3465111"/>
              <a:gd name="connsiteX81" fmla="*/ 2634172 w 6266605"/>
              <a:gd name="connsiteY81" fmla="*/ 1409809 h 3465111"/>
              <a:gd name="connsiteX82" fmla="*/ 2365725 w 6266605"/>
              <a:gd name="connsiteY82" fmla="*/ 1401420 h 3465111"/>
              <a:gd name="connsiteX83" fmla="*/ 2223112 w 6266605"/>
              <a:gd name="connsiteY83" fmla="*/ 1376253 h 3465111"/>
              <a:gd name="connsiteX84" fmla="*/ 2063721 w 6266605"/>
              <a:gd name="connsiteY84" fmla="*/ 1342697 h 3465111"/>
              <a:gd name="connsiteX85" fmla="*/ 1971442 w 6266605"/>
              <a:gd name="connsiteY85" fmla="*/ 1124583 h 3465111"/>
              <a:gd name="connsiteX86" fmla="*/ 1895941 w 6266605"/>
              <a:gd name="connsiteY86" fmla="*/ 1015526 h 3465111"/>
              <a:gd name="connsiteX87" fmla="*/ 1761717 w 6266605"/>
              <a:gd name="connsiteY87" fmla="*/ 856135 h 3465111"/>
              <a:gd name="connsiteX88" fmla="*/ 1568771 w 6266605"/>
              <a:gd name="connsiteY88" fmla="*/ 747078 h 3465111"/>
              <a:gd name="connsiteX89" fmla="*/ 1409380 w 6266605"/>
              <a:gd name="connsiteY89" fmla="*/ 688355 h 3465111"/>
              <a:gd name="connsiteX90" fmla="*/ 1266767 w 6266605"/>
              <a:gd name="connsiteY90" fmla="*/ 679966 h 3465111"/>
              <a:gd name="connsiteX91" fmla="*/ 763428 w 6266605"/>
              <a:gd name="connsiteY91" fmla="*/ 671577 h 3465111"/>
              <a:gd name="connsiteX92" fmla="*/ 276866 w 6266605"/>
              <a:gd name="connsiteY92" fmla="*/ 587688 h 3465111"/>
              <a:gd name="connsiteX93" fmla="*/ 83919 w 6266605"/>
              <a:gd name="connsiteY93" fmla="*/ 377963 h 3465111"/>
              <a:gd name="connsiteX94" fmla="*/ 8418 w 6266605"/>
              <a:gd name="connsiteY94" fmla="*/ 235350 h 3465111"/>
              <a:gd name="connsiteX95" fmla="*/ 16807 w 6266605"/>
              <a:gd name="connsiteY95" fmla="*/ 75959 h 3465111"/>
              <a:gd name="connsiteX96" fmla="*/ 33585 w 6266605"/>
              <a:gd name="connsiteY96" fmla="*/ 50792 h 3465111"/>
              <a:gd name="connsiteX97" fmla="*/ 83919 w 6266605"/>
              <a:gd name="connsiteY97" fmla="*/ 34014 h 3465111"/>
              <a:gd name="connsiteX98" fmla="*/ 109086 w 6266605"/>
              <a:gd name="connsiteY98" fmla="*/ 458 h 346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266605" h="3465111">
                <a:moveTo>
                  <a:pt x="109086" y="458"/>
                </a:moveTo>
                <a:cubicBezTo>
                  <a:pt x="162216" y="-2338"/>
                  <a:pt x="305087" y="8198"/>
                  <a:pt x="402701" y="17236"/>
                </a:cubicBezTo>
                <a:cubicBezTo>
                  <a:pt x="456260" y="22195"/>
                  <a:pt x="508367" y="39782"/>
                  <a:pt x="562092" y="42403"/>
                </a:cubicBezTo>
                <a:lnTo>
                  <a:pt x="746650" y="34014"/>
                </a:lnTo>
                <a:lnTo>
                  <a:pt x="964763" y="42403"/>
                </a:lnTo>
                <a:cubicBezTo>
                  <a:pt x="1375944" y="54151"/>
                  <a:pt x="1210058" y="26028"/>
                  <a:pt x="1417769" y="67570"/>
                </a:cubicBezTo>
                <a:cubicBezTo>
                  <a:pt x="1496096" y="117414"/>
                  <a:pt x="1547373" y="146205"/>
                  <a:pt x="1619105" y="210183"/>
                </a:cubicBezTo>
                <a:cubicBezTo>
                  <a:pt x="1688476" y="272055"/>
                  <a:pt x="1754711" y="337401"/>
                  <a:pt x="1820440" y="403130"/>
                </a:cubicBezTo>
                <a:cubicBezTo>
                  <a:pt x="1845607" y="428297"/>
                  <a:pt x="1869156" y="455194"/>
                  <a:pt x="1895941" y="478631"/>
                </a:cubicBezTo>
                <a:cubicBezTo>
                  <a:pt x="1914044" y="494471"/>
                  <a:pt x="1935880" y="505549"/>
                  <a:pt x="1954664" y="520576"/>
                </a:cubicBezTo>
                <a:cubicBezTo>
                  <a:pt x="2072225" y="614624"/>
                  <a:pt x="2064962" y="632561"/>
                  <a:pt x="2214723" y="696744"/>
                </a:cubicBezTo>
                <a:cubicBezTo>
                  <a:pt x="2321518" y="742513"/>
                  <a:pt x="2354248" y="738432"/>
                  <a:pt x="2458004" y="747078"/>
                </a:cubicBezTo>
                <a:cubicBezTo>
                  <a:pt x="2941417" y="736091"/>
                  <a:pt x="2881778" y="715490"/>
                  <a:pt x="3464683" y="839357"/>
                </a:cubicBezTo>
                <a:cubicBezTo>
                  <a:pt x="3482197" y="843079"/>
                  <a:pt x="3487054" y="867320"/>
                  <a:pt x="3498239" y="881302"/>
                </a:cubicBezTo>
                <a:cubicBezTo>
                  <a:pt x="3528159" y="1060825"/>
                  <a:pt x="3494976" y="907981"/>
                  <a:pt x="3573739" y="1124583"/>
                </a:cubicBezTo>
                <a:cubicBezTo>
                  <a:pt x="3578612" y="1137983"/>
                  <a:pt x="3576833" y="1153289"/>
                  <a:pt x="3582128" y="1166528"/>
                </a:cubicBezTo>
                <a:cubicBezTo>
                  <a:pt x="3604905" y="1223470"/>
                  <a:pt x="3630967" y="1279079"/>
                  <a:pt x="3657629" y="1334308"/>
                </a:cubicBezTo>
                <a:cubicBezTo>
                  <a:pt x="3670145" y="1360235"/>
                  <a:pt x="3680928" y="1387873"/>
                  <a:pt x="3699574" y="1409809"/>
                </a:cubicBezTo>
                <a:cubicBezTo>
                  <a:pt x="3729056" y="1444493"/>
                  <a:pt x="3768746" y="1469222"/>
                  <a:pt x="3800242" y="1502088"/>
                </a:cubicBezTo>
                <a:cubicBezTo>
                  <a:pt x="3833190" y="1536469"/>
                  <a:pt x="3861761" y="1574792"/>
                  <a:pt x="3892521" y="1611144"/>
                </a:cubicBezTo>
                <a:cubicBezTo>
                  <a:pt x="3900910" y="1639107"/>
                  <a:pt x="3907334" y="1667737"/>
                  <a:pt x="3917688" y="1695034"/>
                </a:cubicBezTo>
                <a:cubicBezTo>
                  <a:pt x="3938133" y="1748935"/>
                  <a:pt x="3967102" y="1799561"/>
                  <a:pt x="3984800" y="1854425"/>
                </a:cubicBezTo>
                <a:cubicBezTo>
                  <a:pt x="3995244" y="1886801"/>
                  <a:pt x="3994198" y="1921884"/>
                  <a:pt x="4001578" y="1955093"/>
                </a:cubicBezTo>
                <a:cubicBezTo>
                  <a:pt x="4010995" y="1997470"/>
                  <a:pt x="4023949" y="2038983"/>
                  <a:pt x="4035134" y="2080928"/>
                </a:cubicBezTo>
                <a:cubicBezTo>
                  <a:pt x="4040727" y="2128466"/>
                  <a:pt x="4041149" y="2176901"/>
                  <a:pt x="4051912" y="2223541"/>
                </a:cubicBezTo>
                <a:cubicBezTo>
                  <a:pt x="4066429" y="2286446"/>
                  <a:pt x="4087739" y="2347737"/>
                  <a:pt x="4110635" y="2408099"/>
                </a:cubicBezTo>
                <a:cubicBezTo>
                  <a:pt x="4118631" y="2429178"/>
                  <a:pt x="4130350" y="2449026"/>
                  <a:pt x="4144191" y="2466821"/>
                </a:cubicBezTo>
                <a:cubicBezTo>
                  <a:pt x="4169713" y="2499635"/>
                  <a:pt x="4197691" y="2530736"/>
                  <a:pt x="4228081" y="2559100"/>
                </a:cubicBezTo>
                <a:cubicBezTo>
                  <a:pt x="4240001" y="2570225"/>
                  <a:pt x="4255005" y="2577925"/>
                  <a:pt x="4270026" y="2584267"/>
                </a:cubicBezTo>
                <a:cubicBezTo>
                  <a:pt x="4381008" y="2631126"/>
                  <a:pt x="4491298" y="2680395"/>
                  <a:pt x="4605585" y="2718491"/>
                </a:cubicBezTo>
                <a:cubicBezTo>
                  <a:pt x="4634887" y="2728258"/>
                  <a:pt x="4667104" y="2724084"/>
                  <a:pt x="4697864" y="2726880"/>
                </a:cubicBezTo>
                <a:cubicBezTo>
                  <a:pt x="4776161" y="2721287"/>
                  <a:pt x="4855784" y="2725496"/>
                  <a:pt x="4932756" y="2710102"/>
                </a:cubicBezTo>
                <a:cubicBezTo>
                  <a:pt x="4960719" y="2704509"/>
                  <a:pt x="4988808" y="2699510"/>
                  <a:pt x="5016646" y="2693324"/>
                </a:cubicBezTo>
                <a:cubicBezTo>
                  <a:pt x="5039156" y="2688322"/>
                  <a:pt x="5061147" y="2681068"/>
                  <a:pt x="5083758" y="2676546"/>
                </a:cubicBezTo>
                <a:cubicBezTo>
                  <a:pt x="5131093" y="2667079"/>
                  <a:pt x="5178833" y="2659768"/>
                  <a:pt x="5226371" y="2651379"/>
                </a:cubicBezTo>
                <a:cubicBezTo>
                  <a:pt x="5248742" y="2629008"/>
                  <a:pt x="5277673" y="2611670"/>
                  <a:pt x="5293483" y="2584267"/>
                </a:cubicBezTo>
                <a:cubicBezTo>
                  <a:pt x="5362207" y="2465145"/>
                  <a:pt x="5364199" y="2358303"/>
                  <a:pt x="5385761" y="2223541"/>
                </a:cubicBezTo>
                <a:cubicBezTo>
                  <a:pt x="5357798" y="2131262"/>
                  <a:pt x="5343538" y="2033660"/>
                  <a:pt x="5301872" y="1946704"/>
                </a:cubicBezTo>
                <a:cubicBezTo>
                  <a:pt x="5277172" y="1895155"/>
                  <a:pt x="5143624" y="1776135"/>
                  <a:pt x="5100536" y="1728590"/>
                </a:cubicBezTo>
                <a:cubicBezTo>
                  <a:pt x="5048599" y="1671280"/>
                  <a:pt x="5008577" y="1602380"/>
                  <a:pt x="4949534" y="1552421"/>
                </a:cubicBezTo>
                <a:cubicBezTo>
                  <a:pt x="4913182" y="1521662"/>
                  <a:pt x="4875125" y="1492811"/>
                  <a:pt x="4840477" y="1460143"/>
                </a:cubicBezTo>
                <a:cubicBezTo>
                  <a:pt x="4777176" y="1400459"/>
                  <a:pt x="4723856" y="1329934"/>
                  <a:pt x="4655919" y="1275585"/>
                </a:cubicBezTo>
                <a:cubicBezTo>
                  <a:pt x="4589077" y="1222112"/>
                  <a:pt x="4624967" y="1256163"/>
                  <a:pt x="4555251" y="1166528"/>
                </a:cubicBezTo>
                <a:cubicBezTo>
                  <a:pt x="4527134" y="1068119"/>
                  <a:pt x="4476522" y="951734"/>
                  <a:pt x="4555251" y="856135"/>
                </a:cubicBezTo>
                <a:cubicBezTo>
                  <a:pt x="4571640" y="836234"/>
                  <a:pt x="4605352" y="843774"/>
                  <a:pt x="4630752" y="839357"/>
                </a:cubicBezTo>
                <a:cubicBezTo>
                  <a:pt x="4669713" y="832581"/>
                  <a:pt x="4708970" y="827587"/>
                  <a:pt x="4748198" y="822579"/>
                </a:cubicBezTo>
                <a:lnTo>
                  <a:pt x="5025035" y="789023"/>
                </a:lnTo>
                <a:cubicBezTo>
                  <a:pt x="5072841" y="782330"/>
                  <a:pt x="5119706" y="769496"/>
                  <a:pt x="5167648" y="763856"/>
                </a:cubicBezTo>
                <a:cubicBezTo>
                  <a:pt x="5214942" y="758292"/>
                  <a:pt x="5262751" y="758706"/>
                  <a:pt x="5310261" y="755467"/>
                </a:cubicBezTo>
                <a:cubicBezTo>
                  <a:pt x="5385793" y="750317"/>
                  <a:pt x="5461413" y="746040"/>
                  <a:pt x="5536763" y="738689"/>
                </a:cubicBezTo>
                <a:cubicBezTo>
                  <a:pt x="5576122" y="734849"/>
                  <a:pt x="5614905" y="726278"/>
                  <a:pt x="5654209" y="721911"/>
                </a:cubicBezTo>
                <a:cubicBezTo>
                  <a:pt x="5715604" y="715089"/>
                  <a:pt x="5777248" y="710726"/>
                  <a:pt x="5838767" y="705133"/>
                </a:cubicBezTo>
                <a:cubicBezTo>
                  <a:pt x="5922657" y="707929"/>
                  <a:pt x="6023610" y="662733"/>
                  <a:pt x="6090437" y="713522"/>
                </a:cubicBezTo>
                <a:cubicBezTo>
                  <a:pt x="6259071" y="841684"/>
                  <a:pt x="6254307" y="973083"/>
                  <a:pt x="6266605" y="1132972"/>
                </a:cubicBezTo>
                <a:cubicBezTo>
                  <a:pt x="6249097" y="1185497"/>
                  <a:pt x="6197302" y="1360118"/>
                  <a:pt x="6157549" y="1409809"/>
                </a:cubicBezTo>
                <a:cubicBezTo>
                  <a:pt x="6106890" y="1473132"/>
                  <a:pt x="6040968" y="1522584"/>
                  <a:pt x="5981380" y="1577588"/>
                </a:cubicBezTo>
                <a:cubicBezTo>
                  <a:pt x="5931895" y="1623266"/>
                  <a:pt x="5867734" y="1655778"/>
                  <a:pt x="5830378" y="1711812"/>
                </a:cubicBezTo>
                <a:lnTo>
                  <a:pt x="5763266" y="1812480"/>
                </a:lnTo>
                <a:cubicBezTo>
                  <a:pt x="5774451" y="1907555"/>
                  <a:pt x="5783284" y="2002937"/>
                  <a:pt x="5796822" y="2097706"/>
                </a:cubicBezTo>
                <a:cubicBezTo>
                  <a:pt x="5811255" y="2198737"/>
                  <a:pt x="5839082" y="2297973"/>
                  <a:pt x="5847156" y="2399710"/>
                </a:cubicBezTo>
                <a:cubicBezTo>
                  <a:pt x="5853133" y="2475026"/>
                  <a:pt x="5847950" y="2551220"/>
                  <a:pt x="5838767" y="2626212"/>
                </a:cubicBezTo>
                <a:cubicBezTo>
                  <a:pt x="5831099" y="2688832"/>
                  <a:pt x="5816772" y="2750919"/>
                  <a:pt x="5796822" y="2810770"/>
                </a:cubicBezTo>
                <a:cubicBezTo>
                  <a:pt x="5788480" y="2835797"/>
                  <a:pt x="5766675" y="2854287"/>
                  <a:pt x="5754877" y="2877882"/>
                </a:cubicBezTo>
                <a:cubicBezTo>
                  <a:pt x="5744192" y="2899252"/>
                  <a:pt x="5736666" y="2922137"/>
                  <a:pt x="5729710" y="2944994"/>
                </a:cubicBezTo>
                <a:cubicBezTo>
                  <a:pt x="5717070" y="2986524"/>
                  <a:pt x="5706683" y="3028714"/>
                  <a:pt x="5696154" y="3070829"/>
                </a:cubicBezTo>
                <a:cubicBezTo>
                  <a:pt x="5689901" y="3095840"/>
                  <a:pt x="5693677" y="3124879"/>
                  <a:pt x="5679376" y="3146330"/>
                </a:cubicBezTo>
                <a:cubicBezTo>
                  <a:pt x="5653053" y="3185815"/>
                  <a:pt x="5623728" y="3231991"/>
                  <a:pt x="5578708" y="3246998"/>
                </a:cubicBezTo>
                <a:cubicBezTo>
                  <a:pt x="5536763" y="3260980"/>
                  <a:pt x="5495513" y="3277251"/>
                  <a:pt x="5452873" y="3288943"/>
                </a:cubicBezTo>
                <a:cubicBezTo>
                  <a:pt x="5311598" y="3327680"/>
                  <a:pt x="5092202" y="3389175"/>
                  <a:pt x="4924367" y="3414777"/>
                </a:cubicBezTo>
                <a:cubicBezTo>
                  <a:pt x="4804348" y="3433085"/>
                  <a:pt x="4683882" y="3448333"/>
                  <a:pt x="4563640" y="3465111"/>
                </a:cubicBezTo>
                <a:cubicBezTo>
                  <a:pt x="4440602" y="3456722"/>
                  <a:pt x="4313504" y="3472393"/>
                  <a:pt x="4194525" y="3439944"/>
                </a:cubicBezTo>
                <a:cubicBezTo>
                  <a:pt x="4150608" y="3427967"/>
                  <a:pt x="4124281" y="3379109"/>
                  <a:pt x="4102246" y="3339277"/>
                </a:cubicBezTo>
                <a:cubicBezTo>
                  <a:pt x="4050702" y="3246102"/>
                  <a:pt x="4028615" y="3138468"/>
                  <a:pt x="3976411" y="3045662"/>
                </a:cubicBezTo>
                <a:cubicBezTo>
                  <a:pt x="3926077" y="2956179"/>
                  <a:pt x="3886311" y="2859867"/>
                  <a:pt x="3825409" y="2777214"/>
                </a:cubicBezTo>
                <a:cubicBezTo>
                  <a:pt x="3767923" y="2699198"/>
                  <a:pt x="3683105" y="2644342"/>
                  <a:pt x="3624073" y="2567489"/>
                </a:cubicBezTo>
                <a:cubicBezTo>
                  <a:pt x="3455879" y="2348519"/>
                  <a:pt x="3417476" y="2267155"/>
                  <a:pt x="3313681" y="2072539"/>
                </a:cubicBezTo>
                <a:cubicBezTo>
                  <a:pt x="3308763" y="2040569"/>
                  <a:pt x="3274116" y="1793727"/>
                  <a:pt x="3254958" y="1728590"/>
                </a:cubicBezTo>
                <a:cubicBezTo>
                  <a:pt x="3238981" y="1674269"/>
                  <a:pt x="3220938" y="1620148"/>
                  <a:pt x="3196235" y="1569199"/>
                </a:cubicBezTo>
                <a:cubicBezTo>
                  <a:pt x="3156628" y="1487509"/>
                  <a:pt x="3116433" y="1424703"/>
                  <a:pt x="3028455" y="1393031"/>
                </a:cubicBezTo>
                <a:cubicBezTo>
                  <a:pt x="2991247" y="1379636"/>
                  <a:pt x="2950158" y="1381846"/>
                  <a:pt x="2911009" y="1376253"/>
                </a:cubicBezTo>
                <a:cubicBezTo>
                  <a:pt x="2863471" y="1379049"/>
                  <a:pt x="2815670" y="1378912"/>
                  <a:pt x="2768396" y="1384642"/>
                </a:cubicBezTo>
                <a:cubicBezTo>
                  <a:pt x="2723206" y="1390120"/>
                  <a:pt x="2679654" y="1407914"/>
                  <a:pt x="2634172" y="1409809"/>
                </a:cubicBezTo>
                <a:cubicBezTo>
                  <a:pt x="2544724" y="1413536"/>
                  <a:pt x="2455207" y="1404216"/>
                  <a:pt x="2365725" y="1401420"/>
                </a:cubicBezTo>
                <a:lnTo>
                  <a:pt x="2223112" y="1376253"/>
                </a:lnTo>
                <a:cubicBezTo>
                  <a:pt x="2080538" y="1353257"/>
                  <a:pt x="2146275" y="1375719"/>
                  <a:pt x="2063721" y="1342697"/>
                </a:cubicBezTo>
                <a:cubicBezTo>
                  <a:pt x="2046063" y="1297290"/>
                  <a:pt x="2005934" y="1180301"/>
                  <a:pt x="1971442" y="1124583"/>
                </a:cubicBezTo>
                <a:cubicBezTo>
                  <a:pt x="1948170" y="1086989"/>
                  <a:pt x="1923161" y="1050368"/>
                  <a:pt x="1895941" y="1015526"/>
                </a:cubicBezTo>
                <a:cubicBezTo>
                  <a:pt x="1853179" y="960790"/>
                  <a:pt x="1822186" y="890313"/>
                  <a:pt x="1761717" y="856135"/>
                </a:cubicBezTo>
                <a:lnTo>
                  <a:pt x="1568771" y="747078"/>
                </a:lnTo>
                <a:cubicBezTo>
                  <a:pt x="1518687" y="719445"/>
                  <a:pt x="1466883" y="697939"/>
                  <a:pt x="1409380" y="688355"/>
                </a:cubicBezTo>
                <a:cubicBezTo>
                  <a:pt x="1362408" y="680526"/>
                  <a:pt x="1314371" y="681202"/>
                  <a:pt x="1266767" y="679966"/>
                </a:cubicBezTo>
                <a:lnTo>
                  <a:pt x="763428" y="671577"/>
                </a:lnTo>
                <a:cubicBezTo>
                  <a:pt x="597760" y="659152"/>
                  <a:pt x="424680" y="678984"/>
                  <a:pt x="276866" y="587688"/>
                </a:cubicBezTo>
                <a:cubicBezTo>
                  <a:pt x="175253" y="524927"/>
                  <a:pt x="137733" y="472137"/>
                  <a:pt x="83919" y="377963"/>
                </a:cubicBezTo>
                <a:cubicBezTo>
                  <a:pt x="57232" y="331261"/>
                  <a:pt x="8418" y="235350"/>
                  <a:pt x="8418" y="235350"/>
                </a:cubicBezTo>
                <a:cubicBezTo>
                  <a:pt x="-362" y="156330"/>
                  <a:pt x="-8043" y="156723"/>
                  <a:pt x="16807" y="75959"/>
                </a:cubicBezTo>
                <a:cubicBezTo>
                  <a:pt x="19772" y="66323"/>
                  <a:pt x="25035" y="56136"/>
                  <a:pt x="33585" y="50792"/>
                </a:cubicBezTo>
                <a:cubicBezTo>
                  <a:pt x="48582" y="41419"/>
                  <a:pt x="67359" y="40224"/>
                  <a:pt x="83919" y="34014"/>
                </a:cubicBezTo>
                <a:cubicBezTo>
                  <a:pt x="89774" y="31818"/>
                  <a:pt x="55956" y="3254"/>
                  <a:pt x="109086" y="458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4327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Outline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Mapping BB to DDPEEs</a:t>
            </a:r>
          </a:p>
          <a:p>
            <a:r>
              <a:rPr lang="en-US" dirty="0" smtClean="0"/>
              <a:t>Running the algorithm</a:t>
            </a:r>
          </a:p>
          <a:p>
            <a:r>
              <a:rPr lang="en-US" dirty="0" smtClean="0"/>
              <a:t>Parallelization details</a:t>
            </a:r>
          </a:p>
          <a:p>
            <a:r>
              <a:rPr lang="en-US" dirty="0" smtClean="0"/>
              <a:t>Performance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mbudiu\Documents\research\papers\dryadopt\dryadopt\talk\animation\local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40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mbudiu\Documents\research\papers\dryadopt\dryadopt\talk\animation\loca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1916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:\Users\mbudiu\Documents\research\papers\dryadopt\dryadopt\talk\animation\local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8831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C:\Users\mbudiu\Documents\research\papers\dryadopt\dryadopt\talk\animation\local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5746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:\Users\mbudiu\Documents\research\papers\dryadopt\dryadopt\talk\animation\local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72661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 descr="C:\Users\mbudiu\Documents\research\papers\dryadopt\dryadopt\talk\animation\localma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" y="4989576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en-US" dirty="0" smtClean="0"/>
              <a:t>1. Start tree on a single machine</a:t>
            </a:r>
            <a:endParaRPr lang="en-US" dirty="0"/>
          </a:p>
        </p:txBody>
      </p:sp>
      <p:pic>
        <p:nvPicPr>
          <p:cNvPr id="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2057400"/>
            <a:ext cx="691911" cy="1020626"/>
          </a:xfrm>
          <a:prstGeom prst="rect">
            <a:avLst/>
          </a:prstGeom>
          <a:noFill/>
        </p:spPr>
      </p:pic>
      <p:sp>
        <p:nvSpPr>
          <p:cNvPr id="13" name="Down Arrow 12"/>
          <p:cNvSpPr/>
          <p:nvPr/>
        </p:nvSpPr>
        <p:spPr>
          <a:xfrm>
            <a:off x="2895600" y="2213408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895600" y="2819400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895600" y="4038600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95600" y="4744387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895600" y="3464292"/>
            <a:ext cx="381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4979" y="2819400"/>
            <a:ext cx="691911" cy="1020626"/>
          </a:xfrm>
          <a:prstGeom prst="rect">
            <a:avLst/>
          </a:prstGeom>
          <a:noFill/>
        </p:spPr>
      </p:pic>
      <p:pic>
        <p:nvPicPr>
          <p:cNvPr id="1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4979" y="3886200"/>
            <a:ext cx="691911" cy="1020626"/>
          </a:xfrm>
          <a:prstGeom prst="rect">
            <a:avLst/>
          </a:prstGeom>
          <a:noFill/>
        </p:spPr>
      </p:pic>
      <p:pic>
        <p:nvPicPr>
          <p:cNvPr id="1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047" y="4953000"/>
            <a:ext cx="691911" cy="1020626"/>
          </a:xfrm>
          <a:prstGeom prst="rect">
            <a:avLst/>
          </a:prstGeom>
          <a:noFill/>
        </p:spPr>
      </p:pic>
      <p:pic>
        <p:nvPicPr>
          <p:cNvPr id="17412" name="Picture 4" descr="C:\Users\mbudiu\Documents\research\papers\dryadopt\dryadopt\talk\animation\secondbegin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75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:\Users\mbudiu\Documents\research\papers\dryadopt\dryadopt\talk\animation\secondbegin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75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2. Split the open problems randomly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4979" y="612775"/>
            <a:ext cx="691911" cy="1020626"/>
          </a:xfrm>
          <a:prstGeom prst="rect">
            <a:avLst/>
          </a:prstGeom>
          <a:noFill/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2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Distribute open problems</a:t>
            </a:r>
            <a:endParaRPr lang="en-US" dirty="0"/>
          </a:p>
        </p:txBody>
      </p:sp>
      <p:pic>
        <p:nvPicPr>
          <p:cNvPr id="17410" name="Picture 2" descr="C:\Users\mbudiu\Documents\research\papers\dryadopt\dryadopt\talk\animation\localpa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75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mbudiu\Documents\research\papers\dryadopt\dryadopt\talk\animation\secondbegin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775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7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28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446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6356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7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 Proceed independently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C:\Users\mbudiu\Documents\research\papers\dryadopt\dryadopt\talk\animation\secondbegin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budiu\Documents\research\papers\dryadopt\dryadopt\talk\animation\secondbegin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mbudiu\Documents\research\papers\dryadopt\dryadopt\talk\animation\secondbegi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mbudiu\Documents\research\papers\dryadopt\dryadopt\talk\animation\secondend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Picture 3" descr="C:\Users\mbudiu\Documents\research\papers\dryadopt\dryadopt\talk\animation\secondend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Users\mbudiu\Documents\research\papers\dryadopt\dryadopt\talk\animation\secondend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8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5. Split Independently, Randomly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C:\Users\mbudiu\Documents\research\papers\dryadopt\dryadopt\talk\animation\seconden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budiu\Documents\research\papers\dryadopt\dryadopt\talk\animation\secondend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budiu\Documents\research\papers\dryadopt\dryadopt\talk\animation\secondend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mbudiu\Documents\research\papers\dryadopt\dryadopt\talk\animation\secondendpart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mbudiu\Documents\research\papers\dryadopt\dryadopt\talk\animation\secondendpart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:\Users\mbudiu\Documents\research\papers\dryadopt\dryadopt\talk\animation\secondendpart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6. Redistribute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18</a:t>
            </a:fld>
            <a:endParaRPr lang="en-US"/>
          </a:p>
        </p:txBody>
      </p:sp>
      <p:pic>
        <p:nvPicPr>
          <p:cNvPr id="20482" name="Picture 2" descr="C:\Users\mbudiu\Documents\research\papers\dryadopt\dryadopt\talk\animation\secondtarget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mbudiu\Documents\research\papers\dryadopt\dryadopt\talk\animation\secondtarget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:\Users\mbudiu\Documents\research\papers\dryadopt\dryadopt\talk\animation\secondtarget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7.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19</a:t>
            </a:fld>
            <a:endParaRPr lang="en-US"/>
          </a:p>
        </p:txBody>
      </p:sp>
      <p:pic>
        <p:nvPicPr>
          <p:cNvPr id="20482" name="Picture 2" descr="C:\Users\mbudiu\Documents\research\papers\dryadopt\dryadopt\talk\animation\secondtarget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mbudiu\Documents\research\papers\dryadopt\dryadopt\talk\animation\secondtarget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:\Users\mbudiu\Documents\research\papers\dryadopt\dryadopt\talk\animation\secondtarget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9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6528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533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DDPEEs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752600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32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484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HPC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48400" y="35052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43200" y="2667000"/>
            <a:ext cx="1676400" cy="381000"/>
          </a:xfrm>
          <a:prstGeom prst="roundRect">
            <a:avLst>
              <a:gd name="adj" fmla="val 20206"/>
            </a:avLst>
          </a:prstGeom>
          <a:solidFill>
            <a:srgbClr val="C0C0C0">
              <a:alpha val="50196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FlumeJava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58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958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495800" y="2667000"/>
            <a:ext cx="1676400" cy="381000"/>
          </a:xfrm>
          <a:prstGeom prst="roundRect">
            <a:avLst>
              <a:gd name="adj" fmla="val 26999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</a:t>
            </a:fld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248400" y="2209800"/>
            <a:ext cx="1524000" cy="381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DryadOpt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6248400" y="1600200"/>
            <a:ext cx="1524000" cy="495300"/>
          </a:xfrm>
          <a:prstGeom prst="roundRect">
            <a:avLst/>
          </a:prstGeom>
          <a:solidFill>
            <a:srgbClr val="CCECFF">
              <a:alpha val="6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8. Iterate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20</a:t>
            </a:fld>
            <a:endParaRPr lang="en-US"/>
          </a:p>
        </p:txBody>
      </p:sp>
      <p:pic>
        <p:nvPicPr>
          <p:cNvPr id="21506" name="Picture 2" descr="C:\Users\mbudiu\Documents\research\papers\dryadopt\dryadopt\talk\animation\secondsu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mbudiu\Documents\research\papers\dryadopt\dryadopt\talk\animation\secondsub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mbudiu\Documents\research\papers\dryadopt\dryadopt\talk\animation\secondsub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4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5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21</a:t>
            </a:fld>
            <a:endParaRPr lang="en-US"/>
          </a:p>
        </p:txBody>
      </p:sp>
      <p:pic>
        <p:nvPicPr>
          <p:cNvPr id="10242" name="Picture 2" descr="C:\Users\mbudiu\Documents\research\papers\dryadopt\dryadopt\talk\animation\fu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514600"/>
            <a:ext cx="8900701" cy="23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Outline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Mapping BB to DDPEEs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Running the algorithm</a:t>
            </a:r>
          </a:p>
          <a:p>
            <a:r>
              <a:rPr lang="en-US" dirty="0" smtClean="0"/>
              <a:t>Parallelization details</a:t>
            </a:r>
          </a:p>
          <a:p>
            <a:r>
              <a:rPr lang="en-US" dirty="0" smtClean="0"/>
              <a:t>Performance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6446577" y="164925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98" name="Rectangle 97"/>
          <p:cNvSpPr/>
          <p:nvPr/>
        </p:nvSpPr>
        <p:spPr>
          <a:xfrm>
            <a:off x="5705171" y="164925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99" name="Rectangle 98"/>
          <p:cNvSpPr/>
          <p:nvPr/>
        </p:nvSpPr>
        <p:spPr>
          <a:xfrm>
            <a:off x="4840198" y="164925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0" name="Rectangle 99"/>
          <p:cNvSpPr/>
          <p:nvPr/>
        </p:nvSpPr>
        <p:spPr>
          <a:xfrm>
            <a:off x="6446577" y="2676196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1" name="Rectangle 100"/>
          <p:cNvSpPr/>
          <p:nvPr/>
        </p:nvSpPr>
        <p:spPr>
          <a:xfrm>
            <a:off x="5705171" y="2676196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2" name="Rectangle 101"/>
          <p:cNvSpPr/>
          <p:nvPr/>
        </p:nvSpPr>
        <p:spPr>
          <a:xfrm>
            <a:off x="4840198" y="2676196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3" name="Rectangle 102"/>
          <p:cNvSpPr/>
          <p:nvPr/>
        </p:nvSpPr>
        <p:spPr>
          <a:xfrm>
            <a:off x="6446577" y="4168662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4" name="Rectangle 103"/>
          <p:cNvSpPr/>
          <p:nvPr/>
        </p:nvSpPr>
        <p:spPr>
          <a:xfrm>
            <a:off x="5705171" y="4168662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5" name="Rectangle 104"/>
          <p:cNvSpPr/>
          <p:nvPr/>
        </p:nvSpPr>
        <p:spPr>
          <a:xfrm>
            <a:off x="4840198" y="4168662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21" y="39130"/>
            <a:ext cx="8229600" cy="799070"/>
          </a:xfrm>
        </p:spPr>
        <p:txBody>
          <a:bodyPr/>
          <a:lstStyle/>
          <a:p>
            <a:r>
              <a:rPr lang="en-US" dirty="0" smtClean="0"/>
              <a:t>Bird’s Eye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5891" y="1735364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Current frontier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8620" y="1577130"/>
            <a:ext cx="775982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0801" y="1577130"/>
            <a:ext cx="714799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71758" y="1577130"/>
            <a:ext cx="773884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34352" y="17478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4909" y="17478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5326303" y="17478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5446861" y="17478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567419" y="17478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7167873" y="3598963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22058" y="4320330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</a:t>
            </a:r>
            <a:r>
              <a:rPr lang="en-US" dirty="0" smtClean="0"/>
              <a:t>ew frontier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09061" y="2306864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Sequential solver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05081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25638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" name="Rectangle 31"/>
          <p:cNvSpPr/>
          <p:nvPr/>
        </p:nvSpPr>
        <p:spPr>
          <a:xfrm>
            <a:off x="4646195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" name="Rectangle 32"/>
          <p:cNvSpPr/>
          <p:nvPr/>
        </p:nvSpPr>
        <p:spPr>
          <a:xfrm>
            <a:off x="4766753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" name="Rectangle 33"/>
          <p:cNvSpPr/>
          <p:nvPr/>
        </p:nvSpPr>
        <p:spPr>
          <a:xfrm>
            <a:off x="4887311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6" name="Rectangle 35"/>
          <p:cNvSpPr/>
          <p:nvPr/>
        </p:nvSpPr>
        <p:spPr>
          <a:xfrm>
            <a:off x="5393652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8" name="Rectangle 37"/>
          <p:cNvSpPr/>
          <p:nvPr/>
        </p:nvSpPr>
        <p:spPr>
          <a:xfrm>
            <a:off x="6116997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9" name="Rectangle 38"/>
          <p:cNvSpPr/>
          <p:nvPr/>
        </p:nvSpPr>
        <p:spPr>
          <a:xfrm>
            <a:off x="6237554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40" name="Rectangle 39"/>
          <p:cNvSpPr/>
          <p:nvPr/>
        </p:nvSpPr>
        <p:spPr>
          <a:xfrm>
            <a:off x="6358112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41" name="Rectangle 40"/>
          <p:cNvSpPr/>
          <p:nvPr/>
        </p:nvSpPr>
        <p:spPr>
          <a:xfrm>
            <a:off x="6478670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49" name="TextBox 48"/>
          <p:cNvSpPr txBox="1"/>
          <p:nvPr/>
        </p:nvSpPr>
        <p:spPr>
          <a:xfrm>
            <a:off x="2695458" y="356999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Load-balancing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05081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25638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57" name="Rectangle 56"/>
          <p:cNvSpPr/>
          <p:nvPr/>
        </p:nvSpPr>
        <p:spPr>
          <a:xfrm>
            <a:off x="4646195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58" name="Rectangle 57"/>
          <p:cNvSpPr/>
          <p:nvPr/>
        </p:nvSpPr>
        <p:spPr>
          <a:xfrm>
            <a:off x="4766753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0" name="Rectangle 59"/>
          <p:cNvSpPr/>
          <p:nvPr/>
        </p:nvSpPr>
        <p:spPr>
          <a:xfrm>
            <a:off x="5393652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2" name="Rectangle 61"/>
          <p:cNvSpPr/>
          <p:nvPr/>
        </p:nvSpPr>
        <p:spPr>
          <a:xfrm>
            <a:off x="6116997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3" name="Rectangle 62"/>
          <p:cNvSpPr/>
          <p:nvPr/>
        </p:nvSpPr>
        <p:spPr>
          <a:xfrm>
            <a:off x="6237554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4" name="Rectangle 63"/>
          <p:cNvSpPr/>
          <p:nvPr/>
        </p:nvSpPr>
        <p:spPr>
          <a:xfrm>
            <a:off x="6358112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5" name="Rectangle 64"/>
          <p:cNvSpPr/>
          <p:nvPr/>
        </p:nvSpPr>
        <p:spPr>
          <a:xfrm>
            <a:off x="5253969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67" name="Rectangle 66"/>
          <p:cNvSpPr/>
          <p:nvPr/>
        </p:nvSpPr>
        <p:spPr>
          <a:xfrm>
            <a:off x="5525833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cxnSp>
        <p:nvCxnSpPr>
          <p:cNvPr id="69" name="Straight Arrow Connector 68"/>
          <p:cNvCxnSpPr>
            <a:stCxn id="156" idx="3"/>
            <a:endCxn id="150" idx="1"/>
          </p:cNvCxnSpPr>
          <p:nvPr/>
        </p:nvCxnSpPr>
        <p:spPr>
          <a:xfrm>
            <a:off x="6334723" y="3619277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6" idx="3"/>
            <a:endCxn id="149" idx="1"/>
          </p:cNvCxnSpPr>
          <p:nvPr/>
        </p:nvCxnSpPr>
        <p:spPr>
          <a:xfrm flipH="1">
            <a:off x="5542895" y="3619277"/>
            <a:ext cx="791828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48" idx="1"/>
          </p:cNvCxnSpPr>
          <p:nvPr/>
        </p:nvCxnSpPr>
        <p:spPr>
          <a:xfrm flipH="1">
            <a:off x="4667446" y="3680246"/>
            <a:ext cx="1667277" cy="15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5" idx="3"/>
            <a:endCxn id="150" idx="1"/>
          </p:cNvCxnSpPr>
          <p:nvPr/>
        </p:nvCxnSpPr>
        <p:spPr>
          <a:xfrm>
            <a:off x="5542895" y="3619276"/>
            <a:ext cx="791828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5" idx="3"/>
            <a:endCxn id="148" idx="1"/>
          </p:cNvCxnSpPr>
          <p:nvPr/>
        </p:nvCxnSpPr>
        <p:spPr>
          <a:xfrm flipH="1">
            <a:off x="4667446" y="3619276"/>
            <a:ext cx="875449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5" idx="3"/>
            <a:endCxn id="149" idx="1"/>
          </p:cNvCxnSpPr>
          <p:nvPr/>
        </p:nvCxnSpPr>
        <p:spPr>
          <a:xfrm>
            <a:off x="5542895" y="3619276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54" idx="3"/>
            <a:endCxn id="148" idx="1"/>
          </p:cNvCxnSpPr>
          <p:nvPr/>
        </p:nvCxnSpPr>
        <p:spPr>
          <a:xfrm>
            <a:off x="4667446" y="3619275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4" idx="3"/>
            <a:endCxn id="149" idx="1"/>
          </p:cNvCxnSpPr>
          <p:nvPr/>
        </p:nvCxnSpPr>
        <p:spPr>
          <a:xfrm>
            <a:off x="4667446" y="3619275"/>
            <a:ext cx="875449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4" idx="3"/>
            <a:endCxn id="150" idx="1"/>
          </p:cNvCxnSpPr>
          <p:nvPr/>
        </p:nvCxnSpPr>
        <p:spPr>
          <a:xfrm>
            <a:off x="4667446" y="3619275"/>
            <a:ext cx="1667277" cy="2152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523" y="5768130"/>
            <a:ext cx="583879" cy="861270"/>
          </a:xfrm>
          <a:prstGeom prst="rect">
            <a:avLst/>
          </a:prstGeom>
          <a:noFill/>
        </p:spPr>
      </p:pic>
      <p:pic>
        <p:nvPicPr>
          <p:cNvPr id="84" name="Picture 8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9460" y="5768130"/>
            <a:ext cx="583879" cy="861270"/>
          </a:xfrm>
          <a:prstGeom prst="rect">
            <a:avLst/>
          </a:prstGeom>
          <a:noFill/>
        </p:spPr>
      </p:pic>
      <p:pic>
        <p:nvPicPr>
          <p:cNvPr id="85" name="Picture 8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6323" y="5768130"/>
            <a:ext cx="583879" cy="861270"/>
          </a:xfrm>
          <a:prstGeom prst="rect">
            <a:avLst/>
          </a:prstGeom>
          <a:noFill/>
        </p:spPr>
      </p:pic>
      <p:cxnSp>
        <p:nvCxnSpPr>
          <p:cNvPr id="87" name="Straight Arrow Connector 86"/>
          <p:cNvCxnSpPr>
            <a:stCxn id="116" idx="1"/>
            <a:endCxn id="152" idx="1"/>
          </p:cNvCxnSpPr>
          <p:nvPr/>
        </p:nvCxnSpPr>
        <p:spPr>
          <a:xfrm flipH="1">
            <a:off x="5453950" y="4448767"/>
            <a:ext cx="1042802" cy="460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4" idx="2"/>
            <a:endCxn id="152" idx="1"/>
          </p:cNvCxnSpPr>
          <p:nvPr/>
        </p:nvCxnSpPr>
        <p:spPr>
          <a:xfrm flipH="1">
            <a:off x="5453950" y="4504996"/>
            <a:ext cx="327421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05" idx="2"/>
            <a:endCxn id="152" idx="1"/>
          </p:cNvCxnSpPr>
          <p:nvPr/>
        </p:nvCxnSpPr>
        <p:spPr>
          <a:xfrm>
            <a:off x="4916398" y="4504996"/>
            <a:ext cx="537552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82095" y="5043200"/>
            <a:ext cx="171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Aggregate state</a:t>
            </a:r>
          </a:p>
          <a:p>
            <a:pPr algn="r"/>
            <a:r>
              <a:rPr lang="en-US" dirty="0" smtClean="0"/>
              <a:t>Termination test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22058" y="2814624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New frontier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440342" y="3582464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instance</a:t>
            </a:r>
            <a:endParaRPr lang="en-US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7440342" y="4011199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global state</a:t>
            </a:r>
            <a:endParaRPr lang="en-US" i="1" dirty="0"/>
          </a:p>
        </p:txBody>
      </p:sp>
      <p:sp>
        <p:nvSpPr>
          <p:cNvPr id="95" name="Rectangle 94"/>
          <p:cNvSpPr/>
          <p:nvPr/>
        </p:nvSpPr>
        <p:spPr>
          <a:xfrm>
            <a:off x="6273720" y="173536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96" name="Rectangle 95"/>
          <p:cNvSpPr/>
          <p:nvPr/>
        </p:nvSpPr>
        <p:spPr>
          <a:xfrm>
            <a:off x="5693627" y="108080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6" name="Rectangle 105"/>
          <p:cNvSpPr/>
          <p:nvPr/>
        </p:nvSpPr>
        <p:spPr>
          <a:xfrm>
            <a:off x="6410409" y="173536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0" name="Rectangle 109"/>
          <p:cNvSpPr/>
          <p:nvPr/>
        </p:nvSpPr>
        <p:spPr>
          <a:xfrm>
            <a:off x="5531251" y="2814624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4" name="Rectangle 113"/>
          <p:cNvSpPr/>
          <p:nvPr/>
        </p:nvSpPr>
        <p:spPr>
          <a:xfrm>
            <a:off x="5674975" y="2814624"/>
            <a:ext cx="79569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5" name="Rectangle 114"/>
          <p:cNvSpPr/>
          <p:nvPr/>
        </p:nvSpPr>
        <p:spPr>
          <a:xfrm>
            <a:off x="5657460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6" name="Rectangle 115"/>
          <p:cNvSpPr/>
          <p:nvPr/>
        </p:nvSpPr>
        <p:spPr>
          <a:xfrm>
            <a:off x="6496752" y="4280600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1" name="Rectangle 120"/>
          <p:cNvSpPr/>
          <p:nvPr/>
        </p:nvSpPr>
        <p:spPr>
          <a:xfrm>
            <a:off x="5406180" y="533669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3190978" y="1080800"/>
            <a:ext cx="1111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Broadcast</a:t>
            </a:r>
            <a:endParaRPr lang="en-US" dirty="0"/>
          </a:p>
        </p:txBody>
      </p:sp>
      <p:cxnSp>
        <p:nvCxnSpPr>
          <p:cNvPr id="123" name="Straight Arrow Connector 122"/>
          <p:cNvCxnSpPr>
            <a:stCxn id="96" idx="2"/>
            <a:endCxn id="99" idx="0"/>
          </p:cNvCxnSpPr>
          <p:nvPr/>
        </p:nvCxnSpPr>
        <p:spPr>
          <a:xfrm flipH="1">
            <a:off x="4916398" y="1417134"/>
            <a:ext cx="853429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6" idx="2"/>
            <a:endCxn id="98" idx="0"/>
          </p:cNvCxnSpPr>
          <p:nvPr/>
        </p:nvCxnSpPr>
        <p:spPr>
          <a:xfrm>
            <a:off x="5769827" y="1417134"/>
            <a:ext cx="11544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96" idx="2"/>
            <a:endCxn id="97" idx="0"/>
          </p:cNvCxnSpPr>
          <p:nvPr/>
        </p:nvCxnSpPr>
        <p:spPr>
          <a:xfrm>
            <a:off x="5769827" y="1417134"/>
            <a:ext cx="752950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7127840" y="407303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440342" y="4539795"/>
            <a:ext cx="137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computation</a:t>
            </a:r>
            <a:endParaRPr lang="en-US" i="1" dirty="0"/>
          </a:p>
        </p:txBody>
      </p:sp>
      <p:sp>
        <p:nvSpPr>
          <p:cNvPr id="139" name="Circular Arrow 138"/>
          <p:cNvSpPr/>
          <p:nvPr/>
        </p:nvSpPr>
        <p:spPr>
          <a:xfrm rot="16200000">
            <a:off x="23138" y="1428165"/>
            <a:ext cx="4885730" cy="4191000"/>
          </a:xfrm>
          <a:prstGeom prst="circularArrow">
            <a:avLst>
              <a:gd name="adj1" fmla="val 4893"/>
              <a:gd name="adj2" fmla="val 1142319"/>
              <a:gd name="adj3" fmla="val 20445444"/>
              <a:gd name="adj4" fmla="val 10800000"/>
              <a:gd name="adj5" fmla="val 4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Pentagon 144"/>
          <p:cNvSpPr/>
          <p:nvPr/>
        </p:nvSpPr>
        <p:spPr>
          <a:xfrm rot="5400000">
            <a:off x="4489214" y="2161834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entagon 145"/>
          <p:cNvSpPr/>
          <p:nvPr/>
        </p:nvSpPr>
        <p:spPr>
          <a:xfrm rot="5400000">
            <a:off x="5364663" y="2161835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entagon 146"/>
          <p:cNvSpPr/>
          <p:nvPr/>
        </p:nvSpPr>
        <p:spPr>
          <a:xfrm rot="5400000">
            <a:off x="6156491" y="216183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entagon 147"/>
          <p:cNvSpPr/>
          <p:nvPr/>
        </p:nvSpPr>
        <p:spPr>
          <a:xfrm rot="5400000">
            <a:off x="4489214" y="3786567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entagon 148"/>
          <p:cNvSpPr/>
          <p:nvPr/>
        </p:nvSpPr>
        <p:spPr>
          <a:xfrm rot="5400000">
            <a:off x="5364663" y="3786568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entagon 149"/>
          <p:cNvSpPr/>
          <p:nvPr/>
        </p:nvSpPr>
        <p:spPr>
          <a:xfrm rot="5400000">
            <a:off x="6156491" y="3786569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entagon 150"/>
          <p:cNvSpPr/>
          <p:nvPr/>
        </p:nvSpPr>
        <p:spPr>
          <a:xfrm rot="5400000">
            <a:off x="7025807" y="4544704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entagon 151"/>
          <p:cNvSpPr/>
          <p:nvPr/>
        </p:nvSpPr>
        <p:spPr>
          <a:xfrm rot="5400000">
            <a:off x="5275718" y="4861161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Pentagon 153"/>
          <p:cNvSpPr/>
          <p:nvPr/>
        </p:nvSpPr>
        <p:spPr>
          <a:xfrm rot="5400000">
            <a:off x="4489214" y="3214844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entagon 154"/>
          <p:cNvSpPr/>
          <p:nvPr/>
        </p:nvSpPr>
        <p:spPr>
          <a:xfrm rot="5400000">
            <a:off x="5364663" y="3214845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entagon 155"/>
          <p:cNvSpPr/>
          <p:nvPr/>
        </p:nvSpPr>
        <p:spPr>
          <a:xfrm rot="5400000">
            <a:off x="6156491" y="321484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2374602" y="5608653"/>
            <a:ext cx="1927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/>
              <a:t>Repeat if not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20" grpId="0"/>
      <p:bldP spid="27" grpId="0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9" grpId="0"/>
      <p:bldP spid="55" grpId="0" animBg="1"/>
      <p:bldP spid="56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90" grpId="0"/>
      <p:bldP spid="92" grpId="0"/>
      <p:bldP spid="110" grpId="0" animBg="1"/>
      <p:bldP spid="114" grpId="0" animBg="1"/>
      <p:bldP spid="115" grpId="0" animBg="1"/>
      <p:bldP spid="116" grpId="0" animBg="1"/>
      <p:bldP spid="121" grpId="0" animBg="1"/>
      <p:bldP spid="122" grpId="0"/>
      <p:bldP spid="139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156" grpId="0" animBg="1"/>
      <p:bldP spid="1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21" y="39130"/>
            <a:ext cx="8229600" cy="799070"/>
          </a:xfrm>
        </p:spPr>
        <p:txBody>
          <a:bodyPr/>
          <a:lstStyle/>
          <a:p>
            <a:r>
              <a:rPr lang="en-US" dirty="0" smtClean="0"/>
              <a:t>Nested Parallelism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24</a:t>
            </a:fld>
            <a:endParaRPr lang="en-US"/>
          </a:p>
        </p:txBody>
      </p:sp>
      <p:pic>
        <p:nvPicPr>
          <p:cNvPr id="83" name="Picture 8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8565" y="5673395"/>
            <a:ext cx="583879" cy="861270"/>
          </a:xfrm>
          <a:prstGeom prst="rect">
            <a:avLst/>
          </a:prstGeom>
          <a:noFill/>
        </p:spPr>
      </p:pic>
      <p:pic>
        <p:nvPicPr>
          <p:cNvPr id="84" name="Picture 8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502" y="5673395"/>
            <a:ext cx="583879" cy="861270"/>
          </a:xfrm>
          <a:prstGeom prst="rect">
            <a:avLst/>
          </a:prstGeom>
          <a:noFill/>
        </p:spPr>
      </p:pic>
      <p:pic>
        <p:nvPicPr>
          <p:cNvPr id="85" name="Picture 8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365" y="5673395"/>
            <a:ext cx="583879" cy="861270"/>
          </a:xfrm>
          <a:prstGeom prst="rect">
            <a:avLst/>
          </a:prstGeom>
          <a:noFill/>
        </p:spPr>
      </p:pic>
      <p:pic>
        <p:nvPicPr>
          <p:cNvPr id="192" name="Picture 2" descr="C:\Users\mbudiu\AppData\Local\Microsoft\Windows\Temporary Internet Files\Content.IE5\4RTJG1K4\MP900316353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t="10306" r="17822" b="13364"/>
          <a:stretch/>
        </p:blipFill>
        <p:spPr bwMode="auto">
          <a:xfrm flipH="1">
            <a:off x="5558437" y="5837330"/>
            <a:ext cx="66438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mbudiu\AppData\Local\Microsoft\Windows\Temporary Internet Files\Content.IE5\4RTJG1K4\MP900316353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t="10306" r="17822" b="13364"/>
          <a:stretch/>
        </p:blipFill>
        <p:spPr bwMode="auto">
          <a:xfrm flipH="1">
            <a:off x="6472837" y="5837330"/>
            <a:ext cx="66438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C:\Users\mbudiu\AppData\Local\Microsoft\Windows\Temporary Internet Files\Content.IE5\4RTJG1K4\MP900316353[1]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t="10306" r="17822" b="13364"/>
          <a:stretch/>
        </p:blipFill>
        <p:spPr bwMode="auto">
          <a:xfrm flipH="1">
            <a:off x="7256255" y="5837330"/>
            <a:ext cx="66438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TextBox 194"/>
          <p:cNvSpPr txBox="1"/>
          <p:nvPr/>
        </p:nvSpPr>
        <p:spPr>
          <a:xfrm>
            <a:off x="685800" y="6450506"/>
            <a:ext cx="2838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 smtClean="0"/>
              <a:t>Inter-machine parallelism</a:t>
            </a:r>
            <a:endParaRPr lang="en-US" sz="2000" i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5068545" y="6450506"/>
            <a:ext cx="2399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 smtClean="0"/>
              <a:t>Inter-core parallelism</a:t>
            </a:r>
            <a:endParaRPr lang="en-US" sz="2000" i="1" dirty="0"/>
          </a:p>
        </p:txBody>
      </p:sp>
      <p:sp>
        <p:nvSpPr>
          <p:cNvPr id="197" name="Rectangle 196"/>
          <p:cNvSpPr/>
          <p:nvPr/>
        </p:nvSpPr>
        <p:spPr>
          <a:xfrm>
            <a:off x="2910181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8" name="Rectangle 197"/>
          <p:cNvSpPr/>
          <p:nvPr/>
        </p:nvSpPr>
        <p:spPr>
          <a:xfrm>
            <a:off x="2168775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9" name="Rectangle 198"/>
          <p:cNvSpPr/>
          <p:nvPr/>
        </p:nvSpPr>
        <p:spPr>
          <a:xfrm>
            <a:off x="1303802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0" name="Rectangle 199"/>
          <p:cNvSpPr/>
          <p:nvPr/>
        </p:nvSpPr>
        <p:spPr>
          <a:xfrm>
            <a:off x="2910181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2168775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1303802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2910181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4" name="Rectangle 203"/>
          <p:cNvSpPr/>
          <p:nvPr/>
        </p:nvSpPr>
        <p:spPr>
          <a:xfrm>
            <a:off x="2168775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1303802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1602224" y="1467142"/>
            <a:ext cx="775982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2454405" y="1467142"/>
            <a:ext cx="714799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735362" y="1467142"/>
            <a:ext cx="773884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997956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1118513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1" name="Rectangle 210"/>
          <p:cNvSpPr/>
          <p:nvPr/>
        </p:nvSpPr>
        <p:spPr>
          <a:xfrm>
            <a:off x="1789907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2" name="Rectangle 211"/>
          <p:cNvSpPr/>
          <p:nvPr/>
        </p:nvSpPr>
        <p:spPr>
          <a:xfrm>
            <a:off x="1910465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3" name="Rectangle 212"/>
          <p:cNvSpPr/>
          <p:nvPr/>
        </p:nvSpPr>
        <p:spPr>
          <a:xfrm>
            <a:off x="2031023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4" name="Rectangle 213"/>
          <p:cNvSpPr/>
          <p:nvPr/>
        </p:nvSpPr>
        <p:spPr>
          <a:xfrm>
            <a:off x="868685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89242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6" name="Rectangle 215"/>
          <p:cNvSpPr/>
          <p:nvPr/>
        </p:nvSpPr>
        <p:spPr>
          <a:xfrm>
            <a:off x="1109799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7" name="Rectangle 216"/>
          <p:cNvSpPr/>
          <p:nvPr/>
        </p:nvSpPr>
        <p:spPr>
          <a:xfrm>
            <a:off x="1230357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8" name="Rectangle 217"/>
          <p:cNvSpPr/>
          <p:nvPr/>
        </p:nvSpPr>
        <p:spPr>
          <a:xfrm>
            <a:off x="1350915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9" name="Rectangle 218"/>
          <p:cNvSpPr/>
          <p:nvPr/>
        </p:nvSpPr>
        <p:spPr>
          <a:xfrm>
            <a:off x="1857256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0" name="Rectangle 219"/>
          <p:cNvSpPr/>
          <p:nvPr/>
        </p:nvSpPr>
        <p:spPr>
          <a:xfrm>
            <a:off x="2580601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1" name="Rectangle 220"/>
          <p:cNvSpPr/>
          <p:nvPr/>
        </p:nvSpPr>
        <p:spPr>
          <a:xfrm>
            <a:off x="2701158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2821716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2942274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868685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989242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6" name="Rectangle 225"/>
          <p:cNvSpPr/>
          <p:nvPr/>
        </p:nvSpPr>
        <p:spPr>
          <a:xfrm>
            <a:off x="1109799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7" name="Rectangle 226"/>
          <p:cNvSpPr/>
          <p:nvPr/>
        </p:nvSpPr>
        <p:spPr>
          <a:xfrm>
            <a:off x="1230357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8" name="Rectangle 227"/>
          <p:cNvSpPr/>
          <p:nvPr/>
        </p:nvSpPr>
        <p:spPr>
          <a:xfrm>
            <a:off x="1857256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9" name="Rectangle 228"/>
          <p:cNvSpPr/>
          <p:nvPr/>
        </p:nvSpPr>
        <p:spPr>
          <a:xfrm>
            <a:off x="2580601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0" name="Rectangle 229"/>
          <p:cNvSpPr/>
          <p:nvPr/>
        </p:nvSpPr>
        <p:spPr>
          <a:xfrm>
            <a:off x="2701158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1" name="Rectangle 230"/>
          <p:cNvSpPr/>
          <p:nvPr/>
        </p:nvSpPr>
        <p:spPr>
          <a:xfrm>
            <a:off x="2821716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2" name="Rectangle 231"/>
          <p:cNvSpPr/>
          <p:nvPr/>
        </p:nvSpPr>
        <p:spPr>
          <a:xfrm>
            <a:off x="1717573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3" name="Rectangle 232"/>
          <p:cNvSpPr/>
          <p:nvPr/>
        </p:nvSpPr>
        <p:spPr>
          <a:xfrm>
            <a:off x="1989437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cxnSp>
        <p:nvCxnSpPr>
          <p:cNvPr id="234" name="Straight Arrow Connector 233"/>
          <p:cNvCxnSpPr>
            <a:stCxn id="266" idx="3"/>
            <a:endCxn id="262" idx="1"/>
          </p:cNvCxnSpPr>
          <p:nvPr/>
        </p:nvCxnSpPr>
        <p:spPr>
          <a:xfrm>
            <a:off x="2798327" y="3509289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66" idx="3"/>
            <a:endCxn id="261" idx="1"/>
          </p:cNvCxnSpPr>
          <p:nvPr/>
        </p:nvCxnSpPr>
        <p:spPr>
          <a:xfrm flipH="1">
            <a:off x="2006499" y="3509289"/>
            <a:ext cx="791828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endCxn id="260" idx="1"/>
          </p:cNvCxnSpPr>
          <p:nvPr/>
        </p:nvCxnSpPr>
        <p:spPr>
          <a:xfrm flipH="1">
            <a:off x="1131050" y="3570258"/>
            <a:ext cx="1667277" cy="15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65" idx="3"/>
            <a:endCxn id="262" idx="1"/>
          </p:cNvCxnSpPr>
          <p:nvPr/>
        </p:nvCxnSpPr>
        <p:spPr>
          <a:xfrm>
            <a:off x="2006499" y="3509288"/>
            <a:ext cx="791828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65" idx="3"/>
            <a:endCxn id="260" idx="1"/>
          </p:cNvCxnSpPr>
          <p:nvPr/>
        </p:nvCxnSpPr>
        <p:spPr>
          <a:xfrm flipH="1">
            <a:off x="1131050" y="3509288"/>
            <a:ext cx="875449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65" idx="3"/>
            <a:endCxn id="261" idx="1"/>
          </p:cNvCxnSpPr>
          <p:nvPr/>
        </p:nvCxnSpPr>
        <p:spPr>
          <a:xfrm>
            <a:off x="2006499" y="3509288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64" idx="3"/>
            <a:endCxn id="260" idx="1"/>
          </p:cNvCxnSpPr>
          <p:nvPr/>
        </p:nvCxnSpPr>
        <p:spPr>
          <a:xfrm>
            <a:off x="1131050" y="3509287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64" idx="3"/>
            <a:endCxn id="261" idx="1"/>
          </p:cNvCxnSpPr>
          <p:nvPr/>
        </p:nvCxnSpPr>
        <p:spPr>
          <a:xfrm>
            <a:off x="1131050" y="3509287"/>
            <a:ext cx="875449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64" idx="3"/>
            <a:endCxn id="262" idx="1"/>
          </p:cNvCxnSpPr>
          <p:nvPr/>
        </p:nvCxnSpPr>
        <p:spPr>
          <a:xfrm>
            <a:off x="1131050" y="3509287"/>
            <a:ext cx="1667277" cy="2152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52" idx="1"/>
            <a:endCxn id="263" idx="1"/>
          </p:cNvCxnSpPr>
          <p:nvPr/>
        </p:nvCxnSpPr>
        <p:spPr>
          <a:xfrm flipH="1">
            <a:off x="1917554" y="4338779"/>
            <a:ext cx="1042802" cy="460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04" idx="2"/>
            <a:endCxn id="263" idx="1"/>
          </p:cNvCxnSpPr>
          <p:nvPr/>
        </p:nvCxnSpPr>
        <p:spPr>
          <a:xfrm flipH="1">
            <a:off x="1917554" y="4395008"/>
            <a:ext cx="327421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05" idx="2"/>
            <a:endCxn id="263" idx="1"/>
          </p:cNvCxnSpPr>
          <p:nvPr/>
        </p:nvCxnSpPr>
        <p:spPr>
          <a:xfrm>
            <a:off x="1380002" y="4395008"/>
            <a:ext cx="537552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737324" y="162537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47" name="Rectangle 246"/>
          <p:cNvSpPr/>
          <p:nvPr/>
        </p:nvSpPr>
        <p:spPr>
          <a:xfrm>
            <a:off x="2157231" y="970812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48" name="Rectangle 247"/>
          <p:cNvSpPr/>
          <p:nvPr/>
        </p:nvSpPr>
        <p:spPr>
          <a:xfrm>
            <a:off x="2874013" y="162537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49" name="Rectangle 248"/>
          <p:cNvSpPr/>
          <p:nvPr/>
        </p:nvSpPr>
        <p:spPr>
          <a:xfrm>
            <a:off x="1994855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0" name="Rectangle 249"/>
          <p:cNvSpPr/>
          <p:nvPr/>
        </p:nvSpPr>
        <p:spPr>
          <a:xfrm>
            <a:off x="2138579" y="2704636"/>
            <a:ext cx="79569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1" name="Rectangle 250"/>
          <p:cNvSpPr/>
          <p:nvPr/>
        </p:nvSpPr>
        <p:spPr>
          <a:xfrm>
            <a:off x="2121064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2" name="Rectangle 251"/>
          <p:cNvSpPr/>
          <p:nvPr/>
        </p:nvSpPr>
        <p:spPr>
          <a:xfrm>
            <a:off x="2960356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3" name="Rectangle 252"/>
          <p:cNvSpPr/>
          <p:nvPr/>
        </p:nvSpPr>
        <p:spPr>
          <a:xfrm>
            <a:off x="1869784" y="522671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cxnSp>
        <p:nvCxnSpPr>
          <p:cNvPr id="254" name="Straight Arrow Connector 253"/>
          <p:cNvCxnSpPr>
            <a:stCxn id="247" idx="2"/>
            <a:endCxn id="199" idx="0"/>
          </p:cNvCxnSpPr>
          <p:nvPr/>
        </p:nvCxnSpPr>
        <p:spPr>
          <a:xfrm flipH="1">
            <a:off x="1380002" y="1307146"/>
            <a:ext cx="853429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7" idx="2"/>
            <a:endCxn id="198" idx="0"/>
          </p:cNvCxnSpPr>
          <p:nvPr/>
        </p:nvCxnSpPr>
        <p:spPr>
          <a:xfrm>
            <a:off x="2233431" y="1307146"/>
            <a:ext cx="11544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7" idx="2"/>
            <a:endCxn id="197" idx="0"/>
          </p:cNvCxnSpPr>
          <p:nvPr/>
        </p:nvCxnSpPr>
        <p:spPr>
          <a:xfrm>
            <a:off x="2233431" y="1307146"/>
            <a:ext cx="752950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Pentagon 256"/>
          <p:cNvSpPr/>
          <p:nvPr/>
        </p:nvSpPr>
        <p:spPr>
          <a:xfrm rot="5400000">
            <a:off x="952818" y="205184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Pentagon 257"/>
          <p:cNvSpPr/>
          <p:nvPr/>
        </p:nvSpPr>
        <p:spPr>
          <a:xfrm rot="5400000">
            <a:off x="1828267" y="2051847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Pentagon 258"/>
          <p:cNvSpPr/>
          <p:nvPr/>
        </p:nvSpPr>
        <p:spPr>
          <a:xfrm rot="5400000">
            <a:off x="2620095" y="2051848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Pentagon 259"/>
          <p:cNvSpPr/>
          <p:nvPr/>
        </p:nvSpPr>
        <p:spPr>
          <a:xfrm rot="5400000">
            <a:off x="952818" y="3676579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Pentagon 260"/>
          <p:cNvSpPr/>
          <p:nvPr/>
        </p:nvSpPr>
        <p:spPr>
          <a:xfrm rot="5400000">
            <a:off x="1828267" y="3676580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Pentagon 261"/>
          <p:cNvSpPr/>
          <p:nvPr/>
        </p:nvSpPr>
        <p:spPr>
          <a:xfrm rot="5400000">
            <a:off x="2620095" y="3676581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Pentagon 262"/>
          <p:cNvSpPr/>
          <p:nvPr/>
        </p:nvSpPr>
        <p:spPr>
          <a:xfrm rot="5400000">
            <a:off x="1739322" y="4751173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Pentagon 263"/>
          <p:cNvSpPr/>
          <p:nvPr/>
        </p:nvSpPr>
        <p:spPr>
          <a:xfrm rot="5400000">
            <a:off x="952818" y="310485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Pentagon 264"/>
          <p:cNvSpPr/>
          <p:nvPr/>
        </p:nvSpPr>
        <p:spPr>
          <a:xfrm rot="5400000">
            <a:off x="1828267" y="3104857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Pentagon 265"/>
          <p:cNvSpPr/>
          <p:nvPr/>
        </p:nvSpPr>
        <p:spPr>
          <a:xfrm rot="5400000">
            <a:off x="2620095" y="3104858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7741977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8" name="Rectangle 267"/>
          <p:cNvSpPr/>
          <p:nvPr/>
        </p:nvSpPr>
        <p:spPr>
          <a:xfrm>
            <a:off x="7000571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9" name="Rectangle 268"/>
          <p:cNvSpPr/>
          <p:nvPr/>
        </p:nvSpPr>
        <p:spPr>
          <a:xfrm>
            <a:off x="6135598" y="153927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0" name="Rectangle 269"/>
          <p:cNvSpPr/>
          <p:nvPr/>
        </p:nvSpPr>
        <p:spPr>
          <a:xfrm>
            <a:off x="7741977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1" name="Rectangle 270"/>
          <p:cNvSpPr/>
          <p:nvPr/>
        </p:nvSpPr>
        <p:spPr>
          <a:xfrm>
            <a:off x="7000571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2" name="Rectangle 271"/>
          <p:cNvSpPr/>
          <p:nvPr/>
        </p:nvSpPr>
        <p:spPr>
          <a:xfrm>
            <a:off x="6135598" y="2566208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3" name="Rectangle 272"/>
          <p:cNvSpPr/>
          <p:nvPr/>
        </p:nvSpPr>
        <p:spPr>
          <a:xfrm>
            <a:off x="7741977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4" name="Rectangle 273"/>
          <p:cNvSpPr/>
          <p:nvPr/>
        </p:nvSpPr>
        <p:spPr>
          <a:xfrm>
            <a:off x="7000571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5" name="Rectangle 274"/>
          <p:cNvSpPr/>
          <p:nvPr/>
        </p:nvSpPr>
        <p:spPr>
          <a:xfrm>
            <a:off x="6135598" y="4058674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6" name="Rectangle 275"/>
          <p:cNvSpPr/>
          <p:nvPr/>
        </p:nvSpPr>
        <p:spPr>
          <a:xfrm>
            <a:off x="6434020" y="1467142"/>
            <a:ext cx="775982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7286201" y="1467142"/>
            <a:ext cx="714799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567158" y="1467142"/>
            <a:ext cx="773884" cy="37595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829752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5950309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1" name="Rectangle 280"/>
          <p:cNvSpPr/>
          <p:nvPr/>
        </p:nvSpPr>
        <p:spPr>
          <a:xfrm>
            <a:off x="6621703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2" name="Rectangle 281"/>
          <p:cNvSpPr/>
          <p:nvPr/>
        </p:nvSpPr>
        <p:spPr>
          <a:xfrm>
            <a:off x="6742261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3" name="Rectangle 282"/>
          <p:cNvSpPr/>
          <p:nvPr/>
        </p:nvSpPr>
        <p:spPr>
          <a:xfrm>
            <a:off x="6862819" y="16378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4" name="Rectangle 283"/>
          <p:cNvSpPr/>
          <p:nvPr/>
        </p:nvSpPr>
        <p:spPr>
          <a:xfrm>
            <a:off x="5700481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5821038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6" name="Rectangle 285"/>
          <p:cNvSpPr/>
          <p:nvPr/>
        </p:nvSpPr>
        <p:spPr>
          <a:xfrm>
            <a:off x="5941595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7" name="Rectangle 286"/>
          <p:cNvSpPr/>
          <p:nvPr/>
        </p:nvSpPr>
        <p:spPr>
          <a:xfrm>
            <a:off x="6062153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8" name="Rectangle 287"/>
          <p:cNvSpPr/>
          <p:nvPr/>
        </p:nvSpPr>
        <p:spPr>
          <a:xfrm>
            <a:off x="6182711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89" name="Rectangle 288"/>
          <p:cNvSpPr/>
          <p:nvPr/>
        </p:nvSpPr>
        <p:spPr>
          <a:xfrm>
            <a:off x="6689052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0" name="Rectangle 289"/>
          <p:cNvSpPr/>
          <p:nvPr/>
        </p:nvSpPr>
        <p:spPr>
          <a:xfrm>
            <a:off x="7412397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1" name="Rectangle 290"/>
          <p:cNvSpPr/>
          <p:nvPr/>
        </p:nvSpPr>
        <p:spPr>
          <a:xfrm>
            <a:off x="7532954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2" name="Rectangle 291"/>
          <p:cNvSpPr/>
          <p:nvPr/>
        </p:nvSpPr>
        <p:spPr>
          <a:xfrm>
            <a:off x="7653512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3" name="Rectangle 292"/>
          <p:cNvSpPr/>
          <p:nvPr/>
        </p:nvSpPr>
        <p:spPr>
          <a:xfrm>
            <a:off x="7774070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4" name="Rectangle 293"/>
          <p:cNvSpPr/>
          <p:nvPr/>
        </p:nvSpPr>
        <p:spPr>
          <a:xfrm>
            <a:off x="5700481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5" name="Rectangle 294"/>
          <p:cNvSpPr/>
          <p:nvPr/>
        </p:nvSpPr>
        <p:spPr>
          <a:xfrm>
            <a:off x="5821038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6" name="Rectangle 295"/>
          <p:cNvSpPr/>
          <p:nvPr/>
        </p:nvSpPr>
        <p:spPr>
          <a:xfrm>
            <a:off x="5941595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7" name="Rectangle 296"/>
          <p:cNvSpPr/>
          <p:nvPr/>
        </p:nvSpPr>
        <p:spPr>
          <a:xfrm>
            <a:off x="6062153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8" name="Rectangle 297"/>
          <p:cNvSpPr/>
          <p:nvPr/>
        </p:nvSpPr>
        <p:spPr>
          <a:xfrm>
            <a:off x="6689052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99" name="Rectangle 298"/>
          <p:cNvSpPr/>
          <p:nvPr/>
        </p:nvSpPr>
        <p:spPr>
          <a:xfrm>
            <a:off x="7412397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0" name="Rectangle 299"/>
          <p:cNvSpPr/>
          <p:nvPr/>
        </p:nvSpPr>
        <p:spPr>
          <a:xfrm>
            <a:off x="7532954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1" name="Rectangle 300"/>
          <p:cNvSpPr/>
          <p:nvPr/>
        </p:nvSpPr>
        <p:spPr>
          <a:xfrm>
            <a:off x="7653512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2" name="Rectangle 301"/>
          <p:cNvSpPr/>
          <p:nvPr/>
        </p:nvSpPr>
        <p:spPr>
          <a:xfrm>
            <a:off x="6549369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3" name="Rectangle 302"/>
          <p:cNvSpPr/>
          <p:nvPr/>
        </p:nvSpPr>
        <p:spPr>
          <a:xfrm>
            <a:off x="6821233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cxnSp>
        <p:nvCxnSpPr>
          <p:cNvPr id="304" name="Straight Arrow Connector 303"/>
          <p:cNvCxnSpPr>
            <a:stCxn id="336" idx="3"/>
            <a:endCxn id="332" idx="1"/>
          </p:cNvCxnSpPr>
          <p:nvPr/>
        </p:nvCxnSpPr>
        <p:spPr>
          <a:xfrm>
            <a:off x="7630123" y="3509289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336" idx="3"/>
            <a:endCxn id="331" idx="1"/>
          </p:cNvCxnSpPr>
          <p:nvPr/>
        </p:nvCxnSpPr>
        <p:spPr>
          <a:xfrm flipH="1">
            <a:off x="6838295" y="3509289"/>
            <a:ext cx="791828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endCxn id="330" idx="1"/>
          </p:cNvCxnSpPr>
          <p:nvPr/>
        </p:nvCxnSpPr>
        <p:spPr>
          <a:xfrm flipH="1">
            <a:off x="5962846" y="3570258"/>
            <a:ext cx="1667277" cy="1542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35" idx="3"/>
            <a:endCxn id="332" idx="1"/>
          </p:cNvCxnSpPr>
          <p:nvPr/>
        </p:nvCxnSpPr>
        <p:spPr>
          <a:xfrm>
            <a:off x="6838295" y="3509288"/>
            <a:ext cx="791828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335" idx="3"/>
            <a:endCxn id="330" idx="1"/>
          </p:cNvCxnSpPr>
          <p:nvPr/>
        </p:nvCxnSpPr>
        <p:spPr>
          <a:xfrm flipH="1">
            <a:off x="5962846" y="3509288"/>
            <a:ext cx="875449" cy="2152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335" idx="3"/>
            <a:endCxn id="331" idx="1"/>
          </p:cNvCxnSpPr>
          <p:nvPr/>
        </p:nvCxnSpPr>
        <p:spPr>
          <a:xfrm>
            <a:off x="6838295" y="3509288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334" idx="3"/>
            <a:endCxn id="330" idx="1"/>
          </p:cNvCxnSpPr>
          <p:nvPr/>
        </p:nvCxnSpPr>
        <p:spPr>
          <a:xfrm>
            <a:off x="5962846" y="3509287"/>
            <a:ext cx="0" cy="2152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334" idx="3"/>
            <a:endCxn id="331" idx="1"/>
          </p:cNvCxnSpPr>
          <p:nvPr/>
        </p:nvCxnSpPr>
        <p:spPr>
          <a:xfrm>
            <a:off x="5962846" y="3509287"/>
            <a:ext cx="875449" cy="2152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334" idx="3"/>
            <a:endCxn id="332" idx="1"/>
          </p:cNvCxnSpPr>
          <p:nvPr/>
        </p:nvCxnSpPr>
        <p:spPr>
          <a:xfrm>
            <a:off x="5962846" y="3509287"/>
            <a:ext cx="1667277" cy="2152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>
            <a:stCxn id="322" idx="1"/>
            <a:endCxn id="333" idx="1"/>
          </p:cNvCxnSpPr>
          <p:nvPr/>
        </p:nvCxnSpPr>
        <p:spPr>
          <a:xfrm flipH="1">
            <a:off x="6749350" y="4338779"/>
            <a:ext cx="1042802" cy="4603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274" idx="2"/>
            <a:endCxn id="333" idx="1"/>
          </p:cNvCxnSpPr>
          <p:nvPr/>
        </p:nvCxnSpPr>
        <p:spPr>
          <a:xfrm flipH="1">
            <a:off x="6749350" y="4395008"/>
            <a:ext cx="327421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>
            <a:stCxn id="275" idx="2"/>
            <a:endCxn id="333" idx="1"/>
          </p:cNvCxnSpPr>
          <p:nvPr/>
        </p:nvCxnSpPr>
        <p:spPr>
          <a:xfrm>
            <a:off x="6211798" y="4395008"/>
            <a:ext cx="537552" cy="4041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7569120" y="162537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7752119" y="802645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7705809" y="162537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9" name="Rectangle 318"/>
          <p:cNvSpPr/>
          <p:nvPr/>
        </p:nvSpPr>
        <p:spPr>
          <a:xfrm>
            <a:off x="6826651" y="2704636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0" name="Rectangle 319"/>
          <p:cNvSpPr/>
          <p:nvPr/>
        </p:nvSpPr>
        <p:spPr>
          <a:xfrm>
            <a:off x="6970375" y="2704636"/>
            <a:ext cx="79569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1" name="Rectangle 320"/>
          <p:cNvSpPr/>
          <p:nvPr/>
        </p:nvSpPr>
        <p:spPr>
          <a:xfrm>
            <a:off x="6952860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2" name="Rectangle 321"/>
          <p:cNvSpPr/>
          <p:nvPr/>
        </p:nvSpPr>
        <p:spPr>
          <a:xfrm>
            <a:off x="7792152" y="41706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3" name="Rectangle 322"/>
          <p:cNvSpPr/>
          <p:nvPr/>
        </p:nvSpPr>
        <p:spPr>
          <a:xfrm>
            <a:off x="6701580" y="5226710"/>
            <a:ext cx="152400" cy="33633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cxnSp>
        <p:nvCxnSpPr>
          <p:cNvPr id="324" name="Straight Arrow Connector 323"/>
          <p:cNvCxnSpPr>
            <a:stCxn id="317" idx="2"/>
            <a:endCxn id="269" idx="0"/>
          </p:cNvCxnSpPr>
          <p:nvPr/>
        </p:nvCxnSpPr>
        <p:spPr>
          <a:xfrm flipH="1">
            <a:off x="6211798" y="1138979"/>
            <a:ext cx="1616521" cy="4002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317" idx="2"/>
            <a:endCxn id="268" idx="0"/>
          </p:cNvCxnSpPr>
          <p:nvPr/>
        </p:nvCxnSpPr>
        <p:spPr>
          <a:xfrm flipH="1">
            <a:off x="7076771" y="1138979"/>
            <a:ext cx="751548" cy="4002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>
            <a:stCxn id="317" idx="2"/>
            <a:endCxn id="267" idx="0"/>
          </p:cNvCxnSpPr>
          <p:nvPr/>
        </p:nvCxnSpPr>
        <p:spPr>
          <a:xfrm flipH="1">
            <a:off x="7818177" y="1138979"/>
            <a:ext cx="10142" cy="4002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Pentagon 326"/>
          <p:cNvSpPr/>
          <p:nvPr/>
        </p:nvSpPr>
        <p:spPr>
          <a:xfrm rot="5400000">
            <a:off x="5784614" y="205184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Pentagon 327"/>
          <p:cNvSpPr/>
          <p:nvPr/>
        </p:nvSpPr>
        <p:spPr>
          <a:xfrm rot="5400000">
            <a:off x="6660063" y="2051847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Pentagon 328"/>
          <p:cNvSpPr/>
          <p:nvPr/>
        </p:nvSpPr>
        <p:spPr>
          <a:xfrm rot="5400000">
            <a:off x="7451891" y="2051848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Pentagon 329"/>
          <p:cNvSpPr/>
          <p:nvPr/>
        </p:nvSpPr>
        <p:spPr>
          <a:xfrm rot="5400000">
            <a:off x="5784614" y="3676579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Pentagon 330"/>
          <p:cNvSpPr/>
          <p:nvPr/>
        </p:nvSpPr>
        <p:spPr>
          <a:xfrm rot="5400000">
            <a:off x="6660063" y="3676580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Pentagon 331"/>
          <p:cNvSpPr/>
          <p:nvPr/>
        </p:nvSpPr>
        <p:spPr>
          <a:xfrm rot="5400000">
            <a:off x="7451891" y="3676581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Pentagon 332"/>
          <p:cNvSpPr/>
          <p:nvPr/>
        </p:nvSpPr>
        <p:spPr>
          <a:xfrm rot="5400000">
            <a:off x="6571118" y="4751173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Pentagon 333"/>
          <p:cNvSpPr/>
          <p:nvPr/>
        </p:nvSpPr>
        <p:spPr>
          <a:xfrm rot="5400000">
            <a:off x="5784614" y="3104856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Pentagon 334"/>
          <p:cNvSpPr/>
          <p:nvPr/>
        </p:nvSpPr>
        <p:spPr>
          <a:xfrm rot="5400000">
            <a:off x="6660063" y="3104857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Pentagon 335"/>
          <p:cNvSpPr/>
          <p:nvPr/>
        </p:nvSpPr>
        <p:spPr>
          <a:xfrm rot="5400000">
            <a:off x="7451891" y="3104858"/>
            <a:ext cx="356464" cy="452397"/>
          </a:xfrm>
          <a:prstGeom prst="homePlat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6335287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6473494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0" name="Rectangle 339"/>
          <p:cNvSpPr/>
          <p:nvPr/>
        </p:nvSpPr>
        <p:spPr>
          <a:xfrm>
            <a:off x="6611701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1" name="Rectangle 340"/>
          <p:cNvSpPr/>
          <p:nvPr/>
        </p:nvSpPr>
        <p:spPr>
          <a:xfrm>
            <a:off x="6749908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2" name="Rectangle 341"/>
          <p:cNvSpPr/>
          <p:nvPr/>
        </p:nvSpPr>
        <p:spPr>
          <a:xfrm>
            <a:off x="6888115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3" name="Rectangle 342"/>
          <p:cNvSpPr/>
          <p:nvPr/>
        </p:nvSpPr>
        <p:spPr>
          <a:xfrm>
            <a:off x="7026322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4" name="Rectangle 343"/>
          <p:cNvSpPr/>
          <p:nvPr/>
        </p:nvSpPr>
        <p:spPr>
          <a:xfrm>
            <a:off x="7164530" y="970812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670286" y="954313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Partition</a:t>
            </a:r>
            <a:endParaRPr lang="en-US" dirty="0"/>
          </a:p>
        </p:txBody>
      </p:sp>
      <p:cxnSp>
        <p:nvCxnSpPr>
          <p:cNvPr id="346" name="Straight Arrow Connector 345"/>
          <p:cNvCxnSpPr>
            <a:stCxn id="339" idx="2"/>
          </p:cNvCxnSpPr>
          <p:nvPr/>
        </p:nvCxnSpPr>
        <p:spPr>
          <a:xfrm flipH="1">
            <a:off x="5977762" y="1307146"/>
            <a:ext cx="531900" cy="2321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>
            <a:stCxn id="341" idx="2"/>
            <a:endCxn id="282" idx="0"/>
          </p:cNvCxnSpPr>
          <p:nvPr/>
        </p:nvCxnSpPr>
        <p:spPr>
          <a:xfrm flipH="1">
            <a:off x="6778429" y="1307146"/>
            <a:ext cx="7647" cy="3306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/>
          <p:cNvCxnSpPr>
            <a:stCxn id="344" idx="2"/>
            <a:endCxn id="318" idx="0"/>
          </p:cNvCxnSpPr>
          <p:nvPr/>
        </p:nvCxnSpPr>
        <p:spPr>
          <a:xfrm>
            <a:off x="7200698" y="1307146"/>
            <a:ext cx="541279" cy="3182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6009782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6133079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1" name="Rectangle 350"/>
          <p:cNvSpPr/>
          <p:nvPr/>
        </p:nvSpPr>
        <p:spPr>
          <a:xfrm>
            <a:off x="6256376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2" name="Rectangle 351"/>
          <p:cNvSpPr/>
          <p:nvPr/>
        </p:nvSpPr>
        <p:spPr>
          <a:xfrm>
            <a:off x="6379673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3" name="Rectangle 352"/>
          <p:cNvSpPr/>
          <p:nvPr/>
        </p:nvSpPr>
        <p:spPr>
          <a:xfrm>
            <a:off x="6502970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6626267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5" name="Rectangle 354"/>
          <p:cNvSpPr/>
          <p:nvPr/>
        </p:nvSpPr>
        <p:spPr>
          <a:xfrm>
            <a:off x="6749564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6" name="Rectangle 355"/>
          <p:cNvSpPr/>
          <p:nvPr/>
        </p:nvSpPr>
        <p:spPr>
          <a:xfrm>
            <a:off x="6872861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7" name="Rectangle 356"/>
          <p:cNvSpPr/>
          <p:nvPr/>
        </p:nvSpPr>
        <p:spPr>
          <a:xfrm>
            <a:off x="6996158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7119455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59" name="Rectangle 358"/>
          <p:cNvSpPr/>
          <p:nvPr/>
        </p:nvSpPr>
        <p:spPr>
          <a:xfrm>
            <a:off x="7242752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60" name="Rectangle 359"/>
          <p:cNvSpPr/>
          <p:nvPr/>
        </p:nvSpPr>
        <p:spPr>
          <a:xfrm>
            <a:off x="7366044" y="5435078"/>
            <a:ext cx="72335" cy="33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4865980" y="5394877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57200" y="3152821"/>
            <a:ext cx="2971800" cy="2450423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457199" y="702401"/>
            <a:ext cx="2054109" cy="2450423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572128" y="702401"/>
            <a:ext cx="2594383" cy="793114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503918" y="1495514"/>
            <a:ext cx="615297" cy="1580972"/>
          </a:xfrm>
          <a:prstGeom prst="round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ounded Rectangle 362"/>
          <p:cNvSpPr/>
          <p:nvPr/>
        </p:nvSpPr>
        <p:spPr>
          <a:xfrm>
            <a:off x="4670286" y="702401"/>
            <a:ext cx="3559314" cy="6079399"/>
          </a:xfrm>
          <a:prstGeom prst="round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Connector 363"/>
          <p:cNvCxnSpPr/>
          <p:nvPr/>
        </p:nvCxnSpPr>
        <p:spPr>
          <a:xfrm>
            <a:off x="2511308" y="3040970"/>
            <a:ext cx="2274337" cy="3496563"/>
          </a:xfrm>
          <a:prstGeom prst="line">
            <a:avLst/>
          </a:prstGeom>
          <a:ln w="28575">
            <a:solidFill>
              <a:srgbClr val="FF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9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/>
      <p:bldP spid="52" grpId="0" animBg="1"/>
      <p:bldP spid="362" grpId="0" animBg="1"/>
      <p:bldP spid="61" grpId="0" animBg="1"/>
      <p:bldP spid="3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resources are unpredictable</a:t>
            </a:r>
          </a:p>
          <a:p>
            <a:pPr lvl="1"/>
            <a:r>
              <a:rPr lang="en-US" dirty="0"/>
              <a:t>Outliers can lead to low cluster utilization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real-time</a:t>
            </a:r>
            <a:r>
              <a:rPr lang="en-US" dirty="0"/>
              <a:t> scheduling</a:t>
            </a:r>
          </a:p>
          <a:p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smtClean="0"/>
              <a:t>solver is not idempotent</a:t>
            </a:r>
          </a:p>
          <a:p>
            <a:pPr lvl="1"/>
            <a:r>
              <a:rPr lang="en-US" dirty="0" smtClean="0"/>
              <a:t>Fault tolerance-triggered re-executions</a:t>
            </a:r>
            <a:br>
              <a:rPr lang="en-US" dirty="0" smtClean="0"/>
            </a:br>
            <a:r>
              <a:rPr lang="en-US" dirty="0" smtClean="0"/>
              <a:t>can lead to incorrect results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FF0000"/>
                </a:solidFill>
              </a:rPr>
              <a:t>Ckeckpoint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frontier at suitable </a:t>
            </a:r>
            <a:r>
              <a:rPr lang="en-US" dirty="0" smtClean="0"/>
              <a:t>execution points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25</a:t>
            </a:fld>
            <a:endParaRPr lang="en-US"/>
          </a:p>
        </p:txBody>
      </p:sp>
      <p:pic>
        <p:nvPicPr>
          <p:cNvPr id="14339" name="Picture 3" descr="C:\Users\mbudiu\AppData\Local\Microsoft\Windows\Temporary Internet Files\Content.IE5\4RTJG1K4\MC90044171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7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 in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Trade-off memory/load balancing</a:t>
            </a:r>
          </a:p>
          <a:p>
            <a:pPr lvl="1"/>
            <a:r>
              <a:rPr lang="en-US" dirty="0" smtClean="0"/>
              <a:t>The frontier can grow very large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Adjust </a:t>
            </a:r>
            <a:r>
              <a:rPr lang="en-US" dirty="0" smtClean="0">
                <a:solidFill>
                  <a:srgbClr val="FF0000"/>
                </a:solidFill>
              </a:rPr>
              <a:t>dynamically</a:t>
            </a:r>
            <a:r>
              <a:rPr lang="en-US" dirty="0" smtClean="0"/>
              <a:t> tree traversal strategy BFS/DFS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Sub-problems may differ little from problem</a:t>
            </a:r>
          </a:p>
          <a:p>
            <a:pPr lvl="1"/>
            <a:r>
              <a:rPr lang="en-US" dirty="0" smtClean="0"/>
              <a:t>Many sub-problems can cause memory pressure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 an </a:t>
            </a:r>
            <a:r>
              <a:rPr lang="en-US" dirty="0" smtClean="0">
                <a:solidFill>
                  <a:srgbClr val="FF0000"/>
                </a:solidFill>
              </a:rPr>
              <a:t>incremental</a:t>
            </a:r>
            <a:r>
              <a:rPr lang="en-US" dirty="0" smtClean="0"/>
              <a:t> sub-problem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26</a:t>
            </a:fld>
            <a:endParaRPr lang="en-US"/>
          </a:p>
        </p:txBody>
      </p:sp>
      <p:pic>
        <p:nvPicPr>
          <p:cNvPr id="12290" name="Picture 2" descr="C:\Users\mbudiu\AppData\Local\Microsoft\Windows\Temporary Internet Files\Content.IE5\4RTJG1K4\MP90044251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828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Outline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Mapping BB to DDPEEs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Running the algorithm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Parallelization details</a:t>
            </a:r>
          </a:p>
          <a:p>
            <a:r>
              <a:rPr lang="en-US" dirty="0" smtClean="0"/>
              <a:t>Performance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Benchmark: Steiner Tree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28</a:t>
            </a:fld>
            <a:endParaRPr lang="en-US"/>
          </a:p>
        </p:txBody>
      </p:sp>
      <p:pic>
        <p:nvPicPr>
          <p:cNvPr id="23554" name="Picture 2" descr="C:\Users\mbudiu\Documents\research\papers\dryadopt\dryadopt\png\steiner-defini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421313" cy="11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mbudiu\Documents\research\papers\dryadopt\dryadopt\png\steiner-b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80951"/>
            <a:ext cx="5334000" cy="281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</a:t>
            </a:r>
          </a:p>
          <a:p>
            <a:pPr lvl="1"/>
            <a:r>
              <a:rPr lang="en-US" dirty="0" smtClean="0"/>
              <a:t>2 dual-core AMD Opteron 2.6Ghz</a:t>
            </a:r>
          </a:p>
          <a:p>
            <a:pPr lvl="1"/>
            <a:r>
              <a:rPr lang="en-US" dirty="0" smtClean="0"/>
              <a:t>16 GB RAM</a:t>
            </a:r>
          </a:p>
          <a:p>
            <a:pPr lvl="1"/>
            <a:r>
              <a:rPr lang="en-US" dirty="0" smtClean="0"/>
              <a:t>Windows Server 2003</a:t>
            </a:r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128 machines (512 cores)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1403278"/>
            <a:ext cx="1105054" cy="3475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96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Branch-And-Bound (BB)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752600"/>
            <a:ext cx="4155253" cy="3891775"/>
          </a:xfrm>
        </p:spPr>
        <p:txBody>
          <a:bodyPr>
            <a:normAutofit/>
          </a:bodyPr>
          <a:lstStyle/>
          <a:p>
            <a:r>
              <a:rPr lang="en-US" dirty="0" smtClean="0"/>
              <a:t>Solve optimization problems</a:t>
            </a:r>
          </a:p>
          <a:p>
            <a:r>
              <a:rPr lang="en-US" dirty="0" smtClean="0"/>
              <a:t>Explore potential solutions tree</a:t>
            </a:r>
          </a:p>
          <a:p>
            <a:r>
              <a:rPr lang="en-US" dirty="0" smtClean="0"/>
              <a:t>Bound solution cost</a:t>
            </a:r>
          </a:p>
          <a:p>
            <a:r>
              <a:rPr lang="en-US" dirty="0" smtClean="0"/>
              <a:t>Prune search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95400"/>
            <a:ext cx="4888274" cy="509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08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30</a:t>
            </a:fld>
            <a:endParaRPr lang="en-US"/>
          </a:p>
        </p:txBody>
      </p:sp>
      <p:pic>
        <p:nvPicPr>
          <p:cNvPr id="22530" name="Picture 2" descr="C:\Users\mbudiu\Documents\research\papers\dryadopt\dryadopt\png\plots-speed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" y="1452461"/>
            <a:ext cx="8381154" cy="471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budiu\AppData\Local\Microsoft\Windows\Temporary Internet Files\Content.IE5\ZWELE1NN\MP90043940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621" y="4800600"/>
            <a:ext cx="2264002" cy="165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Generic parallelization (problem-independent)</a:t>
            </a:r>
          </a:p>
          <a:p>
            <a:r>
              <a:rPr lang="en-US" dirty="0" smtClean="0"/>
              <a:t>Nested machine/core parallelization</a:t>
            </a:r>
          </a:p>
          <a:p>
            <a:r>
              <a:rPr lang="en-US" dirty="0" smtClean="0"/>
              <a:t>Careful scheduling needed for good performance</a:t>
            </a:r>
          </a:p>
          <a:p>
            <a:r>
              <a:rPr lang="en-US" dirty="0" smtClean="0"/>
              <a:t>Solvers are not idempotent: </a:t>
            </a:r>
            <a:br>
              <a:rPr lang="en-US" dirty="0" smtClean="0"/>
            </a:br>
            <a:r>
              <a:rPr lang="en-US" dirty="0" smtClean="0"/>
              <a:t>interference with fault-tolerance mechanisms</a:t>
            </a:r>
          </a:p>
          <a:p>
            <a:endParaRPr lang="en-US" dirty="0"/>
          </a:p>
          <a:p>
            <a:r>
              <a:rPr lang="en-US" dirty="0" smtClean="0"/>
              <a:t>Search Tree Exploration is efficiently parallelizable in the DDPEE model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5" y="854366"/>
            <a:ext cx="83629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5" y="3667125"/>
            <a:ext cx="72294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Real-Time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8" y="152400"/>
            <a:ext cx="8562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8" y="2939990"/>
            <a:ext cx="71723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6200000">
            <a:off x="7794631" y="4364418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Real-time scheduling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616410" y="1496285"/>
            <a:ext cx="253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Relative-time scheduling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05729" y="53051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time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719070" y="3607973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Cluster machine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30737" y="95933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Cluster machine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683712" y="5612297"/>
            <a:ext cx="0" cy="497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96000" y="5612297"/>
            <a:ext cx="0" cy="497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00400" y="5612297"/>
            <a:ext cx="0" cy="497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676400" y="5612297"/>
            <a:ext cx="0" cy="49760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603146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real-time deadlines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 rot="19043374">
            <a:off x="8048710" y="293419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61m</a:t>
            </a:r>
            <a:endParaRPr lang="en-US" sz="1100" b="1" dirty="0"/>
          </a:p>
        </p:txBody>
      </p:sp>
      <p:sp>
        <p:nvSpPr>
          <p:cNvPr id="2060" name="TextBox 2059"/>
          <p:cNvSpPr txBox="1"/>
          <p:nvPr/>
        </p:nvSpPr>
        <p:spPr>
          <a:xfrm>
            <a:off x="4407932" y="6336268"/>
            <a:ext cx="435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Preempted          Completed</a:t>
            </a:r>
            <a:endParaRPr lang="en-US" dirty="0"/>
          </a:p>
        </p:txBody>
      </p:sp>
      <p:sp>
        <p:nvSpPr>
          <p:cNvPr id="2061" name="Rectangle 2060"/>
          <p:cNvSpPr/>
          <p:nvPr/>
        </p:nvSpPr>
        <p:spPr>
          <a:xfrm>
            <a:off x="5638800" y="6400800"/>
            <a:ext cx="2286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162800" y="6399690"/>
            <a:ext cx="2286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Load-Balancing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35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447800"/>
            <a:ext cx="8788400" cy="527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BFS: </a:t>
            </a:r>
          </a:p>
          <a:p>
            <a:pPr lvl="1"/>
            <a:r>
              <a:rPr lang="en-US" dirty="0" smtClean="0"/>
              <a:t>large frontier</a:t>
            </a:r>
            <a:endParaRPr lang="en-US" dirty="0"/>
          </a:p>
          <a:p>
            <a:pPr lvl="1"/>
            <a:r>
              <a:rPr lang="en-US" dirty="0" smtClean="0"/>
              <a:t>Efficient load-balancing</a:t>
            </a:r>
          </a:p>
          <a:p>
            <a:pPr lvl="1"/>
            <a:r>
              <a:rPr lang="en-US" dirty="0" smtClean="0"/>
              <a:t>Memory pressure</a:t>
            </a:r>
          </a:p>
          <a:p>
            <a:r>
              <a:rPr lang="en-US" dirty="0" smtClean="0"/>
              <a:t>DFS</a:t>
            </a:r>
          </a:p>
          <a:p>
            <a:pPr lvl="1"/>
            <a:r>
              <a:rPr lang="en-US" dirty="0" smtClean="0"/>
              <a:t>Reduces # of open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Solution: dynamically switch BFS </a:t>
            </a:r>
            <a:r>
              <a:rPr lang="en-US" dirty="0" smtClean="0">
                <a:sym typeface="Wingdings" pitchFamily="2" charset="2"/>
              </a:rPr>
              <a:t> DFS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 Strategies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36</a:t>
            </a:fld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6871016" y="3200400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678680" y="3488904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7063352" y="3480964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3" idx="2"/>
            <a:endCxn id="64" idx="0"/>
          </p:cNvCxnSpPr>
          <p:nvPr/>
        </p:nvCxnSpPr>
        <p:spPr>
          <a:xfrm flipH="1">
            <a:off x="6790876" y="3328624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2"/>
            <a:endCxn id="65" idx="0"/>
          </p:cNvCxnSpPr>
          <p:nvPr/>
        </p:nvCxnSpPr>
        <p:spPr>
          <a:xfrm>
            <a:off x="6983212" y="3328624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287744" y="3777408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7095408" y="4065912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7480080" y="4057971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8" idx="2"/>
            <a:endCxn id="69" idx="0"/>
          </p:cNvCxnSpPr>
          <p:nvPr/>
        </p:nvCxnSpPr>
        <p:spPr>
          <a:xfrm flipH="1">
            <a:off x="7207604" y="3905632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  <a:endCxn id="70" idx="0"/>
          </p:cNvCxnSpPr>
          <p:nvPr/>
        </p:nvCxnSpPr>
        <p:spPr>
          <a:xfrm>
            <a:off x="7399940" y="3905632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750497" y="4362356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7558161" y="4650860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7942833" y="4642919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>
            <a:stCxn id="73" idx="2"/>
            <a:endCxn id="74" idx="0"/>
          </p:cNvCxnSpPr>
          <p:nvPr/>
        </p:nvCxnSpPr>
        <p:spPr>
          <a:xfrm flipH="1">
            <a:off x="7670357" y="4490580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75" idx="0"/>
          </p:cNvCxnSpPr>
          <p:nvPr/>
        </p:nvCxnSpPr>
        <p:spPr>
          <a:xfrm>
            <a:off x="7862693" y="4490580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8089143" y="4899367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896807" y="5187871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8281479" y="5179931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>
            <a:stCxn id="89" idx="2"/>
            <a:endCxn id="90" idx="0"/>
          </p:cNvCxnSpPr>
          <p:nvPr/>
        </p:nvCxnSpPr>
        <p:spPr>
          <a:xfrm flipH="1">
            <a:off x="8009003" y="5027591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9" idx="2"/>
            <a:endCxn id="91" idx="0"/>
          </p:cNvCxnSpPr>
          <p:nvPr/>
        </p:nvCxnSpPr>
        <p:spPr>
          <a:xfrm>
            <a:off x="8201339" y="5027591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5" idx="2"/>
            <a:endCxn id="100" idx="0"/>
          </p:cNvCxnSpPr>
          <p:nvPr/>
        </p:nvCxnSpPr>
        <p:spPr>
          <a:xfrm flipH="1">
            <a:off x="7000416" y="3609188"/>
            <a:ext cx="175132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5" idx="2"/>
            <a:endCxn id="68" idx="0"/>
          </p:cNvCxnSpPr>
          <p:nvPr/>
        </p:nvCxnSpPr>
        <p:spPr>
          <a:xfrm>
            <a:off x="7175548" y="3609187"/>
            <a:ext cx="224392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0" idx="2"/>
            <a:endCxn id="73" idx="0"/>
          </p:cNvCxnSpPr>
          <p:nvPr/>
        </p:nvCxnSpPr>
        <p:spPr>
          <a:xfrm>
            <a:off x="7592276" y="4186195"/>
            <a:ext cx="270417" cy="1761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75" idx="2"/>
            <a:endCxn id="89" idx="0"/>
          </p:cNvCxnSpPr>
          <p:nvPr/>
        </p:nvCxnSpPr>
        <p:spPr>
          <a:xfrm>
            <a:off x="8055028" y="4771143"/>
            <a:ext cx="146311" cy="128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888220" y="3777408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871016" y="1265246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6678680" y="1553750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7063352" y="1545810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115" idx="2"/>
            <a:endCxn id="116" idx="0"/>
          </p:cNvCxnSpPr>
          <p:nvPr/>
        </p:nvCxnSpPr>
        <p:spPr>
          <a:xfrm flipH="1">
            <a:off x="6790876" y="1393470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2"/>
            <a:endCxn id="117" idx="0"/>
          </p:cNvCxnSpPr>
          <p:nvPr/>
        </p:nvCxnSpPr>
        <p:spPr>
          <a:xfrm>
            <a:off x="6983212" y="1393470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7287744" y="1842254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7095408" y="2130758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7480080" y="2122817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20" idx="2"/>
            <a:endCxn id="121" idx="0"/>
          </p:cNvCxnSpPr>
          <p:nvPr/>
        </p:nvCxnSpPr>
        <p:spPr>
          <a:xfrm flipH="1">
            <a:off x="7207604" y="1970478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0" idx="2"/>
            <a:endCxn id="122" idx="0"/>
          </p:cNvCxnSpPr>
          <p:nvPr/>
        </p:nvCxnSpPr>
        <p:spPr>
          <a:xfrm>
            <a:off x="7399940" y="1970478"/>
            <a:ext cx="192336" cy="1523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8313535" y="1489638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8071969" y="1778142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8505871" y="1770201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5" idx="2"/>
            <a:endCxn id="126" idx="0"/>
          </p:cNvCxnSpPr>
          <p:nvPr/>
        </p:nvCxnSpPr>
        <p:spPr>
          <a:xfrm flipH="1">
            <a:off x="8184165" y="1617862"/>
            <a:ext cx="24156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2"/>
            <a:endCxn id="127" idx="0"/>
          </p:cNvCxnSpPr>
          <p:nvPr/>
        </p:nvCxnSpPr>
        <p:spPr>
          <a:xfrm>
            <a:off x="8425731" y="1617862"/>
            <a:ext cx="192336" cy="152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6422232" y="1842254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6344960" y="2130758"/>
            <a:ext cx="224392" cy="12822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0" idx="2"/>
            <a:endCxn id="131" idx="0"/>
          </p:cNvCxnSpPr>
          <p:nvPr/>
        </p:nvCxnSpPr>
        <p:spPr>
          <a:xfrm flipH="1">
            <a:off x="6457155" y="1970478"/>
            <a:ext cx="77273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 132"/>
          <p:cNvSpPr/>
          <p:nvPr/>
        </p:nvSpPr>
        <p:spPr>
          <a:xfrm>
            <a:off x="7023944" y="2427202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6299743" y="2427202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8652181" y="2026649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8458736" y="2396650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8843408" y="2388710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141" idx="2"/>
            <a:endCxn id="142" idx="0"/>
          </p:cNvCxnSpPr>
          <p:nvPr/>
        </p:nvCxnSpPr>
        <p:spPr>
          <a:xfrm flipH="1">
            <a:off x="8570932" y="2154873"/>
            <a:ext cx="193445" cy="2417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1" idx="2"/>
            <a:endCxn id="143" idx="0"/>
          </p:cNvCxnSpPr>
          <p:nvPr/>
        </p:nvCxnSpPr>
        <p:spPr>
          <a:xfrm>
            <a:off x="8764377" y="2154873"/>
            <a:ext cx="191227" cy="2338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7" idx="2"/>
            <a:endCxn id="130" idx="0"/>
          </p:cNvCxnSpPr>
          <p:nvPr/>
        </p:nvCxnSpPr>
        <p:spPr>
          <a:xfrm flipH="1">
            <a:off x="6534428" y="1674033"/>
            <a:ext cx="641120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7" idx="2"/>
            <a:endCxn id="120" idx="0"/>
          </p:cNvCxnSpPr>
          <p:nvPr/>
        </p:nvCxnSpPr>
        <p:spPr>
          <a:xfrm>
            <a:off x="7175548" y="1674033"/>
            <a:ext cx="224392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125" idx="0"/>
          </p:cNvCxnSpPr>
          <p:nvPr/>
        </p:nvCxnSpPr>
        <p:spPr>
          <a:xfrm>
            <a:off x="7023944" y="1393470"/>
            <a:ext cx="1401787" cy="96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21" idx="2"/>
            <a:endCxn id="133" idx="0"/>
          </p:cNvCxnSpPr>
          <p:nvPr/>
        </p:nvCxnSpPr>
        <p:spPr>
          <a:xfrm flipH="1">
            <a:off x="7136139" y="2258982"/>
            <a:ext cx="71464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1" idx="2"/>
            <a:endCxn id="136" idx="0"/>
          </p:cNvCxnSpPr>
          <p:nvPr/>
        </p:nvCxnSpPr>
        <p:spPr>
          <a:xfrm flipH="1">
            <a:off x="6411939" y="2258982"/>
            <a:ext cx="45217" cy="168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27" idx="2"/>
            <a:endCxn id="141" idx="0"/>
          </p:cNvCxnSpPr>
          <p:nvPr/>
        </p:nvCxnSpPr>
        <p:spPr>
          <a:xfrm>
            <a:off x="8618067" y="1898425"/>
            <a:ext cx="146310" cy="128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unded Rectangle 151"/>
          <p:cNvSpPr/>
          <p:nvPr/>
        </p:nvSpPr>
        <p:spPr>
          <a:xfrm>
            <a:off x="6663828" y="2418085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>
            <a:stCxn id="131" idx="2"/>
            <a:endCxn id="152" idx="0"/>
          </p:cNvCxnSpPr>
          <p:nvPr/>
        </p:nvCxnSpPr>
        <p:spPr>
          <a:xfrm>
            <a:off x="6457155" y="2258982"/>
            <a:ext cx="318869" cy="159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7383912" y="2422497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/>
          <p:cNvCxnSpPr>
            <a:stCxn id="121" idx="2"/>
            <a:endCxn id="154" idx="0"/>
          </p:cNvCxnSpPr>
          <p:nvPr/>
        </p:nvCxnSpPr>
        <p:spPr>
          <a:xfrm>
            <a:off x="7207604" y="2258982"/>
            <a:ext cx="288504" cy="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7964736" y="2130758"/>
            <a:ext cx="224392" cy="128224"/>
          </a:xfrm>
          <a:prstGeom prst="round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7772400" y="2419262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8157072" y="2411321"/>
            <a:ext cx="224392" cy="12822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/>
          <p:cNvCxnSpPr>
            <a:stCxn id="156" idx="2"/>
            <a:endCxn id="157" idx="0"/>
          </p:cNvCxnSpPr>
          <p:nvPr/>
        </p:nvCxnSpPr>
        <p:spPr>
          <a:xfrm flipH="1">
            <a:off x="7884596" y="2258982"/>
            <a:ext cx="192336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6" idx="2"/>
            <a:endCxn id="158" idx="0"/>
          </p:cNvCxnSpPr>
          <p:nvPr/>
        </p:nvCxnSpPr>
        <p:spPr>
          <a:xfrm>
            <a:off x="8076932" y="2258982"/>
            <a:ext cx="192336" cy="1523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20" idx="2"/>
            <a:endCxn id="156" idx="0"/>
          </p:cNvCxnSpPr>
          <p:nvPr/>
        </p:nvCxnSpPr>
        <p:spPr>
          <a:xfrm>
            <a:off x="7399940" y="1970478"/>
            <a:ext cx="676992" cy="1602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mbudiu\Documents\research\papers\dryadopt\dryadopt\talk\pppictures\sudoku-elem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43400"/>
            <a:ext cx="7315200" cy="24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The Solver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smtClean="0"/>
              <a:t>Serializable] interface </a:t>
            </a:r>
            <a:r>
              <a:rPr lang="en-US" sz="2000" dirty="0" err="1"/>
              <a:t>IBBInstance</a:t>
            </a:r>
            <a:r>
              <a:rPr lang="en-US" sz="2000" dirty="0"/>
              <a:t> </a:t>
            </a:r>
            <a:r>
              <a:rPr lang="en-US" sz="2000" dirty="0" smtClean="0"/>
              <a:t>{}</a:t>
            </a: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[Serializable] interface </a:t>
            </a:r>
            <a:r>
              <a:rPr lang="en-US" sz="2000" dirty="0" err="1"/>
              <a:t>IBBGlobalState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/>
              <a:t>Merge (</a:t>
            </a:r>
            <a:r>
              <a:rPr lang="en-US" sz="2000" dirty="0" err="1"/>
              <a:t>IBBGlobalState</a:t>
            </a:r>
            <a:r>
              <a:rPr lang="en-US" sz="2000" dirty="0"/>
              <a:t> s);</a:t>
            </a:r>
          </a:p>
          <a:p>
            <a:pPr marL="0" indent="0">
              <a:buNone/>
            </a:pPr>
            <a:r>
              <a:rPr lang="en-US" sz="2000" dirty="0" smtClean="0"/>
              <a:t>	void </a:t>
            </a:r>
            <a:r>
              <a:rPr lang="en-US" sz="2000" dirty="0"/>
              <a:t>Copy (</a:t>
            </a:r>
            <a:r>
              <a:rPr lang="en-US" sz="2000" dirty="0" err="1"/>
              <a:t>IBBGlobalState</a:t>
            </a:r>
            <a:r>
              <a:rPr lang="en-US" sz="2000" dirty="0"/>
              <a:t> s</a:t>
            </a:r>
            <a:r>
              <a:rPr lang="en-US" sz="2000" dirty="0" smtClean="0"/>
              <a:t>);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List&lt;</a:t>
            </a:r>
            <a:r>
              <a:rPr lang="en-US" sz="2000" dirty="0" err="1" smtClean="0"/>
              <a:t>IBBInstance</a:t>
            </a:r>
            <a:r>
              <a:rPr lang="en-US" sz="2000" dirty="0"/>
              <a:t>&gt;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Solve (List&lt;</a:t>
            </a:r>
            <a:r>
              <a:rPr lang="en-US" sz="2000" dirty="0" err="1" smtClean="0"/>
              <a:t>IBBInstance</a:t>
            </a:r>
            <a:r>
              <a:rPr lang="en-US" sz="2000" dirty="0"/>
              <a:t>&gt; </a:t>
            </a:r>
            <a:r>
              <a:rPr lang="en-US" sz="2000" dirty="0" err="1" smtClean="0"/>
              <a:t>incrementalSteps,IBBGlobalState</a:t>
            </a:r>
            <a:r>
              <a:rPr lang="en-US" sz="2000" dirty="0" smtClean="0"/>
              <a:t> </a:t>
            </a:r>
            <a:r>
              <a:rPr lang="en-US" sz="2000" dirty="0" err="1" smtClean="0"/>
              <a:t>state,BBConfig</a:t>
            </a:r>
            <a:r>
              <a:rPr lang="en-US" sz="2000" dirty="0" smtClean="0"/>
              <a:t> c)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Re-execution &amp; </a:t>
            </a:r>
            <a:r>
              <a:rPr lang="en-US" dirty="0" err="1" smtClean="0"/>
              <a:t>Idempotence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00054" y="128427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542854" y="197007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57254" y="1951195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2809554" y="158907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>
          <a:xfrm>
            <a:off x="3266754" y="158907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5334000" y="128427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876800" y="197007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791200" y="195119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65" idx="2"/>
            <a:endCxn id="66" idx="0"/>
          </p:cNvCxnSpPr>
          <p:nvPr/>
        </p:nvCxnSpPr>
        <p:spPr>
          <a:xfrm flipH="1">
            <a:off x="5143500" y="158907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2"/>
            <a:endCxn id="67" idx="0"/>
          </p:cNvCxnSpPr>
          <p:nvPr/>
        </p:nvCxnSpPr>
        <p:spPr>
          <a:xfrm>
            <a:off x="5600700" y="158907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/>
          <p:cNvSpPr/>
          <p:nvPr/>
        </p:nvSpPr>
        <p:spPr>
          <a:xfrm>
            <a:off x="1897723" y="147477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07123" y="128427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4259923" y="147477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627277" y="128427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170077" y="197007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084477" y="195119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>
            <a:stCxn id="79" idx="2"/>
            <a:endCxn id="80" idx="0"/>
          </p:cNvCxnSpPr>
          <p:nvPr/>
        </p:nvCxnSpPr>
        <p:spPr>
          <a:xfrm flipH="1">
            <a:off x="7436777" y="158907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7893977" y="158907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/>
          <p:cNvSpPr/>
          <p:nvPr/>
        </p:nvSpPr>
        <p:spPr>
          <a:xfrm>
            <a:off x="6553200" y="147477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8084477" y="2667000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stCxn id="81" idx="2"/>
            <a:endCxn id="87" idx="0"/>
          </p:cNvCxnSpPr>
          <p:nvPr/>
        </p:nvCxnSpPr>
        <p:spPr>
          <a:xfrm>
            <a:off x="8351177" y="225599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Arrow 91"/>
          <p:cNvSpPr/>
          <p:nvPr/>
        </p:nvSpPr>
        <p:spPr>
          <a:xfrm>
            <a:off x="3088669" y="335280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862191" y="270510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1404991" y="339090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2319391" y="337202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93" idx="2"/>
            <a:endCxn id="94" idx="0"/>
          </p:cNvCxnSpPr>
          <p:nvPr/>
        </p:nvCxnSpPr>
        <p:spPr>
          <a:xfrm flipH="1">
            <a:off x="1671691" y="300990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2"/>
            <a:endCxn id="95" idx="0"/>
          </p:cNvCxnSpPr>
          <p:nvPr/>
        </p:nvCxnSpPr>
        <p:spPr>
          <a:xfrm>
            <a:off x="2128891" y="300990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2319391" y="4087830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5" idx="2"/>
            <a:endCxn id="98" idx="0"/>
          </p:cNvCxnSpPr>
          <p:nvPr/>
        </p:nvCxnSpPr>
        <p:spPr>
          <a:xfrm>
            <a:off x="2586091" y="367682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&quot;No&quot; Symbol 99"/>
          <p:cNvSpPr/>
          <p:nvPr/>
        </p:nvSpPr>
        <p:spPr>
          <a:xfrm>
            <a:off x="1371600" y="3276600"/>
            <a:ext cx="566791" cy="529527"/>
          </a:xfrm>
          <a:prstGeom prst="noSmoking">
            <a:avLst>
              <a:gd name="adj" fmla="val 10989"/>
            </a:avLst>
          </a:prstGeom>
          <a:solidFill>
            <a:srgbClr val="FFC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238946" y="270510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781746" y="339090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4696146" y="3372025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1" idx="2"/>
            <a:endCxn id="102" idx="0"/>
          </p:cNvCxnSpPr>
          <p:nvPr/>
        </p:nvCxnSpPr>
        <p:spPr>
          <a:xfrm flipH="1">
            <a:off x="4048446" y="300990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1" idx="2"/>
            <a:endCxn id="103" idx="0"/>
          </p:cNvCxnSpPr>
          <p:nvPr/>
        </p:nvCxnSpPr>
        <p:spPr>
          <a:xfrm>
            <a:off x="4505646" y="300990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5029200" y="377999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029200" y="4495800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>
            <a:stCxn id="107" idx="2"/>
            <a:endCxn id="108" idx="0"/>
          </p:cNvCxnSpPr>
          <p:nvPr/>
        </p:nvCxnSpPr>
        <p:spPr>
          <a:xfrm>
            <a:off x="5295900" y="408479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/>
          <p:cNvSpPr/>
          <p:nvPr/>
        </p:nvSpPr>
        <p:spPr>
          <a:xfrm>
            <a:off x="5631437" y="335280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6623406" y="270510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166206" y="339090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7080606" y="337202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112" idx="2"/>
            <a:endCxn id="113" idx="0"/>
          </p:cNvCxnSpPr>
          <p:nvPr/>
        </p:nvCxnSpPr>
        <p:spPr>
          <a:xfrm flipH="1">
            <a:off x="6432906" y="300990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114" idx="0"/>
          </p:cNvCxnSpPr>
          <p:nvPr/>
        </p:nvCxnSpPr>
        <p:spPr>
          <a:xfrm>
            <a:off x="6890106" y="300990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7255267" y="377999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7255267" y="4495800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/>
          <p:cNvCxnSpPr>
            <a:stCxn id="117" idx="2"/>
            <a:endCxn id="118" idx="0"/>
          </p:cNvCxnSpPr>
          <p:nvPr/>
        </p:nvCxnSpPr>
        <p:spPr>
          <a:xfrm>
            <a:off x="7521967" y="408479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ight Arrow 119"/>
          <p:cNvSpPr/>
          <p:nvPr/>
        </p:nvSpPr>
        <p:spPr>
          <a:xfrm>
            <a:off x="766366" y="3352800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3030019" y="4724400"/>
            <a:ext cx="533400" cy="3048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572819" y="541020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3487219" y="539132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24" name="Straight Arrow Connector 123"/>
          <p:cNvCxnSpPr>
            <a:stCxn id="121" idx="2"/>
            <a:endCxn id="122" idx="0"/>
          </p:cNvCxnSpPr>
          <p:nvPr/>
        </p:nvCxnSpPr>
        <p:spPr>
          <a:xfrm flipH="1">
            <a:off x="2839519" y="5029200"/>
            <a:ext cx="457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21" idx="2"/>
            <a:endCxn id="123" idx="0"/>
          </p:cNvCxnSpPr>
          <p:nvPr/>
        </p:nvCxnSpPr>
        <p:spPr>
          <a:xfrm>
            <a:off x="3296719" y="5029200"/>
            <a:ext cx="457200" cy="3621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3962400" y="5761195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3962400" y="6477000"/>
            <a:ext cx="533400" cy="304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stCxn id="126" idx="2"/>
            <a:endCxn id="127" idx="0"/>
          </p:cNvCxnSpPr>
          <p:nvPr/>
        </p:nvCxnSpPr>
        <p:spPr>
          <a:xfrm>
            <a:off x="4229100" y="606599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Arrow 128"/>
          <p:cNvSpPr/>
          <p:nvPr/>
        </p:nvSpPr>
        <p:spPr>
          <a:xfrm>
            <a:off x="766366" y="5398203"/>
            <a:ext cx="407457" cy="3429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>
            <a:off x="2895600" y="5761195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2895600" y="647700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>
            <a:stCxn id="132" idx="2"/>
            <a:endCxn id="133" idx="0"/>
          </p:cNvCxnSpPr>
          <p:nvPr/>
        </p:nvCxnSpPr>
        <p:spPr>
          <a:xfrm>
            <a:off x="3162300" y="6065995"/>
            <a:ext cx="0" cy="41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802293" y="5130225"/>
            <a:ext cx="38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7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65" grpId="0" animBg="1"/>
      <p:bldP spid="66" grpId="0" animBg="1"/>
      <p:bldP spid="67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7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7" grpId="0" animBg="1"/>
      <p:bldP spid="108" grpId="0" animBg="1"/>
      <p:bldP spid="110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7" grpId="0" animBg="1"/>
      <p:bldP spid="129" grpId="0" animBg="1"/>
      <p:bldP spid="132" grpId="0" animBg="1"/>
      <p:bldP spid="133" grpId="0" animBg="1"/>
      <p:bldP spid="1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Minimize/maximize cost</a:t>
            </a:r>
          </a:p>
          <a:p>
            <a:r>
              <a:rPr lang="en-US" dirty="0" smtClean="0"/>
              <a:t>Many are NP-hard</a:t>
            </a:r>
          </a:p>
          <a:p>
            <a:r>
              <a:rPr lang="en-US" dirty="0" smtClean="0"/>
              <a:t>Arise frequently in practice</a:t>
            </a:r>
          </a:p>
          <a:p>
            <a:r>
              <a:rPr lang="en-US" dirty="0" smtClean="0"/>
              <a:t>Parallelism = </a:t>
            </a:r>
            <a:r>
              <a:rPr lang="en-US" dirty="0" smtClean="0">
                <a:solidFill>
                  <a:srgbClr val="FF0000"/>
                </a:solidFill>
              </a:rPr>
              <a:t>linear speedup/exponential algorithm</a:t>
            </a:r>
          </a:p>
          <a:p>
            <a:pPr lvl="1"/>
            <a:r>
              <a:rPr lang="en-US" dirty="0" smtClean="0"/>
              <a:t>may make a solution practical </a:t>
            </a:r>
          </a:p>
          <a:p>
            <a:pPr lvl="1"/>
            <a:r>
              <a:rPr lang="en-US" dirty="0" smtClean="0"/>
              <a:t>e.g., one CPU-year / day</a:t>
            </a:r>
            <a:endParaRPr lang="en-US" dirty="0"/>
          </a:p>
          <a:p>
            <a:pPr lvl="1"/>
            <a:r>
              <a:rPr lang="en-US" dirty="0" smtClean="0"/>
              <a:t>real-world </a:t>
            </a:r>
            <a:r>
              <a:rPr lang="en-US" dirty="0"/>
              <a:t>instances are not </a:t>
            </a:r>
            <a:r>
              <a:rPr lang="en-US" dirty="0" smtClean="0"/>
              <a:t>always hard</a:t>
            </a:r>
            <a:endParaRPr lang="en-US" dirty="0"/>
          </a:p>
          <a:p>
            <a:pPr lvl="1"/>
            <a:r>
              <a:rPr lang="en-US" dirty="0" smtClean="0"/>
              <a:t>relatively </a:t>
            </a:r>
            <a:r>
              <a:rPr lang="en-US" dirty="0"/>
              <a:t>small </a:t>
            </a:r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3074" name="Picture 2" descr="C:\Users\mbudiu\AppData\Local\Microsoft\Windows\Temporary Internet Files\Content.IE5\ALO6T82F\MC90044132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85" y="4343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mbudiu\AppData\Local\Microsoft\Windows\Temporary Internet Files\Content.IE5\E9CM70IO\MC900018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5399" y="-46892"/>
            <a:ext cx="403859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budiu\AppData\Local\Microsoft\Windows\Temporary Internet Files\Content.IE5\E9CM70IO\MC9000187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" y="-76200"/>
            <a:ext cx="394692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Why Is This Work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 smtClean="0"/>
              <a:t>Generic distributed BB implementation</a:t>
            </a:r>
          </a:p>
          <a:p>
            <a:pPr lvl="1"/>
            <a:r>
              <a:rPr lang="en-US" dirty="0" smtClean="0"/>
              <a:t>Separate sequential and parallel components</a:t>
            </a:r>
          </a:p>
          <a:p>
            <a:pPr lvl="1"/>
            <a:r>
              <a:rPr lang="en-US" dirty="0" smtClean="0"/>
              <a:t>Parallelism hidden from user</a:t>
            </a:r>
          </a:p>
          <a:p>
            <a:r>
              <a:rPr lang="en-US" dirty="0" smtClean="0"/>
              <a:t>DDPEEs offer a restricted computation model</a:t>
            </a:r>
          </a:p>
          <a:p>
            <a:pPr lvl="1"/>
            <a:r>
              <a:rPr lang="en-US" dirty="0" smtClean="0"/>
              <a:t>Communication is expensive</a:t>
            </a:r>
          </a:p>
          <a:p>
            <a:pPr lvl="1"/>
            <a:r>
              <a:rPr lang="en-US" dirty="0" smtClean="0"/>
              <a:t>DDPEEs require idempotent computations</a:t>
            </a:r>
          </a:p>
          <a:p>
            <a:pPr marL="457200" lvl="1" indent="0">
              <a:buNone/>
            </a:pPr>
            <a:r>
              <a:rPr lang="en-US" dirty="0" smtClean="0"/>
              <a:t>	(DryadOpt uses any sequential solver)</a:t>
            </a:r>
          </a:p>
          <a:p>
            <a:r>
              <a:rPr lang="en-US" dirty="0" smtClean="0"/>
              <a:t>DryadOpt exploits parallelism well (CPU/core)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Solution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3043727"/>
            <a:ext cx="3276600" cy="457200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Solver API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133600"/>
            <a:ext cx="3276600" cy="7620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Sequential Solver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989" y="43434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189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389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5589" y="4343400"/>
            <a:ext cx="799643" cy="25146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181600" y="3657600"/>
            <a:ext cx="327660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DryadOpt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53100" y="44958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53100" y="48006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95687" y="48006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17401" y="51054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07873" y="5372278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80810" y="5399874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2151" y="56007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0941" y="58674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28510" y="577215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7428" y="5550671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7711" y="5304624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0193" y="5104332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28510" y="49149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99022" y="4686300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29500" y="45178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29500" y="48226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72087" y="48226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93801" y="51274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4273" y="5394355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7210" y="5421951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98551" y="56227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47341" y="58894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904910" y="579422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03828" y="5572748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924111" y="5326701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116593" y="5126409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04910" y="49369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75422" y="4708377"/>
            <a:ext cx="190500" cy="19050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038600" y="23622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 descr="C:\Users\mbudiu\AppData\Local\Microsoft\Windows\Temporary Internet Files\Content.IE5\7Q8VXV76\MC9000310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579" y="1371600"/>
            <a:ext cx="1634947" cy="17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276600" y="2743200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</a:t>
            </a:r>
            <a:endParaRPr lang="en-US" sz="3200" dirty="0"/>
          </a:p>
        </p:txBody>
      </p:sp>
      <p:pic>
        <p:nvPicPr>
          <p:cNvPr id="4102" name="Picture 6" descr="C:\Users\mbudiu\AppData\Local\Microsoft\Windows\Temporary Internet Files\Content.IE5\ZWELE1NN\MC9002318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59584"/>
            <a:ext cx="3052527" cy="186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ight Arrow 47"/>
          <p:cNvSpPr/>
          <p:nvPr/>
        </p:nvSpPr>
        <p:spPr>
          <a:xfrm>
            <a:off x="4072783" y="4822677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5959793"/>
            <a:ext cx="738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</a:t>
            </a:r>
            <a:endParaRPr lang="en-US" sz="3200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6</a:t>
            </a:fld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4800" y="3276600"/>
            <a:ext cx="4799989" cy="0"/>
          </a:xfrm>
          <a:prstGeom prst="line">
            <a:avLst/>
          </a:prstGeom>
          <a:ln w="57150">
            <a:solidFill>
              <a:srgbClr val="FF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8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 Separation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2051" y="3424535"/>
            <a:ext cx="21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Solver interface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3962400"/>
            <a:ext cx="2075393" cy="1420089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Sequential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6929" y="3962400"/>
            <a:ext cx="2075393" cy="14200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Multi-core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6658" y="3962400"/>
            <a:ext cx="2075393" cy="14200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Distributed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(DryadOpt)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2051" y="4623508"/>
            <a:ext cx="1991442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Solver engines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2000071"/>
            <a:ext cx="1561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Specialized</a:t>
            </a:r>
          </a:p>
          <a:p>
            <a:r>
              <a:rPr lang="en-US" sz="2400" dirty="0" smtClean="0"/>
              <a:t>sequential</a:t>
            </a:r>
            <a:br>
              <a:rPr lang="en-US" sz="2400" dirty="0" smtClean="0"/>
            </a:br>
            <a:r>
              <a:rPr lang="en-US" sz="2400" dirty="0" smtClean="0"/>
              <a:t>solvers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9128" y="1833439"/>
            <a:ext cx="1509377" cy="1420089"/>
          </a:xfrm>
          <a:prstGeom prst="roundRect">
            <a:avLst/>
          </a:prstGeom>
          <a:solidFill>
            <a:srgbClr val="66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Steiner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tree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55249" y="1820411"/>
            <a:ext cx="1509377" cy="1420089"/>
          </a:xfrm>
          <a:prstGeom prst="roundRect">
            <a:avLst/>
          </a:prstGeom>
          <a:solidFill>
            <a:srgbClr val="66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Travelling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salesman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31075" y="2780167"/>
            <a:ext cx="94336" cy="1002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4419747" y="2780167"/>
            <a:ext cx="94336" cy="1002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4608419" y="2780167"/>
            <a:ext cx="94336" cy="1002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ounded Rectangle 16"/>
          <p:cNvSpPr/>
          <p:nvPr/>
        </p:nvSpPr>
        <p:spPr>
          <a:xfrm>
            <a:off x="5105400" y="1833439"/>
            <a:ext cx="1756265" cy="1420089"/>
          </a:xfrm>
          <a:prstGeom prst="roundRect">
            <a:avLst/>
          </a:prstGeom>
          <a:solidFill>
            <a:srgbClr val="66FFFF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Optimization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problem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3490210"/>
            <a:ext cx="6404465" cy="292534"/>
          </a:xfrm>
          <a:prstGeom prst="rect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9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Outline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Mapping BB to DDPEEs</a:t>
            </a:r>
          </a:p>
          <a:p>
            <a:r>
              <a:rPr lang="en-US" dirty="0" smtClean="0"/>
              <a:t>Running the algorithm</a:t>
            </a:r>
          </a:p>
          <a:p>
            <a:r>
              <a:rPr lang="en-US" dirty="0" smtClean="0"/>
              <a:t>Parallelization details</a:t>
            </a:r>
          </a:p>
          <a:p>
            <a:r>
              <a:rPr lang="en-US" dirty="0" smtClean="0"/>
              <a:t>Performance results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DDPEE Computation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64024" y="2482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40424" y="3015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64424" y="2558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88424" y="2558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83824" y="2707342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026024" y="2748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702424" y="2825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18" idx="1"/>
          </p:cNvCxnSpPr>
          <p:nvPr/>
        </p:nvCxnSpPr>
        <p:spPr>
          <a:xfrm>
            <a:off x="5226424" y="2825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750424" y="2825115"/>
            <a:ext cx="533400" cy="148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2640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64024" y="3973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940424" y="3701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64424" y="3396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006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88424" y="3625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>
            <a:off x="2026024" y="3587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 flipV="1">
            <a:off x="2026024" y="3968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3702424" y="3663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7" idx="1"/>
          </p:cNvCxnSpPr>
          <p:nvPr/>
        </p:nvCxnSpPr>
        <p:spPr>
          <a:xfrm>
            <a:off x="3702424" y="3968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8" idx="1"/>
          </p:cNvCxnSpPr>
          <p:nvPr/>
        </p:nvCxnSpPr>
        <p:spPr>
          <a:xfrm flipV="1">
            <a:off x="5226424" y="3891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8" idx="1"/>
          </p:cNvCxnSpPr>
          <p:nvPr/>
        </p:nvCxnSpPr>
        <p:spPr>
          <a:xfrm>
            <a:off x="5226424" y="3663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3" idx="3"/>
            <a:endCxn id="4" idx="1"/>
          </p:cNvCxnSpPr>
          <p:nvPr/>
        </p:nvCxnSpPr>
        <p:spPr>
          <a:xfrm>
            <a:off x="868834" y="2748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13" idx="1"/>
          </p:cNvCxnSpPr>
          <p:nvPr/>
        </p:nvCxnSpPr>
        <p:spPr>
          <a:xfrm flipV="1">
            <a:off x="841939" y="3587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</p:cNvCxnSpPr>
          <p:nvPr/>
        </p:nvCxnSpPr>
        <p:spPr>
          <a:xfrm flipV="1">
            <a:off x="841940" y="4241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7" idx="1"/>
          </p:cNvCxnSpPr>
          <p:nvPr/>
        </p:nvCxnSpPr>
        <p:spPr>
          <a:xfrm>
            <a:off x="5226424" y="2825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7" idx="1"/>
          </p:cNvCxnSpPr>
          <p:nvPr/>
        </p:nvCxnSpPr>
        <p:spPr>
          <a:xfrm flipV="1">
            <a:off x="5226424" y="2825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7" idx="1"/>
          </p:cNvCxnSpPr>
          <p:nvPr/>
        </p:nvCxnSpPr>
        <p:spPr>
          <a:xfrm flipV="1">
            <a:off x="5226424" y="2825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6750424" y="2974042"/>
            <a:ext cx="533400" cy="9178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36" idx="1"/>
          </p:cNvCxnSpPr>
          <p:nvPr/>
        </p:nvCxnSpPr>
        <p:spPr>
          <a:xfrm>
            <a:off x="8045824" y="2974042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95" y="2438400"/>
            <a:ext cx="613339" cy="621030"/>
          </a:xfrm>
          <a:prstGeom prst="rect">
            <a:avLst/>
          </a:prstGeom>
          <a:noFill/>
        </p:spPr>
      </p:pic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85565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3947944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9589" y="2667000"/>
            <a:ext cx="613339" cy="621030"/>
          </a:xfrm>
          <a:prstGeom prst="rect">
            <a:avLst/>
          </a:prstGeom>
          <a:noFill/>
        </p:spPr>
      </p:pic>
      <p:sp>
        <p:nvSpPr>
          <p:cNvPr id="52" name="Rounded Rectangle 51"/>
          <p:cNvSpPr/>
          <p:nvPr/>
        </p:nvSpPr>
        <p:spPr>
          <a:xfrm>
            <a:off x="7283824" y="3774142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3"/>
            <a:endCxn id="54" idx="1"/>
          </p:cNvCxnSpPr>
          <p:nvPr/>
        </p:nvCxnSpPr>
        <p:spPr>
          <a:xfrm>
            <a:off x="8045824" y="4040842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9589" y="3733800"/>
            <a:ext cx="613339" cy="621030"/>
          </a:xfrm>
          <a:prstGeom prst="rect">
            <a:avLst/>
          </a:prstGeom>
          <a:noFill/>
        </p:spPr>
      </p:pic>
      <p:cxnSp>
        <p:nvCxnSpPr>
          <p:cNvPr id="57" name="Straight Arrow Connector 56"/>
          <p:cNvCxnSpPr>
            <a:stCxn id="7" idx="3"/>
            <a:endCxn id="52" idx="1"/>
          </p:cNvCxnSpPr>
          <p:nvPr/>
        </p:nvCxnSpPr>
        <p:spPr>
          <a:xfrm>
            <a:off x="6750424" y="2825115"/>
            <a:ext cx="533400" cy="12157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8" idx="3"/>
            <a:endCxn id="52" idx="1"/>
          </p:cNvCxnSpPr>
          <p:nvPr/>
        </p:nvCxnSpPr>
        <p:spPr>
          <a:xfrm>
            <a:off x="6750424" y="3891915"/>
            <a:ext cx="533400" cy="1489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4306" y="160020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Input</a:t>
            </a:r>
            <a:endParaRPr lang="en-US" sz="28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3753197" y="1600200"/>
            <a:ext cx="223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Computations</a:t>
            </a:r>
            <a:endParaRPr lang="en-US" sz="28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95726" y="5181600"/>
            <a:ext cx="249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Communication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24800" y="160020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Output</a:t>
            </a:r>
            <a:endParaRPr lang="en-US" sz="2800" i="1" dirty="0"/>
          </a:p>
        </p:txBody>
      </p:sp>
      <p:cxnSp>
        <p:nvCxnSpPr>
          <p:cNvPr id="68" name="Straight Arrow Connector 67"/>
          <p:cNvCxnSpPr>
            <a:stCxn id="64" idx="2"/>
            <a:endCxn id="6" idx="0"/>
          </p:cNvCxnSpPr>
          <p:nvPr/>
        </p:nvCxnSpPr>
        <p:spPr>
          <a:xfrm flipH="1">
            <a:off x="4845424" y="2123420"/>
            <a:ext cx="25387" cy="4349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2"/>
          </p:cNvCxnSpPr>
          <p:nvPr/>
        </p:nvCxnSpPr>
        <p:spPr>
          <a:xfrm>
            <a:off x="4870811" y="2123420"/>
            <a:ext cx="1117613" cy="543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5" idx="0"/>
          </p:cNvCxnSpPr>
          <p:nvPr/>
        </p:nvCxnSpPr>
        <p:spPr>
          <a:xfrm flipV="1">
            <a:off x="3443888" y="4120515"/>
            <a:ext cx="639536" cy="106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5" idx="0"/>
          </p:cNvCxnSpPr>
          <p:nvPr/>
        </p:nvCxnSpPr>
        <p:spPr>
          <a:xfrm flipH="1" flipV="1">
            <a:off x="2483224" y="4104322"/>
            <a:ext cx="960664" cy="10772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7A8E-45E5-4DCA-9E64-9182594345B0}" type="slidenum">
              <a:rPr lang="en-US" smtClean="0"/>
              <a:t>9</a:t>
            </a:fld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288446" y="5988214"/>
            <a:ext cx="64839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Computation graph is statically constructed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9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540</Words>
  <Application>Microsoft Office PowerPoint</Application>
  <PresentationFormat>On-screen Show (4:3)</PresentationFormat>
  <Paragraphs>251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Acrobat Document</vt:lpstr>
      <vt:lpstr>DryadOpt: Branch-and-Bound on Distributed Data-Parallel  Execution Engines </vt:lpstr>
      <vt:lpstr>DDPEEs</vt:lpstr>
      <vt:lpstr>Branch-And-Bound (BB)</vt:lpstr>
      <vt:lpstr>Optimization Problems</vt:lpstr>
      <vt:lpstr>Why Is This Work Interesting?</vt:lpstr>
      <vt:lpstr>Generic Solution Search</vt:lpstr>
      <vt:lpstr>Concern Separation</vt:lpstr>
      <vt:lpstr>Outline</vt:lpstr>
      <vt:lpstr>DDPEE Computation Structure</vt:lpstr>
      <vt:lpstr>Unbalanced Search Trees</vt:lpstr>
      <vt:lpstr>Algorithm structure</vt:lpstr>
      <vt:lpstr>Distributing Search Trees</vt:lpstr>
      <vt:lpstr>Outline</vt:lpstr>
      <vt:lpstr>PowerPoint Presentation</vt:lpstr>
      <vt:lpstr>2. Split the open problems randomly</vt:lpstr>
      <vt:lpstr>4. Proceed independently</vt:lpstr>
      <vt:lpstr>5. Split Independently, Randomly</vt:lpstr>
      <vt:lpstr>6. Redistribute</vt:lpstr>
      <vt:lpstr>7. Merge</vt:lpstr>
      <vt:lpstr>8. Iterate</vt:lpstr>
      <vt:lpstr>Final Tree</vt:lpstr>
      <vt:lpstr>Outline</vt:lpstr>
      <vt:lpstr>Bird’s Eye View</vt:lpstr>
      <vt:lpstr>Nested Parallelism</vt:lpstr>
      <vt:lpstr>Other Details in Paper</vt:lpstr>
      <vt:lpstr>Other Details in Paper</vt:lpstr>
      <vt:lpstr>Outline</vt:lpstr>
      <vt:lpstr>Benchmark: Steiner Tree Solver</vt:lpstr>
      <vt:lpstr>Cluster</vt:lpstr>
      <vt:lpstr>Scalability</vt:lpstr>
      <vt:lpstr>Conclusions</vt:lpstr>
      <vt:lpstr>Backup Slides</vt:lpstr>
      <vt:lpstr>Real-Time Scheduling</vt:lpstr>
      <vt:lpstr>PowerPoint Presentation</vt:lpstr>
      <vt:lpstr>Load-Balancing</vt:lpstr>
      <vt:lpstr>Tree Traversal Strategies</vt:lpstr>
      <vt:lpstr>The Solver API</vt:lpstr>
      <vt:lpstr>Re-execution &amp; Idempotence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DryadOpt: Branch-and-Bound on Distributed Data-Parallel  Execution Engines </dc:title>
  <dc:creator>Mihai Budiu</dc:creator>
  <cp:lastModifiedBy>mbudiu</cp:lastModifiedBy>
  <cp:revision>7</cp:revision>
  <dcterms:created xsi:type="dcterms:W3CDTF">2011-05-05T22:54:57Z</dcterms:created>
  <dcterms:modified xsi:type="dcterms:W3CDTF">2011-05-19T22:18:34Z</dcterms:modified>
</cp:coreProperties>
</file>