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13.xml" ContentType="application/vnd.openxmlformats-officedocument.presentationml.tags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docProps/app.xml" ContentType="application/vnd.openxmlformats-officedocument.extended-properties+xml"/>
  <Override PartName="/ppt/tags/tag15.xml" ContentType="application/vnd.openxmlformats-officedocument.presentationml.tags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charts/chart2.xml" ContentType="application/vnd.openxmlformats-officedocument.drawingml.char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tags/tag12.xml" ContentType="application/vnd.openxmlformats-officedocument.presentationml.tags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tags/tag14.xml" ContentType="application/vnd.openxmlformats-officedocument.presentationml.tags+xml"/>
  <Override PartName="/ppt/notesSlides/notesSlide18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27.xml" ContentType="application/vnd.openxmlformats-officedocument.presentationml.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tags/tag6.xml" ContentType="application/vnd.openxmlformats-officedocument.presentationml.tags+xml"/>
  <Override PartName="/ppt/tags/tag11.xml" ContentType="application/vnd.openxmlformats-officedocument.presentationml.tags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1.xml" ContentType="application/vnd.openxmlformats-officedocument.presentationml.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slides/slide35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3.xml" ContentType="application/vnd.openxmlformats-officedocument.presentationml.tags+xml"/>
  <Override PartName="/ppt/diagrams/layout2.xml" ContentType="application/vnd.openxmlformats-officedocument.drawingml.diagramLayout+xml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gs/tag10.xml" ContentType="application/vnd.openxmlformats-officedocument.presentationml.tag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theme/themeOverride1.xml" ContentType="application/vnd.openxmlformats-officedocument.themeOverr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tags/tag1.xml" ContentType="application/vnd.openxmlformats-officedocument.presentationml.tags+xml"/>
  <Override PartName="/ppt/slides/slide32.xml" ContentType="application/vnd.openxmlformats-officedocument.presentationml.slide+xml"/>
  <Override PartName="/ppt/diagrams/colors2.xml" ContentType="application/vnd.openxmlformats-officedocument.drawingml.diagramColor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Default Extension="pdf" ContentType="application/pdf"/>
  <Override PartName="/ppt/diagrams/data2.xml" ContentType="application/vnd.openxmlformats-officedocument.drawingml.diagramData+xml"/>
  <Override PartName="/ppt/notesSlides/notesSlide20.xml" ContentType="application/vnd.openxmlformats-officedocument.presentationml.notes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904" r:id="rId1"/>
  </p:sldMasterIdLst>
  <p:notesMasterIdLst>
    <p:notesMasterId r:id="rId43"/>
  </p:notesMasterIdLst>
  <p:handoutMasterIdLst>
    <p:handoutMasterId r:id="rId44"/>
  </p:handoutMasterIdLst>
  <p:sldIdLst>
    <p:sldId id="256" r:id="rId2"/>
    <p:sldId id="280" r:id="rId3"/>
    <p:sldId id="281" r:id="rId4"/>
    <p:sldId id="258" r:id="rId5"/>
    <p:sldId id="284" r:id="rId6"/>
    <p:sldId id="316" r:id="rId7"/>
    <p:sldId id="259" r:id="rId8"/>
    <p:sldId id="282" r:id="rId9"/>
    <p:sldId id="261" r:id="rId10"/>
    <p:sldId id="288" r:id="rId11"/>
    <p:sldId id="322" r:id="rId12"/>
    <p:sldId id="306" r:id="rId13"/>
    <p:sldId id="305" r:id="rId14"/>
    <p:sldId id="295" r:id="rId15"/>
    <p:sldId id="300" r:id="rId16"/>
    <p:sldId id="301" r:id="rId17"/>
    <p:sldId id="302" r:id="rId18"/>
    <p:sldId id="321" r:id="rId19"/>
    <p:sldId id="274" r:id="rId20"/>
    <p:sldId id="297" r:id="rId21"/>
    <p:sldId id="298" r:id="rId22"/>
    <p:sldId id="299" r:id="rId23"/>
    <p:sldId id="324" r:id="rId24"/>
    <p:sldId id="325" r:id="rId25"/>
    <p:sldId id="323" r:id="rId26"/>
    <p:sldId id="277" r:id="rId27"/>
    <p:sldId id="279" r:id="rId28"/>
    <p:sldId id="257" r:id="rId29"/>
    <p:sldId id="293" r:id="rId30"/>
    <p:sldId id="294" r:id="rId31"/>
    <p:sldId id="318" r:id="rId32"/>
    <p:sldId id="317" r:id="rId33"/>
    <p:sldId id="315" r:id="rId34"/>
    <p:sldId id="313" r:id="rId35"/>
    <p:sldId id="314" r:id="rId36"/>
    <p:sldId id="312" r:id="rId37"/>
    <p:sldId id="289" r:id="rId38"/>
    <p:sldId id="290" r:id="rId39"/>
    <p:sldId id="291" r:id="rId40"/>
    <p:sldId id="292" r:id="rId41"/>
    <p:sldId id="273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>
    <p:present/>
    <p:sldAll/>
    <p:penClr>
      <a:prstClr val="red"/>
    </p:penClr>
    <p:extLst>
      <p:ext uri="{EC167BDD-8182-4AB7-AECC-EB403E3ABB37}">
        <p14:laserClr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>
          <a:srgbClr val="FF0000"/>
        </p14:laserClr>
      </p:ext>
      <p:ext uri="{2FDB2607-1784-4EEB-B798-7EB5836EED8A}">
        <p14:showMediaCtrls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"/>
      </p:ext>
    </p:extLst>
  </p:showPr>
  <p:extLst>
    <p:ext uri="{E76CE94A-603C-4142-B9EB-6D1370010A27}">
      <p14:discardImageEditData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2102" autoAdjust="0"/>
  </p:normalViewPr>
  <p:slideViewPr>
    <p:cSldViewPr snapToGrid="0" snapToObjects="1">
      <p:cViewPr>
        <p:scale>
          <a:sx n="100" d="100"/>
          <a:sy n="100" d="100"/>
        </p:scale>
        <p:origin x="-1632" y="-4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printerSettings" Target="printerSettings/printerSettings1.bin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tableStyles" Target="tableStyles.xml"/><Relationship Id="rId44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presProps" Target="presProps.xml"/><Relationship Id="rId35" Type="http://schemas.openxmlformats.org/officeDocument/2006/relationships/slide" Target="slides/slide34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ItemMatching\Docs\Final%20Results\OM_parallel_timing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ItemMatching\Docs\Final%20Results\OM_parallel_timing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"/>
  <c:chart>
    <c:autoTitleDeleted val="1"/>
    <c:view3D>
      <c:rAngAx val="1"/>
    </c:view3D>
    <c:plotArea>
      <c:layout>
        <c:manualLayout>
          <c:layoutTarget val="inner"/>
          <c:xMode val="edge"/>
          <c:yMode val="edge"/>
          <c:x val="0.101652954815626"/>
          <c:y val="0.0268410985829168"/>
          <c:w val="0.862012993891459"/>
          <c:h val="0.837269739591389"/>
        </c:manualLayout>
      </c:layout>
      <c:bar3DChart>
        <c:barDir val="col"/>
        <c:grouping val="clustered"/>
        <c:ser>
          <c:idx val="0"/>
          <c:order val="0"/>
          <c:tx>
            <c:v>Sequential</c:v>
          </c:tx>
          <c:spPr>
            <a:solidFill>
              <a:schemeClr val="bg1">
                <a:lumMod val="65000"/>
              </a:schemeClr>
            </a:solidFill>
          </c:spPr>
          <c:cat>
            <c:strRef>
              <c:f>Summary!$A$7:$A$10</c:f>
              <c:strCache>
                <c:ptCount val="4"/>
                <c:pt idx="0">
                  <c:v>250K</c:v>
                </c:pt>
                <c:pt idx="1">
                  <c:v>1M</c:v>
                </c:pt>
                <c:pt idx="2">
                  <c:v>4M</c:v>
                </c:pt>
                <c:pt idx="3">
                  <c:v>7M</c:v>
                </c:pt>
              </c:strCache>
            </c:strRef>
          </c:cat>
          <c:val>
            <c:numRef>
              <c:f>Summary!$B$7:$B$10</c:f>
              <c:numCache>
                <c:formatCode>General</c:formatCode>
                <c:ptCount val="4"/>
                <c:pt idx="0">
                  <c:v>138.0</c:v>
                </c:pt>
                <c:pt idx="1">
                  <c:v>508.0</c:v>
                </c:pt>
                <c:pt idx="2">
                  <c:v>2640.0</c:v>
                </c:pt>
                <c:pt idx="3">
                  <c:v>4320.0</c:v>
                </c:pt>
              </c:numCache>
            </c:numRef>
          </c:val>
        </c:ser>
        <c:ser>
          <c:idx val="1"/>
          <c:order val="1"/>
          <c:tx>
            <c:v>Parallel 64</c:v>
          </c:tx>
          <c:spPr>
            <a:solidFill>
              <a:schemeClr val="tx1">
                <a:lumMod val="90000"/>
                <a:lumOff val="10000"/>
              </a:schemeClr>
            </a:solidFill>
          </c:spPr>
          <c:cat>
            <c:strRef>
              <c:f>Summary!$A$7:$A$10</c:f>
              <c:strCache>
                <c:ptCount val="4"/>
                <c:pt idx="0">
                  <c:v>250K</c:v>
                </c:pt>
                <c:pt idx="1">
                  <c:v>1M</c:v>
                </c:pt>
                <c:pt idx="2">
                  <c:v>4M</c:v>
                </c:pt>
                <c:pt idx="3">
                  <c:v>7M</c:v>
                </c:pt>
              </c:strCache>
            </c:strRef>
          </c:cat>
          <c:val>
            <c:numRef>
              <c:f>Summary!$C$7:$C$10</c:f>
              <c:numCache>
                <c:formatCode>General</c:formatCode>
                <c:ptCount val="4"/>
                <c:pt idx="0">
                  <c:v>2.5</c:v>
                </c:pt>
                <c:pt idx="1">
                  <c:v>4.4</c:v>
                </c:pt>
                <c:pt idx="2">
                  <c:v>24.66</c:v>
                </c:pt>
                <c:pt idx="3">
                  <c:v>63.0</c:v>
                </c:pt>
              </c:numCache>
            </c:numRef>
          </c:val>
        </c:ser>
        <c:shape val="box"/>
        <c:axId val="654115112"/>
        <c:axId val="654123496"/>
        <c:axId val="0"/>
      </c:bar3DChart>
      <c:catAx>
        <c:axId val="654115112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/>
                  <a:t>number</a:t>
                </a:r>
                <a:r>
                  <a:rPr lang="en-US" sz="1800" baseline="0" dirty="0"/>
                  <a:t> offers matched</a:t>
                </a:r>
                <a:endParaRPr lang="en-US" sz="1800" dirty="0"/>
              </a:p>
            </c:rich>
          </c:tx>
          <c:layout/>
        </c:title>
        <c:maj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654123496"/>
        <c:crosses val="autoZero"/>
        <c:auto val="1"/>
        <c:lblAlgn val="ctr"/>
        <c:lblOffset val="100"/>
      </c:catAx>
      <c:valAx>
        <c:axId val="654123496"/>
        <c:scaling>
          <c:logBase val="10.0"/>
          <c:orientation val="minMax"/>
        </c:scaling>
        <c:axPos val="l"/>
        <c:majorGridlines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 dirty="0" smtClean="0"/>
                  <a:t>Time (minutes)</a:t>
                </a:r>
                <a:endParaRPr lang="en-US" sz="1800" dirty="0"/>
              </a:p>
            </c:rich>
          </c:tx>
          <c:layout/>
        </c:title>
        <c:numFmt formatCode="General" sourceLinked="1"/>
        <c:tickLblPos val="nextTo"/>
        <c:crossAx val="6541151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81902122100208"/>
          <c:y val="0.0777083427398863"/>
          <c:w val="0.13050445488036"/>
          <c:h val="0.102792761549406"/>
        </c:manualLayout>
      </c:layout>
      <c:txPr>
        <a:bodyPr/>
        <a:lstStyle/>
        <a:p>
          <a:pPr>
            <a:defRPr sz="1400" b="1"/>
          </a:pPr>
          <a:endParaRPr lang="en-US"/>
        </a:p>
      </c:txPr>
    </c:legend>
    <c:plotVisOnly val="1"/>
    <c:dispBlanksAs val="gap"/>
  </c:chart>
  <c:spPr>
    <a:ln>
      <a:solidFill>
        <a:schemeClr val="bg1">
          <a:lumMod val="65000"/>
        </a:schemeClr>
      </a:solidFill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ser>
          <c:idx val="0"/>
          <c:order val="0"/>
          <c:tx>
            <c:v>250K</c:v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marker>
            <c:symbol val="diamond"/>
            <c:size val="8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c:spPr>
          </c:marker>
          <c:xVal>
            <c:numRef>
              <c:f>Summary!$B$30:$B$36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</c:numCache>
            </c:numRef>
          </c:xVal>
          <c:yVal>
            <c:numRef>
              <c:f>Summary!$C$30:$C$36</c:f>
              <c:numCache>
                <c:formatCode>General</c:formatCode>
                <c:ptCount val="7"/>
                <c:pt idx="0">
                  <c:v>39.42857142857143</c:v>
                </c:pt>
                <c:pt idx="1">
                  <c:v>53.07692307692307</c:v>
                </c:pt>
                <c:pt idx="2">
                  <c:v>56.3265306122449</c:v>
                </c:pt>
                <c:pt idx="3">
                  <c:v>42.46153846153845</c:v>
                </c:pt>
                <c:pt idx="4">
                  <c:v>39.3162393162393</c:v>
                </c:pt>
                <c:pt idx="5">
                  <c:v>36.50793650793645</c:v>
                </c:pt>
              </c:numCache>
            </c:numRef>
          </c:yVal>
        </c:ser>
        <c:ser>
          <c:idx val="1"/>
          <c:order val="1"/>
          <c:tx>
            <c:v>1M</c:v>
          </c:tx>
          <c:spPr>
            <a:ln>
              <a:solidFill>
                <a:schemeClr val="tx2">
                  <a:lumMod val="75000"/>
                </a:schemeClr>
              </a:solidFill>
              <a:prstDash val="dash"/>
            </a:ln>
          </c:spPr>
          <c:marker>
            <c:symbol val="square"/>
            <c:size val="7"/>
            <c:spPr>
              <a:solidFill>
                <a:schemeClr val="tx2">
                  <a:lumMod val="75000"/>
                </a:schemeClr>
              </a:solidFill>
              <a:ln>
                <a:noFill/>
              </a:ln>
            </c:spPr>
          </c:marker>
          <c:xVal>
            <c:numRef>
              <c:f>Summary!$B$30:$B$36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</c:numCache>
            </c:numRef>
          </c:xVal>
          <c:yVal>
            <c:numRef>
              <c:f>Summary!$D$30:$D$36</c:f>
              <c:numCache>
                <c:formatCode>General</c:formatCode>
                <c:ptCount val="7"/>
                <c:pt idx="1">
                  <c:v>79.25117004680182</c:v>
                </c:pt>
                <c:pt idx="2">
                  <c:v>115.9817351598174</c:v>
                </c:pt>
                <c:pt idx="3">
                  <c:v>137.2972972972973</c:v>
                </c:pt>
                <c:pt idx="4">
                  <c:v>166.0130718954248</c:v>
                </c:pt>
                <c:pt idx="5">
                  <c:v>113.9013452914798</c:v>
                </c:pt>
              </c:numCache>
            </c:numRef>
          </c:yVal>
        </c:ser>
        <c:ser>
          <c:idx val="2"/>
          <c:order val="2"/>
          <c:tx>
            <c:v>4M</c:v>
          </c:tx>
          <c:spPr>
            <a:ln>
              <a:solidFill>
                <a:schemeClr val="bg1">
                  <a:lumMod val="50000"/>
                </a:schemeClr>
              </a:solidFill>
            </a:ln>
          </c:spPr>
          <c:marker>
            <c:symbol val="square"/>
            <c:size val="7"/>
            <c:spPr>
              <a:solidFill>
                <a:schemeClr val="bg1">
                  <a:lumMod val="50000"/>
                </a:schemeClr>
              </a:solidFill>
              <a:ln>
                <a:noFill/>
              </a:ln>
            </c:spPr>
          </c:marker>
          <c:xVal>
            <c:numRef>
              <c:f>Summary!$B$30:$B$36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</c:numCache>
            </c:numRef>
          </c:xVal>
          <c:yVal>
            <c:numRef>
              <c:f>Summary!$E$30:$E$36</c:f>
              <c:numCache>
                <c:formatCode>General</c:formatCode>
                <c:ptCount val="7"/>
                <c:pt idx="2">
                  <c:v>125.7142857142857</c:v>
                </c:pt>
                <c:pt idx="3">
                  <c:v>154.7479484173506</c:v>
                </c:pt>
                <c:pt idx="4">
                  <c:v>177.0623742454728</c:v>
                </c:pt>
                <c:pt idx="5">
                  <c:v>196.1367013372957</c:v>
                </c:pt>
                <c:pt idx="6">
                  <c:v>197.0149253731343</c:v>
                </c:pt>
              </c:numCache>
            </c:numRef>
          </c:yVal>
        </c:ser>
        <c:ser>
          <c:idx val="3"/>
          <c:order val="3"/>
          <c:tx>
            <c:v>7M</c:v>
          </c:tx>
          <c:spPr>
            <a:ln>
              <a:solidFill>
                <a:schemeClr val="tx1">
                  <a:lumMod val="85000"/>
                  <a:lumOff val="15000"/>
                </a:schemeClr>
              </a:solidFill>
              <a:prstDash val="sysDash"/>
            </a:ln>
          </c:spPr>
          <c:marker>
            <c:symbol val="circle"/>
            <c:size val="7"/>
            <c:spPr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c:spPr>
          </c:marker>
          <c:xVal>
            <c:numRef>
              <c:f>Summary!$B$30:$B$36</c:f>
              <c:numCache>
                <c:formatCode>General</c:formatCode>
                <c:ptCount val="7"/>
                <c:pt idx="0">
                  <c:v>16.0</c:v>
                </c:pt>
                <c:pt idx="1">
                  <c:v>32.0</c:v>
                </c:pt>
                <c:pt idx="2">
                  <c:v>64.0</c:v>
                </c:pt>
                <c:pt idx="3">
                  <c:v>128.0</c:v>
                </c:pt>
                <c:pt idx="4">
                  <c:v>256.0</c:v>
                </c:pt>
                <c:pt idx="5">
                  <c:v>512.0</c:v>
                </c:pt>
                <c:pt idx="6">
                  <c:v>1024.0</c:v>
                </c:pt>
              </c:numCache>
            </c:numRef>
          </c:xVal>
          <c:yVal>
            <c:numRef>
              <c:f>Summary!$F$30:$F$36</c:f>
              <c:numCache>
                <c:formatCode>General</c:formatCode>
                <c:ptCount val="7"/>
                <c:pt idx="2">
                  <c:v>68.84462151394423</c:v>
                </c:pt>
                <c:pt idx="3">
                  <c:v>123.9242685025817</c:v>
                </c:pt>
                <c:pt idx="4">
                  <c:v>179.7752808988764</c:v>
                </c:pt>
                <c:pt idx="5">
                  <c:v>220.8588957055215</c:v>
                </c:pt>
                <c:pt idx="6">
                  <c:v>237.6237623762376</c:v>
                </c:pt>
              </c:numCache>
            </c:numRef>
          </c:yVal>
        </c:ser>
        <c:axId val="655500408"/>
        <c:axId val="655495096"/>
      </c:scatterChart>
      <c:valAx>
        <c:axId val="655500408"/>
        <c:scaling>
          <c:logBase val="2.0"/>
          <c:orientation val="minMax"/>
          <c:max val="1500.0"/>
          <c:min val="10.0"/>
        </c:scaling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#nodes</a:t>
                </a:r>
                <a:r>
                  <a:rPr lang="en-US" sz="1600" baseline="0" dirty="0"/>
                  <a:t> </a:t>
                </a:r>
                <a:endParaRPr lang="en-US" sz="1600" dirty="0"/>
              </a:p>
            </c:rich>
          </c:tx>
          <c:layout/>
        </c:title>
        <c:numFmt formatCode="General" sourceLinked="1"/>
        <c:majorTickMark val="none"/>
        <c:tickLblPos val="nextTo"/>
        <c:txPr>
          <a:bodyPr/>
          <a:lstStyle/>
          <a:p>
            <a:pPr>
              <a:defRPr sz="1100" b="1"/>
            </a:pPr>
            <a:endParaRPr lang="en-US"/>
          </a:p>
        </c:txPr>
        <c:crossAx val="655495096"/>
        <c:crosses val="autoZero"/>
        <c:crossBetween val="midCat"/>
      </c:valAx>
      <c:valAx>
        <c:axId val="655495096"/>
        <c:scaling>
          <c:orientation val="minMax"/>
          <c:max val="250.0"/>
          <c:min val="30.0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Speedup</a:t>
                </a:r>
                <a:r>
                  <a:rPr lang="en-US" sz="1600" baseline="0" dirty="0"/>
                  <a:t> </a:t>
                </a:r>
                <a:endParaRPr lang="en-US" sz="1600" dirty="0"/>
              </a:p>
            </c:rich>
          </c:tx>
          <c:layout/>
        </c:title>
        <c:numFmt formatCode="General" sourceLinked="1"/>
        <c:majorTickMark val="cross"/>
        <c:tickLblPos val="nextTo"/>
        <c:txPr>
          <a:bodyPr/>
          <a:lstStyle/>
          <a:p>
            <a:pPr>
              <a:defRPr sz="1050" b="1"/>
            </a:pPr>
            <a:endParaRPr lang="en-US"/>
          </a:p>
        </c:txPr>
        <c:crossAx val="655500408"/>
        <c:crosses val="autoZero"/>
        <c:crossBetween val="midCat"/>
      </c:valAx>
    </c:plotArea>
    <c:plotVisOnly val="1"/>
    <c:dispBlanksAs val="gap"/>
  </c:chart>
  <c:spPr>
    <a:ln>
      <a:solidFill>
        <a:schemeClr val="bg1">
          <a:lumMod val="65000"/>
        </a:schemeClr>
      </a:solidFill>
    </a:ln>
  </c:sp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D17BBF-9236-431E-880B-1D964CFED597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C7B84-C556-4879-86AC-857C24C690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0BB299-6083-422F-8EFB-79D92FA01520}" type="parTrans" cxnId="{A8E2F66A-947D-4685-B45E-8AAF99754747}">
      <dgm:prSet/>
      <dgm:spPr/>
      <dgm:t>
        <a:bodyPr/>
        <a:lstStyle/>
        <a:p>
          <a:endParaRPr lang="en-US"/>
        </a:p>
      </dgm:t>
    </dgm:pt>
    <dgm:pt modelId="{44E6F5AC-74AD-457A-B861-DA6D0A2297B3}" type="sibTrans" cxnId="{A8E2F66A-947D-4685-B45E-8AAF99754747}">
      <dgm:prSet/>
      <dgm:spPr/>
      <dgm:t>
        <a:bodyPr/>
        <a:lstStyle/>
        <a:p>
          <a:endParaRPr lang="en-US"/>
        </a:p>
      </dgm:t>
    </dgm:pt>
    <dgm:pt modelId="{14EA7FFD-DD81-4C53-A5F1-3591A0E085D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40047FF-3F2C-4291-A7FC-FDE367062943}" type="parTrans" cxnId="{4F55C122-DBAC-4DAD-B163-C2B070C756DF}">
      <dgm:prSet/>
      <dgm:spPr/>
      <dgm:t>
        <a:bodyPr/>
        <a:lstStyle/>
        <a:p>
          <a:endParaRPr lang="en-US"/>
        </a:p>
      </dgm:t>
    </dgm:pt>
    <dgm:pt modelId="{D6CBB07D-AC0B-4FD2-A4B2-8EE16B8ED8C9}" type="sibTrans" cxnId="{4F55C122-DBAC-4DAD-B163-C2B070C756DF}">
      <dgm:prSet/>
      <dgm:spPr/>
      <dgm:t>
        <a:bodyPr/>
        <a:lstStyle/>
        <a:p>
          <a:endParaRPr lang="en-US"/>
        </a:p>
      </dgm:t>
    </dgm:pt>
    <dgm:pt modelId="{844ACE95-6205-49BD-A924-D87822E1863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A0D568C-2E4F-4D78-BA64-8D56D6633D76}" type="parTrans" cxnId="{D5809BFC-7081-43E6-B993-EE1E76F9533C}">
      <dgm:prSet/>
      <dgm:spPr/>
      <dgm:t>
        <a:bodyPr/>
        <a:lstStyle/>
        <a:p>
          <a:endParaRPr lang="en-US"/>
        </a:p>
      </dgm:t>
    </dgm:pt>
    <dgm:pt modelId="{3F645C92-98CB-4C8F-8706-D2C7E2B4CACC}" type="sibTrans" cxnId="{D5809BFC-7081-43E6-B993-EE1E76F9533C}">
      <dgm:prSet/>
      <dgm:spPr/>
      <dgm:t>
        <a:bodyPr/>
        <a:lstStyle/>
        <a:p>
          <a:endParaRPr lang="en-US"/>
        </a:p>
      </dgm:t>
    </dgm:pt>
    <dgm:pt modelId="{CF072DEF-8363-4761-8F91-CA8554DBFB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A57B1B1-D8DD-4636-8DA5-1D8B21FBF5A5}" type="parTrans" cxnId="{053CB880-C18E-4A59-A41F-8E034675C01D}">
      <dgm:prSet/>
      <dgm:spPr/>
      <dgm:t>
        <a:bodyPr/>
        <a:lstStyle/>
        <a:p>
          <a:endParaRPr lang="en-US"/>
        </a:p>
      </dgm:t>
    </dgm:pt>
    <dgm:pt modelId="{6BC10898-4638-4D23-B2EB-CCFF6E1AB776}" type="sibTrans" cxnId="{053CB880-C18E-4A59-A41F-8E034675C01D}">
      <dgm:prSet/>
      <dgm:spPr/>
      <dgm:t>
        <a:bodyPr/>
        <a:lstStyle/>
        <a:p>
          <a:endParaRPr lang="en-US"/>
        </a:p>
      </dgm:t>
    </dgm:pt>
    <dgm:pt modelId="{4BFC20F8-4605-4B88-9398-C94D6D75FB2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69001FB-1ABE-4131-B862-C706CF099A86}" type="sibTrans" cxnId="{2E2F4528-3EB0-4DF9-AAFE-6691F40F6F64}">
      <dgm:prSet/>
      <dgm:spPr/>
      <dgm:t>
        <a:bodyPr/>
        <a:lstStyle/>
        <a:p>
          <a:endParaRPr lang="en-US"/>
        </a:p>
      </dgm:t>
    </dgm:pt>
    <dgm:pt modelId="{E0BBBC49-E363-4EDA-ADC5-016A7A8EA33A}" type="parTrans" cxnId="{2E2F4528-3EB0-4DF9-AAFE-6691F40F6F64}">
      <dgm:prSet/>
      <dgm:spPr/>
      <dgm:t>
        <a:bodyPr/>
        <a:lstStyle/>
        <a:p>
          <a:endParaRPr lang="en-US"/>
        </a:p>
      </dgm:t>
    </dgm:pt>
    <dgm:pt modelId="{3EE8559A-3CB0-48F8-B13B-B7FC0C5A233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A357213-732A-450D-B922-4F72D50108E4}" type="sibTrans" cxnId="{648A3AC5-F985-4E2C-A4BF-C1B9315A33DD}">
      <dgm:prSet/>
      <dgm:spPr/>
      <dgm:t>
        <a:bodyPr/>
        <a:lstStyle/>
        <a:p>
          <a:endParaRPr lang="en-US"/>
        </a:p>
      </dgm:t>
    </dgm:pt>
    <dgm:pt modelId="{3EB38BC6-715B-4E84-B646-FA8554356A50}" type="parTrans" cxnId="{648A3AC5-F985-4E2C-A4BF-C1B9315A33DD}">
      <dgm:prSet/>
      <dgm:spPr/>
      <dgm:t>
        <a:bodyPr/>
        <a:lstStyle/>
        <a:p>
          <a:endParaRPr lang="en-US"/>
        </a:p>
      </dgm:t>
    </dgm:pt>
    <dgm:pt modelId="{A8FFA9D4-E61F-4614-9A56-36B37CC7157A}" type="pres">
      <dgm:prSet presAssocID="{D7D17BBF-9236-431E-880B-1D964CFED5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366782-9985-48E5-8CCA-5888D8801DEB}" type="pres">
      <dgm:prSet presAssocID="{B07C7B84-C556-4879-86AC-857C24C69010}" presName="hierRoot1" presStyleCnt="0"/>
      <dgm:spPr/>
    </dgm:pt>
    <dgm:pt modelId="{EEF1A603-02B2-4EB7-B317-5CFC0402D3A8}" type="pres">
      <dgm:prSet presAssocID="{B07C7B84-C556-4879-86AC-857C24C69010}" presName="composite" presStyleCnt="0"/>
      <dgm:spPr/>
    </dgm:pt>
    <dgm:pt modelId="{A89A2AF1-8469-444E-967B-563341896EA3}" type="pres">
      <dgm:prSet presAssocID="{B07C7B84-C556-4879-86AC-857C24C69010}" presName="image" presStyleLbl="node0" presStyleIdx="0" presStyleCnt="1"/>
      <dgm:spPr/>
    </dgm:pt>
    <dgm:pt modelId="{45D90333-A7BA-4B99-9BA5-6A392324D418}" type="pres">
      <dgm:prSet presAssocID="{B07C7B84-C556-4879-86AC-857C24C69010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CE55F-6296-4DD2-ADB0-D2EB430D64C0}" type="pres">
      <dgm:prSet presAssocID="{B07C7B84-C556-4879-86AC-857C24C69010}" presName="hierChild2" presStyleCnt="0"/>
      <dgm:spPr/>
    </dgm:pt>
    <dgm:pt modelId="{FE68C3E6-932D-4BF2-AE51-53B3827C5E06}" type="pres">
      <dgm:prSet presAssocID="{640047FF-3F2C-4291-A7FC-FDE3670629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A51B636-0A44-433E-A9A9-4E151B270725}" type="pres">
      <dgm:prSet presAssocID="{14EA7FFD-DD81-4C53-A5F1-3591A0E085D6}" presName="hierRoot2" presStyleCnt="0"/>
      <dgm:spPr/>
    </dgm:pt>
    <dgm:pt modelId="{29D9B5D0-D64C-40F4-9F21-DA09F354B102}" type="pres">
      <dgm:prSet presAssocID="{14EA7FFD-DD81-4C53-A5F1-3591A0E085D6}" presName="composite2" presStyleCnt="0"/>
      <dgm:spPr/>
    </dgm:pt>
    <dgm:pt modelId="{30236A2E-B257-4D2F-AA8C-F810CE2DE3A0}" type="pres">
      <dgm:prSet presAssocID="{14EA7FFD-DD81-4C53-A5F1-3591A0E085D6}" presName="image2" presStyleLbl="node2" presStyleIdx="0" presStyleCnt="2"/>
      <dgm:spPr/>
    </dgm:pt>
    <dgm:pt modelId="{E49C109A-DC01-46EC-84B4-654D4117F186}" type="pres">
      <dgm:prSet presAssocID="{14EA7FFD-DD81-4C53-A5F1-3591A0E085D6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381E4B-281E-4A1E-A353-8933327B649A}" type="pres">
      <dgm:prSet presAssocID="{14EA7FFD-DD81-4C53-A5F1-3591A0E085D6}" presName="hierChild3" presStyleCnt="0"/>
      <dgm:spPr/>
    </dgm:pt>
    <dgm:pt modelId="{36F76581-1625-4C63-8354-BD25C6F4C7E7}" type="pres">
      <dgm:prSet presAssocID="{3EB38BC6-715B-4E84-B646-FA8554356A5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73847D9-819A-4F15-97F6-CE513049B509}" type="pres">
      <dgm:prSet presAssocID="{3EE8559A-3CB0-48F8-B13B-B7FC0C5A233B}" presName="hierRoot3" presStyleCnt="0"/>
      <dgm:spPr/>
    </dgm:pt>
    <dgm:pt modelId="{45503CE8-EA00-4354-93C4-74DAC557B86E}" type="pres">
      <dgm:prSet presAssocID="{3EE8559A-3CB0-48F8-B13B-B7FC0C5A233B}" presName="composite3" presStyleCnt="0"/>
      <dgm:spPr/>
    </dgm:pt>
    <dgm:pt modelId="{4C903EF7-EE3A-478F-A0FB-545C4658DF32}" type="pres">
      <dgm:prSet presAssocID="{3EE8559A-3CB0-48F8-B13B-B7FC0C5A233B}" presName="image3" presStyleLbl="node3" presStyleIdx="0" presStyleCnt="3"/>
      <dgm:spPr/>
    </dgm:pt>
    <dgm:pt modelId="{51F83172-A024-4753-AB72-87925EC70ADC}" type="pres">
      <dgm:prSet presAssocID="{3EE8559A-3CB0-48F8-B13B-B7FC0C5A233B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B29DB-789E-406B-9750-55B7ECDA14F9}" type="pres">
      <dgm:prSet presAssocID="{3EE8559A-3CB0-48F8-B13B-B7FC0C5A233B}" presName="hierChild4" presStyleCnt="0"/>
      <dgm:spPr/>
    </dgm:pt>
    <dgm:pt modelId="{6435C777-BF31-4F12-B55A-CD0A9C7E7BAC}" type="pres">
      <dgm:prSet presAssocID="{E0BBBC49-E363-4EDA-ADC5-016A7A8EA33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3365613E-3C90-4DAB-9D9A-1FD1E23E068E}" type="pres">
      <dgm:prSet presAssocID="{4BFC20F8-4605-4B88-9398-C94D6D75FB2C}" presName="hierRoot3" presStyleCnt="0"/>
      <dgm:spPr/>
    </dgm:pt>
    <dgm:pt modelId="{24F11862-F2AF-4362-ADBA-F5711E24D23B}" type="pres">
      <dgm:prSet presAssocID="{4BFC20F8-4605-4B88-9398-C94D6D75FB2C}" presName="composite3" presStyleCnt="0"/>
      <dgm:spPr/>
    </dgm:pt>
    <dgm:pt modelId="{4BC9A33E-2FA1-446A-98C4-8CC944DAF5E3}" type="pres">
      <dgm:prSet presAssocID="{4BFC20F8-4605-4B88-9398-C94D6D75FB2C}" presName="image3" presStyleLbl="node3" presStyleIdx="1" presStyleCnt="3"/>
      <dgm:spPr/>
    </dgm:pt>
    <dgm:pt modelId="{B757D9B4-8502-4BB7-AE5B-67D003FBF479}" type="pres">
      <dgm:prSet presAssocID="{4BFC20F8-4605-4B88-9398-C94D6D75FB2C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58839-899E-49A1-A68C-EAD73AB42AFC}" type="pres">
      <dgm:prSet presAssocID="{4BFC20F8-4605-4B88-9398-C94D6D75FB2C}" presName="hierChild4" presStyleCnt="0"/>
      <dgm:spPr/>
    </dgm:pt>
    <dgm:pt modelId="{E95B2987-0633-45F5-BE2A-9D403ABA2DFC}" type="pres">
      <dgm:prSet presAssocID="{DA0D568C-2E4F-4D78-BA64-8D56D6633D7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D874E03-24E5-4980-B11D-9C6F3A222719}" type="pres">
      <dgm:prSet presAssocID="{844ACE95-6205-49BD-A924-D87822E1863E}" presName="hierRoot2" presStyleCnt="0"/>
      <dgm:spPr/>
    </dgm:pt>
    <dgm:pt modelId="{0E5AEB48-727A-4CCB-84E7-5F5FCC0EEEC2}" type="pres">
      <dgm:prSet presAssocID="{844ACE95-6205-49BD-A924-D87822E1863E}" presName="composite2" presStyleCnt="0"/>
      <dgm:spPr/>
    </dgm:pt>
    <dgm:pt modelId="{CACB263E-4D1A-4107-81E3-41C6BD48CF49}" type="pres">
      <dgm:prSet presAssocID="{844ACE95-6205-49BD-A924-D87822E1863E}" presName="image2" presStyleLbl="node2" presStyleIdx="1" presStyleCnt="2"/>
      <dgm:spPr/>
    </dgm:pt>
    <dgm:pt modelId="{F5BFDF69-BCB5-4865-95B4-90A8F9E90C3C}" type="pres">
      <dgm:prSet presAssocID="{844ACE95-6205-49BD-A924-D87822E1863E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D12A6-4BC0-4B52-B2CF-3DC60A31D46D}" type="pres">
      <dgm:prSet presAssocID="{844ACE95-6205-49BD-A924-D87822E1863E}" presName="hierChild3" presStyleCnt="0"/>
      <dgm:spPr/>
    </dgm:pt>
    <dgm:pt modelId="{55EDCC0E-0614-4663-9428-14BE9C63D358}" type="pres">
      <dgm:prSet presAssocID="{6A57B1B1-D8DD-4636-8DA5-1D8B21FBF5A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77D8421-478F-41D1-A444-AED25A24F67C}" type="pres">
      <dgm:prSet presAssocID="{CF072DEF-8363-4761-8F91-CA8554DBFBD1}" presName="hierRoot3" presStyleCnt="0"/>
      <dgm:spPr/>
    </dgm:pt>
    <dgm:pt modelId="{CA45F1B6-A502-4B7C-9B20-8FA9A8328953}" type="pres">
      <dgm:prSet presAssocID="{CF072DEF-8363-4761-8F91-CA8554DBFBD1}" presName="composite3" presStyleCnt="0"/>
      <dgm:spPr/>
    </dgm:pt>
    <dgm:pt modelId="{A7696A09-8E81-4CE2-BD99-CE1566675248}" type="pres">
      <dgm:prSet presAssocID="{CF072DEF-8363-4761-8F91-CA8554DBFBD1}" presName="image3" presStyleLbl="node3" presStyleIdx="2" presStyleCnt="3"/>
      <dgm:spPr/>
    </dgm:pt>
    <dgm:pt modelId="{AFB08824-AFE1-484E-9FF7-881FD7BAB80F}" type="pres">
      <dgm:prSet presAssocID="{CF072DEF-8363-4761-8F91-CA8554DBFBD1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7CC21-993A-4B27-AD16-DD6FA7E91773}" type="pres">
      <dgm:prSet presAssocID="{CF072DEF-8363-4761-8F91-CA8554DBFBD1}" presName="hierChild4" presStyleCnt="0"/>
      <dgm:spPr/>
    </dgm:pt>
  </dgm:ptLst>
  <dgm:cxnLst>
    <dgm:cxn modelId="{53C4886D-4017-9844-A6AD-5C88CB50A8C5}" type="presOf" srcId="{14EA7FFD-DD81-4C53-A5F1-3591A0E085D6}" destId="{E49C109A-DC01-46EC-84B4-654D4117F186}" srcOrd="0" destOrd="0" presId="urn:microsoft.com/office/officeart/2009/layout/CirclePictureHierarchy"/>
    <dgm:cxn modelId="{2E2F4528-3EB0-4DF9-AAFE-6691F40F6F64}" srcId="{14EA7FFD-DD81-4C53-A5F1-3591A0E085D6}" destId="{4BFC20F8-4605-4B88-9398-C94D6D75FB2C}" srcOrd="1" destOrd="0" parTransId="{E0BBBC49-E363-4EDA-ADC5-016A7A8EA33A}" sibTransId="{069001FB-1ABE-4131-B862-C706CF099A86}"/>
    <dgm:cxn modelId="{1F7D74E4-3778-1343-8859-690B75A0C52E}" type="presOf" srcId="{B07C7B84-C556-4879-86AC-857C24C69010}" destId="{45D90333-A7BA-4B99-9BA5-6A392324D418}" srcOrd="0" destOrd="0" presId="urn:microsoft.com/office/officeart/2009/layout/CirclePictureHierarchy"/>
    <dgm:cxn modelId="{A8E2F66A-947D-4685-B45E-8AAF99754747}" srcId="{D7D17BBF-9236-431E-880B-1D964CFED597}" destId="{B07C7B84-C556-4879-86AC-857C24C69010}" srcOrd="0" destOrd="0" parTransId="{940BB299-6083-422F-8EFB-79D92FA01520}" sibTransId="{44E6F5AC-74AD-457A-B861-DA6D0A2297B3}"/>
    <dgm:cxn modelId="{4F55C122-DBAC-4DAD-B163-C2B070C756DF}" srcId="{B07C7B84-C556-4879-86AC-857C24C69010}" destId="{14EA7FFD-DD81-4C53-A5F1-3591A0E085D6}" srcOrd="0" destOrd="0" parTransId="{640047FF-3F2C-4291-A7FC-FDE367062943}" sibTransId="{D6CBB07D-AC0B-4FD2-A4B2-8EE16B8ED8C9}"/>
    <dgm:cxn modelId="{BE7CA237-2192-6247-9A8E-6B1D7E6D23E8}" type="presOf" srcId="{3EB38BC6-715B-4E84-B646-FA8554356A50}" destId="{36F76581-1625-4C63-8354-BD25C6F4C7E7}" srcOrd="0" destOrd="0" presId="urn:microsoft.com/office/officeart/2009/layout/CirclePictureHierarchy"/>
    <dgm:cxn modelId="{A25E80CD-3549-4D40-B64F-1B60C0A62174}" type="presOf" srcId="{640047FF-3F2C-4291-A7FC-FDE367062943}" destId="{FE68C3E6-932D-4BF2-AE51-53B3827C5E06}" srcOrd="0" destOrd="0" presId="urn:microsoft.com/office/officeart/2009/layout/CirclePictureHierarchy"/>
    <dgm:cxn modelId="{053CB880-C18E-4A59-A41F-8E034675C01D}" srcId="{844ACE95-6205-49BD-A924-D87822E1863E}" destId="{CF072DEF-8363-4761-8F91-CA8554DBFBD1}" srcOrd="0" destOrd="0" parTransId="{6A57B1B1-D8DD-4636-8DA5-1D8B21FBF5A5}" sibTransId="{6BC10898-4638-4D23-B2EB-CCFF6E1AB776}"/>
    <dgm:cxn modelId="{D7351D61-8B66-F047-9BE1-35D5E2A56CE4}" type="presOf" srcId="{3EE8559A-3CB0-48F8-B13B-B7FC0C5A233B}" destId="{51F83172-A024-4753-AB72-87925EC70ADC}" srcOrd="0" destOrd="0" presId="urn:microsoft.com/office/officeart/2009/layout/CirclePictureHierarchy"/>
    <dgm:cxn modelId="{27DA04AF-F9C9-7444-9011-A0B907D9F609}" type="presOf" srcId="{4BFC20F8-4605-4B88-9398-C94D6D75FB2C}" destId="{B757D9B4-8502-4BB7-AE5B-67D003FBF479}" srcOrd="0" destOrd="0" presId="urn:microsoft.com/office/officeart/2009/layout/CirclePictureHierarchy"/>
    <dgm:cxn modelId="{A0743F71-200C-6B4F-B40A-2E8243F0CF6E}" type="presOf" srcId="{E0BBBC49-E363-4EDA-ADC5-016A7A8EA33A}" destId="{6435C777-BF31-4F12-B55A-CD0A9C7E7BAC}" srcOrd="0" destOrd="0" presId="urn:microsoft.com/office/officeart/2009/layout/CirclePictureHierarchy"/>
    <dgm:cxn modelId="{98B36478-6755-A14D-958B-1866336CB870}" type="presOf" srcId="{D7D17BBF-9236-431E-880B-1D964CFED597}" destId="{A8FFA9D4-E61F-4614-9A56-36B37CC7157A}" srcOrd="0" destOrd="0" presId="urn:microsoft.com/office/officeart/2009/layout/CirclePictureHierarchy"/>
    <dgm:cxn modelId="{234EE60A-E6C3-6142-838A-76240B879639}" type="presOf" srcId="{DA0D568C-2E4F-4D78-BA64-8D56D6633D76}" destId="{E95B2987-0633-45F5-BE2A-9D403ABA2DFC}" srcOrd="0" destOrd="0" presId="urn:microsoft.com/office/officeart/2009/layout/CirclePictureHierarchy"/>
    <dgm:cxn modelId="{DD1FFDA5-06F4-E34E-8FE5-88DD63763B4F}" type="presOf" srcId="{CF072DEF-8363-4761-8F91-CA8554DBFBD1}" destId="{AFB08824-AFE1-484E-9FF7-881FD7BAB80F}" srcOrd="0" destOrd="0" presId="urn:microsoft.com/office/officeart/2009/layout/CirclePictureHierarchy"/>
    <dgm:cxn modelId="{06AA3F8D-D6F2-1B4D-8512-AE73F431ED19}" type="presOf" srcId="{844ACE95-6205-49BD-A924-D87822E1863E}" destId="{F5BFDF69-BCB5-4865-95B4-90A8F9E90C3C}" srcOrd="0" destOrd="0" presId="urn:microsoft.com/office/officeart/2009/layout/CirclePictureHierarchy"/>
    <dgm:cxn modelId="{648A3AC5-F985-4E2C-A4BF-C1B9315A33DD}" srcId="{14EA7FFD-DD81-4C53-A5F1-3591A0E085D6}" destId="{3EE8559A-3CB0-48F8-B13B-B7FC0C5A233B}" srcOrd="0" destOrd="0" parTransId="{3EB38BC6-715B-4E84-B646-FA8554356A50}" sibTransId="{AA357213-732A-450D-B922-4F72D50108E4}"/>
    <dgm:cxn modelId="{35E3ED45-04B5-B249-AB1B-8AB1108567A0}" type="presOf" srcId="{6A57B1B1-D8DD-4636-8DA5-1D8B21FBF5A5}" destId="{55EDCC0E-0614-4663-9428-14BE9C63D358}" srcOrd="0" destOrd="0" presId="urn:microsoft.com/office/officeart/2009/layout/CirclePictureHierarchy"/>
    <dgm:cxn modelId="{D5809BFC-7081-43E6-B993-EE1E76F9533C}" srcId="{B07C7B84-C556-4879-86AC-857C24C69010}" destId="{844ACE95-6205-49BD-A924-D87822E1863E}" srcOrd="1" destOrd="0" parTransId="{DA0D568C-2E4F-4D78-BA64-8D56D6633D76}" sibTransId="{3F645C92-98CB-4C8F-8706-D2C7E2B4CACC}"/>
    <dgm:cxn modelId="{434C39B2-67A3-BE46-B710-08883074497F}" type="presParOf" srcId="{A8FFA9D4-E61F-4614-9A56-36B37CC7157A}" destId="{D3366782-9985-48E5-8CCA-5888D8801DEB}" srcOrd="0" destOrd="0" presId="urn:microsoft.com/office/officeart/2009/layout/CirclePictureHierarchy"/>
    <dgm:cxn modelId="{D0AFBE26-9EB4-044C-8FA2-9A7AC4230D86}" type="presParOf" srcId="{D3366782-9985-48E5-8CCA-5888D8801DEB}" destId="{EEF1A603-02B2-4EB7-B317-5CFC0402D3A8}" srcOrd="0" destOrd="0" presId="urn:microsoft.com/office/officeart/2009/layout/CirclePictureHierarchy"/>
    <dgm:cxn modelId="{A8514E4F-5C92-4045-A779-0C527102F31E}" type="presParOf" srcId="{EEF1A603-02B2-4EB7-B317-5CFC0402D3A8}" destId="{A89A2AF1-8469-444E-967B-563341896EA3}" srcOrd="0" destOrd="0" presId="urn:microsoft.com/office/officeart/2009/layout/CirclePictureHierarchy"/>
    <dgm:cxn modelId="{69FA6B1E-215E-904E-9A6E-6B68F52D680D}" type="presParOf" srcId="{EEF1A603-02B2-4EB7-B317-5CFC0402D3A8}" destId="{45D90333-A7BA-4B99-9BA5-6A392324D418}" srcOrd="1" destOrd="0" presId="urn:microsoft.com/office/officeart/2009/layout/CirclePictureHierarchy"/>
    <dgm:cxn modelId="{D77CCB50-A6EF-1A44-A9A4-A886EED97109}" type="presParOf" srcId="{D3366782-9985-48E5-8CCA-5888D8801DEB}" destId="{FDACE55F-6296-4DD2-ADB0-D2EB430D64C0}" srcOrd="1" destOrd="0" presId="urn:microsoft.com/office/officeart/2009/layout/CirclePictureHierarchy"/>
    <dgm:cxn modelId="{EEE9C670-BEEB-314F-8FD6-2420941BDBE7}" type="presParOf" srcId="{FDACE55F-6296-4DD2-ADB0-D2EB430D64C0}" destId="{FE68C3E6-932D-4BF2-AE51-53B3827C5E06}" srcOrd="0" destOrd="0" presId="urn:microsoft.com/office/officeart/2009/layout/CirclePictureHierarchy"/>
    <dgm:cxn modelId="{5A2BD965-84F4-0D45-A47F-BA96BF20DCCD}" type="presParOf" srcId="{FDACE55F-6296-4DD2-ADB0-D2EB430D64C0}" destId="{0A51B636-0A44-433E-A9A9-4E151B270725}" srcOrd="1" destOrd="0" presId="urn:microsoft.com/office/officeart/2009/layout/CirclePictureHierarchy"/>
    <dgm:cxn modelId="{8BEFC266-5229-3E41-AA30-07C2E87E84DE}" type="presParOf" srcId="{0A51B636-0A44-433E-A9A9-4E151B270725}" destId="{29D9B5D0-D64C-40F4-9F21-DA09F354B102}" srcOrd="0" destOrd="0" presId="urn:microsoft.com/office/officeart/2009/layout/CirclePictureHierarchy"/>
    <dgm:cxn modelId="{649A8755-9DD9-7F46-98F4-200B3EE270F0}" type="presParOf" srcId="{29D9B5D0-D64C-40F4-9F21-DA09F354B102}" destId="{30236A2E-B257-4D2F-AA8C-F810CE2DE3A0}" srcOrd="0" destOrd="0" presId="urn:microsoft.com/office/officeart/2009/layout/CirclePictureHierarchy"/>
    <dgm:cxn modelId="{589B6596-CCDB-F14D-9983-89DFE0ADBE3D}" type="presParOf" srcId="{29D9B5D0-D64C-40F4-9F21-DA09F354B102}" destId="{E49C109A-DC01-46EC-84B4-654D4117F186}" srcOrd="1" destOrd="0" presId="urn:microsoft.com/office/officeart/2009/layout/CirclePictureHierarchy"/>
    <dgm:cxn modelId="{9C1C182D-FAEB-714A-8849-FD065ABBC05A}" type="presParOf" srcId="{0A51B636-0A44-433E-A9A9-4E151B270725}" destId="{FF381E4B-281E-4A1E-A353-8933327B649A}" srcOrd="1" destOrd="0" presId="urn:microsoft.com/office/officeart/2009/layout/CirclePictureHierarchy"/>
    <dgm:cxn modelId="{45512F7A-0A65-C44D-B217-6C7D588DDE93}" type="presParOf" srcId="{FF381E4B-281E-4A1E-A353-8933327B649A}" destId="{36F76581-1625-4C63-8354-BD25C6F4C7E7}" srcOrd="0" destOrd="0" presId="urn:microsoft.com/office/officeart/2009/layout/CirclePictureHierarchy"/>
    <dgm:cxn modelId="{C2226DB9-7D74-2C4C-8849-6E51197C8E09}" type="presParOf" srcId="{FF381E4B-281E-4A1E-A353-8933327B649A}" destId="{E73847D9-819A-4F15-97F6-CE513049B509}" srcOrd="1" destOrd="0" presId="urn:microsoft.com/office/officeart/2009/layout/CirclePictureHierarchy"/>
    <dgm:cxn modelId="{63982FA4-C9CC-B94C-BD4B-F3753FF4448A}" type="presParOf" srcId="{E73847D9-819A-4F15-97F6-CE513049B509}" destId="{45503CE8-EA00-4354-93C4-74DAC557B86E}" srcOrd="0" destOrd="0" presId="urn:microsoft.com/office/officeart/2009/layout/CirclePictureHierarchy"/>
    <dgm:cxn modelId="{BDAD8157-DD81-D04B-80F4-2009DF8D3183}" type="presParOf" srcId="{45503CE8-EA00-4354-93C4-74DAC557B86E}" destId="{4C903EF7-EE3A-478F-A0FB-545C4658DF32}" srcOrd="0" destOrd="0" presId="urn:microsoft.com/office/officeart/2009/layout/CirclePictureHierarchy"/>
    <dgm:cxn modelId="{C41EF651-2489-9843-8FAE-5C07A5DCFEDA}" type="presParOf" srcId="{45503CE8-EA00-4354-93C4-74DAC557B86E}" destId="{51F83172-A024-4753-AB72-87925EC70ADC}" srcOrd="1" destOrd="0" presId="urn:microsoft.com/office/officeart/2009/layout/CirclePictureHierarchy"/>
    <dgm:cxn modelId="{00178D00-900E-AB40-874D-6CCD8A99813B}" type="presParOf" srcId="{E73847D9-819A-4F15-97F6-CE513049B509}" destId="{B26B29DB-789E-406B-9750-55B7ECDA14F9}" srcOrd="1" destOrd="0" presId="urn:microsoft.com/office/officeart/2009/layout/CirclePictureHierarchy"/>
    <dgm:cxn modelId="{F1A552EA-2062-634A-B7AD-71EE833315F1}" type="presParOf" srcId="{FF381E4B-281E-4A1E-A353-8933327B649A}" destId="{6435C777-BF31-4F12-B55A-CD0A9C7E7BAC}" srcOrd="2" destOrd="0" presId="urn:microsoft.com/office/officeart/2009/layout/CirclePictureHierarchy"/>
    <dgm:cxn modelId="{CBD375C6-B405-8440-911B-F4230FE88689}" type="presParOf" srcId="{FF381E4B-281E-4A1E-A353-8933327B649A}" destId="{3365613E-3C90-4DAB-9D9A-1FD1E23E068E}" srcOrd="3" destOrd="0" presId="urn:microsoft.com/office/officeart/2009/layout/CirclePictureHierarchy"/>
    <dgm:cxn modelId="{728DA4EE-17BE-8648-B7A4-DBC89921BA7A}" type="presParOf" srcId="{3365613E-3C90-4DAB-9D9A-1FD1E23E068E}" destId="{24F11862-F2AF-4362-ADBA-F5711E24D23B}" srcOrd="0" destOrd="0" presId="urn:microsoft.com/office/officeart/2009/layout/CirclePictureHierarchy"/>
    <dgm:cxn modelId="{9C3FE0A1-734C-0449-8629-E4DDBC7357E2}" type="presParOf" srcId="{24F11862-F2AF-4362-ADBA-F5711E24D23B}" destId="{4BC9A33E-2FA1-446A-98C4-8CC944DAF5E3}" srcOrd="0" destOrd="0" presId="urn:microsoft.com/office/officeart/2009/layout/CirclePictureHierarchy"/>
    <dgm:cxn modelId="{0F9EA702-2313-E345-A5AE-B501D0E709DC}" type="presParOf" srcId="{24F11862-F2AF-4362-ADBA-F5711E24D23B}" destId="{B757D9B4-8502-4BB7-AE5B-67D003FBF479}" srcOrd="1" destOrd="0" presId="urn:microsoft.com/office/officeart/2009/layout/CirclePictureHierarchy"/>
    <dgm:cxn modelId="{990B34E0-C7D5-9C4E-BD5B-1215B0E37518}" type="presParOf" srcId="{3365613E-3C90-4DAB-9D9A-1FD1E23E068E}" destId="{80458839-899E-49A1-A68C-EAD73AB42AFC}" srcOrd="1" destOrd="0" presId="urn:microsoft.com/office/officeart/2009/layout/CirclePictureHierarchy"/>
    <dgm:cxn modelId="{77F6F086-2881-9B40-9586-D5AD35E94E86}" type="presParOf" srcId="{FDACE55F-6296-4DD2-ADB0-D2EB430D64C0}" destId="{E95B2987-0633-45F5-BE2A-9D403ABA2DFC}" srcOrd="2" destOrd="0" presId="urn:microsoft.com/office/officeart/2009/layout/CirclePictureHierarchy"/>
    <dgm:cxn modelId="{367D7E06-452C-5F4A-9C70-88043A6BCB6B}" type="presParOf" srcId="{FDACE55F-6296-4DD2-ADB0-D2EB430D64C0}" destId="{6D874E03-24E5-4980-B11D-9C6F3A222719}" srcOrd="3" destOrd="0" presId="urn:microsoft.com/office/officeart/2009/layout/CirclePictureHierarchy"/>
    <dgm:cxn modelId="{561E89BC-28E6-2044-924A-95A1D3D3D049}" type="presParOf" srcId="{6D874E03-24E5-4980-B11D-9C6F3A222719}" destId="{0E5AEB48-727A-4CCB-84E7-5F5FCC0EEEC2}" srcOrd="0" destOrd="0" presId="urn:microsoft.com/office/officeart/2009/layout/CirclePictureHierarchy"/>
    <dgm:cxn modelId="{0808D4C6-DAAA-6F41-A55A-CA7EA5BD717D}" type="presParOf" srcId="{0E5AEB48-727A-4CCB-84E7-5F5FCC0EEEC2}" destId="{CACB263E-4D1A-4107-81E3-41C6BD48CF49}" srcOrd="0" destOrd="0" presId="urn:microsoft.com/office/officeart/2009/layout/CirclePictureHierarchy"/>
    <dgm:cxn modelId="{E2C65757-6523-E34E-86A8-BE3E297D8C47}" type="presParOf" srcId="{0E5AEB48-727A-4CCB-84E7-5F5FCC0EEEC2}" destId="{F5BFDF69-BCB5-4865-95B4-90A8F9E90C3C}" srcOrd="1" destOrd="0" presId="urn:microsoft.com/office/officeart/2009/layout/CirclePictureHierarchy"/>
    <dgm:cxn modelId="{B5F20D64-5B04-0A47-86C0-2190C04B8466}" type="presParOf" srcId="{6D874E03-24E5-4980-B11D-9C6F3A222719}" destId="{73BD12A6-4BC0-4B52-B2CF-3DC60A31D46D}" srcOrd="1" destOrd="0" presId="urn:microsoft.com/office/officeart/2009/layout/CirclePictureHierarchy"/>
    <dgm:cxn modelId="{A6F1A9A0-57E4-5D4B-9EF6-C1DC004E05A2}" type="presParOf" srcId="{73BD12A6-4BC0-4B52-B2CF-3DC60A31D46D}" destId="{55EDCC0E-0614-4663-9428-14BE9C63D358}" srcOrd="0" destOrd="0" presId="urn:microsoft.com/office/officeart/2009/layout/CirclePictureHierarchy"/>
    <dgm:cxn modelId="{F6913933-9678-4D43-915D-08E5D0CC3B11}" type="presParOf" srcId="{73BD12A6-4BC0-4B52-B2CF-3DC60A31D46D}" destId="{277D8421-478F-41D1-A444-AED25A24F67C}" srcOrd="1" destOrd="0" presId="urn:microsoft.com/office/officeart/2009/layout/CirclePictureHierarchy"/>
    <dgm:cxn modelId="{B4CB0714-22F0-E741-B376-022B7C242E8D}" type="presParOf" srcId="{277D8421-478F-41D1-A444-AED25A24F67C}" destId="{CA45F1B6-A502-4B7C-9B20-8FA9A8328953}" srcOrd="0" destOrd="0" presId="urn:microsoft.com/office/officeart/2009/layout/CirclePictureHierarchy"/>
    <dgm:cxn modelId="{3127AD2E-C9A3-2D43-A134-535499391725}" type="presParOf" srcId="{CA45F1B6-A502-4B7C-9B20-8FA9A8328953}" destId="{A7696A09-8E81-4CE2-BD99-CE1566675248}" srcOrd="0" destOrd="0" presId="urn:microsoft.com/office/officeart/2009/layout/CirclePictureHierarchy"/>
    <dgm:cxn modelId="{6E703370-41EE-AD42-B448-0A6EADDA1530}" type="presParOf" srcId="{CA45F1B6-A502-4B7C-9B20-8FA9A8328953}" destId="{AFB08824-AFE1-484E-9FF7-881FD7BAB80F}" srcOrd="1" destOrd="0" presId="urn:microsoft.com/office/officeart/2009/layout/CirclePictureHierarchy"/>
    <dgm:cxn modelId="{1C6796A1-1FEB-3F48-8AC1-0580842873BE}" type="presParOf" srcId="{277D8421-478F-41D1-A444-AED25A24F67C}" destId="{3197CC21-993A-4B27-AD16-DD6FA7E9177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D17BBF-9236-431E-880B-1D964CFED597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7C7B84-C556-4879-86AC-857C24C6901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940BB299-6083-422F-8EFB-79D92FA01520}" type="parTrans" cxnId="{A8E2F66A-947D-4685-B45E-8AAF99754747}">
      <dgm:prSet/>
      <dgm:spPr/>
      <dgm:t>
        <a:bodyPr/>
        <a:lstStyle/>
        <a:p>
          <a:endParaRPr lang="en-US"/>
        </a:p>
      </dgm:t>
    </dgm:pt>
    <dgm:pt modelId="{44E6F5AC-74AD-457A-B861-DA6D0A2297B3}" type="sibTrans" cxnId="{A8E2F66A-947D-4685-B45E-8AAF99754747}">
      <dgm:prSet/>
      <dgm:spPr/>
      <dgm:t>
        <a:bodyPr/>
        <a:lstStyle/>
        <a:p>
          <a:endParaRPr lang="en-US"/>
        </a:p>
      </dgm:t>
    </dgm:pt>
    <dgm:pt modelId="{14EA7FFD-DD81-4C53-A5F1-3591A0E085D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40047FF-3F2C-4291-A7FC-FDE367062943}" type="parTrans" cxnId="{4F55C122-DBAC-4DAD-B163-C2B070C756DF}">
      <dgm:prSet/>
      <dgm:spPr/>
      <dgm:t>
        <a:bodyPr/>
        <a:lstStyle/>
        <a:p>
          <a:endParaRPr lang="en-US"/>
        </a:p>
      </dgm:t>
    </dgm:pt>
    <dgm:pt modelId="{D6CBB07D-AC0B-4FD2-A4B2-8EE16B8ED8C9}" type="sibTrans" cxnId="{4F55C122-DBAC-4DAD-B163-C2B070C756DF}">
      <dgm:prSet/>
      <dgm:spPr/>
      <dgm:t>
        <a:bodyPr/>
        <a:lstStyle/>
        <a:p>
          <a:endParaRPr lang="en-US"/>
        </a:p>
      </dgm:t>
    </dgm:pt>
    <dgm:pt modelId="{844ACE95-6205-49BD-A924-D87822E1863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DA0D568C-2E4F-4D78-BA64-8D56D6633D76}" type="parTrans" cxnId="{D5809BFC-7081-43E6-B993-EE1E76F9533C}">
      <dgm:prSet/>
      <dgm:spPr/>
      <dgm:t>
        <a:bodyPr/>
        <a:lstStyle/>
        <a:p>
          <a:endParaRPr lang="en-US"/>
        </a:p>
      </dgm:t>
    </dgm:pt>
    <dgm:pt modelId="{3F645C92-98CB-4C8F-8706-D2C7E2B4CACC}" type="sibTrans" cxnId="{D5809BFC-7081-43E6-B993-EE1E76F9533C}">
      <dgm:prSet/>
      <dgm:spPr/>
      <dgm:t>
        <a:bodyPr/>
        <a:lstStyle/>
        <a:p>
          <a:endParaRPr lang="en-US"/>
        </a:p>
      </dgm:t>
    </dgm:pt>
    <dgm:pt modelId="{CF072DEF-8363-4761-8F91-CA8554DBFBD1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6A57B1B1-D8DD-4636-8DA5-1D8B21FBF5A5}" type="parTrans" cxnId="{053CB880-C18E-4A59-A41F-8E034675C01D}">
      <dgm:prSet/>
      <dgm:spPr/>
      <dgm:t>
        <a:bodyPr/>
        <a:lstStyle/>
        <a:p>
          <a:endParaRPr lang="en-US"/>
        </a:p>
      </dgm:t>
    </dgm:pt>
    <dgm:pt modelId="{6BC10898-4638-4D23-B2EB-CCFF6E1AB776}" type="sibTrans" cxnId="{053CB880-C18E-4A59-A41F-8E034675C01D}">
      <dgm:prSet/>
      <dgm:spPr/>
      <dgm:t>
        <a:bodyPr/>
        <a:lstStyle/>
        <a:p>
          <a:endParaRPr lang="en-US"/>
        </a:p>
      </dgm:t>
    </dgm:pt>
    <dgm:pt modelId="{4BFC20F8-4605-4B88-9398-C94D6D75FB2C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69001FB-1ABE-4131-B862-C706CF099A86}" type="sibTrans" cxnId="{2E2F4528-3EB0-4DF9-AAFE-6691F40F6F64}">
      <dgm:prSet/>
      <dgm:spPr/>
      <dgm:t>
        <a:bodyPr/>
        <a:lstStyle/>
        <a:p>
          <a:endParaRPr lang="en-US"/>
        </a:p>
      </dgm:t>
    </dgm:pt>
    <dgm:pt modelId="{E0BBBC49-E363-4EDA-ADC5-016A7A8EA33A}" type="parTrans" cxnId="{2E2F4528-3EB0-4DF9-AAFE-6691F40F6F64}">
      <dgm:prSet/>
      <dgm:spPr/>
      <dgm:t>
        <a:bodyPr/>
        <a:lstStyle/>
        <a:p>
          <a:endParaRPr lang="en-US"/>
        </a:p>
      </dgm:t>
    </dgm:pt>
    <dgm:pt modelId="{3EE8559A-3CB0-48F8-B13B-B7FC0C5A233B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AA357213-732A-450D-B922-4F72D50108E4}" type="sibTrans" cxnId="{648A3AC5-F985-4E2C-A4BF-C1B9315A33DD}">
      <dgm:prSet/>
      <dgm:spPr/>
      <dgm:t>
        <a:bodyPr/>
        <a:lstStyle/>
        <a:p>
          <a:endParaRPr lang="en-US"/>
        </a:p>
      </dgm:t>
    </dgm:pt>
    <dgm:pt modelId="{3EB38BC6-715B-4E84-B646-FA8554356A50}" type="parTrans" cxnId="{648A3AC5-F985-4E2C-A4BF-C1B9315A33DD}">
      <dgm:prSet/>
      <dgm:spPr/>
      <dgm:t>
        <a:bodyPr/>
        <a:lstStyle/>
        <a:p>
          <a:endParaRPr lang="en-US"/>
        </a:p>
      </dgm:t>
    </dgm:pt>
    <dgm:pt modelId="{A8FFA9D4-E61F-4614-9A56-36B37CC7157A}" type="pres">
      <dgm:prSet presAssocID="{D7D17BBF-9236-431E-880B-1D964CFED5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3366782-9985-48E5-8CCA-5888D8801DEB}" type="pres">
      <dgm:prSet presAssocID="{B07C7B84-C556-4879-86AC-857C24C69010}" presName="hierRoot1" presStyleCnt="0"/>
      <dgm:spPr/>
    </dgm:pt>
    <dgm:pt modelId="{EEF1A603-02B2-4EB7-B317-5CFC0402D3A8}" type="pres">
      <dgm:prSet presAssocID="{B07C7B84-C556-4879-86AC-857C24C69010}" presName="composite" presStyleCnt="0"/>
      <dgm:spPr/>
    </dgm:pt>
    <dgm:pt modelId="{A89A2AF1-8469-444E-967B-563341896EA3}" type="pres">
      <dgm:prSet presAssocID="{B07C7B84-C556-4879-86AC-857C24C69010}" presName="image" presStyleLbl="node0" presStyleIdx="0" presStyleCnt="1"/>
      <dgm:spPr/>
    </dgm:pt>
    <dgm:pt modelId="{45D90333-A7BA-4B99-9BA5-6A392324D418}" type="pres">
      <dgm:prSet presAssocID="{B07C7B84-C556-4879-86AC-857C24C69010}" presName="text" presStyleLbl="revTx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ACE55F-6296-4DD2-ADB0-D2EB430D64C0}" type="pres">
      <dgm:prSet presAssocID="{B07C7B84-C556-4879-86AC-857C24C69010}" presName="hierChild2" presStyleCnt="0"/>
      <dgm:spPr/>
    </dgm:pt>
    <dgm:pt modelId="{FE68C3E6-932D-4BF2-AE51-53B3827C5E06}" type="pres">
      <dgm:prSet presAssocID="{640047FF-3F2C-4291-A7FC-FDE367062943}" presName="Name10" presStyleLbl="parChTrans1D2" presStyleIdx="0" presStyleCnt="2"/>
      <dgm:spPr/>
      <dgm:t>
        <a:bodyPr/>
        <a:lstStyle/>
        <a:p>
          <a:endParaRPr lang="en-US"/>
        </a:p>
      </dgm:t>
    </dgm:pt>
    <dgm:pt modelId="{0A51B636-0A44-433E-A9A9-4E151B270725}" type="pres">
      <dgm:prSet presAssocID="{14EA7FFD-DD81-4C53-A5F1-3591A0E085D6}" presName="hierRoot2" presStyleCnt="0"/>
      <dgm:spPr/>
    </dgm:pt>
    <dgm:pt modelId="{29D9B5D0-D64C-40F4-9F21-DA09F354B102}" type="pres">
      <dgm:prSet presAssocID="{14EA7FFD-DD81-4C53-A5F1-3591A0E085D6}" presName="composite2" presStyleCnt="0"/>
      <dgm:spPr/>
    </dgm:pt>
    <dgm:pt modelId="{30236A2E-B257-4D2F-AA8C-F810CE2DE3A0}" type="pres">
      <dgm:prSet presAssocID="{14EA7FFD-DD81-4C53-A5F1-3591A0E085D6}" presName="image2" presStyleLbl="node2" presStyleIdx="0" presStyleCnt="2"/>
      <dgm:spPr/>
    </dgm:pt>
    <dgm:pt modelId="{E49C109A-DC01-46EC-84B4-654D4117F186}" type="pres">
      <dgm:prSet presAssocID="{14EA7FFD-DD81-4C53-A5F1-3591A0E085D6}" presName="text2" presStyleLbl="revTx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381E4B-281E-4A1E-A353-8933327B649A}" type="pres">
      <dgm:prSet presAssocID="{14EA7FFD-DD81-4C53-A5F1-3591A0E085D6}" presName="hierChild3" presStyleCnt="0"/>
      <dgm:spPr/>
    </dgm:pt>
    <dgm:pt modelId="{36F76581-1625-4C63-8354-BD25C6F4C7E7}" type="pres">
      <dgm:prSet presAssocID="{3EB38BC6-715B-4E84-B646-FA8554356A50}" presName="Name17" presStyleLbl="parChTrans1D3" presStyleIdx="0" presStyleCnt="3"/>
      <dgm:spPr/>
      <dgm:t>
        <a:bodyPr/>
        <a:lstStyle/>
        <a:p>
          <a:endParaRPr lang="en-US"/>
        </a:p>
      </dgm:t>
    </dgm:pt>
    <dgm:pt modelId="{E73847D9-819A-4F15-97F6-CE513049B509}" type="pres">
      <dgm:prSet presAssocID="{3EE8559A-3CB0-48F8-B13B-B7FC0C5A233B}" presName="hierRoot3" presStyleCnt="0"/>
      <dgm:spPr/>
    </dgm:pt>
    <dgm:pt modelId="{45503CE8-EA00-4354-93C4-74DAC557B86E}" type="pres">
      <dgm:prSet presAssocID="{3EE8559A-3CB0-48F8-B13B-B7FC0C5A233B}" presName="composite3" presStyleCnt="0"/>
      <dgm:spPr/>
    </dgm:pt>
    <dgm:pt modelId="{4C903EF7-EE3A-478F-A0FB-545C4658DF32}" type="pres">
      <dgm:prSet presAssocID="{3EE8559A-3CB0-48F8-B13B-B7FC0C5A233B}" presName="image3" presStyleLbl="node3" presStyleIdx="0" presStyleCnt="3"/>
      <dgm:spPr/>
    </dgm:pt>
    <dgm:pt modelId="{51F83172-A024-4753-AB72-87925EC70ADC}" type="pres">
      <dgm:prSet presAssocID="{3EE8559A-3CB0-48F8-B13B-B7FC0C5A233B}" presName="text3" presStyleLbl="revTx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26B29DB-789E-406B-9750-55B7ECDA14F9}" type="pres">
      <dgm:prSet presAssocID="{3EE8559A-3CB0-48F8-B13B-B7FC0C5A233B}" presName="hierChild4" presStyleCnt="0"/>
      <dgm:spPr/>
    </dgm:pt>
    <dgm:pt modelId="{6435C777-BF31-4F12-B55A-CD0A9C7E7BAC}" type="pres">
      <dgm:prSet presAssocID="{E0BBBC49-E363-4EDA-ADC5-016A7A8EA33A}" presName="Name17" presStyleLbl="parChTrans1D3" presStyleIdx="1" presStyleCnt="3"/>
      <dgm:spPr/>
      <dgm:t>
        <a:bodyPr/>
        <a:lstStyle/>
        <a:p>
          <a:endParaRPr lang="en-US"/>
        </a:p>
      </dgm:t>
    </dgm:pt>
    <dgm:pt modelId="{3365613E-3C90-4DAB-9D9A-1FD1E23E068E}" type="pres">
      <dgm:prSet presAssocID="{4BFC20F8-4605-4B88-9398-C94D6D75FB2C}" presName="hierRoot3" presStyleCnt="0"/>
      <dgm:spPr/>
    </dgm:pt>
    <dgm:pt modelId="{24F11862-F2AF-4362-ADBA-F5711E24D23B}" type="pres">
      <dgm:prSet presAssocID="{4BFC20F8-4605-4B88-9398-C94D6D75FB2C}" presName="composite3" presStyleCnt="0"/>
      <dgm:spPr/>
    </dgm:pt>
    <dgm:pt modelId="{4BC9A33E-2FA1-446A-98C4-8CC944DAF5E3}" type="pres">
      <dgm:prSet presAssocID="{4BFC20F8-4605-4B88-9398-C94D6D75FB2C}" presName="image3" presStyleLbl="node3" presStyleIdx="1" presStyleCnt="3"/>
      <dgm:spPr/>
    </dgm:pt>
    <dgm:pt modelId="{B757D9B4-8502-4BB7-AE5B-67D003FBF479}" type="pres">
      <dgm:prSet presAssocID="{4BFC20F8-4605-4B88-9398-C94D6D75FB2C}" presName="text3" presStyleLbl="revTx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458839-899E-49A1-A68C-EAD73AB42AFC}" type="pres">
      <dgm:prSet presAssocID="{4BFC20F8-4605-4B88-9398-C94D6D75FB2C}" presName="hierChild4" presStyleCnt="0"/>
      <dgm:spPr/>
    </dgm:pt>
    <dgm:pt modelId="{E95B2987-0633-45F5-BE2A-9D403ABA2DFC}" type="pres">
      <dgm:prSet presAssocID="{DA0D568C-2E4F-4D78-BA64-8D56D6633D7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6D874E03-24E5-4980-B11D-9C6F3A222719}" type="pres">
      <dgm:prSet presAssocID="{844ACE95-6205-49BD-A924-D87822E1863E}" presName="hierRoot2" presStyleCnt="0"/>
      <dgm:spPr/>
    </dgm:pt>
    <dgm:pt modelId="{0E5AEB48-727A-4CCB-84E7-5F5FCC0EEEC2}" type="pres">
      <dgm:prSet presAssocID="{844ACE95-6205-49BD-A924-D87822E1863E}" presName="composite2" presStyleCnt="0"/>
      <dgm:spPr/>
    </dgm:pt>
    <dgm:pt modelId="{CACB263E-4D1A-4107-81E3-41C6BD48CF49}" type="pres">
      <dgm:prSet presAssocID="{844ACE95-6205-49BD-A924-D87822E1863E}" presName="image2" presStyleLbl="node2" presStyleIdx="1" presStyleCnt="2"/>
      <dgm:spPr/>
    </dgm:pt>
    <dgm:pt modelId="{F5BFDF69-BCB5-4865-95B4-90A8F9E90C3C}" type="pres">
      <dgm:prSet presAssocID="{844ACE95-6205-49BD-A924-D87822E1863E}" presName="text2" presStyleLbl="revTx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3BD12A6-4BC0-4B52-B2CF-3DC60A31D46D}" type="pres">
      <dgm:prSet presAssocID="{844ACE95-6205-49BD-A924-D87822E1863E}" presName="hierChild3" presStyleCnt="0"/>
      <dgm:spPr/>
    </dgm:pt>
    <dgm:pt modelId="{55EDCC0E-0614-4663-9428-14BE9C63D358}" type="pres">
      <dgm:prSet presAssocID="{6A57B1B1-D8DD-4636-8DA5-1D8B21FBF5A5}" presName="Name17" presStyleLbl="parChTrans1D3" presStyleIdx="2" presStyleCnt="3"/>
      <dgm:spPr/>
      <dgm:t>
        <a:bodyPr/>
        <a:lstStyle/>
        <a:p>
          <a:endParaRPr lang="en-US"/>
        </a:p>
      </dgm:t>
    </dgm:pt>
    <dgm:pt modelId="{277D8421-478F-41D1-A444-AED25A24F67C}" type="pres">
      <dgm:prSet presAssocID="{CF072DEF-8363-4761-8F91-CA8554DBFBD1}" presName="hierRoot3" presStyleCnt="0"/>
      <dgm:spPr/>
    </dgm:pt>
    <dgm:pt modelId="{CA45F1B6-A502-4B7C-9B20-8FA9A8328953}" type="pres">
      <dgm:prSet presAssocID="{CF072DEF-8363-4761-8F91-CA8554DBFBD1}" presName="composite3" presStyleCnt="0"/>
      <dgm:spPr/>
    </dgm:pt>
    <dgm:pt modelId="{A7696A09-8E81-4CE2-BD99-CE1566675248}" type="pres">
      <dgm:prSet presAssocID="{CF072DEF-8363-4761-8F91-CA8554DBFBD1}" presName="image3" presStyleLbl="node3" presStyleIdx="2" presStyleCnt="3"/>
      <dgm:spPr/>
    </dgm:pt>
    <dgm:pt modelId="{AFB08824-AFE1-484E-9FF7-881FD7BAB80F}" type="pres">
      <dgm:prSet presAssocID="{CF072DEF-8363-4761-8F91-CA8554DBFBD1}" presName="text3" presStyleLbl="revTx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97CC21-993A-4B27-AD16-DD6FA7E91773}" type="pres">
      <dgm:prSet presAssocID="{CF072DEF-8363-4761-8F91-CA8554DBFBD1}" presName="hierChild4" presStyleCnt="0"/>
      <dgm:spPr/>
    </dgm:pt>
  </dgm:ptLst>
  <dgm:cxnLst>
    <dgm:cxn modelId="{2E2F4528-3EB0-4DF9-AAFE-6691F40F6F64}" srcId="{14EA7FFD-DD81-4C53-A5F1-3591A0E085D6}" destId="{4BFC20F8-4605-4B88-9398-C94D6D75FB2C}" srcOrd="1" destOrd="0" parTransId="{E0BBBC49-E363-4EDA-ADC5-016A7A8EA33A}" sibTransId="{069001FB-1ABE-4131-B862-C706CF099A86}"/>
    <dgm:cxn modelId="{A8E2F66A-947D-4685-B45E-8AAF99754747}" srcId="{D7D17BBF-9236-431E-880B-1D964CFED597}" destId="{B07C7B84-C556-4879-86AC-857C24C69010}" srcOrd="0" destOrd="0" parTransId="{940BB299-6083-422F-8EFB-79D92FA01520}" sibTransId="{44E6F5AC-74AD-457A-B861-DA6D0A2297B3}"/>
    <dgm:cxn modelId="{419DC974-072E-3248-ACED-A474DE6386FA}" type="presOf" srcId="{D7D17BBF-9236-431E-880B-1D964CFED597}" destId="{A8FFA9D4-E61F-4614-9A56-36B37CC7157A}" srcOrd="0" destOrd="0" presId="urn:microsoft.com/office/officeart/2009/layout/CirclePictureHierarchy"/>
    <dgm:cxn modelId="{D3F64104-50CE-E148-B76A-AAFC1241455F}" type="presOf" srcId="{3EE8559A-3CB0-48F8-B13B-B7FC0C5A233B}" destId="{51F83172-A024-4753-AB72-87925EC70ADC}" srcOrd="0" destOrd="0" presId="urn:microsoft.com/office/officeart/2009/layout/CirclePictureHierarchy"/>
    <dgm:cxn modelId="{4F55C122-DBAC-4DAD-B163-C2B070C756DF}" srcId="{B07C7B84-C556-4879-86AC-857C24C69010}" destId="{14EA7FFD-DD81-4C53-A5F1-3591A0E085D6}" srcOrd="0" destOrd="0" parTransId="{640047FF-3F2C-4291-A7FC-FDE367062943}" sibTransId="{D6CBB07D-AC0B-4FD2-A4B2-8EE16B8ED8C9}"/>
    <dgm:cxn modelId="{0DBEE38A-DD00-5C4D-B42A-4E9A8C7BA68C}" type="presOf" srcId="{CF072DEF-8363-4761-8F91-CA8554DBFBD1}" destId="{AFB08824-AFE1-484E-9FF7-881FD7BAB80F}" srcOrd="0" destOrd="0" presId="urn:microsoft.com/office/officeart/2009/layout/CirclePictureHierarchy"/>
    <dgm:cxn modelId="{053CB880-C18E-4A59-A41F-8E034675C01D}" srcId="{844ACE95-6205-49BD-A924-D87822E1863E}" destId="{CF072DEF-8363-4761-8F91-CA8554DBFBD1}" srcOrd="0" destOrd="0" parTransId="{6A57B1B1-D8DD-4636-8DA5-1D8B21FBF5A5}" sibTransId="{6BC10898-4638-4D23-B2EB-CCFF6E1AB776}"/>
    <dgm:cxn modelId="{75DC38C8-5E35-7648-B5C1-0AE2532B8584}" type="presOf" srcId="{B07C7B84-C556-4879-86AC-857C24C69010}" destId="{45D90333-A7BA-4B99-9BA5-6A392324D418}" srcOrd="0" destOrd="0" presId="urn:microsoft.com/office/officeart/2009/layout/CirclePictureHierarchy"/>
    <dgm:cxn modelId="{5C9110FC-27C9-5A48-9D4B-C99028B0FA3C}" type="presOf" srcId="{844ACE95-6205-49BD-A924-D87822E1863E}" destId="{F5BFDF69-BCB5-4865-95B4-90A8F9E90C3C}" srcOrd="0" destOrd="0" presId="urn:microsoft.com/office/officeart/2009/layout/CirclePictureHierarchy"/>
    <dgm:cxn modelId="{14E49CA7-6AAB-AF40-AEE4-F5CF40E2985A}" type="presOf" srcId="{6A57B1B1-D8DD-4636-8DA5-1D8B21FBF5A5}" destId="{55EDCC0E-0614-4663-9428-14BE9C63D358}" srcOrd="0" destOrd="0" presId="urn:microsoft.com/office/officeart/2009/layout/CirclePictureHierarchy"/>
    <dgm:cxn modelId="{177E4F68-72BA-7445-AE5F-242D3A2D848C}" type="presOf" srcId="{14EA7FFD-DD81-4C53-A5F1-3591A0E085D6}" destId="{E49C109A-DC01-46EC-84B4-654D4117F186}" srcOrd="0" destOrd="0" presId="urn:microsoft.com/office/officeart/2009/layout/CirclePictureHierarchy"/>
    <dgm:cxn modelId="{7E11AF41-D6ED-F842-81E3-4EC9FECA16C1}" type="presOf" srcId="{3EB38BC6-715B-4E84-B646-FA8554356A50}" destId="{36F76581-1625-4C63-8354-BD25C6F4C7E7}" srcOrd="0" destOrd="0" presId="urn:microsoft.com/office/officeart/2009/layout/CirclePictureHierarchy"/>
    <dgm:cxn modelId="{2E255644-A81B-214A-90A9-81A6A17ABBEF}" type="presOf" srcId="{E0BBBC49-E363-4EDA-ADC5-016A7A8EA33A}" destId="{6435C777-BF31-4F12-B55A-CD0A9C7E7BAC}" srcOrd="0" destOrd="0" presId="urn:microsoft.com/office/officeart/2009/layout/CirclePictureHierarchy"/>
    <dgm:cxn modelId="{9DD46F26-E6E0-6C4A-AD88-5EB22DA2D9A7}" type="presOf" srcId="{4BFC20F8-4605-4B88-9398-C94D6D75FB2C}" destId="{B757D9B4-8502-4BB7-AE5B-67D003FBF479}" srcOrd="0" destOrd="0" presId="urn:microsoft.com/office/officeart/2009/layout/CirclePictureHierarchy"/>
    <dgm:cxn modelId="{C0206052-BE49-C442-AE72-C1BCEB6095DF}" type="presOf" srcId="{640047FF-3F2C-4291-A7FC-FDE367062943}" destId="{FE68C3E6-932D-4BF2-AE51-53B3827C5E06}" srcOrd="0" destOrd="0" presId="urn:microsoft.com/office/officeart/2009/layout/CirclePictureHierarchy"/>
    <dgm:cxn modelId="{B59891E1-AB65-314E-89BF-0412CA55FC89}" type="presOf" srcId="{DA0D568C-2E4F-4D78-BA64-8D56D6633D76}" destId="{E95B2987-0633-45F5-BE2A-9D403ABA2DFC}" srcOrd="0" destOrd="0" presId="urn:microsoft.com/office/officeart/2009/layout/CirclePictureHierarchy"/>
    <dgm:cxn modelId="{648A3AC5-F985-4E2C-A4BF-C1B9315A33DD}" srcId="{14EA7FFD-DD81-4C53-A5F1-3591A0E085D6}" destId="{3EE8559A-3CB0-48F8-B13B-B7FC0C5A233B}" srcOrd="0" destOrd="0" parTransId="{3EB38BC6-715B-4E84-B646-FA8554356A50}" sibTransId="{AA357213-732A-450D-B922-4F72D50108E4}"/>
    <dgm:cxn modelId="{D5809BFC-7081-43E6-B993-EE1E76F9533C}" srcId="{B07C7B84-C556-4879-86AC-857C24C69010}" destId="{844ACE95-6205-49BD-A924-D87822E1863E}" srcOrd="1" destOrd="0" parTransId="{DA0D568C-2E4F-4D78-BA64-8D56D6633D76}" sibTransId="{3F645C92-98CB-4C8F-8706-D2C7E2B4CACC}"/>
    <dgm:cxn modelId="{51AB3CF0-4473-9247-BF4D-E5F99F0E0777}" type="presParOf" srcId="{A8FFA9D4-E61F-4614-9A56-36B37CC7157A}" destId="{D3366782-9985-48E5-8CCA-5888D8801DEB}" srcOrd="0" destOrd="0" presId="urn:microsoft.com/office/officeart/2009/layout/CirclePictureHierarchy"/>
    <dgm:cxn modelId="{7AAA0D26-F335-4040-8867-1326D3DBD1E6}" type="presParOf" srcId="{D3366782-9985-48E5-8CCA-5888D8801DEB}" destId="{EEF1A603-02B2-4EB7-B317-5CFC0402D3A8}" srcOrd="0" destOrd="0" presId="urn:microsoft.com/office/officeart/2009/layout/CirclePictureHierarchy"/>
    <dgm:cxn modelId="{90A208BB-2E62-E74D-8D19-B79F627EE209}" type="presParOf" srcId="{EEF1A603-02B2-4EB7-B317-5CFC0402D3A8}" destId="{A89A2AF1-8469-444E-967B-563341896EA3}" srcOrd="0" destOrd="0" presId="urn:microsoft.com/office/officeart/2009/layout/CirclePictureHierarchy"/>
    <dgm:cxn modelId="{7495F8DD-197B-104B-9C09-E0A6B6E7AAD7}" type="presParOf" srcId="{EEF1A603-02B2-4EB7-B317-5CFC0402D3A8}" destId="{45D90333-A7BA-4B99-9BA5-6A392324D418}" srcOrd="1" destOrd="0" presId="urn:microsoft.com/office/officeart/2009/layout/CirclePictureHierarchy"/>
    <dgm:cxn modelId="{8361C79A-9761-254F-BD5F-27DF7FA5ABD0}" type="presParOf" srcId="{D3366782-9985-48E5-8CCA-5888D8801DEB}" destId="{FDACE55F-6296-4DD2-ADB0-D2EB430D64C0}" srcOrd="1" destOrd="0" presId="urn:microsoft.com/office/officeart/2009/layout/CirclePictureHierarchy"/>
    <dgm:cxn modelId="{A22918D9-EF8B-8745-AF6B-0D2A63401D9B}" type="presParOf" srcId="{FDACE55F-6296-4DD2-ADB0-D2EB430D64C0}" destId="{FE68C3E6-932D-4BF2-AE51-53B3827C5E06}" srcOrd="0" destOrd="0" presId="urn:microsoft.com/office/officeart/2009/layout/CirclePictureHierarchy"/>
    <dgm:cxn modelId="{7E10ABF6-5CFC-DC4A-8571-31391E375B78}" type="presParOf" srcId="{FDACE55F-6296-4DD2-ADB0-D2EB430D64C0}" destId="{0A51B636-0A44-433E-A9A9-4E151B270725}" srcOrd="1" destOrd="0" presId="urn:microsoft.com/office/officeart/2009/layout/CirclePictureHierarchy"/>
    <dgm:cxn modelId="{64C1495C-8CF3-174C-A9ED-1493E3CE1AD9}" type="presParOf" srcId="{0A51B636-0A44-433E-A9A9-4E151B270725}" destId="{29D9B5D0-D64C-40F4-9F21-DA09F354B102}" srcOrd="0" destOrd="0" presId="urn:microsoft.com/office/officeart/2009/layout/CirclePictureHierarchy"/>
    <dgm:cxn modelId="{44546D47-BB48-B943-8BFF-9B8251873725}" type="presParOf" srcId="{29D9B5D0-D64C-40F4-9F21-DA09F354B102}" destId="{30236A2E-B257-4D2F-AA8C-F810CE2DE3A0}" srcOrd="0" destOrd="0" presId="urn:microsoft.com/office/officeart/2009/layout/CirclePictureHierarchy"/>
    <dgm:cxn modelId="{EB0423D9-3951-FA4A-97ED-BD998BE02C2E}" type="presParOf" srcId="{29D9B5D0-D64C-40F4-9F21-DA09F354B102}" destId="{E49C109A-DC01-46EC-84B4-654D4117F186}" srcOrd="1" destOrd="0" presId="urn:microsoft.com/office/officeart/2009/layout/CirclePictureHierarchy"/>
    <dgm:cxn modelId="{AA70CF73-4FFE-1347-9DE5-B73D7D42D7C0}" type="presParOf" srcId="{0A51B636-0A44-433E-A9A9-4E151B270725}" destId="{FF381E4B-281E-4A1E-A353-8933327B649A}" srcOrd="1" destOrd="0" presId="urn:microsoft.com/office/officeart/2009/layout/CirclePictureHierarchy"/>
    <dgm:cxn modelId="{F8E4DA6B-02CE-D241-BB8B-221B715280F7}" type="presParOf" srcId="{FF381E4B-281E-4A1E-A353-8933327B649A}" destId="{36F76581-1625-4C63-8354-BD25C6F4C7E7}" srcOrd="0" destOrd="0" presId="urn:microsoft.com/office/officeart/2009/layout/CirclePictureHierarchy"/>
    <dgm:cxn modelId="{7508DED7-BF41-D34B-B6D9-99810EE6E1CA}" type="presParOf" srcId="{FF381E4B-281E-4A1E-A353-8933327B649A}" destId="{E73847D9-819A-4F15-97F6-CE513049B509}" srcOrd="1" destOrd="0" presId="urn:microsoft.com/office/officeart/2009/layout/CirclePictureHierarchy"/>
    <dgm:cxn modelId="{989D2C62-303D-5A44-9B22-AD663E6C417C}" type="presParOf" srcId="{E73847D9-819A-4F15-97F6-CE513049B509}" destId="{45503CE8-EA00-4354-93C4-74DAC557B86E}" srcOrd="0" destOrd="0" presId="urn:microsoft.com/office/officeart/2009/layout/CirclePictureHierarchy"/>
    <dgm:cxn modelId="{2D99B7F4-A313-F745-8FDE-1EE3FB9DD9B2}" type="presParOf" srcId="{45503CE8-EA00-4354-93C4-74DAC557B86E}" destId="{4C903EF7-EE3A-478F-A0FB-545C4658DF32}" srcOrd="0" destOrd="0" presId="urn:microsoft.com/office/officeart/2009/layout/CirclePictureHierarchy"/>
    <dgm:cxn modelId="{BB68B0BB-DB99-8447-B8EA-AAC50891B061}" type="presParOf" srcId="{45503CE8-EA00-4354-93C4-74DAC557B86E}" destId="{51F83172-A024-4753-AB72-87925EC70ADC}" srcOrd="1" destOrd="0" presId="urn:microsoft.com/office/officeart/2009/layout/CirclePictureHierarchy"/>
    <dgm:cxn modelId="{BD097349-5C67-FC43-9791-5892D6476F6D}" type="presParOf" srcId="{E73847D9-819A-4F15-97F6-CE513049B509}" destId="{B26B29DB-789E-406B-9750-55B7ECDA14F9}" srcOrd="1" destOrd="0" presId="urn:microsoft.com/office/officeart/2009/layout/CirclePictureHierarchy"/>
    <dgm:cxn modelId="{4C5600D6-2E01-5240-9B00-57499946730A}" type="presParOf" srcId="{FF381E4B-281E-4A1E-A353-8933327B649A}" destId="{6435C777-BF31-4F12-B55A-CD0A9C7E7BAC}" srcOrd="2" destOrd="0" presId="urn:microsoft.com/office/officeart/2009/layout/CirclePictureHierarchy"/>
    <dgm:cxn modelId="{03BC432E-D320-1046-BB6C-BA97CB39EA7B}" type="presParOf" srcId="{FF381E4B-281E-4A1E-A353-8933327B649A}" destId="{3365613E-3C90-4DAB-9D9A-1FD1E23E068E}" srcOrd="3" destOrd="0" presId="urn:microsoft.com/office/officeart/2009/layout/CirclePictureHierarchy"/>
    <dgm:cxn modelId="{B5A6A716-3B92-0C46-9B84-45585841D115}" type="presParOf" srcId="{3365613E-3C90-4DAB-9D9A-1FD1E23E068E}" destId="{24F11862-F2AF-4362-ADBA-F5711E24D23B}" srcOrd="0" destOrd="0" presId="urn:microsoft.com/office/officeart/2009/layout/CirclePictureHierarchy"/>
    <dgm:cxn modelId="{97A6C675-D4C2-5F4F-BF59-36FE1355263F}" type="presParOf" srcId="{24F11862-F2AF-4362-ADBA-F5711E24D23B}" destId="{4BC9A33E-2FA1-446A-98C4-8CC944DAF5E3}" srcOrd="0" destOrd="0" presId="urn:microsoft.com/office/officeart/2009/layout/CirclePictureHierarchy"/>
    <dgm:cxn modelId="{2028AF11-AA52-7647-8C8F-FEA8A005E35E}" type="presParOf" srcId="{24F11862-F2AF-4362-ADBA-F5711E24D23B}" destId="{B757D9B4-8502-4BB7-AE5B-67D003FBF479}" srcOrd="1" destOrd="0" presId="urn:microsoft.com/office/officeart/2009/layout/CirclePictureHierarchy"/>
    <dgm:cxn modelId="{6BDECDAA-B35A-474A-BF20-C769760C52E5}" type="presParOf" srcId="{3365613E-3C90-4DAB-9D9A-1FD1E23E068E}" destId="{80458839-899E-49A1-A68C-EAD73AB42AFC}" srcOrd="1" destOrd="0" presId="urn:microsoft.com/office/officeart/2009/layout/CirclePictureHierarchy"/>
    <dgm:cxn modelId="{09291C9B-7278-A942-9588-48F1177C0B57}" type="presParOf" srcId="{FDACE55F-6296-4DD2-ADB0-D2EB430D64C0}" destId="{E95B2987-0633-45F5-BE2A-9D403ABA2DFC}" srcOrd="2" destOrd="0" presId="urn:microsoft.com/office/officeart/2009/layout/CirclePictureHierarchy"/>
    <dgm:cxn modelId="{9A2C1DCD-7BBF-0D40-B310-FA101BE422D9}" type="presParOf" srcId="{FDACE55F-6296-4DD2-ADB0-D2EB430D64C0}" destId="{6D874E03-24E5-4980-B11D-9C6F3A222719}" srcOrd="3" destOrd="0" presId="urn:microsoft.com/office/officeart/2009/layout/CirclePictureHierarchy"/>
    <dgm:cxn modelId="{12F48CC7-49C8-DA4C-943D-F1598068D626}" type="presParOf" srcId="{6D874E03-24E5-4980-B11D-9C6F3A222719}" destId="{0E5AEB48-727A-4CCB-84E7-5F5FCC0EEEC2}" srcOrd="0" destOrd="0" presId="urn:microsoft.com/office/officeart/2009/layout/CirclePictureHierarchy"/>
    <dgm:cxn modelId="{E027E4BC-3EB3-3B4A-8F43-A3B03FF45B19}" type="presParOf" srcId="{0E5AEB48-727A-4CCB-84E7-5F5FCC0EEEC2}" destId="{CACB263E-4D1A-4107-81E3-41C6BD48CF49}" srcOrd="0" destOrd="0" presId="urn:microsoft.com/office/officeart/2009/layout/CirclePictureHierarchy"/>
    <dgm:cxn modelId="{E31632BC-50FE-CE4B-A720-04079CF32321}" type="presParOf" srcId="{0E5AEB48-727A-4CCB-84E7-5F5FCC0EEEC2}" destId="{F5BFDF69-BCB5-4865-95B4-90A8F9E90C3C}" srcOrd="1" destOrd="0" presId="urn:microsoft.com/office/officeart/2009/layout/CirclePictureHierarchy"/>
    <dgm:cxn modelId="{9174B268-18B4-F646-820D-AFCD5E1DEF4F}" type="presParOf" srcId="{6D874E03-24E5-4980-B11D-9C6F3A222719}" destId="{73BD12A6-4BC0-4B52-B2CF-3DC60A31D46D}" srcOrd="1" destOrd="0" presId="urn:microsoft.com/office/officeart/2009/layout/CirclePictureHierarchy"/>
    <dgm:cxn modelId="{A80D2FDB-949A-8841-8FAA-2452ACED5388}" type="presParOf" srcId="{73BD12A6-4BC0-4B52-B2CF-3DC60A31D46D}" destId="{55EDCC0E-0614-4663-9428-14BE9C63D358}" srcOrd="0" destOrd="0" presId="urn:microsoft.com/office/officeart/2009/layout/CirclePictureHierarchy"/>
    <dgm:cxn modelId="{95F63529-501B-B940-ACC3-DD9028B73798}" type="presParOf" srcId="{73BD12A6-4BC0-4B52-B2CF-3DC60A31D46D}" destId="{277D8421-478F-41D1-A444-AED25A24F67C}" srcOrd="1" destOrd="0" presId="urn:microsoft.com/office/officeart/2009/layout/CirclePictureHierarchy"/>
    <dgm:cxn modelId="{AE32EDA4-C806-8C48-86F4-A80C7D1C497F}" type="presParOf" srcId="{277D8421-478F-41D1-A444-AED25A24F67C}" destId="{CA45F1B6-A502-4B7C-9B20-8FA9A8328953}" srcOrd="0" destOrd="0" presId="urn:microsoft.com/office/officeart/2009/layout/CirclePictureHierarchy"/>
    <dgm:cxn modelId="{FB907B9C-2DC9-8946-AEFA-3558BC332E74}" type="presParOf" srcId="{CA45F1B6-A502-4B7C-9B20-8FA9A8328953}" destId="{A7696A09-8E81-4CE2-BD99-CE1566675248}" srcOrd="0" destOrd="0" presId="urn:microsoft.com/office/officeart/2009/layout/CirclePictureHierarchy"/>
    <dgm:cxn modelId="{2CD17A3A-A08E-1942-9475-4D2614A0E3AF}" type="presParOf" srcId="{CA45F1B6-A502-4B7C-9B20-8FA9A8328953}" destId="{AFB08824-AFE1-484E-9FF7-881FD7BAB80F}" srcOrd="1" destOrd="0" presId="urn:microsoft.com/office/officeart/2009/layout/CirclePictureHierarchy"/>
    <dgm:cxn modelId="{E37309A5-2A14-5B42-96F9-A9D1C459EECB}" type="presParOf" srcId="{277D8421-478F-41D1-A444-AED25A24F67C}" destId="{3197CC21-993A-4B27-AD16-DD6FA7E91773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EDCC0E-0614-4663-9428-14BE9C63D358}">
      <dsp:nvSpPr>
        <dsp:cNvPr id="0" name=""/>
        <dsp:cNvSpPr/>
      </dsp:nvSpPr>
      <dsp:spPr>
        <a:xfrm>
          <a:off x="925830" y="46247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67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B2987-0633-45F5-BE2A-9D403ABA2DFC}">
      <dsp:nvSpPr>
        <dsp:cNvPr id="0" name=""/>
        <dsp:cNvSpPr/>
      </dsp:nvSpPr>
      <dsp:spPr>
        <a:xfrm>
          <a:off x="637579" y="249542"/>
          <a:ext cx="333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1425"/>
              </a:lnTo>
              <a:lnTo>
                <a:pt x="333970" y="71425"/>
              </a:lnTo>
              <a:lnTo>
                <a:pt x="333970" y="967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5C777-BF31-4F12-B55A-CD0A9C7E7BAC}">
      <dsp:nvSpPr>
        <dsp:cNvPr id="0" name=""/>
        <dsp:cNvSpPr/>
      </dsp:nvSpPr>
      <dsp:spPr>
        <a:xfrm>
          <a:off x="303609" y="462473"/>
          <a:ext cx="2226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1425"/>
              </a:lnTo>
              <a:lnTo>
                <a:pt x="222646" y="71425"/>
              </a:lnTo>
              <a:lnTo>
                <a:pt x="222646" y="967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76581-1625-4C63-8354-BD25C6F4C7E7}">
      <dsp:nvSpPr>
        <dsp:cNvPr id="0" name=""/>
        <dsp:cNvSpPr/>
      </dsp:nvSpPr>
      <dsp:spPr>
        <a:xfrm>
          <a:off x="80962" y="462473"/>
          <a:ext cx="222646" cy="91440"/>
        </a:xfrm>
        <a:custGeom>
          <a:avLst/>
          <a:gdLst/>
          <a:ahLst/>
          <a:cxnLst/>
          <a:rect l="0" t="0" r="0" b="0"/>
          <a:pathLst>
            <a:path>
              <a:moveTo>
                <a:pt x="222646" y="45720"/>
              </a:moveTo>
              <a:lnTo>
                <a:pt x="222646" y="71425"/>
              </a:lnTo>
              <a:lnTo>
                <a:pt x="0" y="71425"/>
              </a:lnTo>
              <a:lnTo>
                <a:pt x="0" y="967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8C3E6-932D-4BF2-AE51-53B3827C5E06}">
      <dsp:nvSpPr>
        <dsp:cNvPr id="0" name=""/>
        <dsp:cNvSpPr/>
      </dsp:nvSpPr>
      <dsp:spPr>
        <a:xfrm>
          <a:off x="303609" y="249542"/>
          <a:ext cx="333970" cy="91440"/>
        </a:xfrm>
        <a:custGeom>
          <a:avLst/>
          <a:gdLst/>
          <a:ahLst/>
          <a:cxnLst/>
          <a:rect l="0" t="0" r="0" b="0"/>
          <a:pathLst>
            <a:path>
              <a:moveTo>
                <a:pt x="333970" y="45720"/>
              </a:moveTo>
              <a:lnTo>
                <a:pt x="333970" y="71425"/>
              </a:lnTo>
              <a:lnTo>
                <a:pt x="0" y="71425"/>
              </a:lnTo>
              <a:lnTo>
                <a:pt x="0" y="967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A2AF1-8469-444E-967B-563341896EA3}">
      <dsp:nvSpPr>
        <dsp:cNvPr id="0" name=""/>
        <dsp:cNvSpPr/>
      </dsp:nvSpPr>
      <dsp:spPr>
        <a:xfrm>
          <a:off x="556617" y="133337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0333-A7BA-4B99-9BA5-6A392324D418}">
      <dsp:nvSpPr>
        <dsp:cNvPr id="0" name=""/>
        <dsp:cNvSpPr/>
      </dsp:nvSpPr>
      <dsp:spPr>
        <a:xfrm>
          <a:off x="718542" y="132932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718542" y="132932"/>
        <a:ext cx="242887" cy="161925"/>
      </dsp:txXfrm>
    </dsp:sp>
    <dsp:sp modelId="{30236A2E-B257-4D2F-AA8C-F810CE2DE3A0}">
      <dsp:nvSpPr>
        <dsp:cNvPr id="0" name=""/>
        <dsp:cNvSpPr/>
      </dsp:nvSpPr>
      <dsp:spPr>
        <a:xfrm>
          <a:off x="222646" y="346268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109A-DC01-46EC-84B4-654D4117F186}">
      <dsp:nvSpPr>
        <dsp:cNvPr id="0" name=""/>
        <dsp:cNvSpPr/>
      </dsp:nvSpPr>
      <dsp:spPr>
        <a:xfrm>
          <a:off x="384571" y="345863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84571" y="345863"/>
        <a:ext cx="242887" cy="161925"/>
      </dsp:txXfrm>
    </dsp:sp>
    <dsp:sp modelId="{4C903EF7-EE3A-478F-A0FB-545C4658DF32}">
      <dsp:nvSpPr>
        <dsp:cNvPr id="0" name=""/>
        <dsp:cNvSpPr/>
      </dsp:nvSpPr>
      <dsp:spPr>
        <a:xfrm>
          <a:off x="0" y="559199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83172-A024-4753-AB72-87925EC70ADC}">
      <dsp:nvSpPr>
        <dsp:cNvPr id="0" name=""/>
        <dsp:cNvSpPr/>
      </dsp:nvSpPr>
      <dsp:spPr>
        <a:xfrm>
          <a:off x="161925" y="558794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161925" y="558794"/>
        <a:ext cx="242887" cy="161925"/>
      </dsp:txXfrm>
    </dsp:sp>
    <dsp:sp modelId="{4BC9A33E-2FA1-446A-98C4-8CC944DAF5E3}">
      <dsp:nvSpPr>
        <dsp:cNvPr id="0" name=""/>
        <dsp:cNvSpPr/>
      </dsp:nvSpPr>
      <dsp:spPr>
        <a:xfrm>
          <a:off x="445293" y="559199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7D9B4-8502-4BB7-AE5B-67D003FBF479}">
      <dsp:nvSpPr>
        <dsp:cNvPr id="0" name=""/>
        <dsp:cNvSpPr/>
      </dsp:nvSpPr>
      <dsp:spPr>
        <a:xfrm>
          <a:off x="607218" y="558794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7218" y="558794"/>
        <a:ext cx="242887" cy="161925"/>
      </dsp:txXfrm>
    </dsp:sp>
    <dsp:sp modelId="{CACB263E-4D1A-4107-81E3-41C6BD48CF49}">
      <dsp:nvSpPr>
        <dsp:cNvPr id="0" name=""/>
        <dsp:cNvSpPr/>
      </dsp:nvSpPr>
      <dsp:spPr>
        <a:xfrm>
          <a:off x="890587" y="346268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FDF69-BCB5-4865-95B4-90A8F9E90C3C}">
      <dsp:nvSpPr>
        <dsp:cNvPr id="0" name=""/>
        <dsp:cNvSpPr/>
      </dsp:nvSpPr>
      <dsp:spPr>
        <a:xfrm>
          <a:off x="1052512" y="345863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1052512" y="345863"/>
        <a:ext cx="242887" cy="161925"/>
      </dsp:txXfrm>
    </dsp:sp>
    <dsp:sp modelId="{A7696A09-8E81-4CE2-BD99-CE1566675248}">
      <dsp:nvSpPr>
        <dsp:cNvPr id="0" name=""/>
        <dsp:cNvSpPr/>
      </dsp:nvSpPr>
      <dsp:spPr>
        <a:xfrm>
          <a:off x="890587" y="559199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8824-AFE1-484E-9FF7-881FD7BAB80F}">
      <dsp:nvSpPr>
        <dsp:cNvPr id="0" name=""/>
        <dsp:cNvSpPr/>
      </dsp:nvSpPr>
      <dsp:spPr>
        <a:xfrm>
          <a:off x="1052512" y="558794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1052512" y="558794"/>
        <a:ext cx="242887" cy="16192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5EDCC0E-0614-4663-9428-14BE9C63D358}">
      <dsp:nvSpPr>
        <dsp:cNvPr id="0" name=""/>
        <dsp:cNvSpPr/>
      </dsp:nvSpPr>
      <dsp:spPr>
        <a:xfrm>
          <a:off x="925830" y="46247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967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B2987-0633-45F5-BE2A-9D403ABA2DFC}">
      <dsp:nvSpPr>
        <dsp:cNvPr id="0" name=""/>
        <dsp:cNvSpPr/>
      </dsp:nvSpPr>
      <dsp:spPr>
        <a:xfrm>
          <a:off x="637579" y="249542"/>
          <a:ext cx="3339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1425"/>
              </a:lnTo>
              <a:lnTo>
                <a:pt x="333970" y="71425"/>
              </a:lnTo>
              <a:lnTo>
                <a:pt x="333970" y="967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5C777-BF31-4F12-B55A-CD0A9C7E7BAC}">
      <dsp:nvSpPr>
        <dsp:cNvPr id="0" name=""/>
        <dsp:cNvSpPr/>
      </dsp:nvSpPr>
      <dsp:spPr>
        <a:xfrm>
          <a:off x="303609" y="462473"/>
          <a:ext cx="2226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71425"/>
              </a:lnTo>
              <a:lnTo>
                <a:pt x="222646" y="71425"/>
              </a:lnTo>
              <a:lnTo>
                <a:pt x="222646" y="967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76581-1625-4C63-8354-BD25C6F4C7E7}">
      <dsp:nvSpPr>
        <dsp:cNvPr id="0" name=""/>
        <dsp:cNvSpPr/>
      </dsp:nvSpPr>
      <dsp:spPr>
        <a:xfrm>
          <a:off x="80962" y="462473"/>
          <a:ext cx="222646" cy="91440"/>
        </a:xfrm>
        <a:custGeom>
          <a:avLst/>
          <a:gdLst/>
          <a:ahLst/>
          <a:cxnLst/>
          <a:rect l="0" t="0" r="0" b="0"/>
          <a:pathLst>
            <a:path>
              <a:moveTo>
                <a:pt x="222646" y="45720"/>
              </a:moveTo>
              <a:lnTo>
                <a:pt x="222646" y="71425"/>
              </a:lnTo>
              <a:lnTo>
                <a:pt x="0" y="71425"/>
              </a:lnTo>
              <a:lnTo>
                <a:pt x="0" y="9672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8C3E6-932D-4BF2-AE51-53B3827C5E06}">
      <dsp:nvSpPr>
        <dsp:cNvPr id="0" name=""/>
        <dsp:cNvSpPr/>
      </dsp:nvSpPr>
      <dsp:spPr>
        <a:xfrm>
          <a:off x="303609" y="249542"/>
          <a:ext cx="333970" cy="91440"/>
        </a:xfrm>
        <a:custGeom>
          <a:avLst/>
          <a:gdLst/>
          <a:ahLst/>
          <a:cxnLst/>
          <a:rect l="0" t="0" r="0" b="0"/>
          <a:pathLst>
            <a:path>
              <a:moveTo>
                <a:pt x="333970" y="45720"/>
              </a:moveTo>
              <a:lnTo>
                <a:pt x="333970" y="71425"/>
              </a:lnTo>
              <a:lnTo>
                <a:pt x="0" y="71425"/>
              </a:lnTo>
              <a:lnTo>
                <a:pt x="0" y="967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A2AF1-8469-444E-967B-563341896EA3}">
      <dsp:nvSpPr>
        <dsp:cNvPr id="0" name=""/>
        <dsp:cNvSpPr/>
      </dsp:nvSpPr>
      <dsp:spPr>
        <a:xfrm>
          <a:off x="556617" y="133337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90333-A7BA-4B99-9BA5-6A392324D418}">
      <dsp:nvSpPr>
        <dsp:cNvPr id="0" name=""/>
        <dsp:cNvSpPr/>
      </dsp:nvSpPr>
      <dsp:spPr>
        <a:xfrm>
          <a:off x="718542" y="132932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718542" y="132932"/>
        <a:ext cx="242887" cy="161925"/>
      </dsp:txXfrm>
    </dsp:sp>
    <dsp:sp modelId="{30236A2E-B257-4D2F-AA8C-F810CE2DE3A0}">
      <dsp:nvSpPr>
        <dsp:cNvPr id="0" name=""/>
        <dsp:cNvSpPr/>
      </dsp:nvSpPr>
      <dsp:spPr>
        <a:xfrm>
          <a:off x="222646" y="346268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C109A-DC01-46EC-84B4-654D4117F186}">
      <dsp:nvSpPr>
        <dsp:cNvPr id="0" name=""/>
        <dsp:cNvSpPr/>
      </dsp:nvSpPr>
      <dsp:spPr>
        <a:xfrm>
          <a:off x="384571" y="345863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384571" y="345863"/>
        <a:ext cx="242887" cy="161925"/>
      </dsp:txXfrm>
    </dsp:sp>
    <dsp:sp modelId="{4C903EF7-EE3A-478F-A0FB-545C4658DF32}">
      <dsp:nvSpPr>
        <dsp:cNvPr id="0" name=""/>
        <dsp:cNvSpPr/>
      </dsp:nvSpPr>
      <dsp:spPr>
        <a:xfrm>
          <a:off x="0" y="559199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83172-A024-4753-AB72-87925EC70ADC}">
      <dsp:nvSpPr>
        <dsp:cNvPr id="0" name=""/>
        <dsp:cNvSpPr/>
      </dsp:nvSpPr>
      <dsp:spPr>
        <a:xfrm>
          <a:off x="161925" y="558794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161925" y="558794"/>
        <a:ext cx="242887" cy="161925"/>
      </dsp:txXfrm>
    </dsp:sp>
    <dsp:sp modelId="{4BC9A33E-2FA1-446A-98C4-8CC944DAF5E3}">
      <dsp:nvSpPr>
        <dsp:cNvPr id="0" name=""/>
        <dsp:cNvSpPr/>
      </dsp:nvSpPr>
      <dsp:spPr>
        <a:xfrm>
          <a:off x="445293" y="559199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7D9B4-8502-4BB7-AE5B-67D003FBF479}">
      <dsp:nvSpPr>
        <dsp:cNvPr id="0" name=""/>
        <dsp:cNvSpPr/>
      </dsp:nvSpPr>
      <dsp:spPr>
        <a:xfrm>
          <a:off x="607218" y="558794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607218" y="558794"/>
        <a:ext cx="242887" cy="161925"/>
      </dsp:txXfrm>
    </dsp:sp>
    <dsp:sp modelId="{CACB263E-4D1A-4107-81E3-41C6BD48CF49}">
      <dsp:nvSpPr>
        <dsp:cNvPr id="0" name=""/>
        <dsp:cNvSpPr/>
      </dsp:nvSpPr>
      <dsp:spPr>
        <a:xfrm>
          <a:off x="890587" y="346268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FDF69-BCB5-4865-95B4-90A8F9E90C3C}">
      <dsp:nvSpPr>
        <dsp:cNvPr id="0" name=""/>
        <dsp:cNvSpPr/>
      </dsp:nvSpPr>
      <dsp:spPr>
        <a:xfrm>
          <a:off x="1052512" y="345863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1052512" y="345863"/>
        <a:ext cx="242887" cy="161925"/>
      </dsp:txXfrm>
    </dsp:sp>
    <dsp:sp modelId="{A7696A09-8E81-4CE2-BD99-CE1566675248}">
      <dsp:nvSpPr>
        <dsp:cNvPr id="0" name=""/>
        <dsp:cNvSpPr/>
      </dsp:nvSpPr>
      <dsp:spPr>
        <a:xfrm>
          <a:off x="890587" y="559199"/>
          <a:ext cx="161925" cy="1619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8824-AFE1-484E-9FF7-881FD7BAB80F}">
      <dsp:nvSpPr>
        <dsp:cNvPr id="0" name=""/>
        <dsp:cNvSpPr/>
      </dsp:nvSpPr>
      <dsp:spPr>
        <a:xfrm>
          <a:off x="1052512" y="558794"/>
          <a:ext cx="242887" cy="161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 smtClean="0"/>
            <a:t> </a:t>
          </a:r>
          <a:endParaRPr lang="en-US" sz="700" kern="1200" dirty="0"/>
        </a:p>
      </dsp:txBody>
      <dsp:txXfrm>
        <a:off x="1052512" y="558794"/>
        <a:ext cx="242887" cy="161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435D8-012D-5B44-8AB8-3972E6E3B493}" type="datetimeFigureOut">
              <a:rPr lang="en-US" smtClean="0"/>
              <a:t>6/7/11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9DCF2-0DC2-C340-964D-05264B67C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B6BC4-71DB-564D-81AA-81781F52F3AC}" type="datetimeFigureOut">
              <a:rPr lang="en-US" smtClean="0"/>
              <a:pPr/>
              <a:t>6/6/11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28-A927-524F-815B-D62DFC2905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81912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Connect motivation to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Threshold for dividing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8901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Recap the problem, current implementation -&gt; skew reduction</a:t>
            </a:r>
            <a:r>
              <a:rPr lang="en-US" baseline="0" dirty="0" smtClean="0"/>
              <a:t> allowed for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0571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02010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365730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959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9593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959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to talk about the UI, Currently this requires hours and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BE91-8561-4C65-B451-AC33F671CA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9180A-6675-4BD5-A305-1824FE6B001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5959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Cite KDD</a:t>
            </a:r>
            <a:r>
              <a:rPr lang="en-US" baseline="0" dirty="0" smtClean="0"/>
              <a:t> paper, how much we </a:t>
            </a:r>
            <a:r>
              <a:rPr lang="en-US" baseline="0" dirty="0" err="1" smtClean="0"/>
              <a:t>wanna</a:t>
            </a:r>
            <a:r>
              <a:rPr lang="en-US" baseline="0" dirty="0" smtClean="0"/>
              <a:t> scale up</a:t>
            </a:r>
          </a:p>
          <a:p>
            <a:r>
              <a:rPr lang="en-US" baseline="0" dirty="0" smtClean="0"/>
              <a:t>How long does each phase take and how often do we do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Emphasize the significance of fast</a:t>
            </a:r>
            <a:r>
              <a:rPr lang="en-US" baseline="0" dirty="0" smtClean="0"/>
              <a:t>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match group and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</a:t>
            </a:r>
            <a:r>
              <a:rPr lang="en-US" baseline="0" dirty="0" smtClean="0"/>
              <a:t> – from the </a:t>
            </a:r>
            <a:r>
              <a:rPr lang="en-US" baseline="0" dirty="0" err="1" smtClean="0"/>
              <a:t>DryadLINQ</a:t>
            </a:r>
            <a:r>
              <a:rPr lang="en-US" baseline="0" dirty="0" smtClean="0"/>
              <a:t> external research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BDED-0A4C-46BE-89EC-F4817E07A1C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948450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Diagram shows an example architecture of cluster of nodes, with one node</a:t>
            </a:r>
            <a:r>
              <a:rPr lang="en-US" baseline="0" dirty="0" smtClean="0"/>
              <a:t> architecture enlarged (4 cores 2 threads/core)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DBDED-0A4C-46BE-89EC-F4817E07A1C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74425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Refer to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28-A927-524F-815B-D62DFC29059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13BC676-5F80-2E4C-B828-2592156D4ECF}" type="datetime1">
              <a:rPr lang="en-US" smtClean="0"/>
              <a:t>6/7/11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EBF8-9506-BD44-B57F-46CFD6A50FE0}" type="datetime1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2026513-946C-D440-8329-DC094B3053F4}" type="datetime1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D6C4-6C78-BB44-9724-8573616A1436}" type="datetime1">
              <a:rPr lang="en-US" smtClean="0"/>
              <a:t>6/7/11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97E8B-6C75-E741-AFAE-6F3438A9370C}" type="datetime1">
              <a:rPr lang="en-US" smtClean="0"/>
              <a:t>6/7/11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2EB872C-3E8E-8C42-869B-CD57C547BE11}" type="datetime1">
              <a:rPr lang="en-US" smtClean="0"/>
              <a:t>6/7/11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9AA6976-BAE8-A54C-AA73-8D3600068987}" type="datetime1">
              <a:rPr lang="en-US" smtClean="0"/>
              <a:t>6/7/11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D9AD-0C81-7941-8D57-8B78E0F9FA3F}" type="datetime1">
              <a:rPr lang="en-US" smtClean="0"/>
              <a:t>6/7/11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A78CA-40C3-E546-BDC7-F8C3D770E5CF}" type="datetime1">
              <a:rPr lang="en-US" smtClean="0"/>
              <a:t>6/7/11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61515-03AF-094C-B73C-BA707690F0D3}" type="datetime1">
              <a:rPr lang="en-US" smtClean="0"/>
              <a:t>6/7/11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974DF9-AD47-4691-BA21-BBFCE3637A9A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DF009D3-2A16-B840-9871-C78369DAD40C}" type="datetime1">
              <a:rPr lang="en-US" smtClean="0"/>
              <a:t>6/7/11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A5A10-4EBD-0347-A0DB-4E965621CDA3}" type="datetime1">
              <a:rPr lang="en-US" smtClean="0"/>
              <a:t>6/7/11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48B4579-0C83-864E-9A29-78BA79345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df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5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d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df"/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pdf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5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df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2.png"/><Relationship Id="rId4" Type="http://schemas.openxmlformats.org/officeDocument/2006/relationships/image" Target="../media/image18.png"/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5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0" Type="http://schemas.openxmlformats.org/officeDocument/2006/relationships/image" Target="../media/image24.png"/><Relationship Id="rId5" Type="http://schemas.openxmlformats.org/officeDocument/2006/relationships/diagramQuickStyle" Target="../diagrams/quickStyle1.xm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9" Type="http://schemas.openxmlformats.org/officeDocument/2006/relationships/image" Target="../media/image23.png"/><Relationship Id="rId3" Type="http://schemas.openxmlformats.org/officeDocument/2006/relationships/diagramData" Target="../diagrams/data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9" Type="http://schemas.openxmlformats.org/officeDocument/2006/relationships/image" Target="../media/image23.png"/><Relationship Id="rId3" Type="http://schemas.openxmlformats.org/officeDocument/2006/relationships/diagramData" Target="../diagrams/data2.xml"/><Relationship Id="rId6" Type="http://schemas.openxmlformats.org/officeDocument/2006/relationships/diagramColors" Target="../diagrams/colors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df"/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577" y="428879"/>
            <a:ext cx="8690846" cy="3171572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Parallelizing </a:t>
            </a:r>
            <a:r>
              <a:rPr lang="en-US" dirty="0" smtClean="0"/>
              <a:t>Large-Scale Data-Processing </a:t>
            </a:r>
            <a:br>
              <a:rPr lang="en-US" dirty="0" smtClean="0"/>
            </a:br>
            <a:r>
              <a:rPr lang="en-US" dirty="0" smtClean="0"/>
              <a:t>Applications with </a:t>
            </a:r>
            <a:r>
              <a:rPr lang="en-US" dirty="0"/>
              <a:t>Data Skew: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</a:t>
            </a:r>
            <a:r>
              <a:rPr lang="en-US" dirty="0"/>
              <a:t>Case Study 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Product-Offer </a:t>
            </a:r>
            <a:r>
              <a:rPr lang="en-US" dirty="0"/>
              <a:t>Matching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577" y="3987800"/>
            <a:ext cx="7086600" cy="17526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Ekaterina </a:t>
            </a:r>
            <a:r>
              <a:rPr lang="en-US" sz="2000" dirty="0" smtClean="0">
                <a:solidFill>
                  <a:schemeClr val="tx1"/>
                </a:solidFill>
              </a:rPr>
              <a:t>Gonina</a:t>
            </a:r>
          </a:p>
          <a:p>
            <a:r>
              <a:rPr lang="en-US" sz="1600" dirty="0" smtClean="0">
                <a:solidFill>
                  <a:schemeClr val="tx1"/>
                </a:solidFill>
              </a:rPr>
              <a:t>UC Berkeley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000" dirty="0" err="1" smtClean="0">
                <a:solidFill>
                  <a:schemeClr val="tx1"/>
                </a:solidFill>
              </a:rPr>
              <a:t>Anitha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Kannan</a:t>
            </a:r>
            <a:r>
              <a:rPr lang="en-US" sz="2000" dirty="0" smtClean="0">
                <a:solidFill>
                  <a:schemeClr val="tx1"/>
                </a:solidFill>
              </a:rPr>
              <a:t>, John Shafer, </a:t>
            </a:r>
            <a:r>
              <a:rPr lang="en-US" sz="2000" dirty="0" err="1" smtClean="0">
                <a:solidFill>
                  <a:schemeClr val="tx1"/>
                </a:solidFill>
              </a:rPr>
              <a:t>Mihai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Budiu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Microsoft </a:t>
            </a:r>
            <a:r>
              <a:rPr lang="en-US" sz="1600" dirty="0" smtClean="0">
                <a:solidFill>
                  <a:schemeClr val="tx1"/>
                </a:solidFill>
              </a:rPr>
              <a:t>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74DF9-AD47-4691-BA21-BBFCE3637A9A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400300" y="5499100"/>
            <a:ext cx="7086600" cy="1752600"/>
          </a:xfrm>
          <a:prstGeom prst="rect">
            <a:avLst/>
          </a:prstGeom>
        </p:spPr>
        <p:txBody>
          <a:bodyPr vert="horz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MapReduce’11 Workshop</a:t>
            </a:r>
            <a:r>
              <a:rPr lang="en-US" sz="1600" noProof="0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June 8, 2011. San Jose, CA</a:t>
            </a:r>
            <a:endParaRPr lang="en-US" sz="16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</a:t>
            </a:r>
            <a:r>
              <a:rPr lang="en-US" dirty="0" smtClean="0"/>
              <a:t> </a:t>
            </a:r>
            <a:r>
              <a:rPr lang="en-US" dirty="0" smtClean="0"/>
              <a:t>Set Size Reduction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-397704" y="859515"/>
            <a:ext cx="9249966" cy="4707572"/>
            <a:chOff x="-397704" y="846815"/>
            <a:chExt cx="9249966" cy="4707572"/>
          </a:xfrm>
        </p:grpSpPr>
        <p:pic>
          <p:nvPicPr>
            <p:cNvPr id="4" name="Picture 3" descr="dist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-397704" y="846815"/>
              <a:ext cx="9249966" cy="4707572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41800" y="5130800"/>
              <a:ext cx="15875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Matching job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-1038611" y="3549905"/>
              <a:ext cx="315011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Num offers * num products</a:t>
              </a:r>
              <a:endParaRPr lang="en-US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Product-Offer Matching: </a:t>
            </a:r>
            <a:br>
              <a:rPr lang="en-US" dirty="0" smtClean="0"/>
            </a:br>
            <a:r>
              <a:rPr lang="en-US" dirty="0" smtClean="0"/>
              <a:t>Application in E-Commerce</a:t>
            </a:r>
          </a:p>
          <a:p>
            <a:pPr lvl="1"/>
            <a:r>
              <a:rPr lang="en-US" dirty="0" smtClean="0"/>
              <a:t>Data Skew</a:t>
            </a:r>
            <a:endParaRPr lang="en-US" dirty="0" smtClean="0"/>
          </a:p>
          <a:p>
            <a:r>
              <a:rPr lang="en-US" b="1" dirty="0" smtClean="0"/>
              <a:t>Parallel Implementation with </a:t>
            </a:r>
            <a:r>
              <a:rPr lang="en-US" b="1" dirty="0" err="1" smtClean="0"/>
              <a:t>DryadLINQ</a:t>
            </a:r>
            <a:endParaRPr lang="en-US" b="1" dirty="0" smtClean="0"/>
          </a:p>
          <a:p>
            <a:pPr lvl="1"/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 smtClean="0"/>
              <a:t>distributed join strategies</a:t>
            </a:r>
          </a:p>
          <a:p>
            <a:r>
              <a:rPr lang="en-US" dirty="0" smtClean="0"/>
              <a:t>Results 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Parallel Computation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132B50-166D-4E4D-A717-17A189953E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3657600"/>
            <a:ext cx="8610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Runtime 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Environment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1704048"/>
            <a:ext cx="8610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572000"/>
            <a:ext cx="8610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System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2743200"/>
            <a:ext cx="8610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81200" y="2667000"/>
            <a:ext cx="1676400" cy="28194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Parallel	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338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Map-Reduce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338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GFS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BigTable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239000" y="44958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Azure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SQL 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239000" y="35052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239000" y="2667000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733800" y="2667000"/>
            <a:ext cx="1676400" cy="381000"/>
          </a:xfrm>
          <a:prstGeom prst="roundRect">
            <a:avLst>
              <a:gd name="adj" fmla="val 20206"/>
            </a:avLst>
          </a:prstGeom>
          <a:solidFill>
            <a:srgbClr val="C0C0C0">
              <a:alpha val="50196"/>
            </a:srgb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Sawzall,FlumeJava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864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4864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86400" y="2667000"/>
            <a:ext cx="1676400" cy="381000"/>
          </a:xfrm>
          <a:prstGeom prst="roundRect">
            <a:avLst>
              <a:gd name="adj" fmla="val 26999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Pig, Hive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2362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19800" y="2362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≈SQL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467600" y="236220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LINQ, SQL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888707" y="2362200"/>
            <a:ext cx="136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Sawzall</a:t>
            </a:r>
            <a:r>
              <a:rPr lang="en-US" dirty="0" smtClean="0"/>
              <a:t>, Java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7239000" y="1590085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Offer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matching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9782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26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Parallelization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3132B50-166D-4E4D-A717-17A189953E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3708" y="1707547"/>
            <a:ext cx="5684805" cy="1799955"/>
          </a:xfrm>
        </p:spPr>
        <p:txBody>
          <a:bodyPr>
            <a:normAutofit/>
          </a:bodyPr>
          <a:lstStyle/>
          <a:p>
            <a:r>
              <a:rPr lang="en-US" dirty="0" smtClean="0"/>
              <a:t>DryadLINQ across machines</a:t>
            </a:r>
            <a:endParaRPr lang="en-US" dirty="0"/>
          </a:p>
          <a:p>
            <a:r>
              <a:rPr lang="en-US" dirty="0" smtClean="0"/>
              <a:t>Multi-threading across cores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5" name="Group 5"/>
          <p:cNvGrpSpPr/>
          <p:nvPr/>
        </p:nvGrpSpPr>
        <p:grpSpPr>
          <a:xfrm>
            <a:off x="5843910" y="2251336"/>
            <a:ext cx="2904400" cy="3096738"/>
            <a:chOff x="3433190" y="1427622"/>
            <a:chExt cx="2119818" cy="2698846"/>
          </a:xfrm>
        </p:grpSpPr>
        <p:grpSp>
          <p:nvGrpSpPr>
            <p:cNvPr id="6" name="Group 6"/>
            <p:cNvGrpSpPr/>
            <p:nvPr/>
          </p:nvGrpSpPr>
          <p:grpSpPr>
            <a:xfrm>
              <a:off x="3433190" y="1427622"/>
              <a:ext cx="2119818" cy="2698846"/>
              <a:chOff x="81170" y="569650"/>
              <a:chExt cx="2514600" cy="302653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81170" y="569650"/>
                <a:ext cx="2514600" cy="30265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7" name="Group 12"/>
              <p:cNvGrpSpPr/>
              <p:nvPr/>
            </p:nvGrpSpPr>
            <p:grpSpPr>
              <a:xfrm>
                <a:off x="396622" y="681387"/>
                <a:ext cx="2133060" cy="2668230"/>
                <a:chOff x="255252" y="1151251"/>
                <a:chExt cx="2133060" cy="2668230"/>
              </a:xfrm>
            </p:grpSpPr>
            <p:grpSp>
              <p:nvGrpSpPr>
                <p:cNvPr id="13" name="Group 20"/>
                <p:cNvGrpSpPr/>
                <p:nvPr/>
              </p:nvGrpSpPr>
              <p:grpSpPr>
                <a:xfrm>
                  <a:off x="255252" y="1151251"/>
                  <a:ext cx="2133060" cy="2668230"/>
                  <a:chOff x="520337" y="1580606"/>
                  <a:chExt cx="4412823" cy="4872446"/>
                </a:xfrm>
              </p:grpSpPr>
              <p:grpSp>
                <p:nvGrpSpPr>
                  <p:cNvPr id="14" name="Group 25"/>
                  <p:cNvGrpSpPr/>
                  <p:nvPr/>
                </p:nvGrpSpPr>
                <p:grpSpPr>
                  <a:xfrm>
                    <a:off x="520337" y="1580606"/>
                    <a:ext cx="2743200" cy="4872446"/>
                    <a:chOff x="457200" y="1452154"/>
                    <a:chExt cx="2743200" cy="4872446"/>
                  </a:xfrm>
                </p:grpSpPr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457200" y="3200400"/>
                      <a:ext cx="2743200" cy="312420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prstClr val="white"/>
                        </a:solidFill>
                      </a:endParaRPr>
                    </a:p>
                  </p:txBody>
                </p:sp>
                <p:grpSp>
                  <p:nvGrpSpPr>
                    <p:cNvPr id="21" name="Group 31"/>
                    <p:cNvGrpSpPr/>
                    <p:nvPr/>
                  </p:nvGrpSpPr>
                  <p:grpSpPr>
                    <a:xfrm>
                      <a:off x="457200" y="1452154"/>
                      <a:ext cx="2743200" cy="4567646"/>
                      <a:chOff x="457200" y="1452154"/>
                      <a:chExt cx="2743200" cy="4567646"/>
                    </a:xfrm>
                  </p:grpSpPr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104900" y="1452154"/>
                        <a:ext cx="1295400" cy="10668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1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685802" y="3467100"/>
                        <a:ext cx="457199" cy="41148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5" name="Rectangle 34"/>
                      <p:cNvSpPr/>
                      <p:nvPr/>
                    </p:nvSpPr>
                    <p:spPr>
                      <a:xfrm>
                        <a:off x="1295400" y="3467100"/>
                        <a:ext cx="457200" cy="41148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6" name="Rectangle 35"/>
                      <p:cNvSpPr/>
                      <p:nvPr/>
                    </p:nvSpPr>
                    <p:spPr>
                      <a:xfrm>
                        <a:off x="1896292" y="3467100"/>
                        <a:ext cx="457200" cy="41148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2488472" y="3467100"/>
                        <a:ext cx="457201" cy="41148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900" dirty="0">
                          <a:solidFill>
                            <a:prstClr val="black"/>
                          </a:solidFill>
                        </a:endParaRPr>
                      </a:p>
                    </p:txBody>
                  </p:sp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685800" y="4191000"/>
                        <a:ext cx="2259874" cy="381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2">
                            <a:lumMod val="75000"/>
                            <a:alpha val="49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200" dirty="0">
                            <a:solidFill>
                              <a:prstClr val="black"/>
                            </a:solidFill>
                          </a:rPr>
                          <a:t>L3 $</a:t>
                        </a:r>
                      </a:p>
                    </p:txBody>
                  </p:sp>
                  <p:cxnSp>
                    <p:nvCxnSpPr>
                      <p:cNvPr id="39" name="Straight Connector 38"/>
                      <p:cNvCxnSpPr>
                        <a:stCxn id="34" idx="2"/>
                      </p:cNvCxnSpPr>
                      <p:nvPr/>
                    </p:nvCxnSpPr>
                    <p:spPr>
                      <a:xfrm>
                        <a:off x="914400" y="3878580"/>
                        <a:ext cx="0" cy="31242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Straight Connector 39"/>
                      <p:cNvCxnSpPr/>
                      <p:nvPr/>
                    </p:nvCxnSpPr>
                    <p:spPr>
                      <a:xfrm>
                        <a:off x="1524000" y="3870960"/>
                        <a:ext cx="0" cy="31242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2124892" y="3870960"/>
                        <a:ext cx="0" cy="31242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/>
                      <p:cNvCxnSpPr/>
                      <p:nvPr/>
                    </p:nvCxnSpPr>
                    <p:spPr>
                      <a:xfrm>
                        <a:off x="2700746" y="3878580"/>
                        <a:ext cx="0" cy="31242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685800" y="4876800"/>
                        <a:ext cx="2259874" cy="11430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>
                            <a:solidFill>
                              <a:prstClr val="black"/>
                            </a:solidFill>
                          </a:rPr>
                          <a:t>DRAM</a:t>
                        </a:r>
                      </a:p>
                    </p:txBody>
                  </p:sp>
                  <p:cxnSp>
                    <p:nvCxnSpPr>
                      <p:cNvPr id="44" name="Straight Connector 43"/>
                      <p:cNvCxnSpPr/>
                      <p:nvPr/>
                    </p:nvCxnSpPr>
                    <p:spPr>
                      <a:xfrm>
                        <a:off x="1796143" y="4564380"/>
                        <a:ext cx="0" cy="312420"/>
                      </a:xfrm>
                      <a:prstGeom prst="line">
                        <a:avLst/>
                      </a:prstGeom>
                      <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 flipH="1">
                        <a:off x="457200" y="2518954"/>
                        <a:ext cx="647700" cy="6814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2403021" y="2518954"/>
                        <a:ext cx="797379" cy="681446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7" name="Straight Connector 26"/>
                  <p:cNvCxnSpPr/>
                  <p:nvPr/>
                </p:nvCxnSpPr>
                <p:spPr>
                  <a:xfrm flipV="1">
                    <a:off x="2969119" y="3557452"/>
                    <a:ext cx="518913" cy="76203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>
                    <a:off x="2994770" y="3972890"/>
                    <a:ext cx="518913" cy="28336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" name="Rectangle 28"/>
                  <p:cNvSpPr/>
                  <p:nvPr/>
                </p:nvSpPr>
                <p:spPr>
                  <a:xfrm>
                    <a:off x="3482569" y="3511359"/>
                    <a:ext cx="1450591" cy="556260"/>
                  </a:xfrm>
                  <a:prstGeom prst="rect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>
                        <a:solidFill>
                          <a:prstClr val="black"/>
                        </a:solidFill>
                      </a:rPr>
                      <a:t>T1 | T2</a:t>
                    </a:r>
                  </a:p>
                </p:txBody>
              </p: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334969" y="2240987"/>
                  <a:ext cx="405167" cy="2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C1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4517" y="2240987"/>
                  <a:ext cx="316360" cy="2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C2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911938" y="2250341"/>
                  <a:ext cx="405167" cy="2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C3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185953" y="2228077"/>
                  <a:ext cx="405167" cy="2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solidFill>
                        <a:prstClr val="black"/>
                      </a:solidFill>
                    </a:rPr>
                    <a:t>C4</a:t>
                  </a:r>
                  <a:endParaRPr lang="en-US" sz="120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200333" y="681386"/>
                <a:ext cx="391482" cy="342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438868" y="691903"/>
                <a:ext cx="391482" cy="342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942960" y="681387"/>
                <a:ext cx="391482" cy="34205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5" idx="3"/>
              </p:cNvCxnSpPr>
              <p:nvPr/>
            </p:nvCxnSpPr>
            <p:spPr>
              <a:xfrm flipV="1">
                <a:off x="591815" y="852415"/>
                <a:ext cx="11789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320978" y="838200"/>
                <a:ext cx="11789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809426" y="838199"/>
                <a:ext cx="11789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3905171" y="1575153"/>
              <a:ext cx="611649" cy="402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Ni</a:t>
              </a:r>
            </a:p>
            <a:p>
              <a:pPr algn="ctr"/>
              <a:r>
                <a:rPr lang="en-US" sz="1200" dirty="0">
                  <a:solidFill>
                    <a:prstClr val="black"/>
                  </a:solidFill>
                </a:rPr>
                <a:t>(Node  i)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28096" y="1579078"/>
              <a:ext cx="386048" cy="22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Ni-1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77735" y="1575153"/>
              <a:ext cx="402880" cy="22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Ni+1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9968" y="1564614"/>
              <a:ext cx="402880" cy="22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prstClr val="black"/>
                  </a:solidFill>
                </a:rPr>
                <a:t>Ni+2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743467" y="4351367"/>
            <a:ext cx="136989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4 cores/node</a:t>
            </a:r>
          </a:p>
          <a:p>
            <a:r>
              <a:rPr lang="en-US" sz="1400" dirty="0">
                <a:solidFill>
                  <a:prstClr val="black"/>
                </a:solidFill>
              </a:rPr>
              <a:t>2 threads/core</a:t>
            </a:r>
          </a:p>
          <a:p>
            <a:r>
              <a:rPr lang="en-US" sz="1400" dirty="0">
                <a:solidFill>
                  <a:prstClr val="black"/>
                </a:solidFill>
              </a:rPr>
              <a:t>8MB L3 Cache/node</a:t>
            </a:r>
          </a:p>
          <a:p>
            <a:r>
              <a:rPr lang="en-US" sz="1400" dirty="0">
                <a:solidFill>
                  <a:prstClr val="black"/>
                </a:solidFill>
              </a:rPr>
              <a:t>16GB DRAM/node</a:t>
            </a:r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469392" y="2235069"/>
            <a:ext cx="4495800" cy="213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457200" y="2123060"/>
            <a:ext cx="4495800" cy="2135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 smtClean="0"/>
          </a:p>
        </p:txBody>
      </p:sp>
      <p:pic>
        <p:nvPicPr>
          <p:cNvPr id="47" name="Picture 46" descr="Picture 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65" y="3866663"/>
            <a:ext cx="4527032" cy="2780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25601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8" grpId="0" animBg="1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 descr="alg_outli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1140" y="602406"/>
            <a:ext cx="8285660" cy="6214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122" y="1936979"/>
            <a:ext cx="8913075" cy="485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 descr="alg_outli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401140" y="602406"/>
            <a:ext cx="8285660" cy="6214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1122" y="4271614"/>
            <a:ext cx="8913075" cy="258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 descr="alg_outli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1140" y="602406"/>
            <a:ext cx="8285660" cy="6214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122" y="5400455"/>
            <a:ext cx="8913075" cy="1496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 descr="alg_outli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401140" y="602406"/>
            <a:ext cx="8285660" cy="62142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96862"/>
            <a:ext cx="8229600" cy="1143000"/>
          </a:xfrm>
        </p:spPr>
        <p:txBody>
          <a:bodyPr/>
          <a:lstStyle/>
          <a:p>
            <a:r>
              <a:rPr lang="en-US" dirty="0" smtClean="0"/>
              <a:t>Algorithm outline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 descr="alg_outline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>
                <a:alphaModFix amt="26000"/>
              </a:blip>
              <a:stretch>
                <a:fillRect/>
              </a:stretch>
            </p:blipFill>
          </mc:Choice>
          <mc:Fallback>
            <p:blipFill>
              <a:blip r:embed="rId5">
                <a:alphaModFix amt="26000"/>
              </a:blip>
              <a:stretch>
                <a:fillRect/>
              </a:stretch>
            </p:blipFill>
          </mc:Fallback>
        </mc:AlternateContent>
        <p:spPr>
          <a:xfrm>
            <a:off x="401140" y="602406"/>
            <a:ext cx="8285660" cy="6214245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12" name="Group 11"/>
          <p:cNvGrpSpPr/>
          <p:nvPr/>
        </p:nvGrpSpPr>
        <p:grpSpPr>
          <a:xfrm>
            <a:off x="3691502" y="1971136"/>
            <a:ext cx="4699939" cy="496935"/>
            <a:chOff x="3691502" y="1971136"/>
            <a:chExt cx="4699939" cy="496935"/>
          </a:xfrm>
        </p:grpSpPr>
        <p:sp>
          <p:nvSpPr>
            <p:cNvPr id="3" name="Rounded Rectangle 2"/>
            <p:cNvSpPr/>
            <p:nvPr/>
          </p:nvSpPr>
          <p:spPr>
            <a:xfrm>
              <a:off x="6748758" y="1990641"/>
              <a:ext cx="1642683" cy="477430"/>
            </a:xfrm>
            <a:prstGeom prst="roundRect">
              <a:avLst/>
            </a:prstGeom>
            <a:noFill/>
            <a:ln w="5715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691502" y="1971136"/>
              <a:ext cx="27258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6600"/>
                  </a:solidFill>
                </a:rPr>
                <a:t>Hash-Partition Join</a:t>
              </a:r>
              <a:endParaRPr lang="en-US" sz="2400" b="1" dirty="0">
                <a:solidFill>
                  <a:srgbClr val="FF66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42319" y="2492868"/>
            <a:ext cx="6631231" cy="1059536"/>
            <a:chOff x="1242319" y="2492868"/>
            <a:chExt cx="6631231" cy="1059536"/>
          </a:xfrm>
        </p:grpSpPr>
        <p:sp>
          <p:nvSpPr>
            <p:cNvPr id="5" name="Rounded Rectangle 4"/>
            <p:cNvSpPr/>
            <p:nvPr/>
          </p:nvSpPr>
          <p:spPr>
            <a:xfrm>
              <a:off x="2387151" y="3074974"/>
              <a:ext cx="2006824" cy="477430"/>
            </a:xfrm>
            <a:prstGeom prst="roundRect">
              <a:avLst/>
            </a:prstGeom>
            <a:noFill/>
            <a:ln w="5715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866726" y="3074974"/>
              <a:ext cx="2006824" cy="477430"/>
            </a:xfrm>
            <a:prstGeom prst="roundRect">
              <a:avLst/>
            </a:prstGeom>
            <a:noFill/>
            <a:ln w="57150"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42319" y="2492868"/>
              <a:ext cx="202333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3366FF"/>
                  </a:solidFill>
                </a:rPr>
                <a:t>Broadcast Join</a:t>
              </a:r>
              <a:endParaRPr lang="en-US" sz="2400" b="1" dirty="0">
                <a:solidFill>
                  <a:srgbClr val="3366FF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98733" y="5632057"/>
            <a:ext cx="5179785" cy="477430"/>
            <a:chOff x="1998733" y="5632057"/>
            <a:chExt cx="5179785" cy="477430"/>
          </a:xfrm>
        </p:grpSpPr>
        <p:sp>
          <p:nvSpPr>
            <p:cNvPr id="7" name="Rounded Rectangle 6"/>
            <p:cNvSpPr/>
            <p:nvPr/>
          </p:nvSpPr>
          <p:spPr>
            <a:xfrm>
              <a:off x="1998733" y="5632057"/>
              <a:ext cx="2006824" cy="47743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35992" y="5647822"/>
              <a:ext cx="294252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Skew-Adaptive Join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Skew &amp; Scheduling</a:t>
            </a:r>
            <a:endParaRPr lang="en-US" dirty="0"/>
          </a:p>
        </p:txBody>
      </p:sp>
      <p:sp>
        <p:nvSpPr>
          <p:cNvPr id="4097" name="Slide Number Placeholder 4096"/>
          <p:cNvSpPr>
            <a:spLocks noGrp="1"/>
          </p:cNvSpPr>
          <p:nvPr>
            <p:ph type="sldNum" sz="quarter" idx="12"/>
          </p:nvPr>
        </p:nvSpPr>
        <p:spPr>
          <a:xfrm>
            <a:off x="302678" y="2859278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625240" y="2548340"/>
            <a:ext cx="7299622" cy="2851275"/>
            <a:chOff x="601042" y="2815663"/>
            <a:chExt cx="5645236" cy="1915052"/>
          </a:xfrm>
        </p:grpSpPr>
        <p:grpSp>
          <p:nvGrpSpPr>
            <p:cNvPr id="9" name="Group 13"/>
            <p:cNvGrpSpPr/>
            <p:nvPr/>
          </p:nvGrpSpPr>
          <p:grpSpPr>
            <a:xfrm>
              <a:off x="620734" y="2815663"/>
              <a:ext cx="5625544" cy="1915052"/>
              <a:chOff x="318056" y="1228607"/>
              <a:chExt cx="5625544" cy="1915052"/>
            </a:xfrm>
          </p:grpSpPr>
          <p:grpSp>
            <p:nvGrpSpPr>
              <p:cNvPr id="10" name="Group 5"/>
              <p:cNvGrpSpPr/>
              <p:nvPr/>
            </p:nvGrpSpPr>
            <p:grpSpPr>
              <a:xfrm>
                <a:off x="394261" y="1228607"/>
                <a:ext cx="5549339" cy="1573976"/>
                <a:chOff x="394261" y="1228607"/>
                <a:chExt cx="5549339" cy="1573976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228" y="1333441"/>
                  <a:ext cx="5480372" cy="14691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1" name="Group 2"/>
                <p:cNvGrpSpPr/>
                <p:nvPr/>
              </p:nvGrpSpPr>
              <p:grpSpPr>
                <a:xfrm>
                  <a:off x="394261" y="1228607"/>
                  <a:ext cx="614571" cy="1573976"/>
                  <a:chOff x="407250" y="1342966"/>
                  <a:chExt cx="614571" cy="1573976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407250" y="1342966"/>
                    <a:ext cx="547455" cy="15739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3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667" y="1467998"/>
                    <a:ext cx="429154" cy="14287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60" name="Rectangle 59"/>
              <p:cNvSpPr/>
              <p:nvPr/>
            </p:nvSpPr>
            <p:spPr>
              <a:xfrm>
                <a:off x="989000" y="2795598"/>
                <a:ext cx="4431660" cy="168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30872" y="2797496"/>
                <a:ext cx="187400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0</a:t>
                </a:r>
                <a:endParaRPr lang="en-US" sz="7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06988" y="2797496"/>
                <a:ext cx="350029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10</a:t>
                </a:r>
                <a:endParaRPr lang="en-US" sz="5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734150" y="2797496"/>
                <a:ext cx="310597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20</a:t>
                </a:r>
                <a:endParaRPr lang="en-US" sz="9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11664" y="2798345"/>
                <a:ext cx="361029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30</a:t>
                </a:r>
                <a:endParaRPr lang="en-US" sz="9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539004" y="2798345"/>
                <a:ext cx="390890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40</a:t>
                </a:r>
                <a:endParaRPr lang="en-US" sz="9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75433" y="2798345"/>
                <a:ext cx="402202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50</a:t>
                </a:r>
                <a:endParaRPr lang="en-US" sz="9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98504" y="2798346"/>
                <a:ext cx="369590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60</a:t>
                </a:r>
                <a:endParaRPr lang="en-US" sz="9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844275" y="2788271"/>
                <a:ext cx="401623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70</a:t>
                </a:r>
                <a:endParaRPr lang="en-US" sz="9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245899" y="2795470"/>
                <a:ext cx="423174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8</a:t>
                </a:r>
                <a:r>
                  <a:rPr lang="en-US" sz="800" b="1" dirty="0" smtClean="0"/>
                  <a:t>0</a:t>
                </a:r>
                <a:endParaRPr lang="en-US" sz="9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669072" y="2798346"/>
                <a:ext cx="323481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90</a:t>
                </a:r>
                <a:endParaRPr 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92554" y="2798345"/>
                <a:ext cx="373205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100</a:t>
                </a:r>
                <a:endParaRPr lang="en-US" sz="9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01610" y="2781359"/>
                <a:ext cx="373205" cy="144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110</a:t>
                </a:r>
                <a:endParaRPr lang="en-US" sz="9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-107435" y="2045921"/>
                <a:ext cx="1047349" cy="196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/>
                  <a:t>Parallel jobs</a:t>
                </a:r>
                <a:endParaRPr lang="en-US" sz="16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008832" y="2895598"/>
                <a:ext cx="1277166" cy="248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time (min) </a:t>
                </a:r>
                <a:endParaRPr lang="en-US" sz="3200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172905" y="3042049"/>
                <a:ext cx="2939401" cy="4943"/>
              </a:xfrm>
              <a:prstGeom prst="straightConnector1">
                <a:avLst/>
              </a:prstGeom>
              <a:ln w="158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 rot="16200000">
              <a:off x="220182" y="3588348"/>
              <a:ext cx="1047348" cy="28562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Machines</a:t>
              </a:r>
              <a:endParaRPr lang="en-US" sz="3200" b="1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08019" y="5969000"/>
            <a:ext cx="779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Schedule of Offer Matching with no Skew Adaptation</a:t>
            </a:r>
            <a:endParaRPr lang="en-US" sz="2400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62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Enabling factors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Web-scale data</a:t>
            </a:r>
          </a:p>
          <a:p>
            <a:pPr lvl="1"/>
            <a:r>
              <a:rPr lang="en-US" dirty="0" smtClean="0"/>
              <a:t>Cluster computing platforms</a:t>
            </a:r>
          </a:p>
          <a:p>
            <a:r>
              <a:rPr lang="en-US" dirty="0" smtClean="0"/>
              <a:t>Web-scale data</a:t>
            </a:r>
          </a:p>
          <a:p>
            <a:pPr lvl="1"/>
            <a:r>
              <a:rPr lang="en-US" dirty="0" smtClean="0"/>
              <a:t>large </a:t>
            </a:r>
          </a:p>
          <a:p>
            <a:pPr lvl="1"/>
            <a:r>
              <a:rPr lang="en-US" dirty="0" smtClean="0"/>
              <a:t>skewed</a:t>
            </a:r>
          </a:p>
          <a:p>
            <a:r>
              <a:rPr lang="en-US" dirty="0" err="1" smtClean="0"/>
              <a:t>MapReduce</a:t>
            </a:r>
            <a:r>
              <a:rPr lang="en-US" dirty="0" smtClean="0"/>
              <a:t> frameworks do </a:t>
            </a:r>
            <a:r>
              <a:rPr lang="en-US" dirty="0" smtClean="0"/>
              <a:t>not handle skew well</a:t>
            </a:r>
          </a:p>
          <a:p>
            <a:pPr lvl="1"/>
            <a:r>
              <a:rPr lang="en-US" dirty="0" smtClean="0"/>
              <a:t>Build data-dependent </a:t>
            </a:r>
            <a:r>
              <a:rPr lang="en-US" dirty="0" smtClean="0"/>
              <a:t>optimizations</a:t>
            </a:r>
          </a:p>
          <a:p>
            <a:pPr lvl="1"/>
            <a:r>
              <a:rPr lang="en-US" dirty="0" smtClean="0"/>
              <a:t>Adapt computation to nature of data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Product-Offer matching as an example of application with </a:t>
            </a:r>
            <a:r>
              <a:rPr lang="en-US" dirty="0" smtClean="0"/>
              <a:t>large (factors of 10^5) </a:t>
            </a:r>
            <a:r>
              <a:rPr lang="en-US" dirty="0" smtClean="0"/>
              <a:t>data skew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Skew-Adaptive Join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5845"/>
            <a:ext cx="8120358" cy="997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Group Join: build lists of offers and products </a:t>
            </a:r>
            <a:br>
              <a:rPr lang="en-US" sz="2400" dirty="0" smtClean="0"/>
            </a:br>
            <a:r>
              <a:rPr lang="en-US" sz="2400" dirty="0" smtClean="0"/>
              <a:t>with matching values for top </a:t>
            </a:r>
            <a:r>
              <a:rPr lang="en-US" sz="2400" dirty="0" smtClean="0"/>
              <a:t>attributes</a:t>
            </a:r>
            <a:endParaRPr lang="en-US" sz="2400" dirty="0" smtClean="0"/>
          </a:p>
        </p:txBody>
      </p:sp>
      <p:pic>
        <p:nvPicPr>
          <p:cNvPr id="4" name="Picture 3" descr="Picture 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1" y="4197781"/>
            <a:ext cx="8088889" cy="26031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193790" y="4138608"/>
            <a:ext cx="6493010" cy="1173795"/>
          </a:xfrm>
          <a:prstGeom prst="round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57200" y="2385899"/>
            <a:ext cx="8120358" cy="4426499"/>
            <a:chOff x="457200" y="2385899"/>
            <a:chExt cx="8120358" cy="4426499"/>
          </a:xfrm>
        </p:grpSpPr>
        <p:sp>
          <p:nvSpPr>
            <p:cNvPr id="6" name="Rounded Rectangle 5"/>
            <p:cNvSpPr/>
            <p:nvPr/>
          </p:nvSpPr>
          <p:spPr>
            <a:xfrm>
              <a:off x="1704730" y="5312403"/>
              <a:ext cx="2554559" cy="1499995"/>
            </a:xfrm>
            <a:prstGeom prst="round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457200" y="2385899"/>
              <a:ext cx="8120358" cy="89647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Join groups: distributed join using deterministic hash-partition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7200" y="3282370"/>
            <a:ext cx="8120358" cy="3518586"/>
            <a:chOff x="457200" y="3282370"/>
            <a:chExt cx="8120358" cy="3518586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457200" y="3282370"/>
              <a:ext cx="8120358" cy="5887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Dynamically re-partition large groups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259289" y="5312403"/>
              <a:ext cx="336660" cy="1488553"/>
            </a:xfrm>
            <a:prstGeom prst="round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Repartitioning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creating joined lists of offers and products – need to estimate the skew and redistribute</a:t>
            </a:r>
          </a:p>
          <a:p>
            <a:pPr lvl="1"/>
            <a:r>
              <a:rPr lang="en-US" dirty="0" smtClean="0"/>
              <a:t>Dynamically repartition data if work/group is greater than a threshold</a:t>
            </a:r>
          </a:p>
          <a:p>
            <a:pPr lvl="1"/>
            <a:r>
              <a:rPr lang="en-US" dirty="0" smtClean="0"/>
              <a:t>Split the offer list into several smaller lists </a:t>
            </a:r>
          </a:p>
          <a:p>
            <a:pPr lvl="1"/>
            <a:r>
              <a:rPr lang="en-US" dirty="0" smtClean="0"/>
              <a:t>Replicate the product list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Repartitioning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 descr="Picture 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31" y="1298938"/>
            <a:ext cx="7151909" cy="54993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274252" y="5015030"/>
            <a:ext cx="2872974" cy="153182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Repartitioning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 descr="decomp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10872" y="1300172"/>
            <a:ext cx="7214736" cy="538364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122898" y="5079602"/>
            <a:ext cx="2872974" cy="153182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990600"/>
          </a:xfrm>
        </p:spPr>
        <p:txBody>
          <a:bodyPr/>
          <a:lstStyle/>
          <a:p>
            <a:r>
              <a:rPr lang="en-US" dirty="0" smtClean="0"/>
              <a:t>Skew &amp; Scheduling</a:t>
            </a:r>
            <a:endParaRPr lang="en-US" dirty="0"/>
          </a:p>
        </p:txBody>
      </p:sp>
      <p:sp>
        <p:nvSpPr>
          <p:cNvPr id="4097" name="Slide Number Placeholder 409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895600" y="5585326"/>
            <a:ext cx="2751271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4M offers</a:t>
            </a:r>
          </a:p>
          <a:p>
            <a:pPr algn="ctr"/>
            <a:r>
              <a:rPr lang="en-US" sz="1600" dirty="0" smtClean="0"/>
              <a:t>256 partitions</a:t>
            </a:r>
          </a:p>
          <a:p>
            <a:pPr algn="ctr"/>
            <a:r>
              <a:rPr lang="en-US" sz="1600" dirty="0" smtClean="0"/>
              <a:t># nodes determined at runtime</a:t>
            </a:r>
          </a:p>
        </p:txBody>
      </p:sp>
      <p:grpSp>
        <p:nvGrpSpPr>
          <p:cNvPr id="2" name="Group 61"/>
          <p:cNvGrpSpPr/>
          <p:nvPr/>
        </p:nvGrpSpPr>
        <p:grpSpPr>
          <a:xfrm>
            <a:off x="316764" y="3094620"/>
            <a:ext cx="5069602" cy="1887460"/>
            <a:chOff x="135675" y="1773686"/>
            <a:chExt cx="6184162" cy="22200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332" y="1773686"/>
              <a:ext cx="5676902" cy="1947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1085508" y="3686006"/>
              <a:ext cx="1247734" cy="307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/>
                <a:t>time (min) </a:t>
              </a:r>
              <a:endParaRPr lang="en-US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2057399" y="3852448"/>
              <a:ext cx="3585633" cy="5814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-311320" y="2524353"/>
              <a:ext cx="1231888" cy="337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Machines</a:t>
              </a:r>
              <a:endParaRPr lang="en-US" sz="2000" b="1" dirty="0"/>
            </a:p>
          </p:txBody>
        </p:sp>
        <p:grpSp>
          <p:nvGrpSpPr>
            <p:cNvPr id="3" name="Group 60"/>
            <p:cNvGrpSpPr/>
            <p:nvPr/>
          </p:nvGrpSpPr>
          <p:grpSpPr>
            <a:xfrm>
              <a:off x="842962" y="3554870"/>
              <a:ext cx="5476875" cy="265254"/>
              <a:chOff x="847725" y="3526974"/>
              <a:chExt cx="5476875" cy="26525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18633" y="3535592"/>
                <a:ext cx="5405967" cy="1982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47725" y="3537824"/>
                <a:ext cx="22860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0</a:t>
                </a:r>
                <a:endParaRPr lang="en-US" sz="7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06531" y="3537824"/>
                <a:ext cx="426983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10</a:t>
                </a:r>
                <a:endParaRPr lang="en-US" sz="500" b="1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827605" y="3537824"/>
                <a:ext cx="3788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20</a:t>
                </a:r>
                <a:endParaRPr lang="en-US" sz="900" b="1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288116" y="3538823"/>
                <a:ext cx="440402" cy="25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30</a:t>
                </a:r>
                <a:endParaRPr lang="en-US" sz="900" b="1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809407" y="3538823"/>
                <a:ext cx="476828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40</a:t>
                </a:r>
                <a:endParaRPr lang="en-US" sz="900" b="1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341786" y="3538823"/>
                <a:ext cx="490627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50</a:t>
                </a:r>
                <a:endParaRPr lang="en-US" sz="900" b="1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57870" y="3538824"/>
                <a:ext cx="450845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60</a:t>
                </a:r>
                <a:endParaRPr lang="en-US" sz="9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401644" y="3526974"/>
                <a:ext cx="489920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70</a:t>
                </a:r>
                <a:endParaRPr lang="en-US" sz="900" b="1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91566" y="3535441"/>
                <a:ext cx="516209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8</a:t>
                </a:r>
                <a:r>
                  <a:rPr lang="en-US" sz="800" b="1" dirty="0" smtClean="0"/>
                  <a:t>0</a:t>
                </a:r>
                <a:endParaRPr lang="en-US" sz="9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07774" y="3538824"/>
                <a:ext cx="394599" cy="2534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90</a:t>
                </a:r>
                <a:endParaRPr lang="en-US" sz="900" b="1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5802374" y="3538823"/>
                <a:ext cx="45525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100</a:t>
                </a:r>
                <a:endParaRPr lang="en-US" sz="900" b="1" dirty="0"/>
              </a:p>
            </p:txBody>
          </p:sp>
        </p:grpSp>
      </p:grpSp>
      <p:grpSp>
        <p:nvGrpSpPr>
          <p:cNvPr id="6" name="Group 62"/>
          <p:cNvGrpSpPr/>
          <p:nvPr/>
        </p:nvGrpSpPr>
        <p:grpSpPr>
          <a:xfrm>
            <a:off x="516377" y="4972096"/>
            <a:ext cx="2218072" cy="1675048"/>
            <a:chOff x="393122" y="4468207"/>
            <a:chExt cx="2898302" cy="206055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568" y="4468207"/>
              <a:ext cx="2066839" cy="19250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 rot="16200000">
              <a:off x="-41848" y="5041594"/>
              <a:ext cx="1231888" cy="361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Machines</a:t>
              </a:r>
              <a:endParaRPr lang="en-US" sz="2000" b="1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95030" y="5997745"/>
              <a:ext cx="2596394" cy="401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493907" y="5949928"/>
              <a:ext cx="0" cy="6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981200" y="5952718"/>
              <a:ext cx="0" cy="6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514600" y="5952717"/>
              <a:ext cx="0" cy="666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47725" y="6021983"/>
              <a:ext cx="2286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0</a:t>
              </a:r>
              <a:endParaRPr lang="en-US" sz="7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51826" y="6023049"/>
              <a:ext cx="466178" cy="26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10</a:t>
              </a:r>
              <a:endParaRPr lang="en-US" sz="9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838742" y="6023049"/>
              <a:ext cx="525575" cy="262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20</a:t>
              </a:r>
              <a:endParaRPr lang="en-US" sz="900" b="1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64315" y="6023049"/>
              <a:ext cx="465590" cy="26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30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9113" y="6206941"/>
              <a:ext cx="1579700" cy="321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t</a:t>
              </a:r>
              <a:r>
                <a:rPr lang="en-US" sz="1100" b="1" dirty="0" smtClean="0"/>
                <a:t>ime (min) </a:t>
              </a:r>
              <a:endParaRPr lang="en-US" b="1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147419" y="6379541"/>
              <a:ext cx="661987" cy="0"/>
            </a:xfrm>
            <a:prstGeom prst="straightConnector1">
              <a:avLst/>
            </a:prstGeom>
            <a:ln w="15875">
              <a:solidFill>
                <a:schemeClr val="accent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6096000" y="1743707"/>
            <a:ext cx="2514600" cy="52322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Grouping by Category</a:t>
            </a:r>
          </a:p>
          <a:p>
            <a:pPr algn="ctr"/>
            <a:r>
              <a:rPr lang="en-US" sz="1400" b="1" dirty="0" smtClean="0"/>
              <a:t>1 hour 50 min</a:t>
            </a:r>
            <a:endParaRPr lang="en-US" sz="14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6087409" y="3399020"/>
            <a:ext cx="2514600" cy="7386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Grouping by Category and </a:t>
            </a:r>
          </a:p>
          <a:p>
            <a:pPr algn="ctr"/>
            <a:r>
              <a:rPr lang="en-US" sz="1400" dirty="0" smtClean="0"/>
              <a:t>1 top attribute</a:t>
            </a:r>
          </a:p>
          <a:p>
            <a:pPr algn="ctr"/>
            <a:r>
              <a:rPr lang="en-US" sz="1400" b="1" dirty="0" smtClean="0"/>
              <a:t>1 hour 40 min</a:t>
            </a:r>
            <a:endParaRPr lang="en-US" sz="1400" b="1" dirty="0"/>
          </a:p>
        </p:txBody>
      </p:sp>
      <p:sp>
        <p:nvSpPr>
          <p:cNvPr id="91" name="TextBox 90"/>
          <p:cNvSpPr txBox="1"/>
          <p:nvPr/>
        </p:nvSpPr>
        <p:spPr>
          <a:xfrm>
            <a:off x="6096000" y="5038082"/>
            <a:ext cx="2514600" cy="95410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Grouping by Category and </a:t>
            </a:r>
          </a:p>
          <a:p>
            <a:pPr algn="ctr"/>
            <a:r>
              <a:rPr lang="en-US" sz="1400" dirty="0" smtClean="0"/>
              <a:t>1 top attribute</a:t>
            </a:r>
          </a:p>
          <a:p>
            <a:pPr algn="ctr"/>
            <a:r>
              <a:rPr lang="en-US" sz="1400" dirty="0" smtClean="0"/>
              <a:t>+ Dynamic Repartitioning</a:t>
            </a:r>
          </a:p>
          <a:p>
            <a:pPr algn="ctr"/>
            <a:r>
              <a:rPr lang="en-US" sz="1400" b="1" dirty="0" smtClean="0"/>
              <a:t>35 min</a:t>
            </a:r>
            <a:endParaRPr lang="en-US" sz="1400" b="1" dirty="0"/>
          </a:p>
        </p:txBody>
      </p:sp>
      <p:grpSp>
        <p:nvGrpSpPr>
          <p:cNvPr id="62" name="Group 61"/>
          <p:cNvGrpSpPr/>
          <p:nvPr/>
        </p:nvGrpSpPr>
        <p:grpSpPr>
          <a:xfrm>
            <a:off x="302678" y="1228607"/>
            <a:ext cx="5640922" cy="1913214"/>
            <a:chOff x="302678" y="1228607"/>
            <a:chExt cx="5640922" cy="1913214"/>
          </a:xfrm>
        </p:grpSpPr>
        <p:grpSp>
          <p:nvGrpSpPr>
            <p:cNvPr id="8" name="Group 13"/>
            <p:cNvGrpSpPr/>
            <p:nvPr/>
          </p:nvGrpSpPr>
          <p:grpSpPr>
            <a:xfrm>
              <a:off x="309009" y="1228607"/>
              <a:ext cx="5634591" cy="1913214"/>
              <a:chOff x="309009" y="1228607"/>
              <a:chExt cx="5634591" cy="1913214"/>
            </a:xfrm>
          </p:grpSpPr>
          <p:grpSp>
            <p:nvGrpSpPr>
              <p:cNvPr id="9" name="Group 5"/>
              <p:cNvGrpSpPr/>
              <p:nvPr/>
            </p:nvGrpSpPr>
            <p:grpSpPr>
              <a:xfrm>
                <a:off x="394261" y="1228607"/>
                <a:ext cx="5549339" cy="1573976"/>
                <a:chOff x="394261" y="1228607"/>
                <a:chExt cx="5549339" cy="1573976"/>
              </a:xfrm>
            </p:grpSpPr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63228" y="1333441"/>
                  <a:ext cx="5480372" cy="14691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grpSp>
              <p:nvGrpSpPr>
                <p:cNvPr id="10" name="Group 2"/>
                <p:cNvGrpSpPr/>
                <p:nvPr/>
              </p:nvGrpSpPr>
              <p:grpSpPr>
                <a:xfrm>
                  <a:off x="394261" y="1228607"/>
                  <a:ext cx="614571" cy="1573976"/>
                  <a:chOff x="407250" y="1342966"/>
                  <a:chExt cx="614571" cy="1573976"/>
                </a:xfrm>
              </p:grpSpPr>
              <p:sp>
                <p:nvSpPr>
                  <p:cNvPr id="59" name="Rectangle 58"/>
                  <p:cNvSpPr/>
                  <p:nvPr/>
                </p:nvSpPr>
                <p:spPr>
                  <a:xfrm>
                    <a:off x="407250" y="1342966"/>
                    <a:ext cx="547455" cy="157397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030" name="Picture 6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2667" y="1467998"/>
                    <a:ext cx="429154" cy="14287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pic>
            </p:grpSp>
          </p:grpSp>
          <p:sp>
            <p:nvSpPr>
              <p:cNvPr id="60" name="Rectangle 59"/>
              <p:cNvSpPr/>
              <p:nvPr/>
            </p:nvSpPr>
            <p:spPr>
              <a:xfrm>
                <a:off x="989000" y="2795598"/>
                <a:ext cx="4431660" cy="168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30872" y="2797496"/>
                <a:ext cx="187400" cy="18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0</a:t>
                </a:r>
                <a:endParaRPr lang="en-US" sz="700" b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306988" y="2797496"/>
                <a:ext cx="35002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10</a:t>
                </a:r>
                <a:endParaRPr lang="en-US" sz="5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734150" y="2797496"/>
                <a:ext cx="310597" cy="18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20</a:t>
                </a:r>
                <a:endParaRPr lang="en-US" sz="900" b="1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11664" y="2798345"/>
                <a:ext cx="361029" cy="21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30</a:t>
                </a:r>
                <a:endParaRPr lang="en-US" sz="900" b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539004" y="2798345"/>
                <a:ext cx="3908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40</a:t>
                </a:r>
                <a:endParaRPr lang="en-US" sz="900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75433" y="2798345"/>
                <a:ext cx="40220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50</a:t>
                </a:r>
                <a:endParaRPr lang="en-US" sz="900" b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398504" y="2798346"/>
                <a:ext cx="36959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60</a:t>
                </a:r>
                <a:endParaRPr lang="en-US" sz="900" b="1" dirty="0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844275" y="2788271"/>
                <a:ext cx="40162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70</a:t>
                </a:r>
                <a:endParaRPr lang="en-US" sz="900" b="1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245899" y="2795470"/>
                <a:ext cx="42317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8</a:t>
                </a:r>
                <a:r>
                  <a:rPr lang="en-US" sz="800" b="1" dirty="0" smtClean="0"/>
                  <a:t>0</a:t>
                </a:r>
                <a:endParaRPr lang="en-US" sz="900" b="1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4669072" y="2798346"/>
                <a:ext cx="32348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90</a:t>
                </a:r>
                <a:endParaRPr lang="en-US" sz="900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4992554" y="2798345"/>
                <a:ext cx="373205" cy="183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100</a:t>
                </a:r>
                <a:endParaRPr lang="en-US" sz="900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5401610" y="2781359"/>
                <a:ext cx="37320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 smtClean="0"/>
                  <a:t>110</a:t>
                </a:r>
                <a:endParaRPr lang="en-US" sz="900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 rot="16200000">
                <a:off x="-107435" y="2036875"/>
                <a:ext cx="1047349" cy="21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 smtClean="0"/>
                  <a:t>Parallel jobs</a:t>
                </a:r>
                <a:endParaRPr lang="en-US" sz="1600" b="1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1408833" y="2895600"/>
                <a:ext cx="87716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 smtClean="0"/>
                  <a:t>time (min) </a:t>
                </a:r>
                <a:endParaRPr lang="en-US" sz="1400" b="1" dirty="0"/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V="1">
                <a:off x="2172905" y="3042049"/>
                <a:ext cx="2939401" cy="4943"/>
              </a:xfrm>
              <a:prstGeom prst="straightConnector1">
                <a:avLst/>
              </a:prstGeom>
              <a:ln w="15875">
                <a:solidFill>
                  <a:schemeClr val="accent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 rot="16200000">
              <a:off x="-82496" y="2005606"/>
              <a:ext cx="10473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Machines</a:t>
              </a:r>
              <a:endParaRPr lang="en-US" sz="2000" b="1" dirty="0"/>
            </a:p>
          </p:txBody>
        </p:sp>
      </p:grpSp>
      <p:sp>
        <p:nvSpPr>
          <p:cNvPr id="63" name="Rounded Rectangle 62"/>
          <p:cNvSpPr/>
          <p:nvPr/>
        </p:nvSpPr>
        <p:spPr>
          <a:xfrm>
            <a:off x="1757134" y="4913321"/>
            <a:ext cx="160405" cy="148855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29624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90" grpId="0" animBg="1"/>
      <p:bldP spid="91" grpId="0" animBg="1"/>
      <p:bldP spid="6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Product-Offer Matching: </a:t>
            </a:r>
            <a:br>
              <a:rPr lang="en-US" dirty="0" smtClean="0"/>
            </a:br>
            <a:r>
              <a:rPr lang="en-US" dirty="0" smtClean="0"/>
              <a:t>Application in E-Commerce</a:t>
            </a:r>
          </a:p>
          <a:p>
            <a:pPr lvl="1"/>
            <a:r>
              <a:rPr lang="en-US" dirty="0" smtClean="0"/>
              <a:t>Data Skew</a:t>
            </a:r>
            <a:endParaRPr lang="en-US" dirty="0" smtClean="0"/>
          </a:p>
          <a:p>
            <a:r>
              <a:rPr lang="en-US" dirty="0" smtClean="0"/>
              <a:t>Parallel Implementation with </a:t>
            </a:r>
            <a:r>
              <a:rPr lang="en-US" dirty="0" err="1" smtClean="0"/>
              <a:t>DryadLINQ</a:t>
            </a:r>
            <a:endParaRPr lang="en-US" dirty="0" smtClean="0"/>
          </a:p>
          <a:p>
            <a:pPr lvl="1"/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 smtClean="0"/>
              <a:t>distributed join strategies</a:t>
            </a:r>
          </a:p>
          <a:p>
            <a:r>
              <a:rPr lang="en-US" b="1" dirty="0" smtClean="0"/>
              <a:t>Results 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916" y="457200"/>
            <a:ext cx="8229600" cy="990600"/>
          </a:xfrm>
        </p:spPr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30200" y="1475495"/>
            <a:ext cx="8496300" cy="5204705"/>
            <a:chOff x="304800" y="1348495"/>
            <a:chExt cx="8496300" cy="5204705"/>
          </a:xfrm>
        </p:grpSpPr>
        <p:graphicFrame>
          <p:nvGraphicFramePr>
            <p:cNvPr id="76" name="Chart 75"/>
            <p:cNvGraphicFramePr>
              <a:graphicFrameLocks/>
            </p:cNvGraphicFramePr>
            <p:nvPr>
              <p:extLst>
                <p:ext uri="{D42A27DB-BD31-4B8C-83A1-F6EECF244321}">
  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97025041"/>
                </p:ext>
              </p:extLst>
            </p:nvPr>
          </p:nvGraphicFramePr>
          <p:xfrm>
            <a:off x="304800" y="1348495"/>
            <a:ext cx="8496300" cy="52047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V="1">
              <a:off x="2489354" y="3507929"/>
              <a:ext cx="0" cy="67664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2489354" y="4267200"/>
              <a:ext cx="5734" cy="67218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445520" y="4054808"/>
              <a:ext cx="68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5</a:t>
              </a:r>
              <a:r>
                <a:rPr lang="en-US" b="1" dirty="0"/>
                <a:t>5</a:t>
              </a:r>
              <a:r>
                <a:rPr lang="en-US" b="1" dirty="0" smtClean="0"/>
                <a:t>x </a:t>
              </a:r>
              <a:endParaRPr lang="en-US" sz="900" b="1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229100" y="2915992"/>
              <a:ext cx="0" cy="8236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229100" y="3844540"/>
              <a:ext cx="0" cy="84531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867400" y="2196129"/>
              <a:ext cx="0" cy="104237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5867400" y="3369908"/>
              <a:ext cx="0" cy="6059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600200" y="3169375"/>
              <a:ext cx="9342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642D"/>
                  </a:solidFill>
                </a:rPr>
                <a:t>2h18m</a:t>
              </a:r>
              <a:endParaRPr lang="en-US" sz="1600" b="1" dirty="0">
                <a:solidFill>
                  <a:srgbClr val="00642D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362200" y="4897651"/>
              <a:ext cx="8467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2.5m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386667" y="2599267"/>
              <a:ext cx="876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642D"/>
                  </a:solidFill>
                </a:rPr>
                <a:t>8h06m</a:t>
              </a:r>
              <a:endParaRPr lang="en-US" sz="1100" b="1" dirty="0">
                <a:solidFill>
                  <a:srgbClr val="00642D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8600" y="4626063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4.4m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32400" y="1844986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642D"/>
                  </a:solidFill>
                </a:rPr>
                <a:t>44h</a:t>
              </a:r>
              <a:endParaRPr lang="en-US" sz="1100" b="1" dirty="0">
                <a:solidFill>
                  <a:srgbClr val="00642D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810375" y="1691951"/>
              <a:ext cx="6572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00642D"/>
                  </a:solidFill>
                </a:rPr>
                <a:t>~78h</a:t>
              </a:r>
              <a:endParaRPr lang="en-US" sz="1600" b="1" dirty="0">
                <a:solidFill>
                  <a:srgbClr val="00642D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29100" y="3554972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110x </a:t>
              </a:r>
              <a:endParaRPr lang="en-US" sz="8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15000" y="3893310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25m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791200" y="303741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106x </a:t>
              </a:r>
              <a:endParaRPr lang="en-US" sz="800" b="1" dirty="0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 flipV="1">
              <a:off x="7639050" y="1979384"/>
              <a:ext cx="0" cy="85204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7639050" y="2935548"/>
              <a:ext cx="0" cy="60591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658100" y="2668081"/>
              <a:ext cx="571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74x </a:t>
              </a:r>
              <a:endParaRPr lang="en-US" sz="8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67600" y="3528825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/>
                  </a:solidFill>
                </a:rPr>
                <a:t>63m</a:t>
              </a:r>
              <a:endParaRPr lang="en-US" sz="1100" b="1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29922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838200" y="1447800"/>
            <a:ext cx="7467600" cy="4953000"/>
            <a:chOff x="838200" y="1447800"/>
            <a:chExt cx="7467600" cy="4953000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4874990"/>
                </p:ext>
              </p:extLst>
            </p:nvPr>
          </p:nvGraphicFramePr>
          <p:xfrm>
            <a:off x="838200" y="1447800"/>
            <a:ext cx="7467600" cy="4953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693958" y="51816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50000"/>
                    </a:schemeClr>
                  </a:solidFill>
                </a:rPr>
                <a:t>250K</a:t>
              </a:r>
              <a:endParaRPr lang="en-US" sz="12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17783" y="3962400"/>
              <a:ext cx="5143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50000"/>
                    </a:schemeClr>
                  </a:solidFill>
                </a:rPr>
                <a:t>1M</a:t>
              </a:r>
              <a:endParaRPr lang="en-US" sz="12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07300" y="2438344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tx2">
                      <a:lumMod val="50000"/>
                    </a:schemeClr>
                  </a:solidFill>
                </a:rPr>
                <a:t>4</a:t>
              </a:r>
              <a:r>
                <a:rPr lang="en-US" sz="1600" b="1" dirty="0" smtClean="0">
                  <a:solidFill>
                    <a:schemeClr val="tx2">
                      <a:lumMod val="50000"/>
                    </a:schemeClr>
                  </a:solidFill>
                </a:rPr>
                <a:t>M</a:t>
              </a:r>
              <a:endParaRPr lang="en-US" sz="12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2592" y="1659523"/>
              <a:ext cx="5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tx2">
                      <a:lumMod val="50000"/>
                    </a:schemeClr>
                  </a:solidFill>
                </a:rPr>
                <a:t>7M</a:t>
              </a:r>
              <a:endParaRPr lang="en-US" sz="16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8272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711588"/>
          </a:xfrm>
        </p:spPr>
        <p:txBody>
          <a:bodyPr>
            <a:normAutofit/>
          </a:bodyPr>
          <a:lstStyle/>
          <a:p>
            <a:r>
              <a:rPr lang="en-US" dirty="0" smtClean="0"/>
              <a:t>Parallelization of large-scale data processing: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multiple join strategies</a:t>
            </a:r>
          </a:p>
          <a:p>
            <a:r>
              <a:rPr lang="en-US" dirty="0" smtClean="0"/>
              <a:t>Dynamically estimate skew</a:t>
            </a:r>
          </a:p>
          <a:p>
            <a:r>
              <a:rPr lang="en-US" dirty="0" smtClean="0"/>
              <a:t>Repartition data based on skew</a:t>
            </a:r>
          </a:p>
          <a:p>
            <a:r>
              <a:rPr lang="en-US" dirty="0" smtClean="0"/>
              <a:t>Mix of high-level and low level primitives =&gt;</a:t>
            </a:r>
            <a:br>
              <a:rPr lang="en-US" dirty="0" smtClean="0"/>
            </a:br>
            <a:r>
              <a:rPr lang="en-US" dirty="0" smtClean="0"/>
              <a:t>can implement custom strategies</a:t>
            </a:r>
          </a:p>
          <a:p>
            <a:r>
              <a:rPr lang="en-US" b="1" dirty="0" smtClean="0"/>
              <a:t>Result: 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4 </a:t>
            </a:r>
            <a:r>
              <a:rPr lang="en-US" b="1" dirty="0">
                <a:solidFill>
                  <a:srgbClr val="C00000"/>
                </a:solidFill>
              </a:rPr>
              <a:t>min - </a:t>
            </a:r>
            <a:r>
              <a:rPr lang="en-US" dirty="0" smtClean="0"/>
              <a:t>1M offers (9 hours before)</a:t>
            </a:r>
            <a:endParaRPr lang="en-US" sz="1800" dirty="0" smtClean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25 </a:t>
            </a:r>
            <a:r>
              <a:rPr lang="en-US" b="1" dirty="0">
                <a:solidFill>
                  <a:srgbClr val="C00000"/>
                </a:solidFill>
              </a:rPr>
              <a:t>min - </a:t>
            </a:r>
            <a:r>
              <a:rPr lang="en-US" dirty="0" smtClean="0"/>
              <a:t>7M offers (&gt;3 days before)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92788" y="2570321"/>
            <a:ext cx="2544829" cy="194024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Thank you!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Product-Offer Matching: </a:t>
            </a:r>
            <a:br>
              <a:rPr lang="en-US" b="1" dirty="0" smtClean="0"/>
            </a:br>
            <a:r>
              <a:rPr lang="en-US" b="1" dirty="0" smtClean="0"/>
              <a:t>Application in E-Commerce</a:t>
            </a:r>
          </a:p>
          <a:p>
            <a:pPr lvl="1"/>
            <a:r>
              <a:rPr lang="en-US" dirty="0" smtClean="0"/>
              <a:t>Data Skew</a:t>
            </a:r>
            <a:endParaRPr lang="en-US" dirty="0" smtClean="0"/>
          </a:p>
          <a:p>
            <a:r>
              <a:rPr lang="en-US" dirty="0" smtClean="0"/>
              <a:t>Parallel Implementation with </a:t>
            </a:r>
            <a:r>
              <a:rPr lang="en-US" dirty="0" err="1" smtClean="0"/>
              <a:t>DryadLINQ</a:t>
            </a:r>
            <a:endParaRPr lang="en-US" dirty="0" smtClean="0"/>
          </a:p>
          <a:p>
            <a:pPr lvl="1"/>
            <a:r>
              <a:rPr lang="en-US" dirty="0" smtClean="0"/>
              <a:t>Algorithm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 smtClean="0"/>
              <a:t>distributed join strategies</a:t>
            </a:r>
          </a:p>
          <a:p>
            <a:r>
              <a:rPr lang="en-US" dirty="0" smtClean="0"/>
              <a:t>Results 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36205" y="3029725"/>
            <a:ext cx="2544829" cy="91880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Backup Slides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Multi-threaded Matching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node gets assigned a set of matching jobs</a:t>
            </a:r>
          </a:p>
          <a:p>
            <a:r>
              <a:rPr lang="en-US" sz="2800" dirty="0" smtClean="0"/>
              <a:t>Split each job among N threads on a single node</a:t>
            </a:r>
          </a:p>
          <a:p>
            <a:pPr lvl="1"/>
            <a:r>
              <a:rPr lang="en-US" sz="2400" dirty="0" smtClean="0"/>
              <a:t>Each thread gets K/N offers (K = #offers in current job)</a:t>
            </a:r>
          </a:p>
          <a:p>
            <a:pPr lvl="1"/>
            <a:r>
              <a:rPr lang="en-US" sz="2400" dirty="0" smtClean="0"/>
              <a:t>Each thread computes a maximum match for its offers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31669" y="4134210"/>
            <a:ext cx="5364332" cy="194237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52600" y="3917950"/>
            <a:ext cx="647700" cy="2438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324600" y="4134210"/>
            <a:ext cx="2532911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Multi-core parallelization gave </a:t>
            </a:r>
            <a:r>
              <a:rPr lang="en-US" b="1" dirty="0" smtClean="0"/>
              <a:t>3.5x </a:t>
            </a:r>
            <a:r>
              <a:rPr lang="en-US" dirty="0" smtClean="0"/>
              <a:t>improvement on one category, </a:t>
            </a:r>
            <a:r>
              <a:rPr lang="en-US" b="1" dirty="0" smtClean="0"/>
              <a:t>1.5x</a:t>
            </a:r>
            <a:r>
              <a:rPr lang="en-US" dirty="0" smtClean="0"/>
              <a:t> on average (fork-join overhead)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6520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Product-Offer Matching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Online matching phase</a:t>
            </a:r>
          </a:p>
          <a:p>
            <a:r>
              <a:rPr lang="en-US" b="1" dirty="0" smtClean="0"/>
              <a:t>Input:</a:t>
            </a:r>
          </a:p>
          <a:p>
            <a:pPr lvl="1"/>
            <a:r>
              <a:rPr lang="en-US" dirty="0" smtClean="0"/>
              <a:t>Offer strings from different merchants –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Pre-categorized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Database of products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Best matching </a:t>
            </a:r>
            <a:r>
              <a:rPr lang="en-US" dirty="0" err="1" smtClean="0"/>
              <a:t>product(s</a:t>
            </a:r>
            <a:r>
              <a:rPr lang="en-US" dirty="0" smtClean="0"/>
              <a:t>) for each offer string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Shopping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 77% of the U.S. population is now online</a:t>
            </a:r>
          </a:p>
          <a:p>
            <a:r>
              <a:rPr lang="en-US" dirty="0" smtClean="0"/>
              <a:t>80% expected to make an online purchase in next 6 months</a:t>
            </a:r>
          </a:p>
          <a:p>
            <a:r>
              <a:rPr lang="en-US" dirty="0" smtClean="0"/>
              <a:t>U.S. online retail spending surpassed $140B in 2010 and is on track to surpass $250B by 2014</a:t>
            </a:r>
          </a:p>
          <a:p>
            <a:r>
              <a:rPr lang="en-US" dirty="0" smtClean="0"/>
              <a:t>80% of online purchases start with search</a:t>
            </a:r>
          </a:p>
          <a:p>
            <a:pPr lvl="1"/>
            <a:r>
              <a:rPr lang="en-US" dirty="0" smtClean="0"/>
              <a:t>Key gateway into this huge market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 Consideration Set Selection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3032" y="1436427"/>
            <a:ext cx="8229600" cy="4876800"/>
          </a:xfrm>
        </p:spPr>
        <p:txBody>
          <a:bodyPr/>
          <a:lstStyle/>
          <a:p>
            <a:r>
              <a:rPr lang="en-US" dirty="0" smtClean="0"/>
              <a:t>Select a set of products to match to an offer (offer’s </a:t>
            </a:r>
            <a:r>
              <a:rPr lang="en-US" i="1" dirty="0" smtClean="0"/>
              <a:t>consideration set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Baseline: all products in the category the offer was classified to</a:t>
            </a:r>
          </a:p>
          <a:p>
            <a:pPr lvl="2"/>
            <a:r>
              <a:rPr lang="en-US" dirty="0" smtClean="0"/>
              <a:t>Too many offer-product comparisons (~10K)</a:t>
            </a:r>
          </a:p>
          <a:p>
            <a:pPr lvl="2"/>
            <a:r>
              <a:rPr lang="en-US" dirty="0" smtClean="0"/>
              <a:t>Too few actually relevant (10-100)</a:t>
            </a:r>
          </a:p>
          <a:p>
            <a:pPr lvl="2"/>
            <a:r>
              <a:rPr lang="en-US" dirty="0" smtClean="0"/>
              <a:t>Large skew in the distribution of products and offers across categories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7785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Consideration Set Selection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229600" cy="4286174"/>
          </a:xfrm>
        </p:spPr>
        <p:txBody>
          <a:bodyPr/>
          <a:lstStyle/>
          <a:p>
            <a:r>
              <a:rPr lang="en-US" dirty="0" smtClean="0"/>
              <a:t>Algorithmically reduce the size of the consideration set by selecting products that match the offer on </a:t>
            </a:r>
            <a:r>
              <a:rPr lang="en-US" i="1" dirty="0" smtClean="0"/>
              <a:t>top attributes*</a:t>
            </a:r>
          </a:p>
          <a:p>
            <a:pPr lvl="1"/>
            <a:r>
              <a:rPr lang="en-US" dirty="0" smtClean="0"/>
              <a:t>Ex: for offer with attribute [brand name] and value  [“Canon”] only select products with this value </a:t>
            </a:r>
          </a:p>
          <a:p>
            <a:pPr lvl="1"/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81000" y="603318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Top attributes = attributes with highest weight in the learned per-category matching models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62939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Join() Operations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4" name="Picture 3" descr="Picture 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" y="4210554"/>
            <a:ext cx="8088889" cy="23365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417638"/>
            <a:ext cx="844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Broadcast Join – join big table of offers and products with small table of category attributes</a:t>
            </a:r>
          </a:p>
          <a:p>
            <a:r>
              <a:rPr lang="en-US" sz="2400" dirty="0" smtClean="0"/>
              <a:t>	- Broadcast the small table</a:t>
            </a:r>
          </a:p>
          <a:p>
            <a:r>
              <a:rPr lang="en-US" sz="2400" dirty="0" smtClean="0"/>
              <a:t>2. Distributed Join – regular partitioned join on table of product attributes and annotated products</a:t>
            </a:r>
          </a:p>
          <a:p>
            <a:r>
              <a:rPr lang="en-US" sz="2400" dirty="0" smtClean="0"/>
              <a:t>	- Hash-partition both input sets based on product ID key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168132" y="5220867"/>
            <a:ext cx="6042545" cy="1326195"/>
          </a:xfrm>
          <a:prstGeom prst="roundRect">
            <a:avLst/>
          </a:prstGeom>
          <a:noFill/>
          <a:ln w="222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77616" y="4047072"/>
            <a:ext cx="3709184" cy="1173795"/>
          </a:xfrm>
          <a:prstGeom prst="round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56" y="181895"/>
            <a:ext cx="8229600" cy="990600"/>
          </a:xfrm>
        </p:spPr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3528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Get Data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778265" y="1293581"/>
            <a:ext cx="784335" cy="765287"/>
            <a:chOff x="7086600" y="4648200"/>
            <a:chExt cx="1572126" cy="1352636"/>
          </a:xfrm>
        </p:grpSpPr>
        <p:sp>
          <p:nvSpPr>
            <p:cNvPr id="5" name="Flowchart: Magnetic Disk 4"/>
            <p:cNvSpPr/>
            <p:nvPr/>
          </p:nvSpPr>
          <p:spPr>
            <a:xfrm>
              <a:off x="7086600" y="4648200"/>
              <a:ext cx="1572126" cy="13526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24962" y="5181598"/>
              <a:ext cx="1295402" cy="652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bg1"/>
                  </a:solidFill>
                </a:rPr>
                <a:t>Product DB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Cloud 6"/>
          <p:cNvSpPr/>
          <p:nvPr/>
        </p:nvSpPr>
        <p:spPr>
          <a:xfrm>
            <a:off x="3276600" y="1390406"/>
            <a:ext cx="1359763" cy="663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Offer DB</a:t>
            </a:r>
            <a:endParaRPr lang="en-US" b="1" i="1" dirty="0"/>
          </a:p>
        </p:txBody>
      </p:sp>
      <p:sp>
        <p:nvSpPr>
          <p:cNvPr id="18" name="Plus 17"/>
          <p:cNvSpPr/>
          <p:nvPr/>
        </p:nvSpPr>
        <p:spPr>
          <a:xfrm>
            <a:off x="6219825" y="1605875"/>
            <a:ext cx="457200" cy="4597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4894910"/>
              </p:ext>
            </p:extLst>
          </p:nvPr>
        </p:nvGraphicFramePr>
        <p:xfrm>
          <a:off x="6972300" y="1428377"/>
          <a:ext cx="1295400" cy="85405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62800" y="11801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tagger</a:t>
            </a:r>
            <a:endParaRPr lang="en-US" b="1" i="1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457200" y="3276600"/>
            <a:ext cx="3657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2. Group</a:t>
            </a:r>
            <a:endParaRPr lang="en-US" b="1" dirty="0"/>
          </a:p>
          <a:p>
            <a:pPr lvl="1"/>
            <a:endParaRPr lang="en-US" dirty="0" smtClean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0999" y="4848254"/>
            <a:ext cx="3974237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3.  Join &amp; Match</a:t>
            </a:r>
            <a:endParaRPr lang="en-US" b="1" dirty="0"/>
          </a:p>
          <a:p>
            <a:pPr lvl="1"/>
            <a:endParaRPr lang="en-US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10017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37928" y="2210017"/>
            <a:ext cx="2990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271271" y="4900715"/>
            <a:ext cx="2443729" cy="83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6437978" y="77238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each category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918200" y="324624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Category 2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324624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Category 1</a:t>
            </a:r>
            <a:endParaRPr lang="en-US" sz="1400" b="1" dirty="0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918200" y="4902276"/>
            <a:ext cx="2148221" cy="83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37711" y="5118573"/>
            <a:ext cx="60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380306" y="3584377"/>
            <a:ext cx="1790126" cy="90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599330"/>
            <a:ext cx="1676400" cy="88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8109222" y="3834765"/>
            <a:ext cx="60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2764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8" grpId="0" animBg="1"/>
      <p:bldGraphic spid="20" grpId="0">
        <p:bldAsOne/>
      </p:bldGraphic>
      <p:bldP spid="30" grpId="0"/>
      <p:bldP spid="32" grpId="0"/>
      <p:bldP spid="33" grpId="0"/>
      <p:bldP spid="31" grpId="0"/>
      <p:bldP spid="34" grpId="0"/>
      <p:bldP spid="37" grpId="0"/>
      <p:bldP spid="38" grpId="0"/>
      <p:bldP spid="2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633"/>
            <a:ext cx="8229600" cy="990600"/>
          </a:xfrm>
        </p:spPr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3528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Get Data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4778265" y="1293580"/>
            <a:ext cx="784335" cy="809614"/>
            <a:chOff x="7086600" y="4648200"/>
            <a:chExt cx="1572126" cy="1430984"/>
          </a:xfrm>
        </p:grpSpPr>
        <p:sp>
          <p:nvSpPr>
            <p:cNvPr id="5" name="Flowchart: Magnetic Disk 4"/>
            <p:cNvSpPr/>
            <p:nvPr/>
          </p:nvSpPr>
          <p:spPr>
            <a:xfrm>
              <a:off x="7086600" y="4648200"/>
              <a:ext cx="1572126" cy="1352636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24962" y="5181598"/>
              <a:ext cx="1295402" cy="8975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i="1" dirty="0" smtClean="0">
                  <a:solidFill>
                    <a:schemeClr val="bg1"/>
                  </a:solidFill>
                </a:rPr>
                <a:t>Lincoln-Master-PA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Cloud 6"/>
          <p:cNvSpPr/>
          <p:nvPr/>
        </p:nvSpPr>
        <p:spPr>
          <a:xfrm>
            <a:off x="3276600" y="1390406"/>
            <a:ext cx="1359763" cy="6632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/>
              <a:t>Cosmos</a:t>
            </a:r>
            <a:endParaRPr lang="en-US" b="1" i="1" dirty="0"/>
          </a:p>
        </p:txBody>
      </p:sp>
      <p:sp>
        <p:nvSpPr>
          <p:cNvPr id="18" name="Plus 17"/>
          <p:cNvSpPr/>
          <p:nvPr/>
        </p:nvSpPr>
        <p:spPr>
          <a:xfrm>
            <a:off x="6219825" y="1605875"/>
            <a:ext cx="457200" cy="4597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00399223"/>
              </p:ext>
            </p:extLst>
          </p:nvPr>
        </p:nvGraphicFramePr>
        <p:xfrm>
          <a:off x="6972300" y="1428377"/>
          <a:ext cx="1295400" cy="854057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7162800" y="103197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smtClean="0"/>
              <a:t>Lincoln tagger</a:t>
            </a:r>
            <a:endParaRPr lang="en-US" b="1" i="1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210017"/>
            <a:ext cx="28956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37928" y="2210017"/>
            <a:ext cx="299085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7302" y="3157478"/>
            <a:ext cx="535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</a:t>
            </a:r>
            <a:r>
              <a:rPr lang="en-US" b="1" dirty="0" smtClean="0"/>
              <a:t>offer attributes </a:t>
            </a:r>
            <a:r>
              <a:rPr lang="en-US" dirty="0" smtClean="0"/>
              <a:t>based on its category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Load the Lincoln Tagger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Extract numeric and string attributes from offer title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Extract candidate model number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Get </a:t>
            </a:r>
            <a:r>
              <a:rPr lang="en-US" b="1" dirty="0" smtClean="0"/>
              <a:t>product attributes </a:t>
            </a:r>
            <a:r>
              <a:rPr lang="en-US" dirty="0" smtClean="0"/>
              <a:t>based on its category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Get attributes from the Database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Annotate product titles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Merge based on precedence</a:t>
            </a:r>
          </a:p>
        </p:txBody>
      </p:sp>
      <p:grpSp>
        <p:nvGrpSpPr>
          <p:cNvPr id="11" name="Group 13"/>
          <p:cNvGrpSpPr/>
          <p:nvPr/>
        </p:nvGrpSpPr>
        <p:grpSpPr>
          <a:xfrm>
            <a:off x="5943600" y="5687109"/>
            <a:ext cx="2725072" cy="646331"/>
            <a:chOff x="4985876" y="6019800"/>
            <a:chExt cx="2725072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4985876" y="6019800"/>
              <a:ext cx="2725072" cy="64633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Job = annotating 1 title</a:t>
              </a:r>
            </a:p>
            <a:p>
              <a:pPr algn="ctr"/>
              <a:r>
                <a:rPr lang="en-US" dirty="0" smtClean="0"/>
                <a:t>Millions of jobs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312595" y="6342965"/>
              <a:ext cx="200025" cy="169039"/>
            </a:xfrm>
            <a:prstGeom prst="rightArrow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417371" y="3470490"/>
            <a:ext cx="1447799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“CGA-S002 </a:t>
            </a:r>
            <a:r>
              <a:rPr lang="en-US" sz="1100" dirty="0"/>
              <a:t>Panasonic </a:t>
            </a:r>
            <a:r>
              <a:rPr lang="en-US" sz="1100" dirty="0" err="1"/>
              <a:t>Lumix</a:t>
            </a:r>
            <a:r>
              <a:rPr lang="en-US" sz="1100" dirty="0"/>
              <a:t> DMC-FZ5S </a:t>
            </a:r>
            <a:r>
              <a:rPr lang="en-US" sz="1100" dirty="0" smtClean="0"/>
              <a:t>8.2Mp Digital Camera”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8765" y="3470490"/>
            <a:ext cx="1752835" cy="57708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Brand Name: </a:t>
            </a:r>
            <a:r>
              <a:rPr lang="en-US" sz="1050" dirty="0"/>
              <a:t>P</a:t>
            </a:r>
            <a:r>
              <a:rPr lang="en-US" sz="1050" dirty="0" smtClean="0"/>
              <a:t>anasonic</a:t>
            </a:r>
          </a:p>
          <a:p>
            <a:r>
              <a:rPr lang="en-US" sz="1050" dirty="0" smtClean="0"/>
              <a:t>Resolution: 8.2</a:t>
            </a:r>
          </a:p>
          <a:p>
            <a:r>
              <a:rPr lang="en-US" sz="1050" dirty="0" smtClean="0"/>
              <a:t>Product Line: </a:t>
            </a:r>
            <a:r>
              <a:rPr lang="en-US" sz="1050" dirty="0" err="1" smtClean="0"/>
              <a:t>Lumix</a:t>
            </a:r>
            <a:endParaRPr lang="en-US" sz="1050" dirty="0" smtClean="0"/>
          </a:p>
        </p:txBody>
      </p:sp>
      <p:sp>
        <p:nvSpPr>
          <p:cNvPr id="22" name="Right Arrow 21"/>
          <p:cNvSpPr/>
          <p:nvPr/>
        </p:nvSpPr>
        <p:spPr>
          <a:xfrm>
            <a:off x="6984273" y="3674510"/>
            <a:ext cx="200025" cy="16903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430502" y="4399281"/>
            <a:ext cx="1447799" cy="76944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“CGA-S002 Panasonic </a:t>
            </a:r>
            <a:r>
              <a:rPr lang="en-US" sz="1100" dirty="0" err="1"/>
              <a:t>Lumix</a:t>
            </a:r>
            <a:r>
              <a:rPr lang="en-US" sz="1100" dirty="0"/>
              <a:t> DMC-FZ5S Digital Camera”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47381" y="4399281"/>
            <a:ext cx="1485900" cy="4154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MN: CGAS002</a:t>
            </a:r>
          </a:p>
          <a:p>
            <a:r>
              <a:rPr lang="en-US" sz="1050" dirty="0" smtClean="0"/>
              <a:t>MN: DMCFZ5S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7099731" y="4608123"/>
            <a:ext cx="200025" cy="16903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28443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633"/>
            <a:ext cx="8229600" cy="990600"/>
          </a:xfrm>
        </p:spPr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94103" y="1705602"/>
            <a:ext cx="3657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2. Group</a:t>
            </a:r>
            <a:endParaRPr lang="en-US" b="1" dirty="0"/>
          </a:p>
          <a:p>
            <a:pPr lvl="1"/>
            <a:endParaRPr lang="en-US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08668" y="2895600"/>
            <a:ext cx="77277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offers and products based on </a:t>
            </a:r>
            <a:r>
              <a:rPr lang="en-US" b="1" dirty="0" smtClean="0"/>
              <a:t>keys</a:t>
            </a:r>
          </a:p>
          <a:p>
            <a:endParaRPr lang="en-US" b="1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b="1" dirty="0" smtClean="0"/>
              <a:t>Top weighted attributes </a:t>
            </a:r>
            <a:r>
              <a:rPr lang="en-US" dirty="0" smtClean="0"/>
              <a:t>in each category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For each offer/product </a:t>
            </a:r>
            <a:r>
              <a:rPr lang="en-US" b="1" dirty="0" smtClean="0"/>
              <a:t>select values </a:t>
            </a:r>
            <a:r>
              <a:rPr lang="en-US" dirty="0" smtClean="0"/>
              <a:t>for the top attributes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Multiple values for each attributes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Extract only numeric part of model for </a:t>
            </a:r>
            <a:r>
              <a:rPr lang="en-US" b="1" dirty="0" smtClean="0"/>
              <a:t>model number </a:t>
            </a:r>
            <a:r>
              <a:rPr lang="en-US" dirty="0" smtClean="0"/>
              <a:t>attribute key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Ex: “4362_Canon_30”, “4458_Nike_Cotton”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AB1111"/>
                </a:solidFill>
              </a:rPr>
              <a:t>Job distribution on the cluster nodes is based on this key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712808" y="5943600"/>
            <a:ext cx="27250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10-100K groups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91867" y="140860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Category 2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44399" y="140860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Category 1</a:t>
            </a:r>
            <a:endParaRPr lang="en-US" sz="14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716383"/>
            <a:ext cx="1790126" cy="90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5577"/>
            <a:ext cx="1676400" cy="88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3515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0960" y="561975"/>
            <a:ext cx="893064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0" y="1600200"/>
            <a:ext cx="7467600" cy="129540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0" y="3048000"/>
            <a:ext cx="9144000" cy="2743200"/>
          </a:xfrm>
          <a:prstGeom prst="round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248400" y="1219200"/>
            <a:ext cx="2743200" cy="7620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from shopping DB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6400" y="2514600"/>
            <a:ext cx="4495800" cy="1676400"/>
            <a:chOff x="5486400" y="2514600"/>
            <a:chExt cx="4495800" cy="1676400"/>
          </a:xfrm>
        </p:grpSpPr>
        <p:sp>
          <p:nvSpPr>
            <p:cNvPr id="14" name="Up-Down Arrow 13"/>
            <p:cNvSpPr/>
            <p:nvPr/>
          </p:nvSpPr>
          <p:spPr>
            <a:xfrm>
              <a:off x="5486400" y="2514600"/>
              <a:ext cx="990600" cy="167640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3048000"/>
              <a:ext cx="35052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Automatic matching</a:t>
              </a:r>
              <a:endParaRPr lang="en-US" sz="3200" b="1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381000"/>
            <a:ext cx="900684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88620" y="228600"/>
            <a:ext cx="8229600" cy="1143000"/>
          </a:xfrm>
        </p:spPr>
        <p:txBody>
          <a:bodyPr/>
          <a:lstStyle/>
          <a:p>
            <a:r>
              <a:rPr lang="en-US" dirty="0" smtClean="0"/>
              <a:t>Product-Offer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" y="5889171"/>
            <a:ext cx="9006840" cy="2544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172200" y="5486400"/>
            <a:ext cx="2743200" cy="762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Offers from Various Vendors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69100" y="4203700"/>
            <a:ext cx="184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Over a week for 30M offers 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09079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0633"/>
            <a:ext cx="8229600" cy="990600"/>
          </a:xfrm>
        </p:spPr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380998" y="1447800"/>
            <a:ext cx="3974237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3.  Join </a:t>
            </a:r>
            <a:r>
              <a:rPr lang="en-US" b="1" dirty="0"/>
              <a:t>&amp; Match</a:t>
            </a:r>
          </a:p>
          <a:p>
            <a:pPr lvl="1"/>
            <a:endParaRPr lang="en-US" dirty="0" smtClean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233295" y="1500261"/>
            <a:ext cx="2443729" cy="83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536655" y="1500261"/>
            <a:ext cx="2148221" cy="83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537710" y="1718119"/>
            <a:ext cx="601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…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51337" y="2819400"/>
            <a:ext cx="27250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LINQ join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55598" y="2514600"/>
            <a:ext cx="56388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Join</a:t>
            </a:r>
            <a:r>
              <a:rPr lang="en-US" dirty="0" smtClean="0"/>
              <a:t> offer and product groups on keys: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categoryId</a:t>
            </a:r>
            <a:r>
              <a:rPr lang="en-US" dirty="0" smtClean="0"/>
              <a:t> + attribute values(s)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Ex: “4362_Canon_30”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Match</a:t>
            </a:r>
            <a:r>
              <a:rPr lang="en-US" dirty="0" smtClean="0"/>
              <a:t> offers to products within each group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Compute best match for each offer in the set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/>
              <a:t>Similarity feature vector * weights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/>
              <a:t>Strict equality for strings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/>
              <a:t>Within threshold for numeric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/>
              <a:t>String alignment scorer for model number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Multi-threaded implementation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004560" y="4343400"/>
            <a:ext cx="2725072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Apply Matching function on each group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0726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DryadLINQ</a:t>
            </a:r>
            <a:r>
              <a:rPr lang="en-US" dirty="0" smtClean="0"/>
              <a:t> Parallelization</a:t>
            </a:r>
            <a:endParaRPr lang="en-US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27385" y="1373236"/>
            <a:ext cx="7086600" cy="5181600"/>
            <a:chOff x="1219200" y="1447800"/>
            <a:chExt cx="7086600" cy="5181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0" y="1676400"/>
              <a:ext cx="5138737" cy="4774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934200" y="1447800"/>
              <a:ext cx="1371600" cy="510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19200" y="1524000"/>
              <a:ext cx="6858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45227" y="6400800"/>
              <a:ext cx="6858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84936"/>
            <a:ext cx="292608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2" name="Straight Connector 21"/>
          <p:cNvCxnSpPr>
            <a:stCxn id="26" idx="2"/>
          </p:cNvCxnSpPr>
          <p:nvPr/>
        </p:nvCxnSpPr>
        <p:spPr>
          <a:xfrm flipV="1">
            <a:off x="4021667" y="1853718"/>
            <a:ext cx="2057400" cy="2261082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6" idx="6"/>
          </p:cNvCxnSpPr>
          <p:nvPr/>
        </p:nvCxnSpPr>
        <p:spPr>
          <a:xfrm flipV="1">
            <a:off x="5012267" y="1942432"/>
            <a:ext cx="3750733" cy="2172368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15100" y="2499098"/>
            <a:ext cx="2095500" cy="369332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512 parallel jobs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021667" y="4038600"/>
            <a:ext cx="990600" cy="152400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096000" y="1601836"/>
            <a:ext cx="2667000" cy="45556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96603" y="3258355"/>
            <a:ext cx="1219200" cy="387018"/>
          </a:xfrm>
          <a:prstGeom prst="rect">
            <a:avLst/>
          </a:prstGeom>
          <a:solidFill>
            <a:schemeClr val="tx2">
              <a:lumMod val="40000"/>
              <a:lumOff val="60000"/>
              <a:alpha val="81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Annotate offers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54967" y="3802511"/>
            <a:ext cx="1616136" cy="776978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Group products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19146" y="5715000"/>
            <a:ext cx="1595639" cy="457200"/>
          </a:xfrm>
          <a:prstGeom prst="rect">
            <a:avLst/>
          </a:prstGeom>
          <a:solidFill>
            <a:srgbClr val="519951">
              <a:alpha val="80392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719147" y="5257800"/>
            <a:ext cx="1595639" cy="381001"/>
          </a:xfrm>
          <a:prstGeom prst="rect">
            <a:avLst/>
          </a:prstGeom>
          <a:solidFill>
            <a:srgbClr val="6167A3">
              <a:alpha val="80392"/>
            </a:srgb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Join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628106" y="3249989"/>
            <a:ext cx="1096994" cy="624765"/>
          </a:xfrm>
          <a:prstGeom prst="rect">
            <a:avLst/>
          </a:prstGeom>
          <a:solidFill>
            <a:schemeClr val="tx2">
              <a:lumMod val="40000"/>
              <a:lumOff val="60000"/>
              <a:alpha val="81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Annotate products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00200" y="1946601"/>
            <a:ext cx="386953" cy="687965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47859" y="1946601"/>
            <a:ext cx="2069107" cy="1406200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391834" y="1946601"/>
            <a:ext cx="427566" cy="687964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3"/>
          </p:cNvCxnSpPr>
          <p:nvPr/>
        </p:nvCxnSpPr>
        <p:spPr>
          <a:xfrm flipV="1">
            <a:off x="2566392" y="1678038"/>
            <a:ext cx="1455275" cy="37731"/>
          </a:xfrm>
          <a:prstGeom prst="straightConnector1">
            <a:avLst/>
          </a:prstGeom>
          <a:ln w="1905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19807" y="1484936"/>
            <a:ext cx="1246585" cy="461665"/>
          </a:xfrm>
          <a:prstGeom prst="rect">
            <a:avLst/>
          </a:prstGeom>
          <a:solidFill>
            <a:schemeClr val="bg1"/>
          </a:solidFill>
          <a:ln w="15875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 input tables</a:t>
            </a:r>
            <a:endParaRPr lang="en-US" sz="1200" dirty="0"/>
          </a:p>
        </p:txBody>
      </p:sp>
      <p:sp>
        <p:nvSpPr>
          <p:cNvPr id="61" name="Rectangle 60"/>
          <p:cNvSpPr/>
          <p:nvPr/>
        </p:nvSpPr>
        <p:spPr>
          <a:xfrm>
            <a:off x="1396603" y="3645373"/>
            <a:ext cx="1219200" cy="458761"/>
          </a:xfrm>
          <a:prstGeom prst="rect">
            <a:avLst/>
          </a:prstGeom>
          <a:solidFill>
            <a:schemeClr val="bg2">
              <a:lumMod val="75000"/>
              <a:alpha val="81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Group products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8184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1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34" grpId="0" animBg="1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Product-Offer Matching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 engines provide </a:t>
            </a:r>
            <a:r>
              <a:rPr lang="en-US" dirty="0" err="1" smtClean="0"/>
              <a:t>e</a:t>
            </a:r>
            <a:r>
              <a:rPr lang="en-US" dirty="0" smtClean="0"/>
              <a:t>-commerce search services that allow users to sift through catalogs of product information</a:t>
            </a:r>
          </a:p>
          <a:p>
            <a:r>
              <a:rPr lang="en-US" dirty="0" smtClean="0"/>
              <a:t>Merchants offers of a product need to be matched to the catalog entry for the product</a:t>
            </a:r>
          </a:p>
          <a:p>
            <a:r>
              <a:rPr lang="en-US" dirty="0" smtClean="0"/>
              <a:t>-&gt; Product-Offer Matching </a:t>
            </a:r>
            <a:endParaRPr lang="en-US" dirty="0"/>
          </a:p>
        </p:txBody>
      </p:sp>
    </p:spTree>
  </p:cSld>
  <p:clrMapOvr>
    <a:masterClrMapping/>
  </p:clrMapOvr>
  <mc:AlternateContent>
    <mc:Choice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c="http://schemas.openxmlformats.org/markup-compatibility/2006" xmlns:mv="urn:schemas-microsoft-com:mac:vml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Product-Offer Matching Algorithm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 Offline training phase</a:t>
            </a:r>
          </a:p>
          <a:p>
            <a:pPr lvl="1"/>
            <a:r>
              <a:rPr lang="en-US" dirty="0" smtClean="0"/>
              <a:t>Learning per-category matching functions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10076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200" dirty="0" smtClean="0"/>
              <a:t>2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Online matching phase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Match products to offers </a:t>
            </a:r>
            <a:r>
              <a:rPr lang="en-US" sz="2800" dirty="0" smtClean="0"/>
              <a:t>for each category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" y="3100760"/>
            <a:ext cx="7958993" cy="151608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918" y="457200"/>
            <a:ext cx="84582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Need for </a:t>
            </a:r>
            <a:r>
              <a:rPr lang="en-US" dirty="0" smtClean="0"/>
              <a:t>Efficient Parallelization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2"/>
            <a:ext cx="8305800" cy="4116148"/>
          </a:xfrm>
        </p:spPr>
        <p:txBody>
          <a:bodyPr>
            <a:normAutofit/>
          </a:bodyPr>
          <a:lstStyle/>
          <a:p>
            <a:r>
              <a:rPr lang="en-US" dirty="0" smtClean="0"/>
              <a:t>Publish a new Offer database on a </a:t>
            </a:r>
            <a:r>
              <a:rPr lang="en-US" b="1" dirty="0" smtClean="0"/>
              <a:t>daily basis </a:t>
            </a:r>
          </a:p>
          <a:p>
            <a:r>
              <a:rPr lang="en-US" dirty="0" smtClean="0"/>
              <a:t>Matching </a:t>
            </a:r>
            <a:r>
              <a:rPr lang="en-US" dirty="0" smtClean="0"/>
              <a:t>only on a subset of offers (1M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3 hours on 3 machines (9 hours sequentially)</a:t>
            </a:r>
          </a:p>
          <a:p>
            <a:pPr lvl="1"/>
            <a:r>
              <a:rPr lang="en-US" dirty="0" smtClean="0"/>
              <a:t>Full </a:t>
            </a:r>
            <a:r>
              <a:rPr lang="en-US" dirty="0" smtClean="0"/>
              <a:t>set of offers (&gt;30M) would take over a week</a:t>
            </a:r>
          </a:p>
          <a:p>
            <a:r>
              <a:rPr lang="en-US" dirty="0" smtClean="0"/>
              <a:t>Anticipating growth in</a:t>
            </a:r>
            <a:endParaRPr lang="en-US" dirty="0"/>
          </a:p>
          <a:p>
            <a:pPr lvl="1"/>
            <a:r>
              <a:rPr lang="en-US" b="1" dirty="0" smtClean="0"/>
              <a:t>Offers set </a:t>
            </a:r>
            <a:r>
              <a:rPr lang="en-US" dirty="0" smtClean="0"/>
              <a:t>from </a:t>
            </a:r>
            <a:r>
              <a:rPr lang="en-US" dirty="0"/>
              <a:t>merchants</a:t>
            </a:r>
          </a:p>
          <a:p>
            <a:pPr lvl="1"/>
            <a:r>
              <a:rPr lang="en-US" b="1" dirty="0"/>
              <a:t>P</a:t>
            </a:r>
            <a:r>
              <a:rPr lang="en-US" b="1" dirty="0" smtClean="0"/>
              <a:t>roduct </a:t>
            </a:r>
            <a:r>
              <a:rPr lang="en-US" b="1" dirty="0"/>
              <a:t>selection </a:t>
            </a:r>
            <a:r>
              <a:rPr lang="en-US" dirty="0" smtClean="0"/>
              <a:t>in catalog</a:t>
            </a:r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35814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" y="5501078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rgbClr val="FF0000"/>
                </a:solidFill>
              </a:rPr>
              <a:t>Focus: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scalable </a:t>
            </a:r>
            <a:r>
              <a:rPr lang="en-US" sz="3600" dirty="0" smtClean="0">
                <a:solidFill>
                  <a:srgbClr val="FF0000"/>
                </a:solidFill>
              </a:rPr>
              <a:t>parallelization of </a:t>
            </a:r>
            <a:r>
              <a:rPr lang="en-US" sz="3600" dirty="0">
                <a:solidFill>
                  <a:srgbClr val="FF0000"/>
                </a:solidFill>
              </a:rPr>
              <a:t>the </a:t>
            </a:r>
            <a:r>
              <a:rPr lang="en-US" sz="3600" dirty="0" smtClean="0">
                <a:solidFill>
                  <a:srgbClr val="FF0000"/>
                </a:solidFill>
              </a:rPr>
              <a:t>matching algorithm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97236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Offline Training Phase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48B4579-0C83-864E-9A29-78BA79345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200" dirty="0" smtClean="0"/>
              <a:t>Learn per-category matching functions</a:t>
            </a:r>
            <a:endParaRPr lang="en-US" sz="3200" dirty="0"/>
          </a:p>
        </p:txBody>
      </p:sp>
      <p:pic>
        <p:nvPicPr>
          <p:cNvPr id="4" name="Picture 3" descr="training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84350" y="2473139"/>
            <a:ext cx="4197021" cy="358829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Product-Offer Matching – </a:t>
            </a:r>
            <a:br>
              <a:rPr lang="en-US" dirty="0" smtClean="0"/>
            </a:br>
            <a:r>
              <a:rPr lang="en-US" dirty="0" smtClean="0"/>
              <a:t>Online Matching Phase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4479103-18BD-4CF6-8C8B-47E0FEE8836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92898"/>
            <a:ext cx="8229600" cy="3055302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800" b="1" dirty="0" smtClean="0"/>
              <a:t>Foreach offer string, category </a:t>
            </a:r>
            <a:r>
              <a:rPr lang="en-US" sz="2800" b="1" i="1" dirty="0" smtClean="0"/>
              <a:t>c</a:t>
            </a:r>
          </a:p>
          <a:p>
            <a:pPr lvl="1"/>
            <a:r>
              <a:rPr lang="en-US" sz="2400" dirty="0" smtClean="0"/>
              <a:t>Annotate the offer by extracting attributes </a:t>
            </a:r>
          </a:p>
          <a:p>
            <a:pPr lvl="1"/>
            <a:r>
              <a:rPr lang="en-US" sz="2400" dirty="0" smtClean="0"/>
              <a:t>Select a set of products, P from </a:t>
            </a:r>
            <a:r>
              <a:rPr lang="en-US" sz="2400" i="1" dirty="0" smtClean="0"/>
              <a:t>c</a:t>
            </a:r>
            <a:r>
              <a:rPr lang="en-US" sz="2400" dirty="0" smtClean="0"/>
              <a:t> for a potential match </a:t>
            </a:r>
          </a:p>
          <a:p>
            <a:pPr lvl="1"/>
            <a:r>
              <a:rPr lang="en-US" sz="2400" dirty="0" smtClean="0"/>
              <a:t>For each product p in P</a:t>
            </a:r>
          </a:p>
          <a:p>
            <a:pPr lvl="2"/>
            <a:r>
              <a:rPr lang="en-US" sz="2000" dirty="0" smtClean="0"/>
              <a:t>Compute matching </a:t>
            </a:r>
            <a:r>
              <a:rPr lang="en-US" sz="2000" dirty="0"/>
              <a:t>score based on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attributes using learned model</a:t>
            </a:r>
          </a:p>
          <a:p>
            <a:pPr lvl="1"/>
            <a:r>
              <a:rPr lang="en-US" sz="2400" dirty="0" smtClean="0"/>
              <a:t>Return p(s) with maximum score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5022502"/>
            <a:ext cx="1474600" cy="138499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Title: </a:t>
            </a:r>
            <a:r>
              <a:rPr lang="en-US" sz="1400" dirty="0" smtClean="0"/>
              <a:t>Panasonic Lumix DMC-FX07B digital camera silver</a:t>
            </a:r>
          </a:p>
          <a:p>
            <a:r>
              <a:rPr lang="en-US" sz="1400" b="1" dirty="0" smtClean="0"/>
              <a:t>Category: </a:t>
            </a:r>
            <a:r>
              <a:rPr lang="en-US" sz="1400" dirty="0" smtClean="0"/>
              <a:t>digital camera</a:t>
            </a:r>
            <a:endParaRPr lang="en-US" sz="14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515652" y="4800600"/>
            <a:ext cx="3539448" cy="1842195"/>
            <a:chOff x="5515652" y="4800600"/>
            <a:chExt cx="3539448" cy="1842195"/>
          </a:xfrm>
        </p:grpSpPr>
        <p:sp>
          <p:nvSpPr>
            <p:cNvPr id="9" name="TextBox 8"/>
            <p:cNvSpPr txBox="1"/>
            <p:nvPr/>
          </p:nvSpPr>
          <p:spPr>
            <a:xfrm>
              <a:off x="5515652" y="4800600"/>
              <a:ext cx="2129748" cy="1384995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Product1: </a:t>
              </a:r>
            </a:p>
            <a:p>
              <a:r>
                <a:rPr lang="en-US" sz="1400" b="1" dirty="0" smtClean="0">
                  <a:latin typeface="+mj-lt"/>
                </a:rPr>
                <a:t>Category</a:t>
              </a:r>
              <a:r>
                <a:rPr lang="en-US" sz="1400" b="1" dirty="0" smtClean="0">
                  <a:latin typeface="+mj-lt"/>
                </a:rPr>
                <a:t>: </a:t>
              </a:r>
              <a:r>
                <a:rPr lang="en-US" sz="1400" dirty="0" smtClean="0">
                  <a:latin typeface="+mj-lt"/>
                </a:rPr>
                <a:t>Digital Cameras</a:t>
              </a:r>
              <a:endParaRPr lang="en-US" sz="1400" b="1" dirty="0" smtClean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Brand: </a:t>
              </a:r>
              <a:r>
                <a:rPr lang="en-US" sz="1400" dirty="0" smtClean="0">
                  <a:latin typeface="+mj-lt"/>
                </a:rPr>
                <a:t>Panasonic </a:t>
              </a:r>
            </a:p>
            <a:p>
              <a:r>
                <a:rPr lang="en-US" sz="1400" b="1" dirty="0" smtClean="0">
                  <a:latin typeface="+mj-lt"/>
                </a:rPr>
                <a:t>Product line: </a:t>
              </a:r>
              <a:r>
                <a:rPr lang="en-US" sz="1400" dirty="0" smtClean="0">
                  <a:latin typeface="+mj-lt"/>
                </a:rPr>
                <a:t>Lumix</a:t>
              </a:r>
              <a:endParaRPr lang="en-US" sz="1400" dirty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Model: </a:t>
              </a:r>
              <a:r>
                <a:rPr lang="en-US" sz="1400" dirty="0" smtClean="0">
                  <a:latin typeface="+mj-lt"/>
                </a:rPr>
                <a:t>DMC-FX07B</a:t>
              </a:r>
              <a:r>
                <a:rPr lang="en-US" sz="1400" dirty="0" smtClean="0">
                  <a:latin typeface="+mj-lt"/>
                </a:rPr>
                <a:t> </a:t>
              </a:r>
            </a:p>
            <a:p>
              <a:r>
                <a:rPr lang="en-US" sz="1400" b="1" dirty="0" smtClean="0">
                  <a:latin typeface="+mj-lt"/>
                </a:rPr>
                <a:t>Color</a:t>
              </a:r>
              <a:r>
                <a:rPr lang="en-US" sz="1400" dirty="0" smtClean="0">
                  <a:latin typeface="+mj-lt"/>
                </a:rPr>
                <a:t>:</a:t>
              </a:r>
              <a:r>
                <a:rPr lang="en-US" sz="1400" dirty="0" smtClean="0">
                  <a:latin typeface="+mj-lt"/>
                </a:rPr>
                <a:t> black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25352" y="5257800"/>
              <a:ext cx="2129748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Product2: </a:t>
              </a:r>
            </a:p>
            <a:p>
              <a:r>
                <a:rPr lang="en-US" sz="1400" b="1" dirty="0" smtClean="0">
                  <a:latin typeface="+mj-lt"/>
                </a:rPr>
                <a:t>Category</a:t>
              </a:r>
              <a:r>
                <a:rPr lang="en-US" sz="1400" b="1" dirty="0" smtClean="0">
                  <a:latin typeface="+mj-lt"/>
                </a:rPr>
                <a:t>: </a:t>
              </a:r>
              <a:r>
                <a:rPr lang="en-US" sz="1400" dirty="0" smtClean="0">
                  <a:latin typeface="+mj-lt"/>
                </a:rPr>
                <a:t>Digital Cameras</a:t>
              </a:r>
              <a:endParaRPr lang="en-US" sz="1400" b="1" dirty="0" smtClean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Brand:</a:t>
              </a:r>
              <a:r>
                <a:rPr lang="en-US" sz="1400" b="1" dirty="0" smtClean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Canon</a:t>
              </a:r>
            </a:p>
            <a:p>
              <a:r>
                <a:rPr lang="en-US" sz="1400" b="1" dirty="0" smtClean="0">
                  <a:latin typeface="+mj-lt"/>
                </a:rPr>
                <a:t>Product line:</a:t>
              </a:r>
              <a:r>
                <a:rPr lang="en-US" sz="1400" b="1" dirty="0" smtClean="0">
                  <a:latin typeface="+mj-lt"/>
                </a:rPr>
                <a:t> </a:t>
              </a:r>
              <a:r>
                <a:rPr lang="en-US" sz="1400" dirty="0" err="1" smtClean="0">
                  <a:latin typeface="+mj-lt"/>
                </a:rPr>
                <a:t>Powershot</a:t>
              </a:r>
              <a:endParaRPr lang="en-US" sz="1400" dirty="0" smtClean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Model:</a:t>
              </a:r>
              <a:r>
                <a:rPr lang="en-US" sz="1400" b="1" dirty="0" smtClean="0">
                  <a:latin typeface="+mj-lt"/>
                </a:rPr>
                <a:t> </a:t>
              </a:r>
              <a:r>
                <a:rPr lang="en-US" sz="1400" dirty="0" smtClean="0">
                  <a:latin typeface="+mj-lt"/>
                </a:rPr>
                <a:t>30M</a:t>
              </a:r>
              <a:endParaRPr lang="en-US" sz="1400" dirty="0" smtClean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Color</a:t>
              </a:r>
              <a:r>
                <a:rPr lang="en-US" sz="1400" dirty="0" smtClean="0">
                  <a:latin typeface="+mj-lt"/>
                </a:rPr>
                <a:t>:</a:t>
              </a:r>
              <a:r>
                <a:rPr lang="en-US" sz="1400" dirty="0" smtClean="0">
                  <a:latin typeface="+mj-lt"/>
                </a:rPr>
                <a:t> silver</a:t>
              </a:r>
              <a:endParaRPr lang="en-US" sz="1400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69900" y="5054600"/>
            <a:ext cx="2513200" cy="1169551"/>
            <a:chOff x="1969900" y="5054600"/>
            <a:chExt cx="2513200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2353352" y="5054600"/>
              <a:ext cx="2129748" cy="1169551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latin typeface="+mj-lt"/>
                </a:rPr>
                <a:t>Category: </a:t>
              </a:r>
              <a:r>
                <a:rPr lang="en-US" sz="1400" dirty="0" smtClean="0">
                  <a:latin typeface="+mj-lt"/>
                </a:rPr>
                <a:t>Digital Cameras</a:t>
              </a:r>
              <a:endParaRPr lang="en-US" sz="1400" b="1" dirty="0" smtClean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Brand: </a:t>
              </a:r>
              <a:r>
                <a:rPr lang="en-US" sz="1400" dirty="0" smtClean="0">
                  <a:latin typeface="+mj-lt"/>
                </a:rPr>
                <a:t>Panasonic </a:t>
              </a:r>
            </a:p>
            <a:p>
              <a:r>
                <a:rPr lang="en-US" sz="1400" b="1" dirty="0" smtClean="0">
                  <a:latin typeface="+mj-lt"/>
                </a:rPr>
                <a:t>Product line: </a:t>
              </a:r>
              <a:r>
                <a:rPr lang="en-US" sz="1400" dirty="0" smtClean="0">
                  <a:latin typeface="+mj-lt"/>
                </a:rPr>
                <a:t>Lumix</a:t>
              </a:r>
              <a:endParaRPr lang="en-US" sz="1400" dirty="0">
                <a:latin typeface="+mj-lt"/>
              </a:endParaRPr>
            </a:p>
            <a:p>
              <a:r>
                <a:rPr lang="en-US" sz="1400" b="1" dirty="0" smtClean="0">
                  <a:latin typeface="+mj-lt"/>
                </a:rPr>
                <a:t>Model: </a:t>
              </a:r>
              <a:r>
                <a:rPr lang="en-US" sz="1400" dirty="0" smtClean="0">
                  <a:latin typeface="+mj-lt"/>
                </a:rPr>
                <a:t>DMC-FX07B </a:t>
              </a:r>
              <a:r>
                <a:rPr lang="en-US" sz="1400" b="1" dirty="0" smtClean="0">
                  <a:latin typeface="+mj-lt"/>
                </a:rPr>
                <a:t>Color</a:t>
              </a:r>
              <a:r>
                <a:rPr lang="en-US" sz="1400" dirty="0" smtClean="0">
                  <a:latin typeface="+mj-lt"/>
                </a:rPr>
                <a:t>: silver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969900" y="5486400"/>
              <a:ext cx="345352" cy="2286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ight Arrow 11"/>
          <p:cNvSpPr/>
          <p:nvPr/>
        </p:nvSpPr>
        <p:spPr>
          <a:xfrm>
            <a:off x="4660900" y="5257800"/>
            <a:ext cx="660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967144" flipV="1">
            <a:off x="4565716" y="6084360"/>
            <a:ext cx="1937708" cy="27958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622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1|38.2|8.:|27.3"/>
</p:tagLst>
</file>

<file path=ppt/tags/tag10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:|21.:|15.:"/>
</p:tagLst>
</file>

<file path=ppt/tags/tag1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.2|6.8|3.3"/>
</p:tagLst>
</file>

<file path=ppt/tags/tag1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2.7"/>
</p:tagLst>
</file>

<file path=ppt/tags/tag1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.7|2.9|6.1|11.2|20.7"/>
</p:tagLst>
</file>

<file path=ppt/tags/tag1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|0.5|0.2|0.2"/>
</p:tagLst>
</file>

<file path=ppt/tags/tag1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9|5.4|8.1|1.4|2.1|15.7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.4|6.8|18.5|2.7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5.1|6.5|25.6|1.3|0.8|3.: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9|17.7|0.8|0.7|45.8"/>
</p:tagLst>
</file>

<file path=ppt/tags/tag5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.8|4.8|28.7|48.1|24.5"/>
</p:tagLst>
</file>

<file path=ppt/tags/tag6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6.3|9.4|21.1|6.3|15.1|10.7|12.2|6|1.6"/>
</p:tagLst>
</file>

<file path=ppt/tags/tag7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2.1|37"/>
</p:tagLst>
</file>

<file path=ppt/tags/tag8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:|0.8|0.3|0.2"/>
</p:tagLst>
</file>

<file path=ppt/tags/tag9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.8|6.1|7.2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Overr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larity">
    <a:dk1>
      <a:srgbClr val="292934"/>
    </a:dk1>
    <a:lt1>
      <a:srgbClr val="FFFFFF"/>
    </a:lt1>
    <a:dk2>
      <a:srgbClr val="D2533C"/>
    </a:dk2>
    <a:lt2>
      <a:srgbClr val="F3F2DC"/>
    </a:lt2>
    <a:accent1>
      <a:srgbClr val="93A299"/>
    </a:accent1>
    <a:accent2>
      <a:srgbClr val="AD8F67"/>
    </a:accent2>
    <a:accent3>
      <a:srgbClr val="726056"/>
    </a:accent3>
    <a:accent4>
      <a:srgbClr val="4C5A6A"/>
    </a:accent4>
    <a:accent5>
      <a:srgbClr val="808DA0"/>
    </a:accent5>
    <a:accent6>
      <a:srgbClr val="79463D"/>
    </a:accent6>
    <a:hlink>
      <a:srgbClr val="0000FF"/>
    </a:hlink>
    <a:folHlink>
      <a:srgbClr val="800080"/>
    </a:folHlink>
  </a:clrScheme>
  <a:fontScheme name="Office Classic 2">
    <a:maj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돋움"/>
      <a:font script="Hans" typeface="方正舒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Clarity">
    <a:fillStyleLst>
      <a:solidFill>
        <a:schemeClr val="phClr"/>
      </a:solidFill>
      <a:gradFill rotWithShape="1">
        <a:gsLst>
          <a:gs pos="0">
            <a:schemeClr val="phClr">
              <a:tint val="50000"/>
              <a:shade val="86000"/>
              <a:satMod val="140000"/>
            </a:schemeClr>
          </a:gs>
          <a:gs pos="45000">
            <a:schemeClr val="phClr">
              <a:tint val="48000"/>
              <a:satMod val="150000"/>
            </a:schemeClr>
          </a:gs>
          <a:gs pos="100000">
            <a:schemeClr val="phClr">
              <a:tint val="28000"/>
              <a:satMod val="160000"/>
            </a:schemeClr>
          </a:gs>
        </a:gsLst>
        <a:path path="circle">
          <a:fillToRect l="100000" t="100000" r="100000" b="100000"/>
        </a:path>
      </a:gradFill>
      <a:gradFill rotWithShape="1">
        <a:gsLst>
          <a:gs pos="0">
            <a:schemeClr val="phClr">
              <a:shade val="70000"/>
              <a:satMod val="150000"/>
            </a:schemeClr>
          </a:gs>
          <a:gs pos="34000">
            <a:schemeClr val="phClr">
              <a:shade val="70000"/>
              <a:satMod val="140000"/>
            </a:schemeClr>
          </a:gs>
          <a:gs pos="70000">
            <a:schemeClr val="phClr">
              <a:tint val="100000"/>
              <a:shade val="90000"/>
              <a:satMod val="140000"/>
            </a:schemeClr>
          </a:gs>
          <a:gs pos="100000">
            <a:schemeClr val="phClr">
              <a:tint val="100000"/>
              <a:shade val="100000"/>
              <a:satMod val="100000"/>
            </a:schemeClr>
          </a:gs>
        </a:gsLst>
        <a:path path="circle">
          <a:fillToRect l="100000" t="100000" r="100000" b="100000"/>
        </a:path>
      </a:gradFill>
    </a:fillStyleLst>
    <a:lnStyleLst>
      <a:ln w="9525" cap="flat" cmpd="sng" algn="ctr">
        <a:solidFill>
          <a:schemeClr val="phClr"/>
        </a:solidFill>
        <a:prstDash val="solid"/>
      </a:ln>
      <a:ln w="26425" cap="flat" cmpd="sng" algn="ctr">
        <a:solidFill>
          <a:schemeClr val="phClr"/>
        </a:solidFill>
        <a:prstDash val="solid"/>
      </a:ln>
      <a:ln w="44450" cap="flat" cmpd="sng" algn="ctr">
        <a:solidFill>
          <a:schemeClr val="phClr"/>
        </a:solidFill>
        <a:prstDash val="solid"/>
      </a:ln>
    </a:lnStyleLst>
    <a:effectStyleLst>
      <a:effectStyle>
        <a:effectLst/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</a:effectStyle>
      <a:effectStyle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5100000"/>
          </a:lightRig>
        </a:scene3d>
        <a:sp3d contourW="6350">
          <a:bevelT w="29210" h="12700"/>
          <a:contourClr>
            <a:schemeClr val="phClr">
              <a:shade val="30000"/>
              <a:satMod val="130000"/>
            </a:schemeClr>
          </a:contourClr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85000"/>
              <a:satMod val="180000"/>
            </a:schemeClr>
          </a:gs>
          <a:gs pos="40000">
            <a:schemeClr val="phClr">
              <a:tint val="95000"/>
              <a:shade val="85000"/>
              <a:satMod val="150000"/>
            </a:schemeClr>
          </a:gs>
          <a:gs pos="100000">
            <a:schemeClr val="phClr">
              <a:shade val="45000"/>
              <a:satMod val="200000"/>
            </a:schemeClr>
          </a:gs>
        </a:gsLst>
        <a:lin ang="5400000" scaled="0"/>
      </a:gradFill>
      <a:blipFill rotWithShape="1">
        <a:blip xmlns:r="http://schemas.openxmlformats.org/officeDocument/2006/relationships" r:embed="rId1">
          <a:duotone>
            <a:schemeClr val="phClr">
              <a:shade val="55000"/>
            </a:schemeClr>
            <a:schemeClr val="phClr">
              <a:tint val="97000"/>
              <a:satMod val="95000"/>
            </a:schemeClr>
          </a:duotone>
        </a:blip>
        <a:tile tx="0" ty="0" sx="70000" sy="70000" flip="none" algn="tl"/>
      </a:blip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1910</TotalTime>
  <Words>1732</Words>
  <Application>Microsoft Macintosh PowerPoint</Application>
  <PresentationFormat>On-screen Show (4:3)</PresentationFormat>
  <Paragraphs>454</Paragraphs>
  <Slides>41</Slides>
  <Notes>20</Notes>
  <HiddenSlides>3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Median</vt:lpstr>
      <vt:lpstr>Parallelizing Large-Scale Data-Processing  Applications with Data Skew:  A Case Study in  Product-Offer Matching </vt:lpstr>
      <vt:lpstr>Motivation</vt:lpstr>
      <vt:lpstr>Outline</vt:lpstr>
      <vt:lpstr>Product-Offer Matching</vt:lpstr>
      <vt:lpstr>Product-Offer Matching</vt:lpstr>
      <vt:lpstr>Product-Offer Matching Algorithm</vt:lpstr>
      <vt:lpstr>Need for Efficient Parallelization</vt:lpstr>
      <vt:lpstr>Offline Training Phase</vt:lpstr>
      <vt:lpstr>Product-Offer Matching –  Online Matching Phase</vt:lpstr>
      <vt:lpstr>Matching Set Size Reduction</vt:lpstr>
      <vt:lpstr>Outline</vt:lpstr>
      <vt:lpstr>Parallel Computation Frameworks</vt:lpstr>
      <vt:lpstr>Nested Parallelization</vt:lpstr>
      <vt:lpstr>Algorithm outline</vt:lpstr>
      <vt:lpstr>Algorithm outline</vt:lpstr>
      <vt:lpstr>Algorithm outline</vt:lpstr>
      <vt:lpstr>Algorithm outline</vt:lpstr>
      <vt:lpstr>Algorithm outline</vt:lpstr>
      <vt:lpstr>Skew &amp; Scheduling</vt:lpstr>
      <vt:lpstr>Skew-Adaptive Join</vt:lpstr>
      <vt:lpstr>Dynamic Repartitioning</vt:lpstr>
      <vt:lpstr>Dynamic Repartitioning</vt:lpstr>
      <vt:lpstr>Dynamic Repartitioning</vt:lpstr>
      <vt:lpstr>Skew &amp; Scheduling</vt:lpstr>
      <vt:lpstr>Outline</vt:lpstr>
      <vt:lpstr>Speedup</vt:lpstr>
      <vt:lpstr>Scaling</vt:lpstr>
      <vt:lpstr>Conclusion</vt:lpstr>
      <vt:lpstr>Slide 29</vt:lpstr>
      <vt:lpstr>Slide 30</vt:lpstr>
      <vt:lpstr>Multi-threaded Matching</vt:lpstr>
      <vt:lpstr>Product-Offer Matching System</vt:lpstr>
      <vt:lpstr>Online Shopping</vt:lpstr>
      <vt:lpstr>Product Consideration Set Selection</vt:lpstr>
      <vt:lpstr>Product Consideration Set Selection</vt:lpstr>
      <vt:lpstr>Three Join() Operations</vt:lpstr>
      <vt:lpstr>DryadLINQ parallelization</vt:lpstr>
      <vt:lpstr>DryadLINQ parallelization</vt:lpstr>
      <vt:lpstr>DryadLINQ parallelization</vt:lpstr>
      <vt:lpstr>DryadLINQ parallelization</vt:lpstr>
      <vt:lpstr>DryadLINQ Parallelization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Parallelizing Large-Scale Data Processing Applications with Data Skew: A Case Study in Product-Offer Matching</dc:title>
  <dc:creator>Katya Gonina</dc:creator>
  <cp:lastModifiedBy>Katya Gonina</cp:lastModifiedBy>
  <cp:revision>89</cp:revision>
  <dcterms:created xsi:type="dcterms:W3CDTF">2011-06-07T00:27:18Z</dcterms:created>
  <dcterms:modified xsi:type="dcterms:W3CDTF">2011-06-08T04:58:54Z</dcterms:modified>
</cp:coreProperties>
</file>