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7" r:id="rId2"/>
    <p:sldId id="408" r:id="rId3"/>
    <p:sldId id="409" r:id="rId4"/>
    <p:sldId id="422" r:id="rId5"/>
    <p:sldId id="423" r:id="rId6"/>
    <p:sldId id="410" r:id="rId7"/>
    <p:sldId id="402" r:id="rId8"/>
    <p:sldId id="403" r:id="rId9"/>
    <p:sldId id="405" r:id="rId10"/>
    <p:sldId id="406" r:id="rId11"/>
    <p:sldId id="424" r:id="rId12"/>
    <p:sldId id="388" r:id="rId13"/>
    <p:sldId id="416" r:id="rId14"/>
    <p:sldId id="411" r:id="rId15"/>
    <p:sldId id="420" r:id="rId16"/>
    <p:sldId id="421" r:id="rId17"/>
    <p:sldId id="418" r:id="rId18"/>
    <p:sldId id="41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1EAC3E-9677-46C9-9A0A-6FB83A956CDB}">
          <p14:sldIdLst>
            <p14:sldId id="257"/>
          </p14:sldIdLst>
        </p14:section>
        <p14:section name="eBPF" id="{3B356F8E-DF84-4B9C-8075-921B577D8881}">
          <p14:sldIdLst>
            <p14:sldId id="408"/>
            <p14:sldId id="409"/>
            <p14:sldId id="422"/>
            <p14:sldId id="423"/>
            <p14:sldId id="410"/>
            <p14:sldId id="402"/>
            <p14:sldId id="403"/>
            <p14:sldId id="405"/>
            <p14:sldId id="406"/>
            <p14:sldId id="424"/>
            <p14:sldId id="388"/>
          </p14:sldIdLst>
        </p14:section>
        <p14:section name="Comparing P4 and eBPF" id="{B07363AB-ED8F-4729-8E83-B073AB710D25}">
          <p14:sldIdLst>
            <p14:sldId id="416"/>
            <p14:sldId id="411"/>
            <p14:sldId id="420"/>
            <p14:sldId id="421"/>
            <p14:sldId id="418"/>
            <p14:sldId id="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7" autoAdjust="0"/>
    <p:restoredTop sz="96041" autoAdjust="0"/>
  </p:normalViewPr>
  <p:slideViewPr>
    <p:cSldViewPr snapToGrid="0" snapToObjects="1">
      <p:cViewPr varScale="1">
        <p:scale>
          <a:sx n="100" d="100"/>
          <a:sy n="100" d="100"/>
        </p:scale>
        <p:origin x="1136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21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Budiu" userId="3fe408b5c12bb05c" providerId="LiveId" clId="{1ED8A0CF-7470-44F7-B7D1-456268BBE0A6}"/>
    <pc:docChg chg="custSel modSld">
      <pc:chgData name="Mihai Budiu" userId="3fe408b5c12bb05c" providerId="LiveId" clId="{1ED8A0CF-7470-44F7-B7D1-456268BBE0A6}" dt="2021-01-08T19:37:35.990" v="83" actId="20577"/>
      <pc:docMkLst>
        <pc:docMk/>
      </pc:docMkLst>
      <pc:sldChg chg="modSp mod">
        <pc:chgData name="Mihai Budiu" userId="3fe408b5c12bb05c" providerId="LiveId" clId="{1ED8A0CF-7470-44F7-B7D1-456268BBE0A6}" dt="2021-01-08T19:26:47.709" v="53" actId="20577"/>
        <pc:sldMkLst>
          <pc:docMk/>
          <pc:sldMk cId="262787345" sldId="405"/>
        </pc:sldMkLst>
        <pc:spChg chg="mod">
          <ac:chgData name="Mihai Budiu" userId="3fe408b5c12bb05c" providerId="LiveId" clId="{1ED8A0CF-7470-44F7-B7D1-456268BBE0A6}" dt="2021-01-08T19:26:47.709" v="53" actId="20577"/>
          <ac:spMkLst>
            <pc:docMk/>
            <pc:sldMk cId="262787345" sldId="405"/>
            <ac:spMk id="4" creationId="{00000000-0000-0000-0000-000000000000}"/>
          </ac:spMkLst>
        </pc:spChg>
      </pc:sldChg>
      <pc:sldChg chg="modSp mod">
        <pc:chgData name="Mihai Budiu" userId="3fe408b5c12bb05c" providerId="LiveId" clId="{1ED8A0CF-7470-44F7-B7D1-456268BBE0A6}" dt="2021-01-08T19:37:35.990" v="83" actId="20577"/>
        <pc:sldMkLst>
          <pc:docMk/>
          <pc:sldMk cId="4215555902" sldId="416"/>
        </pc:sldMkLst>
        <pc:graphicFrameChg chg="modGraphic">
          <ac:chgData name="Mihai Budiu" userId="3fe408b5c12bb05c" providerId="LiveId" clId="{1ED8A0CF-7470-44F7-B7D1-456268BBE0A6}" dt="2021-01-08T19:37:35.990" v="83" actId="20577"/>
          <ac:graphicFrameMkLst>
            <pc:docMk/>
            <pc:sldMk cId="4215555902" sldId="416"/>
            <ac:graphicFrameMk id="5" creationId="{443E143E-87C0-4814-BE81-762C7617FC8E}"/>
          </ac:graphicFrameMkLst>
        </pc:graphicFrameChg>
      </pc:sldChg>
      <pc:sldChg chg="modSp mod">
        <pc:chgData name="Mihai Budiu" userId="3fe408b5c12bb05c" providerId="LiveId" clId="{1ED8A0CF-7470-44F7-B7D1-456268BBE0A6}" dt="2021-01-08T19:18:33.495" v="52" actId="113"/>
        <pc:sldMkLst>
          <pc:docMk/>
          <pc:sldMk cId="254970963" sldId="423"/>
        </pc:sldMkLst>
        <pc:spChg chg="mod">
          <ac:chgData name="Mihai Budiu" userId="3fe408b5c12bb05c" providerId="LiveId" clId="{1ED8A0CF-7470-44F7-B7D1-456268BBE0A6}" dt="2021-01-08T19:18:33.495" v="52" actId="113"/>
          <ac:spMkLst>
            <pc:docMk/>
            <pc:sldMk cId="254970963" sldId="423"/>
            <ac:spMk id="3" creationId="{54DCC966-CA38-4723-9D76-677860D6D72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BC685-845B-A04F-962C-DC7DA5B171F3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0096F-BD64-4B4A-88B8-F07B3FC8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83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80B0C-1EEF-B545-BBBF-5545DD1BEC1E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7F897-9DD6-3F44-9F39-5E102FFA3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094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E3158-1EA6-BD44-99C9-5CBCAD39AE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0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688" y="6335555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4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688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4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1140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1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Arial"/>
              <a:buChar char="•"/>
              <a:defRPr/>
            </a:lvl2pPr>
            <a:lvl4pPr marL="1600200" indent="-228600">
              <a:buFont typeface="Arial"/>
              <a:buChar char="•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7158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8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1542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6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3629" y="6354311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8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5688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688" y="6342272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2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688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4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688" y="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6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688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8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3629" y="6348291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9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rendangregg.com/Slides/UM2019_BPF_a_new_type_of_software.pdf" TargetMode="External"/><Relationship Id="rId13" Type="http://schemas.openxmlformats.org/officeDocument/2006/relationships/hyperlink" Target="https://github.com/p4lang/p4c/tree/master/backends/ebpf" TargetMode="External"/><Relationship Id="rId3" Type="http://schemas.openxmlformats.org/officeDocument/2006/relationships/hyperlink" Target="https://docs.cilium.io/en/v1.9/bpf/" TargetMode="External"/><Relationship Id="rId7" Type="http://schemas.openxmlformats.org/officeDocument/2006/relationships/hyperlink" Target="https://lwn.net/Articles/825415/" TargetMode="External"/><Relationship Id="rId12" Type="http://schemas.openxmlformats.org/officeDocument/2006/relationships/hyperlink" Target="https://github.com/iovisor/bcc/" TargetMode="External"/><Relationship Id="rId2" Type="http://schemas.openxmlformats.org/officeDocument/2006/relationships/hyperlink" Target="http://fulvio.frisso.net/files/18HPSR-ebpf-lessons-learned.pdf" TargetMode="External"/><Relationship Id="rId16" Type="http://schemas.openxmlformats.org/officeDocument/2006/relationships/hyperlink" Target="http://budiu.info/work/osdi06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wn.net/Articles/740157/" TargetMode="External"/><Relationship Id="rId11" Type="http://schemas.openxmlformats.org/officeDocument/2006/relationships/hyperlink" Target="https://facebookmicrosites.github.io/bpf/blog/2020/02/19/bpf-portability-and-co-re.html" TargetMode="External"/><Relationship Id="rId5" Type="http://schemas.openxmlformats.org/officeDocument/2006/relationships/hyperlink" Target="https://lwn.net/Articles/742082/" TargetMode="External"/><Relationship Id="rId15" Type="http://schemas.openxmlformats.org/officeDocument/2006/relationships/hyperlink" Target="https://github.com/p4lang/p4c/tree/master/backends/ubpf" TargetMode="External"/><Relationship Id="rId10" Type="http://schemas.openxmlformats.org/officeDocument/2006/relationships/hyperlink" Target="https://www.kernel.org/doc/html/latest/bpf/index.html" TargetMode="External"/><Relationship Id="rId4" Type="http://schemas.openxmlformats.org/officeDocument/2006/relationships/hyperlink" Target="https://lwn.net/Articles/779120/" TargetMode="External"/><Relationship Id="rId9" Type="http://schemas.openxmlformats.org/officeDocument/2006/relationships/hyperlink" Target="https://ebpf.io/" TargetMode="External"/><Relationship Id="rId14" Type="http://schemas.openxmlformats.org/officeDocument/2006/relationships/hyperlink" Target="https://github.com/vmware/p4c-xd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dump.org/papers/bpf-usenix93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0400"/>
            <a:ext cx="9291320" cy="2164080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Comparing P4 and </a:t>
            </a:r>
            <a:r>
              <a:rPr lang="en-US" sz="4900" b="1" dirty="0" err="1"/>
              <a:t>eBPF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66639"/>
            <a:ext cx="5024120" cy="111982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Mihai Budiu</a:t>
            </a:r>
          </a:p>
          <a:p>
            <a:r>
              <a:rPr lang="en-US" sz="2400" dirty="0">
                <a:solidFill>
                  <a:schemeClr val="tx1"/>
                </a:solidFill>
              </a:rPr>
              <a:t>VMware Research Group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86180" y="2931725"/>
            <a:ext cx="6918960" cy="1341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January 8, 2021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0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EBPF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Userspace</a:t>
            </a:r>
            <a:r>
              <a:rPr lang="en-US" dirty="0"/>
              <a:t>-only: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bpf_create_map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map_id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key_size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value_size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max_entries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bpf_delete_map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map_id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dirty="0"/>
              <a:t>User and kernel:</a:t>
            </a:r>
            <a:br>
              <a:rPr lang="en-US" dirty="0"/>
            </a:b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bpf_update_elem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map_id</a:t>
            </a:r>
            <a:r>
              <a:rPr lang="en-US" sz="2400" dirty="0"/>
              <a:t>, void *key, void *value);</a:t>
            </a:r>
          </a:p>
          <a:p>
            <a:pPr marL="0" indent="0">
              <a:buNone/>
            </a:pPr>
            <a:r>
              <a:rPr lang="en-US" sz="2400" dirty="0"/>
              <a:t>void* </a:t>
            </a:r>
            <a:r>
              <a:rPr lang="en-US" sz="2400" dirty="0" err="1"/>
              <a:t>bpf_lookup_elem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map_id</a:t>
            </a:r>
            <a:r>
              <a:rPr lang="en-US" sz="2400" dirty="0"/>
              <a:t>, void *key);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bpf_delete_elem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map_id</a:t>
            </a:r>
            <a:r>
              <a:rPr lang="en-US" sz="2400" dirty="0"/>
              <a:t>, void *key);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bpf_get_next_key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map_id</a:t>
            </a:r>
            <a:r>
              <a:rPr lang="en-US" sz="2400" dirty="0"/>
              <a:t>, void *key, void *</a:t>
            </a:r>
            <a:r>
              <a:rPr lang="en-US" sz="2400" dirty="0" err="1"/>
              <a:t>next_key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All of these are multi-core atomic (using RCU)</a:t>
            </a:r>
          </a:p>
          <a:p>
            <a:r>
              <a:rPr lang="en-US" dirty="0"/>
              <a:t>	Per-core variants possible</a:t>
            </a:r>
          </a:p>
          <a:p>
            <a:pPr marL="0" indent="0">
              <a:buNone/>
            </a:pPr>
            <a:r>
              <a:rPr lang="en-US" dirty="0"/>
              <a:t>Can be attached to file descriptors</a:t>
            </a:r>
          </a:p>
          <a:p>
            <a:r>
              <a:rPr lang="en-US" dirty="0"/>
              <a:t>lifetime not connected </a:t>
            </a:r>
            <a:r>
              <a:rPr lang="en-US" dirty="0" err="1"/>
              <a:t>eBPF</a:t>
            </a:r>
            <a:r>
              <a:rPr lang="en-US" dirty="0"/>
              <a:t> programs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CB115-6E75-40EF-BA08-4A2294FA1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4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DEF5-AA4B-4CBA-AD10-1C6026A3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 Type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C59D1-7F12-44AE-8BF9-34DA8880F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3" y="1600200"/>
            <a:ext cx="8669867" cy="4525963"/>
          </a:xfrm>
        </p:spPr>
        <p:txBody>
          <a:bodyPr/>
          <a:lstStyle/>
          <a:p>
            <a:r>
              <a:rPr lang="en-US" dirty="0"/>
              <a:t>Metadata describing BPF program</a:t>
            </a:r>
          </a:p>
          <a:p>
            <a:pPr lvl="1"/>
            <a:r>
              <a:rPr lang="en-US" dirty="0"/>
              <a:t>i.e., dynamic type information about tables and data structures</a:t>
            </a:r>
          </a:p>
          <a:p>
            <a:pPr lvl="1"/>
            <a:r>
              <a:rPr lang="en-US" dirty="0"/>
              <a:t>BPF loader rewrites BPF program to adjust offsets to currently running kernel</a:t>
            </a:r>
          </a:p>
          <a:p>
            <a:r>
              <a:rPr lang="en-US" dirty="0"/>
              <a:t>Generated by LLVM (aka DWARF)</a:t>
            </a:r>
          </a:p>
          <a:p>
            <a:r>
              <a:rPr lang="en-US" dirty="0"/>
              <a:t>Enables portable BPF programs (cross-compiled)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76FF9-E4C6-4D02-A37B-190590E73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63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Processing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7444" y="5271107"/>
            <a:ext cx="2897312" cy="7588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7379" y="2701882"/>
            <a:ext cx="837443" cy="2065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EBPF</a:t>
            </a:r>
          </a:p>
        </p:txBody>
      </p:sp>
      <p:sp>
        <p:nvSpPr>
          <p:cNvPr id="7" name="Rectangle 6"/>
          <p:cNvSpPr/>
          <p:nvPr/>
        </p:nvSpPr>
        <p:spPr>
          <a:xfrm>
            <a:off x="3256909" y="2260314"/>
            <a:ext cx="3411020" cy="41815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66837" y="2983048"/>
            <a:ext cx="1001730" cy="367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IF0</a:t>
            </a:r>
          </a:p>
        </p:txBody>
      </p:sp>
      <p:sp>
        <p:nvSpPr>
          <p:cNvPr id="9" name="Rectangle 8"/>
          <p:cNvSpPr/>
          <p:nvPr/>
        </p:nvSpPr>
        <p:spPr>
          <a:xfrm>
            <a:off x="3066837" y="4122710"/>
            <a:ext cx="1001730" cy="367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2188" y="6072563"/>
            <a:ext cx="131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Linux kernel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619909" y="2983048"/>
            <a:ext cx="446927" cy="3670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076121" y="2983047"/>
            <a:ext cx="446927" cy="3670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632754" y="4122710"/>
            <a:ext cx="446927" cy="3670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068567" y="4122710"/>
            <a:ext cx="446927" cy="3670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18151" y="4489807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ingress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23635" y="2983048"/>
            <a:ext cx="1001730" cy="367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IF0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23635" y="4122710"/>
            <a:ext cx="1001730" cy="367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IF1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76707" y="2983048"/>
            <a:ext cx="446927" cy="3670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825365" y="2983047"/>
            <a:ext cx="446927" cy="3670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376708" y="4122710"/>
            <a:ext cx="459772" cy="3670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825365" y="4122710"/>
            <a:ext cx="446927" cy="3670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00139" y="4489807"/>
            <a:ext cx="78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23371" y="1921267"/>
            <a:ext cx="657546" cy="93494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42659" y="1921267"/>
            <a:ext cx="11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Userspace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D805-B445-4A50-AE87-FE7B83984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2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39FC-5489-4D9D-B919-E7C7437E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3E143E-87C0-4814-BE81-762C7617F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957705"/>
              </p:ext>
            </p:extLst>
          </p:nvPr>
        </p:nvGraphicFramePr>
        <p:xfrm>
          <a:off x="60960" y="1209368"/>
          <a:ext cx="8953499" cy="5511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877070650"/>
                    </a:ext>
                  </a:extLst>
                </a:gridCol>
                <a:gridCol w="3002280">
                  <a:extLst>
                    <a:ext uri="{9D8B030D-6E8A-4147-A177-3AD203B41FA5}">
                      <a16:colId xmlns:a16="http://schemas.microsoft.com/office/drawing/2014/main" val="484051131"/>
                    </a:ext>
                  </a:extLst>
                </a:gridCol>
                <a:gridCol w="3855719">
                  <a:extLst>
                    <a:ext uri="{9D8B030D-6E8A-4147-A177-3AD203B41FA5}">
                      <a16:colId xmlns:a16="http://schemas.microsoft.com/office/drawing/2014/main" val="1520425786"/>
                    </a:ext>
                  </a:extLst>
                </a:gridCol>
              </a:tblGrid>
              <a:tr h="400904"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eBPF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90707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38106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98957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Type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02700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 parsers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Tail calls (dynamic limit), </a:t>
                      </a:r>
                    </a:p>
                    <a:p>
                      <a:r>
                        <a:rPr lang="en-US" sz="2000" dirty="0"/>
                        <a:t>statically bounded loops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021700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Statically 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Statically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51068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Tables (</a:t>
                      </a:r>
                      <a:r>
                        <a:rPr lang="en-US" sz="2000" dirty="0" err="1"/>
                        <a:t>match+action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Maps (tables)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58732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Extern helpers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Target-specific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Hook-specific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071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Control-plane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Synthesized by 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eBPF</a:t>
                      </a:r>
                      <a:r>
                        <a:rPr lang="en-US" sz="2000" dirty="0"/>
                        <a:t> maps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23820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ASIC, software, FPGA, 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Linux kernel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27954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Licensing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GPL (Linux kernel)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63635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Compilers, simulators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LLVM</a:t>
                      </a:r>
                      <a:r>
                        <a:rPr lang="en-US" sz="2000"/>
                        <a:t>, examples, growing, bcc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875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Concurrency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 shared R/W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Maps are thread-safe (RCU)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398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FF7FA-499E-4538-9C77-04292376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5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49" y="930122"/>
            <a:ext cx="8229600" cy="1143000"/>
          </a:xfrm>
        </p:spPr>
        <p:txBody>
          <a:bodyPr/>
          <a:lstStyle/>
          <a:p>
            <a:r>
              <a:rPr lang="en-US" dirty="0"/>
              <a:t>EBPF              P4</a:t>
            </a:r>
          </a:p>
        </p:txBody>
      </p:sp>
      <p:sp>
        <p:nvSpPr>
          <p:cNvPr id="4" name="Oval 3"/>
          <p:cNvSpPr/>
          <p:nvPr/>
        </p:nvSpPr>
        <p:spPr>
          <a:xfrm>
            <a:off x="3244644" y="1958258"/>
            <a:ext cx="4047613" cy="357238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58451" y="1958258"/>
            <a:ext cx="4047613" cy="357238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1335" y="4208206"/>
            <a:ext cx="83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28853" y="3665861"/>
            <a:ext cx="134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 loops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4718" y="3478942"/>
            <a:ext cx="1577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filtering</a:t>
            </a:r>
          </a:p>
          <a:p>
            <a:r>
              <a:rPr lang="en-US" dirty="0"/>
              <a:t>Packet editing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1883" y="2499033"/>
            <a:ext cx="172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 actions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0272" y="3850527"/>
            <a:ext cx="1283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R/W tables</a:t>
            </a:r>
          </a:p>
          <a:p>
            <a:r>
              <a:rPr lang="en-US" dirty="0"/>
              <a:t>from 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5379" y="4621261"/>
            <a:ext cx="86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1240" y="3019530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kernel</a:t>
            </a:r>
          </a:p>
          <a:p>
            <a:r>
              <a:rPr lang="en-US" dirty="0"/>
              <a:t>data structures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52309" y="4173692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Forwarding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3234" y="3023824"/>
            <a:ext cx="991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4D91F5-F04E-44F4-880A-FBAEB28F0A18}"/>
              </a:ext>
            </a:extLst>
          </p:cNvPr>
          <p:cNvSpPr txBox="1"/>
          <p:nvPr/>
        </p:nvSpPr>
        <p:spPr>
          <a:xfrm>
            <a:off x="5486400" y="3181602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 functions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67F6704-1652-4638-ACF5-D7038D623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0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8E09-E6D1-478A-AD90-AFCC0E74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6704"/>
            <a:ext cx="8229600" cy="815212"/>
          </a:xfrm>
        </p:spPr>
        <p:txBody>
          <a:bodyPr/>
          <a:lstStyle/>
          <a:p>
            <a:r>
              <a:rPr lang="en-US" dirty="0"/>
              <a:t>Limitations –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FE09D-240B-49D4-9901-1C216AD41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671E47-F34D-450D-8ECA-C832EF57A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114845"/>
              </p:ext>
            </p:extLst>
          </p:nvPr>
        </p:nvGraphicFramePr>
        <p:xfrm>
          <a:off x="600339" y="1256199"/>
          <a:ext cx="7922535" cy="5270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008">
                  <a:extLst>
                    <a:ext uri="{9D8B030D-6E8A-4147-A177-3AD203B41FA5}">
                      <a16:colId xmlns:a16="http://schemas.microsoft.com/office/drawing/2014/main" val="2877070650"/>
                    </a:ext>
                  </a:extLst>
                </a:gridCol>
                <a:gridCol w="1960372">
                  <a:extLst>
                    <a:ext uri="{9D8B030D-6E8A-4147-A177-3AD203B41FA5}">
                      <a16:colId xmlns:a16="http://schemas.microsoft.com/office/drawing/2014/main" val="484051131"/>
                    </a:ext>
                  </a:extLst>
                </a:gridCol>
                <a:gridCol w="2943155">
                  <a:extLst>
                    <a:ext uri="{9D8B030D-6E8A-4147-A177-3AD203B41FA5}">
                      <a16:colId xmlns:a16="http://schemas.microsoft.com/office/drawing/2014/main" val="1520425786"/>
                    </a:ext>
                  </a:extLst>
                </a:gridCol>
              </a:tblGrid>
              <a:tr h="40546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eBPF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90707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Tail call, static bounds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38106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Nested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Bounded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Bounded 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4014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Multicast/broadcast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External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Helper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93903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Packet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84619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Packet reassembly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825110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Timers/timeouts/aging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50425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Queues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44452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Scheduling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705811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237386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Payload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035662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Registers/counters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30463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Linear scans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16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12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42F9-949B-47FA-B1E2-2FA08B8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–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D8AB-17F7-4E61-834F-046946C1B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02BE2D-2207-4201-9FA2-03B17C7BCA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318518"/>
              </p:ext>
            </p:extLst>
          </p:nvPr>
        </p:nvGraphicFramePr>
        <p:xfrm>
          <a:off x="303654" y="1671690"/>
          <a:ext cx="8399578" cy="4350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500">
                  <a:extLst>
                    <a:ext uri="{9D8B030D-6E8A-4147-A177-3AD203B41FA5}">
                      <a16:colId xmlns:a16="http://schemas.microsoft.com/office/drawing/2014/main" val="2877070650"/>
                    </a:ext>
                  </a:extLst>
                </a:gridCol>
                <a:gridCol w="2163636">
                  <a:extLst>
                    <a:ext uri="{9D8B030D-6E8A-4147-A177-3AD203B41FA5}">
                      <a16:colId xmlns:a16="http://schemas.microsoft.com/office/drawing/2014/main" val="484051131"/>
                    </a:ext>
                  </a:extLst>
                </a:gridCol>
                <a:gridCol w="3383442">
                  <a:extLst>
                    <a:ext uri="{9D8B030D-6E8A-4147-A177-3AD203B41FA5}">
                      <a16:colId xmlns:a16="http://schemas.microsoft.com/office/drawing/2014/main" val="1520425786"/>
                    </a:ext>
                  </a:extLst>
                </a:gridCol>
              </a:tblGrid>
              <a:tr h="405461"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eBPF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90707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Network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L2, 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L2, 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135636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Synchronization</a:t>
                      </a:r>
                    </a:p>
                    <a:p>
                      <a:r>
                        <a:rPr lang="en-US" sz="2000" b="1" dirty="0"/>
                        <a:t>(data/data, data/control)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Data-plane spin-locks</a:t>
                      </a:r>
                      <a:br>
                        <a:rPr lang="en-US" sz="2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 data/control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328390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Execution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Event-driven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Event-driven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74434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Block (sleep)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Only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</a:rPr>
                        <a:t>tracepoints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934501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Statically 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Limited stack and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30463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Malloc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703605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Control-plane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Complex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78198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Verifier rejects safe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161471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Target-dependent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LLVM code not always 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83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43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D212-B7E2-48BB-AF8B-BECC7A3B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9D0A-1670-41CC-A703-684FDFFC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P4: suitable for switching, not for end-points</a:t>
            </a:r>
          </a:p>
          <a:p>
            <a:r>
              <a:rPr lang="en-US" dirty="0" err="1"/>
              <a:t>eBPF</a:t>
            </a:r>
            <a:r>
              <a:rPr lang="en-US" dirty="0"/>
              <a:t>: simple packet filtering/rewriting</a:t>
            </a:r>
          </a:p>
          <a:p>
            <a:r>
              <a:rPr lang="en-US" dirty="0"/>
              <a:t>Neither P4 nor </a:t>
            </a:r>
            <a:r>
              <a:rPr lang="en-US" dirty="0" err="1"/>
              <a:t>eBPF</a:t>
            </a:r>
            <a:r>
              <a:rPr lang="en-US" dirty="0"/>
              <a:t> are good enough to implement a full end-point networking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CE30F-DEE4-4ECD-AB02-5733DD0B2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69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B67C-ACE5-4145-8CC0-886D379C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C789-66D4-4AA6-A6FF-6A39798D6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" y="1600200"/>
            <a:ext cx="8796867" cy="502073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hlinkClick r:id="rId2"/>
              </a:rPr>
              <a:t>Creating Complex Network Services with </a:t>
            </a:r>
            <a:r>
              <a:rPr lang="en-US" sz="2000" dirty="0" err="1">
                <a:hlinkClick r:id="rId2"/>
              </a:rPr>
              <a:t>eBPF</a:t>
            </a:r>
            <a:r>
              <a:rPr lang="en-US" sz="2000" dirty="0">
                <a:hlinkClick r:id="rId2"/>
              </a:rPr>
              <a:t>: Experience and Lessons Learned</a:t>
            </a:r>
            <a:r>
              <a:rPr lang="en-US" sz="2000" dirty="0"/>
              <a:t>, HPSR 2018</a:t>
            </a:r>
          </a:p>
          <a:p>
            <a:r>
              <a:rPr lang="en-US" sz="2000" dirty="0">
                <a:hlinkClick r:id="rId3"/>
              </a:rPr>
              <a:t>BPF and XDP Reference Guide</a:t>
            </a:r>
            <a:r>
              <a:rPr lang="en-US" sz="2000" dirty="0"/>
              <a:t>, Cilium, Retrieved January 2021</a:t>
            </a:r>
          </a:p>
          <a:p>
            <a:r>
              <a:rPr lang="en-US" sz="2000" dirty="0">
                <a:hlinkClick r:id="rId4"/>
              </a:rPr>
              <a:t>Concurrency management in BPF</a:t>
            </a:r>
            <a:r>
              <a:rPr lang="en-US" sz="2000" dirty="0"/>
              <a:t>, Johnathan Corbet, LWN, Feb 2019</a:t>
            </a:r>
          </a:p>
          <a:p>
            <a:r>
              <a:rPr lang="en-US" sz="2000" dirty="0">
                <a:hlinkClick r:id="rId5"/>
              </a:rPr>
              <a:t>An introduction to the BPF Compiler Collection</a:t>
            </a:r>
            <a:r>
              <a:rPr lang="en-US" sz="2000" dirty="0"/>
              <a:t>, Matt Fleming, LWN, Dec 2017</a:t>
            </a:r>
          </a:p>
          <a:p>
            <a:r>
              <a:rPr lang="en-US" sz="2000" dirty="0">
                <a:hlinkClick r:id="rId6"/>
              </a:rPr>
              <a:t>A thorough introduction to </a:t>
            </a:r>
            <a:r>
              <a:rPr lang="en-US" sz="2000" dirty="0" err="1">
                <a:hlinkClick r:id="rId6"/>
              </a:rPr>
              <a:t>eBPF</a:t>
            </a:r>
            <a:r>
              <a:rPr lang="en-US" sz="2000" dirty="0"/>
              <a:t>, Matt Fleming, LWN, Dec 2017</a:t>
            </a:r>
          </a:p>
          <a:p>
            <a:r>
              <a:rPr lang="en-US" sz="2000" dirty="0" err="1">
                <a:hlinkClick r:id="rId7"/>
              </a:rPr>
              <a:t>Sleepable</a:t>
            </a:r>
            <a:r>
              <a:rPr lang="en-US" sz="2000" dirty="0">
                <a:hlinkClick r:id="rId7"/>
              </a:rPr>
              <a:t> BPF programs</a:t>
            </a:r>
            <a:r>
              <a:rPr lang="en-US" sz="2000" dirty="0"/>
              <a:t>, Johnathan Corbet, LWN, July 2020</a:t>
            </a:r>
          </a:p>
          <a:p>
            <a:r>
              <a:rPr lang="en-US" sz="2000" dirty="0">
                <a:hlinkClick r:id="rId8"/>
              </a:rPr>
              <a:t>Extended BPF</a:t>
            </a:r>
            <a:r>
              <a:rPr lang="en-US" sz="2000" dirty="0"/>
              <a:t>, Brendan Gregg, Ubuntu Masters, July 2019</a:t>
            </a:r>
          </a:p>
          <a:p>
            <a:r>
              <a:rPr lang="en-US" sz="2000" dirty="0">
                <a:hlinkClick r:id="rId9"/>
              </a:rPr>
              <a:t>https://ebpf.io/</a:t>
            </a:r>
            <a:r>
              <a:rPr lang="en-US" sz="2000" dirty="0"/>
              <a:t>, Retrieved January 2021</a:t>
            </a:r>
          </a:p>
          <a:p>
            <a:r>
              <a:rPr lang="en-US" sz="2000" dirty="0">
                <a:hlinkClick r:id="rId10"/>
              </a:rPr>
              <a:t>https://www.kernel.org/doc/html/latest/bpf/index.html</a:t>
            </a:r>
            <a:r>
              <a:rPr lang="en-US" sz="2000" dirty="0"/>
              <a:t>, Retrieved Jan 2021</a:t>
            </a:r>
          </a:p>
          <a:p>
            <a:r>
              <a:rPr lang="en-US" sz="2000" dirty="0">
                <a:hlinkClick r:id="rId11"/>
              </a:rPr>
              <a:t>BPF </a:t>
            </a:r>
            <a:r>
              <a:rPr lang="en-US" sz="2000" dirty="0" err="1">
                <a:hlinkClick r:id="rId11"/>
              </a:rPr>
              <a:t>Portabilty</a:t>
            </a:r>
            <a:r>
              <a:rPr lang="en-US" sz="2000" dirty="0">
                <a:hlinkClick r:id="rId11"/>
              </a:rPr>
              <a:t> and CO-RE</a:t>
            </a:r>
            <a:r>
              <a:rPr lang="en-US" sz="2000" dirty="0"/>
              <a:t>, Andrii </a:t>
            </a:r>
            <a:r>
              <a:rPr lang="en-US" sz="2000" dirty="0" err="1"/>
              <a:t>Nakryiko</a:t>
            </a:r>
            <a:r>
              <a:rPr lang="en-US" sz="2000" dirty="0"/>
              <a:t>, Feb 2020</a:t>
            </a:r>
          </a:p>
          <a:p>
            <a:r>
              <a:rPr lang="en-US" sz="2000" dirty="0">
                <a:hlinkClick r:id="rId12"/>
              </a:rPr>
              <a:t>BPF Compiler Collection</a:t>
            </a:r>
            <a:r>
              <a:rPr lang="en-US" sz="2000" dirty="0"/>
              <a:t> (BCC), </a:t>
            </a:r>
            <a:r>
              <a:rPr lang="en-US" sz="2000" dirty="0" err="1"/>
              <a:t>IOVisor</a:t>
            </a:r>
            <a:r>
              <a:rPr lang="en-US" sz="2000" dirty="0"/>
              <a:t>, Retrieved Jan 2021</a:t>
            </a:r>
          </a:p>
          <a:p>
            <a:r>
              <a:rPr lang="en-US" sz="2000" dirty="0"/>
              <a:t>P4 to </a:t>
            </a:r>
            <a:r>
              <a:rPr lang="en-US" sz="2000" dirty="0" err="1">
                <a:hlinkClick r:id="rId13"/>
              </a:rPr>
              <a:t>eBPF</a:t>
            </a:r>
            <a:r>
              <a:rPr lang="en-US" sz="2000" dirty="0"/>
              <a:t>/</a:t>
            </a:r>
            <a:r>
              <a:rPr lang="en-US" sz="2000" dirty="0">
                <a:hlinkClick r:id="rId14"/>
              </a:rPr>
              <a:t>XDP</a:t>
            </a:r>
            <a:r>
              <a:rPr lang="en-US" sz="2000" dirty="0"/>
              <a:t>/</a:t>
            </a:r>
            <a:r>
              <a:rPr lang="en-US" sz="2000" dirty="0" err="1">
                <a:hlinkClick r:id="rId15"/>
              </a:rPr>
              <a:t>uBPF</a:t>
            </a:r>
            <a:r>
              <a:rPr lang="en-US" sz="2000" dirty="0"/>
              <a:t> compilers, Retrieved Jan 2021</a:t>
            </a:r>
          </a:p>
          <a:p>
            <a:endParaRPr lang="en-US" sz="2000" dirty="0"/>
          </a:p>
          <a:p>
            <a:r>
              <a:rPr lang="en-US" sz="20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16"/>
              </a:rPr>
              <a:t>XFI: Software Guards for System Address Spaces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OSDI 2006 – “EBPF for Windows”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9109B-9E1F-4B7D-891A-C9B5958FF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0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5-08-13 at 10.0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901" y="3660840"/>
            <a:ext cx="3360590" cy="2851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90522"/>
            <a:ext cx="8860465" cy="5667477"/>
          </a:xfrm>
        </p:spPr>
        <p:txBody>
          <a:bodyPr>
            <a:normAutofit/>
          </a:bodyPr>
          <a:lstStyle/>
          <a:p>
            <a:r>
              <a:rPr lang="en-US" sz="2800" dirty="0"/>
              <a:t>Berkeley Packet Filters</a:t>
            </a:r>
          </a:p>
          <a:p>
            <a:r>
              <a:rPr lang="en-US" sz="2800" dirty="0"/>
              <a:t>Steven </a:t>
            </a:r>
            <a:r>
              <a:rPr lang="en-US" sz="2800" dirty="0" err="1"/>
              <a:t>McCanne</a:t>
            </a:r>
            <a:r>
              <a:rPr lang="en-US" sz="2800" dirty="0"/>
              <a:t> &amp; Van Jacobson, 1992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err="1">
                <a:hlinkClick r:id="rId3"/>
              </a:rPr>
              <a:t>www.tcpdump.org</a:t>
            </a:r>
            <a:r>
              <a:rPr lang="en-US" sz="2800" dirty="0">
                <a:hlinkClick r:id="rId3"/>
              </a:rPr>
              <a:t>/papers/bpf-usenix93.pdf</a:t>
            </a:r>
            <a:endParaRPr lang="en-US" sz="2800" dirty="0"/>
          </a:p>
          <a:p>
            <a:r>
              <a:rPr lang="en-US" sz="2800" dirty="0"/>
              <a:t>Instruction set &amp; virtual machine (aka machine language)</a:t>
            </a:r>
          </a:p>
          <a:p>
            <a:r>
              <a:rPr lang="en-US" sz="2800" dirty="0"/>
              <a:t>Express packet filtering policies</a:t>
            </a:r>
          </a:p>
          <a:p>
            <a:r>
              <a:rPr lang="en-US" sz="2800" dirty="0"/>
              <a:t>Originally interpreted</a:t>
            </a:r>
          </a:p>
          <a:p>
            <a:r>
              <a:rPr lang="en-US" sz="2800" dirty="0"/>
              <a:t>“Safe” interpreter in kernel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E255E-6E6F-4E6F-A675-50FEF9601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4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6" y="1302774"/>
            <a:ext cx="8465574" cy="53667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Extended BPF, Linux only</a:t>
            </a:r>
          </a:p>
          <a:p>
            <a:r>
              <a:rPr lang="en-US" dirty="0"/>
              <a:t>Project leader: Alexei </a:t>
            </a:r>
            <a:r>
              <a:rPr lang="en-US" dirty="0" err="1"/>
              <a:t>Starovoitov</a:t>
            </a:r>
            <a:r>
              <a:rPr lang="en-US" dirty="0"/>
              <a:t>, Facebook</a:t>
            </a:r>
          </a:p>
          <a:p>
            <a:r>
              <a:rPr lang="en-US" dirty="0"/>
              <a:t>Larger register set</a:t>
            </a:r>
          </a:p>
          <a:p>
            <a:r>
              <a:rPr lang="en-US" dirty="0"/>
              <a:t>JIT + verifier instead of interpreter</a:t>
            </a:r>
          </a:p>
          <a:p>
            <a:r>
              <a:rPr lang="en-US" dirty="0"/>
              <a:t>Maps (“tables”) for kernel/user communication</a:t>
            </a:r>
          </a:p>
          <a:p>
            <a:r>
              <a:rPr lang="en-US" dirty="0"/>
              <a:t>Whitelisted set of kernel functions that can be called from EBPF (and a calling convention)</a:t>
            </a:r>
          </a:p>
          <a:p>
            <a:r>
              <a:rPr lang="en-US" dirty="0"/>
              <a:t>“Execute to completion” model</a:t>
            </a:r>
          </a:p>
          <a:p>
            <a:r>
              <a:rPr lang="en-US" dirty="0"/>
              <a:t>C -&gt; EBPF LLVM back-end (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b="1" dirty="0"/>
              <a:t>not</a:t>
            </a:r>
            <a:r>
              <a:rPr lang="en-US" dirty="0"/>
              <a:t> yet)</a:t>
            </a:r>
          </a:p>
          <a:p>
            <a:r>
              <a:rPr lang="en-US" dirty="0"/>
              <a:t>Used for packet processing and code tracing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B1301-9DCA-4944-9834-2CD800B9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DA74B-3906-4B23-8800-7C74813A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673" y="1113367"/>
            <a:ext cx="1161627" cy="14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2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DD79-BEA0-4E9F-840D-143DC3C3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 Runtime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7B26D1-BE53-4563-8AFE-8B56F909C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8772"/>
            <a:ext cx="8229600" cy="43088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D8336-9095-469A-A268-5F909CAB9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408EA-38A7-415D-B2F4-8BDA956436FB}"/>
              </a:ext>
            </a:extLst>
          </p:cNvPr>
          <p:cNvSpPr txBox="1"/>
          <p:nvPr/>
        </p:nvSpPr>
        <p:spPr>
          <a:xfrm>
            <a:off x="533400" y="6220367"/>
            <a:ext cx="2597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from Brendan Gregg</a:t>
            </a:r>
          </a:p>
        </p:txBody>
      </p:sp>
    </p:spTree>
    <p:extLst>
      <p:ext uri="{BB962C8B-B14F-4D97-AF65-F5344CB8AC3E}">
        <p14:creationId xmlns:p14="http://schemas.microsoft.com/office/powerpoint/2010/main" val="301298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C966-CA38-4723-9D76-677860D6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main goal is </a:t>
            </a:r>
            <a:r>
              <a:rPr lang="en-US" b="1" dirty="0"/>
              <a:t>kernel safety</a:t>
            </a:r>
            <a:r>
              <a:rPr lang="en-US" dirty="0"/>
              <a:t>, not correctness</a:t>
            </a:r>
          </a:p>
          <a:p>
            <a:r>
              <a:rPr lang="en-US" dirty="0"/>
              <a:t>Trusted computing base: entirely in kernel</a:t>
            </a:r>
          </a:p>
          <a:p>
            <a:pPr lvl="1"/>
            <a:r>
              <a:rPr lang="en-US" dirty="0"/>
              <a:t>BPF loader </a:t>
            </a:r>
          </a:p>
          <a:p>
            <a:pPr lvl="1"/>
            <a:r>
              <a:rPr lang="en-US" dirty="0"/>
              <a:t>Kernel verifier (must be simple)</a:t>
            </a:r>
          </a:p>
          <a:p>
            <a:pPr lvl="1"/>
            <a:r>
              <a:rPr lang="en-US" dirty="0"/>
              <a:t>Kernel JIT (must be simple)</a:t>
            </a:r>
          </a:p>
          <a:p>
            <a:pPr lvl="1"/>
            <a:r>
              <a:rPr lang="en-US" dirty="0"/>
              <a:t>Whitelisted helper functions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Not</a:t>
            </a:r>
            <a:r>
              <a:rPr lang="en-US" dirty="0"/>
              <a:t> trusted: compiler, </a:t>
            </a:r>
            <a:r>
              <a:rPr lang="en-US" dirty="0" err="1"/>
              <a:t>eBPF</a:t>
            </a:r>
            <a:r>
              <a:rPr lang="en-US" dirty="0"/>
              <a:t> program writer</a:t>
            </a:r>
          </a:p>
        </p:txBody>
      </p:sp>
      <p:pic>
        <p:nvPicPr>
          <p:cNvPr id="6" name="Picture 5" descr="A picture containing cherry&#10;&#10;Description automatically generated">
            <a:extLst>
              <a:ext uri="{FF2B5EF4-FFF2-40B4-BE49-F238E27FC236}">
                <a16:creationId xmlns:a16="http://schemas.microsoft.com/office/drawing/2014/main" id="{737D1AB5-084A-4CC1-BE70-203B23D008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925" b="33062"/>
          <a:stretch/>
        </p:blipFill>
        <p:spPr>
          <a:xfrm>
            <a:off x="1784266" y="4042833"/>
            <a:ext cx="5204969" cy="12149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086E0-2614-415A-9374-5B8F6D21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It’s all about trust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7B7DF-3030-4F3B-97E3-E1E312C47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F9FD34-F5C9-4669-B8AE-272077511503}"/>
              </a:ext>
            </a:extLst>
          </p:cNvPr>
          <p:cNvSpPr/>
          <p:nvPr/>
        </p:nvSpPr>
        <p:spPr>
          <a:xfrm>
            <a:off x="1256904" y="2622677"/>
            <a:ext cx="2925236" cy="2278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driver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678"/>
          </a:xfrm>
        </p:spPr>
        <p:txBody>
          <a:bodyPr/>
          <a:lstStyle/>
          <a:p>
            <a:r>
              <a:rPr lang="en-US" dirty="0"/>
              <a:t>EBPF’s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0991" y="1694697"/>
            <a:ext cx="131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kernel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9030" y="3049685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hook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672279" y="2916521"/>
            <a:ext cx="599544" cy="12352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7472" y="3736574"/>
            <a:ext cx="837443" cy="9294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EBPF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34508" y="2265474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hook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57757" y="2132310"/>
            <a:ext cx="599544" cy="12352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92950" y="2952363"/>
            <a:ext cx="837443" cy="9294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EBPF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35645" y="4045148"/>
            <a:ext cx="947874" cy="316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helper</a:t>
            </a:r>
          </a:p>
        </p:txBody>
      </p:sp>
      <p:cxnSp>
        <p:nvCxnSpPr>
          <p:cNvPr id="23" name="Straight Arrow Connector 22"/>
          <p:cNvCxnSpPr>
            <a:endCxn id="21" idx="1"/>
          </p:cNvCxnSpPr>
          <p:nvPr/>
        </p:nvCxnSpPr>
        <p:spPr>
          <a:xfrm flipV="1">
            <a:off x="2744915" y="4203228"/>
            <a:ext cx="290730" cy="2658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723684" y="2029474"/>
            <a:ext cx="1057279" cy="12638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Linux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4674" y="5911541"/>
            <a:ext cx="617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hook provides different capabilities for the EBPF programs.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012539" y="2900609"/>
            <a:ext cx="2065741" cy="301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flipH="1" flipV="1">
            <a:off x="1654710" y="3661501"/>
            <a:ext cx="2357829" cy="225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3BF248-74F5-4105-9179-766CD1EF34F9}"/>
              </a:ext>
            </a:extLst>
          </p:cNvPr>
          <p:cNvCxnSpPr/>
          <p:nvPr/>
        </p:nvCxnSpPr>
        <p:spPr>
          <a:xfrm>
            <a:off x="389860" y="1678997"/>
            <a:ext cx="84268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6470EB9-DBA7-4F25-94DD-7BA6CFB6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175798" y="4030697"/>
            <a:ext cx="599544" cy="123520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B86E5FA-188F-4C5B-B1E7-6AF2336BAD01}"/>
              </a:ext>
            </a:extLst>
          </p:cNvPr>
          <p:cNvSpPr/>
          <p:nvPr/>
        </p:nvSpPr>
        <p:spPr>
          <a:xfrm>
            <a:off x="7494697" y="4879468"/>
            <a:ext cx="837443" cy="9294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EBPF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62255-F78B-43F9-AB6D-720F0333008C}"/>
              </a:ext>
            </a:extLst>
          </p:cNvPr>
          <p:cNvSpPr txBox="1"/>
          <p:nvPr/>
        </p:nvSpPr>
        <p:spPr>
          <a:xfrm>
            <a:off x="5921927" y="4301741"/>
            <a:ext cx="10210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Arbitrary</a:t>
            </a:r>
          </a:p>
          <a:p>
            <a:r>
              <a:rPr lang="en-US" dirty="0"/>
              <a:t>function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D8B8F4-9A38-4EDB-A5BB-77B11186F317}"/>
              </a:ext>
            </a:extLst>
          </p:cNvPr>
          <p:cNvSpPr txBox="1"/>
          <p:nvPr/>
        </p:nvSpPr>
        <p:spPr>
          <a:xfrm>
            <a:off x="7560991" y="1205278"/>
            <a:ext cx="11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Userspace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631A2C-D157-4CE9-A168-A5F58B7DB8DE}"/>
              </a:ext>
            </a:extLst>
          </p:cNvPr>
          <p:cNvSpPr/>
          <p:nvPr/>
        </p:nvSpPr>
        <p:spPr>
          <a:xfrm>
            <a:off x="3232298" y="1823959"/>
            <a:ext cx="1157853" cy="69620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eBPF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map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29EF13D7-6299-48FF-BD17-643FB75AA0BC}"/>
              </a:ext>
            </a:extLst>
          </p:cNvPr>
          <p:cNvSpPr/>
          <p:nvPr/>
        </p:nvSpPr>
        <p:spPr>
          <a:xfrm>
            <a:off x="3686637" y="1063066"/>
            <a:ext cx="573475" cy="76089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39F57C99-24E5-4279-AA2A-A5981F66AC92}"/>
              </a:ext>
            </a:extLst>
          </p:cNvPr>
          <p:cNvSpPr/>
          <p:nvPr/>
        </p:nvSpPr>
        <p:spPr>
          <a:xfrm rot="2679509">
            <a:off x="3060397" y="2275560"/>
            <a:ext cx="573475" cy="171601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49C4025-B3C5-43CF-BB96-C45E28AFF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A6434-07D8-4374-B64A-205227BE22D5}"/>
              </a:ext>
            </a:extLst>
          </p:cNvPr>
          <p:cNvSpPr txBox="1"/>
          <p:nvPr/>
        </p:nvSpPr>
        <p:spPr>
          <a:xfrm>
            <a:off x="927372" y="6282613"/>
            <a:ext cx="666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XDP is just another hook, which allows packet access very early.</a:t>
            </a:r>
          </a:p>
        </p:txBody>
      </p:sp>
    </p:spTree>
    <p:extLst>
      <p:ext uri="{BB962C8B-B14F-4D97-AF65-F5344CB8AC3E}">
        <p14:creationId xmlns:p14="http://schemas.microsoft.com/office/powerpoint/2010/main" val="154398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 Memory Safety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6775" y="1941871"/>
            <a:ext cx="1532194" cy="1474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Packet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0065" y="1941871"/>
            <a:ext cx="1532194" cy="1753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Scratch area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549" y="4211484"/>
            <a:ext cx="8635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All memory operations (load/store) are bounds-checked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Program is terminated on out-of-bounds access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390D6-5774-40B7-8FA4-BE2C15750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6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 Code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600200"/>
            <a:ext cx="8412480" cy="4525963"/>
          </a:xfrm>
        </p:spPr>
        <p:txBody>
          <a:bodyPr>
            <a:normAutofit/>
          </a:bodyPr>
          <a:lstStyle/>
          <a:p>
            <a:r>
              <a:rPr lang="en-US" dirty="0"/>
              <a:t>Code is read-only</a:t>
            </a:r>
          </a:p>
          <a:p>
            <a:r>
              <a:rPr lang="en-US" dirty="0"/>
              <a:t>Enforced by static code verifier</a:t>
            </a:r>
          </a:p>
          <a:p>
            <a:r>
              <a:rPr lang="en-US" dirty="0"/>
              <a:t>Originally backwards branches were prohibited</a:t>
            </a:r>
          </a:p>
          <a:p>
            <a:pPr lvl="1"/>
            <a:r>
              <a:rPr lang="en-US" dirty="0"/>
              <a:t>“Tail calls” are limited to 32</a:t>
            </a:r>
          </a:p>
          <a:p>
            <a:pPr lvl="1"/>
            <a:r>
              <a:rPr lang="en-US" dirty="0"/>
              <a:t>Static loop counts are supported</a:t>
            </a:r>
          </a:p>
          <a:p>
            <a:r>
              <a:rPr lang="en-US" dirty="0"/>
              <a:t>Branch targets are bounds checked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0E24-6902-47BD-81C6-52101CAE5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55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EBPF Memory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9871" y="3490452"/>
            <a:ext cx="1532194" cy="1474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packet buffer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3161" y="3490452"/>
            <a:ext cx="1532194" cy="1753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Scratch area</a:t>
            </a:r>
          </a:p>
          <a:p>
            <a:pPr algn="ctr"/>
            <a:r>
              <a:rPr lang="en-US" dirty="0"/>
              <a:t>on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753807" y="3490452"/>
            <a:ext cx="1532194" cy="999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65355" y="3121742"/>
            <a:ext cx="74397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95453" y="2658496"/>
            <a:ext cx="59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5453" y="3305786"/>
            <a:ext cx="77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41999" y="3490452"/>
            <a:ext cx="1532194" cy="1097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Maps</a:t>
            </a:r>
          </a:p>
          <a:p>
            <a:pPr algn="ctr"/>
            <a:r>
              <a:rPr lang="en-US" dirty="0"/>
              <a:t>(arrays &amp;</a:t>
            </a:r>
            <a:br>
              <a:rPr lang="en-US" dirty="0"/>
            </a:br>
            <a:r>
              <a:rPr lang="en-US" dirty="0"/>
              <a:t>hash-tables)</a:t>
            </a:r>
          </a:p>
        </p:txBody>
      </p:sp>
      <p:sp>
        <p:nvSpPr>
          <p:cNvPr id="13" name="Up-Down Arrow 12"/>
          <p:cNvSpPr/>
          <p:nvPr/>
        </p:nvSpPr>
        <p:spPr>
          <a:xfrm>
            <a:off x="6415548" y="2658496"/>
            <a:ext cx="434258" cy="83195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E51AC0-6280-436C-99FF-DAC4F2729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15D32A-3687-48E2-BA33-92A41C56FFDF}"/>
              </a:ext>
            </a:extLst>
          </p:cNvPr>
          <p:cNvSpPr txBox="1"/>
          <p:nvPr/>
        </p:nvSpPr>
        <p:spPr>
          <a:xfrm>
            <a:off x="457200" y="5771574"/>
            <a:ext cx="81438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(Tracing </a:t>
            </a:r>
            <a:r>
              <a:rPr lang="en-US" sz="2000" dirty="0" err="1"/>
              <a:t>eBPF</a:t>
            </a:r>
            <a:r>
              <a:rPr lang="en-US" sz="2000" dirty="0"/>
              <a:t> programs are allowed to </a:t>
            </a:r>
            <a:r>
              <a:rPr lang="en-US" sz="2000" b="1" i="1" dirty="0"/>
              <a:t>read</a:t>
            </a:r>
            <a:r>
              <a:rPr lang="en-US" sz="2000" dirty="0"/>
              <a:t> (dereference) arbitrary pointers,</a:t>
            </a:r>
          </a:p>
          <a:p>
            <a:r>
              <a:rPr lang="en-US" sz="2000" dirty="0"/>
              <a:t> using the </a:t>
            </a:r>
            <a:r>
              <a:rPr lang="en-US" sz="2000" dirty="0" err="1"/>
              <a:t>bpf_probe_read</a:t>
            </a:r>
            <a:r>
              <a:rPr lang="en-US" sz="2000" dirty="0"/>
              <a:t>_*() helpers, but cannot cause page faults)</a:t>
            </a:r>
          </a:p>
        </p:txBody>
      </p:sp>
    </p:spTree>
    <p:extLst>
      <p:ext uri="{BB962C8B-B14F-4D97-AF65-F5344CB8AC3E}">
        <p14:creationId xmlns:p14="http://schemas.microsoft.com/office/powerpoint/2010/main" val="262787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34629</TotalTime>
  <Words>1027</Words>
  <Application>Microsoft Office PowerPoint</Application>
  <PresentationFormat>On-screen Show (4:3)</PresentationFormat>
  <Paragraphs>280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Comparing P4 and eBPF  </vt:lpstr>
      <vt:lpstr>BPF</vt:lpstr>
      <vt:lpstr>EBPF</vt:lpstr>
      <vt:lpstr>BPF Runtime</vt:lpstr>
      <vt:lpstr>It’s all about trust</vt:lpstr>
      <vt:lpstr>EBPF’s world</vt:lpstr>
      <vt:lpstr>BPF Memory Safety</vt:lpstr>
      <vt:lpstr>BPF Code Safety</vt:lpstr>
      <vt:lpstr>EBPF Memory Model</vt:lpstr>
      <vt:lpstr>EBPF Maps</vt:lpstr>
      <vt:lpstr>BPF Type Format</vt:lpstr>
      <vt:lpstr>Packet Processing Model</vt:lpstr>
      <vt:lpstr>Comparison</vt:lpstr>
      <vt:lpstr>EBPF              P4</vt:lpstr>
      <vt:lpstr>Limitations – part 1</vt:lpstr>
      <vt:lpstr>Limitations – part 2</vt:lpstr>
      <vt:lpstr>Conclusions</vt:lpstr>
      <vt:lpstr>References</vt:lpstr>
    </vt:vector>
  </TitlesOfParts>
  <Company>Barefoot Networks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 Jonnalagadda</dc:creator>
  <cp:lastModifiedBy>Mihai Budiu</cp:lastModifiedBy>
  <cp:revision>317</cp:revision>
  <cp:lastPrinted>2014-12-02T19:50:18Z</cp:lastPrinted>
  <dcterms:created xsi:type="dcterms:W3CDTF">2014-11-24T22:30:22Z</dcterms:created>
  <dcterms:modified xsi:type="dcterms:W3CDTF">2021-01-08T19:37:45Z</dcterms:modified>
</cp:coreProperties>
</file>