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257" r:id="rId2"/>
    <p:sldId id="422" r:id="rId3"/>
    <p:sldId id="339" r:id="rId4"/>
    <p:sldId id="379" r:id="rId5"/>
    <p:sldId id="336" r:id="rId6"/>
    <p:sldId id="333" r:id="rId7"/>
    <p:sldId id="335" r:id="rId8"/>
    <p:sldId id="337" r:id="rId9"/>
    <p:sldId id="338" r:id="rId10"/>
    <p:sldId id="381" r:id="rId11"/>
    <p:sldId id="423" r:id="rId12"/>
    <p:sldId id="382" r:id="rId13"/>
    <p:sldId id="408" r:id="rId14"/>
    <p:sldId id="409" r:id="rId15"/>
    <p:sldId id="410" r:id="rId16"/>
    <p:sldId id="419" r:id="rId17"/>
    <p:sldId id="416" r:id="rId18"/>
    <p:sldId id="411" r:id="rId19"/>
    <p:sldId id="420" r:id="rId20"/>
    <p:sldId id="421" r:id="rId21"/>
    <p:sldId id="418" r:id="rId22"/>
    <p:sldId id="368" r:id="rId23"/>
    <p:sldId id="354" r:id="rId24"/>
    <p:sldId id="353" r:id="rId25"/>
    <p:sldId id="378" r:id="rId26"/>
    <p:sldId id="320" r:id="rId27"/>
    <p:sldId id="321" r:id="rId28"/>
    <p:sldId id="342" r:id="rId29"/>
    <p:sldId id="279" r:id="rId30"/>
    <p:sldId id="344" r:id="rId31"/>
    <p:sldId id="323" r:id="rId32"/>
    <p:sldId id="343" r:id="rId33"/>
    <p:sldId id="324" r:id="rId34"/>
    <p:sldId id="334" r:id="rId35"/>
    <p:sldId id="347" r:id="rId36"/>
    <p:sldId id="424" r:id="rId37"/>
    <p:sldId id="346" r:id="rId38"/>
    <p:sldId id="348" r:id="rId39"/>
    <p:sldId id="377" r:id="rId40"/>
    <p:sldId id="345" r:id="rId41"/>
    <p:sldId id="349" r:id="rId42"/>
    <p:sldId id="350" r:id="rId43"/>
    <p:sldId id="413" r:id="rId44"/>
    <p:sldId id="402" r:id="rId45"/>
    <p:sldId id="403" r:id="rId46"/>
    <p:sldId id="405" r:id="rId47"/>
    <p:sldId id="406" r:id="rId48"/>
    <p:sldId id="388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91EAC3E-9677-46C9-9A0A-6FB83A956CDB}">
          <p14:sldIdLst>
            <p14:sldId id="257"/>
            <p14:sldId id="422"/>
            <p14:sldId id="339"/>
          </p14:sldIdLst>
        </p14:section>
        <p14:section name="P4" id="{A3E9E230-12A2-453D-8FA0-AA536CA2E1B8}">
          <p14:sldIdLst>
            <p14:sldId id="379"/>
            <p14:sldId id="336"/>
            <p14:sldId id="333"/>
            <p14:sldId id="335"/>
            <p14:sldId id="337"/>
            <p14:sldId id="338"/>
            <p14:sldId id="381"/>
            <p14:sldId id="423"/>
          </p14:sldIdLst>
        </p14:section>
        <p14:section name="eBPF" id="{3B356F8E-DF84-4B9C-8075-921B577D8881}">
          <p14:sldIdLst>
            <p14:sldId id="382"/>
            <p14:sldId id="408"/>
            <p14:sldId id="409"/>
            <p14:sldId id="410"/>
            <p14:sldId id="419"/>
          </p14:sldIdLst>
        </p14:section>
        <p14:section name="Comparing P4 and eBPF" id="{B07363AB-ED8F-4729-8E83-B073AB710D25}">
          <p14:sldIdLst>
            <p14:sldId id="416"/>
            <p14:sldId id="411"/>
            <p14:sldId id="420"/>
            <p14:sldId id="421"/>
            <p14:sldId id="418"/>
          </p14:sldIdLst>
        </p14:section>
        <p14:section name="Introduction to P4-16" id="{A39B02F9-DD7C-490F-8847-16EF226DDE27}">
          <p14:sldIdLst>
            <p14:sldId id="368"/>
            <p14:sldId id="354"/>
            <p14:sldId id="353"/>
            <p14:sldId id="378"/>
            <p14:sldId id="320"/>
            <p14:sldId id="321"/>
            <p14:sldId id="342"/>
            <p14:sldId id="279"/>
            <p14:sldId id="344"/>
            <p14:sldId id="323"/>
            <p14:sldId id="343"/>
            <p14:sldId id="324"/>
            <p14:sldId id="334"/>
            <p14:sldId id="347"/>
            <p14:sldId id="424"/>
            <p14:sldId id="346"/>
            <p14:sldId id="348"/>
            <p14:sldId id="377"/>
            <p14:sldId id="345"/>
            <p14:sldId id="349"/>
            <p14:sldId id="350"/>
          </p14:sldIdLst>
        </p14:section>
        <p14:section name="More about eBPF" id="{7ADC7AF3-FCE2-4136-9768-417C59D6C93C}">
          <p14:sldIdLst>
            <p14:sldId id="413"/>
            <p14:sldId id="402"/>
            <p14:sldId id="403"/>
            <p14:sldId id="405"/>
            <p14:sldId id="406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487" autoAdjust="0"/>
    <p:restoredTop sz="96041" autoAdjust="0"/>
  </p:normalViewPr>
  <p:slideViewPr>
    <p:cSldViewPr snapToGrid="0" snapToObjects="1">
      <p:cViewPr varScale="1">
        <p:scale>
          <a:sx n="130" d="100"/>
          <a:sy n="130" d="100"/>
        </p:scale>
        <p:origin x="798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214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BC685-845B-A04F-962C-DC7DA5B171F3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0096F-BD64-4B4A-88B8-F07B3FC85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78383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880B0C-1EEF-B545-BBBF-5545DD1BEC1E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C7F897-9DD6-3F44-9F39-5E102FFA3B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20944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5671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09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BE3158-1EA6-BD44-99C9-5CBCAD39AEB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350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3510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80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373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933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7C7F897-9DD6-3F44-9F39-5E102FFA3BB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500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35555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6942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049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1140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1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Arial"/>
              <a:buChar char="•"/>
              <a:defRPr/>
            </a:lvl2pPr>
            <a:lvl4pPr marL="1600200" indent="-228600">
              <a:buFont typeface="Arial"/>
              <a:buChar char="•"/>
              <a:defRPr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715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687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41542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16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3629" y="6354311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488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3568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39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42272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29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40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796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35688" y="6356350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78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33629" y="6348291"/>
            <a:ext cx="9531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781BC-3211-F34E-99EA-B41CEAE4393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792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porfalarnisso.blogspot.com/2011/06/observacoes-da-vida-moderna.html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dibujosdenube.blogspot.com.es/2014/06/juegos-de-arena-infantiles.html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cpdump.org/papers/bpf-usenix93.pdf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fulvio.frisso.net/files/18HPSR-ebpf-lessons-learned.pdf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p4.org/" TargetMode="External"/><Relationship Id="rId2" Type="http://schemas.openxmlformats.org/officeDocument/2006/relationships/hyperlink" Target="http://github.com/p4la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4lang/p4c" TargetMode="External"/><Relationship Id="rId2" Type="http://schemas.openxmlformats.org/officeDocument/2006/relationships/hyperlink" Target="http://github.com/p4lang/p4-spec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P4.org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ithub.com/p4lang" TargetMode="External"/><Relationship Id="rId2" Type="http://schemas.openxmlformats.org/officeDocument/2006/relationships/hyperlink" Target="http://www.sigcomm.org/ccr/papers/2014/July/0000000.0000004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://github.com/p4lang/p4-spec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660400"/>
            <a:ext cx="9291320" cy="2164080"/>
          </a:xfrm>
        </p:spPr>
        <p:txBody>
          <a:bodyPr>
            <a:normAutofit fontScale="90000"/>
          </a:bodyPr>
          <a:lstStyle/>
          <a:p>
            <a:r>
              <a:rPr lang="en-US" sz="4900" b="1" dirty="0"/>
              <a:t>Packet processing with P4 and </a:t>
            </a:r>
            <a:r>
              <a:rPr lang="en-US" sz="4900" b="1" dirty="0" err="1"/>
              <a:t>eBPF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71700" y="4866639"/>
            <a:ext cx="5024120" cy="1119823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Mihai Budiu</a:t>
            </a:r>
          </a:p>
          <a:p>
            <a:r>
              <a:rPr lang="en-US" sz="2400" dirty="0">
                <a:solidFill>
                  <a:schemeClr val="tx1"/>
                </a:solidFill>
              </a:rPr>
              <a:t>VMware Research Group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186180" y="2931725"/>
            <a:ext cx="6918960" cy="1341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TC/P4 workshop</a:t>
            </a:r>
          </a:p>
          <a:p>
            <a:r>
              <a:rPr lang="en-US" dirty="0">
                <a:solidFill>
                  <a:schemeClr val="tx1"/>
                </a:solidFill>
              </a:rPr>
              <a:t>Intel, June 8, 2018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5055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9968F206-9785-45D5-A676-1B10F18F32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5074" y="0"/>
            <a:ext cx="2340935" cy="234093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F85FEC-A27E-4A21-997B-F6247984F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Language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62782-65F1-4C13-A724-E490F3E16E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10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D2074B-9657-44FE-A9BD-3574798B1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Suitable for levels 2 &amp; 3</a:t>
            </a:r>
          </a:p>
          <a:p>
            <a:r>
              <a:rPr lang="en-US" dirty="0"/>
              <a:t>High-level, type, memory-safe (no pointers)</a:t>
            </a:r>
          </a:p>
          <a:p>
            <a:r>
              <a:rPr lang="en-US" dirty="0"/>
              <a:t>Bounded execution (no loops)</a:t>
            </a:r>
          </a:p>
          <a:p>
            <a:r>
              <a:rPr lang="en-US" dirty="0"/>
              <a:t>Statically allocated (no malloc, no recursion)</a:t>
            </a:r>
          </a:p>
          <a:p>
            <a:r>
              <a:rPr lang="en-US" dirty="0"/>
              <a:t>Sub-languages:</a:t>
            </a:r>
          </a:p>
          <a:p>
            <a:pPr lvl="1"/>
            <a:r>
              <a:rPr lang="en-US" dirty="0"/>
              <a:t>Parsing headers</a:t>
            </a:r>
          </a:p>
          <a:p>
            <a:pPr lvl="1"/>
            <a:r>
              <a:rPr lang="en-US" dirty="0"/>
              <a:t>Packet header rewriting</a:t>
            </a:r>
          </a:p>
          <a:p>
            <a:pPr lvl="1"/>
            <a:r>
              <a:rPr lang="en-US" dirty="0"/>
              <a:t>Target architecture description</a:t>
            </a:r>
          </a:p>
        </p:txBody>
      </p:sp>
    </p:spTree>
    <p:extLst>
      <p:ext uri="{BB962C8B-B14F-4D97-AF65-F5344CB8AC3E}">
        <p14:creationId xmlns:p14="http://schemas.microsoft.com/office/powerpoint/2010/main" val="2893788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</a:t>
            </a:r>
            <a:r>
              <a:rPr lang="en-US" baseline="-25000" dirty="0"/>
              <a:t>16</a:t>
            </a:r>
            <a:r>
              <a:rPr lang="en-US" dirty="0"/>
              <a:t> data plane model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824923" y="2646452"/>
            <a:ext cx="7559431" cy="2872370"/>
            <a:chOff x="824924" y="4108664"/>
            <a:chExt cx="4680128" cy="1410158"/>
          </a:xfrm>
        </p:grpSpPr>
        <p:sp>
          <p:nvSpPr>
            <p:cNvPr id="4" name="Rectangle 3"/>
            <p:cNvSpPr/>
            <p:nvPr/>
          </p:nvSpPr>
          <p:spPr>
            <a:xfrm>
              <a:off x="1234935" y="4138694"/>
              <a:ext cx="3860106" cy="1350098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Data plane</a:t>
              </a:r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  <a:p>
              <a:pPr algn="ctr"/>
              <a:endParaRPr lang="en-US" sz="3200" dirty="0"/>
            </a:p>
          </p:txBody>
        </p:sp>
        <p:sp>
          <p:nvSpPr>
            <p:cNvPr id="5" name="Right Arrow 4"/>
            <p:cNvSpPr/>
            <p:nvPr/>
          </p:nvSpPr>
          <p:spPr>
            <a:xfrm>
              <a:off x="824924" y="413869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ight Arrow 5"/>
            <p:cNvSpPr/>
            <p:nvPr/>
          </p:nvSpPr>
          <p:spPr>
            <a:xfrm>
              <a:off x="824924" y="448372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824924" y="482875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ight Arrow 7"/>
            <p:cNvSpPr/>
            <p:nvPr/>
          </p:nvSpPr>
          <p:spPr>
            <a:xfrm>
              <a:off x="824924" y="517379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ight Arrow 8"/>
            <p:cNvSpPr/>
            <p:nvPr/>
          </p:nvSpPr>
          <p:spPr>
            <a:xfrm>
              <a:off x="5095041" y="4108664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ight Arrow 9"/>
            <p:cNvSpPr/>
            <p:nvPr/>
          </p:nvSpPr>
          <p:spPr>
            <a:xfrm>
              <a:off x="5095041" y="4453696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/>
            <p:cNvSpPr/>
            <p:nvPr/>
          </p:nvSpPr>
          <p:spPr>
            <a:xfrm>
              <a:off x="5095041" y="4798728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ight Arrow 11"/>
            <p:cNvSpPr/>
            <p:nvPr/>
          </p:nvSpPr>
          <p:spPr>
            <a:xfrm>
              <a:off x="5095041" y="5143760"/>
              <a:ext cx="410011" cy="3450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/>
          <p:cNvSpPr/>
          <p:nvPr/>
        </p:nvSpPr>
        <p:spPr>
          <a:xfrm>
            <a:off x="1901206" y="3124200"/>
            <a:ext cx="1383388" cy="2055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P4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56303" y="3124200"/>
            <a:ext cx="1322982" cy="2055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37535" y="3124200"/>
            <a:ext cx="1402706" cy="205566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P4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940565" y="1542655"/>
            <a:ext cx="2124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Programmable</a:t>
            </a:r>
            <a:br>
              <a:rPr lang="en-US" sz="2400" i="1" dirty="0"/>
            </a:br>
            <a:r>
              <a:rPr lang="en-US" sz="2400" i="1" dirty="0"/>
              <a:t>blocks</a:t>
            </a:r>
          </a:p>
        </p:txBody>
      </p:sp>
      <p:cxnSp>
        <p:nvCxnSpPr>
          <p:cNvPr id="18" name="Straight Arrow Connector 17"/>
          <p:cNvCxnSpPr>
            <a:stCxn id="17" idx="2"/>
          </p:cNvCxnSpPr>
          <p:nvPr/>
        </p:nvCxnSpPr>
        <p:spPr>
          <a:xfrm flipH="1">
            <a:off x="3284594" y="2373652"/>
            <a:ext cx="718253" cy="778597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7" idx="2"/>
            <a:endCxn id="15" idx="0"/>
          </p:cNvCxnSpPr>
          <p:nvPr/>
        </p:nvCxnSpPr>
        <p:spPr>
          <a:xfrm>
            <a:off x="4002847" y="2373652"/>
            <a:ext cx="614947" cy="7505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7" idx="2"/>
          </p:cNvCxnSpPr>
          <p:nvPr/>
        </p:nvCxnSpPr>
        <p:spPr>
          <a:xfrm>
            <a:off x="4002847" y="2373652"/>
            <a:ext cx="1934688" cy="750548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2341904" y="5691866"/>
            <a:ext cx="20053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Fixed function</a:t>
            </a:r>
          </a:p>
        </p:txBody>
      </p:sp>
      <p:cxnSp>
        <p:nvCxnSpPr>
          <p:cNvPr id="37" name="Straight Arrow Connector 36"/>
          <p:cNvCxnSpPr>
            <a:stCxn id="34" idx="0"/>
          </p:cNvCxnSpPr>
          <p:nvPr/>
        </p:nvCxnSpPr>
        <p:spPr>
          <a:xfrm flipV="1">
            <a:off x="3344599" y="5253007"/>
            <a:ext cx="139463" cy="4388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Right Arrow 40"/>
          <p:cNvSpPr/>
          <p:nvPr/>
        </p:nvSpPr>
        <p:spPr>
          <a:xfrm>
            <a:off x="3810000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/>
          <p:cNvSpPr/>
          <p:nvPr/>
        </p:nvSpPr>
        <p:spPr>
          <a:xfrm>
            <a:off x="3284594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ight Arrow 43"/>
          <p:cNvSpPr/>
          <p:nvPr/>
        </p:nvSpPr>
        <p:spPr>
          <a:xfrm>
            <a:off x="5747779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ight Arrow 44"/>
          <p:cNvSpPr/>
          <p:nvPr/>
        </p:nvSpPr>
        <p:spPr>
          <a:xfrm>
            <a:off x="7340241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ight Arrow 45"/>
          <p:cNvSpPr/>
          <p:nvPr/>
        </p:nvSpPr>
        <p:spPr>
          <a:xfrm>
            <a:off x="5279285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>
            <a:off x="1698514" y="3810000"/>
            <a:ext cx="202692" cy="76357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Slide Number Placeholder 4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7BC90-E527-4A93-A6B9-98CF5A5EC902}"/>
              </a:ext>
            </a:extLst>
          </p:cNvPr>
          <p:cNvSpPr/>
          <p:nvPr/>
        </p:nvSpPr>
        <p:spPr>
          <a:xfrm>
            <a:off x="2341904" y="3429000"/>
            <a:ext cx="528664" cy="381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10F0A0-D046-4D28-BA94-97728363A8A1}"/>
              </a:ext>
            </a:extLst>
          </p:cNvPr>
          <p:cNvCxnSpPr>
            <a:cxnSpLocks/>
            <a:stCxn id="34" idx="0"/>
            <a:endCxn id="3" idx="2"/>
          </p:cNvCxnSpPr>
          <p:nvPr/>
        </p:nvCxnSpPr>
        <p:spPr>
          <a:xfrm flipH="1" flipV="1">
            <a:off x="2606236" y="3810000"/>
            <a:ext cx="738363" cy="1881866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6E8926-B5C7-49DD-9125-20FEFCC8A345}"/>
              </a:ext>
            </a:extLst>
          </p:cNvPr>
          <p:cNvSpPr txBox="1"/>
          <p:nvPr/>
        </p:nvSpPr>
        <p:spPr>
          <a:xfrm>
            <a:off x="1280568" y="1928483"/>
            <a:ext cx="971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/>
              <a:t>extern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60D99C9-3B17-4B80-8337-E0544141368F}"/>
              </a:ext>
            </a:extLst>
          </p:cNvPr>
          <p:cNvCxnSpPr>
            <a:cxnSpLocks/>
            <a:stCxn id="35" idx="2"/>
            <a:endCxn id="3" idx="0"/>
          </p:cNvCxnSpPr>
          <p:nvPr/>
        </p:nvCxnSpPr>
        <p:spPr>
          <a:xfrm>
            <a:off x="1766086" y="2390148"/>
            <a:ext cx="840150" cy="1038852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3018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125C-622C-4420-9142-A64FF976F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eBPF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F6186-2441-4636-97FE-6DA66D57BF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B3D7FF-D8E2-40F0-8359-8ABB4AEF6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603966" y="1312863"/>
            <a:ext cx="6191250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5184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creen Shot 2015-08-13 at 10.01.53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6901" y="3660840"/>
            <a:ext cx="3360590" cy="285160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" y="1190522"/>
            <a:ext cx="8860465" cy="5667477"/>
          </a:xfrm>
        </p:spPr>
        <p:txBody>
          <a:bodyPr>
            <a:normAutofit/>
          </a:bodyPr>
          <a:lstStyle/>
          <a:p>
            <a:r>
              <a:rPr lang="en-US" sz="2800" dirty="0"/>
              <a:t>Berkeley Packet Filters</a:t>
            </a:r>
          </a:p>
          <a:p>
            <a:r>
              <a:rPr lang="en-US" sz="2800" dirty="0"/>
              <a:t>Steven </a:t>
            </a:r>
            <a:r>
              <a:rPr lang="en-US" sz="2800" dirty="0" err="1"/>
              <a:t>McCanne</a:t>
            </a:r>
            <a:r>
              <a:rPr lang="en-US" sz="2800" dirty="0"/>
              <a:t> &amp; Van Jacobson, 1992</a:t>
            </a:r>
            <a:br>
              <a:rPr lang="en-US" sz="2800" dirty="0"/>
            </a:br>
            <a:r>
              <a:rPr lang="en-US" sz="2800" dirty="0">
                <a:hlinkClick r:id="rId3"/>
              </a:rPr>
              <a:t>http://</a:t>
            </a:r>
            <a:r>
              <a:rPr lang="en-US" sz="2800" dirty="0" err="1">
                <a:hlinkClick r:id="rId3"/>
              </a:rPr>
              <a:t>www.tcpdump.org</a:t>
            </a:r>
            <a:r>
              <a:rPr lang="en-US" sz="2800" dirty="0">
                <a:hlinkClick r:id="rId3"/>
              </a:rPr>
              <a:t>/papers/bpf-usenix93.pdf</a:t>
            </a:r>
            <a:endParaRPr lang="en-US" sz="2800" dirty="0"/>
          </a:p>
          <a:p>
            <a:r>
              <a:rPr lang="en-US" sz="2800" dirty="0"/>
              <a:t>Instruction set &amp; virtual machine</a:t>
            </a:r>
          </a:p>
          <a:p>
            <a:r>
              <a:rPr lang="en-US" sz="2800" dirty="0"/>
              <a:t>Express packet filtering policies</a:t>
            </a:r>
          </a:p>
          <a:p>
            <a:r>
              <a:rPr lang="en-US" sz="2800" dirty="0"/>
              <a:t>Originally interpreted</a:t>
            </a:r>
          </a:p>
          <a:p>
            <a:r>
              <a:rPr lang="en-US" sz="2800" dirty="0"/>
              <a:t>“Safe” interpreter in kernel 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E255E-6E6F-4E6F-A675-50FEF96016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43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1226" y="1302774"/>
            <a:ext cx="8465574" cy="536677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Extended BPF, Linux only</a:t>
            </a:r>
          </a:p>
          <a:p>
            <a:r>
              <a:rPr lang="en-US" dirty="0"/>
              <a:t>Project leader: Alexei </a:t>
            </a:r>
            <a:r>
              <a:rPr lang="en-US" dirty="0" err="1"/>
              <a:t>Starovoitov</a:t>
            </a:r>
            <a:r>
              <a:rPr lang="en-US" dirty="0"/>
              <a:t>, Facebook</a:t>
            </a:r>
          </a:p>
          <a:p>
            <a:r>
              <a:rPr lang="en-US" dirty="0"/>
              <a:t>Larger register set</a:t>
            </a:r>
          </a:p>
          <a:p>
            <a:r>
              <a:rPr lang="en-US" dirty="0"/>
              <a:t>JIT + verifier instead of interpreter</a:t>
            </a:r>
          </a:p>
          <a:p>
            <a:r>
              <a:rPr lang="en-US" dirty="0"/>
              <a:t>Maps (“tables”) for kernel/user communication</a:t>
            </a:r>
          </a:p>
          <a:p>
            <a:r>
              <a:rPr lang="en-US" dirty="0"/>
              <a:t>Whitelisted set of kernel functions that can be called from EBPF (and a calling convention)</a:t>
            </a:r>
          </a:p>
          <a:p>
            <a:r>
              <a:rPr lang="en-US" dirty="0"/>
              <a:t>“Execute to completion” model</a:t>
            </a:r>
          </a:p>
          <a:p>
            <a:r>
              <a:rPr lang="en-US" dirty="0"/>
              <a:t>C -&gt; EBPF LLVM back-end</a:t>
            </a:r>
          </a:p>
          <a:p>
            <a:r>
              <a:rPr lang="en-US" dirty="0"/>
              <a:t>Used for packet processing and code tracing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B1301-9DCA-4944-9834-2CD800B953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692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8F9FD34-F5C9-4669-B8AE-272077511503}"/>
              </a:ext>
            </a:extLst>
          </p:cNvPr>
          <p:cNvSpPr/>
          <p:nvPr/>
        </p:nvSpPr>
        <p:spPr>
          <a:xfrm>
            <a:off x="1256904" y="3122210"/>
            <a:ext cx="2925236" cy="227857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Network driver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EBPF’s world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560991" y="2194230"/>
            <a:ext cx="1318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Linux kernel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49030" y="3549218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hook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672279" y="3416054"/>
            <a:ext cx="599544" cy="12352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07472" y="4236107"/>
            <a:ext cx="837443" cy="929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EBPF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734508" y="2765007"/>
            <a:ext cx="1295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 hook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5957757" y="2631843"/>
            <a:ext cx="599544" cy="1235205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6192950" y="3451896"/>
            <a:ext cx="837443" cy="929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EBPF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035645" y="4544681"/>
            <a:ext cx="947874" cy="3161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helper</a:t>
            </a:r>
          </a:p>
        </p:txBody>
      </p:sp>
      <p:cxnSp>
        <p:nvCxnSpPr>
          <p:cNvPr id="23" name="Straight Arrow Connector 22"/>
          <p:cNvCxnSpPr>
            <a:endCxn id="21" idx="1"/>
          </p:cNvCxnSpPr>
          <p:nvPr/>
        </p:nvCxnSpPr>
        <p:spPr>
          <a:xfrm flipV="1">
            <a:off x="2744915" y="4702761"/>
            <a:ext cx="290730" cy="26586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723684" y="2529007"/>
            <a:ext cx="1057279" cy="1263835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Linux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4674" y="6411074"/>
            <a:ext cx="617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hook provides different capabilities for the EBPF programs.</a:t>
            </a:r>
          </a:p>
        </p:txBody>
      </p:sp>
      <p:cxnSp>
        <p:nvCxnSpPr>
          <p:cNvPr id="9" name="Straight Arrow Connector 8"/>
          <p:cNvCxnSpPr>
            <a:stCxn id="7" idx="0"/>
          </p:cNvCxnSpPr>
          <p:nvPr/>
        </p:nvCxnSpPr>
        <p:spPr>
          <a:xfrm flipV="1">
            <a:off x="4012539" y="3400142"/>
            <a:ext cx="2065741" cy="30109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7" idx="0"/>
          </p:cNvCxnSpPr>
          <p:nvPr/>
        </p:nvCxnSpPr>
        <p:spPr>
          <a:xfrm flipH="1" flipV="1">
            <a:off x="1654710" y="4161034"/>
            <a:ext cx="2357829" cy="225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3BF248-74F5-4105-9179-766CD1EF34F9}"/>
              </a:ext>
            </a:extLst>
          </p:cNvPr>
          <p:cNvCxnSpPr/>
          <p:nvPr/>
        </p:nvCxnSpPr>
        <p:spPr>
          <a:xfrm>
            <a:off x="389860" y="2178530"/>
            <a:ext cx="84268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96470EB9-DBA7-4F25-94DD-7BA6CFB64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7175798" y="4530230"/>
            <a:ext cx="599544" cy="123520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1B86E5FA-188F-4C5B-B1E7-6AF2336BAD01}"/>
              </a:ext>
            </a:extLst>
          </p:cNvPr>
          <p:cNvSpPr/>
          <p:nvPr/>
        </p:nvSpPr>
        <p:spPr>
          <a:xfrm>
            <a:off x="7494697" y="5379001"/>
            <a:ext cx="837443" cy="92943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962255-F78B-43F9-AB6D-720F0333008C}"/>
              </a:ext>
            </a:extLst>
          </p:cNvPr>
          <p:cNvSpPr txBox="1"/>
          <p:nvPr/>
        </p:nvSpPr>
        <p:spPr>
          <a:xfrm>
            <a:off x="5921927" y="4801274"/>
            <a:ext cx="102104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Arbitrary</a:t>
            </a:r>
          </a:p>
          <a:p>
            <a:r>
              <a:rPr lang="en-US" dirty="0"/>
              <a:t>function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2D8B8F4-9A38-4EDB-A5BB-77B11186F317}"/>
              </a:ext>
            </a:extLst>
          </p:cNvPr>
          <p:cNvSpPr txBox="1"/>
          <p:nvPr/>
        </p:nvSpPr>
        <p:spPr>
          <a:xfrm>
            <a:off x="7560991" y="1704811"/>
            <a:ext cx="114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Userspace</a:t>
            </a:r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631A2C-D157-4CE9-A168-A5F58B7DB8DE}"/>
              </a:ext>
            </a:extLst>
          </p:cNvPr>
          <p:cNvSpPr/>
          <p:nvPr/>
        </p:nvSpPr>
        <p:spPr>
          <a:xfrm>
            <a:off x="3232298" y="2323492"/>
            <a:ext cx="1157853" cy="696204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eBPF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map</a:t>
            </a:r>
          </a:p>
        </p:txBody>
      </p:sp>
      <p:sp>
        <p:nvSpPr>
          <p:cNvPr id="13" name="Arrow: Up-Down 12">
            <a:extLst>
              <a:ext uri="{FF2B5EF4-FFF2-40B4-BE49-F238E27FC236}">
                <a16:creationId xmlns:a16="http://schemas.microsoft.com/office/drawing/2014/main" id="{29EF13D7-6299-48FF-BD17-643FB75AA0BC}"/>
              </a:ext>
            </a:extLst>
          </p:cNvPr>
          <p:cNvSpPr/>
          <p:nvPr/>
        </p:nvSpPr>
        <p:spPr>
          <a:xfrm>
            <a:off x="3686637" y="1562599"/>
            <a:ext cx="573475" cy="760892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Up-Down 28">
            <a:extLst>
              <a:ext uri="{FF2B5EF4-FFF2-40B4-BE49-F238E27FC236}">
                <a16:creationId xmlns:a16="http://schemas.microsoft.com/office/drawing/2014/main" id="{39F57C99-24E5-4279-AA2A-A5981F66AC92}"/>
              </a:ext>
            </a:extLst>
          </p:cNvPr>
          <p:cNvSpPr/>
          <p:nvPr/>
        </p:nvSpPr>
        <p:spPr>
          <a:xfrm rot="2679509">
            <a:off x="3060397" y="2775093"/>
            <a:ext cx="573475" cy="1716011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949C4025-B3C5-43CF-BB96-C45E28AFF5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80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AB67C-ACE5-4145-8CC0-886D379C0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Nice EBPF paper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DC789-66D4-4AA6-A6FF-6A39798D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Creating Complex Network Services with </a:t>
            </a:r>
            <a:r>
              <a:rPr lang="en-US" dirty="0" err="1">
                <a:hlinkClick r:id="rId2"/>
              </a:rPr>
              <a:t>eBPF</a:t>
            </a:r>
            <a:r>
              <a:rPr lang="en-US" dirty="0">
                <a:hlinkClick r:id="rId2"/>
              </a:rPr>
              <a:t>: Experience and Lessons Learned</a:t>
            </a:r>
            <a:r>
              <a:rPr lang="en-US" dirty="0"/>
              <a:t>, Proceedings of IEEE High Performance Switching and Routing (HPSR18), Bucharest, Romania, June 2018</a:t>
            </a:r>
          </a:p>
          <a:p>
            <a:pPr marL="0" indent="0">
              <a:buNone/>
            </a:pPr>
            <a:r>
              <a:rPr lang="en-US" dirty="0"/>
              <a:t>http://fulvio.frisso.net/files/18HPSR-ebpf-lessons-learned.pdf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9109B-9E1F-4B7D-891A-C9B5958FF6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49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39FC-5489-4D9D-B919-E7C7437E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43E143E-87C0-4814-BE81-762C7617FC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203261"/>
              </p:ext>
            </p:extLst>
          </p:nvPr>
        </p:nvGraphicFramePr>
        <p:xfrm>
          <a:off x="457200" y="1209368"/>
          <a:ext cx="8188793" cy="5211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99882">
                  <a:extLst>
                    <a:ext uri="{9D8B030D-6E8A-4147-A177-3AD203B41FA5}">
                      <a16:colId xmlns:a16="http://schemas.microsoft.com/office/drawing/2014/main" val="2877070650"/>
                    </a:ext>
                  </a:extLst>
                </a:gridCol>
                <a:gridCol w="3026735">
                  <a:extLst>
                    <a:ext uri="{9D8B030D-6E8A-4147-A177-3AD203B41FA5}">
                      <a16:colId xmlns:a16="http://schemas.microsoft.com/office/drawing/2014/main" val="484051131"/>
                    </a:ext>
                  </a:extLst>
                </a:gridCol>
                <a:gridCol w="3062176">
                  <a:extLst>
                    <a:ext uri="{9D8B030D-6E8A-4147-A177-3AD203B41FA5}">
                      <a16:colId xmlns:a16="http://schemas.microsoft.com/office/drawing/2014/main" val="1520425786"/>
                    </a:ext>
                  </a:extLst>
                </a:gridCol>
              </a:tblGrid>
              <a:tr h="400904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eBPF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90707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38106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3798957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Type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Verifier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6502700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 parsers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Tail calls (dynamic limit)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2021700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Statically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Statically allocated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251068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Policies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Tables (</a:t>
                      </a:r>
                      <a:r>
                        <a:rPr lang="en-US" sz="2000" dirty="0" err="1"/>
                        <a:t>match+action</a:t>
                      </a:r>
                      <a:r>
                        <a:rPr lang="en-US" sz="20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Maps (tables)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7058732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Extern helpers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Target-specific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Hook-specific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80071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Control-plane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Synthesized by 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eBPF</a:t>
                      </a:r>
                      <a:r>
                        <a:rPr lang="en-US" sz="2000" dirty="0"/>
                        <a:t> 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23820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Targets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ASIC, software, FPGA, NIC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Linux kernel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227954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Licensing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Apache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GPL (Linux kernel)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763635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Compilers, simulators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LLVM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60875"/>
                  </a:ext>
                </a:extLst>
              </a:tr>
              <a:tr h="400904">
                <a:tc>
                  <a:txBody>
                    <a:bodyPr/>
                    <a:lstStyle/>
                    <a:p>
                      <a:r>
                        <a:rPr lang="en-US" sz="2000" b="1" dirty="0"/>
                        <a:t>Concurrency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No shared R/W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Maps are thread-safe (RCU)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239828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FF7FA-499E-4538-9C77-0429237656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55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4149" y="930122"/>
            <a:ext cx="8229600" cy="1143000"/>
          </a:xfrm>
        </p:spPr>
        <p:txBody>
          <a:bodyPr/>
          <a:lstStyle/>
          <a:p>
            <a:r>
              <a:rPr lang="en-US" dirty="0"/>
              <a:t>EBPF              P4</a:t>
            </a:r>
          </a:p>
        </p:txBody>
      </p:sp>
      <p:sp>
        <p:nvSpPr>
          <p:cNvPr id="4" name="Oval 3"/>
          <p:cNvSpPr/>
          <p:nvPr/>
        </p:nvSpPr>
        <p:spPr>
          <a:xfrm>
            <a:off x="3244644" y="1958258"/>
            <a:ext cx="4047613" cy="357238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458451" y="1958258"/>
            <a:ext cx="4047613" cy="3572387"/>
          </a:xfrm>
          <a:prstGeom prst="ellipse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561335" y="4208206"/>
            <a:ext cx="835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TCAMs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628853" y="3665861"/>
            <a:ext cx="1340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Parser loops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54718" y="3478942"/>
            <a:ext cx="15776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Packet filtering</a:t>
            </a:r>
          </a:p>
          <a:p>
            <a:r>
              <a:rPr lang="en-US" dirty="0"/>
              <a:t>Packet editing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51883" y="2499033"/>
            <a:ext cx="1725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Complex actions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60272" y="3850527"/>
            <a:ext cx="1283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R/W tables</a:t>
            </a:r>
          </a:p>
          <a:p>
            <a:r>
              <a:rPr lang="en-US" dirty="0"/>
              <a:t>from kernel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5379" y="4621261"/>
            <a:ext cx="868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Tracing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81240" y="3019530"/>
            <a:ext cx="1617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kernel</a:t>
            </a:r>
          </a:p>
          <a:p>
            <a:r>
              <a:rPr lang="en-US" dirty="0"/>
              <a:t>data structures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52309" y="4173692"/>
            <a:ext cx="1353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Forwarding?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33234" y="3023824"/>
            <a:ext cx="991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Learning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4D91F5-F04E-44F4-880A-FBAEB28F0A18}"/>
              </a:ext>
            </a:extLst>
          </p:cNvPr>
          <p:cNvSpPr txBox="1"/>
          <p:nvPr/>
        </p:nvSpPr>
        <p:spPr>
          <a:xfrm>
            <a:off x="5486400" y="3181602"/>
            <a:ext cx="171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Extern functions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67F6704-1652-4638-ACF5-D7038D623A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4012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48E09-E6D1-478A-AD90-AFCC0E74C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46704"/>
            <a:ext cx="8229600" cy="815212"/>
          </a:xfrm>
        </p:spPr>
        <p:txBody>
          <a:bodyPr/>
          <a:lstStyle/>
          <a:p>
            <a:r>
              <a:rPr lang="en-US" dirty="0"/>
              <a:t>Limitations – part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8FE09D-240B-49D4-9901-1C216AD41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19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1671E47-F34D-450D-8ECA-C832EF57A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617291"/>
              </p:ext>
            </p:extLst>
          </p:nvPr>
        </p:nvGraphicFramePr>
        <p:xfrm>
          <a:off x="600339" y="1256199"/>
          <a:ext cx="7922535" cy="5270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19008">
                  <a:extLst>
                    <a:ext uri="{9D8B030D-6E8A-4147-A177-3AD203B41FA5}">
                      <a16:colId xmlns:a16="http://schemas.microsoft.com/office/drawing/2014/main" val="2877070650"/>
                    </a:ext>
                  </a:extLst>
                </a:gridCol>
                <a:gridCol w="1960372">
                  <a:extLst>
                    <a:ext uri="{9D8B030D-6E8A-4147-A177-3AD203B41FA5}">
                      <a16:colId xmlns:a16="http://schemas.microsoft.com/office/drawing/2014/main" val="484051131"/>
                    </a:ext>
                  </a:extLst>
                </a:gridCol>
                <a:gridCol w="2943155">
                  <a:extLst>
                    <a:ext uri="{9D8B030D-6E8A-4147-A177-3AD203B41FA5}">
                      <a16:colId xmlns:a16="http://schemas.microsoft.com/office/drawing/2014/main" val="1520425786"/>
                    </a:ext>
                  </a:extLst>
                </a:gridCol>
              </a:tblGrid>
              <a:tr h="405461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eBPF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90707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Loops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Parsers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Tail call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9438106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Nested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Bounded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Bounded depth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74014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Multicast/broadcast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External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Helpers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593903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Packet segmentation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9184619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Packet reassembly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4825110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Timers/timeouts/aging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050425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Queues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0044452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Scheduling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705811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Data structures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0237386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Payload processing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035662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Registers/counters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Maps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30463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b="1" dirty="0"/>
                        <a:t>Linear scans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614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124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3A125-7920-45D9-BEB8-0268A8608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E4BD1-3340-41FB-AADC-EA24883D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Ph.D. from CMU </a:t>
            </a:r>
            <a:br>
              <a:rPr lang="en-US" dirty="0"/>
            </a:br>
            <a:r>
              <a:rPr lang="en-US" dirty="0"/>
              <a:t>(computer architecture, compilers)</a:t>
            </a:r>
          </a:p>
          <a:p>
            <a:r>
              <a:rPr lang="en-US" dirty="0"/>
              <a:t>Microsoft Research</a:t>
            </a:r>
            <a:br>
              <a:rPr lang="en-US" dirty="0"/>
            </a:br>
            <a:r>
              <a:rPr lang="en-US" dirty="0"/>
              <a:t>(security, big data, machine learning)</a:t>
            </a:r>
          </a:p>
          <a:p>
            <a:r>
              <a:rPr lang="en-US" dirty="0"/>
              <a:t>Barefoot Networks</a:t>
            </a:r>
            <a:br>
              <a:rPr lang="en-US" dirty="0"/>
            </a:br>
            <a:r>
              <a:rPr lang="en-US" dirty="0"/>
              <a:t>(P4 design and implementation)</a:t>
            </a:r>
          </a:p>
          <a:p>
            <a:r>
              <a:rPr lang="en-US" dirty="0"/>
              <a:t>VMware Research</a:t>
            </a:r>
            <a:br>
              <a:rPr lang="en-US" dirty="0"/>
            </a:br>
            <a:r>
              <a:rPr lang="en-US" dirty="0"/>
              <a:t>(P4, SDNs, big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C0539E-55A5-4486-B8CC-0500C50BF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9B5B89-97E8-49BD-9662-9FD00721C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7213" y="136525"/>
            <a:ext cx="1714024" cy="20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8314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442F9-949B-47FA-B1E2-2FA08B83D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– part 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5D8AB-17F7-4E61-834F-046946C1B0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20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E02BE2D-2207-4201-9FA2-03B17C7BCA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14722959"/>
              </p:ext>
            </p:extLst>
          </p:nvPr>
        </p:nvGraphicFramePr>
        <p:xfrm>
          <a:off x="303654" y="1671690"/>
          <a:ext cx="8399578" cy="3539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52500">
                  <a:extLst>
                    <a:ext uri="{9D8B030D-6E8A-4147-A177-3AD203B41FA5}">
                      <a16:colId xmlns:a16="http://schemas.microsoft.com/office/drawing/2014/main" val="2877070650"/>
                    </a:ext>
                  </a:extLst>
                </a:gridCol>
                <a:gridCol w="2163636">
                  <a:extLst>
                    <a:ext uri="{9D8B030D-6E8A-4147-A177-3AD203B41FA5}">
                      <a16:colId xmlns:a16="http://schemas.microsoft.com/office/drawing/2014/main" val="484051131"/>
                    </a:ext>
                  </a:extLst>
                </a:gridCol>
                <a:gridCol w="3383442">
                  <a:extLst>
                    <a:ext uri="{9D8B030D-6E8A-4147-A177-3AD203B41FA5}">
                      <a16:colId xmlns:a16="http://schemas.microsoft.com/office/drawing/2014/main" val="1520425786"/>
                    </a:ext>
                  </a:extLst>
                </a:gridCol>
              </a:tblGrid>
              <a:tr h="405461">
                <a:tc>
                  <a:txBody>
                    <a:bodyPr/>
                    <a:lstStyle/>
                    <a:p>
                      <a:r>
                        <a:rPr lang="en-US" sz="2000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eBPF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390707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Network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L2, 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L2, L3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135636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Synchronization</a:t>
                      </a:r>
                    </a:p>
                    <a:p>
                      <a:r>
                        <a:rPr lang="en-US" sz="2000" b="1" dirty="0"/>
                        <a:t>(data/data, data/control)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rgbClr val="FF0000"/>
                          </a:solidFill>
                        </a:rPr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328390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Execution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Event-driven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Event-driven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674434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Statically allocated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Limited stack and buffer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1030463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Control-plane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Complex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Simple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78198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Safety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Safe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Verifier rejects safe programs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161471"/>
                  </a:ext>
                </a:extLst>
              </a:tr>
              <a:tr h="405461">
                <a:tc>
                  <a:txBody>
                    <a:bodyPr/>
                    <a:lstStyle/>
                    <a:p>
                      <a:r>
                        <a:rPr lang="en-US" sz="2000" b="1" dirty="0"/>
                        <a:t>Compiler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Target-dependent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LLVM code not always efficient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833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4386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2D212-B7E2-48BB-AF8B-BECC7A3B9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39D0A-1670-41CC-A703-684FDFFC8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P4: suitable for switching, not for end-points</a:t>
            </a:r>
          </a:p>
          <a:p>
            <a:r>
              <a:rPr lang="en-US" dirty="0" err="1"/>
              <a:t>eBPF</a:t>
            </a:r>
            <a:r>
              <a:rPr lang="en-US" dirty="0"/>
              <a:t>: simple packet filtering/rewriting</a:t>
            </a:r>
          </a:p>
          <a:p>
            <a:r>
              <a:rPr lang="en-US" dirty="0"/>
              <a:t>Neither language is good enough to implement a full end-point networking stack</a:t>
            </a:r>
          </a:p>
          <a:p>
            <a:r>
              <a:rPr lang="en-US" dirty="0"/>
              <a:t>Next presentation: P4 =&gt; C =&gt; XDP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4CE30F-DEE4-4ECD-AB02-5733DD0B2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669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P4</a:t>
            </a:r>
            <a:r>
              <a:rPr lang="en-US" baseline="-25000" dirty="0"/>
              <a:t>16 </a:t>
            </a:r>
            <a:r>
              <a:rPr lang="en-US" dirty="0"/>
              <a:t>TUTORIAL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22</a:t>
            </a:fld>
            <a:endParaRPr lang="en-US" dirty="0"/>
          </a:p>
        </p:txBody>
      </p:sp>
      <p:pic>
        <p:nvPicPr>
          <p:cNvPr id="7" name="Picture 6" descr="Expedition around the Megacosm: Who is a &lt;strong&gt;Teacher&lt;/strong&gt;?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6987" y="911910"/>
            <a:ext cx="2907615" cy="290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771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Community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047" y="1280739"/>
            <a:ext cx="8659906" cy="5164886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hlinkClick r:id="rId2"/>
              </a:rPr>
              <a:t>http://github.com/p4lang</a:t>
            </a:r>
            <a:endParaRPr lang="en-US" dirty="0"/>
          </a:p>
          <a:p>
            <a:r>
              <a:rPr lang="en-US" dirty="0">
                <a:hlinkClick r:id="rId3"/>
              </a:rPr>
              <a:t>http://p4.org</a:t>
            </a:r>
            <a:endParaRPr lang="en-US" dirty="0"/>
          </a:p>
          <a:p>
            <a:endParaRPr lang="en-US" dirty="0"/>
          </a:p>
          <a:p>
            <a:r>
              <a:rPr lang="en-US" dirty="0"/>
              <a:t>Mailing lists</a:t>
            </a:r>
          </a:p>
          <a:p>
            <a:r>
              <a:rPr lang="en-US" dirty="0"/>
              <a:t>Workshops </a:t>
            </a:r>
          </a:p>
          <a:p>
            <a:r>
              <a:rPr lang="en-US" dirty="0"/>
              <a:t>P4 developer days</a:t>
            </a:r>
          </a:p>
          <a:p>
            <a:r>
              <a:rPr lang="en-US" dirty="0"/>
              <a:t>Working groups</a:t>
            </a:r>
          </a:p>
          <a:p>
            <a:pPr lvl="1"/>
            <a:r>
              <a:rPr lang="en-US" dirty="0"/>
              <a:t>Language</a:t>
            </a:r>
          </a:p>
          <a:p>
            <a:pPr lvl="1"/>
            <a:r>
              <a:rPr lang="en-US" dirty="0"/>
              <a:t>Architecture</a:t>
            </a:r>
          </a:p>
          <a:p>
            <a:pPr lvl="1"/>
            <a:r>
              <a:rPr lang="en-US" dirty="0"/>
              <a:t>Control-plane API</a:t>
            </a:r>
          </a:p>
          <a:p>
            <a:pPr lvl="1"/>
            <a:r>
              <a:rPr lang="en-US" dirty="0"/>
              <a:t>Applications</a:t>
            </a:r>
          </a:p>
          <a:p>
            <a:pPr lvl="1"/>
            <a:r>
              <a:rPr lang="en-US" dirty="0"/>
              <a:t>Education</a:t>
            </a:r>
          </a:p>
          <a:p>
            <a:r>
              <a:rPr lang="en-US" dirty="0"/>
              <a:t>Academic papers (SIGCOMM, SOSR)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23</a:t>
            </a:fld>
            <a:endParaRPr lang="en-US" dirty="0"/>
          </a:p>
        </p:txBody>
      </p:sp>
      <p:pic>
        <p:nvPicPr>
          <p:cNvPr id="8194" name="Picture 2" descr="https://research.vmware.com/files/projects/0/0/0/0/0/0/9/p4-logo-tall.png?v=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9175" y="2601255"/>
            <a:ext cx="1924050" cy="1924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4276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Software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Compilers for various back-ends</a:t>
            </a:r>
          </a:p>
          <a:p>
            <a:pPr lvl="1"/>
            <a:r>
              <a:rPr lang="en-US" dirty="0" err="1"/>
              <a:t>Netronome</a:t>
            </a:r>
            <a:r>
              <a:rPr lang="en-US" dirty="0"/>
              <a:t> chip, Barefoot chip, </a:t>
            </a:r>
            <a:r>
              <a:rPr lang="en-US" dirty="0" err="1"/>
              <a:t>eBPF</a:t>
            </a:r>
            <a:r>
              <a:rPr lang="en-US" dirty="0"/>
              <a:t>, Xilinx FPGA</a:t>
            </a:r>
          </a:p>
          <a:p>
            <a:pPr marL="457200" lvl="1" indent="0">
              <a:buNone/>
            </a:pPr>
            <a:r>
              <a:rPr lang="en-US" dirty="0"/>
              <a:t>(open-source and proprietary)</a:t>
            </a:r>
          </a:p>
          <a:p>
            <a:r>
              <a:rPr lang="en-US" dirty="0"/>
              <a:t>Multiple control-plane implementations</a:t>
            </a:r>
          </a:p>
          <a:p>
            <a:pPr lvl="1"/>
            <a:r>
              <a:rPr lang="en-US" dirty="0"/>
              <a:t>SAI, </a:t>
            </a:r>
            <a:r>
              <a:rPr lang="en-US" dirty="0" err="1"/>
              <a:t>OpenFlow</a:t>
            </a:r>
            <a:endParaRPr lang="en-US" dirty="0"/>
          </a:p>
          <a:p>
            <a:r>
              <a:rPr lang="en-US" dirty="0"/>
              <a:t>Simulators</a:t>
            </a:r>
          </a:p>
          <a:p>
            <a:r>
              <a:rPr lang="en-US" dirty="0"/>
              <a:t>Testing tools</a:t>
            </a:r>
          </a:p>
          <a:p>
            <a:r>
              <a:rPr lang="en-US" dirty="0"/>
              <a:t>Sample P4 programs</a:t>
            </a:r>
          </a:p>
          <a:p>
            <a:r>
              <a:rPr lang="en-US" dirty="0"/>
              <a:t>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24</a:t>
            </a:fld>
            <a:endParaRPr lang="en-US" dirty="0"/>
          </a:p>
        </p:txBody>
      </p:sp>
      <p:pic>
        <p:nvPicPr>
          <p:cNvPr id="5" name="Picture 4" descr="VirtualMarketingOfficer Blog » Tool box small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1908" y="3555207"/>
            <a:ext cx="3155494" cy="205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080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8906"/>
            <a:ext cx="8229600" cy="1143000"/>
          </a:xfrm>
        </p:spPr>
        <p:txBody>
          <a:bodyPr/>
          <a:lstStyle/>
          <a:p>
            <a:r>
              <a:rPr lang="en-US" dirty="0"/>
              <a:t>P4</a:t>
            </a:r>
            <a:r>
              <a:rPr lang="en-US" baseline="-25000" dirty="0"/>
              <a:t>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97244"/>
            <a:ext cx="7886700" cy="326350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Most recent revision of P4</a:t>
            </a:r>
          </a:p>
          <a:p>
            <a:r>
              <a:rPr lang="en-US" dirty="0"/>
              <a:t>C-like syntax; strongly typed</a:t>
            </a:r>
          </a:p>
          <a:p>
            <a:pPr lvl="1"/>
            <a:r>
              <a:rPr lang="en-US" dirty="0"/>
              <a:t>No loops, pointers, recursion, dynamic allocation</a:t>
            </a:r>
          </a:p>
          <a:p>
            <a:r>
              <a:rPr lang="en-US" dirty="0"/>
              <a:t>Spec: </a:t>
            </a:r>
            <a:r>
              <a:rPr lang="en-US" dirty="0">
                <a:hlinkClick r:id="rId2"/>
              </a:rPr>
              <a:t>http://github.com/p4lang/p4-spec</a:t>
            </a:r>
            <a:endParaRPr lang="en-US" dirty="0"/>
          </a:p>
          <a:p>
            <a:r>
              <a:rPr lang="en-US" dirty="0"/>
              <a:t>Reference compiler implementation</a:t>
            </a:r>
            <a:br>
              <a:rPr lang="en-US" dirty="0"/>
            </a:br>
            <a:r>
              <a:rPr lang="en-US" dirty="0"/>
              <a:t>(Apache 2 license): </a:t>
            </a:r>
            <a:r>
              <a:rPr lang="en-US" dirty="0">
                <a:hlinkClick r:id="rId3"/>
              </a:rPr>
              <a:t>http://github.com/p4lang/p4c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A9ED11-E3C8-446D-B394-0EDB1FF3F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312215"/>
            <a:ext cx="9144000" cy="203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939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packet processing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525100" y="2150156"/>
            <a:ext cx="2392876" cy="430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13314" y="1850135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Programmable</a:t>
            </a:r>
          </a:p>
          <a:p>
            <a:pPr algn="ctr"/>
            <a:r>
              <a:rPr lang="en-US" dirty="0"/>
              <a:t>parser</a:t>
            </a:r>
          </a:p>
        </p:txBody>
      </p:sp>
      <p:sp>
        <p:nvSpPr>
          <p:cNvPr id="9" name="Right Arrow 8"/>
          <p:cNvSpPr/>
          <p:nvPr/>
        </p:nvSpPr>
        <p:spPr>
          <a:xfrm>
            <a:off x="2990082" y="2210160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3050084" y="3790282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41488" y="2606299"/>
            <a:ext cx="15608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Packet (byte[])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439435" y="1935142"/>
            <a:ext cx="96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26694" y="1940143"/>
            <a:ext cx="521505" cy="430032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eth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348199" y="1940143"/>
            <a:ext cx="521505" cy="430032"/>
          </a:xfrm>
          <a:prstGeom prst="rect">
            <a:avLst/>
          </a:prstGeom>
          <a:solidFill>
            <a:srgbClr val="D99694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vlan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869704" y="1940143"/>
            <a:ext cx="521505" cy="430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ipv4</a:t>
            </a:r>
          </a:p>
        </p:txBody>
      </p:sp>
      <p:sp>
        <p:nvSpPr>
          <p:cNvPr id="10" name="Rectangle 9"/>
          <p:cNvSpPr/>
          <p:nvPr/>
        </p:nvSpPr>
        <p:spPr>
          <a:xfrm>
            <a:off x="5826694" y="1940143"/>
            <a:ext cx="1564515" cy="430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1300036" y="3445255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Programmable</a:t>
            </a:r>
          </a:p>
          <a:p>
            <a:pPr algn="ctr"/>
            <a:r>
              <a:rPr lang="en-US" dirty="0"/>
              <a:t>match-action</a:t>
            </a:r>
          </a:p>
          <a:p>
            <a:pPr algn="ctr"/>
            <a:r>
              <a:rPr lang="en-US" dirty="0"/>
              <a:t>units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998855" y="4305319"/>
            <a:ext cx="11045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Metadata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570098" y="3445255"/>
            <a:ext cx="521505" cy="430032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eth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70098" y="3875287"/>
            <a:ext cx="521505" cy="430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mtag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4091603" y="3445255"/>
            <a:ext cx="622999" cy="430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ipv4</a:t>
            </a:r>
          </a:p>
        </p:txBody>
      </p:sp>
      <p:sp>
        <p:nvSpPr>
          <p:cNvPr id="24" name="Right Arrow 23"/>
          <p:cNvSpPr/>
          <p:nvPr/>
        </p:nvSpPr>
        <p:spPr>
          <a:xfrm>
            <a:off x="5320146" y="5401091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780022" y="3790282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570098" y="5066065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Programmable</a:t>
            </a:r>
          </a:p>
          <a:p>
            <a:pPr algn="ctr"/>
            <a:r>
              <a:rPr lang="en-US" dirty="0"/>
              <a:t>reassembly</a:t>
            </a:r>
          </a:p>
        </p:txBody>
      </p:sp>
      <p:sp>
        <p:nvSpPr>
          <p:cNvPr id="27" name="Right Arrow 26"/>
          <p:cNvSpPr/>
          <p:nvPr/>
        </p:nvSpPr>
        <p:spPr>
          <a:xfrm>
            <a:off x="3050084" y="5401091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5928143" y="5276081"/>
            <a:ext cx="2392876" cy="430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6776343" y="5732224"/>
            <a:ext cx="8130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Packet</a:t>
            </a:r>
          </a:p>
        </p:txBody>
      </p:sp>
      <p:sp>
        <p:nvSpPr>
          <p:cNvPr id="30" name="Right Arrow 29"/>
          <p:cNvSpPr/>
          <p:nvPr/>
        </p:nvSpPr>
        <p:spPr>
          <a:xfrm>
            <a:off x="5204851" y="2275166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7518180" y="2425815"/>
            <a:ext cx="9255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Payload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091603" y="3875287"/>
            <a:ext cx="521505" cy="430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err</a:t>
            </a:r>
          </a:p>
        </p:txBody>
      </p:sp>
      <p:sp>
        <p:nvSpPr>
          <p:cNvPr id="37" name="Rectangle 36"/>
          <p:cNvSpPr/>
          <p:nvPr/>
        </p:nvSpPr>
        <p:spPr>
          <a:xfrm>
            <a:off x="4623109" y="3875287"/>
            <a:ext cx="781512" cy="4300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bcast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709311" y="3450260"/>
            <a:ext cx="695310" cy="430032"/>
          </a:xfrm>
          <a:prstGeom prst="rect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port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80960" y="3379589"/>
            <a:ext cx="1590043" cy="95007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Queueing/</a:t>
            </a:r>
          </a:p>
          <a:p>
            <a:pPr algn="ctr"/>
            <a:r>
              <a:rPr lang="en-US" dirty="0"/>
              <a:t>switching</a:t>
            </a:r>
          </a:p>
        </p:txBody>
      </p:sp>
      <p:sp>
        <p:nvSpPr>
          <p:cNvPr id="40" name="Right Arrow 39"/>
          <p:cNvSpPr/>
          <p:nvPr/>
        </p:nvSpPr>
        <p:spPr>
          <a:xfrm>
            <a:off x="5616688" y="3730296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5826694" y="2425815"/>
            <a:ext cx="1130031" cy="430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41"/>
          <p:cNvSpPr/>
          <p:nvPr/>
        </p:nvSpPr>
        <p:spPr>
          <a:xfrm>
            <a:off x="8476794" y="2275166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/>
          <p:cNvSpPr/>
          <p:nvPr/>
        </p:nvSpPr>
        <p:spPr>
          <a:xfrm>
            <a:off x="8013344" y="3722776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1200033" y="5186075"/>
            <a:ext cx="521505" cy="430032"/>
          </a:xfrm>
          <a:prstGeom prst="rect">
            <a:avLst/>
          </a:prstGeom>
          <a:solidFill>
            <a:srgbClr val="FFFF00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eth</a:t>
            </a:r>
          </a:p>
        </p:txBody>
      </p:sp>
      <p:sp>
        <p:nvSpPr>
          <p:cNvPr id="45" name="Rectangle 44"/>
          <p:cNvSpPr/>
          <p:nvPr/>
        </p:nvSpPr>
        <p:spPr>
          <a:xfrm>
            <a:off x="1721538" y="5186075"/>
            <a:ext cx="521505" cy="4300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</a:rPr>
              <a:t>mtag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2243043" y="5186075"/>
            <a:ext cx="521505" cy="4300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</a:rPr>
              <a:t>ipv4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200033" y="5186075"/>
            <a:ext cx="1564515" cy="43003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/>
          <p:cNvSpPr/>
          <p:nvPr/>
        </p:nvSpPr>
        <p:spPr>
          <a:xfrm>
            <a:off x="1200033" y="5671747"/>
            <a:ext cx="1130031" cy="4300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1369270" y="4853138"/>
            <a:ext cx="9607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/>
              <a:t>Headers</a:t>
            </a:r>
          </a:p>
        </p:txBody>
      </p:sp>
      <p:sp>
        <p:nvSpPr>
          <p:cNvPr id="50" name="Right Arrow 49"/>
          <p:cNvSpPr/>
          <p:nvPr/>
        </p:nvSpPr>
        <p:spPr>
          <a:xfrm>
            <a:off x="8400230" y="5401091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Arrow 50"/>
          <p:cNvSpPr/>
          <p:nvPr/>
        </p:nvSpPr>
        <p:spPr>
          <a:xfrm>
            <a:off x="37189" y="2217664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Arrow 51"/>
          <p:cNvSpPr/>
          <p:nvPr/>
        </p:nvSpPr>
        <p:spPr>
          <a:xfrm>
            <a:off x="315094" y="5458213"/>
            <a:ext cx="420011" cy="30502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71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/>
      <p:bldP spid="14" grpId="0" animBg="1"/>
      <p:bldP spid="16" grpId="0" animBg="1"/>
      <p:bldP spid="17" grpId="0" animBg="1"/>
      <p:bldP spid="10" grpId="0" animBg="1"/>
      <p:bldP spid="18" grpId="0" animBg="1"/>
      <p:bldP spid="19" grpId="0"/>
      <p:bldP spid="20" grpId="0" animBg="1"/>
      <p:bldP spid="21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/>
      <p:bldP spid="30" grpId="0" animBg="1"/>
      <p:bldP spid="32" grpId="0"/>
      <p:bldP spid="33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/>
      <p:bldP spid="50" grpId="0" animBg="1"/>
      <p:bldP spid="5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71"/>
            <a:ext cx="8229600" cy="699937"/>
          </a:xfrm>
        </p:spPr>
        <p:txBody>
          <a:bodyPr>
            <a:normAutofit fontScale="90000"/>
          </a:bodyPr>
          <a:lstStyle/>
          <a:p>
            <a:r>
              <a:rPr lang="en-US" dirty="0"/>
              <a:t>Language elements</a:t>
            </a:r>
          </a:p>
        </p:txBody>
      </p:sp>
      <p:sp>
        <p:nvSpPr>
          <p:cNvPr id="4" name="Rectangle 3"/>
          <p:cNvSpPr/>
          <p:nvPr/>
        </p:nvSpPr>
        <p:spPr>
          <a:xfrm>
            <a:off x="1301869" y="1230506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Programmable</a:t>
            </a:r>
          </a:p>
          <a:p>
            <a:pPr algn="ctr"/>
            <a:r>
              <a:rPr lang="en-US" dirty="0"/>
              <a:t>parser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300034" y="2240603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Programmable</a:t>
            </a:r>
          </a:p>
          <a:p>
            <a:pPr algn="ctr"/>
            <a:r>
              <a:rPr lang="en-US" dirty="0"/>
              <a:t>match-action</a:t>
            </a:r>
          </a:p>
          <a:p>
            <a:pPr algn="ctr"/>
            <a:r>
              <a:rPr lang="en-US" dirty="0"/>
              <a:t>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00035" y="3261999"/>
            <a:ext cx="1590043" cy="95007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Programmable</a:t>
            </a:r>
          </a:p>
          <a:p>
            <a:pPr algn="ctr"/>
            <a:r>
              <a:rPr lang="en-US" dirty="0"/>
              <a:t>reassembly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46905" y="1305029"/>
            <a:ext cx="2401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State-machine; </a:t>
            </a:r>
            <a:br>
              <a:rPr lang="en-US" sz="2400" dirty="0"/>
            </a:br>
            <a:r>
              <a:rPr lang="en-US" sz="2400" dirty="0" err="1"/>
              <a:t>bitfield</a:t>
            </a:r>
            <a:r>
              <a:rPr lang="en-US" sz="2400" dirty="0"/>
              <a:t> extraction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46905" y="2327958"/>
            <a:ext cx="46855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Table lookup; </a:t>
            </a:r>
            <a:r>
              <a:rPr lang="en-US" sz="2400" dirty="0" err="1"/>
              <a:t>bitfield</a:t>
            </a:r>
            <a:r>
              <a:rPr lang="en-US" sz="2400" dirty="0"/>
              <a:t> manipulation; </a:t>
            </a:r>
            <a:br>
              <a:rPr lang="en-US" sz="2400" dirty="0"/>
            </a:br>
            <a:r>
              <a:rPr lang="en-US" sz="2400" dirty="0"/>
              <a:t>control flow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246905" y="3523424"/>
            <a:ext cx="2561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Bitfield</a:t>
            </a:r>
            <a:r>
              <a:rPr lang="en-US" sz="2400" dirty="0"/>
              <a:t> reassembly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27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303704" y="4283395"/>
            <a:ext cx="1590043" cy="5729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Data-types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235556" y="4157498"/>
            <a:ext cx="25724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Bitstrings</a:t>
            </a:r>
            <a:r>
              <a:rPr lang="en-US" sz="2400" dirty="0"/>
              <a:t>, headers,</a:t>
            </a:r>
            <a:br>
              <a:rPr lang="en-US" sz="2400" dirty="0"/>
            </a:br>
            <a:r>
              <a:rPr lang="en-US" sz="2400" dirty="0"/>
              <a:t>structures, arrays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303704" y="5837091"/>
            <a:ext cx="1590043" cy="663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External libraries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235556" y="5942588"/>
            <a:ext cx="4246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Support for custom accelerators 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3704" y="5113399"/>
            <a:ext cx="1590043" cy="663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  <a:p>
            <a:pPr algn="ctr"/>
            <a:r>
              <a:rPr lang="en-US" dirty="0"/>
              <a:t>description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5556" y="5214398"/>
            <a:ext cx="4508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Interfaces of programmable blocks</a:t>
            </a:r>
          </a:p>
        </p:txBody>
      </p:sp>
      <p:cxnSp>
        <p:nvCxnSpPr>
          <p:cNvPr id="18" name="Straight Connector 17"/>
          <p:cNvCxnSpPr/>
          <p:nvPr/>
        </p:nvCxnSpPr>
        <p:spPr>
          <a:xfrm flipV="1">
            <a:off x="740979" y="4958861"/>
            <a:ext cx="7945821" cy="1682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636503" y="4635033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636503" y="4989674"/>
            <a:ext cx="744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</a:t>
            </a:r>
          </a:p>
        </p:txBody>
      </p:sp>
    </p:spTree>
    <p:extLst>
      <p:ext uri="{BB962C8B-B14F-4D97-AF65-F5344CB8AC3E}">
        <p14:creationId xmlns:p14="http://schemas.microsoft.com/office/powerpoint/2010/main" val="276662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5" grpId="0" animBg="1"/>
      <p:bldP spid="16" grpId="0"/>
      <p:bldP spid="2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0637"/>
            <a:ext cx="8229600" cy="1143000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948690"/>
            <a:ext cx="4572000" cy="59093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typedef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IPv4Address;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header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IPv4_h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 version;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ihl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totalLen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identification;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 flags;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fragOffset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ttl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 protocol;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altLang="en-US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16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hdrChecksum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IPv4Address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srcAddr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IPv4Address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dstAddr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64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List of all recognized headers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b="1" dirty="0" err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Parsed_packet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Ethernet_h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ethernet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IPv4_h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 descr="File:&lt;strong&gt;IPv4 Header&lt;/strong&gt;.svg - Wikimedia Commons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23267" y="1305877"/>
            <a:ext cx="4773083" cy="157162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746318" y="3763870"/>
            <a:ext cx="39905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header = </a:t>
            </a:r>
            <a:r>
              <a:rPr lang="en-US" sz="2400" dirty="0" err="1"/>
              <a:t>struct</a:t>
            </a:r>
            <a:r>
              <a:rPr lang="en-US" sz="2400" dirty="0"/>
              <a:t> + valid bit</a:t>
            </a:r>
          </a:p>
          <a:p>
            <a:endParaRPr lang="en-US" sz="2400" dirty="0"/>
          </a:p>
          <a:p>
            <a:r>
              <a:rPr lang="en-US" sz="2400" dirty="0"/>
              <a:t>Other types: array of headers, </a:t>
            </a:r>
          </a:p>
          <a:p>
            <a:r>
              <a:rPr lang="en-US" sz="2400" dirty="0"/>
              <a:t>error, </a:t>
            </a:r>
            <a:r>
              <a:rPr lang="en-US" sz="2400" dirty="0" err="1"/>
              <a:t>boolean</a:t>
            </a:r>
            <a:r>
              <a:rPr lang="en-US" sz="2400" dirty="0"/>
              <a:t>, </a:t>
            </a:r>
            <a:r>
              <a:rPr lang="en-US" sz="2400" dirty="0" err="1"/>
              <a:t>enum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596631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Parsing = State machines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29</a:t>
            </a:fld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283959" y="2663031"/>
            <a:ext cx="6429374" cy="36933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parser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Parser(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packet_in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b,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Parsed_packet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p)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start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b.extract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p.ethernet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transition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select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p.ethernet.type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altLang="en-US" sz="1400" dirty="0">
                <a:solidFill>
                  <a:srgbClr val="8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0x0800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parse_ipv4;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</a:t>
            </a:r>
            <a:r>
              <a:rPr lang="en-US" altLang="en-US" dirty="0">
                <a:solidFill>
                  <a:srgbClr val="0064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default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reject;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endParaRPr lang="en-US" alt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parse_ipv4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b.extract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p.ip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transition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accept;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19150" y="1232694"/>
            <a:ext cx="7648575" cy="50641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1981200" y="1232694"/>
            <a:ext cx="1171575" cy="5064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src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3905250" y="1232694"/>
            <a:ext cx="2609850" cy="50641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 header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00100" y="1232694"/>
            <a:ext cx="1171575" cy="5064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dst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515100" y="1232694"/>
            <a:ext cx="1952625" cy="5064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 payload</a:t>
            </a:r>
          </a:p>
        </p:txBody>
      </p:sp>
      <p:sp>
        <p:nvSpPr>
          <p:cNvPr id="41" name="Rectangle 40"/>
          <p:cNvSpPr/>
          <p:nvPr/>
        </p:nvSpPr>
        <p:spPr>
          <a:xfrm>
            <a:off x="3152775" y="1232694"/>
            <a:ext cx="752475" cy="506412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44327" y="1670491"/>
            <a:ext cx="1724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ethernet</a:t>
            </a:r>
            <a:r>
              <a:rPr lang="en-US" dirty="0"/>
              <a:t> header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540836" y="3496630"/>
            <a:ext cx="879588" cy="5061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7036536" y="4522805"/>
            <a:ext cx="1322615" cy="5061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parse_ipv4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8089204" y="5408181"/>
            <a:ext cx="879588" cy="5061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reject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7021681" y="5408181"/>
            <a:ext cx="879588" cy="50618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accept</a:t>
            </a:r>
          </a:p>
        </p:txBody>
      </p:sp>
      <p:cxnSp>
        <p:nvCxnSpPr>
          <p:cNvPr id="7" name="Straight Arrow Connector 6"/>
          <p:cNvCxnSpPr>
            <a:stCxn id="18" idx="2"/>
            <a:endCxn id="20" idx="0"/>
          </p:cNvCxnSpPr>
          <p:nvPr/>
        </p:nvCxnSpPr>
        <p:spPr>
          <a:xfrm flipH="1">
            <a:off x="7461475" y="5028991"/>
            <a:ext cx="236369" cy="3791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18" idx="2"/>
            <a:endCxn id="19" idx="0"/>
          </p:cNvCxnSpPr>
          <p:nvPr/>
        </p:nvCxnSpPr>
        <p:spPr>
          <a:xfrm>
            <a:off x="7697844" y="5028991"/>
            <a:ext cx="831154" cy="379190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5" idx="2"/>
            <a:endCxn id="18" idx="0"/>
          </p:cNvCxnSpPr>
          <p:nvPr/>
        </p:nvCxnSpPr>
        <p:spPr>
          <a:xfrm flipH="1">
            <a:off x="7697844" y="4002816"/>
            <a:ext cx="282786" cy="519989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Elbow Connector 12"/>
          <p:cNvCxnSpPr>
            <a:stCxn id="5" idx="2"/>
            <a:endCxn id="19" idx="0"/>
          </p:cNvCxnSpPr>
          <p:nvPr/>
        </p:nvCxnSpPr>
        <p:spPr>
          <a:xfrm rot="16200000" flipH="1">
            <a:off x="7552132" y="4431314"/>
            <a:ext cx="1405365" cy="548368"/>
          </a:xfrm>
          <a:prstGeom prst="bentConnector3">
            <a:avLst>
              <a:gd name="adj1" fmla="val 16887"/>
            </a:avLst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874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8" grpId="0" animBg="1"/>
      <p:bldP spid="19" grpId="0" animBg="1"/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5" y="1600200"/>
            <a:ext cx="8532055" cy="4525963"/>
          </a:xfrm>
        </p:spPr>
        <p:txBody>
          <a:bodyPr/>
          <a:lstStyle/>
          <a:p>
            <a:r>
              <a:rPr lang="en-US" dirty="0"/>
              <a:t>P4</a:t>
            </a:r>
          </a:p>
          <a:p>
            <a:r>
              <a:rPr lang="en-US" dirty="0" err="1"/>
              <a:t>eBPF</a:t>
            </a:r>
            <a:endParaRPr lang="en-US" dirty="0"/>
          </a:p>
          <a:p>
            <a:r>
              <a:rPr lang="en-US" dirty="0"/>
              <a:t>Comparison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45407" y="384473"/>
            <a:ext cx="60531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0160">
                  <a:solidFill>
                    <a:schemeClr val="tx1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Presentation outline</a:t>
            </a:r>
          </a:p>
        </p:txBody>
      </p:sp>
      <p:pic>
        <p:nvPicPr>
          <p:cNvPr id="7" name="Picture 6" descr="Website-Marketing-For-Small-industry--3-ways-To-Connect-The-Dots-a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5926" y="2173287"/>
            <a:ext cx="4145507" cy="3109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080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2372"/>
            <a:ext cx="8229600" cy="827495"/>
          </a:xfrm>
        </p:spPr>
        <p:txBody>
          <a:bodyPr>
            <a:normAutofit/>
          </a:bodyPr>
          <a:lstStyle/>
          <a:p>
            <a:r>
              <a:rPr lang="en-US" dirty="0"/>
              <a:t>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30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0073" y="3220121"/>
            <a:ext cx="7010400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Set_nhop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(IPv4Address ipv4_dest,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PortId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port)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nextHop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ipv4_dest;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outCtrl.outputPort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port;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8" name="Left Brace 7"/>
          <p:cNvSpPr/>
          <p:nvPr/>
        </p:nvSpPr>
        <p:spPr>
          <a:xfrm rot="5400000">
            <a:off x="5645235" y="1035590"/>
            <a:ext cx="274308" cy="4171950"/>
          </a:xfrm>
          <a:prstGeom prst="leftBrace">
            <a:avLst>
              <a:gd name="adj1" fmla="val 60833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243694" y="2615079"/>
            <a:ext cx="311938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Action data; from control plane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3396" y="1362726"/>
            <a:ext cx="846693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~ Objects with a single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Straight-line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Reside in tables; invoked automatically on table match.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83870" y="4431131"/>
            <a:ext cx="6466116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Set_nhop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IPv4Address ipv4_dest;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PortId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port;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void run() {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nextHop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ipv4_dest;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outCtrl.outputPort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port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844" y="6379113"/>
            <a:ext cx="2625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Java/C++ equivalent code.</a:t>
            </a:r>
          </a:p>
        </p:txBody>
      </p:sp>
    </p:spTree>
    <p:extLst>
      <p:ext uri="{BB962C8B-B14F-4D97-AF65-F5344CB8AC3E}">
        <p14:creationId xmlns:p14="http://schemas.microsoft.com/office/powerpoint/2010/main" val="410896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Tables</a:t>
            </a:r>
          </a:p>
        </p:txBody>
      </p:sp>
      <p:graphicFrame>
        <p:nvGraphicFramePr>
          <p:cNvPr id="31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83265"/>
              </p:ext>
            </p:extLst>
          </p:nvPr>
        </p:nvGraphicFramePr>
        <p:xfrm>
          <a:off x="3089667" y="3743702"/>
          <a:ext cx="4654157" cy="25968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45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295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2816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dstAddr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action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0.0.0.0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10.0.0.1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Set_nhop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(10.4.3.4, 4)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224.0.0.2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192.168.1.100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drop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2816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10.0.1.10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Set_nhop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(10.4.2.1,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6)</a:t>
                      </a:r>
                      <a:endParaRPr lang="en-US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1970829"/>
            <a:ext cx="8229600" cy="14773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table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ipv4_match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key = {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headers.ip.dstAddr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: exact;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actions = { drop;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Set_nhop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default_action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 drop;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81000" y="4714033"/>
            <a:ext cx="23223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Populated by</a:t>
            </a:r>
            <a:br>
              <a:rPr lang="en-US" sz="2400" dirty="0"/>
            </a:br>
            <a:r>
              <a:rPr lang="en-US" sz="2400" dirty="0"/>
              <a:t>the control plane</a:t>
            </a:r>
          </a:p>
        </p:txBody>
      </p:sp>
      <p:sp>
        <p:nvSpPr>
          <p:cNvPr id="7" name="Rectangle 6"/>
          <p:cNvSpPr/>
          <p:nvPr/>
        </p:nvSpPr>
        <p:spPr>
          <a:xfrm>
            <a:off x="381000" y="1231468"/>
            <a:ext cx="21755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Map&lt;K, Action&gt;</a:t>
            </a:r>
          </a:p>
        </p:txBody>
      </p:sp>
    </p:spTree>
    <p:extLst>
      <p:ext uri="{BB962C8B-B14F-4D97-AF65-F5344CB8AC3E}">
        <p14:creationId xmlns:p14="http://schemas.microsoft.com/office/powerpoint/2010/main" val="34118026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2972767" y="3523376"/>
            <a:ext cx="2076899" cy="335968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Match-Action Processing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32</a:t>
            </a:fld>
            <a:endParaRPr lang="en-US" dirty="0"/>
          </a:p>
        </p:txBody>
      </p:sp>
      <p:sp>
        <p:nvSpPr>
          <p:cNvPr id="111" name="Up-Down Arrow 110"/>
          <p:cNvSpPr/>
          <p:nvPr/>
        </p:nvSpPr>
        <p:spPr>
          <a:xfrm>
            <a:off x="3553683" y="2135940"/>
            <a:ext cx="655586" cy="1368702"/>
          </a:xfrm>
          <a:prstGeom prst="upDownArrow">
            <a:avLst/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2" name="Rectangle 111"/>
          <p:cNvSpPr/>
          <p:nvPr/>
        </p:nvSpPr>
        <p:spPr>
          <a:xfrm>
            <a:off x="641001" y="2874565"/>
            <a:ext cx="590105" cy="690085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41001" y="4544773"/>
            <a:ext cx="590105" cy="380046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4" name="Bent-Up Arrow 113"/>
          <p:cNvSpPr/>
          <p:nvPr/>
        </p:nvSpPr>
        <p:spPr>
          <a:xfrm flipV="1">
            <a:off x="1231105" y="3094591"/>
            <a:ext cx="1190203" cy="2186394"/>
          </a:xfrm>
          <a:prstGeom prst="bentUpArrow">
            <a:avLst>
              <a:gd name="adj1" fmla="val 13440"/>
              <a:gd name="adj2" fmla="val 15662"/>
              <a:gd name="adj3" fmla="val 15984"/>
            </a:avLst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5" name="Bent-Up Arrow 114"/>
          <p:cNvSpPr/>
          <p:nvPr/>
        </p:nvSpPr>
        <p:spPr>
          <a:xfrm flipV="1">
            <a:off x="1231106" y="4674784"/>
            <a:ext cx="646364" cy="606200"/>
          </a:xfrm>
          <a:prstGeom prst="bentUp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3138088" y="5799923"/>
            <a:ext cx="15311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Lookup table</a:t>
            </a:r>
          </a:p>
        </p:txBody>
      </p:sp>
      <p:sp>
        <p:nvSpPr>
          <p:cNvPr id="117" name="Rectangle 116"/>
          <p:cNvSpPr/>
          <p:nvPr/>
        </p:nvSpPr>
        <p:spPr>
          <a:xfrm>
            <a:off x="1936226" y="5300989"/>
            <a:ext cx="575102" cy="483938"/>
          </a:xfrm>
          <a:prstGeom prst="rect">
            <a:avLst/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8" name="Rectangle 117"/>
          <p:cNvSpPr/>
          <p:nvPr/>
        </p:nvSpPr>
        <p:spPr>
          <a:xfrm>
            <a:off x="1543117" y="5300989"/>
            <a:ext cx="393110" cy="483938"/>
          </a:xfrm>
          <a:prstGeom prst="rect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16773" y="5508429"/>
            <a:ext cx="93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headers &amp;</a:t>
            </a:r>
          </a:p>
          <a:p>
            <a:pPr algn="ctr"/>
            <a:r>
              <a:rPr lang="en-US" sz="1400" dirty="0"/>
              <a:t>metadata</a:t>
            </a:r>
          </a:p>
        </p:txBody>
      </p:sp>
      <p:sp>
        <p:nvSpPr>
          <p:cNvPr id="120" name="Right Arrow 119"/>
          <p:cNvSpPr/>
          <p:nvPr/>
        </p:nvSpPr>
        <p:spPr>
          <a:xfrm>
            <a:off x="2511330" y="5389858"/>
            <a:ext cx="450898" cy="380048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1" name="TextBox 120"/>
          <p:cNvSpPr txBox="1"/>
          <p:nvPr/>
        </p:nvSpPr>
        <p:spPr>
          <a:xfrm rot="16200000">
            <a:off x="2179212" y="4750700"/>
            <a:ext cx="929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Lookup</a:t>
            </a:r>
          </a:p>
        </p:txBody>
      </p:sp>
      <p:sp>
        <p:nvSpPr>
          <p:cNvPr id="122" name="Rounded Rectangle 121"/>
          <p:cNvSpPr/>
          <p:nvPr/>
        </p:nvSpPr>
        <p:spPr>
          <a:xfrm>
            <a:off x="6148027" y="2281579"/>
            <a:ext cx="1216396" cy="3188518"/>
          </a:xfrm>
          <a:prstGeom prst="round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1396777" y="5717485"/>
            <a:ext cx="141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Lookup key 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6335968" y="5415112"/>
            <a:ext cx="8579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Action</a:t>
            </a:r>
          </a:p>
        </p:txBody>
      </p:sp>
      <p:sp>
        <p:nvSpPr>
          <p:cNvPr id="125" name="Right Arrow 124"/>
          <p:cNvSpPr/>
          <p:nvPr/>
        </p:nvSpPr>
        <p:spPr>
          <a:xfrm>
            <a:off x="1231105" y="2484518"/>
            <a:ext cx="5036250" cy="520064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6" name="Rectangle 125"/>
          <p:cNvSpPr/>
          <p:nvPr/>
        </p:nvSpPr>
        <p:spPr>
          <a:xfrm>
            <a:off x="6267850" y="4040831"/>
            <a:ext cx="954616" cy="1240154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action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6233588" y="2526299"/>
            <a:ext cx="9893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action</a:t>
            </a:r>
            <a:br>
              <a:rPr lang="en-US" sz="2400" dirty="0"/>
            </a:br>
            <a:r>
              <a:rPr lang="en-US" sz="2400" dirty="0"/>
              <a:t>code</a:t>
            </a:r>
          </a:p>
        </p:txBody>
      </p:sp>
      <p:sp>
        <p:nvSpPr>
          <p:cNvPr id="128" name="Right Arrow 127"/>
          <p:cNvSpPr/>
          <p:nvPr/>
        </p:nvSpPr>
        <p:spPr>
          <a:xfrm>
            <a:off x="7212081" y="2754762"/>
            <a:ext cx="586441" cy="540067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29" name="Rectangle 128"/>
          <p:cNvSpPr/>
          <p:nvPr/>
        </p:nvSpPr>
        <p:spPr>
          <a:xfrm>
            <a:off x="7798523" y="2814558"/>
            <a:ext cx="573853" cy="690085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>
            <a:off x="7782271" y="4352082"/>
            <a:ext cx="590105" cy="690085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1" name="TextBox 130"/>
          <p:cNvSpPr txBox="1"/>
          <p:nvPr/>
        </p:nvSpPr>
        <p:spPr>
          <a:xfrm rot="16200000">
            <a:off x="7073799" y="3561035"/>
            <a:ext cx="9813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Execute</a:t>
            </a:r>
          </a:p>
        </p:txBody>
      </p:sp>
      <p:sp>
        <p:nvSpPr>
          <p:cNvPr id="132" name="Rectangle 131"/>
          <p:cNvSpPr/>
          <p:nvPr/>
        </p:nvSpPr>
        <p:spPr>
          <a:xfrm>
            <a:off x="641001" y="2364503"/>
            <a:ext cx="590105" cy="315039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7782271" y="2364503"/>
            <a:ext cx="590105" cy="315039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4" name="TextBox 133"/>
          <p:cNvSpPr txBox="1"/>
          <p:nvPr/>
        </p:nvSpPr>
        <p:spPr>
          <a:xfrm>
            <a:off x="2528848" y="1690905"/>
            <a:ext cx="1928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Control plane </a:t>
            </a:r>
          </a:p>
        </p:txBody>
      </p:sp>
      <p:sp>
        <p:nvSpPr>
          <p:cNvPr id="135" name="Rectangle 134"/>
          <p:cNvSpPr/>
          <p:nvPr/>
        </p:nvSpPr>
        <p:spPr>
          <a:xfrm>
            <a:off x="6267850" y="2448835"/>
            <a:ext cx="954616" cy="1246871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0" name="Right Arrow 139"/>
          <p:cNvSpPr/>
          <p:nvPr/>
        </p:nvSpPr>
        <p:spPr>
          <a:xfrm>
            <a:off x="5059651" y="4443944"/>
            <a:ext cx="1066242" cy="540067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7477589" y="5508429"/>
            <a:ext cx="9317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headers &amp;</a:t>
            </a:r>
          </a:p>
          <a:p>
            <a:pPr algn="ctr"/>
            <a:r>
              <a:rPr lang="en-US" sz="1400" dirty="0"/>
              <a:t>metadata</a:t>
            </a:r>
          </a:p>
        </p:txBody>
      </p:sp>
      <p:sp>
        <p:nvSpPr>
          <p:cNvPr id="145" name="Rectangle 144"/>
          <p:cNvSpPr/>
          <p:nvPr/>
        </p:nvSpPr>
        <p:spPr>
          <a:xfrm>
            <a:off x="2971073" y="3512002"/>
            <a:ext cx="2078593" cy="231057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>
            <a:off x="2972767" y="3855453"/>
            <a:ext cx="2076899" cy="3359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/>
          <p:cNvSpPr/>
          <p:nvPr/>
        </p:nvSpPr>
        <p:spPr>
          <a:xfrm>
            <a:off x="2972767" y="4529296"/>
            <a:ext cx="2076899" cy="3359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2972767" y="5177973"/>
            <a:ext cx="2076899" cy="3359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/>
          <p:nvPr/>
        </p:nvCxnSpPr>
        <p:spPr>
          <a:xfrm>
            <a:off x="3800475" y="3533285"/>
            <a:ext cx="9525" cy="22819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3138088" y="3525386"/>
            <a:ext cx="51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key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4070866" y="3525386"/>
            <a:ext cx="7777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action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3762771" y="4525665"/>
            <a:ext cx="1345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Code &amp; data</a:t>
            </a:r>
          </a:p>
        </p:txBody>
      </p:sp>
      <p:sp>
        <p:nvSpPr>
          <p:cNvPr id="155" name="Right Arrow 154"/>
          <p:cNvSpPr/>
          <p:nvPr/>
        </p:nvSpPr>
        <p:spPr>
          <a:xfrm rot="16200000">
            <a:off x="6550541" y="3602326"/>
            <a:ext cx="353307" cy="540067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3810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8702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1187789"/>
            <a:ext cx="7494640" cy="49244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Pipe(</a:t>
            </a:r>
            <a:r>
              <a:rPr lang="en-US" altLang="en-US" b="1" dirty="0" err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inout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Parsed_packet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headers,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InControl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inCtrl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r>
              <a:rPr lang="en-US" altLang="en-US" dirty="0">
                <a:solidFill>
                  <a:srgbClr val="0064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input port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OutControl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outCtrl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 { </a:t>
            </a:r>
            <a:r>
              <a:rPr lang="en-US" altLang="en-US" dirty="0">
                <a:solidFill>
                  <a:srgbClr val="0064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output port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IPv4Address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nextHop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</a:t>
            </a:r>
            <a:r>
              <a:rPr lang="en-US" altLang="en-US" dirty="0">
                <a:solidFill>
                  <a:srgbClr val="0064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local variable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Drop_action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 { … }</a:t>
            </a:r>
            <a:endParaRPr lang="en-US" alt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action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Set_nhop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(…) { … }</a:t>
            </a:r>
            <a:endParaRPr lang="en-US" alt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table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ipv4_match() { …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…</a:t>
            </a: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apply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  </a:t>
            </a:r>
            <a:r>
              <a:rPr lang="en-US" altLang="en-US" dirty="0">
                <a:solidFill>
                  <a:srgbClr val="0064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// body of the pipeline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ipv4_match.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outCtrl.outputPort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DROP_PORT)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alt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dmac.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nextHop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outCtrl.outputPort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== DROP_PORT)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en-US" altLang="en-US" sz="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smac.</a:t>
            </a: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();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344"/>
            <a:ext cx="8229600" cy="759692"/>
          </a:xfrm>
        </p:spPr>
        <p:txBody>
          <a:bodyPr>
            <a:normAutofit fontScale="90000"/>
          </a:bodyPr>
          <a:lstStyle/>
          <a:p>
            <a:r>
              <a:rPr lang="en-US" dirty="0"/>
              <a:t>Control-Flow</a:t>
            </a:r>
          </a:p>
        </p:txBody>
      </p:sp>
      <p:sp>
        <p:nvSpPr>
          <p:cNvPr id="9" name="Rectangle 8"/>
          <p:cNvSpPr/>
          <p:nvPr/>
        </p:nvSpPr>
        <p:spPr>
          <a:xfrm>
            <a:off x="7144191" y="915462"/>
            <a:ext cx="1401638" cy="759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Ipv4_match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384220" y="2615134"/>
            <a:ext cx="921580" cy="759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dmac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392163" y="4194285"/>
            <a:ext cx="921580" cy="7596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smac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2"/>
            <a:endCxn id="31" idx="0"/>
          </p:cNvCxnSpPr>
          <p:nvPr/>
        </p:nvCxnSpPr>
        <p:spPr>
          <a:xfrm rot="16200000" flipH="1">
            <a:off x="6258754" y="3261410"/>
            <a:ext cx="3874146" cy="701634"/>
          </a:xfrm>
          <a:prstGeom prst="bentConnector3">
            <a:avLst>
              <a:gd name="adj1" fmla="val 10416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9" idx="2"/>
            <a:endCxn id="11" idx="0"/>
          </p:cNvCxnSpPr>
          <p:nvPr/>
        </p:nvCxnSpPr>
        <p:spPr>
          <a:xfrm>
            <a:off x="7845010" y="1675154"/>
            <a:ext cx="0" cy="939980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2"/>
            <a:endCxn id="13" idx="0"/>
          </p:cNvCxnSpPr>
          <p:nvPr/>
        </p:nvCxnSpPr>
        <p:spPr>
          <a:xfrm>
            <a:off x="7845010" y="3374826"/>
            <a:ext cx="7943" cy="819459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33</a:t>
            </a:fld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8204125" y="5549300"/>
            <a:ext cx="685037" cy="24447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Arrow Connector 31"/>
          <p:cNvCxnSpPr>
            <a:stCxn id="11" idx="2"/>
            <a:endCxn id="31" idx="0"/>
          </p:cNvCxnSpPr>
          <p:nvPr/>
        </p:nvCxnSpPr>
        <p:spPr>
          <a:xfrm rot="16200000" flipH="1">
            <a:off x="7108590" y="4111246"/>
            <a:ext cx="2174474" cy="701634"/>
          </a:xfrm>
          <a:prstGeom prst="bentConnector3">
            <a:avLst>
              <a:gd name="adj1" fmla="val 17147"/>
            </a:avLst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3" idx="2"/>
            <a:endCxn id="31" idx="0"/>
          </p:cNvCxnSpPr>
          <p:nvPr/>
        </p:nvCxnSpPr>
        <p:spPr>
          <a:xfrm>
            <a:off x="7852953" y="4953977"/>
            <a:ext cx="693691" cy="595323"/>
          </a:xfrm>
          <a:prstGeom prst="straightConnector1">
            <a:avLst/>
          </a:prstGeom>
          <a:ln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364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16991" y="2978061"/>
            <a:ext cx="7610474" cy="17543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Deparser(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Parsed_packet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p,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packet_out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b)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</a:t>
            </a: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apply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{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b.emit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p.ethernet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      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b.emit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p.ip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}</a:t>
            </a:r>
            <a:b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  <a:endParaRPr lang="en-US" altLang="en-US" sz="40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85800" y="1782351"/>
            <a:ext cx="53001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Convert headers back into a byte stream.</a:t>
            </a:r>
          </a:p>
          <a:p>
            <a:r>
              <a:rPr lang="en-US" sz="2400" dirty="0"/>
              <a:t>Only valid headers are emitted.</a:t>
            </a:r>
          </a:p>
        </p:txBody>
      </p:sp>
    </p:spTree>
    <p:extLst>
      <p:ext uri="{BB962C8B-B14F-4D97-AF65-F5344CB8AC3E}">
        <p14:creationId xmlns:p14="http://schemas.microsoft.com/office/powerpoint/2010/main" val="36012878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Program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0975" y="2847976"/>
            <a:ext cx="8505825" cy="2076450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&lt;core.p4&gt; // core library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#include &lt;target.p4&gt; // target description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#include "library.p4" // library functions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#include "user.p4" // user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3734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Compiler data flow</a:t>
            </a:r>
          </a:p>
        </p:txBody>
      </p:sp>
      <p:sp>
        <p:nvSpPr>
          <p:cNvPr id="4" name="Rectangle 3"/>
          <p:cNvSpPr/>
          <p:nvPr/>
        </p:nvSpPr>
        <p:spPr>
          <a:xfrm>
            <a:off x="2506776" y="4134823"/>
            <a:ext cx="864304" cy="812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r>
              <a:rPr lang="en-US" baseline="-25000" dirty="0"/>
              <a:t>16</a:t>
            </a:r>
          </a:p>
          <a:p>
            <a:pPr algn="ctr"/>
            <a:r>
              <a:rPr lang="en-US" dirty="0"/>
              <a:t>parser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45592" y="3087752"/>
            <a:ext cx="738529" cy="745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P4</a:t>
            </a:r>
            <a:r>
              <a:rPr lang="en-US" baseline="-25000" dirty="0"/>
              <a:t>14</a:t>
            </a:r>
          </a:p>
          <a:p>
            <a:pPr algn="ctr"/>
            <a:r>
              <a:rPr lang="en-US" dirty="0"/>
              <a:t>parser</a:t>
            </a:r>
          </a:p>
        </p:txBody>
      </p:sp>
      <p:sp>
        <p:nvSpPr>
          <p:cNvPr id="6" name="Rectangle 5"/>
          <p:cNvSpPr/>
          <p:nvPr/>
        </p:nvSpPr>
        <p:spPr>
          <a:xfrm>
            <a:off x="2506776" y="3085598"/>
            <a:ext cx="864303" cy="7453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convert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45178" y="3264235"/>
            <a:ext cx="6431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P4</a:t>
            </a:r>
            <a:r>
              <a:rPr lang="en-US" sz="2100" baseline="-25000" dirty="0"/>
              <a:t>14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0" y="4344982"/>
            <a:ext cx="643125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P4</a:t>
            </a:r>
            <a:r>
              <a:rPr lang="en-US" sz="2100" baseline="-25000" dirty="0"/>
              <a:t>16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910943" y="3192830"/>
            <a:ext cx="36901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v1</a:t>
            </a:r>
            <a:br>
              <a:rPr lang="en-US" sz="1500" dirty="0"/>
            </a:br>
            <a:r>
              <a:rPr lang="en-US" sz="1500" dirty="0"/>
              <a:t>IR</a:t>
            </a:r>
          </a:p>
        </p:txBody>
      </p:sp>
      <p:cxnSp>
        <p:nvCxnSpPr>
          <p:cNvPr id="13" name="Straight Arrow Connector 12"/>
          <p:cNvCxnSpPr>
            <a:stCxn id="7" idx="3"/>
            <a:endCxn id="5" idx="1"/>
          </p:cNvCxnSpPr>
          <p:nvPr/>
        </p:nvCxnSpPr>
        <p:spPr>
          <a:xfrm flipV="1">
            <a:off x="597947" y="3460442"/>
            <a:ext cx="347645" cy="115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0" idx="3"/>
            <a:endCxn id="4" idx="1"/>
          </p:cNvCxnSpPr>
          <p:nvPr/>
        </p:nvCxnSpPr>
        <p:spPr>
          <a:xfrm flipV="1">
            <a:off x="643125" y="4541191"/>
            <a:ext cx="1863651" cy="11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5" idx="3"/>
            <a:endCxn id="12" idx="1"/>
          </p:cNvCxnSpPr>
          <p:nvPr/>
        </p:nvCxnSpPr>
        <p:spPr>
          <a:xfrm>
            <a:off x="1684121" y="3460442"/>
            <a:ext cx="226822" cy="93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2" idx="3"/>
            <a:endCxn id="6" idx="1"/>
          </p:cNvCxnSpPr>
          <p:nvPr/>
        </p:nvCxnSpPr>
        <p:spPr>
          <a:xfrm flipV="1">
            <a:off x="2279955" y="3458288"/>
            <a:ext cx="226821" cy="11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782303" y="3847086"/>
            <a:ext cx="3369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IR</a:t>
            </a:r>
          </a:p>
        </p:txBody>
      </p:sp>
      <p:cxnSp>
        <p:nvCxnSpPr>
          <p:cNvPr id="35" name="Straight Arrow Connector 34"/>
          <p:cNvCxnSpPr>
            <a:stCxn id="4" idx="3"/>
            <a:endCxn id="34" idx="1"/>
          </p:cNvCxnSpPr>
          <p:nvPr/>
        </p:nvCxnSpPr>
        <p:spPr>
          <a:xfrm flipV="1">
            <a:off x="3371080" y="4008669"/>
            <a:ext cx="411223" cy="5325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6" idx="3"/>
            <a:endCxn id="34" idx="1"/>
          </p:cNvCxnSpPr>
          <p:nvPr/>
        </p:nvCxnSpPr>
        <p:spPr>
          <a:xfrm>
            <a:off x="3371079" y="3458288"/>
            <a:ext cx="411224" cy="55038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43"/>
          <p:cNvSpPr/>
          <p:nvPr/>
        </p:nvSpPr>
        <p:spPr>
          <a:xfrm>
            <a:off x="4338246" y="3594449"/>
            <a:ext cx="1030719" cy="812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frontend</a:t>
            </a:r>
          </a:p>
        </p:txBody>
      </p:sp>
      <p:cxnSp>
        <p:nvCxnSpPr>
          <p:cNvPr id="45" name="Straight Arrow Connector 44"/>
          <p:cNvCxnSpPr>
            <a:stCxn id="34" idx="3"/>
            <a:endCxn id="44" idx="1"/>
          </p:cNvCxnSpPr>
          <p:nvPr/>
        </p:nvCxnSpPr>
        <p:spPr>
          <a:xfrm flipV="1">
            <a:off x="4119255" y="4000817"/>
            <a:ext cx="218991" cy="78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553395" y="3848413"/>
            <a:ext cx="3369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/>
              <a:t>IR</a:t>
            </a:r>
          </a:p>
        </p:txBody>
      </p:sp>
      <p:cxnSp>
        <p:nvCxnSpPr>
          <p:cNvPr id="64" name="Straight Arrow Connector 63"/>
          <p:cNvCxnSpPr>
            <a:stCxn id="44" idx="3"/>
            <a:endCxn id="63" idx="1"/>
          </p:cNvCxnSpPr>
          <p:nvPr/>
        </p:nvCxnSpPr>
        <p:spPr>
          <a:xfrm>
            <a:off x="5368965" y="4000817"/>
            <a:ext cx="184430" cy="9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7102825" y="2585868"/>
            <a:ext cx="1121273" cy="812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ebpf</a:t>
            </a:r>
            <a:endParaRPr lang="en-US" dirty="0"/>
          </a:p>
          <a:p>
            <a:pPr algn="ctr"/>
            <a:r>
              <a:rPr lang="en-US" dirty="0"/>
              <a:t>back-end</a:t>
            </a:r>
          </a:p>
        </p:txBody>
      </p:sp>
      <p:cxnSp>
        <p:nvCxnSpPr>
          <p:cNvPr id="69" name="Straight Arrow Connector 68"/>
          <p:cNvCxnSpPr>
            <a:stCxn id="63" idx="3"/>
            <a:endCxn id="43" idx="1"/>
          </p:cNvCxnSpPr>
          <p:nvPr/>
        </p:nvCxnSpPr>
        <p:spPr>
          <a:xfrm flipV="1">
            <a:off x="5890347" y="2986076"/>
            <a:ext cx="223911" cy="102392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Rectangle 72"/>
          <p:cNvSpPr/>
          <p:nvPr/>
        </p:nvSpPr>
        <p:spPr>
          <a:xfrm>
            <a:off x="7102825" y="4450646"/>
            <a:ext cx="1121273" cy="812735"/>
          </a:xfrm>
          <a:prstGeom prst="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</a:t>
            </a:r>
            <a:br>
              <a:rPr lang="en-US" dirty="0"/>
            </a:br>
            <a:r>
              <a:rPr lang="en-US" dirty="0"/>
              <a:t>own</a:t>
            </a:r>
            <a:br>
              <a:rPr lang="en-US" dirty="0"/>
            </a:br>
            <a:r>
              <a:rPr lang="en-US" dirty="0"/>
              <a:t>backend</a:t>
            </a:r>
          </a:p>
        </p:txBody>
      </p:sp>
      <p:cxnSp>
        <p:nvCxnSpPr>
          <p:cNvPr id="75" name="Straight Arrow Connector 74"/>
          <p:cNvCxnSpPr>
            <a:stCxn id="63" idx="3"/>
            <a:endCxn id="57" idx="1"/>
          </p:cNvCxnSpPr>
          <p:nvPr/>
        </p:nvCxnSpPr>
        <p:spPr>
          <a:xfrm>
            <a:off x="5890347" y="4009996"/>
            <a:ext cx="223911" cy="8470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68" idx="3"/>
          </p:cNvCxnSpPr>
          <p:nvPr/>
        </p:nvCxnSpPr>
        <p:spPr>
          <a:xfrm flipV="1">
            <a:off x="8224097" y="2987741"/>
            <a:ext cx="241875" cy="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3" idx="3"/>
            <a:endCxn id="83" idx="1"/>
          </p:cNvCxnSpPr>
          <p:nvPr/>
        </p:nvCxnSpPr>
        <p:spPr>
          <a:xfrm>
            <a:off x="8224098" y="4857014"/>
            <a:ext cx="191188" cy="115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8415286" y="4510764"/>
            <a:ext cx="710451" cy="715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target-</a:t>
            </a:r>
            <a:br>
              <a:rPr lang="en-US" sz="1350" dirty="0"/>
            </a:br>
            <a:r>
              <a:rPr lang="en-US" sz="1350" dirty="0"/>
              <a:t>specific</a:t>
            </a:r>
          </a:p>
          <a:p>
            <a:r>
              <a:rPr lang="en-US" sz="1350" dirty="0"/>
              <a:t>code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8465973" y="2849242"/>
            <a:ext cx="61199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/>
              <a:t>C code</a:t>
            </a:r>
            <a:endParaRPr lang="en-US" sz="1350" dirty="0"/>
          </a:p>
        </p:txBody>
      </p:sp>
      <p:sp>
        <p:nvSpPr>
          <p:cNvPr id="31" name="Rectangle 30"/>
          <p:cNvSpPr/>
          <p:nvPr/>
        </p:nvSpPr>
        <p:spPr>
          <a:xfrm>
            <a:off x="7102825" y="3510804"/>
            <a:ext cx="1121273" cy="81273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BMv2</a:t>
            </a:r>
          </a:p>
          <a:p>
            <a:pPr algn="ctr"/>
            <a:r>
              <a:rPr lang="en-US" dirty="0"/>
              <a:t>back-end</a:t>
            </a:r>
          </a:p>
        </p:txBody>
      </p:sp>
      <p:cxnSp>
        <p:nvCxnSpPr>
          <p:cNvPr id="32" name="Straight Arrow Connector 31"/>
          <p:cNvCxnSpPr>
            <a:stCxn id="31" idx="3"/>
            <a:endCxn id="33" idx="1"/>
          </p:cNvCxnSpPr>
          <p:nvPr/>
        </p:nvCxnSpPr>
        <p:spPr>
          <a:xfrm>
            <a:off x="8224098" y="3917172"/>
            <a:ext cx="241875" cy="1109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8465973" y="3774178"/>
            <a:ext cx="4991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JSON</a:t>
            </a:r>
          </a:p>
        </p:txBody>
      </p:sp>
      <p:cxnSp>
        <p:nvCxnSpPr>
          <p:cNvPr id="36" name="Straight Arrow Connector 35"/>
          <p:cNvCxnSpPr>
            <a:stCxn id="63" idx="3"/>
            <a:endCxn id="52" idx="1"/>
          </p:cNvCxnSpPr>
          <p:nvPr/>
        </p:nvCxnSpPr>
        <p:spPr>
          <a:xfrm flipV="1">
            <a:off x="5890347" y="3912678"/>
            <a:ext cx="215269" cy="973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6114258" y="2579708"/>
            <a:ext cx="740729" cy="8127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mid-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52" name="Rectangle 51"/>
          <p:cNvSpPr/>
          <p:nvPr/>
        </p:nvSpPr>
        <p:spPr>
          <a:xfrm>
            <a:off x="6105616" y="3506310"/>
            <a:ext cx="740729" cy="8127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mid-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114258" y="4450645"/>
            <a:ext cx="740729" cy="812735"/>
          </a:xfrm>
          <a:prstGeom prst="rect">
            <a:avLst/>
          </a:prstGeom>
          <a:noFill/>
          <a:ln w="28575"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mid-</a:t>
            </a:r>
            <a:br>
              <a:rPr lang="en-US" dirty="0"/>
            </a:br>
            <a:r>
              <a:rPr lang="en-US" dirty="0"/>
              <a:t>end</a:t>
            </a:r>
          </a:p>
        </p:txBody>
      </p:sp>
      <p:cxnSp>
        <p:nvCxnSpPr>
          <p:cNvPr id="65" name="Straight Arrow Connector 64"/>
          <p:cNvCxnSpPr>
            <a:stCxn id="57" idx="3"/>
            <a:endCxn id="73" idx="1"/>
          </p:cNvCxnSpPr>
          <p:nvPr/>
        </p:nvCxnSpPr>
        <p:spPr>
          <a:xfrm>
            <a:off x="6854986" y="4857013"/>
            <a:ext cx="247838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stCxn id="43" idx="3"/>
            <a:endCxn id="68" idx="1"/>
          </p:cNvCxnSpPr>
          <p:nvPr/>
        </p:nvCxnSpPr>
        <p:spPr>
          <a:xfrm>
            <a:off x="6854986" y="2986076"/>
            <a:ext cx="247838" cy="61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52" idx="3"/>
            <a:endCxn id="31" idx="1"/>
          </p:cNvCxnSpPr>
          <p:nvPr/>
        </p:nvCxnSpPr>
        <p:spPr>
          <a:xfrm>
            <a:off x="6846345" y="3912677"/>
            <a:ext cx="256480" cy="44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66673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2713"/>
            <a:ext cx="8229600" cy="773112"/>
          </a:xfrm>
        </p:spPr>
        <p:txBody>
          <a:bodyPr/>
          <a:lstStyle/>
          <a:p>
            <a:r>
              <a:rPr lang="en-US" dirty="0"/>
              <a:t>Architecture declaration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37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88168" y="1484838"/>
            <a:ext cx="7967663" cy="424731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input_metadata</a:t>
            </a:r>
            <a:r>
              <a:rPr lang="en-US" altLang="en-US" b="1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&lt;12&gt; </a:t>
            </a:r>
            <a:r>
              <a:rPr lang="en-US" alt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inputPort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}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struct</a:t>
            </a:r>
            <a:r>
              <a:rPr lang="en-US" altLang="en-US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output_metadata</a:t>
            </a:r>
            <a:r>
              <a:rPr lang="en-US" altLang="en-US" b="1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{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&lt;12&gt; </a:t>
            </a:r>
            <a:r>
              <a:rPr lang="en-US" alt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outputPort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parser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Parser&lt;H&gt;(</a:t>
            </a:r>
            <a:r>
              <a:rPr lang="en-US" alt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packet_in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b,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H headers);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Pipeline&lt;H&gt;(</a:t>
            </a:r>
            <a:r>
              <a:rPr lang="en-US" altLang="en-US" b="1" dirty="0" err="1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inout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H headers, </a:t>
            </a:r>
            <a:b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 </a:t>
            </a:r>
            <a:r>
              <a:rPr lang="en-US" alt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input_metadata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input,</a:t>
            </a:r>
            <a:b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</a:b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       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 </a:t>
            </a:r>
            <a:r>
              <a:rPr lang="en-US" alt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output_metadata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output);</a:t>
            </a:r>
            <a:endParaRPr lang="en-US" altLang="en-US" b="1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b="1" dirty="0">
              <a:solidFill>
                <a:srgbClr val="0000FF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control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Deparser&lt;H&gt;(</a:t>
            </a:r>
            <a:r>
              <a:rPr lang="en-US" altLang="en-US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H headers, </a:t>
            </a:r>
            <a:r>
              <a:rPr lang="en-US" altLang="en-US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packet_out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b="1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package</a:t>
            </a:r>
            <a:r>
              <a:rPr lang="en-US" altLang="en-US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Switch&lt;H&gt;(Parser&lt;H&gt; p, Pipeline&lt;H&gt; p, Deparser&lt;H&gt; d);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88168" y="1000665"/>
            <a:ext cx="474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Provided by the target manufacturer</a:t>
            </a:r>
          </a:p>
        </p:txBody>
      </p:sp>
      <p:sp>
        <p:nvSpPr>
          <p:cNvPr id="9" name="Left Brace 8"/>
          <p:cNvSpPr/>
          <p:nvPr/>
        </p:nvSpPr>
        <p:spPr>
          <a:xfrm rot="16200000">
            <a:off x="5137729" y="1997969"/>
            <a:ext cx="274308" cy="1642239"/>
          </a:xfrm>
          <a:prstGeom prst="leftBrace">
            <a:avLst>
              <a:gd name="adj1" fmla="val 60833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221832" y="3036747"/>
            <a:ext cx="30556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H = user-specified header type</a:t>
            </a:r>
          </a:p>
        </p:txBody>
      </p:sp>
      <p:sp>
        <p:nvSpPr>
          <p:cNvPr id="17" name="Left Brace 16"/>
          <p:cNvSpPr/>
          <p:nvPr/>
        </p:nvSpPr>
        <p:spPr>
          <a:xfrm rot="5400000">
            <a:off x="4007412" y="2685763"/>
            <a:ext cx="274308" cy="1845467"/>
          </a:xfrm>
          <a:prstGeom prst="leftBrace">
            <a:avLst>
              <a:gd name="adj1" fmla="val 60833"/>
              <a:gd name="adj2" fmla="val 50000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05902" y="5794487"/>
            <a:ext cx="4449642" cy="100982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28" name="Rectangle 27"/>
          <p:cNvSpPr/>
          <p:nvPr/>
        </p:nvSpPr>
        <p:spPr>
          <a:xfrm>
            <a:off x="2401378" y="5947455"/>
            <a:ext cx="987276" cy="7548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Parser</a:t>
            </a:r>
          </a:p>
        </p:txBody>
      </p:sp>
      <p:sp>
        <p:nvSpPr>
          <p:cNvPr id="29" name="Rectangle 28"/>
          <p:cNvSpPr/>
          <p:nvPr/>
        </p:nvSpPr>
        <p:spPr>
          <a:xfrm>
            <a:off x="3868029" y="5947455"/>
            <a:ext cx="944166" cy="7548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Pipeline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281964" y="5947455"/>
            <a:ext cx="1073389" cy="75484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Deparser</a:t>
            </a:r>
          </a:p>
        </p:txBody>
      </p:sp>
      <p:sp>
        <p:nvSpPr>
          <p:cNvPr id="32" name="Right Arrow 31"/>
          <p:cNvSpPr/>
          <p:nvPr/>
        </p:nvSpPr>
        <p:spPr>
          <a:xfrm>
            <a:off x="3763617" y="6199283"/>
            <a:ext cx="144654" cy="28038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3388653" y="6199283"/>
            <a:ext cx="144654" cy="28038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146542" y="6199283"/>
            <a:ext cx="144654" cy="28038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6355354" y="6199283"/>
            <a:ext cx="144654" cy="28038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4812195" y="6199283"/>
            <a:ext cx="144654" cy="28038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>
            <a:off x="2256723" y="6199283"/>
            <a:ext cx="144654" cy="280389"/>
          </a:xfrm>
          <a:prstGeom prst="rightArrow">
            <a:avLst/>
          </a:prstGeom>
          <a:solidFill>
            <a:srgbClr val="FF66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2026415" y="5674920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34317336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Support for custom “accelerators”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6225" y="1600200"/>
            <a:ext cx="8648700" cy="4525963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extern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&lt;32&gt; random();</a:t>
            </a:r>
          </a:p>
          <a:p>
            <a:pPr marL="0" indent="0">
              <a:buNone/>
            </a:pPr>
            <a:endParaRPr lang="en-US" sz="1800" b="1" dirty="0">
              <a:solidFill>
                <a:srgbClr val="00808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808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8080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extern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Checksum16 {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clear();              // prepare unit for computation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update&lt;T&gt;(in T data); // add data to checksum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void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remove&lt;T&gt;(in T data); // remove data from checksum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800" b="1" dirty="0">
                <a:solidFill>
                  <a:srgbClr val="008080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bit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&lt;16&gt; get();             // get the checksum for data added</a:t>
            </a:r>
            <a:b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602995" y="2009775"/>
            <a:ext cx="1790683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External function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02995" y="4642366"/>
            <a:ext cx="6710748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External object with methods. Methods can be invoked like functions.</a:t>
            </a:r>
          </a:p>
          <a:p>
            <a:r>
              <a:rPr lang="en-US" dirty="0"/>
              <a:t>Some external objects can be accessed from the control-plane.</a:t>
            </a:r>
          </a:p>
        </p:txBody>
      </p:sp>
    </p:spTree>
    <p:extLst>
      <p:ext uri="{BB962C8B-B14F-4D97-AF65-F5344CB8AC3E}">
        <p14:creationId xmlns:p14="http://schemas.microsoft.com/office/powerpoint/2010/main" val="9395577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52434" y="2648773"/>
            <a:ext cx="1856943" cy="567690"/>
          </a:xfrm>
          <a:prstGeom prst="rect">
            <a:avLst/>
          </a:prstGeom>
          <a:solidFill>
            <a:srgbClr val="CCFFCC"/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program</a:t>
            </a:r>
          </a:p>
        </p:txBody>
      </p:sp>
      <p:sp>
        <p:nvSpPr>
          <p:cNvPr id="6" name="Rectangle 5"/>
          <p:cNvSpPr/>
          <p:nvPr/>
        </p:nvSpPr>
        <p:spPr>
          <a:xfrm>
            <a:off x="752434" y="3482342"/>
            <a:ext cx="1856943" cy="86597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architecture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7" name="Rectangle 6"/>
          <p:cNvSpPr/>
          <p:nvPr/>
        </p:nvSpPr>
        <p:spPr>
          <a:xfrm>
            <a:off x="5040031" y="3463096"/>
            <a:ext cx="3236389" cy="86597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                                 </a:t>
            </a:r>
            <a:r>
              <a:rPr lang="en-US" sz="2400" dirty="0">
                <a:solidFill>
                  <a:schemeClr val="tx1"/>
                </a:solidFill>
              </a:rPr>
              <a:t>Data plane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051958" y="2648773"/>
            <a:ext cx="1082451" cy="56769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 compiler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228897" y="3783684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051958" y="3573566"/>
            <a:ext cx="1469751" cy="755500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</a:rPr>
              <a:t>Dataplane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runtime</a:t>
            </a:r>
          </a:p>
        </p:txBody>
      </p:sp>
      <p:sp>
        <p:nvSpPr>
          <p:cNvPr id="14" name="Down Arrow 13"/>
          <p:cNvSpPr/>
          <p:nvPr/>
        </p:nvSpPr>
        <p:spPr>
          <a:xfrm>
            <a:off x="3370949" y="3231447"/>
            <a:ext cx="336751" cy="336727"/>
          </a:xfrm>
          <a:prstGeom prst="downArrow">
            <a:avLst>
              <a:gd name="adj1" fmla="val 44688"/>
              <a:gd name="adj2" fmla="val 50000"/>
            </a:avLst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Down Arrow 16"/>
          <p:cNvSpPr/>
          <p:nvPr/>
        </p:nvSpPr>
        <p:spPr>
          <a:xfrm>
            <a:off x="5380359" y="2549014"/>
            <a:ext cx="336751" cy="29827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040031" y="1953696"/>
            <a:ext cx="3236389" cy="1327112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Control-plane</a:t>
            </a:r>
          </a:p>
        </p:txBody>
      </p:sp>
      <p:sp>
        <p:nvSpPr>
          <p:cNvPr id="19" name="Left-Right Arrow 18"/>
          <p:cNvSpPr/>
          <p:nvPr/>
        </p:nvSpPr>
        <p:spPr>
          <a:xfrm rot="16200000">
            <a:off x="6889143" y="3170811"/>
            <a:ext cx="591807" cy="35162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608068" y="2549014"/>
            <a:ext cx="2174452" cy="1934000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908902" y="1817751"/>
            <a:ext cx="3540178" cy="2665264"/>
          </a:xfrm>
          <a:prstGeom prst="rect">
            <a:avLst/>
          </a:prstGeom>
          <a:noFill/>
          <a:ln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7623020" y="4401573"/>
            <a:ext cx="82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/>
              <a:t>target</a:t>
            </a:r>
            <a:endParaRPr lang="en-US" sz="20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288174" y="1870581"/>
            <a:ext cx="13700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User-supplied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400654" y="2209135"/>
            <a:ext cx="1324835" cy="439638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5317822" y="2907990"/>
            <a:ext cx="1322136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930138" y="4688019"/>
            <a:ext cx="21321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Manufacturer supplied</a:t>
            </a:r>
          </a:p>
        </p:txBody>
      </p:sp>
      <p:cxnSp>
        <p:nvCxnSpPr>
          <p:cNvPr id="30" name="Straight Arrow Connector 29"/>
          <p:cNvCxnSpPr>
            <a:stCxn id="29" idx="0"/>
          </p:cNvCxnSpPr>
          <p:nvPr/>
        </p:nvCxnSpPr>
        <p:spPr>
          <a:xfrm flipH="1" flipV="1">
            <a:off x="2609377" y="4329066"/>
            <a:ext cx="386812" cy="358953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9" idx="0"/>
          </p:cNvCxnSpPr>
          <p:nvPr/>
        </p:nvCxnSpPr>
        <p:spPr>
          <a:xfrm flipV="1">
            <a:off x="2996189" y="3216464"/>
            <a:ext cx="291985" cy="14715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9" idx="0"/>
          </p:cNvCxnSpPr>
          <p:nvPr/>
        </p:nvCxnSpPr>
        <p:spPr>
          <a:xfrm flipV="1">
            <a:off x="2996189" y="4348312"/>
            <a:ext cx="1912713" cy="339707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313205" y="3061325"/>
            <a:ext cx="7692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600" i="1" dirty="0"/>
              <a:t>control</a:t>
            </a:r>
          </a:p>
          <a:p>
            <a:pPr algn="r"/>
            <a:r>
              <a:rPr lang="en-US" sz="1600" i="1" dirty="0"/>
              <a:t>signals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2609377" y="2783479"/>
            <a:ext cx="442581" cy="336766"/>
          </a:xfrm>
          <a:prstGeom prst="right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Up-Down Arrow 1"/>
          <p:cNvSpPr/>
          <p:nvPr/>
        </p:nvSpPr>
        <p:spPr>
          <a:xfrm>
            <a:off x="5400597" y="3472343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6075559" y="3783684"/>
            <a:ext cx="749112" cy="402616"/>
          </a:xfrm>
          <a:prstGeom prst="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sz="1400">
                <a:solidFill>
                  <a:schemeClr val="tx1"/>
                </a:solidFill>
              </a:rPr>
              <a:t>extern</a:t>
            </a:r>
            <a:br>
              <a:rPr lang="en-US" sz="1400">
                <a:solidFill>
                  <a:schemeClr val="tx1"/>
                </a:solidFill>
              </a:rPr>
            </a:br>
            <a:r>
              <a:rPr lang="en-US" sz="1400">
                <a:solidFill>
                  <a:schemeClr val="tx1"/>
                </a:solidFill>
              </a:rPr>
              <a:t>objects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4" name="Up-Down Arrow 33"/>
          <p:cNvSpPr/>
          <p:nvPr/>
        </p:nvSpPr>
        <p:spPr>
          <a:xfrm>
            <a:off x="6060880" y="3463096"/>
            <a:ext cx="503262" cy="358866"/>
          </a:xfrm>
          <a:prstGeom prst="upDownArrow">
            <a:avLst>
              <a:gd name="adj1" fmla="val 50000"/>
              <a:gd name="adj2" fmla="val 34260"/>
            </a:avLst>
          </a:prstGeom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4340434" y="2605625"/>
            <a:ext cx="450427" cy="602631"/>
          </a:xfrm>
          <a:prstGeom prst="rect">
            <a:avLst/>
          </a:prstGeom>
          <a:solidFill>
            <a:srgbClr val="FFFFFF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API</a:t>
            </a:r>
          </a:p>
        </p:txBody>
      </p:sp>
      <p:sp>
        <p:nvSpPr>
          <p:cNvPr id="37" name="Down Arrow 36"/>
          <p:cNvSpPr/>
          <p:nvPr/>
        </p:nvSpPr>
        <p:spPr>
          <a:xfrm rot="16200000">
            <a:off x="4060507" y="2840302"/>
            <a:ext cx="336751" cy="223104"/>
          </a:xfrm>
          <a:prstGeom prst="downArrow">
            <a:avLst/>
          </a:prstGeom>
          <a:solidFill>
            <a:srgbClr val="FFFF00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4521710" y="3789005"/>
            <a:ext cx="518322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8" name="Right Arrow 37"/>
          <p:cNvSpPr/>
          <p:nvPr/>
        </p:nvSpPr>
        <p:spPr>
          <a:xfrm>
            <a:off x="4790862" y="2840429"/>
            <a:ext cx="526960" cy="364291"/>
          </a:xfrm>
          <a:prstGeom prst="rightArrow">
            <a:avLst/>
          </a:prstGeom>
          <a:solidFill>
            <a:schemeClr val="bg2">
              <a:lumMod val="90000"/>
            </a:schemeClr>
          </a:solidFill>
          <a:ln w="28575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LOAD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P4 software workflow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13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8B67100-7E7E-4AD4-8D2A-2DB27034E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http://P4.org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C70C76-DF40-48D5-BE8C-3C0090D12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</a:t>
            </a:fld>
            <a:endParaRPr lang="en-US" dirty="0"/>
          </a:p>
        </p:txBody>
      </p:sp>
      <p:pic>
        <p:nvPicPr>
          <p:cNvPr id="7" name="Picture 2" descr="https://research.vmware.com/files/projects/0/0/0/0/0/0/9/p4-logo-tall.png?v=2">
            <a:extLst>
              <a:ext uri="{FF2B5EF4-FFF2-40B4-BE49-F238E27FC236}">
                <a16:creationId xmlns:a16="http://schemas.microsoft.com/office/drawing/2014/main" id="{830102C8-5320-4960-99AA-9A091F900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275641" y="1818341"/>
            <a:ext cx="2592718" cy="12655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43242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P4</a:t>
            </a:r>
            <a:r>
              <a:rPr lang="en-US" baseline="-25000" dirty="0"/>
              <a:t>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375" y="1600200"/>
            <a:ext cx="8610599" cy="4525963"/>
          </a:xfrm>
        </p:spPr>
        <p:txBody>
          <a:bodyPr/>
          <a:lstStyle/>
          <a:p>
            <a:r>
              <a:rPr lang="en-US" dirty="0"/>
              <a:t>The core P4 language is very small</a:t>
            </a:r>
          </a:p>
          <a:p>
            <a:pPr lvl="1"/>
            <a:r>
              <a:rPr lang="en-US" dirty="0"/>
              <a:t>Highly portable among many targets</a:t>
            </a:r>
          </a:p>
          <a:p>
            <a:pPr lvl="1"/>
            <a:r>
              <a:rPr lang="en-US" dirty="0"/>
              <a:t>But very limited in expressivity</a:t>
            </a:r>
          </a:p>
          <a:p>
            <a:r>
              <a:rPr lang="en-US" dirty="0"/>
              <a:t>Accelerators can provide additional functionality</a:t>
            </a:r>
          </a:p>
          <a:p>
            <a:pPr lvl="1"/>
            <a:r>
              <a:rPr lang="en-US" dirty="0"/>
              <a:t>May not be portable between different targets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40</a:t>
            </a:fld>
            <a:endParaRPr lang="en-US" dirty="0"/>
          </a:p>
        </p:txBody>
      </p:sp>
      <p:pic>
        <p:nvPicPr>
          <p:cNvPr id="5" name="Picture 4" descr="Jen dosiero de la Wikimedia-Komunejo . La priskribo en ties priskriba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136" y="1433042"/>
            <a:ext cx="2264838" cy="151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076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missing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600200"/>
            <a:ext cx="885825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Floating point</a:t>
            </a:r>
          </a:p>
          <a:p>
            <a:r>
              <a:rPr lang="en-US" dirty="0"/>
              <a:t>Pointers, references</a:t>
            </a:r>
          </a:p>
          <a:p>
            <a:r>
              <a:rPr lang="en-US" dirty="0"/>
              <a:t>Data structures, recursive data types</a:t>
            </a:r>
          </a:p>
          <a:p>
            <a:r>
              <a:rPr lang="en-US" dirty="0"/>
              <a:t>Dynamic memory management</a:t>
            </a:r>
          </a:p>
          <a:p>
            <a:r>
              <a:rPr lang="en-US" dirty="0"/>
              <a:t>Loops, iterators (except the parser state-machine)</a:t>
            </a:r>
          </a:p>
          <a:p>
            <a:r>
              <a:rPr lang="en-US" dirty="0"/>
              <a:t>Recursion</a:t>
            </a:r>
          </a:p>
          <a:p>
            <a:r>
              <a:rPr lang="en-US" dirty="0"/>
              <a:t>Threads</a:t>
            </a:r>
          </a:p>
          <a:p>
            <a:endParaRPr lang="en-US" dirty="0"/>
          </a:p>
          <a:p>
            <a:r>
              <a:rPr lang="en-US" dirty="0"/>
              <a:t>=&gt; Constant work/byte of header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41</a:t>
            </a:fld>
            <a:endParaRPr lang="en-US" dirty="0"/>
          </a:p>
        </p:txBody>
      </p:sp>
      <p:pic>
        <p:nvPicPr>
          <p:cNvPr id="5" name="Picture 4" descr="2860614683_ef6c60a77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492" y="1088945"/>
            <a:ext cx="1667771" cy="2206047"/>
          </a:xfrm>
          <a:prstGeom prst="rect">
            <a:avLst/>
          </a:prstGeom>
        </p:spPr>
      </p:pic>
      <p:pic>
        <p:nvPicPr>
          <p:cNvPr id="9218" name="Picture 2" descr="http://p4lc.wpengine.com/wp-content/uploads/2015/05/p4-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874876" y="2261722"/>
            <a:ext cx="593118" cy="571501"/>
          </a:xfrm>
          <a:prstGeom prst="rect">
            <a:avLst/>
          </a:prstGeom>
          <a:noFill/>
          <a:scene3d>
            <a:camera prst="isometricRightUp">
              <a:rot lat="2100000" lon="198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2820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cannot be done in (pure) P4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157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Multicast or broadcast</a:t>
            </a:r>
          </a:p>
          <a:p>
            <a:r>
              <a:rPr lang="en-US" dirty="0"/>
              <a:t>Queueing, scheduling, multiplexing</a:t>
            </a:r>
          </a:p>
          <a:p>
            <a:r>
              <a:rPr lang="en-US" dirty="0"/>
              <a:t>Payload processing: e.g., encryption</a:t>
            </a:r>
          </a:p>
          <a:p>
            <a:r>
              <a:rPr lang="en-US" dirty="0"/>
              <a:t>Packet trailers</a:t>
            </a:r>
          </a:p>
          <a:p>
            <a:r>
              <a:rPr lang="en-US" dirty="0"/>
              <a:t>Persistent state across packets</a:t>
            </a:r>
          </a:p>
          <a:p>
            <a:r>
              <a:rPr lang="en-US" dirty="0"/>
              <a:t>Communication to control-plane</a:t>
            </a:r>
          </a:p>
          <a:p>
            <a:r>
              <a:rPr lang="en-US" dirty="0"/>
              <a:t>Inter-packet operations</a:t>
            </a:r>
            <a:br>
              <a:rPr lang="en-US" dirty="0"/>
            </a:br>
            <a:r>
              <a:rPr lang="en-US" dirty="0"/>
              <a:t>(fragmentation and reassembly)</a:t>
            </a:r>
          </a:p>
          <a:p>
            <a:r>
              <a:rPr lang="en-US" dirty="0"/>
              <a:t>Packet generation</a:t>
            </a:r>
          </a:p>
          <a:p>
            <a:r>
              <a:rPr lang="en-US" dirty="0"/>
              <a:t>Timers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42</a:t>
            </a:fld>
            <a:endParaRPr lang="en-US" dirty="0"/>
          </a:p>
        </p:txBody>
      </p:sp>
      <p:pic>
        <p:nvPicPr>
          <p:cNvPr id="5" name="Picture 4" descr="Roadsign &lt;strong&gt;no entry&lt;/strong&gt; by Anonymous - &quot;&lt;strong&gt;No entry&lt;/strong&gt;&quot; roadsign by John Cliff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770" y="2694096"/>
            <a:ext cx="2035559" cy="2035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4366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D888BD2-E0E9-478A-9D56-22E0B6583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EBPF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E0C9CC-5FD9-4B38-A9F0-3083130089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7B2D4-1F78-4A31-BAA3-FE1E81DA66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83734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Memory Safety</a:t>
            </a:r>
          </a:p>
        </p:txBody>
      </p:sp>
      <p:sp>
        <p:nvSpPr>
          <p:cNvPr id="5" name="Rectangle 4"/>
          <p:cNvSpPr/>
          <p:nvPr/>
        </p:nvSpPr>
        <p:spPr>
          <a:xfrm>
            <a:off x="2826775" y="1941871"/>
            <a:ext cx="1532194" cy="1474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Packet</a:t>
            </a:r>
          </a:p>
        </p:txBody>
      </p:sp>
      <p:sp>
        <p:nvSpPr>
          <p:cNvPr id="6" name="Rectangle 5"/>
          <p:cNvSpPr/>
          <p:nvPr/>
        </p:nvSpPr>
        <p:spPr>
          <a:xfrm>
            <a:off x="4490065" y="1941871"/>
            <a:ext cx="1532194" cy="1753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Scratch area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19549" y="4211484"/>
            <a:ext cx="863569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800" dirty="0"/>
              <a:t>All memory operations (load/store) are bounds-checked</a:t>
            </a:r>
          </a:p>
          <a:p>
            <a:pPr marL="285750" indent="-285750">
              <a:buFont typeface="Arial"/>
              <a:buChar char="•"/>
            </a:pPr>
            <a:r>
              <a:rPr lang="en-US" sz="2800" dirty="0"/>
              <a:t>Program is terminated on out-of-bounds access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390D6-5774-40B7-8FA4-BE2C15750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592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BPF Code Safety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is read-only</a:t>
            </a:r>
          </a:p>
          <a:p>
            <a:r>
              <a:rPr lang="en-US" dirty="0"/>
              <a:t>Enforced by static code verifier</a:t>
            </a:r>
          </a:p>
          <a:p>
            <a:r>
              <a:rPr lang="en-US" dirty="0"/>
              <a:t>Originally backwards branches prohibited</a:t>
            </a:r>
          </a:p>
          <a:p>
            <a:r>
              <a:rPr lang="en-US" dirty="0"/>
              <a:t>Branches are bounds checked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F00E24-6902-47BD-81C6-52101CAE56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3609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EBPF Memory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2449871" y="3490452"/>
            <a:ext cx="1532194" cy="1474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  <a:p>
            <a:pPr algn="ctr"/>
            <a:r>
              <a:rPr lang="en-US" dirty="0"/>
              <a:t>(packet buffer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3161" y="3490452"/>
            <a:ext cx="1532194" cy="17534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Scratch area</a:t>
            </a:r>
          </a:p>
          <a:p>
            <a:pPr algn="ctr"/>
            <a:r>
              <a:rPr lang="en-US" dirty="0"/>
              <a:t>on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753807" y="3490452"/>
            <a:ext cx="1532194" cy="9996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565355" y="3121742"/>
            <a:ext cx="743974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95453" y="2658496"/>
            <a:ext cx="591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95453" y="3305786"/>
            <a:ext cx="774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kernel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841999" y="3490452"/>
            <a:ext cx="1532194" cy="10979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Maps</a:t>
            </a:r>
          </a:p>
          <a:p>
            <a:pPr algn="ctr"/>
            <a:r>
              <a:rPr lang="en-US" dirty="0"/>
              <a:t>(arrays &amp;</a:t>
            </a:r>
            <a:br>
              <a:rPr lang="en-US" dirty="0"/>
            </a:br>
            <a:r>
              <a:rPr lang="en-US" dirty="0"/>
              <a:t>hash-tables)</a:t>
            </a:r>
          </a:p>
        </p:txBody>
      </p:sp>
      <p:sp>
        <p:nvSpPr>
          <p:cNvPr id="13" name="Up-Down Arrow 12"/>
          <p:cNvSpPr/>
          <p:nvPr/>
        </p:nvSpPr>
        <p:spPr>
          <a:xfrm>
            <a:off x="6415548" y="2658496"/>
            <a:ext cx="434258" cy="831956"/>
          </a:xfrm>
          <a:prstGeom prst="up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E51AC0-6280-436C-99FF-DAC4F2729F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7917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EBPF Maps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Userspace</a:t>
            </a:r>
            <a:r>
              <a:rPr lang="en-US" dirty="0"/>
              <a:t>-only:</a:t>
            </a:r>
          </a:p>
          <a:p>
            <a:pPr marL="0" indent="0">
              <a:buNone/>
            </a:pPr>
            <a:r>
              <a:rPr lang="en-US" sz="2000" dirty="0"/>
              <a:t>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bpf_create_map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map_id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key_size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value_size</a:t>
            </a:r>
            <a:r>
              <a:rPr lang="en-US" sz="2000" dirty="0"/>
              <a:t>,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max_entries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bpf_delete_map</a:t>
            </a:r>
            <a:r>
              <a:rPr lang="en-US" sz="2000" dirty="0"/>
              <a:t>(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en-US" sz="2000" dirty="0" err="1"/>
              <a:t>map_id</a:t>
            </a:r>
            <a:r>
              <a:rPr lang="en-US" sz="2000" dirty="0"/>
              <a:t>);</a:t>
            </a:r>
          </a:p>
          <a:p>
            <a:pPr marL="0" indent="0">
              <a:buNone/>
            </a:pPr>
            <a:r>
              <a:rPr lang="en-US" dirty="0"/>
              <a:t>User and kernel:</a:t>
            </a:r>
            <a:br>
              <a:rPr lang="en-US" dirty="0"/>
            </a:b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bpf_update_elem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map_id</a:t>
            </a:r>
            <a:r>
              <a:rPr lang="en-US" sz="2400" dirty="0"/>
              <a:t>, void *key, void *value);</a:t>
            </a:r>
          </a:p>
          <a:p>
            <a:pPr marL="0" indent="0">
              <a:buNone/>
            </a:pPr>
            <a:r>
              <a:rPr lang="en-US" sz="2400" dirty="0"/>
              <a:t>void* </a:t>
            </a:r>
            <a:r>
              <a:rPr lang="en-US" sz="2400" dirty="0" err="1"/>
              <a:t>bpf_lookup_elem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map_id</a:t>
            </a:r>
            <a:r>
              <a:rPr lang="en-US" sz="2400" dirty="0"/>
              <a:t>, void *key);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bpf_delete_elem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map_id</a:t>
            </a:r>
            <a:r>
              <a:rPr lang="en-US" sz="2400" dirty="0"/>
              <a:t>, void *key);</a:t>
            </a:r>
          </a:p>
          <a:p>
            <a:pPr marL="0" indent="0">
              <a:buNone/>
            </a:pP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bpf_get_next_key</a:t>
            </a:r>
            <a:r>
              <a:rPr lang="en-US" sz="2400" dirty="0"/>
              <a:t>(</a:t>
            </a:r>
            <a:r>
              <a:rPr lang="en-US" sz="2400" dirty="0" err="1"/>
              <a:t>int</a:t>
            </a:r>
            <a:r>
              <a:rPr lang="en-US" sz="2400" dirty="0"/>
              <a:t> </a:t>
            </a:r>
            <a:r>
              <a:rPr lang="en-US" sz="2400" dirty="0" err="1"/>
              <a:t>map_id</a:t>
            </a:r>
            <a:r>
              <a:rPr lang="en-US" sz="2400" dirty="0"/>
              <a:t>, void *key, void *</a:t>
            </a:r>
            <a:r>
              <a:rPr lang="en-US" sz="2400" dirty="0" err="1"/>
              <a:t>next_key</a:t>
            </a:r>
            <a:r>
              <a:rPr lang="en-US" sz="2400" dirty="0"/>
              <a:t>);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dirty="0"/>
              <a:t>All of these are multi-core atomic (using RCU)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CB115-6E75-40EF-BA08-4A2294FA12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78164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Processing Model</a:t>
            </a:r>
          </a:p>
        </p:txBody>
      </p:sp>
      <p:sp>
        <p:nvSpPr>
          <p:cNvPr id="4" name="Rectangle 3"/>
          <p:cNvSpPr/>
          <p:nvPr/>
        </p:nvSpPr>
        <p:spPr>
          <a:xfrm>
            <a:off x="3497444" y="5271107"/>
            <a:ext cx="2897312" cy="7588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TC</a:t>
            </a:r>
          </a:p>
        </p:txBody>
      </p:sp>
      <p:sp>
        <p:nvSpPr>
          <p:cNvPr id="6" name="Rectangle 5"/>
          <p:cNvSpPr/>
          <p:nvPr/>
        </p:nvSpPr>
        <p:spPr>
          <a:xfrm>
            <a:off x="4527379" y="2701882"/>
            <a:ext cx="837443" cy="20653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EBPF</a:t>
            </a:r>
          </a:p>
        </p:txBody>
      </p:sp>
      <p:sp>
        <p:nvSpPr>
          <p:cNvPr id="7" name="Rectangle 6"/>
          <p:cNvSpPr/>
          <p:nvPr/>
        </p:nvSpPr>
        <p:spPr>
          <a:xfrm>
            <a:off x="3256909" y="2260314"/>
            <a:ext cx="3411020" cy="418158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066837" y="2983048"/>
            <a:ext cx="1001730" cy="367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IF0</a:t>
            </a:r>
          </a:p>
        </p:txBody>
      </p:sp>
      <p:sp>
        <p:nvSpPr>
          <p:cNvPr id="9" name="Rectangle 8"/>
          <p:cNvSpPr/>
          <p:nvPr/>
        </p:nvSpPr>
        <p:spPr>
          <a:xfrm>
            <a:off x="3066837" y="4122710"/>
            <a:ext cx="1001730" cy="367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82188" y="6072563"/>
            <a:ext cx="1313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Linux kernel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2619909" y="2983048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076121" y="2983047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2632754" y="4122710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068567" y="4122710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3418151" y="4489807"/>
            <a:ext cx="84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ingress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823635" y="2983048"/>
            <a:ext cx="1001730" cy="367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IF0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823635" y="4122710"/>
            <a:ext cx="1001730" cy="3670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IF1</a:t>
            </a:r>
          </a:p>
        </p:txBody>
      </p:sp>
      <p:sp>
        <p:nvSpPr>
          <p:cNvPr id="23" name="Right Arrow 22"/>
          <p:cNvSpPr/>
          <p:nvPr/>
        </p:nvSpPr>
        <p:spPr>
          <a:xfrm>
            <a:off x="5376707" y="2983048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>
            <a:off x="6825365" y="2983047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376708" y="4122710"/>
            <a:ext cx="459772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Arrow 25"/>
          <p:cNvSpPr/>
          <p:nvPr/>
        </p:nvSpPr>
        <p:spPr>
          <a:xfrm>
            <a:off x="6825365" y="4122710"/>
            <a:ext cx="446927" cy="367097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5800139" y="4489807"/>
            <a:ext cx="781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egress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623371" y="1921267"/>
            <a:ext cx="657546" cy="934949"/>
          </a:xfrm>
          <a:prstGeom prst="rect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Tables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442659" y="1921267"/>
            <a:ext cx="1148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Userspace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6ED805-B445-4A50-AE87-FE7B839842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459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3112"/>
          </a:xfrm>
        </p:spPr>
        <p:txBody>
          <a:bodyPr/>
          <a:lstStyle/>
          <a:p>
            <a:r>
              <a:rPr lang="en-US" dirty="0"/>
              <a:t>Language evolution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403"/>
            <a:ext cx="8229600" cy="50010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>
                <a:hlinkClick r:id="rId2" tooltip="P4 Programming Protocol"/>
              </a:rPr>
              <a:t>P4: Programming Protocol-Independent Packet Processors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Pat </a:t>
            </a:r>
            <a:r>
              <a:rPr lang="en-US" sz="2400" dirty="0" err="1"/>
              <a:t>Bosshart</a:t>
            </a:r>
            <a:r>
              <a:rPr lang="en-US" sz="2400" dirty="0"/>
              <a:t>, Dan Daly, Glen Gibb, Martin Izzard, Nick McKeown, Jennifer Rexford, Cole Schlesinger, Dan Talayco, Amin </a:t>
            </a:r>
            <a:r>
              <a:rPr lang="en-US" sz="2400" dirty="0" err="1"/>
              <a:t>Vahdat</a:t>
            </a:r>
            <a:r>
              <a:rPr lang="en-US" sz="2400" dirty="0"/>
              <a:t>, George Varghese, David Walker </a:t>
            </a:r>
            <a:r>
              <a:rPr lang="en-US" sz="2400" i="1" dirty="0"/>
              <a:t>ACM SIGCOMM Computer Communications Review (CCR). Volume 44, Issue #3 (July 2014)</a:t>
            </a:r>
          </a:p>
          <a:p>
            <a:pPr marL="0" indent="0">
              <a:buNone/>
            </a:pPr>
            <a:endParaRPr lang="en-US" sz="2400" i="1" dirty="0"/>
          </a:p>
          <a:p>
            <a:pPr marL="0" indent="0">
              <a:buNone/>
            </a:pPr>
            <a:r>
              <a:rPr lang="en-US" sz="2400" dirty="0"/>
              <a:t>P4</a:t>
            </a:r>
            <a:r>
              <a:rPr lang="en-US" sz="2400" baseline="-25000" dirty="0"/>
              <a:t>14</a:t>
            </a:r>
            <a:r>
              <a:rPr lang="en-US" sz="2400" dirty="0"/>
              <a:t> spec, reference implementation and tools released in Spring 2015 (mostly by Barefoot Networks), Apache 2 license, </a:t>
            </a:r>
            <a:r>
              <a:rPr lang="en-US" sz="2400" dirty="0">
                <a:hlinkClick r:id="rId3"/>
              </a:rPr>
              <a:t>http://github.com/p4lang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P4</a:t>
            </a:r>
            <a:r>
              <a:rPr lang="en-US" sz="2400" baseline="-25000" dirty="0"/>
              <a:t>16</a:t>
            </a:r>
            <a:r>
              <a:rPr lang="en-US" sz="2400" dirty="0"/>
              <a:t> spec, draft reference implementation and tools released in December 2016; spec finalized May 2017, </a:t>
            </a:r>
            <a:r>
              <a:rPr lang="en-US" sz="2400" dirty="0">
                <a:hlinkClick r:id="rId4"/>
              </a:rPr>
              <a:t>http://github.com/p4lang/p4-spec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 descr="... 69/Human_&lt;strong&gt;evolution&lt;/strong&gt;.svg/800px-Human_&lt;strong&gt;evolution&lt;/strong&gt;.svg.png (human &lt;strong&gt;evolution&lt;/strong&gt;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0" y="0"/>
            <a:ext cx="1876425" cy="1172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27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D76AA05-D929-4C62-816E-B7477349A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202" y="4025799"/>
            <a:ext cx="2601819" cy="28126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73723"/>
          </a:xfrm>
        </p:spPr>
        <p:txBody>
          <a:bodyPr>
            <a:normAutofit/>
          </a:bodyPr>
          <a:lstStyle/>
          <a:p>
            <a:r>
              <a:rPr lang="en-US" dirty="0"/>
              <a:t> P4.org Consortium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6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91344" y="5685675"/>
            <a:ext cx="3452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/>
              <a:t>Carriers, cloud operators, chip cos, networking, systems, universities, start-ups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2B5A35-4E42-439A-85D0-D213D5E59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4" y="880376"/>
            <a:ext cx="2678714" cy="28425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4BC0ED-97A7-47F0-9DF9-ACBBA065B8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680" y="3829617"/>
            <a:ext cx="2604418" cy="28425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F6C98-E891-4563-A8DE-BA786F9DB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0880" y="874106"/>
            <a:ext cx="2730464" cy="30513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CC4479F-C4C2-4099-9141-1541312057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7021" y="912162"/>
            <a:ext cx="2960161" cy="31258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3DF76FF-F540-4C27-8DBA-F3986036B70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0082" y="4076072"/>
            <a:ext cx="2824935" cy="1667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884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Traditional switch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7</a:t>
            </a:fld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1234935" y="2378563"/>
            <a:ext cx="3860106" cy="13500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Control plane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234935" y="4138694"/>
            <a:ext cx="3860106" cy="13500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28" name="Right Arrow 27"/>
          <p:cNvSpPr/>
          <p:nvPr/>
        </p:nvSpPr>
        <p:spPr>
          <a:xfrm>
            <a:off x="824924" y="4138694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Arrow 28"/>
          <p:cNvSpPr/>
          <p:nvPr/>
        </p:nvSpPr>
        <p:spPr>
          <a:xfrm>
            <a:off x="824924" y="4483726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/>
          <p:cNvSpPr/>
          <p:nvPr/>
        </p:nvSpPr>
        <p:spPr>
          <a:xfrm>
            <a:off x="824924" y="4828758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/>
          <p:cNvSpPr/>
          <p:nvPr/>
        </p:nvSpPr>
        <p:spPr>
          <a:xfrm>
            <a:off x="824924" y="5173790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5095041" y="4108664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/>
          <p:cNvSpPr/>
          <p:nvPr/>
        </p:nvSpPr>
        <p:spPr>
          <a:xfrm>
            <a:off x="5095041" y="4453696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Arrow 33"/>
          <p:cNvSpPr/>
          <p:nvPr/>
        </p:nvSpPr>
        <p:spPr>
          <a:xfrm>
            <a:off x="5095041" y="4798728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095041" y="5143760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Down Arrow 35"/>
          <p:cNvSpPr/>
          <p:nvPr/>
        </p:nvSpPr>
        <p:spPr>
          <a:xfrm>
            <a:off x="2175821" y="3728661"/>
            <a:ext cx="729061" cy="5251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114932" y="2273565"/>
            <a:ext cx="4070111" cy="335024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5720026" y="2633592"/>
            <a:ext cx="2966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Table management</a:t>
            </a:r>
          </a:p>
        </p:txBody>
      </p:sp>
      <p:cxnSp>
        <p:nvCxnSpPr>
          <p:cNvPr id="40" name="Straight Arrow Connector 39"/>
          <p:cNvCxnSpPr>
            <a:stCxn id="39" idx="1"/>
            <a:endCxn id="36" idx="3"/>
          </p:cNvCxnSpPr>
          <p:nvPr/>
        </p:nvCxnSpPr>
        <p:spPr>
          <a:xfrm flipH="1">
            <a:off x="2904882" y="2895202"/>
            <a:ext cx="2815144" cy="109601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Up-Down Arrow 41"/>
          <p:cNvSpPr/>
          <p:nvPr/>
        </p:nvSpPr>
        <p:spPr>
          <a:xfrm>
            <a:off x="4127561" y="3635795"/>
            <a:ext cx="401700" cy="6179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1476375" y="4253781"/>
            <a:ext cx="828675" cy="544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425053" y="4253781"/>
            <a:ext cx="828675" cy="544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/>
          <p:cNvSpPr txBox="1"/>
          <p:nvPr/>
        </p:nvSpPr>
        <p:spPr>
          <a:xfrm>
            <a:off x="5424264" y="5759393"/>
            <a:ext cx="37197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Look-up tables (policies)</a:t>
            </a:r>
          </a:p>
        </p:txBody>
      </p:sp>
      <p:cxnSp>
        <p:nvCxnSpPr>
          <p:cNvPr id="69" name="Straight Arrow Connector 68"/>
          <p:cNvCxnSpPr>
            <a:stCxn id="66" idx="1"/>
            <a:endCxn id="56" idx="3"/>
          </p:cNvCxnSpPr>
          <p:nvPr/>
        </p:nvCxnSpPr>
        <p:spPr>
          <a:xfrm flipH="1" flipV="1">
            <a:off x="3253728" y="4526255"/>
            <a:ext cx="2170536" cy="14947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75" descr="Category:PGA &lt;strong&gt;integrated circuit&lt;/strong&gt; packages - Wikimedia Commons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8889" l="0" r="100000">
                        <a14:backgroundMark x1="45000" y1="80000" x2="45000" y2="80000"/>
                        <a14:backgroundMark x1="22500" y1="68889" x2="22500" y2="6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7830" y="4350298"/>
            <a:ext cx="934791" cy="701093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6078366" y="4453696"/>
            <a:ext cx="18781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Switch ASIC</a:t>
            </a:r>
          </a:p>
        </p:txBody>
      </p:sp>
      <p:cxnSp>
        <p:nvCxnSpPr>
          <p:cNvPr id="79" name="Straight Arrow Connector 78"/>
          <p:cNvCxnSpPr>
            <a:stCxn id="78" idx="1"/>
            <a:endCxn id="76" idx="3"/>
          </p:cNvCxnSpPr>
          <p:nvPr/>
        </p:nvCxnSpPr>
        <p:spPr>
          <a:xfrm flipH="1" flipV="1">
            <a:off x="4842621" y="4700845"/>
            <a:ext cx="1235745" cy="1446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Category:PGA &lt;strong&gt;integrated circuit&lt;/strong&gt; packages - Wikimedia Commons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8889" l="0" r="100000">
                        <a14:backgroundMark x1="45000" y1="80000" x2="45000" y2="80000"/>
                        <a14:backgroundMark x1="22500" y1="68889" x2="22500" y2="6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2583" y="2339639"/>
            <a:ext cx="934791" cy="701093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5794902" y="2032850"/>
            <a:ext cx="2870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Control-plane CPU</a:t>
            </a:r>
          </a:p>
        </p:txBody>
      </p:sp>
      <p:cxnSp>
        <p:nvCxnSpPr>
          <p:cNvPr id="46" name="Straight Arrow Connector 45"/>
          <p:cNvCxnSpPr>
            <a:stCxn id="45" idx="1"/>
            <a:endCxn id="38" idx="3"/>
          </p:cNvCxnSpPr>
          <p:nvPr/>
        </p:nvCxnSpPr>
        <p:spPr>
          <a:xfrm flipH="1">
            <a:off x="5007374" y="2294460"/>
            <a:ext cx="787528" cy="39572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0657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Software-Defined Networking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4932" y="3900732"/>
            <a:ext cx="3860106" cy="4759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Dumb control plane</a:t>
            </a:r>
          </a:p>
        </p:txBody>
      </p:sp>
      <p:sp>
        <p:nvSpPr>
          <p:cNvPr id="6" name="Rectangle 5"/>
          <p:cNvSpPr/>
          <p:nvPr/>
        </p:nvSpPr>
        <p:spPr>
          <a:xfrm>
            <a:off x="1114932" y="4786689"/>
            <a:ext cx="3860106" cy="135009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  <a:p>
            <a:pPr algn="ctr"/>
            <a:r>
              <a:rPr lang="en-US" sz="3200" dirty="0"/>
              <a:t>Data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04921" y="4786689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4921" y="5131721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04921" y="5476753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04921" y="5821785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975038" y="4756659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975038" y="5101691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975038" y="5446723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75038" y="5791755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055818" y="4376656"/>
            <a:ext cx="729061" cy="5251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4929" y="3781720"/>
            <a:ext cx="4070111" cy="24900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-Down Arrow 17"/>
          <p:cNvSpPr/>
          <p:nvPr/>
        </p:nvSpPr>
        <p:spPr>
          <a:xfrm>
            <a:off x="4007558" y="4283790"/>
            <a:ext cx="401700" cy="6179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356372" y="4901776"/>
            <a:ext cx="828675" cy="544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305050" y="4901776"/>
            <a:ext cx="828675" cy="544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 descr="... 기업과 학교 위한 일체형&lt;strong&gt;PC&lt;/strong&gt; '옵티플렉스 올인원' 출시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23" y="1417637"/>
            <a:ext cx="1848852" cy="173792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6320491" y="2769542"/>
            <a:ext cx="1645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Controller</a:t>
            </a:r>
          </a:p>
        </p:txBody>
      </p:sp>
      <p:cxnSp>
        <p:nvCxnSpPr>
          <p:cNvPr id="25" name="Elbow Connector 24"/>
          <p:cNvCxnSpPr>
            <a:endCxn id="5" idx="0"/>
          </p:cNvCxnSpPr>
          <p:nvPr/>
        </p:nvCxnSpPr>
        <p:spPr>
          <a:xfrm rot="10800000" flipV="1">
            <a:off x="3044985" y="2286598"/>
            <a:ext cx="3460590" cy="1614134"/>
          </a:xfrm>
          <a:prstGeom prst="bentConnector2">
            <a:avLst/>
          </a:prstGeom>
          <a:ln w="571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2945700" y="1813131"/>
            <a:ext cx="2029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Policies/signaling</a:t>
            </a:r>
          </a:p>
        </p:txBody>
      </p:sp>
      <p:cxnSp>
        <p:nvCxnSpPr>
          <p:cNvPr id="30" name="Elbow Connector 29"/>
          <p:cNvCxnSpPr/>
          <p:nvPr/>
        </p:nvCxnSpPr>
        <p:spPr>
          <a:xfrm rot="16200000" flipH="1">
            <a:off x="7059937" y="2911428"/>
            <a:ext cx="2251691" cy="1002033"/>
          </a:xfrm>
          <a:prstGeom prst="bentConnector3">
            <a:avLst>
              <a:gd name="adj1" fmla="val -339"/>
            </a:avLst>
          </a:prstGeom>
          <a:ln w="571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7226362" y="4481226"/>
            <a:ext cx="1825465" cy="90001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7323397" y="4538291"/>
            <a:ext cx="1630104" cy="24839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sp>
        <p:nvSpPr>
          <p:cNvPr id="38" name="Rectangle 37"/>
          <p:cNvSpPr/>
          <p:nvPr/>
        </p:nvSpPr>
        <p:spPr>
          <a:xfrm>
            <a:off x="7351806" y="4894388"/>
            <a:ext cx="1601695" cy="3729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200" dirty="0"/>
          </a:p>
        </p:txBody>
      </p:sp>
      <p:pic>
        <p:nvPicPr>
          <p:cNvPr id="45" name="Picture 44" descr="Category:PGA &lt;strong&gt;integrated circuit&lt;/strong&gt; packages - Wikimedia Commons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8889" b="98889" l="0" r="100000">
                        <a14:backgroundMark x1="45000" y1="80000" x2="45000" y2="80000"/>
                        <a14:backgroundMark x1="22500" y1="68889" x2="22500" y2="6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858" y="4959205"/>
            <a:ext cx="934791" cy="701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055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114932" y="4495669"/>
            <a:ext cx="3860106" cy="16411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Programmable data plane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1183101" y="4592783"/>
            <a:ext cx="3723768" cy="9334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                       SW: P4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P4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A1781BC-3211-F34E-99EA-B41CEAE43939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14932" y="3900732"/>
            <a:ext cx="3860106" cy="4759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Dumb control plane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04921" y="4786689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/>
          <p:cNvSpPr/>
          <p:nvPr/>
        </p:nvSpPr>
        <p:spPr>
          <a:xfrm>
            <a:off x="704921" y="5131721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704921" y="5476753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704921" y="5821785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4975038" y="4756659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Arrow 11"/>
          <p:cNvSpPr/>
          <p:nvPr/>
        </p:nvSpPr>
        <p:spPr>
          <a:xfrm>
            <a:off x="4975038" y="5101691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>
            <a:off x="4975038" y="5446723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>
            <a:off x="4975038" y="5791755"/>
            <a:ext cx="410011" cy="3450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/>
          <p:cNvSpPr/>
          <p:nvPr/>
        </p:nvSpPr>
        <p:spPr>
          <a:xfrm>
            <a:off x="2055818" y="4376656"/>
            <a:ext cx="729061" cy="525120"/>
          </a:xfrm>
          <a:prstGeom prst="down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994929" y="3781720"/>
            <a:ext cx="4070111" cy="249008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Up-Down Arrow 16"/>
          <p:cNvSpPr/>
          <p:nvPr/>
        </p:nvSpPr>
        <p:spPr>
          <a:xfrm>
            <a:off x="4007558" y="4283790"/>
            <a:ext cx="401700" cy="61798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1356372" y="4901776"/>
            <a:ext cx="828675" cy="544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305050" y="4901776"/>
            <a:ext cx="828675" cy="54494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ategory:PGA &lt;strong&gt;integrated circuit&lt;/strong&gt; packages - Wikimedia Commons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889" b="98889" l="0" r="100000">
                        <a14:backgroundMark x1="45000" y1="80000" x2="45000" y2="80000"/>
                        <a14:backgroundMark x1="22500" y1="68889" x2="22500" y2="688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2588" y="5851486"/>
            <a:ext cx="934791" cy="701093"/>
          </a:xfrm>
          <a:prstGeom prst="rect">
            <a:avLst/>
          </a:prstGeom>
        </p:spPr>
      </p:pic>
      <p:pic>
        <p:nvPicPr>
          <p:cNvPr id="21" name="Picture 20" descr="... 기업과 학교 위한 일체형&lt;strong&gt;PC&lt;/strong&gt; '옵티플렉스 올인원' 출시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823" y="1417637"/>
            <a:ext cx="1848852" cy="1737921"/>
          </a:xfrm>
          <a:prstGeom prst="rect">
            <a:avLst/>
          </a:prstGeom>
        </p:spPr>
      </p:pic>
      <p:cxnSp>
        <p:nvCxnSpPr>
          <p:cNvPr id="22" name="Elbow Connector 21"/>
          <p:cNvCxnSpPr/>
          <p:nvPr/>
        </p:nvCxnSpPr>
        <p:spPr>
          <a:xfrm rot="10800000" flipV="1">
            <a:off x="3044985" y="2286598"/>
            <a:ext cx="3460590" cy="1614134"/>
          </a:xfrm>
          <a:prstGeom prst="bentConnector2">
            <a:avLst/>
          </a:prstGeom>
          <a:ln w="57150">
            <a:solidFill>
              <a:schemeClr val="tx1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/>
          <p:cNvCxnSpPr/>
          <p:nvPr/>
        </p:nvCxnSpPr>
        <p:spPr>
          <a:xfrm rot="10800000" flipV="1">
            <a:off x="3819525" y="1941140"/>
            <a:ext cx="2686050" cy="2651641"/>
          </a:xfrm>
          <a:prstGeom prst="bentConnector3">
            <a:avLst>
              <a:gd name="adj1" fmla="val 100000"/>
            </a:avLst>
          </a:prstGeom>
          <a:ln w="57150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4572000" y="1571807"/>
            <a:ext cx="1713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Upload program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189485" y="2313031"/>
            <a:ext cx="20293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Policies/signaling</a:t>
            </a:r>
          </a:p>
        </p:txBody>
      </p:sp>
    </p:spTree>
    <p:extLst>
      <p:ext uri="{BB962C8B-B14F-4D97-AF65-F5344CB8AC3E}">
        <p14:creationId xmlns:p14="http://schemas.microsoft.com/office/powerpoint/2010/main" val="73733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34365</TotalTime>
  <Words>1575</Words>
  <Application>Microsoft Office PowerPoint</Application>
  <PresentationFormat>On-screen Show (4:3)</PresentationFormat>
  <Paragraphs>599</Paragraphs>
  <Slides>48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Consolas</vt:lpstr>
      <vt:lpstr>Times New Roman</vt:lpstr>
      <vt:lpstr>Office Theme</vt:lpstr>
      <vt:lpstr>Packet processing with P4 and eBPF  </vt:lpstr>
      <vt:lpstr>My Background</vt:lpstr>
      <vt:lpstr>PowerPoint Presentation</vt:lpstr>
      <vt:lpstr>http://P4.org </vt:lpstr>
      <vt:lpstr>Language evolution</vt:lpstr>
      <vt:lpstr> P4.org Consortium</vt:lpstr>
      <vt:lpstr>Traditional switch architecture</vt:lpstr>
      <vt:lpstr>Software-Defined Networking</vt:lpstr>
      <vt:lpstr>The P4 world</vt:lpstr>
      <vt:lpstr>P4 Language Overview</vt:lpstr>
      <vt:lpstr>P416 data plane model</vt:lpstr>
      <vt:lpstr>eBPF</vt:lpstr>
      <vt:lpstr>BPF</vt:lpstr>
      <vt:lpstr>EBPF</vt:lpstr>
      <vt:lpstr>EBPF’s world</vt:lpstr>
      <vt:lpstr>A Nice EBPF paper</vt:lpstr>
      <vt:lpstr>Comparison</vt:lpstr>
      <vt:lpstr>EBPF              P4</vt:lpstr>
      <vt:lpstr>Limitations – part 1</vt:lpstr>
      <vt:lpstr>Limitations – part 2</vt:lpstr>
      <vt:lpstr>Conclusions</vt:lpstr>
      <vt:lpstr>Brief P416 TUTORIAL</vt:lpstr>
      <vt:lpstr>P4 Community</vt:lpstr>
      <vt:lpstr>Available Software Tools</vt:lpstr>
      <vt:lpstr>P416</vt:lpstr>
      <vt:lpstr>Example packet processing pipeline</vt:lpstr>
      <vt:lpstr>Language elements</vt:lpstr>
      <vt:lpstr>Data Types</vt:lpstr>
      <vt:lpstr>Parsing = State machines</vt:lpstr>
      <vt:lpstr>Actions</vt:lpstr>
      <vt:lpstr>Tables</vt:lpstr>
      <vt:lpstr>Match-Action Processing</vt:lpstr>
      <vt:lpstr>Control-Flow</vt:lpstr>
      <vt:lpstr>Packet Generation</vt:lpstr>
      <vt:lpstr>P4 Program structure</vt:lpstr>
      <vt:lpstr>P4 Compiler data flow</vt:lpstr>
      <vt:lpstr>Architecture declaration</vt:lpstr>
      <vt:lpstr>Support for custom “accelerators”</vt:lpstr>
      <vt:lpstr>P4 software workflow</vt:lpstr>
      <vt:lpstr>Limitations of P416</vt:lpstr>
      <vt:lpstr>What is missing</vt:lpstr>
      <vt:lpstr>What cannot be done in (pure) P4</vt:lpstr>
      <vt:lpstr>More About EBPF</vt:lpstr>
      <vt:lpstr>BPF Memory Safety</vt:lpstr>
      <vt:lpstr>BPF Code Safety</vt:lpstr>
      <vt:lpstr>EBPF Memory Model</vt:lpstr>
      <vt:lpstr>EBPF Maps</vt:lpstr>
      <vt:lpstr>Packet Processing Model</vt:lpstr>
    </vt:vector>
  </TitlesOfParts>
  <Company>Barefoot Networks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Prem Jonnalagadda</dc:creator>
  <cp:lastModifiedBy>Mihai Budiu</cp:lastModifiedBy>
  <cp:revision>303</cp:revision>
  <cp:lastPrinted>2014-12-02T19:50:18Z</cp:lastPrinted>
  <dcterms:created xsi:type="dcterms:W3CDTF">2014-11-24T22:30:22Z</dcterms:created>
  <dcterms:modified xsi:type="dcterms:W3CDTF">2018-06-11T23:25:48Z</dcterms:modified>
</cp:coreProperties>
</file>