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33" r:id="rId3"/>
    <p:sldId id="330" r:id="rId4"/>
    <p:sldId id="319" r:id="rId5"/>
    <p:sldId id="318" r:id="rId6"/>
    <p:sldId id="329" r:id="rId7"/>
    <p:sldId id="331" r:id="rId8"/>
    <p:sldId id="320" r:id="rId9"/>
    <p:sldId id="321" r:id="rId10"/>
    <p:sldId id="279" r:id="rId11"/>
    <p:sldId id="323" r:id="rId12"/>
    <p:sldId id="322" r:id="rId13"/>
    <p:sldId id="324" r:id="rId14"/>
    <p:sldId id="334" r:id="rId15"/>
    <p:sldId id="325" r:id="rId16"/>
    <p:sldId id="327" r:id="rId17"/>
    <p:sldId id="33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883" autoAdjust="0"/>
  </p:normalViewPr>
  <p:slideViewPr>
    <p:cSldViewPr snapToGrid="0" snapToObjects="1">
      <p:cViewPr varScale="1">
        <p:scale>
          <a:sx n="115" d="100"/>
          <a:sy n="115" d="100"/>
        </p:scale>
        <p:origin x="-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BC685-845B-A04F-962C-DC7DA5B171F3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0096F-BD64-4B4A-88B8-F07B3FC8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0B0C-1EEF-B545-BBBF-5545DD1BEC1E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F897-9DD6-3F44-9F39-5E102FFA3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9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P4 language is</a:t>
            </a:r>
            <a:r>
              <a:rPr lang="en-US" baseline="0" dirty="0" smtClean="0"/>
              <a:t> still evolving.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Match performs</a:t>
            </a:r>
            <a:r>
              <a:rPr lang="en-US" baseline="0" dirty="0" smtClean="0"/>
              <a:t> table lookups based on metadata.</a:t>
            </a:r>
          </a:p>
          <a:p>
            <a:r>
              <a:rPr lang="en-US" baseline="0" dirty="0" smtClean="0"/>
              <a:t>The table contents is managed by the control plane.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are</a:t>
            </a:r>
            <a:r>
              <a:rPr lang="en-US" baseline="0" dirty="0" smtClean="0"/>
              <a:t> code fragments that manipulate metadata. They are driven by information obtained from table look-ups.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8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supports conditional</a:t>
            </a:r>
            <a:r>
              <a:rPr lang="en-US" baseline="0" dirty="0" smtClean="0"/>
              <a:t> forward-only control-flow.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contents is uploaded</a:t>
            </a:r>
            <a:r>
              <a:rPr lang="en-US" baseline="0" dirty="0" smtClean="0"/>
              <a:t> into the data plane by the control plane.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3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will make it possible to roll</a:t>
            </a:r>
            <a:r>
              <a:rPr lang="en-US" baseline="0" dirty="0" smtClean="0"/>
              <a:t> out new protocols and features (and remove old protocols too).</a:t>
            </a:r>
          </a:p>
          <a:p>
            <a:r>
              <a:rPr lang="en-US" baseline="0" dirty="0" smtClean="0"/>
              <a:t>Today this is mostly useful within closed networks, e.g. datacenters, but this mechanism will accelerate protocol evolution and it may become applicable to broader ecosystems.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enable all of these, without sacrificing</a:t>
            </a:r>
            <a:r>
              <a:rPr lang="en-US" baseline="0" dirty="0" smtClean="0"/>
              <a:t> performance. We want to be able to achieve </a:t>
            </a:r>
            <a:r>
              <a:rPr lang="en-US" baseline="0" dirty="0" err="1" smtClean="0"/>
              <a:t>Tbps</a:t>
            </a:r>
            <a:r>
              <a:rPr lang="en-US" baseline="0" dirty="0" smtClean="0"/>
              <a:t> switching speeds in programmable switches.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expresses the behavior</a:t>
            </a:r>
            <a:r>
              <a:rPr lang="en-US" baseline="0" dirty="0" smtClean="0"/>
              <a:t> of significant data plane functions. It currently is not rich enough to describe the complete functionality of the data 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packet processing performed in P4?</a:t>
            </a:r>
          </a:p>
          <a:p>
            <a:r>
              <a:rPr lang="en-US" dirty="0" smtClean="0"/>
              <a:t>This is a high-level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P4 language has elements corresponding to the previously-described function blocks: parsing, match/action, and reassembly.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parser is essentially a state-machine</a:t>
            </a:r>
            <a:r>
              <a:rPr lang="en-US" baseline="0" dirty="0" smtClean="0"/>
              <a:t> driven by the packet header.</a:t>
            </a:r>
          </a:p>
          <a:p>
            <a:r>
              <a:rPr lang="en-US" baseline="0" dirty="0" smtClean="0"/>
              <a:t>It extracts packet fields into general-purpose registers (“metadata”).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35555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1140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/>
              <a:buChar char="•"/>
              <a:defRPr/>
            </a:lvl2pPr>
            <a:lvl4pPr marL="1600200" indent="-228600">
              <a:buFont typeface="Arial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715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1542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629" y="6354311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42272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629" y="6348291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9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4.or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4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919720" cy="216408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P4</a:t>
            </a:r>
            <a:r>
              <a:rPr lang="en-US" sz="4900" b="1" dirty="0" smtClean="0"/>
              <a:t>: specifying</a:t>
            </a:r>
            <a:r>
              <a:rPr lang="en-US" sz="4900" b="1" dirty="0"/>
              <a:t> </a:t>
            </a:r>
            <a:r>
              <a:rPr lang="en-US" sz="4900" b="1" dirty="0" smtClean="0"/>
              <a:t>data planes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http://P4.org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9440" y="4866640"/>
            <a:ext cx="3088640" cy="6756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Mihai Budiu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762" y="5401072"/>
            <a:ext cx="1937738" cy="65095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68400" y="3602285"/>
            <a:ext cx="6918960" cy="13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netdev0.1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Ottawa, February 15, 2015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0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= State machines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394" y="1663808"/>
            <a:ext cx="38785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"/>
                <a:cs typeface="Courier"/>
              </a:rPr>
              <a:t>header_type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ethernet_t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b="1" dirty="0">
                <a:latin typeface="Courier"/>
                <a:cs typeface="Courier"/>
              </a:rPr>
              <a:t>fields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r>
              <a:rPr lang="en-US" sz="2000" dirty="0">
                <a:latin typeface="Courier"/>
                <a:cs typeface="Courier"/>
              </a:rPr>
              <a:t>        </a:t>
            </a:r>
            <a:r>
              <a:rPr lang="en-US" sz="2000" dirty="0" err="1">
                <a:latin typeface="Courier"/>
                <a:cs typeface="Courier"/>
              </a:rPr>
              <a:t>dstAddr</a:t>
            </a:r>
            <a:r>
              <a:rPr lang="en-US" sz="2000" dirty="0">
                <a:latin typeface="Courier"/>
                <a:cs typeface="Courier"/>
              </a:rPr>
              <a:t> : 48;</a:t>
            </a:r>
          </a:p>
          <a:p>
            <a:r>
              <a:rPr lang="en-US" sz="2000" dirty="0">
                <a:latin typeface="Courier"/>
                <a:cs typeface="Courier"/>
              </a:rPr>
              <a:t>        </a:t>
            </a:r>
            <a:r>
              <a:rPr lang="en-US" sz="2000" dirty="0" err="1">
                <a:latin typeface="Courier"/>
                <a:cs typeface="Courier"/>
              </a:rPr>
              <a:t>srcAddr</a:t>
            </a:r>
            <a:r>
              <a:rPr lang="en-US" sz="2000" dirty="0">
                <a:latin typeface="Courier"/>
                <a:cs typeface="Courier"/>
              </a:rPr>
              <a:t> : 48;</a:t>
            </a:r>
          </a:p>
          <a:p>
            <a:r>
              <a:rPr lang="en-US" sz="2000" dirty="0">
                <a:latin typeface="Courier"/>
                <a:cs typeface="Courier"/>
              </a:rPr>
              <a:t>        </a:t>
            </a:r>
            <a:r>
              <a:rPr lang="en-US" sz="2000" dirty="0" err="1">
                <a:latin typeface="Courier"/>
                <a:cs typeface="Courier"/>
              </a:rPr>
              <a:t>etherType</a:t>
            </a:r>
            <a:r>
              <a:rPr lang="en-US" sz="2000" dirty="0">
                <a:latin typeface="Courier"/>
                <a:cs typeface="Courier"/>
              </a:rPr>
              <a:t> : 16;</a:t>
            </a:r>
          </a:p>
          <a:p>
            <a:r>
              <a:rPr lang="en-US" sz="2000" dirty="0">
                <a:latin typeface="Courier"/>
                <a:cs typeface="Courier"/>
              </a:rPr>
              <a:t>    }</a:t>
            </a: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592" y="3721318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parser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parse_ethernet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extract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ethernet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select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latest</a:t>
            </a:r>
            <a:r>
              <a:rPr lang="en-US" dirty="0" err="1">
                <a:latin typeface="Courier"/>
                <a:cs typeface="Courier"/>
              </a:rPr>
              <a:t>.etherType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    0x8100 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parse_vlan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  0x800  : </a:t>
            </a:r>
            <a:r>
              <a:rPr lang="en-US" dirty="0">
                <a:latin typeface="Courier"/>
                <a:cs typeface="Courier"/>
              </a:rPr>
              <a:t>parse_ipv4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  0x86DD </a:t>
            </a:r>
            <a:r>
              <a:rPr lang="en-US" dirty="0">
                <a:latin typeface="Courier"/>
                <a:cs typeface="Courier"/>
              </a:rPr>
              <a:t>: parse_ipv6;</a:t>
            </a:r>
          </a:p>
          <a:p>
            <a:r>
              <a:rPr lang="en-US" dirty="0" smtClean="0">
                <a:latin typeface="Courier"/>
                <a:cs typeface="Courier"/>
              </a:rPr>
              <a:t>  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8167" y="4142259"/>
            <a:ext cx="1232911" cy="1751548"/>
            <a:chOff x="1500073" y="2309664"/>
            <a:chExt cx="1232911" cy="1751548"/>
          </a:xfrm>
        </p:grpSpPr>
        <p:sp>
          <p:nvSpPr>
            <p:cNvPr id="9" name="Freeform 8"/>
            <p:cNvSpPr/>
            <p:nvPr/>
          </p:nvSpPr>
          <p:spPr>
            <a:xfrm flipH="1">
              <a:off x="2511908" y="2309664"/>
              <a:ext cx="221076" cy="434852"/>
            </a:xfrm>
            <a:custGeom>
              <a:avLst/>
              <a:gdLst>
                <a:gd name="connsiteX0" fmla="*/ 341022 w 353722"/>
                <a:gd name="connsiteY0" fmla="*/ 81185 h 521822"/>
                <a:gd name="connsiteX1" fmla="*/ 197089 w 353722"/>
                <a:gd name="connsiteY1" fmla="*/ 752 h 521822"/>
                <a:gd name="connsiteX2" fmla="*/ 10822 w 353722"/>
                <a:gd name="connsiteY2" fmla="*/ 123518 h 521822"/>
                <a:gd name="connsiteX3" fmla="*/ 44689 w 353722"/>
                <a:gd name="connsiteY3" fmla="*/ 432552 h 521822"/>
                <a:gd name="connsiteX4" fmla="*/ 230955 w 353722"/>
                <a:gd name="connsiteY4" fmla="*/ 521452 h 521822"/>
                <a:gd name="connsiteX5" fmla="*/ 353722 w 353722"/>
                <a:gd name="connsiteY5" fmla="*/ 466418 h 52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722" h="521822">
                  <a:moveTo>
                    <a:pt x="341022" y="81185"/>
                  </a:moveTo>
                  <a:cubicBezTo>
                    <a:pt x="296572" y="37441"/>
                    <a:pt x="252122" y="-6303"/>
                    <a:pt x="197089" y="752"/>
                  </a:cubicBezTo>
                  <a:cubicBezTo>
                    <a:pt x="142056" y="7807"/>
                    <a:pt x="36222" y="51551"/>
                    <a:pt x="10822" y="123518"/>
                  </a:cubicBezTo>
                  <a:cubicBezTo>
                    <a:pt x="-14578" y="195485"/>
                    <a:pt x="8000" y="366230"/>
                    <a:pt x="44689" y="432552"/>
                  </a:cubicBezTo>
                  <a:cubicBezTo>
                    <a:pt x="81378" y="498874"/>
                    <a:pt x="179450" y="515808"/>
                    <a:pt x="230955" y="521452"/>
                  </a:cubicBezTo>
                  <a:cubicBezTo>
                    <a:pt x="282460" y="527096"/>
                    <a:pt x="353722" y="466418"/>
                    <a:pt x="353722" y="466418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00073" y="2309664"/>
              <a:ext cx="1157970" cy="1751548"/>
              <a:chOff x="1500073" y="2309664"/>
              <a:chExt cx="1157970" cy="1751548"/>
            </a:xfrm>
          </p:grpSpPr>
          <p:sp>
            <p:nvSpPr>
              <p:cNvPr id="11" name="Connector 10"/>
              <p:cNvSpPr/>
              <p:nvPr/>
            </p:nvSpPr>
            <p:spPr>
              <a:xfrm>
                <a:off x="1538170" y="2309664"/>
                <a:ext cx="431525" cy="456726"/>
              </a:xfrm>
              <a:prstGeom prst="flowChartConnector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2" name="Connector 11"/>
              <p:cNvSpPr/>
              <p:nvPr/>
            </p:nvSpPr>
            <p:spPr>
              <a:xfrm>
                <a:off x="2156812" y="2311664"/>
                <a:ext cx="459388" cy="456726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onnector 12"/>
              <p:cNvSpPr/>
              <p:nvPr/>
            </p:nvSpPr>
            <p:spPr>
              <a:xfrm>
                <a:off x="1616017" y="2970837"/>
                <a:ext cx="415196" cy="456726"/>
              </a:xfrm>
              <a:prstGeom prst="flowChartConnector">
                <a:avLst/>
              </a:prstGeom>
              <a:solidFill>
                <a:srgbClr val="D92A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4" name="Connector 13"/>
              <p:cNvSpPr/>
              <p:nvPr/>
            </p:nvSpPr>
            <p:spPr>
              <a:xfrm>
                <a:off x="2157781" y="3007535"/>
                <a:ext cx="458419" cy="456726"/>
              </a:xfrm>
              <a:prstGeom prst="flowChartConnector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5" name="Connector 14"/>
              <p:cNvSpPr/>
              <p:nvPr/>
            </p:nvSpPr>
            <p:spPr>
              <a:xfrm>
                <a:off x="1574801" y="3604486"/>
                <a:ext cx="404440" cy="456726"/>
              </a:xfrm>
              <a:prstGeom prst="flowChartConnector">
                <a:avLst/>
              </a:prstGeom>
              <a:solidFill>
                <a:srgbClr val="5CFF3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cxnSp>
            <p:nvCxnSpPr>
              <p:cNvPr id="17" name="Straight Arrow Connector 16"/>
              <p:cNvCxnSpPr>
                <a:stCxn id="11" idx="6"/>
                <a:endCxn id="12" idx="2"/>
              </p:cNvCxnSpPr>
              <p:nvPr/>
            </p:nvCxnSpPr>
            <p:spPr>
              <a:xfrm>
                <a:off x="1969695" y="2538028"/>
                <a:ext cx="187117" cy="200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1970409" y="2701504"/>
                <a:ext cx="253679" cy="33621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4"/>
                <a:endCxn id="13" idx="0"/>
              </p:cNvCxnSpPr>
              <p:nvPr/>
            </p:nvCxnSpPr>
            <p:spPr>
              <a:xfrm>
                <a:off x="1753933" y="2766390"/>
                <a:ext cx="69682" cy="204446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5"/>
                <a:endCxn id="14" idx="1"/>
              </p:cNvCxnSpPr>
              <p:nvPr/>
            </p:nvCxnSpPr>
            <p:spPr>
              <a:xfrm>
                <a:off x="1906500" y="2699504"/>
                <a:ext cx="318415" cy="37491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4"/>
                <a:endCxn id="15" idx="0"/>
              </p:cNvCxnSpPr>
              <p:nvPr/>
            </p:nvCxnSpPr>
            <p:spPr>
              <a:xfrm flipH="1">
                <a:off x="1777021" y="3427562"/>
                <a:ext cx="46594" cy="176924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4" idx="3"/>
                <a:endCxn id="15" idx="7"/>
              </p:cNvCxnSpPr>
              <p:nvPr/>
            </p:nvCxnSpPr>
            <p:spPr>
              <a:xfrm flipH="1">
                <a:off x="1920012" y="3397375"/>
                <a:ext cx="304903" cy="27399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501409" y="3667789"/>
                <a:ext cx="48034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15989" y="3649668"/>
                <a:ext cx="54205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</a:rPr>
                  <a:t>New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8744" y="3022098"/>
                <a:ext cx="51809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</a:rPr>
                  <a:t>IPv4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15896" y="3052709"/>
                <a:ext cx="5168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</a:rPr>
                  <a:t>IPv6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082108" y="2386979"/>
                <a:ext cx="55341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solidFill>
                      <a:srgbClr val="000000"/>
                    </a:solidFill>
                  </a:rPr>
                  <a:t>VLAN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00073" y="2334231"/>
                <a:ext cx="495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Eth</a:t>
                </a:r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1400002" y="3878964"/>
            <a:ext cx="1736614" cy="1545464"/>
          </a:xfrm>
          <a:custGeom>
            <a:avLst/>
            <a:gdLst>
              <a:gd name="connsiteX0" fmla="*/ 1422952 w 1736614"/>
              <a:gd name="connsiteY0" fmla="*/ 0 h 1545464"/>
              <a:gd name="connsiteX1" fmla="*/ 719126 w 1736614"/>
              <a:gd name="connsiteY1" fmla="*/ 22952 h 1545464"/>
              <a:gd name="connsiteX2" fmla="*/ 0 w 1736614"/>
              <a:gd name="connsiteY2" fmla="*/ 229524 h 1545464"/>
              <a:gd name="connsiteX3" fmla="*/ 38251 w 1736614"/>
              <a:gd name="connsiteY3" fmla="*/ 627366 h 1545464"/>
              <a:gd name="connsiteX4" fmla="*/ 130054 w 1736614"/>
              <a:gd name="connsiteY4" fmla="*/ 1155273 h 1545464"/>
              <a:gd name="connsiteX5" fmla="*/ 336612 w 1736614"/>
              <a:gd name="connsiteY5" fmla="*/ 1407750 h 1545464"/>
              <a:gd name="connsiteX6" fmla="*/ 749727 w 1736614"/>
              <a:gd name="connsiteY6" fmla="*/ 1468956 h 1545464"/>
              <a:gd name="connsiteX7" fmla="*/ 1185793 w 1736614"/>
              <a:gd name="connsiteY7" fmla="*/ 1545464 h 1545464"/>
              <a:gd name="connsiteX8" fmla="*/ 1292897 w 1736614"/>
              <a:gd name="connsiteY8" fmla="*/ 1545464 h 1545464"/>
              <a:gd name="connsiteX9" fmla="*/ 1575958 w 1736614"/>
              <a:gd name="connsiteY9" fmla="*/ 1453655 h 1545464"/>
              <a:gd name="connsiteX10" fmla="*/ 1736614 w 1736614"/>
              <a:gd name="connsiteY10" fmla="*/ 1262384 h 1545464"/>
              <a:gd name="connsiteX11" fmla="*/ 1660111 w 1736614"/>
              <a:gd name="connsiteY11" fmla="*/ 780383 h 1545464"/>
              <a:gd name="connsiteX12" fmla="*/ 1652461 w 1736614"/>
              <a:gd name="connsiteY12" fmla="*/ 711525 h 1545464"/>
              <a:gd name="connsiteX13" fmla="*/ 1575958 w 1736614"/>
              <a:gd name="connsiteY13" fmla="*/ 374890 h 1545464"/>
              <a:gd name="connsiteX14" fmla="*/ 1537706 w 1736614"/>
              <a:gd name="connsiteY14" fmla="*/ 290731 h 1545464"/>
              <a:gd name="connsiteX15" fmla="*/ 1514756 w 1736614"/>
              <a:gd name="connsiteY15" fmla="*/ 260127 h 1545464"/>
              <a:gd name="connsiteX16" fmla="*/ 1499455 w 1736614"/>
              <a:gd name="connsiteY16" fmla="*/ 229524 h 1545464"/>
              <a:gd name="connsiteX17" fmla="*/ 1422952 w 1736614"/>
              <a:gd name="connsiteY17" fmla="*/ 0 h 154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36614" h="1545464">
                <a:moveTo>
                  <a:pt x="1422952" y="0"/>
                </a:moveTo>
                <a:lnTo>
                  <a:pt x="719126" y="22952"/>
                </a:lnTo>
                <a:lnTo>
                  <a:pt x="0" y="229524"/>
                </a:lnTo>
                <a:lnTo>
                  <a:pt x="38251" y="627366"/>
                </a:lnTo>
                <a:lnTo>
                  <a:pt x="130054" y="1155273"/>
                </a:lnTo>
                <a:lnTo>
                  <a:pt x="336612" y="1407750"/>
                </a:lnTo>
                <a:lnTo>
                  <a:pt x="749727" y="1468956"/>
                </a:lnTo>
                <a:lnTo>
                  <a:pt x="1185793" y="1545464"/>
                </a:lnTo>
                <a:lnTo>
                  <a:pt x="1292897" y="1545464"/>
                </a:lnTo>
                <a:lnTo>
                  <a:pt x="1575958" y="1453655"/>
                </a:lnTo>
                <a:lnTo>
                  <a:pt x="1736614" y="1262384"/>
                </a:lnTo>
                <a:lnTo>
                  <a:pt x="1660111" y="780383"/>
                </a:lnTo>
                <a:lnTo>
                  <a:pt x="1652461" y="711525"/>
                </a:lnTo>
                <a:lnTo>
                  <a:pt x="1575958" y="374890"/>
                </a:lnTo>
                <a:cubicBezTo>
                  <a:pt x="1554898" y="318725"/>
                  <a:pt x="1562933" y="326052"/>
                  <a:pt x="1537706" y="290731"/>
                </a:cubicBezTo>
                <a:cubicBezTo>
                  <a:pt x="1530295" y="280355"/>
                  <a:pt x="1521514" y="270940"/>
                  <a:pt x="1514756" y="260127"/>
                </a:cubicBezTo>
                <a:cubicBezTo>
                  <a:pt x="1508712" y="250455"/>
                  <a:pt x="1499455" y="229524"/>
                  <a:pt x="1499455" y="229524"/>
                </a:cubicBezTo>
                <a:lnTo>
                  <a:pt x="1422952" y="0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2445" y="1695122"/>
            <a:ext cx="43403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/>
              </a:rPr>
              <a:t>﻿</a:t>
            </a:r>
          </a:p>
          <a:p>
            <a:r>
              <a:rPr lang="en-US" sz="2000" b="1" dirty="0" smtClean="0">
                <a:latin typeface="Courier"/>
              </a:rPr>
              <a:t>table </a:t>
            </a:r>
            <a:r>
              <a:rPr lang="en-US" sz="2000" b="1" dirty="0">
                <a:latin typeface="Courier"/>
              </a:rPr>
              <a:t>ipv4_lpm </a:t>
            </a:r>
            <a:endParaRPr lang="en-US" sz="2000" b="1" dirty="0" smtClean="0">
              <a:latin typeface="Courier"/>
            </a:endParaRPr>
          </a:p>
          <a:p>
            <a:r>
              <a:rPr lang="en-US" sz="2000" b="1" dirty="0" smtClean="0">
                <a:latin typeface="Courier"/>
              </a:rPr>
              <a:t>{    </a:t>
            </a:r>
          </a:p>
          <a:p>
            <a:r>
              <a:rPr lang="en-US" sz="2000" b="1" dirty="0">
                <a:latin typeface="Courier"/>
              </a:rPr>
              <a:t>	</a:t>
            </a:r>
            <a:r>
              <a:rPr lang="en-US" sz="2000" b="1" dirty="0" smtClean="0">
                <a:latin typeface="Courier"/>
              </a:rPr>
              <a:t>reads {</a:t>
            </a:r>
          </a:p>
          <a:p>
            <a:r>
              <a:rPr lang="en-US" sz="2000" b="1" dirty="0" smtClean="0">
                <a:latin typeface="Courier"/>
              </a:rPr>
              <a:t>        </a:t>
            </a:r>
            <a:r>
              <a:rPr lang="en-US" sz="2000" b="1" dirty="0">
                <a:latin typeface="Courier"/>
              </a:rPr>
              <a:t>ipv4.dstAddr : </a:t>
            </a:r>
            <a:r>
              <a:rPr lang="en-US" sz="2000" b="1" dirty="0" err="1">
                <a:latin typeface="Courier"/>
              </a:rPr>
              <a:t>lpm</a:t>
            </a:r>
            <a:r>
              <a:rPr lang="en-US" sz="2000" b="1" dirty="0" smtClean="0">
                <a:latin typeface="Courier"/>
              </a:rPr>
              <a:t>;</a:t>
            </a:r>
          </a:p>
          <a:p>
            <a:r>
              <a:rPr lang="en-US" sz="2000" b="1" dirty="0" smtClean="0">
                <a:latin typeface="Courier"/>
              </a:rPr>
              <a:t>   }</a:t>
            </a:r>
          </a:p>
          <a:p>
            <a:r>
              <a:rPr lang="en-US" sz="2000" b="1" dirty="0" smtClean="0">
                <a:latin typeface="Courier"/>
              </a:rPr>
              <a:t>   </a:t>
            </a:r>
            <a:r>
              <a:rPr lang="en-US" sz="2000" b="1" dirty="0">
                <a:latin typeface="Courier"/>
              </a:rPr>
              <a:t>actions </a:t>
            </a:r>
            <a:r>
              <a:rPr lang="en-US" sz="2000" b="1" dirty="0" smtClean="0">
                <a:latin typeface="Courier"/>
              </a:rPr>
              <a:t>{</a:t>
            </a:r>
          </a:p>
          <a:p>
            <a:r>
              <a:rPr lang="en-US" sz="2000" b="1" dirty="0" smtClean="0">
                <a:latin typeface="Courier"/>
              </a:rPr>
              <a:t>        </a:t>
            </a:r>
            <a:r>
              <a:rPr lang="en-US" sz="2000" b="1" dirty="0" err="1" smtClean="0">
                <a:latin typeface="Courier"/>
              </a:rPr>
              <a:t>set_next_hop</a:t>
            </a:r>
            <a:r>
              <a:rPr lang="en-US" sz="2000" b="1" dirty="0" smtClean="0">
                <a:latin typeface="Courier"/>
              </a:rPr>
              <a:t>;</a:t>
            </a:r>
          </a:p>
          <a:p>
            <a:r>
              <a:rPr lang="en-US" sz="2000" b="1" dirty="0" smtClean="0">
                <a:latin typeface="Courier"/>
              </a:rPr>
              <a:t>        drop</a:t>
            </a:r>
            <a:r>
              <a:rPr lang="en-US" sz="2000" b="1" dirty="0">
                <a:latin typeface="Courier"/>
              </a:rPr>
              <a:t>;    </a:t>
            </a:r>
            <a:endParaRPr lang="en-US" sz="2000" b="1" dirty="0" smtClean="0">
              <a:latin typeface="Courier"/>
            </a:endParaRPr>
          </a:p>
          <a:p>
            <a:r>
              <a:rPr lang="en-US" sz="2000" b="1" dirty="0">
                <a:latin typeface="Courier"/>
              </a:rPr>
              <a:t>	</a:t>
            </a:r>
            <a:r>
              <a:rPr lang="en-US" sz="2000" b="1" dirty="0" smtClean="0">
                <a:latin typeface="Courier"/>
              </a:rPr>
              <a:t>}</a:t>
            </a:r>
          </a:p>
          <a:p>
            <a:r>
              <a:rPr lang="en-US" sz="2000" b="1" dirty="0" smtClean="0">
                <a:latin typeface="Courier"/>
              </a:rPr>
              <a:t>}</a:t>
            </a:r>
            <a:endParaRPr lang="en-US" sz="2000" dirty="0">
              <a:latin typeface="Courier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3024"/>
              </p:ext>
            </p:extLst>
          </p:nvPr>
        </p:nvGraphicFramePr>
        <p:xfrm>
          <a:off x="5232792" y="3801109"/>
          <a:ext cx="3010829" cy="25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0"/>
                <a:gridCol w="1598909"/>
              </a:tblGrid>
              <a:tr h="4328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0.*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10.0.0.*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set_next_hop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224.*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10.0.1.*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set_next_hop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ight Brace 31"/>
          <p:cNvSpPr/>
          <p:nvPr/>
        </p:nvSpPr>
        <p:spPr>
          <a:xfrm rot="16200000">
            <a:off x="5725913" y="2880685"/>
            <a:ext cx="427304" cy="1413544"/>
          </a:xfrm>
          <a:prstGeom prst="rightBrace">
            <a:avLst>
              <a:gd name="adj1" fmla="val 11111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17556" y="2912139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Lookup key</a:t>
            </a:r>
            <a:endParaRPr lang="en-US" sz="2400" dirty="0"/>
          </a:p>
        </p:txBody>
      </p:sp>
      <p:sp>
        <p:nvSpPr>
          <p:cNvPr id="34" name="Right Brace 33"/>
          <p:cNvSpPr/>
          <p:nvPr/>
        </p:nvSpPr>
        <p:spPr>
          <a:xfrm>
            <a:off x="5019139" y="2987102"/>
            <a:ext cx="213653" cy="300787"/>
          </a:xfrm>
          <a:prstGeom prst="rightBrace">
            <a:avLst>
              <a:gd name="adj1" fmla="val 11111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110" y="1560173"/>
            <a:ext cx="861577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/>
              </a:rPr>
              <a:t>action </a:t>
            </a:r>
            <a:r>
              <a:rPr lang="en-US" b="1" dirty="0" err="1">
                <a:latin typeface="Courier"/>
              </a:rPr>
              <a:t>set_nhop</a:t>
            </a:r>
            <a:r>
              <a:rPr lang="en-US" b="1" dirty="0">
                <a:latin typeface="Courier"/>
              </a:rPr>
              <a:t>(</a:t>
            </a:r>
            <a:r>
              <a:rPr lang="en-US" b="1" dirty="0" smtClean="0">
                <a:latin typeface="Courier"/>
              </a:rPr>
              <a:t>nhop_ipv4_addr, </a:t>
            </a:r>
            <a:r>
              <a:rPr lang="en-US" b="1" dirty="0">
                <a:latin typeface="Courier"/>
              </a:rPr>
              <a:t>port) </a:t>
            </a:r>
            <a:endParaRPr lang="en-US" b="1" dirty="0" smtClean="0">
              <a:latin typeface="Courier"/>
            </a:endParaRPr>
          </a:p>
          <a:p>
            <a:r>
              <a:rPr lang="en-US" b="1" dirty="0" smtClean="0">
                <a:latin typeface="Courier"/>
              </a:rPr>
              <a:t>{    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modify_field</a:t>
            </a:r>
            <a:r>
              <a:rPr lang="en-US" b="1" dirty="0" smtClean="0">
                <a:latin typeface="Courier"/>
              </a:rPr>
              <a:t>(metadata.nhop_ipv4_addr, nhop_ipv4_addr)</a:t>
            </a:r>
            <a:r>
              <a:rPr lang="en-US" b="1" dirty="0">
                <a:latin typeface="Courier"/>
              </a:rPr>
              <a:t>;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modify_field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 smtClean="0">
                <a:latin typeface="Courier"/>
              </a:rPr>
              <a:t>standard_metadata.egress_port</a:t>
            </a:r>
            <a:r>
              <a:rPr lang="en-US" b="1" dirty="0" smtClean="0">
                <a:latin typeface="Courier"/>
              </a:rPr>
              <a:t>, </a:t>
            </a:r>
            <a:r>
              <a:rPr lang="en-US" b="1" dirty="0">
                <a:latin typeface="Courier"/>
              </a:rPr>
              <a:t>port);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add_to_field</a:t>
            </a:r>
            <a:r>
              <a:rPr lang="en-US" b="1" dirty="0">
                <a:latin typeface="Courier"/>
              </a:rPr>
              <a:t>(ipv4.ttl, -1);</a:t>
            </a:r>
          </a:p>
          <a:p>
            <a:r>
              <a:rPr lang="en-US" b="1" dirty="0">
                <a:latin typeface="Courier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56400"/>
              </p:ext>
            </p:extLst>
          </p:nvPr>
        </p:nvGraphicFramePr>
        <p:xfrm>
          <a:off x="4775147" y="4498681"/>
          <a:ext cx="3062011" cy="11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62"/>
                <a:gridCol w="1103849"/>
              </a:tblGrid>
              <a:tr h="411665">
                <a:tc>
                  <a:txBody>
                    <a:bodyPr/>
                    <a:lstStyle/>
                    <a:p>
                      <a:r>
                        <a:rPr lang="en-US" dirty="0" smtClean="0"/>
                        <a:t>nhop_ipv4_addr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192820">
                <a:tc>
                  <a:txBody>
                    <a:bodyPr/>
                    <a:lstStyle/>
                    <a:p>
                      <a:r>
                        <a:rPr lang="en-US" dirty="0" smtClean="0"/>
                        <a:t>10.0.0.10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92820">
                <a:tc>
                  <a:txBody>
                    <a:bodyPr/>
                    <a:lstStyle/>
                    <a:p>
                      <a:r>
                        <a:rPr lang="en-US" dirty="0" smtClean="0"/>
                        <a:t>10.0.1.10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Elbow Connector 9"/>
          <p:cNvCxnSpPr>
            <a:endCxn id="8" idx="1"/>
          </p:cNvCxnSpPr>
          <p:nvPr/>
        </p:nvCxnSpPr>
        <p:spPr>
          <a:xfrm>
            <a:off x="3909294" y="4973030"/>
            <a:ext cx="865853" cy="97243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3909294" y="5455032"/>
            <a:ext cx="865853" cy="818637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13623"/>
              </p:ext>
            </p:extLst>
          </p:nvPr>
        </p:nvGraphicFramePr>
        <p:xfrm>
          <a:off x="898465" y="3885776"/>
          <a:ext cx="3010829" cy="25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0"/>
                <a:gridCol w="1598909"/>
              </a:tblGrid>
              <a:tr h="4328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0.*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10.0.0.*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set_next_hop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224.*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/>
                        <a:t>10.0.1.*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set_next_hop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16200000" flipV="1">
            <a:off x="3129736" y="2236099"/>
            <a:ext cx="2630206" cy="1894957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4652351" y="2236099"/>
            <a:ext cx="2630206" cy="1894957"/>
          </a:xfrm>
          <a:prstGeom prst="bentConnector3">
            <a:avLst>
              <a:gd name="adj1" fmla="val 5505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2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2133"/>
            <a:ext cx="738781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control </a:t>
            </a:r>
            <a:r>
              <a:rPr lang="en-US" dirty="0" smtClean="0">
                <a:latin typeface="Courier"/>
                <a:cs typeface="Courier"/>
              </a:rPr>
              <a:t>ingress </a:t>
            </a:r>
          </a:p>
          <a:p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 smtClean="0">
                <a:latin typeface="Courier"/>
                <a:cs typeface="Courier"/>
              </a:rPr>
              <a:t>apply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port)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  if (</a:t>
            </a:r>
            <a:r>
              <a:rPr lang="en-US" b="1" dirty="0">
                <a:latin typeface="Courier"/>
                <a:cs typeface="Courier"/>
              </a:rPr>
              <a:t>valid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vlan_tag</a:t>
            </a:r>
            <a:r>
              <a:rPr lang="en-US" dirty="0" smtClean="0">
                <a:latin typeface="Courier"/>
                <a:cs typeface="Courier"/>
              </a:rPr>
              <a:t>[0])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b="1" dirty="0" smtClean="0">
                <a:latin typeface="Courier"/>
                <a:cs typeface="Courier"/>
              </a:rPr>
              <a:t>apply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port_vlan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 smtClean="0">
                <a:latin typeface="Courier"/>
                <a:cs typeface="Courier"/>
              </a:rPr>
              <a:t>apply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bridge_domain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if (</a:t>
            </a:r>
            <a:r>
              <a:rPr lang="en-US" b="1" dirty="0">
                <a:latin typeface="Courier"/>
                <a:cs typeface="Courier"/>
              </a:rPr>
              <a:t>valid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mpls_bos</a:t>
            </a:r>
            <a:r>
              <a:rPr lang="en-US" dirty="0">
                <a:latin typeface="Courier"/>
                <a:cs typeface="Courier"/>
              </a:rPr>
              <a:t>))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b="1" dirty="0" smtClean="0">
                <a:latin typeface="Courier"/>
                <a:cs typeface="Courier"/>
              </a:rPr>
              <a:t>apply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mpls_label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retrieve_tunnel_vni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if (</a:t>
            </a:r>
            <a:r>
              <a:rPr lang="en-US" b="1" dirty="0">
                <a:latin typeface="Courier"/>
                <a:cs typeface="Courier"/>
              </a:rPr>
              <a:t>valid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vxlan</a:t>
            </a:r>
            <a:r>
              <a:rPr lang="en-US" dirty="0">
                <a:latin typeface="Courier"/>
                <a:cs typeface="Courier"/>
              </a:rPr>
              <a:t>) or </a:t>
            </a:r>
            <a:r>
              <a:rPr lang="en-US" b="1" dirty="0">
                <a:latin typeface="Courier"/>
                <a:cs typeface="Courier"/>
              </a:rPr>
              <a:t>valid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genv</a:t>
            </a:r>
            <a:r>
              <a:rPr lang="en-US" dirty="0">
                <a:latin typeface="Courier"/>
                <a:cs typeface="Courier"/>
              </a:rPr>
              <a:t>) or </a:t>
            </a:r>
            <a:r>
              <a:rPr lang="en-US" b="1" dirty="0">
                <a:latin typeface="Courier"/>
                <a:cs typeface="Courier"/>
              </a:rPr>
              <a:t>valid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nvgre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)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b="1" dirty="0" smtClean="0">
                <a:latin typeface="Courier"/>
                <a:cs typeface="Courier"/>
              </a:rPr>
              <a:t>apply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dest_vtep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b="1" dirty="0" smtClean="0">
                <a:latin typeface="Courier"/>
                <a:cs typeface="Courier"/>
              </a:rPr>
              <a:t>apply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src_vtep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}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542337" y="975229"/>
            <a:ext cx="605346" cy="759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M/A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07083" y="2075041"/>
            <a:ext cx="605346" cy="759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M/A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2337" y="3131487"/>
            <a:ext cx="605346" cy="759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M/A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07083" y="4116712"/>
            <a:ext cx="605346" cy="759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M/A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2337" y="5232510"/>
            <a:ext cx="605346" cy="759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M/A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7845010" y="1734921"/>
            <a:ext cx="564746" cy="34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7845010" y="1734921"/>
            <a:ext cx="0" cy="1396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7845010" y="3891179"/>
            <a:ext cx="564746" cy="22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7845010" y="3891179"/>
            <a:ext cx="0" cy="1341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flipH="1">
            <a:off x="7845010" y="4876404"/>
            <a:ext cx="564746" cy="356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7845010" y="2834733"/>
            <a:ext cx="564746" cy="29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3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by header types</a:t>
            </a:r>
          </a:p>
          <a:p>
            <a:endParaRPr lang="en-US" dirty="0"/>
          </a:p>
          <a:p>
            <a:r>
              <a:rPr lang="en-US" dirty="0" err="1" smtClean="0">
                <a:latin typeface="Consolas"/>
                <a:cs typeface="Consolas"/>
              </a:rPr>
              <a:t>add_header</a:t>
            </a:r>
            <a:r>
              <a:rPr lang="en-US" dirty="0" smtClean="0">
                <a:latin typeface="Consolas"/>
                <a:cs typeface="Consolas"/>
              </a:rPr>
              <a:t>(ipv6);</a:t>
            </a:r>
          </a:p>
          <a:p>
            <a:r>
              <a:rPr lang="en-US" dirty="0" err="1" smtClean="0">
                <a:latin typeface="Consolas"/>
                <a:cs typeface="Consolas"/>
              </a:rPr>
              <a:t>remove_header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vlan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15" y="1278298"/>
            <a:ext cx="2800176" cy="32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8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contents management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4935" y="2378563"/>
            <a:ext cx="3860106" cy="1350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 plane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234935" y="4138694"/>
            <a:ext cx="3860106" cy="135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plane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824924" y="413869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24924" y="448372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24924" y="482875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24924" y="517379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95041" y="410866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095041" y="445369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095041" y="479872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095041" y="514376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75821" y="3728661"/>
            <a:ext cx="729061" cy="410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14932" y="2273565"/>
            <a:ext cx="4070111" cy="33502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529845" y="2051407"/>
            <a:ext cx="390010" cy="2087288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83126" y="2633592"/>
            <a:ext cx="369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Manage tables contents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2699866" y="2895202"/>
            <a:ext cx="2683260" cy="1048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5052" y="3206850"/>
            <a:ext cx="336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(Tied to P4</a:t>
            </a:r>
            <a:r>
              <a:rPr lang="en-US" sz="2800" dirty="0"/>
              <a:t> </a:t>
            </a:r>
            <a:r>
              <a:rPr lang="en-US" sz="2800" dirty="0" smtClean="0"/>
              <a:t>program)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15</a:t>
            </a:fld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4127561" y="3635795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85" y="2887869"/>
            <a:ext cx="2967015" cy="22252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63" y="1273635"/>
            <a:ext cx="8676910" cy="50827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language</a:t>
            </a:r>
          </a:p>
          <a:p>
            <a:pPr lvl="1"/>
            <a:r>
              <a:rPr lang="en-US" dirty="0" smtClean="0"/>
              <a:t>Parsing, bit-field manipulation, table lookup,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control flow, packet reassembly</a:t>
            </a:r>
          </a:p>
          <a:p>
            <a:r>
              <a:rPr lang="en-US" dirty="0" smtClean="0"/>
              <a:t>Efficient execution (high speed switching)</a:t>
            </a:r>
          </a:p>
          <a:p>
            <a:r>
              <a:rPr lang="en-US" dirty="0" smtClean="0"/>
              <a:t>Simple cost model</a:t>
            </a:r>
          </a:p>
          <a:p>
            <a:r>
              <a:rPr lang="en-US" dirty="0" smtClean="0"/>
              <a:t>Abstract resources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Expressive:</a:t>
            </a:r>
          </a:p>
          <a:p>
            <a:pPr lvl="1"/>
            <a:r>
              <a:rPr lang="en-US" dirty="0" smtClean="0"/>
              <a:t>New protocols, forwarding policies, </a:t>
            </a:r>
            <a:br>
              <a:rPr lang="en-US" dirty="0" smtClean="0"/>
            </a:br>
            <a:r>
              <a:rPr lang="en-US" dirty="0" smtClean="0"/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61838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114" y="3023582"/>
            <a:ext cx="3860106" cy="1350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 plane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441114" y="4783713"/>
            <a:ext cx="3860106" cy="135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plane</a:t>
            </a:r>
            <a:endParaRPr lang="en-US" sz="3200" dirty="0"/>
          </a:p>
        </p:txBody>
      </p:sp>
      <p:sp>
        <p:nvSpPr>
          <p:cNvPr id="23" name="Up-Down Arrow 22"/>
          <p:cNvSpPr/>
          <p:nvPr/>
        </p:nvSpPr>
        <p:spPr>
          <a:xfrm>
            <a:off x="7289162" y="4253781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31103" y="478371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031103" y="512874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1103" y="5473777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31103" y="581880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301220" y="475368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301220" y="509871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301220" y="5443747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301220" y="578877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21050" y="4373680"/>
            <a:ext cx="540601" cy="410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21111" y="2918584"/>
            <a:ext cx="4070111" cy="33502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736024" y="2714058"/>
            <a:ext cx="390010" cy="206965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310393" y="4565117"/>
            <a:ext cx="259288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737" y="4116500"/>
            <a:ext cx="2981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The P4 Programming-</a:t>
            </a:r>
            <a:br>
              <a:rPr lang="en-US" sz="2400" i="1" dirty="0" smtClean="0"/>
            </a:br>
            <a:r>
              <a:rPr lang="en-US" sz="2400" i="1" dirty="0" smtClean="0"/>
              <a:t>Language Interface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3274" y="170120"/>
            <a:ext cx="8890115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Creating a Programming Language Interface</a:t>
            </a:r>
            <a:br>
              <a:rPr 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a place where there wasn’t one. </a:t>
            </a:r>
          </a:p>
        </p:txBody>
      </p:sp>
    </p:spTree>
    <p:extLst>
      <p:ext uri="{BB962C8B-B14F-4D97-AF65-F5344CB8AC3E}">
        <p14:creationId xmlns:p14="http://schemas.microsoft.com/office/powerpoint/2010/main" val="27815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P4 Language Consortium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“Open </a:t>
            </a:r>
            <a:r>
              <a:rPr lang="en-US" dirty="0"/>
              <a:t>for participation by any individual or </a:t>
            </a:r>
            <a:r>
              <a:rPr lang="en-US" dirty="0" smtClean="0"/>
              <a:t>corporation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http://p4.org</a:t>
            </a:r>
            <a:endParaRPr lang="en-US" dirty="0" smtClean="0"/>
          </a:p>
          <a:p>
            <a:r>
              <a:rPr lang="en-US" dirty="0"/>
              <a:t>Language </a:t>
            </a:r>
            <a:r>
              <a:rPr lang="en-US" dirty="0" smtClean="0"/>
              <a:t>spec </a:t>
            </a:r>
            <a:r>
              <a:rPr lang="en-US" dirty="0" smtClean="0"/>
              <a:t>v1.0.1</a:t>
            </a:r>
            <a:endParaRPr lang="en-US" dirty="0" smtClean="0"/>
          </a:p>
          <a:p>
            <a:r>
              <a:rPr lang="en-US" dirty="0" smtClean="0"/>
              <a:t>Coming soon (3/2015): FOSS </a:t>
            </a:r>
            <a:r>
              <a:rPr lang="en-US" dirty="0" smtClean="0"/>
              <a:t>release of a reference P4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71" y="9199"/>
            <a:ext cx="8229600" cy="1143000"/>
          </a:xfrm>
        </p:spPr>
        <p:txBody>
          <a:bodyPr/>
          <a:lstStyle/>
          <a:p>
            <a:r>
              <a:rPr lang="en-US" dirty="0" smtClean="0"/>
              <a:t>What do we want to achieve?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289054" y="1246704"/>
            <a:ext cx="7623795" cy="1601976"/>
            <a:chOff x="352172" y="4977700"/>
            <a:chExt cx="7623795" cy="1601976"/>
          </a:xfrm>
        </p:grpSpPr>
        <p:sp>
          <p:nvSpPr>
            <p:cNvPr id="11" name="Rectangle 10"/>
            <p:cNvSpPr/>
            <p:nvPr/>
          </p:nvSpPr>
          <p:spPr>
            <a:xfrm>
              <a:off x="762183" y="5094561"/>
              <a:ext cx="3860106" cy="135009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Switch</a:t>
              </a:r>
              <a:endParaRPr lang="en-US" sz="32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52172" y="5094561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2172" y="5439593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2172" y="5784625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2172" y="6129657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622289" y="5064531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2289" y="5409563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622289" y="5754595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622289" y="6099627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2180" y="4977700"/>
              <a:ext cx="4070111" cy="160197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46672" y="5868794"/>
              <a:ext cx="2629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Your own protocols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6672" y="5178730"/>
              <a:ext cx="2566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Standard protocols</a:t>
              </a:r>
              <a:endParaRPr lang="en-US" sz="2400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5085523" y="5064531"/>
              <a:ext cx="232925" cy="690064"/>
            </a:xfrm>
            <a:prstGeom prst="rightBrace">
              <a:avLst>
                <a:gd name="adj1" fmla="val 31475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5085523" y="5754595"/>
              <a:ext cx="232925" cy="690064"/>
            </a:xfrm>
            <a:prstGeom prst="rightBrace">
              <a:avLst>
                <a:gd name="adj1" fmla="val 31475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73942" y="3550609"/>
            <a:ext cx="7966683" cy="2511778"/>
            <a:chOff x="893685" y="1326445"/>
            <a:chExt cx="7966683" cy="2511778"/>
          </a:xfrm>
        </p:grpSpPr>
        <p:sp>
          <p:nvSpPr>
            <p:cNvPr id="30" name="Cloud 29"/>
            <p:cNvSpPr/>
            <p:nvPr/>
          </p:nvSpPr>
          <p:spPr>
            <a:xfrm>
              <a:off x="5177369" y="1326445"/>
              <a:ext cx="3682999" cy="2511778"/>
            </a:xfrm>
            <a:prstGeom prst="cloud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</a:rPr>
                <a:t>Datacenter</a:t>
              </a:r>
              <a:endParaRPr lang="en-US" sz="2400" i="1" dirty="0">
                <a:solidFill>
                  <a:srgbClr val="000000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646" y="1634538"/>
              <a:ext cx="705556" cy="47037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1369" y="1999075"/>
              <a:ext cx="705556" cy="47037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5870224" y="2234261"/>
              <a:ext cx="2201333" cy="235185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971369" y="2283649"/>
              <a:ext cx="352778" cy="707887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33446" y="2283650"/>
              <a:ext cx="1587500" cy="893207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533446" y="3176857"/>
              <a:ext cx="1093611" cy="110876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055557" y="1869724"/>
              <a:ext cx="1016000" cy="296332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43226" y="1869724"/>
              <a:ext cx="867831" cy="476805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93685" y="2283650"/>
              <a:ext cx="36333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Currently most useful if you have</a:t>
              </a:r>
              <a:br>
                <a:rPr lang="en-US" sz="2000" i="1" dirty="0" smtClean="0"/>
              </a:br>
              <a:r>
                <a:rPr lang="en-US" sz="2000" i="1" dirty="0" smtClean="0"/>
                <a:t>your own network playground</a:t>
              </a:r>
              <a:endParaRPr lang="en-US" sz="2000" i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378" y="2941671"/>
              <a:ext cx="705556" cy="47037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979" y="2283649"/>
              <a:ext cx="705556" cy="470371"/>
            </a:xfrm>
            <a:prstGeom prst="rect">
              <a:avLst/>
            </a:prstGeom>
          </p:spPr>
        </p:pic>
        <p:cxnSp>
          <p:nvCxnSpPr>
            <p:cNvPr id="54" name="Straight Connector 53"/>
            <p:cNvCxnSpPr/>
            <p:nvPr/>
          </p:nvCxnSpPr>
          <p:spPr>
            <a:xfrm flipH="1" flipV="1">
              <a:off x="5743226" y="2581728"/>
              <a:ext cx="458610" cy="595130"/>
            </a:xfrm>
            <a:prstGeom prst="line">
              <a:avLst/>
            </a:prstGeom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0535" y="3071858"/>
              <a:ext cx="705556" cy="470371"/>
            </a:xfrm>
            <a:prstGeom prst="rect">
              <a:avLst/>
            </a:prstGeom>
          </p:spPr>
        </p:pic>
      </p:grpSp>
      <p:sp>
        <p:nvSpPr>
          <p:cNvPr id="96" name="Slide Number Placeholder 9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30" y="1600200"/>
            <a:ext cx="8655000" cy="48128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 (new)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VxLAN</a:t>
            </a:r>
            <a:r>
              <a:rPr lang="en-US" dirty="0" smtClean="0"/>
              <a:t>: 175 lines of code</a:t>
            </a:r>
          </a:p>
          <a:p>
            <a:pPr lvl="1"/>
            <a:r>
              <a:rPr lang="en-US" dirty="0" smtClean="0"/>
              <a:t>NVGRE: 183 lines of code</a:t>
            </a:r>
          </a:p>
          <a:p>
            <a:r>
              <a:rPr lang="en-US" dirty="0" smtClean="0"/>
              <a:t>Low overhead (high speed)</a:t>
            </a:r>
          </a:p>
          <a:p>
            <a:r>
              <a:rPr lang="en-US" dirty="0" smtClean="0"/>
              <a:t>Flexible forwarding policies</a:t>
            </a:r>
          </a:p>
          <a:p>
            <a:r>
              <a:rPr lang="en-US" dirty="0" smtClean="0"/>
              <a:t>Improved signaling, monitoring, and troubleshooting</a:t>
            </a:r>
          </a:p>
          <a:p>
            <a:r>
              <a:rPr lang="en-US" dirty="0" smtClean="0"/>
              <a:t>Change functionality with software upgrades</a:t>
            </a:r>
          </a:p>
          <a:p>
            <a:r>
              <a:rPr lang="en-US" dirty="0" smtClean="0"/>
              <a:t>Use only what you need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571" b="28462"/>
          <a:stretch/>
        </p:blipFill>
        <p:spPr>
          <a:xfrm>
            <a:off x="6689391" y="1750922"/>
            <a:ext cx="2295533" cy="13444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8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02" y="274638"/>
            <a:ext cx="8229600" cy="782147"/>
          </a:xfrm>
        </p:spPr>
        <p:txBody>
          <a:bodyPr/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 plane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plane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Control traffic</a:t>
            </a:r>
            <a:endParaRPr lang="en-US" sz="2400" i="1" dirty="0"/>
          </a:p>
        </p:txBody>
      </p:sp>
      <p:cxnSp>
        <p:nvCxnSpPr>
          <p:cNvPr id="28" name="Straight Arrow Connector 27"/>
          <p:cNvCxnSpPr>
            <a:stCxn id="61" idx="1"/>
            <a:endCxn id="15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  <a:endCxn id="63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Packets</a:t>
            </a:r>
            <a:endParaRPr lang="en-US" sz="3200" i="1" dirty="0"/>
          </a:p>
        </p:txBody>
      </p:sp>
      <p:cxnSp>
        <p:nvCxnSpPr>
          <p:cNvPr id="30" name="Straight Arrow Connector 29"/>
          <p:cNvCxnSpPr>
            <a:stCxn id="29" idx="1"/>
            <a:endCxn id="13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63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Table </a:t>
            </a:r>
            <a:r>
              <a:rPr lang="en-US" sz="2400" i="1" dirty="0" err="1" smtClean="0"/>
              <a:t>mgmt</a:t>
            </a:r>
            <a:endParaRPr lang="en-US" sz="2400" i="1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4"/>
          </p:nvPr>
        </p:nvSpPr>
        <p:spPr>
          <a:xfrm>
            <a:off x="7837158" y="6356350"/>
            <a:ext cx="953171" cy="365125"/>
          </a:xfrm>
        </p:spPr>
        <p:txBody>
          <a:bodyPr/>
          <a:lstStyle/>
          <a:p>
            <a:fld id="{8A1781BC-3211-F34E-99EA-B41CEAE43939}" type="slidenum">
              <a:rPr lang="en-US" smtClean="0"/>
              <a:t>5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 plane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plane</a:t>
            </a:r>
            <a:endParaRPr lang="en-US" sz="3200" dirty="0"/>
          </a:p>
        </p:txBody>
      </p:sp>
      <p:sp>
        <p:nvSpPr>
          <p:cNvPr id="36" name="Right Arrow 35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P4 Program</a:t>
            </a:r>
            <a:endParaRPr lang="en-US" sz="2400" i="1" dirty="0"/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Traditional </a:t>
            </a:r>
            <a:br>
              <a:rPr lang="en-US" sz="3200" dirty="0" smtClean="0"/>
            </a:br>
            <a:r>
              <a:rPr lang="en-US" sz="3200" dirty="0" smtClean="0"/>
              <a:t>switch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P4</a:t>
            </a:r>
            <a:r>
              <a:rPr lang="en-US" sz="3200" dirty="0" smtClean="0"/>
              <a:t>-defined</a:t>
            </a:r>
            <a:r>
              <a:rPr lang="en-US" sz="3200" dirty="0"/>
              <a:t> </a:t>
            </a:r>
            <a:r>
              <a:rPr lang="en-US" sz="3200" dirty="0" smtClean="0"/>
              <a:t>switch</a:t>
            </a:r>
            <a:endParaRPr lang="en-US" sz="3200" dirty="0"/>
          </a:p>
        </p:txBody>
      </p:sp>
      <p:sp>
        <p:nvSpPr>
          <p:cNvPr id="26" name="Rounded Rectangle 25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-Down Arrow 73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P4 table </a:t>
            </a:r>
            <a:r>
              <a:rPr lang="en-US" sz="2400" i="1" dirty="0" err="1" smtClean="0"/>
              <a:t>mgmt</a:t>
            </a:r>
            <a:endParaRPr lang="en-US" sz="2400" i="1" dirty="0"/>
          </a:p>
        </p:txBody>
      </p:sp>
      <p:cxnSp>
        <p:nvCxnSpPr>
          <p:cNvPr id="79" name="Straight Arrow Connector 78"/>
          <p:cNvCxnSpPr>
            <a:stCxn id="77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8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61" grpId="0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2" grpId="0"/>
      <p:bldP spid="51" grpId="0" animBg="1"/>
      <p:bldP spid="60" grpId="0"/>
      <p:bldP spid="62" grpId="0" animBg="1"/>
      <p:bldP spid="74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5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4935" y="2378563"/>
            <a:ext cx="3860106" cy="1350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 plane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234935" y="4138694"/>
            <a:ext cx="3860106" cy="135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plane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824924" y="413869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24924" y="448372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24924" y="482875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24924" y="517379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95041" y="410866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095041" y="445369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095041" y="479872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095041" y="514376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514871" y="3728661"/>
            <a:ext cx="779943" cy="410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932" y="2273565"/>
            <a:ext cx="4070111" cy="33502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529845" y="2168531"/>
            <a:ext cx="390010" cy="2315195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85653" y="2033233"/>
            <a:ext cx="3258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Programmable switches</a:t>
            </a:r>
          </a:p>
          <a:p>
            <a:r>
              <a:rPr lang="en-US" sz="2400" dirty="0" smtClean="0"/>
              <a:t>FPGA switches</a:t>
            </a:r>
          </a:p>
          <a:p>
            <a:r>
              <a:rPr lang="en-US" sz="2400" dirty="0" smtClean="0"/>
              <a:t>Programmable NICs</a:t>
            </a:r>
          </a:p>
          <a:p>
            <a:r>
              <a:rPr lang="en-US" sz="2400" dirty="0" smtClean="0"/>
              <a:t>Software switches</a:t>
            </a:r>
          </a:p>
          <a:p>
            <a:r>
              <a:rPr lang="en-US" sz="2400" dirty="0" smtClean="0"/>
              <a:t>You name it…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>
            <a:off x="5185043" y="2999849"/>
            <a:ext cx="458082" cy="83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5643125" y="2168531"/>
            <a:ext cx="242528" cy="1662636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6</a:t>
            </a:fld>
            <a:endParaRPr lang="en-US" dirty="0"/>
          </a:p>
        </p:txBody>
      </p:sp>
      <p:sp>
        <p:nvSpPr>
          <p:cNvPr id="23" name="Up-Down Arrow 22"/>
          <p:cNvSpPr/>
          <p:nvPr/>
        </p:nvSpPr>
        <p:spPr>
          <a:xfrm>
            <a:off x="4127561" y="3635795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plane programmability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24923" y="2646452"/>
            <a:ext cx="7559431" cy="2872370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Data plane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1206" y="3124200"/>
            <a:ext cx="1383388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P4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956303" y="3124200"/>
            <a:ext cx="1322982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P4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5937535" y="3124200"/>
            <a:ext cx="1402706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40565" y="1542655"/>
            <a:ext cx="2124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Programmable</a:t>
            </a:r>
            <a:br>
              <a:rPr lang="en-US" sz="2400" i="1" dirty="0" smtClean="0"/>
            </a:br>
            <a:r>
              <a:rPr lang="en-US" sz="2400" i="1" dirty="0" smtClean="0"/>
              <a:t>blocks</a:t>
            </a:r>
            <a:endParaRPr lang="en-US" sz="2400" i="1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284594" y="2373652"/>
            <a:ext cx="718253" cy="778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002847" y="2373652"/>
            <a:ext cx="614947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4002847" y="2373652"/>
            <a:ext cx="1934688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1904" y="5691866"/>
            <a:ext cx="200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Fixed function</a:t>
            </a:r>
            <a:endParaRPr lang="en-US" sz="2400" i="1" dirty="0"/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3344599" y="5253007"/>
            <a:ext cx="139463" cy="4388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3810000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8459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747779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340241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279285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9851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7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100" y="2150156"/>
            <a:ext cx="2392876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3314" y="185013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90082" y="2210160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50084" y="3790282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88" y="2606299"/>
            <a:ext cx="156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Packet (byte[])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39435" y="1935142"/>
            <a:ext cx="96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26694" y="1940143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48199" y="1940143"/>
            <a:ext cx="521505" cy="430032"/>
          </a:xfrm>
          <a:prstGeom prst="rect">
            <a:avLst/>
          </a:prstGeom>
          <a:solidFill>
            <a:srgbClr val="D996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vlan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69704" y="1940143"/>
            <a:ext cx="521505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ipv4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6694" y="1940143"/>
            <a:ext cx="1564515" cy="430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00036" y="344525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match-action</a:t>
            </a:r>
          </a:p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98855" y="4305319"/>
            <a:ext cx="110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70098" y="3445255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0098" y="3875287"/>
            <a:ext cx="521505" cy="430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1603" y="3445255"/>
            <a:ext cx="622999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ipv4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320146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80022" y="3790282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70098" y="506606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reassembly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050084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28143" y="5276081"/>
            <a:ext cx="2392876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76343" y="573222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204851" y="227516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18180" y="2425815"/>
            <a:ext cx="92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91603" y="3875287"/>
            <a:ext cx="521505" cy="430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err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23109" y="3875287"/>
            <a:ext cx="781512" cy="430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9311" y="3450260"/>
            <a:ext cx="695310" cy="4300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0960" y="3379589"/>
            <a:ext cx="1590043" cy="950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</a:t>
            </a:r>
            <a:r>
              <a:rPr lang="en-US" dirty="0" err="1" smtClean="0"/>
              <a:t>ueueing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616688" y="373029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26694" y="2425815"/>
            <a:ext cx="1130031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8476794" y="227516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8013344" y="372277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00033" y="5186075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21538" y="5186075"/>
            <a:ext cx="521505" cy="430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43043" y="5186075"/>
            <a:ext cx="521505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ipv4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00033" y="5186075"/>
            <a:ext cx="1564515" cy="430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200033" y="5671747"/>
            <a:ext cx="1130031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369270" y="4853138"/>
            <a:ext cx="96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8400230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37189" y="2217664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315094" y="5458213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/>
      <p:bldP spid="14" grpId="0" animBg="1"/>
      <p:bldP spid="16" grpId="0" animBg="1"/>
      <p:bldP spid="17" grpId="0" animBg="1"/>
      <p:bldP spid="10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2" grpId="0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1870" y="169582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0036" y="329094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match-action</a:t>
            </a:r>
          </a:p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0036" y="491175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reassembly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8037" y="1814898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State-machine; </a:t>
            </a:r>
            <a:br>
              <a:rPr lang="en-US" sz="2400" dirty="0" smtClean="0"/>
            </a:br>
            <a:r>
              <a:rPr lang="en-US" sz="2400" dirty="0" err="1" smtClean="0"/>
              <a:t>bitfield</a:t>
            </a:r>
            <a:r>
              <a:rPr lang="en-US" sz="2400" dirty="0" smtClean="0"/>
              <a:t> extraction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3196949"/>
            <a:ext cx="33767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lookup and update;</a:t>
            </a:r>
            <a:br>
              <a:rPr lang="en-US" sz="2400" dirty="0" smtClean="0"/>
            </a:br>
            <a:r>
              <a:rPr lang="en-US" sz="2400" dirty="0" err="1" smtClean="0"/>
              <a:t>bitfield</a:t>
            </a:r>
            <a:r>
              <a:rPr lang="en-US" sz="2400" dirty="0" smtClean="0"/>
              <a:t> manipulation; </a:t>
            </a:r>
            <a:br>
              <a:rPr lang="en-US" sz="2400" dirty="0" smtClean="0"/>
            </a:br>
            <a:r>
              <a:rPr lang="en-US" sz="2400" dirty="0" smtClean="0"/>
              <a:t>control flow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5201463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Bitfield</a:t>
            </a:r>
            <a:r>
              <a:rPr lang="en-US" sz="2400" dirty="0" smtClean="0"/>
              <a:t> assembly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16949" y="6052439"/>
            <a:ext cx="701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No: memory (pointers), loops, recursion, floating point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17643</TotalTime>
  <Words>897</Words>
  <Application>Microsoft Macintosh PowerPoint</Application>
  <PresentationFormat>On-screen Show (4:3)</PresentationFormat>
  <Paragraphs>263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P4: specifying data planes http://P4.org </vt:lpstr>
      <vt:lpstr> P4 Language Consortium</vt:lpstr>
      <vt:lpstr>What do we want to achieve?</vt:lpstr>
      <vt:lpstr>Benefits</vt:lpstr>
      <vt:lpstr>P4 Scope</vt:lpstr>
      <vt:lpstr>Q: Which data plane? A: Any data plane!</vt:lpstr>
      <vt:lpstr>Data plane programmability</vt:lpstr>
      <vt:lpstr>How does it work?</vt:lpstr>
      <vt:lpstr>P4 language</vt:lpstr>
      <vt:lpstr>Parsing = State machines</vt:lpstr>
      <vt:lpstr>Match</vt:lpstr>
      <vt:lpstr>Actions</vt:lpstr>
      <vt:lpstr>Control-Flow</vt:lpstr>
      <vt:lpstr>Reassembly</vt:lpstr>
      <vt:lpstr>Table contents management</vt:lpstr>
      <vt:lpstr>P4 Summary</vt:lpstr>
      <vt:lpstr>PowerPoint Presentation</vt:lpstr>
    </vt:vector>
  </TitlesOfParts>
  <Company>Barefoot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Jonnalagadda</dc:creator>
  <cp:lastModifiedBy>Mihai Budiu</cp:lastModifiedBy>
  <cp:revision>109</cp:revision>
  <cp:lastPrinted>2014-12-02T19:50:18Z</cp:lastPrinted>
  <dcterms:created xsi:type="dcterms:W3CDTF">2014-11-24T22:30:22Z</dcterms:created>
  <dcterms:modified xsi:type="dcterms:W3CDTF">2015-02-15T03:45:56Z</dcterms:modified>
</cp:coreProperties>
</file>