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422" r:id="rId3"/>
    <p:sldId id="436" r:id="rId4"/>
    <p:sldId id="377" r:id="rId5"/>
    <p:sldId id="331" r:id="rId6"/>
    <p:sldId id="272" r:id="rId7"/>
    <p:sldId id="437" r:id="rId8"/>
    <p:sldId id="268" r:id="rId9"/>
    <p:sldId id="299" r:id="rId10"/>
    <p:sldId id="380" r:id="rId11"/>
    <p:sldId id="337" r:id="rId12"/>
    <p:sldId id="280" r:id="rId13"/>
    <p:sldId id="385" r:id="rId14"/>
    <p:sldId id="278" r:id="rId15"/>
    <p:sldId id="438" r:id="rId16"/>
    <p:sldId id="439" r:id="rId17"/>
    <p:sldId id="435" r:id="rId18"/>
    <p:sldId id="408" r:id="rId19"/>
    <p:sldId id="402" r:id="rId20"/>
    <p:sldId id="403" r:id="rId21"/>
    <p:sldId id="409" r:id="rId22"/>
    <p:sldId id="410" r:id="rId23"/>
    <p:sldId id="405" r:id="rId24"/>
    <p:sldId id="406" r:id="rId25"/>
    <p:sldId id="419" r:id="rId26"/>
    <p:sldId id="416" r:id="rId27"/>
    <p:sldId id="420" r:id="rId28"/>
    <p:sldId id="421" r:id="rId29"/>
    <p:sldId id="418" r:id="rId30"/>
    <p:sldId id="257" r:id="rId31"/>
    <p:sldId id="258" r:id="rId32"/>
    <p:sldId id="259" r:id="rId33"/>
    <p:sldId id="261" r:id="rId34"/>
    <p:sldId id="453" r:id="rId35"/>
    <p:sldId id="262" r:id="rId36"/>
    <p:sldId id="263" r:id="rId37"/>
    <p:sldId id="264" r:id="rId38"/>
    <p:sldId id="265" r:id="rId39"/>
    <p:sldId id="266" r:id="rId40"/>
    <p:sldId id="267" r:id="rId41"/>
    <p:sldId id="448" r:id="rId42"/>
    <p:sldId id="269" r:id="rId43"/>
    <p:sldId id="270" r:id="rId44"/>
    <p:sldId id="271" r:id="rId45"/>
    <p:sldId id="449" r:id="rId46"/>
    <p:sldId id="273" r:id="rId47"/>
    <p:sldId id="274" r:id="rId48"/>
    <p:sldId id="275" r:id="rId49"/>
    <p:sldId id="276" r:id="rId50"/>
    <p:sldId id="450" r:id="rId51"/>
    <p:sldId id="277" r:id="rId52"/>
    <p:sldId id="451" r:id="rId53"/>
    <p:sldId id="452" r:id="rId54"/>
    <p:sldId id="440" r:id="rId55"/>
    <p:sldId id="442" r:id="rId56"/>
    <p:sldId id="443" r:id="rId57"/>
    <p:sldId id="444" r:id="rId58"/>
    <p:sldId id="445" r:id="rId59"/>
    <p:sldId id="441" r:id="rId60"/>
    <p:sldId id="446" r:id="rId61"/>
    <p:sldId id="447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436E6D-AAA1-4F0E-8310-EC30464CFA28}">
          <p14:sldIdLst>
            <p14:sldId id="256"/>
            <p14:sldId id="422"/>
          </p14:sldIdLst>
        </p14:section>
        <p14:section name="P4C" id="{5C1B020F-9C28-46AE-B885-EEBAB5FE499F}">
          <p14:sldIdLst>
            <p14:sldId id="436"/>
            <p14:sldId id="377"/>
            <p14:sldId id="331"/>
            <p14:sldId id="272"/>
            <p14:sldId id="437"/>
            <p14:sldId id="268"/>
            <p14:sldId id="299"/>
            <p14:sldId id="380"/>
            <p14:sldId id="337"/>
            <p14:sldId id="280"/>
            <p14:sldId id="385"/>
            <p14:sldId id="278"/>
            <p14:sldId id="438"/>
            <p14:sldId id="439"/>
          </p14:sldIdLst>
        </p14:section>
        <p14:section name="BPF" id="{9FDEBB06-E6E6-4293-B13A-DBF79B3BADCA}">
          <p14:sldIdLst>
            <p14:sldId id="435"/>
            <p14:sldId id="408"/>
            <p14:sldId id="402"/>
            <p14:sldId id="403"/>
            <p14:sldId id="409"/>
            <p14:sldId id="410"/>
            <p14:sldId id="405"/>
            <p14:sldId id="406"/>
            <p14:sldId id="419"/>
          </p14:sldIdLst>
        </p14:section>
        <p14:section name="Comparing P4 to eBPF" id="{CD6C81F9-59D5-48EB-8DF4-B46A1F3F2960}">
          <p14:sldIdLst>
            <p14:sldId id="416"/>
            <p14:sldId id="420"/>
            <p14:sldId id="421"/>
            <p14:sldId id="418"/>
          </p14:sldIdLst>
        </p14:section>
        <p14:section name="Compiling to ebpf" id="{891BB907-C06A-421D-89B0-2FD2ED1E2B21}">
          <p14:sldIdLst>
            <p14:sldId id="257"/>
            <p14:sldId id="258"/>
            <p14:sldId id="259"/>
            <p14:sldId id="261"/>
            <p14:sldId id="453"/>
            <p14:sldId id="262"/>
            <p14:sldId id="263"/>
            <p14:sldId id="264"/>
            <p14:sldId id="265"/>
            <p14:sldId id="266"/>
            <p14:sldId id="267"/>
            <p14:sldId id="448"/>
            <p14:sldId id="269"/>
            <p14:sldId id="270"/>
            <p14:sldId id="271"/>
            <p14:sldId id="449"/>
            <p14:sldId id="273"/>
            <p14:sldId id="274"/>
            <p14:sldId id="275"/>
            <p14:sldId id="276"/>
            <p14:sldId id="450"/>
            <p14:sldId id="277"/>
            <p14:sldId id="451"/>
            <p14:sldId id="452"/>
          </p14:sldIdLst>
        </p14:section>
        <p14:section name="Testing the compiler" id="{CC7DBC60-B1BA-4E73-A6BE-6863C128E7B6}">
          <p14:sldIdLst>
            <p14:sldId id="440"/>
            <p14:sldId id="442"/>
            <p14:sldId id="443"/>
            <p14:sldId id="444"/>
            <p14:sldId id="445"/>
            <p14:sldId id="441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>
        <p:scale>
          <a:sx n="70" d="100"/>
          <a:sy n="70" d="100"/>
        </p:scale>
        <p:origin x="71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CF1D-9083-4DF4-B4D0-71EAEDA629C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1028D-C01B-429A-8AA4-EBA209D4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3158-1EA6-BD44-99C9-5CBCAD39AE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61CB-7E77-5D47-AA0E-BA5CB7F628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9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F61CB-7E77-5D47-AA0E-BA5CB7F62894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5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err="1"/>
              <a:t>struct</a:t>
            </a:r>
            <a:r>
              <a:rPr lang="mr-IN" dirty="0"/>
              <a:t> IPv4 {    u8 </a:t>
            </a:r>
            <a:r>
              <a:rPr lang="mr-IN" dirty="0" err="1"/>
              <a:t>version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&lt;4&gt; */    u8 </a:t>
            </a:r>
            <a:r>
              <a:rPr lang="mr-IN" dirty="0" err="1"/>
              <a:t>ihl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&lt;4&gt; */    u8 </a:t>
            </a:r>
            <a:r>
              <a:rPr lang="mr-IN" dirty="0" err="1"/>
              <a:t>diffserv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u16 </a:t>
            </a:r>
            <a:r>
              <a:rPr lang="mr-IN" dirty="0" err="1"/>
              <a:t>totalLen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u16 </a:t>
            </a:r>
            <a:r>
              <a:rPr lang="mr-IN" dirty="0" err="1"/>
              <a:t>identification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u8 </a:t>
            </a:r>
            <a:r>
              <a:rPr lang="mr-IN" dirty="0" err="1"/>
              <a:t>flags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&lt;3&gt; */    u16 </a:t>
            </a:r>
            <a:r>
              <a:rPr lang="mr-IN" dirty="0" err="1"/>
              <a:t>fragOffset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&lt;13&gt; */    u8 </a:t>
            </a:r>
            <a:r>
              <a:rPr lang="mr-IN" dirty="0" err="1"/>
              <a:t>ttl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u8 </a:t>
            </a:r>
            <a:r>
              <a:rPr lang="mr-IN" dirty="0" err="1"/>
              <a:t>protocol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&lt;8&gt; */    u16 </a:t>
            </a:r>
            <a:r>
              <a:rPr lang="mr-IN" dirty="0" err="1"/>
              <a:t>hdrChecksum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&lt;16&gt; */    u32 </a:t>
            </a:r>
            <a:r>
              <a:rPr lang="mr-IN" dirty="0" err="1"/>
              <a:t>srcAddr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&lt;32&gt; */    u32 </a:t>
            </a:r>
            <a:r>
              <a:rPr lang="mr-IN" dirty="0" err="1"/>
              <a:t>dstAddr</a:t>
            </a:r>
            <a:r>
              <a:rPr lang="mr-IN" dirty="0"/>
              <a:t>; /* </a:t>
            </a:r>
            <a:r>
              <a:rPr lang="mr-IN" dirty="0" err="1"/>
              <a:t>bit</a:t>
            </a:r>
            <a:r>
              <a:rPr lang="mr-IN" dirty="0"/>
              <a:t>&lt;32&gt; */    u8 </a:t>
            </a:r>
            <a:r>
              <a:rPr lang="mr-IN" dirty="0" err="1"/>
              <a:t>ebpf_valid</a:t>
            </a:r>
            <a:r>
              <a:rPr lang="mr-IN" dirty="0"/>
              <a:t>;};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2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BAB60-5776-ED49-8C9F-6ED67A550860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7220-0BB2-4F7E-B55B-F9D7518FB4E7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9B2F-3F8F-48B4-B43C-5EF36911EA3D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85EE-3E3B-4A85-8495-DF44991CFDB2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D608-A579-4E8F-8028-A1A6BE159307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4D32-3F6D-4155-96C8-7C0DBCD667BF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4F5B-92E9-4E97-A4FF-1B2227E4E831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9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7C4-869D-4E6C-9B95-24967C7B8BEE}" type="datetime1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1462-24D4-40C2-9BC5-08596FD1C76A}" type="datetime1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637AE-05DB-4745-B105-9FE30FE4E2D8}" type="datetime1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7773-E557-4C64-AEB0-E361E5488D23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9173-94AD-43F4-9441-5C88BA18A805}" type="datetime1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BE9E-9E5E-4141-B046-45545102E4A8}" type="datetime1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60D9-460A-4731-9AC4-720B1283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gnaciosantiago.com/blog/socialmedia/linkedin/que-hago-para-tener-un-perfil-10-en-linkedin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ibujosdenube.blogspot.com.es/2014/06/juegos-de-arena-infantile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papers/bpf-usenix93.pd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keptics.stackexchange.com/questions/10003/does-wearing-a-helmet-cause-aggravate-hair-los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veoaksecondgraderocks.wikispaces.com/Reading%2C+Math%2C+and+Science+games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ulvio.frisso.net/files/18HPSR-ebpf-lessons-learned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umbs_down_red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usanci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odista.com/tool/LD3J3LHJ/meat-grinder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modeler.wikidot.com/wiki:toyota-trueno-ae86-paper-car-2nd-version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mware/p4c-xdp" TargetMode="External"/><Relationship Id="rId2" Type="http://schemas.openxmlformats.org/officeDocument/2006/relationships/hyperlink" Target="http://github.com/p4lang/p4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:Two_lambs_rubber_ring_tail_docking,_cropped.jpg" TargetMode="External"/><Relationship Id="rId4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ovisor.org/technology/xd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perrin.com/english/2014/03/04/social-business-production-system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github.com/p4lang/p4c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lvm.org/releases" TargetMode="External"/><Relationship Id="rId5" Type="http://schemas.openxmlformats.org/officeDocument/2006/relationships/hyperlink" Target="https://www.kernel.org/pub/linux/utils/net/iproute2/" TargetMode="External"/><Relationship Id="rId4" Type="http://schemas.openxmlformats.org/officeDocument/2006/relationships/hyperlink" Target="http://www.kernel.org/" TargetMode="External"/><Relationship Id="rId9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anideas.url.tw/the-myth-of-sisyphus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h-ha-moments.net/2012/02/beginners-guide-to-project-management.html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kelettbauweise.jpg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ds-squatter-settlements.wikispaces.com/Characteristics+of+Squatter+Settlements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quare_-_black_simple.sv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github.com/p4lang/p4c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F505-9C2E-4D8F-B057-BE631F80A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990601"/>
          </a:xfrm>
        </p:spPr>
        <p:txBody>
          <a:bodyPr/>
          <a:lstStyle/>
          <a:p>
            <a:r>
              <a:rPr lang="en-US" dirty="0"/>
              <a:t>Compiling P4 to </a:t>
            </a:r>
            <a:r>
              <a:rPr lang="en-US" dirty="0" err="1"/>
              <a:t>eBFP</a:t>
            </a:r>
            <a:r>
              <a:rPr lang="en-US" dirty="0"/>
              <a:t> targets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D788D-3394-4C94-A8CD-9548337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8953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Netronome</a:t>
            </a:r>
            <a:r>
              <a:rPr lang="en-US" dirty="0"/>
              <a:t>, Santa Clara</a:t>
            </a:r>
          </a:p>
          <a:p>
            <a:r>
              <a:rPr lang="en-US" dirty="0"/>
              <a:t>July 12, 2018</a:t>
            </a:r>
          </a:p>
          <a:p>
            <a:endParaRPr lang="en-US" dirty="0"/>
          </a:p>
          <a:p>
            <a:r>
              <a:rPr lang="en-US" dirty="0"/>
              <a:t>Mihai Budiu, William Tu, Fabian Ruffy</a:t>
            </a:r>
          </a:p>
          <a:p>
            <a:r>
              <a:rPr lang="en-US" dirty="0"/>
              <a:t>VMware, UBC</a:t>
            </a:r>
          </a:p>
        </p:txBody>
      </p:sp>
    </p:spTree>
    <p:extLst>
      <p:ext uri="{BB962C8B-B14F-4D97-AF65-F5344CB8AC3E}">
        <p14:creationId xmlns:p14="http://schemas.microsoft.com/office/powerpoint/2010/main" val="131612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07AD71-8552-45AE-861D-B5A5530B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90" y="136524"/>
            <a:ext cx="7495884" cy="6187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</a:t>
            </a:r>
            <a:br>
              <a:rPr lang="en-US" dirty="0"/>
            </a:br>
            <a:r>
              <a:rPr lang="en-US" dirty="0"/>
              <a:t>tree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70789" y="1676911"/>
            <a:ext cx="5235348" cy="3490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77629-F30C-4756-9257-06F63D7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09" y="320674"/>
            <a:ext cx="7886700" cy="1325563"/>
          </a:xfrm>
        </p:spPr>
        <p:txBody>
          <a:bodyPr/>
          <a:lstStyle/>
          <a:p>
            <a:r>
              <a:rPr lang="en-US" dirty="0"/>
              <a:t>How do I create a new back-end?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1825625"/>
            <a:ext cx="8758666" cy="4351338"/>
          </a:xfrm>
        </p:spPr>
        <p:txBody>
          <a:bodyPr/>
          <a:lstStyle/>
          <a:p>
            <a:r>
              <a:rPr lang="en-US" dirty="0"/>
              <a:t>Keep your code in a separate repository</a:t>
            </a:r>
          </a:p>
          <a:p>
            <a:r>
              <a:rPr lang="en-US" dirty="0"/>
              <a:t>Create a </a:t>
            </a:r>
            <a:r>
              <a:rPr lang="en-US" dirty="0" err="1"/>
              <a:t>symlink</a:t>
            </a:r>
            <a:r>
              <a:rPr lang="en-US" dirty="0"/>
              <a:t> to your code in the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extensions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ln –s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myBackEnd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extensions</a:t>
            </a:r>
          </a:p>
          <a:p>
            <a:r>
              <a:rPr lang="en-US" dirty="0"/>
              <a:t>Files you have to provide: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CMakeLists.txt </a:t>
            </a:r>
            <a:r>
              <a:rPr lang="en-US" dirty="0"/>
              <a:t>– included in compiler top-level </a:t>
            </a:r>
            <a:r>
              <a:rPr lang="en-US" dirty="0" err="1"/>
              <a:t>makefile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You can extend the IR (add new *.def files)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0088" y="389803"/>
            <a:ext cx="1187303" cy="118730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DF36-B661-4387-9DF1-C4217FF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5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 (IR)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7886700" cy="3501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Immutable</a:t>
            </a:r>
          </a:p>
          <a:p>
            <a:pPr lvl="1"/>
            <a:r>
              <a:rPr lang="en-US" dirty="0"/>
              <a:t>Can share IR objects safely</a:t>
            </a:r>
          </a:p>
          <a:p>
            <a:pPr lvl="1"/>
            <a:r>
              <a:rPr lang="en-US" dirty="0"/>
              <a:t>Even in a multi-threaded environment</a:t>
            </a:r>
          </a:p>
          <a:p>
            <a:pPr lvl="1"/>
            <a:r>
              <a:rPr lang="en-US" dirty="0"/>
              <a:t>You cannot corrupt someone else’s state</a:t>
            </a:r>
          </a:p>
          <a:p>
            <a:r>
              <a:rPr lang="en-US" dirty="0"/>
              <a:t>Strongly-typed (hard to build incorrect programs)</a:t>
            </a:r>
          </a:p>
          <a:p>
            <a:r>
              <a:rPr lang="en-US" dirty="0"/>
              <a:t>DAG structure, no parent pointers</a:t>
            </a:r>
          </a:p>
          <a:p>
            <a:r>
              <a:rPr lang="en-US" dirty="0"/>
              <a:t>Manipulated by visitors</a:t>
            </a:r>
          </a:p>
          <a:p>
            <a:r>
              <a:rPr lang="en-US" dirty="0"/>
              <a:t>IR class hierarchy is extensible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84518" y="1640876"/>
            <a:ext cx="584200" cy="3619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ounded Rectangle 6"/>
          <p:cNvSpPr/>
          <p:nvPr/>
        </p:nvSpPr>
        <p:spPr>
          <a:xfrm>
            <a:off x="7253006" y="2249187"/>
            <a:ext cx="584200" cy="3619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8073469" y="2815120"/>
            <a:ext cx="584200" cy="36195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7876618" y="2002826"/>
            <a:ext cx="488951" cy="812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7545106" y="2002827"/>
            <a:ext cx="331513" cy="246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545106" y="2611137"/>
            <a:ext cx="820463" cy="203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7253006" y="2611137"/>
            <a:ext cx="292100" cy="46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8260207" y="3177070"/>
            <a:ext cx="105362" cy="145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8365569" y="3177070"/>
            <a:ext cx="142875" cy="145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4DE2-8559-4E99-9427-FCED57D1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06216" y="2575385"/>
          <a:ext cx="7389546" cy="197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756">
                  <a:extLst>
                    <a:ext uri="{9D8B030D-6E8A-4147-A177-3AD203B41FA5}">
                      <a16:colId xmlns:a16="http://schemas.microsoft.com/office/drawing/2014/main" val="2032924184"/>
                    </a:ext>
                  </a:extLst>
                </a:gridCol>
                <a:gridCol w="857938">
                  <a:extLst>
                    <a:ext uri="{9D8B030D-6E8A-4147-A177-3AD203B41FA5}">
                      <a16:colId xmlns:a16="http://schemas.microsoft.com/office/drawing/2014/main" val="4280708197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615943418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2777997235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4288492333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3339518649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3206816827"/>
                    </a:ext>
                  </a:extLst>
                </a:gridCol>
                <a:gridCol w="863642">
                  <a:extLst>
                    <a:ext uri="{9D8B030D-6E8A-4147-A177-3AD203B41FA5}">
                      <a16:colId xmlns:a16="http://schemas.microsoft.com/office/drawing/2014/main" val="413316228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Subtract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VarDecl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Parser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Header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492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Base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955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ConstantFolding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2298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DefUseAnalysis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361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DeadCode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00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Inlining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70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6964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000499" y="2125266"/>
            <a:ext cx="1967163" cy="3442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IR classes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-9253" y="3366605"/>
            <a:ext cx="1967163" cy="344216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947" y="3169902"/>
            <a:ext cx="118974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/>
              <a:t>IR</a:t>
            </a:r>
          </a:p>
          <a:p>
            <a:pPr algn="ctr"/>
            <a:r>
              <a:rPr lang="en-US" sz="1350" dirty="0"/>
              <a:t>manipulations</a:t>
            </a:r>
          </a:p>
          <a:p>
            <a:pPr algn="ctr"/>
            <a:r>
              <a:rPr lang="en-US" sz="1350" dirty="0"/>
              <a:t>(visitors)</a:t>
            </a:r>
          </a:p>
        </p:txBody>
      </p:sp>
      <p:pic>
        <p:nvPicPr>
          <p:cNvPr id="8" name="Picture 7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3" y="2888332"/>
            <a:ext cx="231107" cy="231107"/>
          </a:xfrm>
          <a:prstGeom prst="rect">
            <a:avLst/>
          </a:prstGeom>
        </p:spPr>
      </p:pic>
      <p:pic>
        <p:nvPicPr>
          <p:cNvPr id="9" name="Picture 8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68" y="2871600"/>
            <a:ext cx="231107" cy="231107"/>
          </a:xfrm>
          <a:prstGeom prst="rect">
            <a:avLst/>
          </a:prstGeom>
        </p:spPr>
      </p:pic>
      <p:pic>
        <p:nvPicPr>
          <p:cNvPr id="10" name="Picture 9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274" y="2888332"/>
            <a:ext cx="231107" cy="231107"/>
          </a:xfrm>
          <a:prstGeom prst="rect">
            <a:avLst/>
          </a:prstGeom>
        </p:spPr>
      </p:pic>
      <p:pic>
        <p:nvPicPr>
          <p:cNvPr id="11" name="Picture 10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29" y="2888332"/>
            <a:ext cx="231107" cy="231107"/>
          </a:xfrm>
          <a:prstGeom prst="rect">
            <a:avLst/>
          </a:prstGeom>
        </p:spPr>
      </p:pic>
      <p:pic>
        <p:nvPicPr>
          <p:cNvPr id="12" name="Picture 11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76" y="2888332"/>
            <a:ext cx="231107" cy="231107"/>
          </a:xfrm>
          <a:prstGeom prst="rect">
            <a:avLst/>
          </a:prstGeom>
        </p:spPr>
      </p:pic>
      <p:pic>
        <p:nvPicPr>
          <p:cNvPr id="13" name="Picture 12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98" y="2888332"/>
            <a:ext cx="231107" cy="231107"/>
          </a:xfrm>
          <a:prstGeom prst="rect">
            <a:avLst/>
          </a:prstGeom>
        </p:spPr>
      </p:pic>
      <p:pic>
        <p:nvPicPr>
          <p:cNvPr id="14" name="Picture 13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97" y="2888332"/>
            <a:ext cx="231107" cy="231107"/>
          </a:xfrm>
          <a:prstGeom prst="rect">
            <a:avLst/>
          </a:prstGeom>
        </p:spPr>
      </p:pic>
      <p:pic>
        <p:nvPicPr>
          <p:cNvPr id="17" name="Picture 16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3" y="3159043"/>
            <a:ext cx="231107" cy="231107"/>
          </a:xfrm>
          <a:prstGeom prst="rect">
            <a:avLst/>
          </a:prstGeom>
        </p:spPr>
      </p:pic>
      <p:pic>
        <p:nvPicPr>
          <p:cNvPr id="18" name="Picture 17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68" y="3159043"/>
            <a:ext cx="231107" cy="231107"/>
          </a:xfrm>
          <a:prstGeom prst="rect">
            <a:avLst/>
          </a:prstGeom>
        </p:spPr>
      </p:pic>
      <p:pic>
        <p:nvPicPr>
          <p:cNvPr id="19" name="Picture 18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129" y="3989221"/>
            <a:ext cx="231107" cy="231107"/>
          </a:xfrm>
          <a:prstGeom prst="rect">
            <a:avLst/>
          </a:prstGeom>
        </p:spPr>
      </p:pic>
      <p:pic>
        <p:nvPicPr>
          <p:cNvPr id="20" name="Picture 19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76" y="3989221"/>
            <a:ext cx="231107" cy="231107"/>
          </a:xfrm>
          <a:prstGeom prst="rect">
            <a:avLst/>
          </a:prstGeom>
        </p:spPr>
      </p:pic>
      <p:pic>
        <p:nvPicPr>
          <p:cNvPr id="22" name="Picture 21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68" y="3433286"/>
            <a:ext cx="231107" cy="231107"/>
          </a:xfrm>
          <a:prstGeom prst="rect">
            <a:avLst/>
          </a:prstGeom>
        </p:spPr>
      </p:pic>
      <p:pic>
        <p:nvPicPr>
          <p:cNvPr id="23" name="Picture 22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68" y="3703547"/>
            <a:ext cx="231107" cy="231107"/>
          </a:xfrm>
          <a:prstGeom prst="rect">
            <a:avLst/>
          </a:prstGeom>
        </p:spPr>
      </p:pic>
      <p:pic>
        <p:nvPicPr>
          <p:cNvPr id="24" name="Picture 23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3" y="3452863"/>
            <a:ext cx="231107" cy="231107"/>
          </a:xfrm>
          <a:prstGeom prst="rect">
            <a:avLst/>
          </a:prstGeom>
        </p:spPr>
      </p:pic>
      <p:pic>
        <p:nvPicPr>
          <p:cNvPr id="26" name="Picture 25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322" y="3703547"/>
            <a:ext cx="231107" cy="23110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4014" y="2865385"/>
            <a:ext cx="12947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Auto-generated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392066" y="2836519"/>
            <a:ext cx="214150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87029" y="3862399"/>
            <a:ext cx="13050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i="1" dirty="0"/>
              <a:t>Write only what</a:t>
            </a:r>
            <a:br>
              <a:rPr lang="en-US" sz="1350" i="1" dirty="0"/>
            </a:br>
            <a:r>
              <a:rPr lang="en-US" sz="1350" i="1" dirty="0"/>
              <a:t>you need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392066" y="3936332"/>
            <a:ext cx="214150" cy="3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8A21D-408E-4F91-860F-9D5FCD6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oratori di creta alla Biblioteca Ragazzi di Orvieto con il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b="12577"/>
          <a:stretch/>
        </p:blipFill>
        <p:spPr>
          <a:xfrm>
            <a:off x="6928338" y="0"/>
            <a:ext cx="2215662" cy="1710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401"/>
            <a:ext cx="6464105" cy="822960"/>
          </a:xfrm>
        </p:spPr>
        <p:txBody>
          <a:bodyPr>
            <a:normAutofit/>
          </a:bodyPr>
          <a:lstStyle/>
          <a:p>
            <a:r>
              <a:rPr lang="en-US" sz="4400" dirty="0"/>
              <a:t>Creating a new target for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9735"/>
            <a:ext cx="9144001" cy="5177790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Understand P4</a:t>
            </a:r>
            <a:r>
              <a:rPr lang="en-US" sz="2400" baseline="-25000" dirty="0"/>
              <a:t>16</a:t>
            </a:r>
            <a:r>
              <a:rPr lang="en-US" sz="2400" dirty="0"/>
              <a:t>: expressiveness and limitations</a:t>
            </a:r>
            <a:endParaRPr lang="en-US" sz="2400" baseline="-25000" dirty="0"/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Understand your target: expressiveness and limitations</a:t>
            </a:r>
          </a:p>
          <a:p>
            <a:pPr lvl="1"/>
            <a:r>
              <a:rPr lang="en-US" sz="2000" dirty="0"/>
              <a:t>Do you want a programmable target?</a:t>
            </a:r>
          </a:p>
          <a:p>
            <a:pPr lvl="1"/>
            <a:r>
              <a:rPr lang="en-US" sz="2000" dirty="0"/>
              <a:t>Or do you just want to port an existing application to your target?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Try to write some mock-up P4 programs for your target</a:t>
            </a:r>
          </a:p>
          <a:p>
            <a:pPr lvl="1"/>
            <a:r>
              <a:rPr lang="en-US" sz="2000" dirty="0"/>
              <a:t>Understand whether P4 is a good language to describe your application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Create a P4 architectural model for your target</a:t>
            </a:r>
          </a:p>
          <a:p>
            <a:pPr lvl="1"/>
            <a:r>
              <a:rPr lang="en-US" sz="2000" dirty="0"/>
              <a:t>see files in p4include: ebpf_model.p4 and v1model.p4</a:t>
            </a:r>
          </a:p>
          <a:p>
            <a:pPr lvl="1"/>
            <a:r>
              <a:rPr lang="en-US" sz="2000" dirty="0"/>
              <a:t>Define the programmable blocks and the external modules available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Write a back-end supporting your target and model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Implement a runtime for your target – including the external objects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Implement a matching control-plane for your target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69B3-7665-4F27-8BAF-90241CB5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788425"/>
          </a:xfrm>
        </p:spPr>
        <p:txBody>
          <a:bodyPr>
            <a:normAutofit/>
          </a:bodyPr>
          <a:lstStyle/>
          <a:p>
            <a:r>
              <a:rPr lang="en-US" sz="4000" dirty="0"/>
              <a:t>How do I get started writing compiler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6468"/>
            <a:ext cx="9144000" cy="3513149"/>
          </a:xfrm>
        </p:spPr>
        <p:txBody>
          <a:bodyPr>
            <a:normAutofit/>
          </a:bodyPr>
          <a:lstStyle/>
          <a:p>
            <a:r>
              <a:rPr lang="en-US" sz="2400" dirty="0"/>
              <a:t>Read the P4</a:t>
            </a:r>
            <a:r>
              <a:rPr lang="en-US" sz="2400" baseline="-25000" dirty="0"/>
              <a:t>16</a:t>
            </a:r>
            <a:r>
              <a:rPr lang="en-US" sz="2400" dirty="0"/>
              <a:t> spec</a:t>
            </a:r>
          </a:p>
          <a:p>
            <a:r>
              <a:rPr lang="en-US" sz="2400" dirty="0"/>
              <a:t>Browse the *.def IR definition files and </a:t>
            </a:r>
            <a:br>
              <a:rPr lang="en-US" sz="2400" dirty="0"/>
            </a:br>
            <a:r>
              <a:rPr lang="en-US" sz="2400" dirty="0"/>
              <a:t>understand what they represent</a:t>
            </a:r>
          </a:p>
          <a:p>
            <a:r>
              <a:rPr lang="en-US" sz="2400" dirty="0"/>
              <a:t>Understand the visitor interfaces (Inspector, Transform)</a:t>
            </a:r>
          </a:p>
          <a:p>
            <a:r>
              <a:rPr lang="en-US" sz="2400" dirty="0"/>
              <a:t>Read the documentation to know what tools are available</a:t>
            </a:r>
          </a:p>
          <a:p>
            <a:pPr lvl="1"/>
            <a:r>
              <a:rPr lang="en-US" sz="2000" dirty="0"/>
              <a:t>The compiler </a:t>
            </a:r>
            <a:r>
              <a:rPr lang="en-US" sz="2000" dirty="0" err="1"/>
              <a:t>doxygen</a:t>
            </a:r>
            <a:r>
              <a:rPr lang="en-US" sz="2000" dirty="0"/>
              <a:t> documentation </a:t>
            </a:r>
          </a:p>
          <a:p>
            <a:pPr lvl="1"/>
            <a:r>
              <a:rPr lang="en-US" sz="2000" dirty="0"/>
              <a:t>The compiler design presentation from the repository (superset of this one)</a:t>
            </a:r>
          </a:p>
          <a:p>
            <a:r>
              <a:rPr lang="en-US" sz="2400" dirty="0"/>
              <a:t>Browse the code top-down (starting from main)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80" y="1060043"/>
            <a:ext cx="2381250" cy="15906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FDFF6-3555-4E5C-A287-1E47B79B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3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BC12-3C3D-487E-BE27-AA426BE3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9532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Creating a new target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F54A-8B9C-469A-8E66-683D7CDA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56" y="1741218"/>
            <a:ext cx="850831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Describes the interaction between P4 and the target</a:t>
            </a:r>
          </a:p>
          <a:p>
            <a:pPr lvl="1"/>
            <a:r>
              <a:rPr lang="en-US" sz="2000" dirty="0"/>
              <a:t>A P4 program</a:t>
            </a:r>
          </a:p>
          <a:p>
            <a:pPr lvl="2"/>
            <a:r>
              <a:rPr lang="en-US" sz="1600" dirty="0"/>
              <a:t>Describes the programmable blocks, and their interfaces to the environment</a:t>
            </a:r>
          </a:p>
          <a:p>
            <a:pPr lvl="2"/>
            <a:r>
              <a:rPr lang="en-US" sz="1600" dirty="0"/>
              <a:t>Describes the available extern objects</a:t>
            </a:r>
          </a:p>
          <a:p>
            <a:pPr lvl="1"/>
            <a:r>
              <a:rPr lang="en-US" sz="2000" dirty="0"/>
              <a:t>A document describing the rest</a:t>
            </a:r>
          </a:p>
          <a:p>
            <a:pPr lvl="2"/>
            <a:r>
              <a:rPr lang="en-US" sz="1600" dirty="0"/>
              <a:t>Semantics of the extern objects</a:t>
            </a:r>
          </a:p>
          <a:p>
            <a:pPr lvl="2"/>
            <a:r>
              <a:rPr lang="en-US" sz="1600" dirty="0"/>
              <a:t>What happens outside of P4: </a:t>
            </a:r>
          </a:p>
          <a:p>
            <a:pPr lvl="3"/>
            <a:r>
              <a:rPr lang="en-US" sz="1400" dirty="0"/>
              <a:t>data flow, </a:t>
            </a:r>
          </a:p>
          <a:p>
            <a:pPr lvl="3"/>
            <a:r>
              <a:rPr lang="en-US" sz="1400" dirty="0"/>
              <a:t>interpretation of signals (“intrinsic metadata”)</a:t>
            </a:r>
          </a:p>
          <a:p>
            <a:r>
              <a:rPr lang="en-US" sz="2400" dirty="0"/>
              <a:t>A real-world target can be quite complicated</a:t>
            </a:r>
          </a:p>
          <a:p>
            <a:r>
              <a:rPr lang="en-US" sz="2400" dirty="0"/>
              <a:t>The Portable Switch Architecture spec is 62 pages of dense text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F4097-1112-426B-B639-F14C13359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6211" y="2866488"/>
            <a:ext cx="2877921" cy="1834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45ED-3F12-47DA-883F-4CC3B991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8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EB68-65B8-4EF3-96F6-DF3F6118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8B61B-ACF7-4282-ACFE-45A88741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01926" y="2618384"/>
            <a:ext cx="6191250" cy="2800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DD2D2-3B3A-43D0-923E-8CD97B5E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1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08-13 at 10.0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01" y="3660842"/>
            <a:ext cx="3360590" cy="2851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53999"/>
          </a:xfrm>
        </p:spPr>
        <p:txBody>
          <a:bodyPr/>
          <a:lstStyle/>
          <a:p>
            <a:r>
              <a:rPr lang="en-US" dirty="0"/>
              <a:t>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85" y="1190524"/>
            <a:ext cx="8614281" cy="5667477"/>
          </a:xfrm>
        </p:spPr>
        <p:txBody>
          <a:bodyPr>
            <a:normAutofit/>
          </a:bodyPr>
          <a:lstStyle/>
          <a:p>
            <a:r>
              <a:rPr lang="en-US" dirty="0"/>
              <a:t>Berkeley Packet Filters</a:t>
            </a:r>
          </a:p>
          <a:p>
            <a:r>
              <a:rPr lang="en-US" dirty="0"/>
              <a:t>Steven </a:t>
            </a:r>
            <a:r>
              <a:rPr lang="en-US" dirty="0" err="1"/>
              <a:t>McCanne</a:t>
            </a:r>
            <a:r>
              <a:rPr lang="en-US" dirty="0"/>
              <a:t> &amp; Van Jacobson, 1992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www.tcpdump.org</a:t>
            </a:r>
            <a:r>
              <a:rPr lang="en-US" dirty="0">
                <a:hlinkClick r:id="rId3"/>
              </a:rPr>
              <a:t>/papers/bpf-usenix93.pdf</a:t>
            </a:r>
            <a:endParaRPr lang="en-US" dirty="0"/>
          </a:p>
          <a:p>
            <a:r>
              <a:rPr lang="en-US" dirty="0"/>
              <a:t>Instruction set &amp; virtual machine</a:t>
            </a:r>
          </a:p>
          <a:p>
            <a:r>
              <a:rPr lang="en-US" dirty="0"/>
              <a:t>Describe packet filtering policies</a:t>
            </a:r>
          </a:p>
          <a:p>
            <a:r>
              <a:rPr lang="en-US" dirty="0"/>
              <a:t>Originally interpreted</a:t>
            </a:r>
          </a:p>
          <a:p>
            <a:r>
              <a:rPr lang="en-US" dirty="0"/>
              <a:t>“Safe” interpreter in kernel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93D6A-B39E-413A-BD4C-7F52CE4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Memory Safety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6775" y="1941873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065" y="1941873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551" y="4211486"/>
            <a:ext cx="8635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All memory operations (load/store) are bounds-checked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Program is terminated on out-of-bounds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88C7B-41E7-4526-A85A-D3C33A98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813D-9C76-43DC-9700-5D5F8D2B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49B3-EA43-4026-9775-124731308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open-source p4c compiler</a:t>
            </a:r>
          </a:p>
          <a:p>
            <a:r>
              <a:rPr lang="en-US" dirty="0"/>
              <a:t>Introduction to BPF and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Comparing P4 and </a:t>
            </a:r>
            <a:r>
              <a:rPr lang="en-US" dirty="0" err="1"/>
              <a:t>eBPF</a:t>
            </a:r>
            <a:r>
              <a:rPr lang="en-US" dirty="0"/>
              <a:t> features and limitations</a:t>
            </a:r>
          </a:p>
          <a:p>
            <a:r>
              <a:rPr lang="en-US" dirty="0"/>
              <a:t>Compiling P4 to </a:t>
            </a:r>
            <a:r>
              <a:rPr lang="en-US" dirty="0" err="1"/>
              <a:t>eBPF</a:t>
            </a:r>
            <a:endParaRPr lang="en-US" dirty="0"/>
          </a:p>
          <a:p>
            <a:pPr lvl="1"/>
            <a:r>
              <a:rPr lang="en-US" dirty="0"/>
              <a:t>p4c-ebpf</a:t>
            </a:r>
          </a:p>
          <a:p>
            <a:pPr lvl="1"/>
            <a:r>
              <a:rPr lang="en-US" dirty="0"/>
              <a:t>p4c-xdp</a:t>
            </a:r>
          </a:p>
          <a:p>
            <a:r>
              <a:rPr lang="en-US" dirty="0"/>
              <a:t>Testing the compiler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1B4FE-A062-4480-86DE-A6277E186A9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7215" y="681037"/>
            <a:ext cx="1414751" cy="17367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8A647-FAA2-4EB3-AAF3-C76D5D6E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5B882D-562F-4DC9-8F7E-E4BE47D1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7040" y="0"/>
            <a:ext cx="2857500" cy="30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Code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read-only</a:t>
            </a:r>
          </a:p>
          <a:p>
            <a:r>
              <a:rPr lang="en-US" dirty="0"/>
              <a:t>Enforced by static code verifier</a:t>
            </a:r>
          </a:p>
          <a:p>
            <a:r>
              <a:rPr lang="en-US" dirty="0"/>
              <a:t>Originally backwards branches prohibited</a:t>
            </a:r>
          </a:p>
          <a:p>
            <a:r>
              <a:rPr lang="en-US" dirty="0"/>
              <a:t>Branches are bounds checked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469C-A605-4C09-B9BD-003EEADF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53"/>
            <a:ext cx="7886700" cy="1114322"/>
          </a:xfrm>
        </p:spPr>
        <p:txBody>
          <a:bodyPr/>
          <a:lstStyle/>
          <a:p>
            <a:r>
              <a:rPr lang="en-US" dirty="0"/>
              <a:t>EBPF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302774"/>
            <a:ext cx="8718792" cy="54187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Extended BPF, Linux only</a:t>
            </a:r>
          </a:p>
          <a:p>
            <a:r>
              <a:rPr lang="en-US" dirty="0"/>
              <a:t>Project leader: Alexei </a:t>
            </a:r>
            <a:r>
              <a:rPr lang="en-US" dirty="0" err="1"/>
              <a:t>Starovoitov</a:t>
            </a:r>
            <a:r>
              <a:rPr lang="en-US" dirty="0"/>
              <a:t>, Facebook</a:t>
            </a:r>
          </a:p>
          <a:p>
            <a:r>
              <a:rPr lang="en-US" dirty="0"/>
              <a:t>Larger register set</a:t>
            </a:r>
          </a:p>
          <a:p>
            <a:r>
              <a:rPr lang="en-US" dirty="0"/>
              <a:t>JIT + verifier instead of interpreter</a:t>
            </a:r>
          </a:p>
          <a:p>
            <a:r>
              <a:rPr lang="en-US" dirty="0"/>
              <a:t>Maps (“tables”) for kernel/user communication</a:t>
            </a:r>
          </a:p>
          <a:p>
            <a:r>
              <a:rPr lang="en-US" dirty="0"/>
              <a:t>Whitelisted set of kernel functions that can be called from EBPF (and a calling convention)</a:t>
            </a:r>
          </a:p>
          <a:p>
            <a:r>
              <a:rPr lang="en-US" dirty="0"/>
              <a:t>“Execute to completion” model</a:t>
            </a:r>
          </a:p>
          <a:p>
            <a:r>
              <a:rPr lang="en-US" dirty="0"/>
              <a:t>C -&gt; EBPF LLVM back-end</a:t>
            </a:r>
          </a:p>
          <a:p>
            <a:r>
              <a:rPr lang="en-US" dirty="0"/>
              <a:t>Used for packet processing and code tracing</a:t>
            </a:r>
          </a:p>
          <a:p>
            <a:r>
              <a:rPr lang="en-US" dirty="0"/>
              <a:t>Lots of planned improvement in the future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0CC59-7DD0-475F-B631-CCE90910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7250" y="188453"/>
            <a:ext cx="1983652" cy="165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DC1C-546A-4242-8DA6-185F908C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F9FD34-F5C9-4669-B8AE-272077511503}"/>
              </a:ext>
            </a:extLst>
          </p:cNvPr>
          <p:cNvSpPr/>
          <p:nvPr/>
        </p:nvSpPr>
        <p:spPr>
          <a:xfrm>
            <a:off x="1256904" y="3122210"/>
            <a:ext cx="2925236" cy="2278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driver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EBPF’s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991" y="2194230"/>
            <a:ext cx="13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9032" y="3549218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72279" y="3416056"/>
            <a:ext cx="599544" cy="12352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474" y="4236107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4510" y="2765007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57757" y="2631845"/>
            <a:ext cx="599544" cy="12352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92952" y="3451896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35645" y="4544681"/>
            <a:ext cx="947874" cy="316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helper</a:t>
            </a: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2744915" y="4702761"/>
            <a:ext cx="290730" cy="265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3686" y="2529009"/>
            <a:ext cx="1057279" cy="12638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674" y="6411074"/>
            <a:ext cx="617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hook provides different capabilities for the EBPF programs.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012541" y="3400142"/>
            <a:ext cx="2065741" cy="301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H="1" flipV="1">
            <a:off x="1654712" y="4161034"/>
            <a:ext cx="2357829" cy="225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BF248-74F5-4105-9179-766CD1EF34F9}"/>
              </a:ext>
            </a:extLst>
          </p:cNvPr>
          <p:cNvCxnSpPr/>
          <p:nvPr/>
        </p:nvCxnSpPr>
        <p:spPr>
          <a:xfrm>
            <a:off x="389862" y="2178530"/>
            <a:ext cx="8426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6470EB9-DBA7-4F25-94DD-7BA6CFB6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75798" y="4530232"/>
            <a:ext cx="599544" cy="12352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86E5FA-188F-4C5B-B1E7-6AF2336BAD01}"/>
              </a:ext>
            </a:extLst>
          </p:cNvPr>
          <p:cNvSpPr/>
          <p:nvPr/>
        </p:nvSpPr>
        <p:spPr>
          <a:xfrm>
            <a:off x="7494699" y="5379001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2255-F78B-43F9-AB6D-720F0333008C}"/>
              </a:ext>
            </a:extLst>
          </p:cNvPr>
          <p:cNvSpPr txBox="1"/>
          <p:nvPr/>
        </p:nvSpPr>
        <p:spPr>
          <a:xfrm>
            <a:off x="5921929" y="4801276"/>
            <a:ext cx="10210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Arbitrary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B8F4-9A38-4EDB-A5BB-77B11186F317}"/>
              </a:ext>
            </a:extLst>
          </p:cNvPr>
          <p:cNvSpPr txBox="1"/>
          <p:nvPr/>
        </p:nvSpPr>
        <p:spPr>
          <a:xfrm>
            <a:off x="7560991" y="1704811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631A2C-D157-4CE9-A168-A5F58B7DB8DE}"/>
              </a:ext>
            </a:extLst>
          </p:cNvPr>
          <p:cNvSpPr/>
          <p:nvPr/>
        </p:nvSpPr>
        <p:spPr>
          <a:xfrm>
            <a:off x="3232300" y="2323492"/>
            <a:ext cx="1157853" cy="6962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eBPF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29EF13D7-6299-48FF-BD17-643FB75AA0BC}"/>
              </a:ext>
            </a:extLst>
          </p:cNvPr>
          <p:cNvSpPr/>
          <p:nvPr/>
        </p:nvSpPr>
        <p:spPr>
          <a:xfrm>
            <a:off x="3686639" y="1562599"/>
            <a:ext cx="573475" cy="7608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39F57C99-24E5-4279-AA2A-A5981F66AC92}"/>
              </a:ext>
            </a:extLst>
          </p:cNvPr>
          <p:cNvSpPr/>
          <p:nvPr/>
        </p:nvSpPr>
        <p:spPr>
          <a:xfrm rot="2679509">
            <a:off x="3060399" y="2775095"/>
            <a:ext cx="573475" cy="17160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EC1A29-7D3B-4A25-A0B9-109C60BB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Memory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871" y="3490454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(packet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3161" y="3490454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  <a:p>
            <a:pPr algn="ctr"/>
            <a:r>
              <a:rPr lang="en-US" dirty="0"/>
              <a:t>on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807" y="3490454"/>
            <a:ext cx="1532194" cy="999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5355" y="3121742"/>
            <a:ext cx="74397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5455" y="2658496"/>
            <a:ext cx="5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5453" y="3305786"/>
            <a:ext cx="77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1999" y="3490454"/>
            <a:ext cx="1532194" cy="1097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Maps</a:t>
            </a:r>
          </a:p>
          <a:p>
            <a:pPr algn="ctr"/>
            <a:r>
              <a:rPr lang="en-US" dirty="0"/>
              <a:t>(arrays &amp;</a:t>
            </a:r>
            <a:br>
              <a:rPr lang="en-US" dirty="0"/>
            </a:br>
            <a:r>
              <a:rPr lang="en-US" dirty="0"/>
              <a:t>hash-tables)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6415548" y="2658496"/>
            <a:ext cx="434258" cy="83195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ED54-AD22-481E-B068-9244F6D7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91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11" y="1825625"/>
            <a:ext cx="87501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Userspace</a:t>
            </a:r>
            <a:r>
              <a:rPr lang="en-US" dirty="0"/>
              <a:t>-only: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bpf_create_map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key_size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value_size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max_entries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bpf_delete_map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User and kernel:</a:t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bpf_update_elem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*value);</a:t>
            </a:r>
          </a:p>
          <a:p>
            <a:pPr marL="0" indent="0">
              <a:buNone/>
            </a:pPr>
            <a:r>
              <a:rPr lang="en-US" sz="2400" dirty="0"/>
              <a:t>void* </a:t>
            </a:r>
            <a:r>
              <a:rPr lang="en-US" sz="2400" dirty="0" err="1"/>
              <a:t>bpf_lookup_elem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bpf_delete_elem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bpf_get_next_key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</a:t>
            </a:r>
            <a:r>
              <a:rPr lang="en-US" sz="2400" dirty="0" err="1"/>
              <a:t>next_key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All of these are multi-core atomic (using RCU)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16D4F-6BB1-4EC4-87C0-8006536A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B67C-ACE5-4145-8CC0-886D379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 EBPF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789-66D4-4AA6-A6FF-6A39798D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88767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Creating Complex Network Services with </a:t>
            </a:r>
            <a:r>
              <a:rPr lang="en-US" dirty="0" err="1">
                <a:hlinkClick r:id="rId2"/>
              </a:rPr>
              <a:t>eBPF</a:t>
            </a:r>
            <a:r>
              <a:rPr lang="en-US" dirty="0">
                <a:hlinkClick r:id="rId2"/>
              </a:rPr>
              <a:t>: Experience and Lessons Learned</a:t>
            </a:r>
            <a:r>
              <a:rPr lang="en-US" dirty="0"/>
              <a:t>, Proceedings of IEEE High Performance Switching and Routing (HPSR18), Bucharest, Romania, June 2018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http://fulvio.frisso.net/files/18HPSR-ebpf-lessons-learned.pdf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A0ED2-7EF9-421E-B90F-B56BD546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9FC-5489-4D9D-B919-E7C7437E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44" y="64770"/>
            <a:ext cx="7886700" cy="844242"/>
          </a:xfrm>
        </p:spPr>
        <p:txBody>
          <a:bodyPr/>
          <a:lstStyle/>
          <a:p>
            <a:r>
              <a:rPr lang="en-US" dirty="0"/>
              <a:t>Comparison P4/</a:t>
            </a:r>
            <a:r>
              <a:rPr lang="en-US" dirty="0" err="1"/>
              <a:t>eBPF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E143E-87C0-4814-BE81-762C7617FC8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2" y="1209368"/>
          <a:ext cx="8188793" cy="521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82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3026735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062176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0904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9895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2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Tail calls (dynamic 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21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51068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Tables (</a:t>
                      </a:r>
                      <a:r>
                        <a:rPr lang="en-US" sz="2000" dirty="0" err="1"/>
                        <a:t>match+action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(tables)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58732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Extern 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Hook-specific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071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Synthesized by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r>
                        <a:rPr lang="en-US" sz="2000" dirty="0"/>
                        <a:t>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2382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ASIC, software, FPGA, 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Linux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7954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GPL (Linux kernel)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6363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Compilers, simulators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87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shared R/W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are thread-safe (RCU)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398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634D-FD1B-470C-8CC8-B6A1CCEF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8E09-E6D1-478A-AD90-AFCC0E74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04"/>
            <a:ext cx="8229600" cy="815212"/>
          </a:xfrm>
        </p:spPr>
        <p:txBody>
          <a:bodyPr/>
          <a:lstStyle/>
          <a:p>
            <a:r>
              <a:rPr lang="en-US" dirty="0"/>
              <a:t>Limitations – part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671E47-F34D-450D-8ECA-C832EF57AE9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0341" y="1256201"/>
          <a:ext cx="7922535" cy="527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008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1960372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2943155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eBPF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Tail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Nested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401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Multicast/broadcast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Helpers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9390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4619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reassembly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2511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Timers/timeouts/aging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0425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445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0581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3738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Payload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3566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Registers/counters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Linear scans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2156-8F69-4F73-AE8B-3DE2935E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42F9-949B-47FA-B1E2-2FA08B8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– part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02BE2D-2207-4201-9FA2-03B17C7BCA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3654" y="1671692"/>
          <a:ext cx="8399578" cy="353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500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2163636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383442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563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Synchronization</a:t>
                      </a:r>
                    </a:p>
                    <a:p>
                      <a:r>
                        <a:rPr lang="en-US" sz="2000" b="1" dirty="0"/>
                        <a:t>(data/data, data/control)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2839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Execution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443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stack and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78198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 rejects safe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 code not always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331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D8267-C583-41BF-A9CA-A99D6E57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8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212-B7E2-48BB-AF8B-BECC7A3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Limitations’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0A-1670-41CC-A703-684FDFF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P4: suitable for switching, not for end-points</a:t>
            </a:r>
          </a:p>
          <a:p>
            <a:r>
              <a:rPr lang="en-US" dirty="0" err="1"/>
              <a:t>eBPF</a:t>
            </a:r>
            <a:r>
              <a:rPr lang="en-US" dirty="0"/>
              <a:t>: simple packet filtering/rewriting</a:t>
            </a:r>
          </a:p>
          <a:p>
            <a:r>
              <a:rPr lang="en-US" dirty="0"/>
              <a:t>Neither language is good enough to implement a full end-point networking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7B7E1-C3BE-4ECF-9E85-1D18CE69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7950" y="3857324"/>
            <a:ext cx="1314501" cy="17007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36FA-9073-4262-8BA4-08CB93E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E35A-ED28-424B-8B44-FDF13E10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26" y="1709739"/>
            <a:ext cx="8792870" cy="2852737"/>
          </a:xfrm>
        </p:spPr>
        <p:txBody>
          <a:bodyPr>
            <a:normAutofit/>
          </a:bodyPr>
          <a:lstStyle/>
          <a:p>
            <a:r>
              <a:rPr lang="en-US" sz="5400" dirty="0"/>
              <a:t>The open-source P4</a:t>
            </a:r>
            <a:r>
              <a:rPr lang="en-US" sz="5400" baseline="-25000" dirty="0"/>
              <a:t>16</a:t>
            </a:r>
            <a:r>
              <a:rPr lang="en-US" sz="5400" dirty="0"/>
              <a:t> compiler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24666-8578-4F0C-9F1B-7F81565C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9950" y="460054"/>
            <a:ext cx="3556000" cy="2667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038904-50AD-4966-A153-1BB12BCF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8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70FF1C-028D-49DE-9DBE-049BC5CB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2432" y="1268730"/>
            <a:ext cx="3810164" cy="2510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3837842"/>
            <a:ext cx="7529512" cy="731411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Compiling P4 to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07043-688D-4815-99E1-DEC4E76D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B2F8D6-E585-45EA-A959-8F0EC931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eBPF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FF312-D646-465A-B96E-AF5C1D93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2867"/>
            <a:ext cx="4891914" cy="3263504"/>
          </a:xfrm>
        </p:spPr>
        <p:txBody>
          <a:bodyPr>
            <a:normAutofit/>
          </a:bodyPr>
          <a:lstStyle/>
          <a:p>
            <a:r>
              <a:rPr lang="en-US" dirty="0"/>
              <a:t>There isn’t really a “one </a:t>
            </a:r>
            <a:r>
              <a:rPr lang="en-US" dirty="0" err="1"/>
              <a:t>eBPF</a:t>
            </a:r>
            <a:r>
              <a:rPr lang="en-US" dirty="0"/>
              <a:t>”</a:t>
            </a:r>
          </a:p>
          <a:p>
            <a:r>
              <a:rPr lang="en-US" dirty="0"/>
              <a:t>The interface of an </a:t>
            </a:r>
            <a:r>
              <a:rPr lang="en-US" dirty="0" err="1"/>
              <a:t>eBPF</a:t>
            </a:r>
            <a:r>
              <a:rPr lang="en-US" dirty="0"/>
              <a:t> program to the environment depends on the selected hook!</a:t>
            </a:r>
          </a:p>
          <a:p>
            <a:r>
              <a:rPr lang="en-US" dirty="0"/>
              <a:t>(This makes many </a:t>
            </a:r>
            <a:r>
              <a:rPr lang="en-US" dirty="0" err="1"/>
              <a:t>eBPF</a:t>
            </a:r>
            <a:r>
              <a:rPr lang="en-US" dirty="0"/>
              <a:t> conversations very confusing)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83060F-A721-4CA1-8DA2-18C4353DD550}"/>
              </a:ext>
            </a:extLst>
          </p:cNvPr>
          <p:cNvGrpSpPr/>
          <p:nvPr/>
        </p:nvGrpSpPr>
        <p:grpSpPr>
          <a:xfrm>
            <a:off x="4572000" y="1413832"/>
            <a:ext cx="4495349" cy="4305472"/>
            <a:chOff x="4904315" y="1665322"/>
            <a:chExt cx="2967817" cy="31955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BB2E611-4BD1-4B5C-8BDD-12A1C1CC5AA0}"/>
                </a:ext>
              </a:extLst>
            </p:cNvPr>
            <p:cNvGrpSpPr/>
            <p:nvPr/>
          </p:nvGrpSpPr>
          <p:grpSpPr>
            <a:xfrm>
              <a:off x="6101691" y="1665322"/>
              <a:ext cx="1770441" cy="3195504"/>
              <a:chOff x="5704222" y="1914456"/>
              <a:chExt cx="2360588" cy="426067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091BEE-4F07-496C-AFFE-CD3742D89E1A}"/>
                  </a:ext>
                </a:extLst>
              </p:cNvPr>
              <p:cNvSpPr txBox="1"/>
              <p:nvPr/>
            </p:nvSpPr>
            <p:spPr>
              <a:xfrm>
                <a:off x="6244282" y="5901009"/>
                <a:ext cx="1280569" cy="27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/>
                <a:r>
                  <a:rPr lang="en-US" sz="1200" dirty="0">
                    <a:solidFill>
                      <a:prstClr val="black"/>
                    </a:solidFill>
                  </a:rPr>
                  <a:t>Example of </a:t>
                </a:r>
                <a:r>
                  <a:rPr lang="en-US" sz="1200" dirty="0" err="1">
                    <a:solidFill>
                      <a:prstClr val="black"/>
                    </a:solidFill>
                  </a:rPr>
                  <a:t>TC+eBPF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ounded Rectangle 26">
                <a:extLst>
                  <a:ext uri="{FF2B5EF4-FFF2-40B4-BE49-F238E27FC236}">
                    <a16:creationId xmlns:a16="http://schemas.microsoft.com/office/drawing/2014/main" id="{09D745C7-0B00-415A-B5D8-4A273C1BF256}"/>
                  </a:ext>
                </a:extLst>
              </p:cNvPr>
              <p:cNvSpPr/>
              <p:nvPr/>
            </p:nvSpPr>
            <p:spPr>
              <a:xfrm>
                <a:off x="6556192" y="4811436"/>
                <a:ext cx="765495" cy="37527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r>
                  <a:rPr lang="en-US" sz="1600" dirty="0">
                    <a:solidFill>
                      <a:sysClr val="windowText" lastClr="000000"/>
                    </a:solidFill>
                  </a:rPr>
                  <a:t>driver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6557C-0DDB-4781-910F-FC78C5395981}"/>
                  </a:ext>
                </a:extLst>
              </p:cNvPr>
              <p:cNvSpPr txBox="1"/>
              <p:nvPr/>
            </p:nvSpPr>
            <p:spPr>
              <a:xfrm>
                <a:off x="7202925" y="5502278"/>
                <a:ext cx="700622" cy="27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/>
                <a:r>
                  <a:rPr lang="en-US" sz="1200" dirty="0">
                    <a:solidFill>
                      <a:srgbClr val="ED7D31">
                        <a:lumMod val="75000"/>
                      </a:srgbClr>
                    </a:solidFill>
                  </a:rPr>
                  <a:t>Hardware</a:t>
                </a:r>
              </a:p>
            </p:txBody>
          </p:sp>
          <p:sp>
            <p:nvSpPr>
              <p:cNvPr id="13" name="Rounded Rectangle 30">
                <a:extLst>
                  <a:ext uri="{FF2B5EF4-FFF2-40B4-BE49-F238E27FC236}">
                    <a16:creationId xmlns:a16="http://schemas.microsoft.com/office/drawing/2014/main" id="{35613FE8-D882-4C89-A8F2-4413973EAD1F}"/>
                  </a:ext>
                </a:extLst>
              </p:cNvPr>
              <p:cNvSpPr/>
              <p:nvPr/>
            </p:nvSpPr>
            <p:spPr>
              <a:xfrm>
                <a:off x="6556192" y="4214417"/>
                <a:ext cx="765495" cy="37527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r>
                  <a:rPr lang="en-US" sz="1600" dirty="0" err="1">
                    <a:solidFill>
                      <a:sysClr val="windowText" lastClr="000000"/>
                    </a:solidFill>
                  </a:rPr>
                  <a:t>tc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ounded Rectangle 31">
                <a:extLst>
                  <a:ext uri="{FF2B5EF4-FFF2-40B4-BE49-F238E27FC236}">
                    <a16:creationId xmlns:a16="http://schemas.microsoft.com/office/drawing/2014/main" id="{DFB0A94F-5E2D-4E05-A0D4-6E11980AEC39}"/>
                  </a:ext>
                </a:extLst>
              </p:cNvPr>
              <p:cNvSpPr/>
              <p:nvPr/>
            </p:nvSpPr>
            <p:spPr>
              <a:xfrm>
                <a:off x="6022906" y="3511566"/>
                <a:ext cx="1336432" cy="40197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r>
                  <a:rPr lang="en-US" sz="1600" dirty="0">
                    <a:solidFill>
                      <a:sysClr val="windowText" lastClr="000000"/>
                    </a:solidFill>
                  </a:rPr>
                  <a:t>Bridge hook</a:t>
                </a:r>
              </a:p>
            </p:txBody>
          </p:sp>
          <p:sp>
            <p:nvSpPr>
              <p:cNvPr id="15" name="Rounded Rectangle 32">
                <a:extLst>
                  <a:ext uri="{FF2B5EF4-FFF2-40B4-BE49-F238E27FC236}">
                    <a16:creationId xmlns:a16="http://schemas.microsoft.com/office/drawing/2014/main" id="{7E103478-8EBC-486F-ACA4-DC8ABEBA2174}"/>
                  </a:ext>
                </a:extLst>
              </p:cNvPr>
              <p:cNvSpPr/>
              <p:nvPr/>
            </p:nvSpPr>
            <p:spPr>
              <a:xfrm>
                <a:off x="6396015" y="2884222"/>
                <a:ext cx="1084597" cy="37527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r>
                  <a:rPr lang="en-US" sz="1600">
                    <a:solidFill>
                      <a:sysClr val="windowText" lastClr="000000"/>
                    </a:solidFill>
                  </a:rPr>
                  <a:t>IP/routing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Rounded Rectangle 33">
                <a:extLst>
                  <a:ext uri="{FF2B5EF4-FFF2-40B4-BE49-F238E27FC236}">
                    <a16:creationId xmlns:a16="http://schemas.microsoft.com/office/drawing/2014/main" id="{165D409E-F56F-4CFB-B279-DDEC68901D3D}"/>
                  </a:ext>
                </a:extLst>
              </p:cNvPr>
              <p:cNvSpPr/>
              <p:nvPr/>
            </p:nvSpPr>
            <p:spPr>
              <a:xfrm>
                <a:off x="6593842" y="2251235"/>
                <a:ext cx="765495" cy="37527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r>
                  <a:rPr lang="en-US" sz="1400" dirty="0">
                    <a:solidFill>
                      <a:sysClr val="windowText" lastClr="000000"/>
                    </a:solidFill>
                  </a:rPr>
                  <a:t>socket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45E9D-2992-4F53-B78D-21EEAD4F0EBB}"/>
                  </a:ext>
                </a:extLst>
              </p:cNvPr>
              <p:cNvSpPr txBox="1"/>
              <p:nvPr/>
            </p:nvSpPr>
            <p:spPr>
              <a:xfrm>
                <a:off x="5841723" y="2362535"/>
                <a:ext cx="545348" cy="456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/>
                <a:r>
                  <a:rPr lang="en-US" sz="1200" dirty="0">
                    <a:solidFill>
                      <a:srgbClr val="ED7D31">
                        <a:lumMod val="75000"/>
                      </a:srgbClr>
                    </a:solidFill>
                  </a:rPr>
                  <a:t>Kernel </a:t>
                </a:r>
              </a:p>
              <a:p>
                <a:pPr defTabSz="514350"/>
                <a:r>
                  <a:rPr lang="en-US" sz="1200" dirty="0">
                    <a:solidFill>
                      <a:srgbClr val="ED7D31">
                        <a:lumMod val="75000"/>
                      </a:srgbClr>
                    </a:solidFill>
                  </a:rPr>
                  <a:t> space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F96307-0FB1-4541-8A99-5BFCA7C71168}"/>
                  </a:ext>
                </a:extLst>
              </p:cNvPr>
              <p:cNvSpPr txBox="1"/>
              <p:nvPr/>
            </p:nvSpPr>
            <p:spPr>
              <a:xfrm>
                <a:off x="5768831" y="1915101"/>
                <a:ext cx="763668" cy="274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/>
                <a:r>
                  <a:rPr lang="en-US" sz="1200" dirty="0">
                    <a:solidFill>
                      <a:srgbClr val="ED7D31">
                        <a:lumMod val="75000"/>
                      </a:srgbClr>
                    </a:solidFill>
                  </a:rPr>
                  <a:t>User space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784FD95-4184-45EE-8D6A-8EA22F208EA5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 flipV="1">
                <a:off x="6938939" y="5186712"/>
                <a:ext cx="0" cy="181070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C1F04BA-7D2C-419B-8F05-AFC73B901203}"/>
                  </a:ext>
                </a:extLst>
              </p:cNvPr>
              <p:cNvCxnSpPr>
                <a:stCxn id="14" idx="0"/>
              </p:cNvCxnSpPr>
              <p:nvPr/>
            </p:nvCxnSpPr>
            <p:spPr>
              <a:xfrm flipV="1">
                <a:off x="6938939" y="4589693"/>
                <a:ext cx="0" cy="221743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54BBAE7-B1AD-4EBE-960B-88040AA07FAC}"/>
                  </a:ext>
                </a:extLst>
              </p:cNvPr>
              <p:cNvCxnSpPr>
                <a:endCxn id="19" idx="2"/>
              </p:cNvCxnSpPr>
              <p:nvPr/>
            </p:nvCxnSpPr>
            <p:spPr>
              <a:xfrm flipH="1" flipV="1">
                <a:off x="6691122" y="3913542"/>
                <a:ext cx="247817" cy="300875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6F828B-87F6-41D2-A107-310381DC2F76}"/>
                  </a:ext>
                </a:extLst>
              </p:cNvPr>
              <p:cNvCxnSpPr>
                <a:stCxn id="19" idx="0"/>
                <a:endCxn id="20" idx="2"/>
              </p:cNvCxnSpPr>
              <p:nvPr/>
            </p:nvCxnSpPr>
            <p:spPr>
              <a:xfrm flipV="1">
                <a:off x="6691122" y="3259498"/>
                <a:ext cx="186555" cy="252068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916ED29-7C5A-4D23-9FD0-9CA0092778C3}"/>
                  </a:ext>
                </a:extLst>
              </p:cNvPr>
              <p:cNvCxnSpPr>
                <a:stCxn id="20" idx="0"/>
                <a:endCxn id="21" idx="2"/>
              </p:cNvCxnSpPr>
              <p:nvPr/>
            </p:nvCxnSpPr>
            <p:spPr>
              <a:xfrm flipV="1">
                <a:off x="6877677" y="2626511"/>
                <a:ext cx="98913" cy="257711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E152351-8226-4067-88A1-BF3CB5551DC8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 flipV="1">
                <a:off x="6976590" y="1914456"/>
                <a:ext cx="0" cy="336779"/>
              </a:xfrm>
              <a:prstGeom prst="straightConnector1">
                <a:avLst/>
              </a:prstGeom>
              <a:ln w="317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EE1AAEF5-06B1-4E41-843A-D721E09D6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52427" y="5329118"/>
                <a:ext cx="650497" cy="432317"/>
              </a:xfrm>
              <a:prstGeom prst="rect">
                <a:avLst/>
              </a:prstGeom>
            </p:spPr>
          </p:pic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B68923-8A8D-4447-8A8D-CF8F2ABF934B}"/>
                  </a:ext>
                </a:extLst>
              </p:cNvPr>
              <p:cNvCxnSpPr/>
              <p:nvPr/>
            </p:nvCxnSpPr>
            <p:spPr>
              <a:xfrm>
                <a:off x="5717903" y="5265269"/>
                <a:ext cx="2346907" cy="1197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303602-CC86-4325-8B63-29BF0F712FFD}"/>
                  </a:ext>
                </a:extLst>
              </p:cNvPr>
              <p:cNvCxnSpPr/>
              <p:nvPr/>
            </p:nvCxnSpPr>
            <p:spPr>
              <a:xfrm>
                <a:off x="5704222" y="2359063"/>
                <a:ext cx="2346907" cy="11978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68F448-0D3F-46AE-9DC8-A44B4EC67D6D}"/>
                </a:ext>
              </a:extLst>
            </p:cNvPr>
            <p:cNvGrpSpPr/>
            <p:nvPr/>
          </p:nvGrpSpPr>
          <p:grpSpPr>
            <a:xfrm>
              <a:off x="4904315" y="3531023"/>
              <a:ext cx="1836354" cy="964108"/>
              <a:chOff x="4107720" y="4402055"/>
              <a:chExt cx="2448472" cy="128547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BD2A9E5-6264-47EA-ABC6-1477A461873B}"/>
                  </a:ext>
                </a:extLst>
              </p:cNvPr>
              <p:cNvSpPr txBox="1"/>
              <p:nvPr/>
            </p:nvSpPr>
            <p:spPr>
              <a:xfrm>
                <a:off x="4107720" y="5322042"/>
                <a:ext cx="1512492" cy="365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514350"/>
                <a:r>
                  <a:rPr lang="en-US" dirty="0" err="1">
                    <a:solidFill>
                      <a:srgbClr val="C00000"/>
                    </a:solidFill>
                  </a:rPr>
                  <a:t>eBPF</a:t>
                </a:r>
                <a:r>
                  <a:rPr lang="en-US" dirty="0">
                    <a:solidFill>
                      <a:srgbClr val="C00000"/>
                    </a:solidFill>
                  </a:rPr>
                  <a:t> hook point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D54D27C-6E74-416D-ADD9-28581B0F0676}"/>
                  </a:ext>
                </a:extLst>
              </p:cNvPr>
              <p:cNvGrpSpPr/>
              <p:nvPr/>
            </p:nvGrpSpPr>
            <p:grpSpPr>
              <a:xfrm>
                <a:off x="4597877" y="4402055"/>
                <a:ext cx="1958315" cy="1143222"/>
                <a:chOff x="4597877" y="4402055"/>
                <a:chExt cx="1958315" cy="1143222"/>
              </a:xfrm>
            </p:grpSpPr>
            <p:sp>
              <p:nvSpPr>
                <p:cNvPr id="31" name="Rounded Rectangle 47">
                  <a:extLst>
                    <a:ext uri="{FF2B5EF4-FFF2-40B4-BE49-F238E27FC236}">
                      <a16:creationId xmlns:a16="http://schemas.microsoft.com/office/drawing/2014/main" id="{8E776716-74E4-49B4-A83E-04F064107E2B}"/>
                    </a:ext>
                  </a:extLst>
                </p:cNvPr>
                <p:cNvSpPr/>
                <p:nvPr/>
              </p:nvSpPr>
              <p:spPr>
                <a:xfrm>
                  <a:off x="4597877" y="4846935"/>
                  <a:ext cx="894988" cy="49609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Your Program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0E93394-3229-4F11-BD50-06DB272CEBF4}"/>
                    </a:ext>
                  </a:extLst>
                </p:cNvPr>
                <p:cNvCxnSpPr>
                  <a:stCxn id="13" idx="1"/>
                  <a:endCxn id="31" idx="3"/>
                </p:cNvCxnSpPr>
                <p:nvPr/>
              </p:nvCxnSpPr>
              <p:spPr>
                <a:xfrm flipH="1">
                  <a:off x="5492865" y="4402055"/>
                  <a:ext cx="1063327" cy="692927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B07A41E-B5F9-40EF-A131-3A76A9070118}"/>
                    </a:ext>
                  </a:extLst>
                </p:cNvPr>
                <p:cNvCxnSpPr>
                  <a:stCxn id="11" idx="1"/>
                  <a:endCxn id="31" idx="3"/>
                </p:cNvCxnSpPr>
                <p:nvPr/>
              </p:nvCxnSpPr>
              <p:spPr>
                <a:xfrm flipH="1">
                  <a:off x="5492865" y="4999073"/>
                  <a:ext cx="1063327" cy="95909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E4F7D4A-1552-480B-B4C5-86305DA07A43}"/>
                    </a:ext>
                  </a:extLst>
                </p:cNvPr>
                <p:cNvCxnSpPr>
                  <a:stCxn id="25" idx="1"/>
                  <a:endCxn id="31" idx="3"/>
                </p:cNvCxnSpPr>
                <p:nvPr/>
              </p:nvCxnSpPr>
              <p:spPr>
                <a:xfrm flipH="1" flipV="1">
                  <a:off x="5492865" y="5094982"/>
                  <a:ext cx="1059562" cy="450295"/>
                </a:xfrm>
                <a:prstGeom prst="straightConnector1">
                  <a:avLst/>
                </a:prstGeom>
                <a:ln w="31750">
                  <a:solidFill>
                    <a:schemeClr val="tx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5AD89-1482-4C62-8376-B5949E1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31D8-ABD9-476C-B775-C4CA45A1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P4 </a:t>
            </a:r>
            <a:r>
              <a:rPr lang="en-US" dirty="0" err="1"/>
              <a:t>eBPF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9B32-4E96-463C-9757-E55428F1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is clear in this respect</a:t>
            </a:r>
          </a:p>
          <a:p>
            <a:r>
              <a:rPr lang="en-US" dirty="0"/>
              <a:t>A P4 model specifies it’s interfaces to the environment</a:t>
            </a:r>
          </a:p>
          <a:p>
            <a:r>
              <a:rPr lang="en-US" dirty="0"/>
              <a:t>ebpf_model.p4: </a:t>
            </a:r>
            <a:br>
              <a:rPr lang="en-US" dirty="0"/>
            </a:br>
            <a:r>
              <a:rPr lang="en-US" dirty="0"/>
              <a:t>a packet filter</a:t>
            </a:r>
          </a:p>
          <a:p>
            <a:r>
              <a:rPr lang="en-US" dirty="0"/>
              <a:t>xdp_model.p4: </a:t>
            </a:r>
            <a:br>
              <a:rPr lang="en-US" dirty="0"/>
            </a:br>
            <a:r>
              <a:rPr lang="en-US" dirty="0"/>
              <a:t>a packet 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EAB89-96F1-46CF-9FC5-24BBBEBEDB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532518" y="3203606"/>
            <a:ext cx="3203229" cy="19794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2D069-BCD9-4C78-B223-3AE29977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30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8DE1BA-16E5-40A6-A18B-7F9612D4EC51}"/>
              </a:ext>
            </a:extLst>
          </p:cNvPr>
          <p:cNvSpPr/>
          <p:nvPr/>
        </p:nvSpPr>
        <p:spPr>
          <a:xfrm>
            <a:off x="5853918" y="4804012"/>
            <a:ext cx="2020473" cy="1097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p4c-xdp</a:t>
            </a: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7A0BF-141F-4204-B39C-88C92041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eBPF</a:t>
            </a:r>
            <a:r>
              <a:rPr lang="en-US" dirty="0"/>
              <a:t> back-ends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66809-A377-48F6-AAC3-C7EDA3A8B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p4c-ebpf is part of the open-source distribution</a:t>
            </a:r>
          </a:p>
          <a:p>
            <a:pPr lvl="1"/>
            <a:r>
              <a:rPr lang="en-US" dirty="0">
                <a:hlinkClick r:id="rId2"/>
              </a:rPr>
              <a:t>http://github.com/p4lang/p4c</a:t>
            </a:r>
            <a:endParaRPr lang="en-US" dirty="0"/>
          </a:p>
          <a:p>
            <a:pPr lvl="1"/>
            <a:r>
              <a:rPr lang="en-US" dirty="0"/>
              <a:t>p4c/backends/</a:t>
            </a:r>
            <a:r>
              <a:rPr lang="en-US" dirty="0" err="1"/>
              <a:t>ebpf</a:t>
            </a:r>
            <a:endParaRPr lang="en-US" dirty="0"/>
          </a:p>
          <a:p>
            <a:r>
              <a:rPr lang="en-US" dirty="0"/>
              <a:t>p4c-xdp is a separate open-source project</a:t>
            </a:r>
          </a:p>
          <a:p>
            <a:pPr lvl="1"/>
            <a:r>
              <a:rPr lang="en-US" dirty="0">
                <a:hlinkClick r:id="rId3"/>
              </a:rPr>
              <a:t>http://github.com/vmware/p4c-xdp</a:t>
            </a:r>
            <a:endParaRPr lang="en-US" dirty="0"/>
          </a:p>
          <a:p>
            <a:pPr lvl="1"/>
            <a:r>
              <a:rPr lang="en-US" dirty="0"/>
              <a:t>Built as an extension of the p4c compiler</a:t>
            </a:r>
          </a:p>
          <a:p>
            <a:pPr lvl="1"/>
            <a:r>
              <a:rPr lang="en-US" dirty="0"/>
              <a:t>Reuses much of the code</a:t>
            </a:r>
          </a:p>
          <a:p>
            <a:r>
              <a:rPr lang="en-US" dirty="0"/>
              <a:t>Not production-ready</a:t>
            </a:r>
          </a:p>
          <a:p>
            <a:pPr lvl="1"/>
            <a:r>
              <a:rPr lang="en-US" dirty="0"/>
              <a:t>Need more work</a:t>
            </a:r>
          </a:p>
          <a:p>
            <a:pPr lvl="1"/>
            <a:r>
              <a:rPr lang="en-US" dirty="0"/>
              <a:t>Known bugs and limitations</a:t>
            </a:r>
          </a:p>
          <a:p>
            <a:pPr lvl="1"/>
            <a:r>
              <a:rPr lang="en-US" dirty="0"/>
              <a:t>Code generated not very 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797F2-D06D-4A63-8082-0386BE85A1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70442" y="534835"/>
            <a:ext cx="1846385" cy="11558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668F1-6389-461F-8578-BE399013B615}"/>
              </a:ext>
            </a:extLst>
          </p:cNvPr>
          <p:cNvSpPr/>
          <p:nvPr/>
        </p:nvSpPr>
        <p:spPr>
          <a:xfrm>
            <a:off x="5906674" y="5189116"/>
            <a:ext cx="1186961" cy="64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p4c-ebpf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61A4-5215-4E22-A7E6-841ECF5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17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 data plane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Programmable</a:t>
            </a:r>
            <a:br>
              <a:rPr lang="en-US" sz="2400" i="1" dirty="0"/>
            </a:br>
            <a:r>
              <a:rPr lang="en-US" sz="2400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3406-8326-4C9A-8794-470C31B533B3}"/>
              </a:ext>
            </a:extLst>
          </p:cNvPr>
          <p:cNvSpPr txBox="1"/>
          <p:nvPr/>
        </p:nvSpPr>
        <p:spPr>
          <a:xfrm>
            <a:off x="5259741" y="5694197"/>
            <a:ext cx="141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Interfaces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361D1-99B3-4DC1-86FD-F67EDFF8B0A8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765294" y="4376435"/>
            <a:ext cx="201116" cy="1317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56AEB5-101E-44F7-94E4-23564C36C992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380631" y="4573579"/>
            <a:ext cx="585779" cy="11206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E986AF-04A9-43ED-B135-B10830D6DC6F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V="1">
            <a:off x="5966410" y="4573579"/>
            <a:ext cx="1475177" cy="11206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18D1D-5A45-43AF-8EB2-AC58E60A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8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B9DB-25C0-4A0E-B1F3-E876613C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48" y="333453"/>
            <a:ext cx="6172200" cy="626189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packet filter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F7ACD8-A02B-4771-B12F-CBD001622034}"/>
              </a:ext>
            </a:extLst>
          </p:cNvPr>
          <p:cNvGrpSpPr/>
          <p:nvPr/>
        </p:nvGrpSpPr>
        <p:grpSpPr>
          <a:xfrm>
            <a:off x="786385" y="1746504"/>
            <a:ext cx="7436850" cy="3282966"/>
            <a:chOff x="1740140" y="2149114"/>
            <a:chExt cx="5529339" cy="2477746"/>
          </a:xfrm>
        </p:grpSpPr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FDAE5008-7FF5-4283-BB6F-C123BD7725FB}"/>
                </a:ext>
              </a:extLst>
            </p:cNvPr>
            <p:cNvSpPr/>
            <p:nvPr/>
          </p:nvSpPr>
          <p:spPr>
            <a:xfrm>
              <a:off x="2377294" y="2834624"/>
              <a:ext cx="1057899" cy="17208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2400" b="1">
                  <a:solidFill>
                    <a:srgbClr val="002060"/>
                  </a:solidFill>
                </a:rPr>
                <a:t>Parser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88557A50-F5E7-4A1E-BCC5-89D129A74435}"/>
                </a:ext>
              </a:extLst>
            </p:cNvPr>
            <p:cNvSpPr/>
            <p:nvPr/>
          </p:nvSpPr>
          <p:spPr>
            <a:xfrm>
              <a:off x="4153109" y="2834624"/>
              <a:ext cx="1524141" cy="17208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2400" b="1" dirty="0">
                  <a:solidFill>
                    <a:prstClr val="black"/>
                  </a:solidFill>
                </a:rPr>
                <a:t>Match+</a:t>
              </a:r>
            </a:p>
            <a:p>
              <a:pPr algn="ctr" defTabSz="257175"/>
              <a:r>
                <a:rPr lang="en-US" sz="2400" b="1" dirty="0">
                  <a:solidFill>
                    <a:prstClr val="black"/>
                  </a:solidFill>
                </a:rPr>
                <a:t>Action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22F2C3-5195-44EB-A87A-B264BFF3AEE1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3435193" y="3695037"/>
              <a:ext cx="717916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F8FB17-3BB9-4FC5-AB50-8735E38F4F7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045724" y="3691488"/>
              <a:ext cx="331570" cy="3549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2B7AA5-A05E-453D-9038-E4C8C8DEED92}"/>
                </a:ext>
              </a:extLst>
            </p:cNvPr>
            <p:cNvSpPr/>
            <p:nvPr/>
          </p:nvSpPr>
          <p:spPr>
            <a:xfrm>
              <a:off x="4352797" y="2978977"/>
              <a:ext cx="1054418" cy="2955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A7E3C8-A7BA-4034-8CBE-1590DFF61685}"/>
                </a:ext>
              </a:extLst>
            </p:cNvPr>
            <p:cNvSpPr txBox="1"/>
            <p:nvPr/>
          </p:nvSpPr>
          <p:spPr>
            <a:xfrm rot="16200000">
              <a:off x="1370518" y="3467285"/>
              <a:ext cx="11085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packet in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96B8A4-2520-460B-A1AF-FF8995BDF7E9}"/>
                </a:ext>
              </a:extLst>
            </p:cNvPr>
            <p:cNvSpPr/>
            <p:nvPr/>
          </p:nvSpPr>
          <p:spPr>
            <a:xfrm>
              <a:off x="4507102" y="3075418"/>
              <a:ext cx="1054418" cy="2955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400" dirty="0">
                  <a:solidFill>
                    <a:prstClr val="black"/>
                  </a:solidFill>
                </a:rPr>
                <a:t>EBPF tables</a:t>
              </a:r>
            </a:p>
          </p:txBody>
        </p:sp>
        <p:sp>
          <p:nvSpPr>
            <p:cNvPr id="18" name="Up-Down Arrow 31">
              <a:extLst>
                <a:ext uri="{FF2B5EF4-FFF2-40B4-BE49-F238E27FC236}">
                  <a16:creationId xmlns:a16="http://schemas.microsoft.com/office/drawing/2014/main" id="{D8E9AE54-274D-4EE4-8D0B-36B1521A7ADA}"/>
                </a:ext>
              </a:extLst>
            </p:cNvPr>
            <p:cNvSpPr/>
            <p:nvPr/>
          </p:nvSpPr>
          <p:spPr>
            <a:xfrm>
              <a:off x="4764279" y="2449473"/>
              <a:ext cx="392192" cy="62594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17CEF4-2386-4B64-9447-2FE3D8D2B4E0}"/>
                </a:ext>
              </a:extLst>
            </p:cNvPr>
            <p:cNvSpPr txBox="1"/>
            <p:nvPr/>
          </p:nvSpPr>
          <p:spPr>
            <a:xfrm>
              <a:off x="3987127" y="2149114"/>
              <a:ext cx="1914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Control-plane API</a:t>
              </a:r>
            </a:p>
          </p:txBody>
        </p:sp>
        <p:cxnSp>
          <p:nvCxnSpPr>
            <p:cNvPr id="20" name="Straight Arrow Connector 33">
              <a:extLst>
                <a:ext uri="{FF2B5EF4-FFF2-40B4-BE49-F238E27FC236}">
                  <a16:creationId xmlns:a16="http://schemas.microsoft.com/office/drawing/2014/main" id="{0FE47969-2B87-432F-BE2B-2A680988F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885" y="3705936"/>
              <a:ext cx="54383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413446-AB0A-4883-8422-ECC345B71135}"/>
                </a:ext>
              </a:extLst>
            </p:cNvPr>
            <p:cNvSpPr txBox="1"/>
            <p:nvPr/>
          </p:nvSpPr>
          <p:spPr>
            <a:xfrm>
              <a:off x="6181840" y="3567435"/>
              <a:ext cx="10876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prstClr val="black"/>
                  </a:solidFill>
                </a:rPr>
                <a:t>bool drop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212058-F915-4A50-A151-3FB9F139AC67}"/>
                </a:ext>
              </a:extLst>
            </p:cNvPr>
            <p:cNvSpPr/>
            <p:nvPr/>
          </p:nvSpPr>
          <p:spPr>
            <a:xfrm>
              <a:off x="4153110" y="3408596"/>
              <a:ext cx="170158" cy="1558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DEAEB8F-EFA0-44E0-82FB-16C8ACEA6B8D}"/>
                </a:ext>
              </a:extLst>
            </p:cNvPr>
            <p:cNvSpPr/>
            <p:nvPr/>
          </p:nvSpPr>
          <p:spPr>
            <a:xfrm>
              <a:off x="5496729" y="3475496"/>
              <a:ext cx="170158" cy="1558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BFFD57-79EC-4F06-AD9D-1390E7DAB43D}"/>
                </a:ext>
              </a:extLst>
            </p:cNvPr>
            <p:cNvSpPr txBox="1"/>
            <p:nvPr/>
          </p:nvSpPr>
          <p:spPr>
            <a:xfrm rot="16200000">
              <a:off x="3331365" y="3971099"/>
              <a:ext cx="94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headers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285584-36D3-4674-806B-48DD257A6146}"/>
              </a:ext>
            </a:extLst>
          </p:cNvPr>
          <p:cNvSpPr txBox="1"/>
          <p:nvPr/>
        </p:nvSpPr>
        <p:spPr>
          <a:xfrm>
            <a:off x="3300256" y="6020800"/>
            <a:ext cx="292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ebpf_model.p4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EC23A4F-20C0-40F6-8980-67BA039B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5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9A60-C598-4D2B-9BDE-4B67D5DB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332055"/>
            <a:ext cx="6172200" cy="725266"/>
          </a:xfrm>
        </p:spPr>
        <p:txBody>
          <a:bodyPr/>
          <a:lstStyle/>
          <a:p>
            <a:r>
              <a:rPr lang="en-US" dirty="0"/>
              <a:t>ebpf_model.p4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5AE2C-70AA-4C43-B9ED-E762B2E3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307592"/>
            <a:ext cx="7825473" cy="52183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extern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CounterArray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CounterArray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</a:rPr>
              <a:t>&lt;32&gt; </a:t>
            </a:r>
            <a:r>
              <a:rPr lang="en-US" sz="1600" dirty="0" err="1">
                <a:latin typeface="Consolas" panose="020B0609020204030204" pitchFamily="49" charset="0"/>
              </a:rPr>
              <a:t>max_index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</a:rPr>
              <a:t> sparse);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increment(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</a:rPr>
              <a:t>&lt;32&gt; index);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extern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array_table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array_table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</a:rPr>
              <a:t>&lt;32&gt; size);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extern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hash_table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hash_table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</a:rPr>
              <a:t>&lt;32&gt; size);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parser</a:t>
            </a:r>
            <a:r>
              <a:rPr lang="en-US" sz="1600" dirty="0">
                <a:latin typeface="Consolas" panose="020B0609020204030204" pitchFamily="49" charset="0"/>
              </a:rPr>
              <a:t> parse&lt;H&gt;(</a:t>
            </a:r>
            <a:r>
              <a:rPr lang="en-US" sz="1600" dirty="0" err="1">
                <a:latin typeface="Consolas" panose="020B0609020204030204" pitchFamily="49" charset="0"/>
              </a:rPr>
              <a:t>packet_in</a:t>
            </a:r>
            <a:r>
              <a:rPr lang="en-US" sz="1600" dirty="0">
                <a:latin typeface="Consolas" panose="020B0609020204030204" pitchFamily="49" charset="0"/>
              </a:rPr>
              <a:t> packet, </a:t>
            </a:r>
            <a:r>
              <a:rPr lang="en-US" sz="1600" b="1" dirty="0">
                <a:latin typeface="Consolas" panose="020B0609020204030204" pitchFamily="49" charset="0"/>
              </a:rPr>
              <a:t>out</a:t>
            </a:r>
            <a:r>
              <a:rPr lang="en-US" sz="1600" dirty="0">
                <a:latin typeface="Consolas" panose="020B0609020204030204" pitchFamily="49" charset="0"/>
              </a:rPr>
              <a:t> H headers);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control</a:t>
            </a:r>
            <a:r>
              <a:rPr lang="en-US" sz="1600" dirty="0">
                <a:latin typeface="Consolas" panose="020B0609020204030204" pitchFamily="49" charset="0"/>
              </a:rPr>
              <a:t> filter&lt;H&gt;(</a:t>
            </a:r>
            <a:r>
              <a:rPr lang="en-US" sz="1600" dirty="0" err="1">
                <a:latin typeface="Consolas" panose="020B0609020204030204" pitchFamily="49" charset="0"/>
              </a:rPr>
              <a:t>inout</a:t>
            </a:r>
            <a:r>
              <a:rPr lang="en-US" sz="1600" dirty="0">
                <a:latin typeface="Consolas" panose="020B0609020204030204" pitchFamily="49" charset="0"/>
              </a:rPr>
              <a:t> H headers, </a:t>
            </a:r>
            <a:r>
              <a:rPr lang="en-US" sz="1600" b="1" dirty="0">
                <a:latin typeface="Consolas" panose="020B0609020204030204" pitchFamily="49" charset="0"/>
              </a:rPr>
              <a:t>out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</a:rPr>
              <a:t> accept);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package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ebpfFilter</a:t>
            </a:r>
            <a:r>
              <a:rPr lang="en-US" sz="1600" dirty="0">
                <a:latin typeface="Consolas" panose="020B0609020204030204" pitchFamily="49" charset="0"/>
              </a:rPr>
              <a:t>&lt;H&gt;(parse&lt;H&gt; </a:t>
            </a:r>
            <a:r>
              <a:rPr lang="en-US" sz="1600" dirty="0" err="1">
                <a:latin typeface="Consolas" panose="020B0609020204030204" pitchFamily="49" charset="0"/>
              </a:rPr>
              <a:t>prs</a:t>
            </a:r>
            <a:r>
              <a:rPr lang="en-US" sz="1600" dirty="0">
                <a:latin typeface="Consolas" panose="020B0609020204030204" pitchFamily="49" charset="0"/>
              </a:rPr>
              <a:t>, filter&lt;H&gt; </a:t>
            </a:r>
            <a:r>
              <a:rPr lang="en-US" sz="1600" dirty="0" err="1">
                <a:latin typeface="Consolas" panose="020B0609020204030204" pitchFamily="49" charset="0"/>
              </a:rPr>
              <a:t>filt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B8A04-748A-4F56-BD18-9D34A4A5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85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XDP: </a:t>
            </a:r>
            <a:r>
              <a:rPr lang="en-US" dirty="0" err="1"/>
              <a:t>eXpress</a:t>
            </a:r>
            <a:r>
              <a:rPr lang="en-US" dirty="0"/>
              <a:t> Data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627" y="1688708"/>
            <a:ext cx="7269480" cy="3975497"/>
          </a:xfrm>
        </p:spPr>
      </p:pic>
      <p:sp>
        <p:nvSpPr>
          <p:cNvPr id="5" name="Rectangle 4"/>
          <p:cNvSpPr/>
          <p:nvPr/>
        </p:nvSpPr>
        <p:spPr>
          <a:xfrm>
            <a:off x="1322379" y="5432434"/>
            <a:ext cx="30339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4"/>
              </a:rPr>
              <a:t>https://www.iovisor.org/technology/xdp</a:t>
            </a:r>
            <a:endParaRPr lang="en-US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33183-096F-49CA-A3AB-29752DC2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XDP switching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89B2AB-555D-4AA8-9093-A06183EC603C}"/>
              </a:ext>
            </a:extLst>
          </p:cNvPr>
          <p:cNvGrpSpPr/>
          <p:nvPr/>
        </p:nvGrpSpPr>
        <p:grpSpPr>
          <a:xfrm>
            <a:off x="675381" y="1874521"/>
            <a:ext cx="7830007" cy="3998361"/>
            <a:chOff x="1726379" y="2388449"/>
            <a:chExt cx="5728010" cy="2990289"/>
          </a:xfrm>
        </p:grpSpPr>
        <p:sp>
          <p:nvSpPr>
            <p:cNvPr id="4" name="Rounded Rectangle 3"/>
            <p:cNvSpPr/>
            <p:nvPr/>
          </p:nvSpPr>
          <p:spPr>
            <a:xfrm>
              <a:off x="2187114" y="3061907"/>
              <a:ext cx="930157" cy="17208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2400" b="1">
                  <a:solidFill>
                    <a:srgbClr val="002060"/>
                  </a:solidFill>
                </a:rPr>
                <a:t>Parser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690797" y="3073959"/>
              <a:ext cx="1524141" cy="17208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2400" b="1" dirty="0">
                  <a:solidFill>
                    <a:prstClr val="black"/>
                  </a:solidFill>
                </a:rPr>
                <a:t>Match+</a:t>
              </a:r>
            </a:p>
            <a:p>
              <a:pPr algn="ctr" defTabSz="257175"/>
              <a:r>
                <a:rPr lang="en-US" sz="2400" b="1" dirty="0">
                  <a:solidFill>
                    <a:prstClr val="black"/>
                  </a:solidFill>
                </a:rPr>
                <a:t>Action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29717" y="3073959"/>
              <a:ext cx="1059154" cy="172082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257175"/>
              <a:r>
                <a:rPr lang="en-US" sz="2400" b="1" dirty="0">
                  <a:solidFill>
                    <a:prstClr val="black"/>
                  </a:solidFill>
                </a:rPr>
                <a:t>Deparser</a:t>
              </a: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3117271" y="3922320"/>
              <a:ext cx="573526" cy="12052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5214938" y="3934372"/>
              <a:ext cx="414779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  <a:stCxn id="6" idx="3"/>
              <a:endCxn id="17" idx="0"/>
            </p:cNvCxnSpPr>
            <p:nvPr/>
          </p:nvCxnSpPr>
          <p:spPr>
            <a:xfrm flipV="1">
              <a:off x="6688872" y="3934370"/>
              <a:ext cx="495335" cy="1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>
              <a:off x="1727802" y="3918771"/>
              <a:ext cx="459311" cy="3548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24112" y="5033469"/>
              <a:ext cx="1538590" cy="345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2400" dirty="0">
                  <a:solidFill>
                    <a:prstClr val="black"/>
                  </a:solidFill>
                </a:rPr>
                <a:t>XDP Data Plane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90486" y="3218313"/>
              <a:ext cx="1054418" cy="2955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476160" y="3655273"/>
              <a:ext cx="770622" cy="2701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packet 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6879439" y="3799279"/>
              <a:ext cx="879718" cy="27018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packet out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4791" y="3314753"/>
              <a:ext cx="1054418" cy="2955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dirty="0">
                  <a:solidFill>
                    <a:prstClr val="black"/>
                  </a:solidFill>
                </a:rPr>
                <a:t>EBPF tables</a:t>
              </a:r>
            </a:p>
          </p:txBody>
        </p:sp>
        <p:sp>
          <p:nvSpPr>
            <p:cNvPr id="32" name="Up-Down Arrow 31"/>
            <p:cNvSpPr/>
            <p:nvPr/>
          </p:nvSpPr>
          <p:spPr>
            <a:xfrm>
              <a:off x="4301968" y="2688809"/>
              <a:ext cx="392192" cy="62594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92034" y="2388449"/>
              <a:ext cx="1341020" cy="27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Control-plane API</a:t>
              </a:r>
            </a:p>
          </p:txBody>
        </p:sp>
        <p:cxnSp>
          <p:nvCxnSpPr>
            <p:cNvPr id="34" name="Straight Arrow Connector 33"/>
            <p:cNvCxnSpPr>
              <a:stCxn id="85" idx="3"/>
              <a:endCxn id="36" idx="1"/>
            </p:cNvCxnSpPr>
            <p:nvPr/>
          </p:nvCxnSpPr>
          <p:spPr>
            <a:xfrm flipV="1">
              <a:off x="5204575" y="2725700"/>
              <a:ext cx="564249" cy="106706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768824" y="2507029"/>
              <a:ext cx="933587" cy="437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prstClr val="black"/>
                  </a:solidFill>
                </a:rPr>
                <a:t>Drop/</a:t>
              </a:r>
              <a:r>
                <a:rPr lang="en-US" sz="1600" dirty="0" err="1">
                  <a:solidFill>
                    <a:prstClr val="black"/>
                  </a:solidFill>
                </a:rPr>
                <a:t>tx</a:t>
              </a:r>
              <a:r>
                <a:rPr lang="en-US" sz="1600" dirty="0">
                  <a:solidFill>
                    <a:prstClr val="black"/>
                  </a:solidFill>
                </a:rPr>
                <a:t>/pass</a:t>
              </a:r>
            </a:p>
            <a:p>
              <a:pPr defTabSz="257175"/>
              <a:r>
                <a:rPr lang="en-US" sz="1600" dirty="0">
                  <a:solidFill>
                    <a:prstClr val="black"/>
                  </a:solidFill>
                </a:rPr>
                <a:t>Output port</a:t>
              </a:r>
            </a:p>
          </p:txBody>
        </p:sp>
        <p:cxnSp>
          <p:nvCxnSpPr>
            <p:cNvPr id="46" name="Straight Arrow Connector 33"/>
            <p:cNvCxnSpPr>
              <a:stCxn id="50" idx="3"/>
              <a:endCxn id="55" idx="1"/>
            </p:cNvCxnSpPr>
            <p:nvPr/>
          </p:nvCxnSpPr>
          <p:spPr>
            <a:xfrm>
              <a:off x="2949934" y="2737502"/>
              <a:ext cx="740864" cy="988362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195672" y="2610903"/>
              <a:ext cx="754261" cy="2531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prstClr val="black"/>
                  </a:solidFill>
                </a:rPr>
                <a:t>Input port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690798" y="3647932"/>
              <a:ext cx="170158" cy="1558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34417" y="3714832"/>
              <a:ext cx="170158" cy="15586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3181762" y="4210592"/>
              <a:ext cx="699794" cy="270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headers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 rot="16200000">
              <a:off x="5031378" y="4210592"/>
              <a:ext cx="699794" cy="270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dirty="0">
                  <a:solidFill>
                    <a:prstClr val="black"/>
                  </a:solidFill>
                </a:rPr>
                <a:t>headers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596F0-07D0-4E55-A389-831E92B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835" y="245847"/>
            <a:ext cx="6123404" cy="624003"/>
          </a:xfrm>
        </p:spPr>
        <p:txBody>
          <a:bodyPr>
            <a:normAutofit fontScale="90000"/>
          </a:bodyPr>
          <a:lstStyle/>
          <a:p>
            <a:r>
              <a:rPr lang="en-US" dirty="0"/>
              <a:t>xdp_model.p4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4" y="1027521"/>
            <a:ext cx="8427563" cy="5712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&lt;ebpf_model.p4&gt;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XDP_ABORTED,  // some fatal error occurred during processing;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XDP_DROP,     // packet should be dropped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XDP_PASS,     // packet should be passed to the Linux kernel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XDP_TX        // packet resent out on the same interface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&lt;32&gt;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xdp_output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output_action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&lt;32&gt;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output_port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// output port for packet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parser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xdp_parse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packet_in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packet,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 headers);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xdp_switch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hdrs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xdp_input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xdp_output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o);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control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xdp_deparse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H headers,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packet_out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packet);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xdp_parse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 p,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xdp_switch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 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xdp_deparse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&lt;H&gt; d);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05ADE-C20C-48A6-BE10-21E63479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2434" y="2648773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34" y="3482342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0031" y="3463096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r>
              <a:rPr lang="en-US" sz="2400" dirty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1958" y="2648773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8897" y="3783684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51958" y="3573566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Dataplane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70949" y="3231447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80359" y="2549014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031" y="1953696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89143" y="3170811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068" y="2549014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902" y="1817751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3020" y="4401573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88174" y="1870581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00654" y="2209135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17822" y="2907990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30138" y="4688019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609377" y="4329066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96189" y="3216464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96189" y="4348312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13205" y="3061325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609377" y="2783479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400597" y="3472343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5559" y="3783684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extern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60880" y="3463096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0434" y="2605625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60507" y="2840302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21710" y="3789005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90862" y="2840429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software workflow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A00A0B7-A53A-4F7C-AE28-18392B69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2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-&gt; C -&gt;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2181371"/>
            <a:ext cx="8427186" cy="4174980"/>
          </a:xfrm>
        </p:spPr>
        <p:txBody>
          <a:bodyPr>
            <a:normAutofit/>
          </a:bodyPr>
          <a:lstStyle/>
          <a:p>
            <a:r>
              <a:rPr lang="en-US" dirty="0"/>
              <a:t>Generate stylized C</a:t>
            </a:r>
          </a:p>
          <a:p>
            <a:r>
              <a:rPr lang="en-US" dirty="0"/>
              <a:t>No loops, all data on stack</a:t>
            </a:r>
          </a:p>
          <a:p>
            <a:r>
              <a:rPr lang="en-US" dirty="0"/>
              <a:t>Parser loops currently not supported</a:t>
            </a:r>
          </a:p>
          <a:p>
            <a:pPr lvl="1"/>
            <a:r>
              <a:rPr lang="en-US" dirty="0"/>
              <a:t>Will be supported by loop unrolling only</a:t>
            </a:r>
          </a:p>
          <a:p>
            <a:r>
              <a:rPr lang="en-US" dirty="0"/>
              <a:t>EBPF tables for control/data-plane communication</a:t>
            </a:r>
          </a:p>
          <a:p>
            <a:r>
              <a:rPr lang="en-US" dirty="0"/>
              <a:t>XDP: Filtering, forwarding, encapsulation</a:t>
            </a:r>
          </a:p>
          <a:p>
            <a:pPr lvl="1"/>
            <a:r>
              <a:rPr lang="en-US" dirty="0"/>
              <a:t>Currently use Linux TC subsystem for forwarding</a:t>
            </a:r>
          </a:p>
          <a:p>
            <a:pPr lvl="1"/>
            <a:r>
              <a:rPr lang="en-US" dirty="0"/>
              <a:t>When XDP supports forwarding it can be done natively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596AC-91B1-428F-B190-4676C858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6BFAE-B824-41E3-AE25-EC07DDD6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9374" y="639547"/>
            <a:ext cx="2387346" cy="19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9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35F80E-92AB-489C-8ABF-3EF55D5E0D59}"/>
              </a:ext>
            </a:extLst>
          </p:cNvPr>
          <p:cNvGrpSpPr/>
          <p:nvPr/>
        </p:nvGrpSpPr>
        <p:grpSpPr>
          <a:xfrm>
            <a:off x="804673" y="1456424"/>
            <a:ext cx="7621565" cy="5036450"/>
            <a:chOff x="2080048" y="2222392"/>
            <a:chExt cx="5080438" cy="3504514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10116" y="5228016"/>
              <a:ext cx="750668" cy="498890"/>
            </a:xfrm>
            <a:prstGeom prst="rect">
              <a:avLst/>
            </a:prstGeom>
          </p:spPr>
        </p:pic>
        <p:cxnSp>
          <p:nvCxnSpPr>
            <p:cNvPr id="55" name="Straight Connector 54"/>
            <p:cNvCxnSpPr/>
            <p:nvPr/>
          </p:nvCxnSpPr>
          <p:spPr>
            <a:xfrm>
              <a:off x="2172806" y="5199278"/>
              <a:ext cx="4550019" cy="7419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olded Corner 3"/>
            <p:cNvSpPr/>
            <p:nvPr/>
          </p:nvSpPr>
          <p:spPr>
            <a:xfrm>
              <a:off x="2322601" y="2654656"/>
              <a:ext cx="552579" cy="242880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>
                  <a:solidFill>
                    <a:prstClr val="black"/>
                  </a:solidFill>
                </a:rPr>
                <a:t>app.p4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574986" y="3554124"/>
              <a:ext cx="715918" cy="3945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400" b="1" dirty="0">
                  <a:solidFill>
                    <a:sysClr val="windowText" lastClr="000000"/>
                  </a:solidFill>
                </a:rPr>
                <a:t>Clang + LLVM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930680" y="3948668"/>
              <a:ext cx="4530" cy="1894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658832" y="5070051"/>
              <a:ext cx="2747825" cy="39454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>
                  <a:solidFill>
                    <a:sysClr val="windowText" lastClr="000000"/>
                  </a:solidFill>
                </a:rPr>
                <a:t>Data Plane XDP driver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27" idx="2"/>
              <a:endCxn id="23" idx="0"/>
            </p:cNvCxnSpPr>
            <p:nvPr/>
          </p:nvCxnSpPr>
          <p:spPr>
            <a:xfrm flipH="1">
              <a:off x="5666675" y="2900788"/>
              <a:ext cx="32280" cy="19741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3683304" y="4525645"/>
              <a:ext cx="499283" cy="2164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200" b="1" dirty="0">
                  <a:solidFill>
                    <a:sysClr val="windowText" lastClr="000000"/>
                  </a:solidFill>
                </a:rPr>
                <a:t>Verifier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5335799" y="2642431"/>
              <a:ext cx="726312" cy="258358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 err="1">
                  <a:solidFill>
                    <a:prstClr val="black"/>
                  </a:solidFill>
                </a:rPr>
                <a:t>app.h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930680" y="3392323"/>
              <a:ext cx="4529" cy="1618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3"/>
              <a:endCxn id="28" idx="1"/>
            </p:cNvCxnSpPr>
            <p:nvPr/>
          </p:nvCxnSpPr>
          <p:spPr>
            <a:xfrm>
              <a:off x="2875182" y="2776095"/>
              <a:ext cx="6998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46684" y="3881067"/>
              <a:ext cx="858851" cy="214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1400" dirty="0">
                  <a:solidFill>
                    <a:prstClr val="black"/>
                  </a:solidFill>
                </a:rPr>
                <a:t>BPF system call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080048" y="5255659"/>
              <a:ext cx="668180" cy="235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srgbClr val="C0504D">
                      <a:lumMod val="75000"/>
                    </a:srgbClr>
                  </a:solidFill>
                </a:rPr>
                <a:t>Hardware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284201" y="4049282"/>
              <a:ext cx="4327232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080049" y="4027759"/>
              <a:ext cx="927796" cy="23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srgbClr val="C0504D">
                      <a:lumMod val="75000"/>
                    </a:srgbClr>
                  </a:solidFill>
                </a:rPr>
                <a:t>Kernel space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080049" y="3762345"/>
              <a:ext cx="830068" cy="235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srgbClr val="C0504D">
                      <a:lumMod val="75000"/>
                    </a:srgbClr>
                  </a:solidFill>
                </a:rPr>
                <a:t>User space</a:t>
              </a:r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3569789" y="3151203"/>
              <a:ext cx="726312" cy="258358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 err="1">
                  <a:solidFill>
                    <a:prstClr val="black"/>
                  </a:solidFill>
                </a:rPr>
                <a:t>app.c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74986" y="2578824"/>
              <a:ext cx="715918" cy="3945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400" b="1" dirty="0">
                  <a:solidFill>
                    <a:sysClr val="windowText" lastClr="000000"/>
                  </a:solidFill>
                </a:rPr>
                <a:t>p4c-xdp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3932943" y="2973370"/>
              <a:ext cx="0" cy="177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8" idx="3"/>
              <a:endCxn id="27" idx="1"/>
            </p:cNvCxnSpPr>
            <p:nvPr/>
          </p:nvCxnSpPr>
          <p:spPr>
            <a:xfrm flipV="1">
              <a:off x="4290902" y="2771608"/>
              <a:ext cx="1044896" cy="4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olded Corner 50"/>
            <p:cNvSpPr/>
            <p:nvPr/>
          </p:nvSpPr>
          <p:spPr>
            <a:xfrm>
              <a:off x="5251237" y="2222392"/>
              <a:ext cx="972758" cy="34240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>
                  <a:solidFill>
                    <a:prstClr val="black"/>
                  </a:solidFill>
                </a:rPr>
                <a:t>control-</a:t>
              </a:r>
              <a:r>
                <a:rPr lang="en-US" sz="1600" b="1" dirty="0" err="1">
                  <a:solidFill>
                    <a:prstClr val="black"/>
                  </a:solidFill>
                </a:rPr>
                <a:t>plane.c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62111" y="2662800"/>
              <a:ext cx="1098375" cy="235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57175"/>
              <a:r>
                <a:rPr lang="en-US" sz="1600" dirty="0">
                  <a:solidFill>
                    <a:prstClr val="black"/>
                  </a:solidFill>
                </a:rPr>
                <a:t>Control-plane API</a:t>
              </a: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3930680" y="4396519"/>
              <a:ext cx="4530" cy="129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olded Corner 60"/>
            <p:cNvSpPr/>
            <p:nvPr/>
          </p:nvSpPr>
          <p:spPr>
            <a:xfrm>
              <a:off x="3569789" y="4138161"/>
              <a:ext cx="726312" cy="258358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 err="1">
                  <a:solidFill>
                    <a:prstClr val="black"/>
                  </a:solidFill>
                </a:rPr>
                <a:t>app.o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3711799" y="4837453"/>
              <a:ext cx="2540693" cy="31883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600" b="1" dirty="0">
                  <a:solidFill>
                    <a:prstClr val="black"/>
                  </a:solidFill>
                </a:rPr>
                <a:t>exe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251238" y="4874970"/>
              <a:ext cx="830873" cy="2464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57175"/>
              <a:r>
                <a:rPr lang="en-US" sz="1200" b="1" dirty="0">
                  <a:solidFill>
                    <a:srgbClr val="002060"/>
                  </a:solidFill>
                </a:rPr>
                <a:t>Match-Action</a:t>
              </a:r>
            </a:p>
            <a:p>
              <a:pPr algn="ctr" defTabSz="257175"/>
              <a:r>
                <a:rPr lang="en-US" sz="1200" b="1" dirty="0">
                  <a:solidFill>
                    <a:srgbClr val="002060"/>
                  </a:solidFill>
                </a:rPr>
                <a:t>tables</a:t>
              </a:r>
            </a:p>
          </p:txBody>
        </p:sp>
        <p:cxnSp>
          <p:nvCxnSpPr>
            <p:cNvPr id="72" name="Straight Arrow Connector 71"/>
            <p:cNvCxnSpPr>
              <a:stCxn id="26" idx="2"/>
            </p:cNvCxnSpPr>
            <p:nvPr/>
          </p:nvCxnSpPr>
          <p:spPr>
            <a:xfrm>
              <a:off x="3932944" y="4742124"/>
              <a:ext cx="2265" cy="184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802A-244F-4861-9DEF-B6ABDD60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Ethernet and IPv4 header</a:t>
            </a:r>
          </a:p>
          <a:p>
            <a:r>
              <a:rPr lang="en-US" dirty="0"/>
              <a:t>Lookup a table using Ethernet’s destination as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</a:p>
          <a:p>
            <a:r>
              <a:rPr lang="en-US" dirty="0"/>
              <a:t>Based on Ethernet’s destination address, execute one </a:t>
            </a:r>
            <a:r>
              <a:rPr lang="en-US" b="1" dirty="0">
                <a:solidFill>
                  <a:srgbClr val="C00000"/>
                </a:solidFill>
              </a:rPr>
              <a:t>action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Drop the packet (</a:t>
            </a:r>
            <a:r>
              <a:rPr lang="en-US" b="1" dirty="0">
                <a:solidFill>
                  <a:srgbClr val="0070C0"/>
                </a:solidFill>
              </a:rPr>
              <a:t>XDP_DROP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the packet to network stack (</a:t>
            </a:r>
            <a:r>
              <a:rPr lang="en-US" b="1" dirty="0">
                <a:solidFill>
                  <a:srgbClr val="0070C0"/>
                </a:solidFill>
              </a:rPr>
              <a:t>XDP_PASS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F8FAC0-3686-4D1B-BB33-ABD31674865C}"/>
              </a:ext>
            </a:extLst>
          </p:cNvPr>
          <p:cNvGrpSpPr/>
          <p:nvPr/>
        </p:nvGrpSpPr>
        <p:grpSpPr>
          <a:xfrm>
            <a:off x="1362296" y="4697812"/>
            <a:ext cx="6406408" cy="1568845"/>
            <a:chOff x="1940123" y="4608118"/>
            <a:chExt cx="5242514" cy="924078"/>
          </a:xfrm>
        </p:grpSpPr>
        <p:sp>
          <p:nvSpPr>
            <p:cNvPr id="4" name="Rounded Rectangle 3"/>
            <p:cNvSpPr/>
            <p:nvPr/>
          </p:nvSpPr>
          <p:spPr>
            <a:xfrm>
              <a:off x="2862891" y="4712433"/>
              <a:ext cx="834428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rgbClr val="002060"/>
                  </a:solidFill>
                </a:rPr>
                <a:t>Parser</a:t>
              </a:r>
              <a:endParaRPr lang="en-US" sz="1600" b="1" dirty="0">
                <a:solidFill>
                  <a:srgbClr val="00206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93632" y="4711500"/>
              <a:ext cx="834428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Match+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Action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924371" y="4710028"/>
              <a:ext cx="892620" cy="8197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Deparser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697318" y="5114639"/>
              <a:ext cx="196313" cy="935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728058" y="5113170"/>
              <a:ext cx="196313" cy="1471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  <a:stCxn id="6" idx="3"/>
            </p:cNvCxnSpPr>
            <p:nvPr/>
          </p:nvCxnSpPr>
          <p:spPr>
            <a:xfrm>
              <a:off x="5816991" y="5119910"/>
              <a:ext cx="239723" cy="20159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538359" y="5113167"/>
              <a:ext cx="324532" cy="2406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6" idx="3"/>
            </p:cNvCxnSpPr>
            <p:nvPr/>
          </p:nvCxnSpPr>
          <p:spPr>
            <a:xfrm flipV="1">
              <a:off x="5816991" y="4808212"/>
              <a:ext cx="239723" cy="311697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56715" y="5230035"/>
              <a:ext cx="488138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Drop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56715" y="4608118"/>
              <a:ext cx="1125922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Network stack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40123" y="5009344"/>
              <a:ext cx="600006" cy="199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packet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20BDF8-8B91-4A1D-8250-FB6C9D37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88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5347877" y="1795761"/>
            <a:ext cx="3661447" cy="28428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struct</a:t>
            </a:r>
            <a:r>
              <a:rPr lang="en-US" sz="1600" dirty="0">
                <a:latin typeface="Consolas"/>
                <a:cs typeface="Consolas"/>
              </a:rPr>
              <a:t> Ethernet{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u8 source[6];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u8 destination[6];	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u16 protocol;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u8 </a:t>
            </a:r>
            <a:r>
              <a:rPr lang="en-US" sz="1600" b="1" dirty="0" err="1">
                <a:solidFill>
                  <a:srgbClr val="C00000"/>
                </a:solidFill>
                <a:latin typeface="Consolas"/>
                <a:cs typeface="Consolas"/>
              </a:rPr>
              <a:t>ebpf_valid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mr-IN" sz="1600" b="1" dirty="0" err="1"/>
              <a:t>struct</a:t>
            </a:r>
            <a:r>
              <a:rPr lang="mr-IN" sz="1600" dirty="0"/>
              <a:t> IPv4 {</a:t>
            </a:r>
            <a:br>
              <a:rPr lang="en-US" sz="1600" dirty="0"/>
            </a:br>
            <a:r>
              <a:rPr lang="en-US" sz="1600" dirty="0"/>
              <a:t>                   </a:t>
            </a:r>
            <a:r>
              <a:rPr lang="mr-IN" sz="1600" dirty="0"/>
              <a:t>u8 </a:t>
            </a:r>
            <a:r>
              <a:rPr lang="mr-IN" sz="1600" dirty="0" err="1"/>
              <a:t>version</a:t>
            </a:r>
            <a:r>
              <a:rPr lang="mr-IN" sz="1600" dirty="0"/>
              <a:t>; /* </a:t>
            </a:r>
            <a:r>
              <a:rPr lang="mr-IN" sz="1600" dirty="0" err="1"/>
              <a:t>bit</a:t>
            </a:r>
            <a:r>
              <a:rPr lang="mr-IN" sz="1600" dirty="0"/>
              <a:t>&lt;4&gt; */</a:t>
            </a:r>
            <a:br>
              <a:rPr lang="en-US" sz="1600" dirty="0"/>
            </a:br>
            <a:r>
              <a:rPr lang="en-US" sz="1600" dirty="0"/>
              <a:t>         </a:t>
            </a:r>
            <a:r>
              <a:rPr lang="en-US" sz="1600" i="1" dirty="0"/>
              <a:t>          </a:t>
            </a:r>
            <a:r>
              <a:rPr lang="mr-IN" sz="1600" dirty="0"/>
              <a:t>u8 </a:t>
            </a:r>
            <a:r>
              <a:rPr lang="mr-IN" sz="1600" dirty="0" err="1"/>
              <a:t>ihl</a:t>
            </a:r>
            <a:r>
              <a:rPr lang="mr-IN" sz="1600" dirty="0"/>
              <a:t>; </a:t>
            </a:r>
            <a:r>
              <a:rPr lang="en-US" sz="1600" dirty="0"/>
              <a:t>         </a:t>
            </a:r>
            <a:r>
              <a:rPr lang="mr-IN" sz="1600" dirty="0"/>
              <a:t>/* </a:t>
            </a:r>
            <a:r>
              <a:rPr lang="mr-IN" sz="1600" dirty="0" err="1"/>
              <a:t>bit</a:t>
            </a:r>
            <a:r>
              <a:rPr lang="mr-IN" sz="1600" dirty="0"/>
              <a:t>&lt;4&gt; */</a:t>
            </a:r>
            <a:br>
              <a:rPr lang="en-US" sz="1600" dirty="0"/>
            </a:br>
            <a:r>
              <a:rPr lang="en-US" sz="1600" dirty="0"/>
              <a:t>          </a:t>
            </a:r>
            <a:r>
              <a:rPr lang="mr-IN" sz="1600" dirty="0"/>
              <a:t>    u8 diffserv; /* bit&lt;8&gt; */ 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487" y="329094"/>
            <a:ext cx="5915025" cy="724898"/>
          </a:xfrm>
        </p:spPr>
        <p:txBody>
          <a:bodyPr/>
          <a:lstStyle/>
          <a:p>
            <a:r>
              <a:rPr lang="en-US" dirty="0"/>
              <a:t>P4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765027"/>
            <a:ext cx="3626611" cy="373051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header</a:t>
            </a:r>
            <a:r>
              <a:rPr lang="en-US" sz="1600" dirty="0">
                <a:latin typeface="Consolas"/>
                <a:cs typeface="Consolas"/>
              </a:rPr>
              <a:t> Ethernet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bit&lt;48&gt; </a:t>
            </a:r>
            <a:r>
              <a:rPr lang="en-US" sz="1600" dirty="0">
                <a:latin typeface="Consolas"/>
                <a:cs typeface="Consolas"/>
              </a:rPr>
              <a:t>source;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bit&lt;48&gt;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dest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bit&lt;16&gt;</a:t>
            </a:r>
            <a:r>
              <a:rPr lang="en-US" sz="1600" dirty="0">
                <a:latin typeface="Consolas"/>
                <a:cs typeface="Consolas"/>
              </a:rPr>
              <a:t> protocol;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	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header</a:t>
            </a:r>
            <a:r>
              <a:rPr lang="en-US" sz="1600" dirty="0">
                <a:latin typeface="Consolas"/>
                <a:cs typeface="Consolas"/>
              </a:rPr>
              <a:t> IPv4{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bit&lt;4&gt;</a:t>
            </a:r>
            <a:r>
              <a:rPr lang="en-US" sz="1600" dirty="0">
                <a:latin typeface="Consolas"/>
                <a:cs typeface="Consolas"/>
              </a:rPr>
              <a:t> version;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bit&lt;4&gt;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ihl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/>
                <a:cs typeface="Consolas"/>
              </a:rPr>
              <a:t>bit&lt;8&gt;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diffserv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…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struct</a:t>
            </a:r>
            <a:r>
              <a:rPr lang="en-US" sz="1600" dirty="0">
                <a:latin typeface="Consolas"/>
                <a:cs typeface="Consolas"/>
              </a:rPr>
              <a:t> Headers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Ethernet eth;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IPv4	ipv4;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21663" y="2364231"/>
            <a:ext cx="132783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1050">
                <a:latin typeface="Arial" charset="0"/>
              </a:rPr>
            </a:br>
            <a:endParaRPr lang="x-none" altLang="x-none" sz="1050"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3860" y="4480578"/>
            <a:ext cx="2189748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 </a:t>
            </a: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+ valid bit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51963" y="2960597"/>
            <a:ext cx="1037490" cy="5418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TextBox 3"/>
          <p:cNvSpPr txBox="1"/>
          <p:nvPr/>
        </p:nvSpPr>
        <p:spPr>
          <a:xfrm>
            <a:off x="4281251" y="3061528"/>
            <a:ext cx="97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p4c-xdp</a:t>
            </a:r>
            <a:endParaRPr 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E8BCF-F95B-4297-A5BE-6E4ED93CC9BD}"/>
              </a:ext>
            </a:extLst>
          </p:cNvPr>
          <p:cNvSpPr txBox="1"/>
          <p:nvPr/>
        </p:nvSpPr>
        <p:spPr>
          <a:xfrm>
            <a:off x="4833466" y="5249187"/>
            <a:ext cx="423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Currently each header field is re-aligned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Inefficient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62EF-CE89-4685-99E8-E146F13F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104" y="370309"/>
            <a:ext cx="4629150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P4 Protocol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921" y="1089578"/>
            <a:ext cx="7429544" cy="30320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﻿</a:t>
            </a:r>
            <a:r>
              <a:rPr lang="en-US" sz="1800" b="1" dirty="0">
                <a:latin typeface="Consolas"/>
                <a:cs typeface="Consolas"/>
              </a:rPr>
              <a:t>parser</a:t>
            </a:r>
            <a:r>
              <a:rPr lang="en-US" sz="1800" dirty="0">
                <a:latin typeface="Consolas"/>
                <a:cs typeface="Consolas"/>
              </a:rPr>
              <a:t> Parser(</a:t>
            </a:r>
            <a:r>
              <a:rPr lang="en-US" sz="1800" dirty="0" err="1">
                <a:latin typeface="Consolas"/>
                <a:cs typeface="Consolas"/>
              </a:rPr>
              <a:t>packet_in</a:t>
            </a:r>
            <a:r>
              <a:rPr lang="en-US" sz="1800" dirty="0">
                <a:latin typeface="Consolas"/>
                <a:cs typeface="Consolas"/>
              </a:rPr>
              <a:t> packet, </a:t>
            </a:r>
            <a:r>
              <a:rPr lang="en-US" sz="1800" b="1" dirty="0">
                <a:latin typeface="Consolas"/>
                <a:cs typeface="Consolas"/>
              </a:rPr>
              <a:t>out</a:t>
            </a:r>
            <a:r>
              <a:rPr lang="en-US" sz="1800" dirty="0">
                <a:latin typeface="Consolas"/>
                <a:cs typeface="Consolas"/>
              </a:rPr>
              <a:t> Headers </a:t>
            </a:r>
            <a:r>
              <a:rPr lang="en-US" sz="1800" dirty="0" err="1">
                <a:latin typeface="Consolas"/>
                <a:cs typeface="Consolas"/>
              </a:rPr>
              <a:t>hd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 state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nsolas"/>
                <a:cs typeface="Consolas"/>
              </a:rPr>
              <a:t>start</a:t>
            </a:r>
            <a:r>
              <a:rPr lang="en-US" sz="1800" dirty="0">
                <a:latin typeface="Consolas"/>
                <a:cs typeface="Consolas"/>
              </a:rPr>
              <a:t>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</a:t>
            </a:r>
            <a:r>
              <a:rPr lang="en-US" sz="1800" dirty="0" err="1">
                <a:latin typeface="Consolas"/>
                <a:cs typeface="Consolas"/>
              </a:rPr>
              <a:t>packet.extract</a:t>
            </a:r>
            <a:r>
              <a:rPr lang="en-US" sz="1800" dirty="0">
                <a:latin typeface="Consolas"/>
                <a:cs typeface="Consolas"/>
              </a:rPr>
              <a:t>(</a:t>
            </a:r>
            <a:r>
              <a:rPr lang="en-US" sz="1800" dirty="0" err="1">
                <a:latin typeface="Consolas"/>
                <a:cs typeface="Consolas"/>
              </a:rPr>
              <a:t>hd.ethernet</a:t>
            </a:r>
            <a:r>
              <a:rPr lang="en-US" sz="1800" dirty="0">
                <a:latin typeface="Consolas"/>
                <a:cs typeface="Consolas"/>
              </a:rPr>
              <a:t>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</a:t>
            </a:r>
            <a:r>
              <a:rPr lang="en-US" sz="1800" b="1" dirty="0">
                <a:latin typeface="Consolas"/>
                <a:cs typeface="Consolas"/>
              </a:rPr>
              <a:t>transition</a:t>
            </a:r>
            <a:r>
              <a:rPr lang="en-US" sz="1800" dirty="0">
                <a:latin typeface="Consolas"/>
                <a:cs typeface="Consolas"/>
              </a:rPr>
              <a:t> select(</a:t>
            </a:r>
            <a:r>
              <a:rPr lang="en-US" sz="1800" dirty="0" err="1">
                <a:latin typeface="Consolas"/>
                <a:cs typeface="Consolas"/>
              </a:rPr>
              <a:t>hd.ethernet.protocol</a:t>
            </a:r>
            <a:r>
              <a:rPr lang="en-US" sz="1800" dirty="0">
                <a:latin typeface="Consolas"/>
                <a:cs typeface="Consolas"/>
              </a:rPr>
              <a:t>)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    16w0x800: </a:t>
            </a:r>
            <a:r>
              <a:rPr lang="en-US" sz="1800" b="1" dirty="0">
                <a:solidFill>
                  <a:srgbClr val="C00000"/>
                </a:solidFill>
                <a:latin typeface="Consolas"/>
                <a:cs typeface="Consolas"/>
              </a:rPr>
              <a:t>parse_ipv4</a:t>
            </a:r>
            <a:r>
              <a:rPr lang="en-US" sz="1800" dirty="0">
                <a:latin typeface="Consolas"/>
                <a:cs typeface="Consolas"/>
              </a:rPr>
              <a:t>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    default: accept; }</a:t>
            </a:r>
          </a:p>
          <a:p>
            <a:pPr marL="0" indent="0">
              <a:buNone/>
            </a:pPr>
            <a:r>
              <a:rPr lang="en-US" sz="1800" b="1" dirty="0">
                <a:latin typeface="Consolas"/>
                <a:cs typeface="Consolas"/>
              </a:rPr>
              <a:t>   state</a:t>
            </a: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nsolas"/>
                <a:cs typeface="Consolas"/>
              </a:rPr>
              <a:t>parse_ipv4</a:t>
            </a:r>
            <a:r>
              <a:rPr lang="en-US" sz="1800" dirty="0">
                <a:latin typeface="Consolas"/>
                <a:cs typeface="Consolas"/>
              </a:rPr>
              <a:t> {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</a:t>
            </a:r>
            <a:r>
              <a:rPr lang="en-US" sz="1800" dirty="0" err="1">
                <a:latin typeface="Consolas"/>
                <a:cs typeface="Consolas"/>
              </a:rPr>
              <a:t>packet.extract</a:t>
            </a:r>
            <a:r>
              <a:rPr lang="en-US" sz="1800" dirty="0">
                <a:latin typeface="Consolas"/>
                <a:cs typeface="Consolas"/>
              </a:rPr>
              <a:t>(hd.ipv4);</a:t>
            </a:r>
            <a:br>
              <a:rPr lang="en-US" sz="1800" dirty="0">
                <a:latin typeface="Consolas"/>
                <a:cs typeface="Consolas"/>
              </a:rPr>
            </a:br>
            <a:r>
              <a:rPr lang="en-US" sz="1800" dirty="0">
                <a:latin typeface="Consolas"/>
                <a:cs typeface="Consolas"/>
              </a:rPr>
              <a:t>           </a:t>
            </a:r>
            <a:r>
              <a:rPr lang="en-US" sz="1800" b="1" dirty="0">
                <a:latin typeface="Consolas"/>
                <a:cs typeface="Consolas"/>
              </a:rPr>
              <a:t>transition</a:t>
            </a:r>
            <a:r>
              <a:rPr lang="en-US" sz="1800" dirty="0">
                <a:latin typeface="Consolas"/>
                <a:cs typeface="Consolas"/>
              </a:rPr>
              <a:t> accept; }}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F53DA-AD3E-4658-8964-97C95DFE8E0E}"/>
              </a:ext>
            </a:extLst>
          </p:cNvPr>
          <p:cNvSpPr/>
          <p:nvPr/>
        </p:nvSpPr>
        <p:spPr>
          <a:xfrm>
            <a:off x="1383433" y="4429593"/>
            <a:ext cx="690103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Headers </a:t>
            </a:r>
            <a:r>
              <a:rPr lang="en-US" sz="2000" dirty="0" err="1">
                <a:latin typeface="Consolas"/>
                <a:cs typeface="Consolas"/>
              </a:rPr>
              <a:t>hd</a:t>
            </a:r>
            <a:r>
              <a:rPr lang="en-US" sz="2000" dirty="0">
                <a:latin typeface="Consolas"/>
                <a:cs typeface="Consolas"/>
              </a:rPr>
              <a:t> = {};</a:t>
            </a:r>
          </a:p>
          <a:p>
            <a:r>
              <a:rPr lang="en-US" sz="2000" dirty="0">
                <a:latin typeface="Consolas"/>
                <a:cs typeface="Consolas"/>
              </a:rPr>
              <a:t>	…</a:t>
            </a:r>
          </a:p>
          <a:p>
            <a:r>
              <a:rPr lang="en-US" sz="2000" dirty="0">
                <a:latin typeface="Consolas"/>
                <a:cs typeface="Consolas"/>
              </a:rPr>
              <a:t>if (end &lt; start + </a:t>
            </a:r>
            <a:r>
              <a:rPr lang="en-US" sz="2000" dirty="0" err="1">
                <a:latin typeface="Consolas"/>
                <a:cs typeface="Consolas"/>
              </a:rPr>
              <a:t>header_size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goto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reject;</a:t>
            </a:r>
          </a:p>
          <a:p>
            <a:r>
              <a:rPr lang="en-US" sz="2000" dirty="0" err="1">
                <a:latin typeface="Consolas"/>
                <a:cs typeface="Consolas"/>
              </a:rPr>
              <a:t>hd.ethernet.destination</a:t>
            </a:r>
            <a:r>
              <a:rPr lang="en-US" sz="2000" dirty="0">
                <a:latin typeface="Consolas"/>
                <a:cs typeface="Consolas"/>
              </a:rPr>
              <a:t>[0] = </a:t>
            </a:r>
            <a:r>
              <a:rPr lang="en-US" sz="2000" dirty="0" err="1">
                <a:latin typeface="Consolas"/>
                <a:cs typeface="Consolas"/>
              </a:rPr>
              <a:t>load_byte</a:t>
            </a:r>
            <a:r>
              <a:rPr lang="en-US" sz="2000" dirty="0">
                <a:latin typeface="Consolas"/>
                <a:cs typeface="Consolas"/>
              </a:rPr>
              <a:t>(…);</a:t>
            </a:r>
          </a:p>
          <a:p>
            <a:r>
              <a:rPr lang="en-US" sz="2000" dirty="0">
                <a:latin typeface="Consolas"/>
                <a:cs typeface="Consolas"/>
              </a:rPr>
              <a:t>…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2907FB0B-F06C-4E91-B260-3CA3ADC42F17}"/>
              </a:ext>
            </a:extLst>
          </p:cNvPr>
          <p:cNvSpPr/>
          <p:nvPr/>
        </p:nvSpPr>
        <p:spPr>
          <a:xfrm rot="5400000">
            <a:off x="4199536" y="3494568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C58138-2B73-4E9E-BEEC-538E7ED59ED1}"/>
              </a:ext>
            </a:extLst>
          </p:cNvPr>
          <p:cNvSpPr txBox="1"/>
          <p:nvPr/>
        </p:nvSpPr>
        <p:spPr>
          <a:xfrm>
            <a:off x="4128608" y="3923022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544F3-C61C-4C78-BB74-1CA4B1B3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24" y="248802"/>
            <a:ext cx="4629150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Match-Action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612" y="854900"/>
            <a:ext cx="7852180" cy="30056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﻿</a:t>
            </a:r>
            <a:r>
              <a:rPr lang="en-US" sz="1600" b="1" dirty="0">
                <a:latin typeface="Consolas"/>
                <a:cs typeface="Consolas"/>
              </a:rPr>
              <a:t>control </a:t>
            </a:r>
            <a:r>
              <a:rPr lang="en-US" sz="1600" dirty="0">
                <a:latin typeface="Consolas"/>
                <a:cs typeface="Consolas"/>
              </a:rPr>
              <a:t>Ingress (</a:t>
            </a:r>
            <a:r>
              <a:rPr lang="en-US" sz="1600" b="1" dirty="0" err="1">
                <a:latin typeface="Consolas"/>
                <a:cs typeface="Consolas"/>
              </a:rPr>
              <a:t>inout</a:t>
            </a:r>
            <a:r>
              <a:rPr lang="en-US" sz="1600" dirty="0">
                <a:latin typeface="Consolas"/>
                <a:cs typeface="Consolas"/>
              </a:rPr>
              <a:t> Headers </a:t>
            </a:r>
            <a:r>
              <a:rPr lang="en-US" sz="1600" dirty="0" err="1">
                <a:latin typeface="Consolas"/>
                <a:cs typeface="Consolas"/>
              </a:rPr>
              <a:t>hdr</a:t>
            </a:r>
            <a:r>
              <a:rPr lang="en-US" sz="16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     </a:t>
            </a:r>
            <a:r>
              <a:rPr lang="en-US" sz="1600" b="1" dirty="0">
                <a:latin typeface="Consolas"/>
                <a:cs typeface="Consolas"/>
              </a:rPr>
              <a:t>in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xdp_input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xin</a:t>
            </a:r>
            <a:r>
              <a:rPr lang="en-US" sz="1600" dirty="0">
                <a:latin typeface="Consolas"/>
                <a:cs typeface="Consolas"/>
              </a:rPr>
              <a:t>, </a:t>
            </a:r>
            <a:r>
              <a:rPr lang="en-US" sz="1600" b="1" dirty="0">
                <a:latin typeface="Consolas"/>
                <a:cs typeface="Consolas"/>
              </a:rPr>
              <a:t>out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xdp_output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xout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action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latin typeface="Consolas"/>
                <a:cs typeface="Consolas"/>
              </a:rPr>
              <a:t>() { </a:t>
            </a:r>
            <a:r>
              <a:rPr lang="en-US" sz="1600" dirty="0" err="1">
                <a:latin typeface="Consolas"/>
                <a:cs typeface="Consolas"/>
              </a:rPr>
              <a:t>xout.output_action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xdp_action.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  <a:cs typeface="Consolas"/>
              </a:rPr>
              <a:t>XDP_DROP</a:t>
            </a:r>
            <a:r>
              <a:rPr lang="en-US" sz="160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action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latin typeface="Consolas"/>
                <a:cs typeface="Consolas"/>
              </a:rPr>
              <a:t>() { </a:t>
            </a:r>
            <a:r>
              <a:rPr lang="en-US" sz="1600" dirty="0" err="1">
                <a:latin typeface="Consolas"/>
                <a:cs typeface="Consolas"/>
              </a:rPr>
              <a:t>xout.output_action</a:t>
            </a:r>
            <a:r>
              <a:rPr lang="en-US" sz="1600" dirty="0">
                <a:latin typeface="Consolas"/>
                <a:cs typeface="Consolas"/>
              </a:rPr>
              <a:t> = </a:t>
            </a:r>
            <a:r>
              <a:rPr lang="en-US" sz="1600" dirty="0" err="1">
                <a:latin typeface="Consolas"/>
                <a:cs typeface="Consolas"/>
              </a:rPr>
              <a:t>xdp_action.</a:t>
            </a:r>
            <a:r>
              <a:rPr lang="en-US" sz="1600" b="1" dirty="0" err="1">
                <a:solidFill>
                  <a:srgbClr val="C00000"/>
                </a:solidFill>
                <a:latin typeface="Consolas"/>
                <a:cs typeface="Consolas"/>
              </a:rPr>
              <a:t>XDP_PASS</a:t>
            </a:r>
            <a:r>
              <a:rPr lang="en-US" sz="1600" dirty="0">
                <a:latin typeface="Consolas"/>
                <a:cs typeface="Consolas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   table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mactable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/>
                <a:cs typeface="Consolas"/>
              </a:rPr>
              <a:t>key</a:t>
            </a:r>
            <a:r>
              <a:rPr lang="en-US" sz="1600" dirty="0">
                <a:latin typeface="Consolas"/>
                <a:cs typeface="Consolas"/>
              </a:rPr>
              <a:t> = {</a:t>
            </a:r>
            <a:r>
              <a:rPr lang="en-US" sz="1600" dirty="0" err="1">
                <a:latin typeface="Consolas"/>
                <a:cs typeface="Consolas"/>
              </a:rPr>
              <a:t>hdr.ethernet.destination</a:t>
            </a:r>
            <a:r>
              <a:rPr lang="en-US" sz="1600" dirty="0">
                <a:latin typeface="Consolas"/>
                <a:cs typeface="Consolas"/>
              </a:rPr>
              <a:t> : exact; 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nsolas"/>
                <a:cs typeface="Consolas"/>
              </a:rPr>
              <a:t>actions</a:t>
            </a:r>
            <a:r>
              <a:rPr lang="en-US" sz="1600" dirty="0">
                <a:latin typeface="Consolas"/>
                <a:cs typeface="Consolas"/>
              </a:rPr>
              <a:t> =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	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implementation = </a:t>
            </a:r>
            <a:r>
              <a:rPr lang="en-US" sz="1600" dirty="0" err="1">
                <a:latin typeface="Consolas"/>
                <a:cs typeface="Consolas"/>
              </a:rPr>
              <a:t>hash_table</a:t>
            </a:r>
            <a:r>
              <a:rPr lang="en-US" sz="1600" dirty="0">
                <a:latin typeface="Consolas"/>
                <a:cs typeface="Consolas"/>
              </a:rPr>
              <a:t>(64); } …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E208E-2335-45F8-B92A-EAB9A6184724}"/>
              </a:ext>
            </a:extLst>
          </p:cNvPr>
          <p:cNvSpPr/>
          <p:nvPr/>
        </p:nvSpPr>
        <p:spPr>
          <a:xfrm>
            <a:off x="1143000" y="4081124"/>
            <a:ext cx="3429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﻿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mactable_key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u8 field0[6];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r>
              <a:rPr lang="en-US" sz="16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12904-9802-48BA-9C35-D8BF9B780803}"/>
              </a:ext>
            </a:extLst>
          </p:cNvPr>
          <p:cNvSpPr/>
          <p:nvPr/>
        </p:nvSpPr>
        <p:spPr>
          <a:xfrm>
            <a:off x="4572000" y="3984368"/>
            <a:ext cx="3429000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mactable_value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</a:t>
            </a:r>
            <a:r>
              <a:rPr lang="en-US" sz="1600" b="1" dirty="0" err="1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enum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mactable_actions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 action;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union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Fallback_action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</a:t>
            </a:r>
            <a:r>
              <a:rPr lang="en-US" sz="1600" b="1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rgbClr val="70AD47">
                    <a:lumMod val="75000"/>
                  </a:srgb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	} </a:t>
            </a:r>
            <a:r>
              <a:rPr lang="en-US" sz="1600" dirty="0" err="1">
                <a:solidFill>
                  <a:prstClr val="black"/>
                </a:solidFill>
                <a:latin typeface="Consolas"/>
                <a:cs typeface="Consolas"/>
              </a:rPr>
              <a:t>Drop_action</a:t>
            </a:r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	} u;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EBE0D2D2-6FBC-4C5B-8937-85BFF06160F9}"/>
              </a:ext>
            </a:extLst>
          </p:cNvPr>
          <p:cNvSpPr/>
          <p:nvPr/>
        </p:nvSpPr>
        <p:spPr>
          <a:xfrm rot="5400000">
            <a:off x="3983245" y="3514170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EBD17-3DEB-4BDB-892C-CD171EBF52F7}"/>
              </a:ext>
            </a:extLst>
          </p:cNvPr>
          <p:cNvSpPr txBox="1"/>
          <p:nvPr/>
        </p:nvSpPr>
        <p:spPr>
          <a:xfrm>
            <a:off x="3912317" y="3942624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0F67-A831-487C-8451-6D6C2E50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FC46-A69F-4095-8077-763A546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Control-plane API in 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10E1E2-A1A6-4CCF-A973-CBFE8E30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243" y="1740950"/>
            <a:ext cx="7971104" cy="441682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﻿#include ”xdp1.h”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main 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fd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bpf_obj_get</a:t>
            </a:r>
            <a:r>
              <a:rPr lang="en-US" sz="2000" dirty="0">
                <a:latin typeface="Consolas"/>
                <a:cs typeface="Consolas"/>
              </a:rPr>
              <a:t>(MAP_PATH);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mactable_key</a:t>
            </a:r>
            <a:r>
              <a:rPr lang="en-US" sz="2000" dirty="0">
                <a:latin typeface="Consolas"/>
                <a:cs typeface="Consolas"/>
              </a:rPr>
              <a:t> key;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memcpy</a:t>
            </a:r>
            <a:r>
              <a:rPr lang="en-US" sz="2000" dirty="0">
                <a:latin typeface="Consolas"/>
                <a:cs typeface="Consolas"/>
              </a:rPr>
              <a:t>(key.field0, MACADDR, 6);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mactable_value</a:t>
            </a:r>
            <a:r>
              <a:rPr lang="en-US" sz="2000" dirty="0">
                <a:latin typeface="Consolas"/>
                <a:cs typeface="Consolas"/>
              </a:rPr>
              <a:t> value;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value.action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Fallback_action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err="1">
                <a:latin typeface="Consolas"/>
                <a:cs typeface="Consolas"/>
              </a:rPr>
              <a:t>bpf_update_elem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fd</a:t>
            </a:r>
            <a:r>
              <a:rPr lang="en-US" sz="2000" dirty="0">
                <a:latin typeface="Consolas"/>
                <a:cs typeface="Consolas"/>
              </a:rPr>
              <a:t>, &amp;key, &amp;value, BPF_ANY);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CB6DF-A033-4644-A90D-C7D46B8547EE}"/>
              </a:ext>
            </a:extLst>
          </p:cNvPr>
          <p:cNvSpPr txBox="1"/>
          <p:nvPr/>
        </p:nvSpPr>
        <p:spPr>
          <a:xfrm>
            <a:off x="3801794" y="1364975"/>
            <a:ext cx="2572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Generated by compiler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A66CEB-D5A2-46F8-950C-C63BE08B6776}"/>
              </a:ext>
            </a:extLst>
          </p:cNvPr>
          <p:cNvCxnSpPr>
            <a:stCxn id="5" idx="1"/>
          </p:cNvCxnSpPr>
          <p:nvPr/>
        </p:nvCxnSpPr>
        <p:spPr>
          <a:xfrm flipH="1">
            <a:off x="2788920" y="1565030"/>
            <a:ext cx="1012874" cy="263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D4E06-E449-4AF1-B976-43039D32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3" y="465369"/>
            <a:ext cx="7642554" cy="46759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Deparser</a:t>
            </a:r>
            <a:r>
              <a:rPr lang="en-US" dirty="0"/>
              <a:t>: Update the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40" y="1636776"/>
            <a:ext cx="5214719" cy="169907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﻿</a:t>
            </a:r>
            <a:r>
              <a:rPr lang="en-US" sz="2000" b="1" dirty="0">
                <a:latin typeface="Consolas"/>
                <a:cs typeface="Consolas"/>
              </a:rPr>
              <a:t>control </a:t>
            </a:r>
            <a:r>
              <a:rPr lang="en-US" sz="2000" dirty="0">
                <a:latin typeface="Consolas"/>
                <a:cs typeface="Consolas"/>
              </a:rPr>
              <a:t>Deparser(in Headers </a:t>
            </a:r>
            <a:r>
              <a:rPr lang="en-US" sz="2000" b="1" dirty="0" err="1">
                <a:solidFill>
                  <a:srgbClr val="C00000"/>
                </a:solidFill>
                <a:latin typeface="Consolas"/>
                <a:cs typeface="Consolas"/>
              </a:rPr>
              <a:t>hdrs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packet_out</a:t>
            </a:r>
            <a:r>
              <a:rPr lang="en-US" sz="2000" dirty="0">
                <a:latin typeface="Consolas"/>
                <a:cs typeface="Consolas"/>
              </a:rPr>
              <a:t> packet)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b="1" dirty="0">
                <a:latin typeface="Consolas"/>
                <a:cs typeface="Consolas"/>
              </a:rPr>
              <a:t>   apply</a:t>
            </a:r>
            <a:r>
              <a:rPr lang="en-US" sz="2000" dirty="0">
                <a:latin typeface="Consolas"/>
                <a:cs typeface="Consolas"/>
              </a:rPr>
              <a:t> {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packet.emit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hdrs.ethernet</a:t>
            </a:r>
            <a:r>
              <a:rPr lang="en-US" sz="2000" dirty="0">
                <a:latin typeface="Consolas"/>
                <a:cs typeface="Consolas"/>
              </a:rPr>
              <a:t>);      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</a:t>
            </a:r>
            <a:r>
              <a:rPr lang="en-US" sz="2000" dirty="0" err="1">
                <a:latin typeface="Consolas"/>
                <a:cs typeface="Consolas"/>
              </a:rPr>
              <a:t>packet.emit</a:t>
            </a:r>
            <a:r>
              <a:rPr lang="en-US" sz="2000" dirty="0">
                <a:latin typeface="Consolas"/>
                <a:cs typeface="Consolas"/>
              </a:rPr>
              <a:t>(hdrs.ipv4); 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4FBA5-B740-4640-82BA-C1D253DBFD90}"/>
              </a:ext>
            </a:extLst>
          </p:cNvPr>
          <p:cNvSpPr/>
          <p:nvPr/>
        </p:nvSpPr>
        <p:spPr>
          <a:xfrm>
            <a:off x="307914" y="3903633"/>
            <a:ext cx="8698925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bpf_xdp_adjust_head</a:t>
            </a:r>
            <a:r>
              <a:rPr lang="en-US" sz="2000" dirty="0"/>
              <a:t>(</a:t>
            </a:r>
            <a:r>
              <a:rPr lang="en-US" sz="2000" dirty="0" err="1"/>
              <a:t>skb</a:t>
            </a:r>
            <a:r>
              <a:rPr lang="en-US" sz="2000" dirty="0"/>
              <a:t>, offset);</a:t>
            </a:r>
            <a:br>
              <a:rPr lang="en-US" sz="2000" dirty="0"/>
            </a:br>
            <a:r>
              <a:rPr lang="en-US" sz="2000" dirty="0" err="1"/>
              <a:t>ebpf_byte</a:t>
            </a:r>
            <a:r>
              <a:rPr lang="en-US" sz="2000" dirty="0"/>
              <a:t> = ((char*)(&amp;</a:t>
            </a:r>
            <a:r>
              <a:rPr lang="en-US" sz="2000" dirty="0" err="1"/>
              <a:t>hd.ethernet.destination</a:t>
            </a:r>
            <a:r>
              <a:rPr lang="en-US" sz="2000" dirty="0"/>
              <a:t>))[0];</a:t>
            </a:r>
          </a:p>
          <a:p>
            <a:r>
              <a:rPr lang="en-US" sz="2000" dirty="0" err="1"/>
              <a:t>write_byte</a:t>
            </a:r>
            <a:r>
              <a:rPr lang="en-US" sz="2000" dirty="0"/>
              <a:t>(</a:t>
            </a:r>
            <a:r>
              <a:rPr lang="en-US" sz="2000" dirty="0" err="1"/>
              <a:t>ebpf_packetStart</a:t>
            </a:r>
            <a:r>
              <a:rPr lang="en-US" sz="2000" dirty="0"/>
              <a:t>, BYTES(</a:t>
            </a:r>
            <a:r>
              <a:rPr lang="en-US" sz="2000" dirty="0" err="1"/>
              <a:t>ebpf_packetOffsetInBits</a:t>
            </a:r>
            <a:r>
              <a:rPr lang="en-US" sz="2000" dirty="0"/>
              <a:t>) + 0, </a:t>
            </a:r>
            <a:r>
              <a:rPr lang="en-US" sz="2000" dirty="0" err="1"/>
              <a:t>ebpf_byte</a:t>
            </a:r>
            <a:r>
              <a:rPr lang="en-US" sz="2000" dirty="0"/>
              <a:t>);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 err="1"/>
              <a:t>ebpf_packetOffsetInBits</a:t>
            </a:r>
            <a:r>
              <a:rPr lang="en-US" sz="2000" dirty="0"/>
              <a:t> += 48;</a:t>
            </a:r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E9E22EE3-46BC-4B48-AF94-6E6FA5EEF7C1}"/>
              </a:ext>
            </a:extLst>
          </p:cNvPr>
          <p:cNvSpPr/>
          <p:nvPr/>
        </p:nvSpPr>
        <p:spPr>
          <a:xfrm rot="5400000">
            <a:off x="4294204" y="3066243"/>
            <a:ext cx="555593" cy="115438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6CAD2-36C7-4B79-820C-06ECFA5EB9EE}"/>
              </a:ext>
            </a:extLst>
          </p:cNvPr>
          <p:cNvSpPr txBox="1"/>
          <p:nvPr/>
        </p:nvSpPr>
        <p:spPr>
          <a:xfrm>
            <a:off x="4223276" y="3494697"/>
            <a:ext cx="7452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p4c-xdp</a:t>
            </a:r>
            <a:endParaRPr lang="en-US" sz="1013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D51C9-6A23-478A-9E06-40A24325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388742"/>
            <a:ext cx="7672106" cy="467597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C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" y="1733550"/>
            <a:ext cx="5029200" cy="457580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﻿</a:t>
            </a:r>
            <a:r>
              <a:rPr lang="en-US" sz="1600" b="1" dirty="0">
                <a:latin typeface="Consolas"/>
                <a:cs typeface="Consolas"/>
              </a:rPr>
              <a:t>SEC(“prog”)</a:t>
            </a:r>
            <a:br>
              <a:rPr lang="en-US" sz="1600" b="1" dirty="0">
                <a:latin typeface="Consolas"/>
                <a:cs typeface="Consolas"/>
              </a:rPr>
            </a:b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int </a:t>
            </a:r>
            <a:r>
              <a:rPr lang="en-US" sz="1600" b="1" dirty="0" err="1">
                <a:latin typeface="Consolas"/>
                <a:cs typeface="Consolas"/>
              </a:rPr>
              <a:t>ebpf_filter</a:t>
            </a:r>
            <a:r>
              <a:rPr lang="en-US" sz="1600" dirty="0">
                <a:latin typeface="Consolas"/>
                <a:cs typeface="Consolas"/>
              </a:rPr>
              <a:t>(struct </a:t>
            </a:r>
            <a:r>
              <a:rPr lang="en-US" sz="1600" dirty="0" err="1">
                <a:latin typeface="Consolas"/>
                <a:cs typeface="Consolas"/>
              </a:rPr>
              <a:t>xdp_md</a:t>
            </a:r>
            <a:r>
              <a:rPr lang="en-US" sz="1600" dirty="0">
                <a:latin typeface="Consolas"/>
                <a:cs typeface="Consolas"/>
              </a:rPr>
              <a:t> *</a:t>
            </a:r>
            <a:r>
              <a:rPr lang="en-US" sz="1600" dirty="0" err="1">
                <a:latin typeface="Consolas"/>
                <a:cs typeface="Consolas"/>
              </a:rPr>
              <a:t>skb</a:t>
            </a:r>
            <a:r>
              <a:rPr lang="en-US" sz="1600" dirty="0">
                <a:latin typeface="Consolas"/>
                <a:cs typeface="Consolas"/>
              </a:rPr>
              <a:t>)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struct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Headers </a:t>
            </a:r>
            <a:r>
              <a:rPr lang="en-US" sz="1600" dirty="0" err="1">
                <a:latin typeface="Consolas"/>
                <a:cs typeface="Consolas"/>
              </a:rPr>
              <a:t>hd</a:t>
            </a:r>
            <a:r>
              <a:rPr lang="en-US" sz="1600" dirty="0">
                <a:latin typeface="Consolas"/>
                <a:cs typeface="Consolas"/>
              </a:rPr>
              <a:t> = {};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/* parser */</a:t>
            </a:r>
            <a:b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600" dirty="0">
                <a:latin typeface="Consolas"/>
                <a:cs typeface="Consolas"/>
              </a:rPr>
              <a:t>if (end &lt; start + </a:t>
            </a:r>
            <a:r>
              <a:rPr lang="en-US" sz="1600" dirty="0" err="1">
                <a:latin typeface="Consolas"/>
                <a:cs typeface="Consolas"/>
              </a:rPr>
              <a:t>header_size</a:t>
            </a:r>
            <a:r>
              <a:rPr lang="en-US" sz="1600" dirty="0">
                <a:latin typeface="Consolas"/>
                <a:cs typeface="Consolas"/>
              </a:rPr>
              <a:t>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goto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reject;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hd.ethernet.destination</a:t>
            </a:r>
            <a:r>
              <a:rPr lang="en-US" sz="1600" dirty="0">
                <a:latin typeface="Consolas"/>
                <a:cs typeface="Consolas"/>
              </a:rPr>
              <a:t>[0] = </a:t>
            </a:r>
            <a:r>
              <a:rPr lang="en-US" sz="1600" dirty="0" err="1">
                <a:latin typeface="Consolas"/>
                <a:cs typeface="Consolas"/>
              </a:rPr>
              <a:t>load_byte</a:t>
            </a:r>
            <a:r>
              <a:rPr lang="en-US" sz="1600" dirty="0">
                <a:latin typeface="Consolas"/>
                <a:cs typeface="Consolas"/>
              </a:rPr>
              <a:t>(…);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/* </a:t>
            </a:r>
            <a:r>
              <a:rPr lang="en-US" sz="1600" dirty="0" err="1">
                <a:solidFill>
                  <a:srgbClr val="C00000"/>
                </a:solidFill>
                <a:latin typeface="Consolas"/>
                <a:cs typeface="Consolas"/>
              </a:rPr>
              <a:t>match+action</a:t>
            </a: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*/</a:t>
            </a:r>
            <a:b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600" dirty="0">
                <a:latin typeface="Consolas"/>
                <a:cs typeface="Consolas"/>
              </a:rPr>
              <a:t>value = </a:t>
            </a:r>
            <a:r>
              <a:rPr lang="en-US" sz="1600" dirty="0" err="1">
                <a:latin typeface="Consolas"/>
                <a:cs typeface="Consolas"/>
              </a:rPr>
              <a:t>bpf_map_lookup_elem</a:t>
            </a:r>
            <a:r>
              <a:rPr lang="en-US" sz="1600" dirty="0">
                <a:latin typeface="Consolas"/>
                <a:cs typeface="Consolas"/>
              </a:rPr>
              <a:t>(key);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switch</a:t>
            </a:r>
            <a:r>
              <a:rPr lang="en-US" sz="1600" dirty="0">
                <a:latin typeface="Consolas"/>
                <a:cs typeface="Consolas"/>
              </a:rPr>
              <a:t>(value-&gt;action) {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case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Drop_action</a:t>
            </a:r>
            <a:r>
              <a:rPr lang="en-US" sz="1600" dirty="0">
                <a:latin typeface="Consolas"/>
                <a:cs typeface="Consolas"/>
              </a:rPr>
              <a:t>: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    … 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/* deparser */</a:t>
            </a:r>
            <a:b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</a:br>
            <a:r>
              <a:rPr lang="en-US" sz="1600" dirty="0">
                <a:solidFill>
                  <a:srgbClr val="C00000"/>
                </a:solidFill>
                <a:latin typeface="Consolas"/>
                <a:cs typeface="Consolas"/>
              </a:rPr>
              <a:t>   </a:t>
            </a:r>
            <a:r>
              <a:rPr lang="en-US" sz="1600" dirty="0" err="1">
                <a:latin typeface="Consolas"/>
                <a:cs typeface="Consolas"/>
              </a:rPr>
              <a:t>xdp_adjust_head</a:t>
            </a:r>
            <a:r>
              <a:rPr lang="en-US" sz="1600" dirty="0">
                <a:latin typeface="Consolas"/>
                <a:cs typeface="Consolas"/>
              </a:rPr>
              <a:t>(amount);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// update packet header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return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xout.xdp_output</a:t>
            </a:r>
            <a:r>
              <a:rPr lang="en-US" sz="1600" dirty="0">
                <a:latin typeface="Consolas"/>
                <a:cs typeface="Consolas"/>
              </a:rPr>
              <a:t>;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37491" y="1998072"/>
            <a:ext cx="3906509" cy="3835800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</a:rPr>
              <a:t>Parser: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Check packet access boundary.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Walk through the protocol graph.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Save in “</a:t>
            </a:r>
            <a:r>
              <a:rPr lang="en-US" sz="1600" dirty="0" err="1">
                <a:solidFill>
                  <a:prstClr val="black"/>
                </a:solidFill>
              </a:rPr>
              <a:t>struct</a:t>
            </a:r>
            <a:r>
              <a:rPr lang="en-US" sz="1600" dirty="0">
                <a:solidFill>
                  <a:prstClr val="black"/>
                </a:solidFill>
              </a:rPr>
              <a:t> Headers hd.”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r>
              <a:rPr lang="en-US" sz="1800" dirty="0" err="1">
                <a:solidFill>
                  <a:prstClr val="black"/>
                </a:solidFill>
              </a:rPr>
              <a:t>Match+Action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Extract key from </a:t>
            </a:r>
            <a:r>
              <a:rPr lang="en-US" sz="1600" dirty="0" err="1">
                <a:solidFill>
                  <a:prstClr val="black"/>
                </a:solidFill>
              </a:rPr>
              <a:t>struct</a:t>
            </a:r>
            <a:r>
              <a:rPr lang="en-US" sz="1600" dirty="0">
                <a:solidFill>
                  <a:prstClr val="black"/>
                </a:solidFill>
              </a:rPr>
              <a:t> Headers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Lookup BPF hash map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Execute the </a:t>
            </a:r>
            <a:r>
              <a:rPr lang="en-US" sz="1600" dirty="0" err="1">
                <a:solidFill>
                  <a:prstClr val="black"/>
                </a:solidFill>
              </a:rPr>
              <a:t>correponding</a:t>
            </a:r>
            <a:r>
              <a:rPr lang="en-US" sz="1600" dirty="0">
                <a:solidFill>
                  <a:prstClr val="black"/>
                </a:solidFill>
              </a:rPr>
              <a:t> action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  <a:p>
            <a:r>
              <a:rPr lang="en-US" sz="1800" dirty="0" err="1">
                <a:solidFill>
                  <a:prstClr val="black"/>
                </a:solidFill>
              </a:rPr>
              <a:t>Deparser</a:t>
            </a:r>
            <a:endParaRPr lang="en-US" sz="1800" dirty="0">
              <a:solidFill>
                <a:prstClr val="black"/>
              </a:solidFill>
            </a:endParaRP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Convert headers back into a byte stream.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Only valid headers are emitted.</a:t>
            </a:r>
          </a:p>
          <a:p>
            <a:pPr lvl="1"/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15134-D85B-4D75-8789-399C310A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FB6F-8079-4E12-8E08-56E7F626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A996-8012-43E1-8958-A60E96036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860028"/>
            <a:ext cx="5915025" cy="3263504"/>
          </a:xfrm>
        </p:spPr>
        <p:txBody>
          <a:bodyPr/>
          <a:lstStyle/>
          <a:p>
            <a:r>
              <a:rPr lang="en-US" dirty="0" err="1"/>
              <a:t>xdp_adjust_head</a:t>
            </a:r>
            <a:r>
              <a:rPr lang="en-US" dirty="0"/>
              <a:t>() helper</a:t>
            </a:r>
          </a:p>
          <a:p>
            <a:r>
              <a:rPr lang="en-US" dirty="0"/>
              <a:t>VLAN push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/>
              </a:rPr>
              <a:t>packet.emit</a:t>
            </a:r>
            <a:r>
              <a:rPr lang="en-US" dirty="0">
                <a:latin typeface="Consolas" panose="020B0609020204030204" pitchFamily="49" charset="0"/>
                <a:cs typeface="Consolas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/>
              </a:rPr>
              <a:t>hdrs.ethernet</a:t>
            </a:r>
            <a:r>
              <a:rPr lang="en-US" dirty="0">
                <a:latin typeface="Consolas" panose="020B0609020204030204" pitchFamily="49" charset="0"/>
                <a:cs typeface="Consolas"/>
              </a:rPr>
              <a:t>);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packet.emit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hdrs.vlan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/>
              </a:rPr>
              <a:t>);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/>
              </a:rPr>
              <a:t>packet.emit</a:t>
            </a:r>
            <a:r>
              <a:rPr lang="en-US" dirty="0">
                <a:latin typeface="Consolas" panose="020B0609020204030204" pitchFamily="49" charset="0"/>
                <a:cs typeface="Consolas"/>
              </a:rPr>
              <a:t>(hdrs.ipv4);</a:t>
            </a:r>
          </a:p>
          <a:p>
            <a:r>
              <a:rPr lang="en-US" dirty="0"/>
              <a:t>VLAN pop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hdrs.vlan.setInvalid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0B3923-5D6C-4EED-897E-E710F403002A}"/>
              </a:ext>
            </a:extLst>
          </p:cNvPr>
          <p:cNvGrpSpPr/>
          <p:nvPr/>
        </p:nvGrpSpPr>
        <p:grpSpPr>
          <a:xfrm>
            <a:off x="4811233" y="5980582"/>
            <a:ext cx="2420902" cy="354296"/>
            <a:chOff x="1432665" y="4778101"/>
            <a:chExt cx="4168518" cy="4396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54405B-F0CE-4FEC-9624-3994FA0FE3CF}"/>
                </a:ext>
              </a:extLst>
            </p:cNvPr>
            <p:cNvGrpSpPr/>
            <p:nvPr/>
          </p:nvGrpSpPr>
          <p:grpSpPr>
            <a:xfrm>
              <a:off x="1432665" y="4778101"/>
              <a:ext cx="2084259" cy="439620"/>
              <a:chOff x="8290419" y="4395291"/>
              <a:chExt cx="2084259" cy="43962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B8AA43-BB98-4B41-ADBB-3B220B8DE3FD}"/>
                  </a:ext>
                </a:extLst>
              </p:cNvPr>
              <p:cNvSpPr/>
              <p:nvPr/>
            </p:nvSpPr>
            <p:spPr>
              <a:xfrm>
                <a:off x="9302016" y="4395296"/>
                <a:ext cx="1072662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VLAN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54A101A-7CFF-4FF8-88F0-A78907767263}"/>
                  </a:ext>
                </a:extLst>
              </p:cNvPr>
              <p:cNvSpPr/>
              <p:nvPr/>
            </p:nvSpPr>
            <p:spPr>
              <a:xfrm>
                <a:off x="8290419" y="4395291"/>
                <a:ext cx="1011596" cy="43961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ETH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94B844-95C0-4FEC-8BE4-1B4BD795A076}"/>
                </a:ext>
              </a:extLst>
            </p:cNvPr>
            <p:cNvGrpSpPr/>
            <p:nvPr/>
          </p:nvGrpSpPr>
          <p:grpSpPr>
            <a:xfrm>
              <a:off x="3516925" y="4778106"/>
              <a:ext cx="2084258" cy="439615"/>
              <a:chOff x="8290420" y="4395296"/>
              <a:chExt cx="2084258" cy="43961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3D26D9-0E37-42F5-8201-BC7E1FA0E5C0}"/>
                  </a:ext>
                </a:extLst>
              </p:cNvPr>
              <p:cNvSpPr/>
              <p:nvPr/>
            </p:nvSpPr>
            <p:spPr>
              <a:xfrm>
                <a:off x="9302016" y="4395296"/>
                <a:ext cx="1072662" cy="4396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payload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A4F6D8-D789-4844-895E-20107F5A17F3}"/>
                  </a:ext>
                </a:extLst>
              </p:cNvPr>
              <p:cNvSpPr/>
              <p:nvPr/>
            </p:nvSpPr>
            <p:spPr>
              <a:xfrm>
                <a:off x="8290420" y="4395296"/>
                <a:ext cx="1011596" cy="4396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IPv4</a:t>
                </a:r>
              </a:p>
            </p:txBody>
          </p:sp>
        </p:grp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DF6953-9A80-43A4-9E32-2CCDC53A7B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685487" y="5773767"/>
            <a:ext cx="126185" cy="206239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2A617B-2162-4947-9CE9-9DF3588DD8AC}"/>
              </a:ext>
            </a:extLst>
          </p:cNvPr>
          <p:cNvGrpSpPr/>
          <p:nvPr/>
        </p:nvGrpSpPr>
        <p:grpSpPr>
          <a:xfrm>
            <a:off x="2122712" y="5980582"/>
            <a:ext cx="1797943" cy="354296"/>
            <a:chOff x="1432665" y="4778101"/>
            <a:chExt cx="3095853" cy="4396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BDF5F5-383B-47F7-BAB5-E07BBAE9A4CF}"/>
                </a:ext>
              </a:extLst>
            </p:cNvPr>
            <p:cNvSpPr/>
            <p:nvPr/>
          </p:nvSpPr>
          <p:spPr>
            <a:xfrm>
              <a:off x="1432665" y="4778101"/>
              <a:ext cx="1011596" cy="4396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dirty="0"/>
                <a:t>ETH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4DB735-6546-47F6-B049-F32AAB88B8C5}"/>
                </a:ext>
              </a:extLst>
            </p:cNvPr>
            <p:cNvGrpSpPr/>
            <p:nvPr/>
          </p:nvGrpSpPr>
          <p:grpSpPr>
            <a:xfrm>
              <a:off x="2444261" y="4778106"/>
              <a:ext cx="2084257" cy="439615"/>
              <a:chOff x="7217756" y="4395296"/>
              <a:chExt cx="2084257" cy="43961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3D633BC-D071-4D45-AEAA-2D7DE4A53C5C}"/>
                  </a:ext>
                </a:extLst>
              </p:cNvPr>
              <p:cNvSpPr/>
              <p:nvPr/>
            </p:nvSpPr>
            <p:spPr>
              <a:xfrm>
                <a:off x="8229351" y="4395296"/>
                <a:ext cx="1072662" cy="43961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payload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C65FB5-0B03-4285-A649-D4AE1ED70C06}"/>
                  </a:ext>
                </a:extLst>
              </p:cNvPr>
              <p:cNvSpPr/>
              <p:nvPr/>
            </p:nvSpPr>
            <p:spPr>
              <a:xfrm>
                <a:off x="7217756" y="4395296"/>
                <a:ext cx="1011596" cy="4396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13" dirty="0"/>
                  <a:t>IPv4</a:t>
                </a: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C484D0-EB73-46F7-9F9B-E887EC08F840}"/>
              </a:ext>
            </a:extLst>
          </p:cNvPr>
          <p:cNvCxnSpPr>
            <a:cxnSpLocks/>
          </p:cNvCxnSpPr>
          <p:nvPr/>
        </p:nvCxnSpPr>
        <p:spPr>
          <a:xfrm>
            <a:off x="2011680" y="5797296"/>
            <a:ext cx="108153" cy="215803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CF56C-A120-4BAE-8E9C-06606BD8BA22}"/>
              </a:ext>
            </a:extLst>
          </p:cNvPr>
          <p:cNvSpPr txBox="1"/>
          <p:nvPr/>
        </p:nvSpPr>
        <p:spPr>
          <a:xfrm>
            <a:off x="1693353" y="5507068"/>
            <a:ext cx="142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skb</a:t>
            </a:r>
            <a:r>
              <a:rPr lang="en-US" sz="1600" dirty="0"/>
              <a:t>-&gt;data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B5F2E44-820E-4F34-81F1-4D12FF1338DC}"/>
              </a:ext>
            </a:extLst>
          </p:cNvPr>
          <p:cNvSpPr/>
          <p:nvPr/>
        </p:nvSpPr>
        <p:spPr>
          <a:xfrm>
            <a:off x="4094760" y="5951915"/>
            <a:ext cx="611931" cy="4116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F1FBA-D31F-4854-91B0-E2147DDBB218}"/>
              </a:ext>
            </a:extLst>
          </p:cNvPr>
          <p:cNvSpPr txBox="1"/>
          <p:nvPr/>
        </p:nvSpPr>
        <p:spPr>
          <a:xfrm>
            <a:off x="3972248" y="5435213"/>
            <a:ext cx="1426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skb</a:t>
            </a:r>
            <a:r>
              <a:rPr lang="en-US" sz="1600" dirty="0"/>
              <a:t>-&gt;data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F1F2966-428A-416F-9FD2-FAA07C1D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 data plane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Programmable</a:t>
            </a:r>
            <a:br>
              <a:rPr lang="en-US" sz="2400" i="1" dirty="0"/>
            </a:br>
            <a:r>
              <a:rPr lang="en-US" sz="2400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613406-8326-4C9A-8794-470C31B533B3}"/>
              </a:ext>
            </a:extLst>
          </p:cNvPr>
          <p:cNvSpPr txBox="1"/>
          <p:nvPr/>
        </p:nvSpPr>
        <p:spPr>
          <a:xfrm>
            <a:off x="5259741" y="5694197"/>
            <a:ext cx="141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Interfaces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361D1-99B3-4DC1-86FD-F67EDFF8B0A8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765294" y="4376435"/>
            <a:ext cx="201116" cy="13177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56AEB5-101E-44F7-94E4-23564C36C992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H="1" flipV="1">
            <a:off x="5380631" y="4573579"/>
            <a:ext cx="585779" cy="11206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E986AF-04A9-43ED-B135-B10830D6DC6F}"/>
              </a:ext>
            </a:extLst>
          </p:cNvPr>
          <p:cNvCxnSpPr>
            <a:cxnSpLocks/>
            <a:stCxn id="29" idx="0"/>
            <a:endCxn id="45" idx="2"/>
          </p:cNvCxnSpPr>
          <p:nvPr/>
        </p:nvCxnSpPr>
        <p:spPr>
          <a:xfrm flipV="1">
            <a:off x="5966410" y="4573579"/>
            <a:ext cx="1475177" cy="112061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96A7C-04FC-4FFD-98E2-D524EAFA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6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371601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Netronome’s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NIC support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0847" y="1020652"/>
            <a:ext cx="5621179" cy="4859846"/>
          </a:xfrm>
        </p:spPr>
      </p:pic>
      <p:sp>
        <p:nvSpPr>
          <p:cNvPr id="5" name="TextBox 4"/>
          <p:cNvSpPr txBox="1"/>
          <p:nvPr/>
        </p:nvSpPr>
        <p:spPr>
          <a:xfrm>
            <a:off x="219076" y="5114925"/>
            <a:ext cx="270676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eBPF</a:t>
            </a:r>
            <a:r>
              <a:rPr lang="en-US" sz="1350" dirty="0"/>
              <a:t> Offload Getting Started Guide </a:t>
            </a:r>
          </a:p>
          <a:p>
            <a:r>
              <a:rPr lang="en-US" sz="1350" dirty="0" err="1"/>
              <a:t>Netronome</a:t>
            </a:r>
            <a:r>
              <a:rPr lang="en-US" sz="1350" dirty="0"/>
              <a:t> CX </a:t>
            </a:r>
            <a:r>
              <a:rPr lang="en-US" sz="1350" dirty="0" err="1"/>
              <a:t>SmartNIC</a:t>
            </a:r>
            <a:r>
              <a:rPr lang="en-US" sz="1350" dirty="0"/>
              <a:t> </a:t>
            </a:r>
          </a:p>
          <a:p>
            <a:r>
              <a:rPr lang="en-US" sz="1350" dirty="0"/>
              <a:t>Revision 1.0 − April 2018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31E20-7FF2-4BE3-BA2C-49ABF5BD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6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307" y="191713"/>
            <a:ext cx="5915025" cy="994172"/>
          </a:xfrm>
        </p:spPr>
        <p:txBody>
          <a:bodyPr/>
          <a:lstStyle/>
          <a:p>
            <a:r>
              <a:rPr lang="en-US" dirty="0"/>
              <a:t>Setup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3378268"/>
            <a:ext cx="7754111" cy="3388094"/>
          </a:xfrm>
        </p:spPr>
        <p:txBody>
          <a:bodyPr>
            <a:normAutofit/>
          </a:bodyPr>
          <a:lstStyle/>
          <a:p>
            <a:r>
              <a:rPr lang="en-US" sz="2000" dirty="0"/>
              <a:t>Dependencies:</a:t>
            </a:r>
          </a:p>
          <a:p>
            <a:pPr lvl="1"/>
            <a:r>
              <a:rPr lang="en-US" sz="1800" dirty="0"/>
              <a:t>P4 2016: </a:t>
            </a:r>
            <a:r>
              <a:rPr lang="en-US" sz="1800" dirty="0">
                <a:hlinkClick r:id="rId3"/>
              </a:rPr>
              <a:t>https://github.com/p4lang/p4c</a:t>
            </a:r>
            <a:endParaRPr lang="en-US" sz="1800" dirty="0"/>
          </a:p>
          <a:p>
            <a:pPr lvl="1"/>
            <a:r>
              <a:rPr lang="en-US" sz="1800" dirty="0"/>
              <a:t>Linux &gt;= 4.10.0-rc7: </a:t>
            </a:r>
            <a:r>
              <a:rPr lang="en-US" sz="1800" dirty="0">
                <a:hlinkClick r:id="rId4"/>
              </a:rPr>
              <a:t>http://www.kernel.org/</a:t>
            </a:r>
            <a:endParaRPr lang="en-US" sz="1800" dirty="0"/>
          </a:p>
          <a:p>
            <a:pPr lvl="1"/>
            <a:r>
              <a:rPr lang="en-US" sz="1800" dirty="0"/>
              <a:t>iproute2 &gt;= 4.8.0: </a:t>
            </a:r>
            <a:r>
              <a:rPr lang="en-US" sz="1800" dirty="0">
                <a:hlinkClick r:id="rId5"/>
              </a:rPr>
              <a:t>https://www.kernel.org/pub/linux/utils/net/iproute2/</a:t>
            </a:r>
            <a:endParaRPr lang="en-US" sz="1800" dirty="0"/>
          </a:p>
          <a:p>
            <a:pPr lvl="1"/>
            <a:r>
              <a:rPr lang="en-US" sz="1800" dirty="0" err="1"/>
              <a:t>clang+LLVM</a:t>
            </a:r>
            <a:r>
              <a:rPr lang="en-US" sz="1800" dirty="0"/>
              <a:t> &gt;=3.7.1: </a:t>
            </a:r>
            <a:r>
              <a:rPr lang="en-US" sz="1800" dirty="0">
                <a:hlinkClick r:id="rId6"/>
              </a:rPr>
              <a:t>http://llvm.org/releases</a:t>
            </a:r>
            <a:endParaRPr lang="en-US" sz="1800" dirty="0"/>
          </a:p>
          <a:p>
            <a:r>
              <a:rPr lang="en-US" sz="2000" dirty="0"/>
              <a:t>Source code at </a:t>
            </a:r>
            <a:r>
              <a:rPr lang="en-US" sz="2000" dirty="0" err="1"/>
              <a:t>Github</a:t>
            </a:r>
            <a:endParaRPr lang="en-US" sz="2000" dirty="0"/>
          </a:p>
          <a:p>
            <a:pPr lvl="1"/>
            <a:r>
              <a:rPr lang="en-US" sz="1800" dirty="0"/>
              <a:t>Vagrant box / </a:t>
            </a:r>
            <a:r>
              <a:rPr lang="en-US" sz="1800" dirty="0" err="1"/>
              <a:t>docker</a:t>
            </a:r>
            <a:r>
              <a:rPr lang="en-US" sz="1800" dirty="0"/>
              <a:t> image available</a:t>
            </a:r>
          </a:p>
          <a:p>
            <a:r>
              <a:rPr lang="en-US" sz="2000" dirty="0"/>
              <a:t>P4C-XDP binary</a:t>
            </a:r>
          </a:p>
          <a:p>
            <a:pPr lvl="1"/>
            <a:r>
              <a:rPr lang="en-US" sz="1800" dirty="0"/>
              <a:t>#./p4c-xdp --target </a:t>
            </a:r>
            <a:r>
              <a:rPr lang="en-US" sz="1800" dirty="0" err="1"/>
              <a:t>xdp</a:t>
            </a:r>
            <a:r>
              <a:rPr lang="en-US" sz="1800" dirty="0"/>
              <a:t> -o &lt;</a:t>
            </a:r>
            <a:r>
              <a:rPr lang="en-US" sz="1800" b="1" dirty="0" err="1">
                <a:solidFill>
                  <a:srgbClr val="C00000"/>
                </a:solidFill>
              </a:rPr>
              <a:t>output_file</a:t>
            </a:r>
            <a:r>
              <a:rPr lang="en-US" sz="1800" dirty="0"/>
              <a:t>&gt; &lt;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input p4</a:t>
            </a:r>
            <a:r>
              <a:rPr lang="en-US" sz="1800" dirty="0"/>
              <a:t>&gt;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8340" y="1086703"/>
            <a:ext cx="6165460" cy="1934512"/>
            <a:chOff x="1454114" y="1701013"/>
            <a:chExt cx="6193205" cy="1726166"/>
          </a:xfrm>
        </p:grpSpPr>
        <p:sp>
          <p:nvSpPr>
            <p:cNvPr id="5" name="Rectangle 4"/>
            <p:cNvSpPr/>
            <p:nvPr/>
          </p:nvSpPr>
          <p:spPr>
            <a:xfrm>
              <a:off x="1454114" y="2472730"/>
              <a:ext cx="1878284" cy="95444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13" dirty="0">
                  <a:solidFill>
                    <a:prstClr val="black"/>
                  </a:solidFill>
                </a:rPr>
                <a:t>16-core Intel Xeon </a:t>
              </a:r>
            </a:p>
            <a:p>
              <a:r>
                <a:rPr lang="en-US" sz="1013" dirty="0">
                  <a:solidFill>
                    <a:prstClr val="black"/>
                  </a:solidFill>
                </a:rPr>
                <a:t>E5 2650 2.4GHz </a:t>
              </a:r>
            </a:p>
            <a:p>
              <a:r>
                <a:rPr lang="en-US" sz="1013" dirty="0">
                  <a:solidFill>
                    <a:prstClr val="black"/>
                  </a:solidFill>
                </a:rPr>
                <a:t>32GB memory</a:t>
              </a:r>
            </a:p>
            <a:p>
              <a:r>
                <a:rPr lang="en-US" sz="1013" dirty="0">
                  <a:solidFill>
                    <a:prstClr val="black"/>
                  </a:solidFill>
                </a:rPr>
                <a:t>Intel i40e driver</a:t>
              </a:r>
            </a:p>
          </p:txBody>
        </p:sp>
        <p:pic>
          <p:nvPicPr>
            <p:cNvPr id="6" name="Picture 5" descr="MC900434845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97697" y="2031852"/>
              <a:ext cx="628650" cy="6286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577752" y="2834650"/>
              <a:ext cx="1455955" cy="5387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13" dirty="0">
                  <a:solidFill>
                    <a:prstClr val="black"/>
                  </a:solidFill>
                </a:rPr>
                <a:t>Intel X710 10GbE</a:t>
              </a:r>
            </a:p>
            <a:p>
              <a:r>
                <a:rPr lang="en-US" sz="1013" dirty="0">
                  <a:solidFill>
                    <a:prstClr val="black"/>
                  </a:solidFill>
                </a:rPr>
                <a:t>Dual port i40e</a:t>
              </a:r>
            </a:p>
          </p:txBody>
        </p:sp>
        <p:pic>
          <p:nvPicPr>
            <p:cNvPr id="8" name="Picture 7" descr="nic.jpeg"/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2439" y="2341110"/>
              <a:ext cx="878104" cy="535643"/>
            </a:xfrm>
            <a:prstGeom prst="rect">
              <a:avLst/>
            </a:prstGeom>
          </p:spPr>
        </p:pic>
        <p:pic>
          <p:nvPicPr>
            <p:cNvPr id="9" name="Picture 8" descr="MC900434845.PNG"/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68934" y="2031852"/>
              <a:ext cx="628650" cy="628650"/>
            </a:xfrm>
            <a:prstGeom prst="rect">
              <a:avLst/>
            </a:prstGeom>
          </p:spPr>
        </p:pic>
        <p:pic>
          <p:nvPicPr>
            <p:cNvPr id="10" name="Picture 9" descr="nic.jpeg"/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09437" y="2341110"/>
              <a:ext cx="878104" cy="535643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4060283" y="2389572"/>
              <a:ext cx="734526" cy="9665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2041" y="2178975"/>
              <a:ext cx="729260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/>
              <a:r>
                <a:rPr lang="en-US" sz="1013">
                  <a:solidFill>
                    <a:prstClr val="black"/>
                  </a:solidFill>
                </a:rPr>
                <a:t>sender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48488" y="2833513"/>
              <a:ext cx="2116392" cy="5387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13" dirty="0">
                  <a:solidFill>
                    <a:prstClr val="black"/>
                  </a:solidFill>
                </a:rPr>
                <a:t>Intel X710 10GbE</a:t>
              </a:r>
            </a:p>
            <a:p>
              <a:r>
                <a:rPr lang="en-US" sz="1013" dirty="0">
                  <a:solidFill>
                    <a:srgbClr val="C00000"/>
                  </a:solidFill>
                </a:rPr>
                <a:t>i40e driver with XDP patch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48299" y="2113572"/>
              <a:ext cx="1099020" cy="746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4350"/>
              <a:r>
                <a:rPr lang="en-US" sz="1013" dirty="0">
                  <a:solidFill>
                    <a:prstClr val="black"/>
                  </a:solidFill>
                </a:rPr>
                <a:t>Linux kernel</a:t>
              </a:r>
            </a:p>
            <a:p>
              <a:pPr defTabSz="514350"/>
              <a:r>
                <a:rPr lang="en-US" sz="1013" dirty="0">
                  <a:solidFill>
                    <a:prstClr val="black"/>
                  </a:solidFill>
                </a:rPr>
                <a:t>4.10.0-rc7</a:t>
              </a:r>
            </a:p>
            <a:p>
              <a:pPr defTabSz="514350"/>
              <a:r>
                <a:rPr lang="en-US" sz="1013" dirty="0">
                  <a:solidFill>
                    <a:prstClr val="black"/>
                  </a:solidFill>
                </a:rPr>
                <a:t>IP: 2.2.2.9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72203" y="1701013"/>
              <a:ext cx="1079783" cy="3309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defTabSz="514350"/>
              <a:r>
                <a:rPr lang="en-US" sz="1013">
                  <a:solidFill>
                    <a:prstClr val="white"/>
                  </a:solidFill>
                </a:rPr>
                <a:t>Run P4-XDP</a:t>
              </a:r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B29B67-A0D0-4739-B09B-57F1500E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8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ACF-4B56-44A7-A4EA-B765F290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8EA5A-96C8-4560-AD85-D9CD0E87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1825625"/>
            <a:ext cx="8741664" cy="4351338"/>
          </a:xfrm>
        </p:spPr>
        <p:txBody>
          <a:bodyPr>
            <a:normAutofit/>
          </a:bodyPr>
          <a:lstStyle/>
          <a:p>
            <a:r>
              <a:rPr lang="en-US" dirty="0" err="1"/>
              <a:t>eBPF</a:t>
            </a:r>
            <a:r>
              <a:rPr lang="en-US" dirty="0"/>
              <a:t> verifier</a:t>
            </a:r>
          </a:p>
          <a:p>
            <a:pPr lvl="1"/>
            <a:r>
              <a:rPr lang="en-US" dirty="0"/>
              <a:t>Cannot handle large programs</a:t>
            </a:r>
          </a:p>
          <a:p>
            <a:pPr lvl="1"/>
            <a:r>
              <a:rPr lang="en-US" dirty="0"/>
              <a:t>Limited stack space (512 bytes)</a:t>
            </a:r>
          </a:p>
          <a:p>
            <a:pPr lvl="1"/>
            <a:r>
              <a:rPr lang="en-US" dirty="0"/>
              <a:t>Overly conservative/imprecise (rejects safe programs)</a:t>
            </a:r>
          </a:p>
          <a:p>
            <a:r>
              <a:rPr lang="en-US" dirty="0"/>
              <a:t>No way to express </a:t>
            </a:r>
            <a:r>
              <a:rPr lang="en-US" dirty="0" err="1"/>
              <a:t>eBPF</a:t>
            </a:r>
            <a:r>
              <a:rPr lang="en-US" dirty="0"/>
              <a:t> tail calls in C (parser loops)</a:t>
            </a:r>
          </a:p>
          <a:p>
            <a:r>
              <a:rPr lang="en-US" dirty="0"/>
              <a:t>LLVM </a:t>
            </a:r>
            <a:r>
              <a:rPr lang="en-US" dirty="0" err="1"/>
              <a:t>eBPF</a:t>
            </a:r>
            <a:r>
              <a:rPr lang="en-US" dirty="0"/>
              <a:t> back-end generates inefficient code</a:t>
            </a:r>
          </a:p>
          <a:p>
            <a:pPr lvl="1"/>
            <a:r>
              <a:rPr lang="en-US" dirty="0"/>
              <a:t>E.g. stores each char as a 64-bit word on stack</a:t>
            </a:r>
          </a:p>
          <a:p>
            <a:r>
              <a:rPr lang="en-US" dirty="0"/>
              <a:t>Ternary (</a:t>
            </a:r>
            <a:r>
              <a:rPr lang="en-US" dirty="0" err="1"/>
              <a:t>wildcarded</a:t>
            </a:r>
            <a:r>
              <a:rPr lang="en-US" dirty="0"/>
              <a:t>) map not supported</a:t>
            </a:r>
          </a:p>
          <a:p>
            <a:r>
              <a:rPr lang="en-US" dirty="0"/>
              <a:t>Create a flow key by parsing subset of a protocol’s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04C8E-A635-40E2-A4E6-182AA932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2131" y="1131095"/>
            <a:ext cx="1833011" cy="1808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E2A78-CCC1-4732-A942-0FA84E85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7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D510-2107-482D-9267-AE52C546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522988"/>
            <a:ext cx="5915025" cy="765684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81AB-0EFE-4086-AF00-EE5D4ACC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36193"/>
            <a:ext cx="7022592" cy="5068536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1800" dirty="0"/>
              <a:t>Basic parser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Parser + deparser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Parser + table lookup + deparser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Parser + table lookup with complex key + deparser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Control plane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Change TTL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SNAT and checksum recalculation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Recompute ipv4 checksum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Count packets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Bounce back (swap ethernet addresses)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Parse ipv4/ipv6 ping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Multiple tables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Multiple actions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Encapsulation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dirty="0"/>
              <a:t>External helpers</a:t>
            </a:r>
          </a:p>
          <a:p>
            <a:pPr marL="385763" indent="-385763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104B6-F0A7-4F48-ADE1-6E973932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5402" y="660022"/>
            <a:ext cx="1428750" cy="1257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1086-9B71-477B-BC3D-A118EB83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70FF1C-028D-49DE-9DBE-049BC5CB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32" y="724205"/>
            <a:ext cx="3347756" cy="3347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91357-F64F-4870-B8AA-6CD74A8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5" y="4676382"/>
            <a:ext cx="8410575" cy="975214"/>
          </a:xfrm>
        </p:spPr>
        <p:txBody>
          <a:bodyPr>
            <a:normAutofit/>
          </a:bodyPr>
          <a:lstStyle/>
          <a:p>
            <a:r>
              <a:rPr lang="en-US" dirty="0"/>
              <a:t>Testing P4-eBPF Programs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64C83-59D9-41A2-A2B8-F329E70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17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" y="343724"/>
            <a:ext cx="9144000" cy="582763"/>
          </a:xfrm>
        </p:spPr>
        <p:txBody>
          <a:bodyPr>
            <a:normAutofit fontScale="90000"/>
          </a:bodyPr>
          <a:lstStyle/>
          <a:p>
            <a:r>
              <a:rPr lang="en-US" dirty="0"/>
              <a:t>Test Frameworks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25D20A-B315-49AF-9111-FA0E3D45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p4c compiler testing framework</a:t>
            </a:r>
          </a:p>
          <a:p>
            <a:r>
              <a:rPr lang="en-US" dirty="0"/>
              <a:t>User-space testing</a:t>
            </a:r>
          </a:p>
          <a:p>
            <a:pPr lvl="1"/>
            <a:r>
              <a:rPr lang="en-US" dirty="0"/>
              <a:t>User-space wrappers around </a:t>
            </a:r>
            <a:r>
              <a:rPr lang="en-US" dirty="0" err="1"/>
              <a:t>eBPF</a:t>
            </a:r>
            <a:r>
              <a:rPr lang="en-US" dirty="0"/>
              <a:t> tables and APIs</a:t>
            </a:r>
          </a:p>
          <a:p>
            <a:pPr lvl="1"/>
            <a:r>
              <a:rPr lang="en-US" dirty="0"/>
              <a:t>Reads and writes packets from </a:t>
            </a:r>
            <a:r>
              <a:rPr lang="en-US" dirty="0" err="1"/>
              <a:t>pcap</a:t>
            </a:r>
            <a:r>
              <a:rPr lang="en-US" dirty="0"/>
              <a:t> files</a:t>
            </a:r>
          </a:p>
          <a:p>
            <a:r>
              <a:rPr lang="en-US" dirty="0"/>
              <a:t>Kernel-space testing</a:t>
            </a:r>
          </a:p>
          <a:p>
            <a:pPr lvl="1"/>
            <a:r>
              <a:rPr lang="en-US" dirty="0"/>
              <a:t>Loads </a:t>
            </a:r>
            <a:r>
              <a:rPr lang="en-US" dirty="0" err="1"/>
              <a:t>eBPF</a:t>
            </a:r>
            <a:r>
              <a:rPr lang="en-US" dirty="0"/>
              <a:t> program in kernel</a:t>
            </a:r>
          </a:p>
          <a:p>
            <a:pPr lvl="1"/>
            <a:r>
              <a:rPr lang="en-US" dirty="0"/>
              <a:t>I/O connected to virtual interfaces</a:t>
            </a:r>
          </a:p>
          <a:p>
            <a:pPr lvl="1"/>
            <a:r>
              <a:rPr lang="en-US" dirty="0"/>
              <a:t>Interfaces connected to </a:t>
            </a:r>
            <a:r>
              <a:rPr lang="en-US" dirty="0" err="1"/>
              <a:t>pcap</a:t>
            </a:r>
            <a:r>
              <a:rPr lang="en-US" dirty="0"/>
              <a:t> files in user-space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A33AD-3A4B-41C7-B0D5-6BE755DBF3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0182"/>
          <a:stretch/>
        </p:blipFill>
        <p:spPr>
          <a:xfrm>
            <a:off x="6457950" y="63881"/>
            <a:ext cx="2133600" cy="15823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923F5-A4E9-4AC3-86DA-76FB637D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6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3" y="475397"/>
            <a:ext cx="8936453" cy="5827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test in user-space?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25D20A-B315-49AF-9111-FA0E3D45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48" y="2187575"/>
            <a:ext cx="7886700" cy="4351338"/>
          </a:xfrm>
        </p:spPr>
        <p:txBody>
          <a:bodyPr/>
          <a:lstStyle/>
          <a:p>
            <a:r>
              <a:rPr lang="en-US" dirty="0"/>
              <a:t>Test the compiler correctness</a:t>
            </a:r>
          </a:p>
          <a:p>
            <a:pPr lvl="1"/>
            <a:r>
              <a:rPr lang="en-US" dirty="0"/>
              <a:t>C output must be functionally equivalent to P4</a:t>
            </a:r>
          </a:p>
          <a:p>
            <a:r>
              <a:rPr lang="en-US" dirty="0"/>
              <a:t>Fewer dependencies</a:t>
            </a:r>
          </a:p>
          <a:p>
            <a:pPr lvl="1"/>
            <a:r>
              <a:rPr lang="en-US" dirty="0"/>
              <a:t>Does not require specific versions of </a:t>
            </a:r>
          </a:p>
          <a:p>
            <a:pPr lvl="2"/>
            <a:r>
              <a:rPr lang="en-US" dirty="0"/>
              <a:t>Linux kernel</a:t>
            </a:r>
          </a:p>
          <a:p>
            <a:pPr lvl="2"/>
            <a:r>
              <a:rPr lang="en-US" dirty="0" err="1"/>
              <a:t>llvm</a:t>
            </a:r>
            <a:endParaRPr lang="en-US" dirty="0"/>
          </a:p>
          <a:p>
            <a:pPr lvl="2"/>
            <a:r>
              <a:rPr lang="en-US" dirty="0" err="1"/>
              <a:t>tc</a:t>
            </a:r>
            <a:endParaRPr lang="en-US" dirty="0"/>
          </a:p>
          <a:p>
            <a:pPr lvl="1"/>
            <a:r>
              <a:rPr lang="en-US" dirty="0"/>
              <a:t>Does not depend on </a:t>
            </a:r>
            <a:r>
              <a:rPr lang="en-US" dirty="0" err="1"/>
              <a:t>eBPF</a:t>
            </a:r>
            <a:r>
              <a:rPr lang="en-US" dirty="0"/>
              <a:t> verifier</a:t>
            </a:r>
          </a:p>
          <a:p>
            <a:r>
              <a:rPr lang="en-US" dirty="0"/>
              <a:t>We can use simple debugging tools (e.g., GDB)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2C755-43FA-4EC5-A28B-B58CC786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9475" y="3257060"/>
            <a:ext cx="3072841" cy="20298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1B5CB-55A3-4C19-93D9-56700D97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5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" y="343724"/>
            <a:ext cx="9144000" cy="582763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test framework (</a:t>
            </a:r>
            <a:r>
              <a:rPr lang="en-US" dirty="0" err="1"/>
              <a:t>stf</a:t>
            </a:r>
            <a:r>
              <a:rPr lang="en-US" dirty="0"/>
              <a:t>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125D20A-B315-49AF-9111-FA0E3D45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005013"/>
            <a:ext cx="8186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plane testing language</a:t>
            </a:r>
          </a:p>
          <a:p>
            <a:r>
              <a:rPr lang="en-US" dirty="0"/>
              <a:t>Describes in a text file</a:t>
            </a:r>
          </a:p>
          <a:p>
            <a:pPr lvl="1"/>
            <a:r>
              <a:rPr lang="en-US" dirty="0"/>
              <a:t>Input packets (per port)</a:t>
            </a:r>
          </a:p>
          <a:p>
            <a:pPr lvl="1"/>
            <a:r>
              <a:rPr lang="en-US" dirty="0"/>
              <a:t>Expected output packets (per port)</a:t>
            </a:r>
          </a:p>
          <a:p>
            <a:pPr lvl="1"/>
            <a:r>
              <a:rPr lang="en-US" dirty="0"/>
              <a:t>Initial state of tables</a:t>
            </a:r>
          </a:p>
          <a:p>
            <a:pPr lvl="1"/>
            <a:r>
              <a:rPr lang="en-US" dirty="0"/>
              <a:t>Final state of counters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Execute programs generated by the compiler</a:t>
            </a:r>
          </a:p>
          <a:p>
            <a:pPr lvl="1"/>
            <a:r>
              <a:rPr lang="en-US" dirty="0"/>
              <a:t>Validate the output they produce</a:t>
            </a:r>
          </a:p>
          <a:p>
            <a:r>
              <a:rPr lang="en-US" dirty="0"/>
              <a:t>Compiler comes with a Python parser for STF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46A0B-4A23-4EE1-86A1-CE8B5E8B4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670" t="16573" r="16731" b="16945"/>
          <a:stretch/>
        </p:blipFill>
        <p:spPr>
          <a:xfrm>
            <a:off x="6642202" y="277978"/>
            <a:ext cx="2172614" cy="2201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F43FC-0C56-43C4-8ECA-F3079C94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4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" y="343724"/>
            <a:ext cx="8729755" cy="5827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STF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41" y="2467389"/>
            <a:ext cx="8808057" cy="3022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add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ipchk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0 ipv4.src:0xFFFF0101 forward(port:2)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setdefault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encap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drop()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expect 2 00000101 ******** **** 7f 66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packet 0 00000101 00000202 0303 55 66 7777 88 00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expect 3 00000202 ******** **** 07 66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packet 2 00000202 00000303 0404 55 66 7777 88 00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# comment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232413" y="2521620"/>
            <a:ext cx="1688951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/>
              <a:t>Add table entries</a:t>
            </a:r>
            <a:endParaRPr lang="en-US" sz="1350" dirty="0"/>
          </a:p>
        </p:txBody>
      </p:sp>
      <p:sp>
        <p:nvSpPr>
          <p:cNvPr id="5" name="Rectangle 4"/>
          <p:cNvSpPr/>
          <p:nvPr/>
        </p:nvSpPr>
        <p:spPr>
          <a:xfrm>
            <a:off x="7232413" y="3135844"/>
            <a:ext cx="1688951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/>
              <a:t>Set default action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7232413" y="3422092"/>
            <a:ext cx="1688951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/>
              <a:t>Expected packets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7232413" y="3853091"/>
            <a:ext cx="1688951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Sent packets</a:t>
            </a: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6357067" y="3547680"/>
            <a:ext cx="8753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6357067" y="3547680"/>
            <a:ext cx="875345" cy="475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 flipV="1">
            <a:off x="6357067" y="3809590"/>
            <a:ext cx="875345" cy="169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410739" y="3978679"/>
            <a:ext cx="821673" cy="3054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6652" y="5270033"/>
            <a:ext cx="1568740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Interface #</a:t>
            </a:r>
          </a:p>
        </p:txBody>
      </p:sp>
      <p:cxnSp>
        <p:nvCxnSpPr>
          <p:cNvPr id="20" name="Straight Arrow Connector 19"/>
          <p:cNvCxnSpPr>
            <a:cxnSpLocks/>
            <a:stCxn id="19" idx="0"/>
          </p:cNvCxnSpPr>
          <p:nvPr/>
        </p:nvCxnSpPr>
        <p:spPr>
          <a:xfrm flipV="1">
            <a:off x="1181022" y="4469387"/>
            <a:ext cx="20993" cy="800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41782" y="4594976"/>
            <a:ext cx="4961615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Packet contents in hex (prefix of contents for received packets)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6652" y="1965035"/>
            <a:ext cx="988667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/>
              <a:t>Table name</a:t>
            </a:r>
            <a:endParaRPr lang="en-US" sz="1350" dirty="0"/>
          </a:p>
        </p:txBody>
      </p:sp>
      <p:cxnSp>
        <p:nvCxnSpPr>
          <p:cNvPr id="26" name="Straight Arrow Connector 25"/>
          <p:cNvCxnSpPr>
            <a:stCxn id="25" idx="2"/>
          </p:cNvCxnSpPr>
          <p:nvPr/>
        </p:nvCxnSpPr>
        <p:spPr>
          <a:xfrm flipH="1">
            <a:off x="857754" y="2216212"/>
            <a:ext cx="33232" cy="292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1019" y="1965034"/>
            <a:ext cx="1214757" cy="233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Table key field</a:t>
            </a:r>
          </a:p>
        </p:txBody>
      </p:sp>
      <p:cxnSp>
        <p:nvCxnSpPr>
          <p:cNvPr id="30" name="Straight Arrow Connector 29"/>
          <p:cNvCxnSpPr>
            <a:cxnSpLocks/>
            <a:stCxn id="29" idx="2"/>
          </p:cNvCxnSpPr>
          <p:nvPr/>
        </p:nvCxnSpPr>
        <p:spPr>
          <a:xfrm flipH="1">
            <a:off x="2282450" y="2198321"/>
            <a:ext cx="85948" cy="310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014041" y="1823570"/>
            <a:ext cx="1333334" cy="392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/>
              <a:t>Key value</a:t>
            </a:r>
            <a:br>
              <a:rPr lang="en-US" sz="1350"/>
            </a:br>
            <a:r>
              <a:rPr lang="en-US" sz="1350"/>
              <a:t>(</a:t>
            </a:r>
            <a:r>
              <a:rPr lang="en-US" sz="1350" dirty="0"/>
              <a:t>hex, bin or </a:t>
            </a:r>
            <a:r>
              <a:rPr lang="en-US" sz="1350" dirty="0" err="1"/>
              <a:t>oct</a:t>
            </a:r>
            <a:r>
              <a:rPr lang="en-US" sz="1350" dirty="0"/>
              <a:t>)</a:t>
            </a: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524416" y="2216212"/>
            <a:ext cx="156293" cy="292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385640" y="1965034"/>
            <a:ext cx="1111002" cy="233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Action name</a:t>
            </a:r>
          </a:p>
        </p:txBody>
      </p:sp>
      <p:cxnSp>
        <p:nvCxnSpPr>
          <p:cNvPr id="37" name="Straight Arrow Connector 36"/>
          <p:cNvCxnSpPr>
            <a:cxnSpLocks/>
            <a:stCxn id="36" idx="2"/>
          </p:cNvCxnSpPr>
          <p:nvPr/>
        </p:nvCxnSpPr>
        <p:spPr>
          <a:xfrm flipH="1">
            <a:off x="4723075" y="2198322"/>
            <a:ext cx="218066" cy="292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744099" y="1965034"/>
            <a:ext cx="1029198" cy="233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Action data</a:t>
            </a: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 flipH="1">
            <a:off x="5453103" y="2198321"/>
            <a:ext cx="805595" cy="3108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 rot="5400000">
            <a:off x="3699504" y="2035783"/>
            <a:ext cx="201471" cy="4916915"/>
          </a:xfrm>
          <a:prstGeom prst="rightBrace">
            <a:avLst>
              <a:gd name="adj1" fmla="val 4977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/>
          <p:cNvSpPr txBox="1"/>
          <p:nvPr/>
        </p:nvSpPr>
        <p:spPr>
          <a:xfrm>
            <a:off x="4007458" y="5395622"/>
            <a:ext cx="11491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 = don’t care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268E7E-6988-40EC-A43D-678233253396}"/>
              </a:ext>
            </a:extLst>
          </p:cNvPr>
          <p:cNvSpPr/>
          <p:nvPr/>
        </p:nvSpPr>
        <p:spPr>
          <a:xfrm>
            <a:off x="1255824" y="1652728"/>
            <a:ext cx="748821" cy="251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Priority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E41EB2-78C7-4650-8988-45A466E6EA8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563239" y="1903905"/>
            <a:ext cx="66996" cy="605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B10C1B-3974-41BD-9F6B-859468F7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6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245B7-A12A-461B-B0CB-917157E0475D}"/>
              </a:ext>
            </a:extLst>
          </p:cNvPr>
          <p:cNvSpPr/>
          <p:nvPr/>
        </p:nvSpPr>
        <p:spPr>
          <a:xfrm>
            <a:off x="0" y="1911824"/>
            <a:ext cx="9143999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struct </a:t>
            </a:r>
            <a:r>
              <a:rPr lang="en-US" dirty="0" err="1">
                <a:latin typeface="Consolas"/>
                <a:cs typeface="Consolas"/>
              </a:rPr>
              <a:t>pcap_pkt</a:t>
            </a:r>
            <a:r>
              <a:rPr lang="en-US" dirty="0">
                <a:latin typeface="Consolas"/>
                <a:cs typeface="Consolas"/>
              </a:rPr>
              <a:t>;  // contains interface ID</a:t>
            </a:r>
          </a:p>
          <a:p>
            <a:r>
              <a:rPr lang="en-US" dirty="0">
                <a:latin typeface="Consolas"/>
                <a:cs typeface="Consolas"/>
              </a:rPr>
              <a:t>struct 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r>
              <a:rPr lang="en-US" dirty="0">
                <a:latin typeface="Consolas"/>
                <a:cs typeface="Consolas"/>
              </a:rPr>
              <a:t>struct </a:t>
            </a:r>
            <a:r>
              <a:rPr lang="en-US" dirty="0" err="1">
                <a:latin typeface="Consolas"/>
                <a:cs typeface="Consolas"/>
              </a:rPr>
              <a:t>pcap_list_array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pcap_pkt</a:t>
            </a:r>
            <a:r>
              <a:rPr lang="en-US" dirty="0">
                <a:latin typeface="Consolas"/>
                <a:cs typeface="Consolas"/>
              </a:rPr>
              <a:t>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copy_packet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pcap_pkt</a:t>
            </a:r>
            <a:r>
              <a:rPr lang="en-US" dirty="0">
                <a:latin typeface="Consolas"/>
                <a:cs typeface="Consolas"/>
              </a:rPr>
              <a:t>* packet);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allocate_list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delete_list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l);</a:t>
            </a:r>
          </a:p>
          <a:p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append_packet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list, </a:t>
            </a:r>
            <a:r>
              <a:rPr lang="en-US" dirty="0" err="1">
                <a:latin typeface="Consolas"/>
                <a:cs typeface="Consolas"/>
              </a:rPr>
              <a:t>pcap_pkt</a:t>
            </a:r>
            <a:r>
              <a:rPr lang="en-US" dirty="0">
                <a:latin typeface="Consolas"/>
                <a:cs typeface="Consolas"/>
              </a:rPr>
              <a:t>* packet);</a:t>
            </a:r>
          </a:p>
          <a:p>
            <a:r>
              <a:rPr lang="en-US" dirty="0" err="1">
                <a:latin typeface="Consolas"/>
                <a:cs typeface="Consolas"/>
              </a:rPr>
              <a:t>pcap_pkt</a:t>
            </a:r>
            <a:r>
              <a:rPr lang="en-US" dirty="0">
                <a:latin typeface="Consolas"/>
                <a:cs typeface="Consolas"/>
              </a:rPr>
              <a:t>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get_packet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list, int index);</a:t>
            </a:r>
          </a:p>
          <a:p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read_pkts_from_pcap</a:t>
            </a:r>
            <a:r>
              <a:rPr lang="en-US" dirty="0">
                <a:latin typeface="Consolas"/>
                <a:cs typeface="Consolas"/>
              </a:rPr>
              <a:t>(char* file, int interface);</a:t>
            </a:r>
          </a:p>
          <a:p>
            <a:r>
              <a:rPr lang="en-US" dirty="0">
                <a:latin typeface="Consolas"/>
                <a:cs typeface="Consolas"/>
              </a:rPr>
              <a:t>int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write_pkts_to_pcap</a:t>
            </a:r>
            <a:r>
              <a:rPr lang="en-US" dirty="0">
                <a:latin typeface="Consolas"/>
                <a:cs typeface="Consolas"/>
              </a:rPr>
              <a:t>(char* file, 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l);</a:t>
            </a:r>
          </a:p>
          <a:p>
            <a:r>
              <a:rPr lang="en-US" dirty="0">
                <a:latin typeface="Consolas"/>
                <a:cs typeface="Consolas"/>
              </a:rPr>
              <a:t>void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sort_pcap_list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l); /* sort on time stamp */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merge_and_delete_pcap_lists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pcap_list_array</a:t>
            </a:r>
            <a:r>
              <a:rPr lang="en-US" dirty="0">
                <a:latin typeface="Consolas"/>
                <a:cs typeface="Consolas"/>
              </a:rPr>
              <a:t>* a);</a:t>
            </a:r>
          </a:p>
          <a:p>
            <a:r>
              <a:rPr lang="en-US" dirty="0" err="1">
                <a:latin typeface="Consolas"/>
                <a:cs typeface="Consolas"/>
              </a:rPr>
              <a:t>pcap_list_array</a:t>
            </a:r>
            <a:r>
              <a:rPr lang="en-US" dirty="0">
                <a:latin typeface="Consolas"/>
                <a:cs typeface="Consolas"/>
              </a:rPr>
              <a:t> *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split_and_delete_list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pcap_list</a:t>
            </a:r>
            <a:r>
              <a:rPr lang="en-US" dirty="0">
                <a:latin typeface="Consolas"/>
                <a:cs typeface="Consolas"/>
              </a:rPr>
              <a:t>* l); // on interface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07" y="343724"/>
            <a:ext cx="9144000" cy="582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Pcap</a:t>
            </a:r>
            <a:r>
              <a:rPr lang="en-US" dirty="0"/>
              <a:t> File Library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24AF9-87B7-4B47-83C7-F49F774F089B}"/>
              </a:ext>
            </a:extLst>
          </p:cNvPr>
          <p:cNvGrpSpPr/>
          <p:nvPr/>
        </p:nvGrpSpPr>
        <p:grpSpPr>
          <a:xfrm>
            <a:off x="5420563" y="742592"/>
            <a:ext cx="3723437" cy="3146688"/>
            <a:chOff x="5420563" y="742592"/>
            <a:chExt cx="3723437" cy="31466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C1ACA8-0199-4184-AA48-CE101B66EA24}"/>
                </a:ext>
              </a:extLst>
            </p:cNvPr>
            <p:cNvSpPr/>
            <p:nvPr/>
          </p:nvSpPr>
          <p:spPr>
            <a:xfrm>
              <a:off x="5420563" y="742592"/>
              <a:ext cx="3723437" cy="31466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788B1F-2E7C-4AA0-8280-810D14CC20A3}"/>
                </a:ext>
              </a:extLst>
            </p:cNvPr>
            <p:cNvSpPr/>
            <p:nvPr/>
          </p:nvSpPr>
          <p:spPr>
            <a:xfrm>
              <a:off x="5757064" y="2186091"/>
              <a:ext cx="365760" cy="44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F5BC0-F78A-4F83-B805-41C448C99382}"/>
                </a:ext>
              </a:extLst>
            </p:cNvPr>
            <p:cNvSpPr/>
            <p:nvPr/>
          </p:nvSpPr>
          <p:spPr>
            <a:xfrm>
              <a:off x="6276443" y="2186091"/>
              <a:ext cx="365760" cy="44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2B4122-568B-4752-A49F-C5B5AB70F095}"/>
                </a:ext>
              </a:extLst>
            </p:cNvPr>
            <p:cNvSpPr/>
            <p:nvPr/>
          </p:nvSpPr>
          <p:spPr>
            <a:xfrm>
              <a:off x="6795822" y="2186090"/>
              <a:ext cx="365760" cy="44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5F678D-ABCE-41B4-BB45-2560FD50BACB}"/>
                </a:ext>
              </a:extLst>
            </p:cNvPr>
            <p:cNvSpPr/>
            <p:nvPr/>
          </p:nvSpPr>
          <p:spPr>
            <a:xfrm>
              <a:off x="5532121" y="1546011"/>
              <a:ext cx="2893161" cy="32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48A7E-F3ED-4883-9B9D-0211DA01AECA}"/>
                </a:ext>
              </a:extLst>
            </p:cNvPr>
            <p:cNvCxnSpPr>
              <a:endCxn id="6" idx="0"/>
            </p:cNvCxnSpPr>
            <p:nvPr/>
          </p:nvCxnSpPr>
          <p:spPr>
            <a:xfrm>
              <a:off x="5939944" y="1871538"/>
              <a:ext cx="0" cy="3145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E1C084A-06B4-4B51-A596-32511F5FE11A}"/>
                </a:ext>
              </a:extLst>
            </p:cNvPr>
            <p:cNvCxnSpPr/>
            <p:nvPr/>
          </p:nvCxnSpPr>
          <p:spPr>
            <a:xfrm>
              <a:off x="6459323" y="1871538"/>
              <a:ext cx="0" cy="3145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E7C167-3F50-4007-AAC7-FE2290FC665C}"/>
                </a:ext>
              </a:extLst>
            </p:cNvPr>
            <p:cNvCxnSpPr/>
            <p:nvPr/>
          </p:nvCxnSpPr>
          <p:spPr>
            <a:xfrm>
              <a:off x="6964070" y="1871538"/>
              <a:ext cx="0" cy="3145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087147-6924-4BFC-B568-074CB6CEEF78}"/>
                </a:ext>
              </a:extLst>
            </p:cNvPr>
            <p:cNvSpPr/>
            <p:nvPr/>
          </p:nvSpPr>
          <p:spPr>
            <a:xfrm>
              <a:off x="5532121" y="990056"/>
              <a:ext cx="2893161" cy="32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326B73-556C-4F48-BEA5-A89F028434B6}"/>
                </a:ext>
              </a:extLst>
            </p:cNvPr>
            <p:cNvSpPr/>
            <p:nvPr/>
          </p:nvSpPr>
          <p:spPr>
            <a:xfrm rot="5400000">
              <a:off x="7415780" y="2151344"/>
              <a:ext cx="2893161" cy="329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array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21E59E-1508-49E9-91A9-CCBDB53542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282" y="1154648"/>
              <a:ext cx="2679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DB18AF-4AB1-4606-8786-126C0D900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5282" y="1703288"/>
              <a:ext cx="2679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22BBE6-65C5-49EF-BAF4-4E7520356268}"/>
                </a:ext>
              </a:extLst>
            </p:cNvPr>
            <p:cNvSpPr txBox="1"/>
            <p:nvPr/>
          </p:nvSpPr>
          <p:spPr>
            <a:xfrm>
              <a:off x="6011674" y="2629906"/>
              <a:ext cx="892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packets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237C80-41EB-4AC1-908F-EF54ED6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6776" y="4134823"/>
            <a:ext cx="864304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16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54428" y="3087752"/>
            <a:ext cx="829694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776" y="3085598"/>
            <a:ext cx="864303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5178" y="3264235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44982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0943" y="319283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v1</a:t>
            </a:r>
            <a:br>
              <a:rPr lang="en-US" sz="1500" dirty="0"/>
            </a:br>
            <a:r>
              <a:rPr lang="en-US" sz="1500" dirty="0"/>
              <a:t>IR</a:t>
            </a:r>
          </a:p>
        </p:txBody>
      </p:sp>
      <p:cxnSp>
        <p:nvCxnSpPr>
          <p:cNvPr id="13" name="Straight Arrow Connector 12"/>
          <p:cNvCxnSpPr>
            <a:cxnSpLocks/>
            <a:stCxn id="7" idx="3"/>
            <a:endCxn id="5" idx="1"/>
          </p:cNvCxnSpPr>
          <p:nvPr/>
        </p:nvCxnSpPr>
        <p:spPr>
          <a:xfrm flipV="1">
            <a:off x="597947" y="3460442"/>
            <a:ext cx="256481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1"/>
          </p:cNvCxnSpPr>
          <p:nvPr/>
        </p:nvCxnSpPr>
        <p:spPr>
          <a:xfrm flipV="1">
            <a:off x="643125" y="4541191"/>
            <a:ext cx="1863651" cy="1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5" idx="3"/>
            <a:endCxn id="12" idx="1"/>
          </p:cNvCxnSpPr>
          <p:nvPr/>
        </p:nvCxnSpPr>
        <p:spPr>
          <a:xfrm>
            <a:off x="1684122" y="3460442"/>
            <a:ext cx="226821" cy="9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6" idx="1"/>
          </p:cNvCxnSpPr>
          <p:nvPr/>
        </p:nvCxnSpPr>
        <p:spPr>
          <a:xfrm flipV="1">
            <a:off x="2279955" y="3458288"/>
            <a:ext cx="226821" cy="11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2303" y="3847086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35" name="Straight Arrow Connector 34"/>
          <p:cNvCxnSpPr>
            <a:stCxn id="4" idx="3"/>
            <a:endCxn id="34" idx="1"/>
          </p:cNvCxnSpPr>
          <p:nvPr/>
        </p:nvCxnSpPr>
        <p:spPr>
          <a:xfrm flipV="1">
            <a:off x="3371080" y="4008669"/>
            <a:ext cx="411223" cy="53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4" idx="1"/>
          </p:cNvCxnSpPr>
          <p:nvPr/>
        </p:nvCxnSpPr>
        <p:spPr>
          <a:xfrm>
            <a:off x="3371079" y="3458288"/>
            <a:ext cx="411224" cy="550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38246" y="3594449"/>
            <a:ext cx="1030719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45" name="Straight Arrow Connector 44"/>
          <p:cNvCxnSpPr>
            <a:stCxn id="34" idx="3"/>
            <a:endCxn id="44" idx="1"/>
          </p:cNvCxnSpPr>
          <p:nvPr/>
        </p:nvCxnSpPr>
        <p:spPr>
          <a:xfrm flipV="1">
            <a:off x="4119255" y="4000817"/>
            <a:ext cx="218991" cy="7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53395" y="3848413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64" name="Straight Arrow Connector 63"/>
          <p:cNvCxnSpPr>
            <a:stCxn id="44" idx="3"/>
            <a:endCxn id="63" idx="1"/>
          </p:cNvCxnSpPr>
          <p:nvPr/>
        </p:nvCxnSpPr>
        <p:spPr>
          <a:xfrm>
            <a:off x="5368965" y="4000817"/>
            <a:ext cx="184430" cy="9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02825" y="2585868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ebpf</a:t>
            </a:r>
            <a:endParaRPr lang="en-US" dirty="0"/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69" name="Straight Arrow Connector 68"/>
          <p:cNvCxnSpPr>
            <a:stCxn id="63" idx="3"/>
            <a:endCxn id="43" idx="1"/>
          </p:cNvCxnSpPr>
          <p:nvPr/>
        </p:nvCxnSpPr>
        <p:spPr>
          <a:xfrm flipV="1">
            <a:off x="5890347" y="2986076"/>
            <a:ext cx="223911" cy="1023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02825" y="4450646"/>
            <a:ext cx="1121273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own</a:t>
            </a:r>
            <a:br>
              <a:rPr lang="en-US" dirty="0"/>
            </a:br>
            <a:r>
              <a:rPr lang="en-US" dirty="0"/>
              <a:t>backend</a:t>
            </a:r>
          </a:p>
        </p:txBody>
      </p:sp>
      <p:cxnSp>
        <p:nvCxnSpPr>
          <p:cNvPr id="75" name="Straight Arrow Connector 74"/>
          <p:cNvCxnSpPr>
            <a:stCxn id="63" idx="3"/>
            <a:endCxn id="57" idx="1"/>
          </p:cNvCxnSpPr>
          <p:nvPr/>
        </p:nvCxnSpPr>
        <p:spPr>
          <a:xfrm>
            <a:off x="5890347" y="4009996"/>
            <a:ext cx="223911" cy="84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3"/>
          </p:cNvCxnSpPr>
          <p:nvPr/>
        </p:nvCxnSpPr>
        <p:spPr>
          <a:xfrm flipV="1">
            <a:off x="8224097" y="2987741"/>
            <a:ext cx="241875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83" idx="1"/>
          </p:cNvCxnSpPr>
          <p:nvPr/>
        </p:nvCxnSpPr>
        <p:spPr>
          <a:xfrm>
            <a:off x="8224098" y="4857014"/>
            <a:ext cx="191188" cy="11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415286" y="4510764"/>
            <a:ext cx="7104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target-</a:t>
            </a:r>
            <a:br>
              <a:rPr lang="en-US" sz="1350" dirty="0"/>
            </a:br>
            <a:r>
              <a:rPr lang="en-US" sz="1350" dirty="0"/>
              <a:t>specific</a:t>
            </a:r>
          </a:p>
          <a:p>
            <a:r>
              <a:rPr lang="en-US" sz="1350" dirty="0"/>
              <a:t>code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65973" y="2849242"/>
            <a:ext cx="611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 code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7102825" y="3510804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BMv2</a:t>
            </a:r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32" name="Straight Arrow Connector 31"/>
          <p:cNvCxnSpPr>
            <a:cxnSpLocks/>
            <a:stCxn id="31" idx="3"/>
            <a:endCxn id="33" idx="1"/>
          </p:cNvCxnSpPr>
          <p:nvPr/>
        </p:nvCxnSpPr>
        <p:spPr>
          <a:xfrm>
            <a:off x="8224098" y="3917172"/>
            <a:ext cx="241875" cy="7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65973" y="3774178"/>
            <a:ext cx="611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JSON</a:t>
            </a:r>
          </a:p>
        </p:txBody>
      </p:sp>
      <p:cxnSp>
        <p:nvCxnSpPr>
          <p:cNvPr id="36" name="Straight Arrow Connector 35"/>
          <p:cNvCxnSpPr>
            <a:stCxn id="63" idx="3"/>
            <a:endCxn id="52" idx="1"/>
          </p:cNvCxnSpPr>
          <p:nvPr/>
        </p:nvCxnSpPr>
        <p:spPr>
          <a:xfrm flipV="1">
            <a:off x="5890347" y="3912678"/>
            <a:ext cx="215269" cy="97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4258" y="2579708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05616" y="3506310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14258" y="4450645"/>
            <a:ext cx="740729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cxnSp>
        <p:nvCxnSpPr>
          <p:cNvPr id="65" name="Straight Arrow Connector 64"/>
          <p:cNvCxnSpPr>
            <a:stCxn id="57" idx="3"/>
            <a:endCxn id="73" idx="1"/>
          </p:cNvCxnSpPr>
          <p:nvPr/>
        </p:nvCxnSpPr>
        <p:spPr>
          <a:xfrm>
            <a:off x="6854986" y="4857013"/>
            <a:ext cx="2478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3"/>
            <a:endCxn id="68" idx="1"/>
          </p:cNvCxnSpPr>
          <p:nvPr/>
        </p:nvCxnSpPr>
        <p:spPr>
          <a:xfrm>
            <a:off x="6854986" y="2986076"/>
            <a:ext cx="247838" cy="6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  <a:endCxn id="31" idx="1"/>
          </p:cNvCxnSpPr>
          <p:nvPr/>
        </p:nvCxnSpPr>
        <p:spPr>
          <a:xfrm>
            <a:off x="6846345" y="3912677"/>
            <a:ext cx="256480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446F6-2577-47B6-9E76-A1C41DA8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2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83" y="273531"/>
            <a:ext cx="8782834" cy="64263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the </a:t>
            </a:r>
            <a:r>
              <a:rPr lang="en-US" dirty="0" err="1"/>
              <a:t>eBPF</a:t>
            </a:r>
            <a:r>
              <a:rPr lang="en-US" dirty="0"/>
              <a:t> back-end in user-space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95369" y="3859661"/>
            <a:ext cx="1143000" cy="808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p4c-ebpf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24922" y="4023108"/>
            <a:ext cx="1660885" cy="4811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 Program</a:t>
            </a:r>
            <a:br>
              <a:rPr lang="en-US" sz="1350" dirty="0"/>
            </a:br>
            <a:r>
              <a:rPr lang="en-US" sz="1350" dirty="0"/>
              <a:t>(</a:t>
            </a:r>
            <a:r>
              <a:rPr lang="en-US" sz="1350" dirty="0" err="1"/>
              <a:t>compilable</a:t>
            </a:r>
            <a:r>
              <a:rPr lang="en-US" sz="1350" dirty="0"/>
              <a:t> to </a:t>
            </a:r>
            <a:r>
              <a:rPr lang="en-US" sz="1350" dirty="0" err="1"/>
              <a:t>eBPF</a:t>
            </a:r>
            <a:r>
              <a:rPr lang="en-US" sz="1350" dirty="0"/>
              <a:t>)</a:t>
            </a:r>
          </a:p>
        </p:txBody>
      </p:sp>
      <p:cxnSp>
        <p:nvCxnSpPr>
          <p:cNvPr id="12" name="Straight Arrow Connector 11"/>
          <p:cNvCxnSpPr>
            <a:cxnSpLocks/>
            <a:stCxn id="5" idx="3"/>
            <a:endCxn id="10" idx="1"/>
          </p:cNvCxnSpPr>
          <p:nvPr/>
        </p:nvCxnSpPr>
        <p:spPr>
          <a:xfrm>
            <a:off x="3238369" y="4263698"/>
            <a:ext cx="158655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24921" y="2737085"/>
            <a:ext cx="1660886" cy="846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Table management</a:t>
            </a:r>
          </a:p>
          <a:p>
            <a:pPr algn="ctr"/>
            <a:endParaRPr lang="en-US" sz="1350" dirty="0"/>
          </a:p>
        </p:txBody>
      </p:sp>
      <p:sp>
        <p:nvSpPr>
          <p:cNvPr id="18" name="Right Arrow 17"/>
          <p:cNvSpPr/>
          <p:nvPr/>
        </p:nvSpPr>
        <p:spPr>
          <a:xfrm>
            <a:off x="4354520" y="3649310"/>
            <a:ext cx="370280" cy="274320"/>
          </a:xfrm>
          <a:prstGeom prst="rightArrow">
            <a:avLst>
              <a:gd name="adj1" fmla="val 50000"/>
              <a:gd name="adj2" fmla="val 545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ight Arrow 18"/>
          <p:cNvSpPr/>
          <p:nvPr/>
        </p:nvSpPr>
        <p:spPr>
          <a:xfrm>
            <a:off x="6538862" y="3679128"/>
            <a:ext cx="370280" cy="274320"/>
          </a:xfrm>
          <a:prstGeom prst="rightArrow">
            <a:avLst>
              <a:gd name="adj1" fmla="val 50000"/>
              <a:gd name="adj2" fmla="val 545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1239036" y="2280204"/>
            <a:ext cx="50346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/>
              <a:t>p.stf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2113770" y="2014667"/>
            <a:ext cx="1143000" cy="808074"/>
          </a:xfrm>
          <a:prstGeom prst="rect">
            <a:avLst/>
          </a:prstGeom>
          <a:solidFill>
            <a:srgbClr val="FF8AD8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run-ebpf-test.py</a:t>
            </a: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 flipV="1">
            <a:off x="1742505" y="2418704"/>
            <a:ext cx="371265" cy="11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26" idx="3"/>
            <a:endCxn id="13" idx="0"/>
          </p:cNvCxnSpPr>
          <p:nvPr/>
        </p:nvCxnSpPr>
        <p:spPr>
          <a:xfrm>
            <a:off x="3256770" y="2418704"/>
            <a:ext cx="2398594" cy="3183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84402" y="3658554"/>
            <a:ext cx="87928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in.pcap</a:t>
            </a:r>
            <a:endParaRPr lang="en-US" sz="1350" dirty="0"/>
          </a:p>
        </p:txBody>
      </p:sp>
      <p:cxnSp>
        <p:nvCxnSpPr>
          <p:cNvPr id="35" name="Elbow Connector 34"/>
          <p:cNvCxnSpPr>
            <a:cxnSpLocks/>
            <a:stCxn id="26" idx="3"/>
            <a:endCxn id="34" idx="0"/>
          </p:cNvCxnSpPr>
          <p:nvPr/>
        </p:nvCxnSpPr>
        <p:spPr>
          <a:xfrm>
            <a:off x="3256770" y="2418704"/>
            <a:ext cx="567276" cy="12398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17907" y="3126393"/>
            <a:ext cx="82939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expected</a:t>
            </a:r>
            <a:br>
              <a:rPr lang="en-US" sz="1350" dirty="0"/>
            </a:br>
            <a:r>
              <a:rPr lang="en-US" sz="1350" dirty="0"/>
              <a:t>packets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24944" y="3679128"/>
            <a:ext cx="82939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out.pcap</a:t>
            </a:r>
            <a:endParaRPr lang="en-US" sz="1350" dirty="0"/>
          </a:p>
        </p:txBody>
      </p:sp>
      <p:cxnSp>
        <p:nvCxnSpPr>
          <p:cNvPr id="44" name="Elbow Connector 43"/>
          <p:cNvCxnSpPr>
            <a:cxnSpLocks/>
            <a:stCxn id="26" idx="3"/>
            <a:endCxn id="41" idx="0"/>
          </p:cNvCxnSpPr>
          <p:nvPr/>
        </p:nvCxnSpPr>
        <p:spPr>
          <a:xfrm>
            <a:off x="3256770" y="2418704"/>
            <a:ext cx="4075834" cy="70768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/>
          <p:cNvSpPr/>
          <p:nvPr/>
        </p:nvSpPr>
        <p:spPr>
          <a:xfrm>
            <a:off x="7845168" y="3077163"/>
            <a:ext cx="161699" cy="1013576"/>
          </a:xfrm>
          <a:prstGeom prst="rightBrace">
            <a:avLst>
              <a:gd name="adj1" fmla="val 434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Box 50"/>
          <p:cNvSpPr txBox="1"/>
          <p:nvPr/>
        </p:nvSpPr>
        <p:spPr>
          <a:xfrm>
            <a:off x="8135110" y="3433910"/>
            <a:ext cx="806118" cy="300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compare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1698" y="5104714"/>
            <a:ext cx="7977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open-loop testing only (no control messages received from simulator).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progress: adapting this to p4c-xdp.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88891" y="1793403"/>
            <a:ext cx="954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/>
              <a:t>simple test</a:t>
            </a:r>
            <a:br>
              <a:rPr lang="en-US" sz="1350" i="1"/>
            </a:br>
            <a:r>
              <a:rPr lang="en-US" sz="1350" i="1"/>
              <a:t>framework</a:t>
            </a:r>
            <a:endParaRPr lang="en-US" sz="135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710B87-7B34-4928-B068-6F994C0D661D}"/>
              </a:ext>
            </a:extLst>
          </p:cNvPr>
          <p:cNvSpPr txBox="1"/>
          <p:nvPr/>
        </p:nvSpPr>
        <p:spPr>
          <a:xfrm>
            <a:off x="341698" y="4104684"/>
            <a:ext cx="132521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P4 program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EB735E-10E3-4E5E-9666-C4EE2B2C90AE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1666914" y="4254725"/>
            <a:ext cx="428455" cy="89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25645727-6329-4E97-9E24-E1E38C0C0864}"/>
              </a:ext>
            </a:extLst>
          </p:cNvPr>
          <p:cNvSpPr/>
          <p:nvPr/>
        </p:nvSpPr>
        <p:spPr>
          <a:xfrm>
            <a:off x="4759061" y="2651467"/>
            <a:ext cx="1771037" cy="1995687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13E2F-5861-4EC2-9AD4-E0B05D9D62E7}"/>
              </a:ext>
            </a:extLst>
          </p:cNvPr>
          <p:cNvSpPr txBox="1"/>
          <p:nvPr/>
        </p:nvSpPr>
        <p:spPr>
          <a:xfrm>
            <a:off x="6012656" y="2395226"/>
            <a:ext cx="600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linked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FD6A0D-6388-4B83-82AE-1EDC43B849BD}"/>
              </a:ext>
            </a:extLst>
          </p:cNvPr>
          <p:cNvSpPr/>
          <p:nvPr/>
        </p:nvSpPr>
        <p:spPr>
          <a:xfrm>
            <a:off x="4824921" y="3590070"/>
            <a:ext cx="1660886" cy="43303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runtime</a:t>
            </a:r>
          </a:p>
        </p:txBody>
      </p:sp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232C963C-15B0-4A11-A80C-FC98614E5122}"/>
              </a:ext>
            </a:extLst>
          </p:cNvPr>
          <p:cNvCxnSpPr>
            <a:cxnSpLocks/>
            <a:stCxn id="51" idx="0"/>
            <a:endCxn id="58" idx="2"/>
          </p:cNvCxnSpPr>
          <p:nvPr/>
        </p:nvCxnSpPr>
        <p:spPr>
          <a:xfrm rot="5400000" flipH="1" flipV="1">
            <a:off x="8133439" y="3028272"/>
            <a:ext cx="810369" cy="90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259-BE86-40AA-B176-E7956AEDB34D}"/>
              </a:ext>
            </a:extLst>
          </p:cNvPr>
          <p:cNvSpPr txBox="1"/>
          <p:nvPr/>
        </p:nvSpPr>
        <p:spPr>
          <a:xfrm>
            <a:off x="8136019" y="2323459"/>
            <a:ext cx="806118" cy="30008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pass/fail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60B29-FF7C-4C2A-8FC6-CA61D760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72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Elbow Connector 30">
            <a:extLst>
              <a:ext uri="{FF2B5EF4-FFF2-40B4-BE49-F238E27FC236}">
                <a16:creationId xmlns:a16="http://schemas.microsoft.com/office/drawing/2014/main" id="{F7BED2A3-A494-4B72-9CE4-035FDC0B065D}"/>
              </a:ext>
            </a:extLst>
          </p:cNvPr>
          <p:cNvCxnSpPr>
            <a:cxnSpLocks/>
            <a:stCxn id="26" idx="0"/>
            <a:endCxn id="41" idx="3"/>
          </p:cNvCxnSpPr>
          <p:nvPr/>
        </p:nvCxnSpPr>
        <p:spPr>
          <a:xfrm rot="16200000" flipH="1">
            <a:off x="4225820" y="-212915"/>
            <a:ext cx="2799367" cy="6345480"/>
          </a:xfrm>
          <a:prstGeom prst="bentConnector4">
            <a:avLst>
              <a:gd name="adj1" fmla="val -8166"/>
              <a:gd name="adj2" fmla="val 1036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0" y="279950"/>
            <a:ext cx="9013840" cy="642635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the </a:t>
            </a:r>
            <a:r>
              <a:rPr lang="en-US" dirty="0" err="1"/>
              <a:t>eBPF</a:t>
            </a:r>
            <a:r>
              <a:rPr lang="en-US" dirty="0"/>
              <a:t> back-end in kernel 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3027" y="4869010"/>
            <a:ext cx="1143000" cy="8080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p4c-ebpf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6426" y="4042447"/>
            <a:ext cx="977838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 Program</a:t>
            </a:r>
          </a:p>
        </p:txBody>
      </p:sp>
      <p:cxnSp>
        <p:nvCxnSpPr>
          <p:cNvPr id="12" name="Straight Arrow Connector 11"/>
          <p:cNvCxnSpPr>
            <a:cxnSpLocks/>
            <a:stCxn id="5" idx="0"/>
            <a:endCxn id="10" idx="2"/>
          </p:cNvCxnSpPr>
          <p:nvPr/>
        </p:nvCxnSpPr>
        <p:spPr>
          <a:xfrm rot="5400000" flipH="1" flipV="1">
            <a:off x="2350255" y="4683920"/>
            <a:ext cx="369363" cy="8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54210" y="2295255"/>
            <a:ext cx="1141320" cy="593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table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2423" y="1813539"/>
            <a:ext cx="50346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/>
              <a:t>p.stf</a:t>
            </a:r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1881264" y="1560142"/>
            <a:ext cx="1143000" cy="808074"/>
          </a:xfrm>
          <a:prstGeom prst="rect">
            <a:avLst/>
          </a:prstGeom>
          <a:solidFill>
            <a:srgbClr val="FF8AD8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run-ebpf-test.py</a:t>
            </a:r>
          </a:p>
        </p:txBody>
      </p:sp>
      <p:cxnSp>
        <p:nvCxnSpPr>
          <p:cNvPr id="27" name="Straight Arrow Connector 26"/>
          <p:cNvCxnSpPr>
            <a:stCxn id="25" idx="3"/>
            <a:endCxn id="26" idx="1"/>
          </p:cNvCxnSpPr>
          <p:nvPr/>
        </p:nvCxnSpPr>
        <p:spPr>
          <a:xfrm>
            <a:off x="995892" y="1963580"/>
            <a:ext cx="885372" cy="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26" idx="3"/>
            <a:endCxn id="13" idx="1"/>
          </p:cNvCxnSpPr>
          <p:nvPr/>
        </p:nvCxnSpPr>
        <p:spPr>
          <a:xfrm>
            <a:off x="3024264" y="1964179"/>
            <a:ext cx="2329946" cy="6278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32575" y="2946628"/>
            <a:ext cx="87928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in.pcap</a:t>
            </a:r>
            <a:endParaRPr lang="en-US" sz="1350" dirty="0"/>
          </a:p>
        </p:txBody>
      </p:sp>
      <p:cxnSp>
        <p:nvCxnSpPr>
          <p:cNvPr id="35" name="Elbow Connector 34"/>
          <p:cNvCxnSpPr>
            <a:cxnSpLocks/>
            <a:stCxn id="26" idx="3"/>
            <a:endCxn id="34" idx="1"/>
          </p:cNvCxnSpPr>
          <p:nvPr/>
        </p:nvCxnSpPr>
        <p:spPr>
          <a:xfrm>
            <a:off x="3024264" y="1964179"/>
            <a:ext cx="808311" cy="11324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5452" y="4209468"/>
            <a:ext cx="146279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expected packets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99097" y="4209464"/>
            <a:ext cx="83635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/>
              <a:t>out.pcap</a:t>
            </a:r>
            <a:endParaRPr lang="en-US" sz="1350" dirty="0"/>
          </a:p>
        </p:txBody>
      </p:sp>
      <p:sp>
        <p:nvSpPr>
          <p:cNvPr id="50" name="Right Brace 49"/>
          <p:cNvSpPr/>
          <p:nvPr/>
        </p:nvSpPr>
        <p:spPr>
          <a:xfrm rot="16200000">
            <a:off x="7588141" y="2971163"/>
            <a:ext cx="153954" cy="2266254"/>
          </a:xfrm>
          <a:prstGeom prst="rightBrace">
            <a:avLst>
              <a:gd name="adj1" fmla="val 434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/>
          <p:cNvSpPr txBox="1"/>
          <p:nvPr/>
        </p:nvSpPr>
        <p:spPr>
          <a:xfrm>
            <a:off x="317917" y="1202381"/>
            <a:ext cx="95468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simple test</a:t>
            </a:r>
            <a:br>
              <a:rPr lang="en-US" sz="1350" i="1" dirty="0"/>
            </a:br>
            <a:r>
              <a:rPr lang="en-US" sz="1350" i="1" dirty="0"/>
              <a:t>framework</a:t>
            </a:r>
          </a:p>
        </p:txBody>
      </p:sp>
      <p:cxnSp>
        <p:nvCxnSpPr>
          <p:cNvPr id="55" name="Elbow Connector 54"/>
          <p:cNvCxnSpPr>
            <a:cxnSpLocks/>
            <a:stCxn id="199" idx="0"/>
            <a:endCxn id="195" idx="2"/>
          </p:cNvCxnSpPr>
          <p:nvPr/>
        </p:nvCxnSpPr>
        <p:spPr>
          <a:xfrm rot="16200000" flipV="1">
            <a:off x="7283689" y="3165239"/>
            <a:ext cx="804950" cy="43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710B87-7B34-4928-B068-6F994C0D661D}"/>
              </a:ext>
            </a:extLst>
          </p:cNvPr>
          <p:cNvSpPr txBox="1"/>
          <p:nvPr/>
        </p:nvSpPr>
        <p:spPr>
          <a:xfrm>
            <a:off x="147350" y="5123460"/>
            <a:ext cx="132521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P4 program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EB735E-10E3-4E5E-9666-C4EE2B2C90AE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 flipV="1">
            <a:off x="1472566" y="5273047"/>
            <a:ext cx="490461" cy="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9863D0B-FD89-4648-BC56-7D91FF86FF90}"/>
              </a:ext>
            </a:extLst>
          </p:cNvPr>
          <p:cNvSpPr/>
          <p:nvPr/>
        </p:nvSpPr>
        <p:spPr>
          <a:xfrm>
            <a:off x="5356108" y="2888829"/>
            <a:ext cx="1137524" cy="34269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 runtime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13E2F-5861-4EC2-9AD4-E0B05D9D62E7}"/>
              </a:ext>
            </a:extLst>
          </p:cNvPr>
          <p:cNvSpPr txBox="1"/>
          <p:nvPr/>
        </p:nvSpPr>
        <p:spPr>
          <a:xfrm>
            <a:off x="6339271" y="1605912"/>
            <a:ext cx="600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linked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CE3DD6-B0CA-43A4-97BA-8D18B67595EC}"/>
              </a:ext>
            </a:extLst>
          </p:cNvPr>
          <p:cNvSpPr/>
          <p:nvPr/>
        </p:nvSpPr>
        <p:spPr>
          <a:xfrm>
            <a:off x="3227964" y="4042447"/>
            <a:ext cx="510099" cy="4606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llvm</a:t>
            </a:r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9E719C-C4A4-47F7-8424-0929D56AB4E1}"/>
              </a:ext>
            </a:extLst>
          </p:cNvPr>
          <p:cNvSpPr/>
          <p:nvPr/>
        </p:nvSpPr>
        <p:spPr>
          <a:xfrm>
            <a:off x="3989667" y="4043881"/>
            <a:ext cx="977838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eBPF</a:t>
            </a:r>
            <a:r>
              <a:rPr lang="en-US" sz="1350" dirty="0"/>
              <a:t> object</a:t>
            </a:r>
          </a:p>
        </p:txBody>
      </p:sp>
      <p:cxnSp>
        <p:nvCxnSpPr>
          <p:cNvPr id="39" name="Straight Arrow Connector 11">
            <a:extLst>
              <a:ext uri="{FF2B5EF4-FFF2-40B4-BE49-F238E27FC236}">
                <a16:creationId xmlns:a16="http://schemas.microsoft.com/office/drawing/2014/main" id="{AD606DBC-8B32-4516-A2FC-E63E6756F52D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3024264" y="4271047"/>
            <a:ext cx="203700" cy="17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1">
            <a:extLst>
              <a:ext uri="{FF2B5EF4-FFF2-40B4-BE49-F238E27FC236}">
                <a16:creationId xmlns:a16="http://schemas.microsoft.com/office/drawing/2014/main" id="{1BDE6510-8D07-489B-A688-8B079035AC2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3738063" y="4272481"/>
            <a:ext cx="251604" cy="27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D41605-7A93-4934-BF79-12FF19915F73}"/>
              </a:ext>
            </a:extLst>
          </p:cNvPr>
          <p:cNvSpPr/>
          <p:nvPr/>
        </p:nvSpPr>
        <p:spPr>
          <a:xfrm>
            <a:off x="5056950" y="4952454"/>
            <a:ext cx="1851938" cy="155028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D0ED8C-2364-4FE5-A937-4A19409FB6A8}"/>
              </a:ext>
            </a:extLst>
          </p:cNvPr>
          <p:cNvSpPr txBox="1"/>
          <p:nvPr/>
        </p:nvSpPr>
        <p:spPr>
          <a:xfrm>
            <a:off x="7073073" y="4963546"/>
            <a:ext cx="6133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kernel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66070D-EAEE-4A89-A3FD-F1E945866F64}"/>
              </a:ext>
            </a:extLst>
          </p:cNvPr>
          <p:cNvSpPr/>
          <p:nvPr/>
        </p:nvSpPr>
        <p:spPr>
          <a:xfrm>
            <a:off x="5323087" y="5313993"/>
            <a:ext cx="469947" cy="1560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veth</a:t>
            </a:r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022636-A066-4DFB-A09E-2E1BBD0B4830}"/>
              </a:ext>
            </a:extLst>
          </p:cNvPr>
          <p:cNvSpPr/>
          <p:nvPr/>
        </p:nvSpPr>
        <p:spPr>
          <a:xfrm>
            <a:off x="6285052" y="5321800"/>
            <a:ext cx="469947" cy="15605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veth</a:t>
            </a:r>
            <a:endParaRPr lang="en-US" sz="12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E6C429A-C628-44E7-92C1-B3698B951DE1}"/>
              </a:ext>
            </a:extLst>
          </p:cNvPr>
          <p:cNvSpPr/>
          <p:nvPr/>
        </p:nvSpPr>
        <p:spPr>
          <a:xfrm rot="5400000">
            <a:off x="5456863" y="5479677"/>
            <a:ext cx="223673" cy="217901"/>
          </a:xfrm>
          <a:prstGeom prst="rightArrow">
            <a:avLst>
              <a:gd name="adj1" fmla="val 56074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61BD52D-88CE-4747-AE52-CB7C2B1B732D}"/>
              </a:ext>
            </a:extLst>
          </p:cNvPr>
          <p:cNvSpPr/>
          <p:nvPr/>
        </p:nvSpPr>
        <p:spPr>
          <a:xfrm rot="16200000">
            <a:off x="6419599" y="5493450"/>
            <a:ext cx="223674" cy="217901"/>
          </a:xfrm>
          <a:prstGeom prst="rightArrow">
            <a:avLst>
              <a:gd name="adj1" fmla="val 56074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5DF898-F47D-4099-AE6A-2B255FF04DA7}"/>
              </a:ext>
            </a:extLst>
          </p:cNvPr>
          <p:cNvSpPr/>
          <p:nvPr/>
        </p:nvSpPr>
        <p:spPr>
          <a:xfrm>
            <a:off x="5027507" y="1907181"/>
            <a:ext cx="1798023" cy="1551604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9CDE1F-66BA-4FF0-82FB-CFC81D00B99F}"/>
              </a:ext>
            </a:extLst>
          </p:cNvPr>
          <p:cNvSpPr/>
          <p:nvPr/>
        </p:nvSpPr>
        <p:spPr>
          <a:xfrm>
            <a:off x="5440810" y="5732806"/>
            <a:ext cx="1220079" cy="58929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Bridge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F39B28-0F63-4846-8A0F-BFA50FB86DA9}"/>
              </a:ext>
            </a:extLst>
          </p:cNvPr>
          <p:cNvSpPr/>
          <p:nvPr/>
        </p:nvSpPr>
        <p:spPr>
          <a:xfrm>
            <a:off x="5439895" y="6003708"/>
            <a:ext cx="1220079" cy="324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ebpf</a:t>
            </a:r>
            <a:r>
              <a:rPr lang="en-US" sz="1350" dirty="0"/>
              <a:t> program</a:t>
            </a:r>
          </a:p>
        </p:txBody>
      </p:sp>
      <p:cxnSp>
        <p:nvCxnSpPr>
          <p:cNvPr id="65" name="Straight Arrow Connector 11">
            <a:extLst>
              <a:ext uri="{FF2B5EF4-FFF2-40B4-BE49-F238E27FC236}">
                <a16:creationId xmlns:a16="http://schemas.microsoft.com/office/drawing/2014/main" id="{E65397D5-669A-45C1-9E71-49C4E8FD0C75}"/>
              </a:ext>
            </a:extLst>
          </p:cNvPr>
          <p:cNvCxnSpPr>
            <a:cxnSpLocks/>
            <a:stCxn id="38" idx="2"/>
            <a:endCxn id="84" idx="0"/>
          </p:cNvCxnSpPr>
          <p:nvPr/>
        </p:nvCxnSpPr>
        <p:spPr>
          <a:xfrm rot="5400000">
            <a:off x="4090216" y="4888523"/>
            <a:ext cx="775813" cy="92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1">
            <a:extLst>
              <a:ext uri="{FF2B5EF4-FFF2-40B4-BE49-F238E27FC236}">
                <a16:creationId xmlns:a16="http://schemas.microsoft.com/office/drawing/2014/main" id="{B2DAC8E3-5F66-484A-A512-4FB2B17D9C6A}"/>
              </a:ext>
            </a:extLst>
          </p:cNvPr>
          <p:cNvCxnSpPr>
            <a:cxnSpLocks/>
            <a:stCxn id="84" idx="2"/>
            <a:endCxn id="63" idx="1"/>
          </p:cNvCxnSpPr>
          <p:nvPr/>
        </p:nvCxnSpPr>
        <p:spPr>
          <a:xfrm rot="16200000" flipH="1">
            <a:off x="4742859" y="5468892"/>
            <a:ext cx="431835" cy="9622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8978ADA-1B94-42BD-9104-B8606E93C9EA}"/>
              </a:ext>
            </a:extLst>
          </p:cNvPr>
          <p:cNvSpPr/>
          <p:nvPr/>
        </p:nvSpPr>
        <p:spPr>
          <a:xfrm>
            <a:off x="3988738" y="5276894"/>
            <a:ext cx="977838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tc</a:t>
            </a:r>
            <a:r>
              <a:rPr lang="en-US" sz="1350" dirty="0"/>
              <a:t> filter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723561" y="2922023"/>
            <a:ext cx="628749" cy="274320"/>
          </a:xfrm>
          <a:prstGeom prst="rightArrow">
            <a:avLst>
              <a:gd name="adj1" fmla="val 50000"/>
              <a:gd name="adj2" fmla="val 545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70715B5-D374-4E95-BE46-A7DBECB4FEBD}"/>
              </a:ext>
            </a:extLst>
          </p:cNvPr>
          <p:cNvSpPr/>
          <p:nvPr/>
        </p:nvSpPr>
        <p:spPr>
          <a:xfrm rot="5400000">
            <a:off x="4603946" y="4117022"/>
            <a:ext cx="2039729" cy="326546"/>
          </a:xfrm>
          <a:prstGeom prst="rightArrow">
            <a:avLst>
              <a:gd name="adj1" fmla="val 56074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packet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E0E63F8-70F9-413C-B96F-D1EFD85C4A47}"/>
              </a:ext>
            </a:extLst>
          </p:cNvPr>
          <p:cNvSpPr/>
          <p:nvPr/>
        </p:nvSpPr>
        <p:spPr>
          <a:xfrm rot="5400000">
            <a:off x="4825675" y="4307861"/>
            <a:ext cx="2421405" cy="326547"/>
          </a:xfrm>
          <a:prstGeom prst="rightArrow">
            <a:avLst>
              <a:gd name="adj1" fmla="val 56074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tables</a:t>
            </a:r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59587C63-82A2-40FC-AB5F-6936CCC92485}"/>
              </a:ext>
            </a:extLst>
          </p:cNvPr>
          <p:cNvSpPr/>
          <p:nvPr/>
        </p:nvSpPr>
        <p:spPr>
          <a:xfrm rot="16200000">
            <a:off x="6265415" y="4752400"/>
            <a:ext cx="793685" cy="326546"/>
          </a:xfrm>
          <a:prstGeom prst="rightArrow">
            <a:avLst>
              <a:gd name="adj1" fmla="val 56074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packet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33500F0-A44F-45B0-B272-9CE120749296}"/>
              </a:ext>
            </a:extLst>
          </p:cNvPr>
          <p:cNvSpPr txBox="1"/>
          <p:nvPr/>
        </p:nvSpPr>
        <p:spPr>
          <a:xfrm>
            <a:off x="7282886" y="2462901"/>
            <a:ext cx="806118" cy="300082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pass/fail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0B8C1A4-D31A-459F-8708-1A162F15CB45}"/>
              </a:ext>
            </a:extLst>
          </p:cNvPr>
          <p:cNvSpPr txBox="1"/>
          <p:nvPr/>
        </p:nvSpPr>
        <p:spPr>
          <a:xfrm>
            <a:off x="7283323" y="3567933"/>
            <a:ext cx="806118" cy="300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compare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69BE1-5BCF-441E-98E5-9BDEEADC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9611"/>
            <a:ext cx="7886700" cy="525884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8523" y="3081629"/>
            <a:ext cx="1121273" cy="145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165" y="3081629"/>
            <a:ext cx="1121273" cy="1458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3765" y="3081629"/>
            <a:ext cx="1121273" cy="1458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9632" y="3654446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5107" y="3654446"/>
            <a:ext cx="397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IR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335575" y="3654446"/>
            <a:ext cx="397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IR</a:t>
            </a:r>
            <a:endParaRPr lang="en-US" sz="2100" dirty="0"/>
          </a:p>
        </p:txBody>
      </p:sp>
      <p:sp>
        <p:nvSpPr>
          <p:cNvPr id="11" name="Right Arrow 10"/>
          <p:cNvSpPr/>
          <p:nvPr/>
        </p:nvSpPr>
        <p:spPr>
          <a:xfrm>
            <a:off x="1902570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Right Arrow 11"/>
          <p:cNvSpPr/>
          <p:nvPr/>
        </p:nvSpPr>
        <p:spPr>
          <a:xfrm>
            <a:off x="3160583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ight Arrow 12"/>
          <p:cNvSpPr/>
          <p:nvPr/>
        </p:nvSpPr>
        <p:spPr>
          <a:xfrm>
            <a:off x="3885894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Right Arrow 13"/>
          <p:cNvSpPr/>
          <p:nvPr/>
        </p:nvSpPr>
        <p:spPr>
          <a:xfrm>
            <a:off x="5139796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ight Arrow 14"/>
          <p:cNvSpPr/>
          <p:nvPr/>
        </p:nvSpPr>
        <p:spPr>
          <a:xfrm>
            <a:off x="5852243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Rounded Rectangle 23"/>
          <p:cNvSpPr/>
          <p:nvPr/>
        </p:nvSpPr>
        <p:spPr>
          <a:xfrm>
            <a:off x="2029165" y="2841172"/>
            <a:ext cx="1748858" cy="1996168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/>
          <p:cNvSpPr txBox="1"/>
          <p:nvPr/>
        </p:nvSpPr>
        <p:spPr>
          <a:xfrm>
            <a:off x="2418671" y="4939298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libFrontEnd.a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812921" y="2852570"/>
            <a:ext cx="3577799" cy="1996168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4769722" y="4672246"/>
            <a:ext cx="1664198" cy="40794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/>
              <a:t>main()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9801" y="2440343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1982668" y="6088249"/>
            <a:ext cx="3996170" cy="40794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2048671" y="6134415"/>
            <a:ext cx="3746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Simplify IR eliminating constructs gradually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69632" y="1664619"/>
            <a:ext cx="1347537" cy="522121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3699561" y="1687733"/>
            <a:ext cx="95314" cy="481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3813861" y="1687734"/>
            <a:ext cx="95314" cy="481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939103" y="1687733"/>
            <a:ext cx="95314" cy="4818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/>
          <p:cNvSpPr/>
          <p:nvPr/>
        </p:nvSpPr>
        <p:spPr>
          <a:xfrm>
            <a:off x="4053403" y="1687734"/>
            <a:ext cx="95314" cy="4818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/>
          <p:cNvSpPr/>
          <p:nvPr/>
        </p:nvSpPr>
        <p:spPr>
          <a:xfrm>
            <a:off x="4178646" y="1687733"/>
            <a:ext cx="95314" cy="481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ectangle 34"/>
          <p:cNvSpPr/>
          <p:nvPr/>
        </p:nvSpPr>
        <p:spPr>
          <a:xfrm>
            <a:off x="4292946" y="1687734"/>
            <a:ext cx="95314" cy="481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4418188" y="1687733"/>
            <a:ext cx="95314" cy="481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ectangle 36"/>
          <p:cNvSpPr/>
          <p:nvPr/>
        </p:nvSpPr>
        <p:spPr>
          <a:xfrm>
            <a:off x="4532488" y="1687734"/>
            <a:ext cx="95314" cy="481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ectangle 37"/>
          <p:cNvSpPr/>
          <p:nvPr/>
        </p:nvSpPr>
        <p:spPr>
          <a:xfrm>
            <a:off x="4657731" y="1687733"/>
            <a:ext cx="95314" cy="4818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/>
          <p:cNvSpPr/>
          <p:nvPr/>
        </p:nvSpPr>
        <p:spPr>
          <a:xfrm>
            <a:off x="4772031" y="1687734"/>
            <a:ext cx="95314" cy="4818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/>
          <p:cNvSpPr/>
          <p:nvPr/>
        </p:nvSpPr>
        <p:spPr>
          <a:xfrm>
            <a:off x="4897273" y="1687733"/>
            <a:ext cx="95314" cy="481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4226302" y="3119140"/>
            <a:ext cx="95314" cy="4818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4395177" y="3119140"/>
            <a:ext cx="95314" cy="481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Rectangle 45"/>
          <p:cNvSpPr/>
          <p:nvPr/>
        </p:nvSpPr>
        <p:spPr>
          <a:xfrm>
            <a:off x="4598202" y="3119140"/>
            <a:ext cx="95314" cy="481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3108654" y="1314441"/>
            <a:ext cx="26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of pre-built passes</a:t>
            </a:r>
          </a:p>
        </p:txBody>
      </p:sp>
      <p:cxnSp>
        <p:nvCxnSpPr>
          <p:cNvPr id="47" name="Straight Arrow Connector 46"/>
          <p:cNvCxnSpPr>
            <a:stCxn id="33" idx="2"/>
            <a:endCxn id="42" idx="0"/>
          </p:cNvCxnSpPr>
          <p:nvPr/>
        </p:nvCxnSpPr>
        <p:spPr>
          <a:xfrm>
            <a:off x="4101060" y="2169623"/>
            <a:ext cx="172899" cy="94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0"/>
          </p:cNvCxnSpPr>
          <p:nvPr/>
        </p:nvCxnSpPr>
        <p:spPr>
          <a:xfrm>
            <a:off x="4244709" y="2179734"/>
            <a:ext cx="198125" cy="93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  <a:endCxn id="46" idx="0"/>
          </p:cNvCxnSpPr>
          <p:nvPr/>
        </p:nvCxnSpPr>
        <p:spPr>
          <a:xfrm>
            <a:off x="4580146" y="2169623"/>
            <a:ext cx="65714" cy="94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23222" y="2448140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 and match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9557" y="244376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48936" y="3172558"/>
            <a:ext cx="95314" cy="4818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2374179" y="3172557"/>
            <a:ext cx="95314" cy="481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2488479" y="3172558"/>
            <a:ext cx="95314" cy="481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2613721" y="3172557"/>
            <a:ext cx="95314" cy="481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2728021" y="3172558"/>
            <a:ext cx="95314" cy="481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2853264" y="3172557"/>
            <a:ext cx="95314" cy="48188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81BB4B-CB0B-42B3-A5B3-D186857E2DF7}"/>
              </a:ext>
            </a:extLst>
          </p:cNvPr>
          <p:cNvSpPr txBox="1"/>
          <p:nvPr/>
        </p:nvSpPr>
        <p:spPr>
          <a:xfrm>
            <a:off x="2048671" y="5266560"/>
            <a:ext cx="204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Target-independent</a:t>
            </a:r>
          </a:p>
          <a:p>
            <a:r>
              <a:rPr lang="en-US" dirty="0"/>
              <a:t>~48 distinct passes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E88C6D-B4EE-4248-A64E-C6BC6E5EC80C}"/>
              </a:ext>
            </a:extLst>
          </p:cNvPr>
          <p:cNvSpPr/>
          <p:nvPr/>
        </p:nvSpPr>
        <p:spPr>
          <a:xfrm>
            <a:off x="3794875" y="5419921"/>
            <a:ext cx="17468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~33 distinct passes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B226-ED82-40F5-860D-53D51B7F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2226468"/>
            <a:ext cx="8813410" cy="36015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Common infrastructure for all compiler passes</a:t>
            </a:r>
          </a:p>
          <a:p>
            <a:pPr lvl="1"/>
            <a:r>
              <a:rPr lang="en-US" sz="2000" dirty="0"/>
              <a:t>Same IR and visitor base classes</a:t>
            </a:r>
          </a:p>
          <a:p>
            <a:pPr lvl="1"/>
            <a:r>
              <a:rPr lang="en-US" sz="2000" dirty="0"/>
              <a:t>Common utilities (error reporting, collections, strings, etc.)</a:t>
            </a:r>
          </a:p>
          <a:p>
            <a:r>
              <a:rPr lang="en-US" sz="2400" dirty="0"/>
              <a:t>C++11, using </a:t>
            </a:r>
            <a:r>
              <a:rPr lang="en-US" sz="2400" b="1" dirty="0"/>
              <a:t>garbage-collection</a:t>
            </a:r>
            <a:r>
              <a:rPr lang="en-US" sz="2400" dirty="0"/>
              <a:t> (-</a:t>
            </a:r>
            <a:r>
              <a:rPr lang="en-US" sz="2400" dirty="0" err="1"/>
              <a:t>lgc</a:t>
            </a:r>
            <a:r>
              <a:rPr lang="en-US" sz="2400" dirty="0"/>
              <a:t>)</a:t>
            </a:r>
          </a:p>
          <a:p>
            <a:r>
              <a:rPr lang="en-US" sz="2400" dirty="0"/>
              <a:t>Clean separation between front-end, mid-end and back-end</a:t>
            </a:r>
          </a:p>
          <a:p>
            <a:pPr lvl="1"/>
            <a:r>
              <a:rPr lang="en-US" sz="2000" dirty="0"/>
              <a:t>New </a:t>
            </a:r>
            <a:r>
              <a:rPr lang="en-US" sz="2000" dirty="0" err="1"/>
              <a:t>mid+back-ends</a:t>
            </a:r>
            <a:r>
              <a:rPr lang="en-US" sz="2000" dirty="0"/>
              <a:t> can be added easily</a:t>
            </a:r>
          </a:p>
          <a:p>
            <a:r>
              <a:rPr lang="en-US" sz="2400" dirty="0"/>
              <a:t>IR can be extended (front-end and back-end may have different IRs)</a:t>
            </a:r>
          </a:p>
          <a:p>
            <a:r>
              <a:rPr lang="en-US" sz="2400" dirty="0"/>
              <a:t>IR can be serialized to/from JSON</a:t>
            </a:r>
          </a:p>
          <a:p>
            <a:r>
              <a:rPr lang="en-US" sz="2400" dirty="0"/>
              <a:t>Passes can be added easily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46" y="113514"/>
            <a:ext cx="1983064" cy="198306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E545-BE5D-410B-983C-89DF96FD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641"/>
            <a:ext cx="7886700" cy="650243"/>
          </a:xfrm>
        </p:spPr>
        <p:txBody>
          <a:bodyPr>
            <a:normAutofit fontScale="90000"/>
          </a:bodyPr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413132"/>
            <a:ext cx="7569122" cy="5079107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https://github.com/p4lang/p4c.git</a:t>
            </a:r>
            <a:endParaRPr lang="en-US" sz="2400" dirty="0"/>
          </a:p>
          <a:p>
            <a:r>
              <a:rPr lang="en-US" sz="2400" dirty="0"/>
              <a:t>Required software is described in README.md</a:t>
            </a:r>
          </a:p>
          <a:p>
            <a:pPr lvl="1"/>
            <a:r>
              <a:rPr lang="en-US" sz="2000" dirty="0"/>
              <a:t>Need a U*X system (Linux or </a:t>
            </a:r>
            <a:r>
              <a:rPr lang="en-US" sz="2000" dirty="0" err="1"/>
              <a:t>MacOS</a:t>
            </a:r>
            <a:r>
              <a:rPr lang="en-US" sz="20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To build: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cd p4c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bootstrap.sh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cd build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make –j4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make check –j4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3741" y="2693963"/>
            <a:ext cx="2866217" cy="36623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552F-42EB-497C-957A-9CB0ABAF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60D9-460A-4731-9AC4-720B128381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2718</Words>
  <Application>Microsoft Office PowerPoint</Application>
  <PresentationFormat>On-screen Show (4:3)</PresentationFormat>
  <Paragraphs>847</Paragraphs>
  <Slides>61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Mangal</vt:lpstr>
      <vt:lpstr>Office Theme</vt:lpstr>
      <vt:lpstr>Compiling P4 to eBFP targets</vt:lpstr>
      <vt:lpstr>Outline</vt:lpstr>
      <vt:lpstr>The open-source P416 compiler</vt:lpstr>
      <vt:lpstr>P4 software workflow</vt:lpstr>
      <vt:lpstr>P416 data plane model</vt:lpstr>
      <vt:lpstr>Compiler data flow</vt:lpstr>
      <vt:lpstr>Structure</vt:lpstr>
      <vt:lpstr>Implementation details</vt:lpstr>
      <vt:lpstr>Repository</vt:lpstr>
      <vt:lpstr>Source tree</vt:lpstr>
      <vt:lpstr>How do I create a new back-end?</vt:lpstr>
      <vt:lpstr>Intermediate Representation (IR)</vt:lpstr>
      <vt:lpstr>Visitors</vt:lpstr>
      <vt:lpstr>Creating a new target for P4</vt:lpstr>
      <vt:lpstr>How do I get started writing compiler code?</vt:lpstr>
      <vt:lpstr>Creating a new target model</vt:lpstr>
      <vt:lpstr>eBPF</vt:lpstr>
      <vt:lpstr>BPF</vt:lpstr>
      <vt:lpstr>BPF Memory Safety</vt:lpstr>
      <vt:lpstr>BPF Code Safety</vt:lpstr>
      <vt:lpstr>EBPF</vt:lpstr>
      <vt:lpstr>EBPF’s world</vt:lpstr>
      <vt:lpstr>EBPF Memory Model</vt:lpstr>
      <vt:lpstr>EBPF Maps</vt:lpstr>
      <vt:lpstr>A Nice EBPF paper</vt:lpstr>
      <vt:lpstr>Comparison P4/eBPF</vt:lpstr>
      <vt:lpstr>Limitations – part 1</vt:lpstr>
      <vt:lpstr>Limitations – part 2</vt:lpstr>
      <vt:lpstr>Limitations’ Summary</vt:lpstr>
      <vt:lpstr>Compiling P4 to eBPF</vt:lpstr>
      <vt:lpstr>Which eBPF?</vt:lpstr>
      <vt:lpstr>Two P4 eBPF models</vt:lpstr>
      <vt:lpstr>Two eBPF back-ends</vt:lpstr>
      <vt:lpstr>P416 data plane model</vt:lpstr>
      <vt:lpstr>The packet filter model</vt:lpstr>
      <vt:lpstr>ebpf_model.p4</vt:lpstr>
      <vt:lpstr>XDP: eXpress Data Path</vt:lpstr>
      <vt:lpstr>The XDP switching model</vt:lpstr>
      <vt:lpstr>xdp_model.p4</vt:lpstr>
      <vt:lpstr>P416-&gt; C -&gt; eBPF</vt:lpstr>
      <vt:lpstr>Flow</vt:lpstr>
      <vt:lpstr>Simple Example</vt:lpstr>
      <vt:lpstr>P4 Headers</vt:lpstr>
      <vt:lpstr>P4 Protocol Parser</vt:lpstr>
      <vt:lpstr>Match-Action</vt:lpstr>
      <vt:lpstr>Control-plane API in C</vt:lpstr>
      <vt:lpstr>Deparser: Update the Packet</vt:lpstr>
      <vt:lpstr>Complete C program structure</vt:lpstr>
      <vt:lpstr>Changing headers</vt:lpstr>
      <vt:lpstr>Netronome’s  NIC support</vt:lpstr>
      <vt:lpstr>Setup and Installation</vt:lpstr>
      <vt:lpstr>Difficulties</vt:lpstr>
      <vt:lpstr>Test cases</vt:lpstr>
      <vt:lpstr>Testing P4-eBPF Programs</vt:lpstr>
      <vt:lpstr>Test Frameworks</vt:lpstr>
      <vt:lpstr>Why test in user-space?</vt:lpstr>
      <vt:lpstr>Simple test framework (stf)</vt:lpstr>
      <vt:lpstr>Example STF file</vt:lpstr>
      <vt:lpstr>Pcap File Library</vt:lpstr>
      <vt:lpstr>Testing the eBPF back-end in user-space</vt:lpstr>
      <vt:lpstr>Testing the eBPF back-end in kernel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Compiling P4 to eBFP targets</dc:title>
  <dc:creator>Mihai Budiu</dc:creator>
  <cp:lastModifiedBy>Mihai Budiu</cp:lastModifiedBy>
  <cp:revision>115</cp:revision>
  <dcterms:created xsi:type="dcterms:W3CDTF">2018-07-06T18:27:59Z</dcterms:created>
  <dcterms:modified xsi:type="dcterms:W3CDTF">2018-07-12T20:50:00Z</dcterms:modified>
</cp:coreProperties>
</file>