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3" r:id="rId6"/>
    <p:sldId id="264" r:id="rId7"/>
    <p:sldId id="268" r:id="rId8"/>
    <p:sldId id="280" r:id="rId9"/>
    <p:sldId id="281" r:id="rId10"/>
    <p:sldId id="283" r:id="rId11"/>
    <p:sldId id="285" r:id="rId12"/>
    <p:sldId id="288" r:id="rId13"/>
    <p:sldId id="287" r:id="rId14"/>
    <p:sldId id="290" r:id="rId15"/>
    <p:sldId id="289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D661E-A2B8-498F-BD2A-60C30DE042EE}">
          <p14:sldIdLst>
            <p14:sldId id="256"/>
            <p14:sldId id="257"/>
            <p14:sldId id="258"/>
          </p14:sldIdLst>
        </p14:section>
        <p14:section name="Compiler architecture" id="{3EA06718-01F6-47CF-88C4-AA63B3DF403B}">
          <p14:sldIdLst>
            <p14:sldId id="272"/>
            <p14:sldId id="263"/>
            <p14:sldId id="264"/>
            <p14:sldId id="268"/>
            <p14:sldId id="280"/>
            <p14:sldId id="281"/>
            <p14:sldId id="283"/>
            <p14:sldId id="285"/>
            <p14:sldId id="288"/>
            <p14:sldId id="287"/>
            <p14:sldId id="290"/>
            <p14:sldId id="28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5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9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4D7C8-7474-4F1F-ACED-396AA142E0F4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8287-1A70-405F-8D7C-6F0634935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/github.com/p4lang/p4c" TargetMode="External"/><Relationship Id="rId2" Type="http://schemas.openxmlformats.org/officeDocument/2006/relationships/hyperlink" Target="https://github.com/p4lang/p4-spec/tree/master/p4-16/sp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36" b="12215"/>
          <a:stretch/>
        </p:blipFill>
        <p:spPr>
          <a:xfrm>
            <a:off x="0" y="-3719"/>
            <a:ext cx="12192000" cy="6845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68" y="3814010"/>
            <a:ext cx="11710736" cy="1139741"/>
          </a:xfrm>
          <a:solidFill>
            <a:schemeClr val="bg1">
              <a:alpha val="63922"/>
            </a:schemeClr>
          </a:solidFill>
          <a:effectLst>
            <a:softEdge rad="317500"/>
          </a:effectLst>
        </p:spPr>
        <p:txBody>
          <a:bodyPr/>
          <a:lstStyle/>
          <a:p>
            <a:r>
              <a:rPr lang="en-US" dirty="0" smtClean="0"/>
              <a:t>The architecture of the P4</a:t>
            </a:r>
            <a:r>
              <a:rPr lang="en-US" baseline="-25000" dirty="0" smtClean="0"/>
              <a:t>16</a:t>
            </a:r>
            <a:r>
              <a:rPr lang="en-US" dirty="0" smtClean="0"/>
              <a:t> </a:t>
            </a: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5472" y="5045826"/>
            <a:ext cx="7997866" cy="1788111"/>
          </a:xfrm>
          <a:solidFill>
            <a:srgbClr val="FFFFFF">
              <a:alpha val="78824"/>
            </a:srgbClr>
          </a:solidFill>
          <a:effectLst>
            <a:softEdge rad="317500"/>
          </a:effectLst>
        </p:spPr>
        <p:txBody>
          <a:bodyPr>
            <a:noAutofit/>
          </a:bodyPr>
          <a:lstStyle/>
          <a:p>
            <a:r>
              <a:rPr lang="en-US" dirty="0" smtClean="0"/>
              <a:t>May </a:t>
            </a:r>
            <a:r>
              <a:rPr lang="en-US" dirty="0" smtClean="0"/>
              <a:t>17</a:t>
            </a:r>
            <a:r>
              <a:rPr lang="en-US" dirty="0"/>
              <a:t>, 2017 - P4 workshop, Stanford</a:t>
            </a:r>
          </a:p>
          <a:p>
            <a:endParaRPr lang="en-US" dirty="0" smtClean="0"/>
          </a:p>
          <a:p>
            <a:r>
              <a:rPr lang="en-US" dirty="0" smtClean="0"/>
              <a:t>Mihai </a:t>
            </a:r>
            <a:r>
              <a:rPr lang="en-US" dirty="0" smtClean="0"/>
              <a:t>Budiu, VMware Research</a:t>
            </a:r>
          </a:p>
          <a:p>
            <a:r>
              <a:rPr lang="en-US" dirty="0" smtClean="0"/>
              <a:t>Chris Doss, Barefoot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Visitor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737565"/>
            <a:ext cx="10643616" cy="4914539"/>
          </a:xfrm>
        </p:spPr>
        <p:txBody>
          <a:bodyPr>
            <a:norm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Visitor_pattern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“In object-oriented programming and software engineering, the visitor design pattern is a way of separating an algorithm from an object structure on which it operates. A practical result of this separation is the ability to add new operations to existing object structures without modifying those structures.”</a:t>
            </a:r>
          </a:p>
          <a:p>
            <a:pPr marL="457200" indent="-457200"/>
            <a:r>
              <a:rPr lang="en-US" dirty="0" smtClean="0"/>
              <a:t>“Structure” = IR</a:t>
            </a:r>
          </a:p>
          <a:p>
            <a:pPr marL="457200" indent="-457200"/>
            <a:r>
              <a:rPr lang="en-US" dirty="0" smtClean="0"/>
              <a:t>“Algorithms” = program manipulations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9464" y="3884432"/>
            <a:ext cx="2163991" cy="20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/>
          <p:nvPr/>
        </p:nvSpPr>
        <p:spPr>
          <a:xfrm>
            <a:off x="6809186" y="2492288"/>
            <a:ext cx="3157640" cy="300922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8178165" y="4603338"/>
            <a:ext cx="827289" cy="8981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4766096" y="4444024"/>
            <a:ext cx="827289" cy="8981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2" y="257462"/>
            <a:ext cx="8229600" cy="1143000"/>
          </a:xfrm>
        </p:spPr>
        <p:txBody>
          <a:bodyPr/>
          <a:lstStyle/>
          <a:p>
            <a:r>
              <a:rPr lang="en-US" smtClean="0"/>
              <a:t>IR rewriting using visitors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524000" y="2349342"/>
            <a:ext cx="3157640" cy="300922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4134" y="1720541"/>
            <a:ext cx="209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Input DAG</a:t>
            </a:r>
          </a:p>
        </p:txBody>
      </p:sp>
      <p:sp>
        <p:nvSpPr>
          <p:cNvPr id="6" name="Oval 5"/>
          <p:cNvSpPr/>
          <p:nvPr/>
        </p:nvSpPr>
        <p:spPr>
          <a:xfrm>
            <a:off x="3183334" y="4248699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8272" y="5781558"/>
            <a:ext cx="1633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Modified DAG</a:t>
            </a:r>
          </a:p>
        </p:txBody>
      </p:sp>
      <p:cxnSp>
        <p:nvCxnSpPr>
          <p:cNvPr id="8" name="Straight Arrow Connector 7"/>
          <p:cNvCxnSpPr>
            <a:stCxn id="7" idx="0"/>
            <a:endCxn id="30" idx="3"/>
          </p:cNvCxnSpPr>
          <p:nvPr/>
        </p:nvCxnSpPr>
        <p:spPr>
          <a:xfrm flipV="1">
            <a:off x="2845099" y="5375712"/>
            <a:ext cx="446923" cy="4058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5593385" y="2989534"/>
            <a:ext cx="858055" cy="10984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468520" y="4391645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663013" y="5901978"/>
            <a:ext cx="1274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Dead code</a:t>
            </a:r>
          </a:p>
        </p:txBody>
      </p:sp>
      <p:cxnSp>
        <p:nvCxnSpPr>
          <p:cNvPr id="18" name="Straight Arrow Connector 17"/>
          <p:cNvCxnSpPr>
            <a:stCxn id="17" idx="1"/>
            <a:endCxn id="47" idx="5"/>
          </p:cNvCxnSpPr>
          <p:nvPr/>
        </p:nvCxnSpPr>
        <p:spPr>
          <a:xfrm flipH="1">
            <a:off x="7651397" y="6102033"/>
            <a:ext cx="101161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839200" y="400611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382000" y="362511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86800" y="324411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458200" y="278691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229600" y="240591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63395" y="4248699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606642" y="4150030"/>
            <a:ext cx="1269921" cy="468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2878377" y="4477537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064291" y="5924504"/>
            <a:ext cx="116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New DAG</a:t>
            </a:r>
          </a:p>
        </p:txBody>
      </p:sp>
      <p:cxnSp>
        <p:nvCxnSpPr>
          <p:cNvPr id="38" name="Straight Arrow Connector 37"/>
          <p:cNvCxnSpPr>
            <a:endCxn id="29" idx="3"/>
          </p:cNvCxnSpPr>
          <p:nvPr/>
        </p:nvCxnSpPr>
        <p:spPr>
          <a:xfrm flipH="1" flipV="1">
            <a:off x="5179741" y="5342198"/>
            <a:ext cx="206219" cy="4393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7030931" y="5652946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022331" y="1700660"/>
            <a:ext cx="243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Output DAG</a:t>
            </a:r>
          </a:p>
        </p:txBody>
      </p:sp>
      <p:cxnSp>
        <p:nvCxnSpPr>
          <p:cNvPr id="51" name="Straight Arrow Connector 50"/>
          <p:cNvCxnSpPr>
            <a:stCxn id="21" idx="3"/>
            <a:endCxn id="16" idx="7"/>
          </p:cNvCxnSpPr>
          <p:nvPr/>
        </p:nvCxnSpPr>
        <p:spPr>
          <a:xfrm flipH="1">
            <a:off x="8676900" y="4201442"/>
            <a:ext cx="198052" cy="223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5"/>
            <a:endCxn id="21" idx="1"/>
          </p:cNvCxnSpPr>
          <p:nvPr/>
        </p:nvCxnSpPr>
        <p:spPr>
          <a:xfrm>
            <a:off x="8590380" y="3820441"/>
            <a:ext cx="2845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2" idx="7"/>
          </p:cNvCxnSpPr>
          <p:nvPr/>
        </p:nvCxnSpPr>
        <p:spPr>
          <a:xfrm flipH="1">
            <a:off x="8590380" y="3439441"/>
            <a:ext cx="1321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5"/>
            <a:endCxn id="23" idx="0"/>
          </p:cNvCxnSpPr>
          <p:nvPr/>
        </p:nvCxnSpPr>
        <p:spPr>
          <a:xfrm>
            <a:off x="8666580" y="2982242"/>
            <a:ext cx="142286" cy="2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5"/>
            <a:endCxn id="24" idx="0"/>
          </p:cNvCxnSpPr>
          <p:nvPr/>
        </p:nvCxnSpPr>
        <p:spPr>
          <a:xfrm>
            <a:off x="8437980" y="2601242"/>
            <a:ext cx="142286" cy="185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3921" y="3317990"/>
            <a:ext cx="82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visitor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1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914"/>
            <a:ext cx="10515600" cy="701675"/>
          </a:xfrm>
        </p:spPr>
        <p:txBody>
          <a:bodyPr/>
          <a:lstStyle/>
          <a:p>
            <a:r>
              <a:rPr lang="en-US" dirty="0" smtClean="0"/>
              <a:t>IR definition </a:t>
            </a:r>
            <a:r>
              <a:rPr lang="en-US" dirty="0" smtClean="0"/>
              <a:t>language compiled to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217"/>
            <a:ext cx="10515600" cy="560984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interface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IDeclaration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 … 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Expression { … 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abstract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Statement :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StatOrDecl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AssignmentStatement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Statement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 left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Expression right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 out &lt;&lt; left &lt;&lt; " = " &lt;&lt; right;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39125" y="4907878"/>
            <a:ext cx="9236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IR fields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1"/>
          </p:cNvCxnSpPr>
          <p:nvPr/>
        </p:nvCxnSpPr>
        <p:spPr>
          <a:xfrm flipH="1">
            <a:off x="5825359" y="2158844"/>
            <a:ext cx="2642366" cy="320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67725" y="1974178"/>
            <a:ext cx="15769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Class hierarchy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944710" y="2158844"/>
            <a:ext cx="1523015" cy="1163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7930055" y="2158844"/>
            <a:ext cx="537670" cy="21492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5021317" y="4907878"/>
            <a:ext cx="321780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1"/>
          </p:cNvCxnSpPr>
          <p:nvPr/>
        </p:nvCxnSpPr>
        <p:spPr>
          <a:xfrm flipH="1">
            <a:off x="5147441" y="5092544"/>
            <a:ext cx="3091684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8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2696"/>
          </a:xfrm>
        </p:spPr>
        <p:txBody>
          <a:bodyPr/>
          <a:lstStyle/>
          <a:p>
            <a:r>
              <a:rPr lang="en-US" dirty="0" smtClean="0"/>
              <a:t>Learning the IR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8048"/>
            <a:ext cx="10515600" cy="5801711"/>
          </a:xfrm>
        </p:spPr>
        <p:txBody>
          <a:bodyPr>
            <a:normAutofit/>
          </a:bodyPr>
          <a:lstStyle/>
          <a:p>
            <a:r>
              <a:rPr lang="en-US" i="1" dirty="0" smtClean="0"/>
              <a:t>Front-end and mid-end passes can all dump IR back as P4 source</a:t>
            </a:r>
            <a:br>
              <a:rPr lang="en-US" i="1" dirty="0" smtClean="0"/>
            </a:br>
            <a:r>
              <a:rPr lang="en-US" i="1" dirty="0" smtClean="0"/>
              <a:t>with IR as comments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&lt;P4Program&gt;(18274)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&lt;IndexedVector&lt;Node&gt;&gt;(18275) </a:t>
            </a: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&lt;Type_Struct&gt;(15)struct Version </a:t>
            </a: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pPr marL="0" indent="0">
              <a:buNone/>
            </a:pP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Version 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/* 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&lt;StructField&gt;(</a:t>
            </a: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10)major/0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&lt;Annotations&gt;(2</a:t>
            </a: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de-DE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&lt;Type_Bits&gt;(9)bit&lt;8&gt; </a:t>
            </a:r>
            <a:r>
              <a:rPr lang="de-DE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*/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de-DE" dirty="0">
                <a:latin typeface="Consolas" charset="0"/>
                <a:ea typeface="Consolas" charset="0"/>
                <a:cs typeface="Consolas" charset="0"/>
              </a:rPr>
              <a:t>bit&lt;8&gt; major</a:t>
            </a: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de-DE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de-DE" dirty="0" smtClean="0"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933" y="2137503"/>
            <a:ext cx="2683510" cy="23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410"/>
            <a:ext cx="10515600" cy="998454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1model.p4: A P4</a:t>
            </a:r>
            <a:r>
              <a:rPr lang="en-US" baseline="-25000" dirty="0" smtClean="0"/>
              <a:t>14</a:t>
            </a:r>
            <a:r>
              <a:rPr lang="en-US" dirty="0" smtClean="0"/>
              <a:t> switch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943" y="2191656"/>
            <a:ext cx="1712686" cy="1770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Parse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5057" y="219165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verify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629" y="2191656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ingress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3314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tx1"/>
                </a:solidFill>
              </a:rPr>
              <a:t>egress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57885" y="4608283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cksum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5999" y="4608285"/>
            <a:ext cx="1712686" cy="17707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deparse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289629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37743" y="2773928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387771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492342" y="5118097"/>
            <a:ext cx="391886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5653314" y="3077028"/>
            <a:ext cx="889001" cy="2416627"/>
          </a:xfrm>
          <a:prstGeom prst="bentConnector5">
            <a:avLst>
              <a:gd name="adj1" fmla="val -46530"/>
              <a:gd name="adj2" fmla="val 50000"/>
              <a:gd name="adj3" fmla="val 1526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143330" y="2773928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1640456" y="5118097"/>
            <a:ext cx="435428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0385" y="1163994"/>
            <a:ext cx="1129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P4</a:t>
            </a:r>
            <a:r>
              <a:rPr lang="en-US" sz="2400" baseline="-25000" dirty="0" smtClean="0"/>
              <a:t>16 </a:t>
            </a:r>
            <a:r>
              <a:rPr lang="en-US" sz="2400" dirty="0" smtClean="0"/>
              <a:t>switch architecture that models the fixed switch architecture from the P4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 </a:t>
            </a:r>
            <a:r>
              <a:rPr lang="en-US" sz="2400" dirty="0" smtClean="0"/>
              <a:t>spec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Provides backward compatibility for P4</a:t>
            </a:r>
            <a:r>
              <a:rPr lang="en-US" sz="2400" baseline="-25000" dirty="0" smtClean="0"/>
              <a:t>14</a:t>
            </a:r>
            <a:r>
              <a:rPr lang="en-US" sz="2400" dirty="0" smtClean="0"/>
              <a:t> programs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902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578" y="53011"/>
            <a:ext cx="8229600" cy="813536"/>
          </a:xfrm>
        </p:spPr>
        <p:txBody>
          <a:bodyPr/>
          <a:lstStyle/>
          <a:p>
            <a:r>
              <a:rPr lang="en-US" dirty="0" smtClean="0"/>
              <a:t>Testing the </a:t>
            </a:r>
            <a:r>
              <a:rPr lang="en-US" dirty="0" smtClean="0"/>
              <a:t>compil</a:t>
            </a:r>
            <a:r>
              <a:rPr lang="en-US" dirty="0" smtClean="0"/>
              <a:t>er</a:t>
            </a:r>
            <a:endParaRPr lang="en-US" dirty="0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97042" y="686085"/>
            <a:ext cx="11417969" cy="4764224"/>
          </a:xfrm>
        </p:spPr>
        <p:txBody>
          <a:bodyPr>
            <a:normAutofit/>
          </a:bodyPr>
          <a:lstStyle/>
          <a:p>
            <a:r>
              <a:rPr lang="en-US" dirty="0" smtClean="0"/>
              <a:t>Dump program at various points and compare with reference</a:t>
            </a:r>
          </a:p>
          <a:p>
            <a:r>
              <a:rPr lang="en-US" dirty="0" smtClean="0"/>
              <a:t>Compare expected compiler error messages (on incorrect programs)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Recompile </a:t>
            </a:r>
            <a:r>
              <a:rPr lang="en-US" dirty="0" smtClean="0"/>
              <a:t>P4 generated </a:t>
            </a:r>
            <a:r>
              <a:rPr lang="en-US" dirty="0" smtClean="0"/>
              <a:t>by compiler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v1model.p4 programs using BMv2 on packet traces and compare to expected output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25843" y="178067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646151" y="1789063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3814011" y="2150011"/>
            <a:ext cx="409073" cy="18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5396163" y="2141627"/>
            <a:ext cx="409073" cy="18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176837" y="2141627"/>
            <a:ext cx="409073" cy="18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14011" y="22823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84531" y="22823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65602" y="2282351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697704" y="2768347"/>
            <a:ext cx="641685" cy="360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5273842" y="2768347"/>
            <a:ext cx="641685" cy="360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54913" y="2768347"/>
            <a:ext cx="641685" cy="360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3875513" y="2444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 rot="16200000">
            <a:off x="5427028" y="2444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7210376" y="2444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61" name="Right Arrow 60"/>
          <p:cNvSpPr/>
          <p:nvPr/>
        </p:nvSpPr>
        <p:spPr>
          <a:xfrm>
            <a:off x="8681580" y="1789063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729300" y="2768347"/>
            <a:ext cx="193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9098218" y="2432169"/>
            <a:ext cx="32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985507" y="1801096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stderr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8789934" y="2768347"/>
            <a:ext cx="939366" cy="360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95863" y="1780679"/>
            <a:ext cx="5618747" cy="3609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p4c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7696" y="3756015"/>
            <a:ext cx="1190694" cy="3757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p4c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911828" y="378282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2" name="Right Arrow 71"/>
          <p:cNvSpPr/>
          <p:nvPr/>
        </p:nvSpPr>
        <p:spPr>
          <a:xfrm>
            <a:off x="2332136" y="3791208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393950" y="378282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4814258" y="3791208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4117223" y="3791208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222535" y="3756015"/>
            <a:ext cx="1190694" cy="3757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p4c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650194" y="5211557"/>
            <a:ext cx="1190694" cy="37573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p4c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794326" y="523836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79" name="Right Arrow 78"/>
          <p:cNvSpPr/>
          <p:nvPr/>
        </p:nvSpPr>
        <p:spPr>
          <a:xfrm>
            <a:off x="2214634" y="5246750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>
            <a:off x="3999721" y="5246750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335413" y="523836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82" name="Right Arrow 81"/>
          <p:cNvSpPr/>
          <p:nvPr/>
        </p:nvSpPr>
        <p:spPr>
          <a:xfrm rot="5400000">
            <a:off x="4489405" y="5630153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675896" y="6024683"/>
            <a:ext cx="1828385" cy="64881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BMv2 simulator</a:t>
            </a:r>
            <a:endParaRPr lang="en-US" dirty="0"/>
          </a:p>
        </p:txBody>
      </p:sp>
      <p:sp>
        <p:nvSpPr>
          <p:cNvPr id="84" name="Right Arrow 83"/>
          <p:cNvSpPr/>
          <p:nvPr/>
        </p:nvSpPr>
        <p:spPr>
          <a:xfrm>
            <a:off x="3247576" y="6166415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5660460" y="6166415"/>
            <a:ext cx="288758" cy="360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922278" y="6152498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 trace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915527" y="6152498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acket trace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6431405" y="58122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=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15527" y="5175181"/>
            <a:ext cx="133183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xpected</a:t>
            </a:r>
            <a:br>
              <a:rPr lang="en-US" dirty="0" smtClean="0"/>
            </a:br>
            <a:r>
              <a:rPr lang="en-US" dirty="0" smtClean="0"/>
              <a:t>packet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4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 smtClean="0"/>
              <a:t>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r>
              <a:rPr lang="en-US" dirty="0" smtClean="0"/>
              <a:t> is a simple language,… but the P4 environment is complicated</a:t>
            </a:r>
          </a:p>
          <a:p>
            <a:pPr lvl="1"/>
            <a:r>
              <a:rPr lang="en-US" dirty="0" smtClean="0"/>
              <a:t>Supports arbitrary architectures</a:t>
            </a:r>
          </a:p>
          <a:p>
            <a:pPr lvl="1"/>
            <a:r>
              <a:rPr lang="en-US" dirty="0" smtClean="0"/>
              <a:t>Arbitrary functionality in the architecture</a:t>
            </a:r>
          </a:p>
          <a:p>
            <a:pPr lvl="1"/>
            <a:r>
              <a:rPr lang="en-US" dirty="0" smtClean="0"/>
              <a:t>Arbitrary extensions (</a:t>
            </a:r>
            <a:r>
              <a:rPr lang="en-US" b="1" dirty="0" smtClean="0"/>
              <a:t>extern</a:t>
            </a:r>
            <a:r>
              <a:rPr lang="en-US" dirty="0" smtClean="0"/>
              <a:t> blocks)</a:t>
            </a:r>
          </a:p>
          <a:p>
            <a:r>
              <a:rPr lang="en-US" dirty="0" smtClean="0"/>
              <a:t>P4</a:t>
            </a:r>
            <a:r>
              <a:rPr lang="en-US" baseline="-25000" dirty="0" smtClean="0"/>
              <a:t>16 </a:t>
            </a:r>
            <a:r>
              <a:rPr lang="en-US" dirty="0" smtClean="0"/>
              <a:t>is designed for extensibility</a:t>
            </a:r>
          </a:p>
          <a:p>
            <a:pPr lvl="1"/>
            <a:r>
              <a:rPr lang="en-US" dirty="0" smtClean="0"/>
              <a:t>Compilers must support extensibility while preserving stability</a:t>
            </a:r>
          </a:p>
          <a:p>
            <a:r>
              <a:rPr lang="en-US" dirty="0" smtClean="0"/>
              <a:t>Modularity/extensibility seems to work</a:t>
            </a:r>
          </a:p>
          <a:p>
            <a:pPr lvl="1"/>
            <a:r>
              <a:rPr lang="en-US" dirty="0" smtClean="0"/>
              <a:t>At least 5 existing back-ends, for software, simulators, FPGAs, ASICs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Specification            Implementation</a:t>
            </a:r>
          </a:p>
          <a:p>
            <a:endParaRPr lang="en-US" dirty="0"/>
          </a:p>
          <a:p>
            <a:r>
              <a:rPr lang="en-US" dirty="0" smtClean="0"/>
              <a:t>Great community: thank you all!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2656353" y="4808998"/>
            <a:ext cx="1624264" cy="457200"/>
          </a:xfrm>
          <a:prstGeom prst="curvedDownArrow">
            <a:avLst>
              <a:gd name="adj1" fmla="val 76809"/>
              <a:gd name="adj2" fmla="val 1163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rot="10800000">
            <a:off x="2560100" y="5719763"/>
            <a:ext cx="1624264" cy="457200"/>
          </a:xfrm>
          <a:prstGeom prst="curvedDownArrow">
            <a:avLst>
              <a:gd name="adj1" fmla="val 76809"/>
              <a:gd name="adj2" fmla="val 11631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https://research.vmware.com/files/projects/0/0/0/0/0/0/9/p4-logo-tall.png?v=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52930" y="254592"/>
            <a:ext cx="2268410" cy="110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38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949" y="47083"/>
            <a:ext cx="10515600" cy="1191514"/>
          </a:xfrm>
        </p:spPr>
        <p:txBody>
          <a:bodyPr/>
          <a:lstStyle/>
          <a:p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74" y="1305098"/>
            <a:ext cx="11478126" cy="4987418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ewest version of the P4 language (finalized yesterday!)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github.com/p4lang/p4-spec/tree/master/p4-16/spec</a:t>
            </a:r>
            <a:endParaRPr lang="en-US" dirty="0"/>
          </a:p>
          <a:p>
            <a:r>
              <a:rPr lang="en-US" dirty="0" smtClean="0"/>
              <a:t>This talk is about the (reference implementation) </a:t>
            </a:r>
            <a:r>
              <a:rPr lang="en-US" dirty="0"/>
              <a:t>compiler for </a:t>
            </a:r>
            <a:r>
              <a:rPr lang="en-US" dirty="0" smtClean="0"/>
              <a:t>P4</a:t>
            </a:r>
            <a:r>
              <a:rPr lang="en-US" baseline="-25000" dirty="0" smtClean="0"/>
              <a:t>16</a:t>
            </a:r>
            <a:endParaRPr lang="en-US" baseline="-25000" dirty="0" smtClean="0"/>
          </a:p>
          <a:p>
            <a:r>
              <a:rPr lang="en-US" dirty="0" smtClean="0"/>
              <a:t>Compiles both P4</a:t>
            </a:r>
            <a:r>
              <a:rPr lang="en-US" baseline="-25000" dirty="0" smtClean="0"/>
              <a:t>14</a:t>
            </a:r>
            <a:r>
              <a:rPr lang="en-US" dirty="0" smtClean="0"/>
              <a:t> (i.e., P4 v1.0 and P4 v1.1) and P4</a:t>
            </a:r>
            <a:r>
              <a:rPr lang="en-US" baseline="-25000" dirty="0" smtClean="0"/>
              <a:t>16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Apache 2 </a:t>
            </a:r>
            <a:r>
              <a:rPr lang="en-US" dirty="0" smtClean="0"/>
              <a:t>license, open-source, </a:t>
            </a:r>
            <a:r>
              <a:rPr lang="en-US" dirty="0" smtClean="0"/>
              <a:t>reference </a:t>
            </a:r>
            <a:r>
              <a:rPr lang="en-US" dirty="0" smtClean="0"/>
              <a:t>implementation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http://github.com/p4lang/p4c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File:&lt;strong&gt;New&lt;/strong&gt; icon shiny badge.svg - Wikimedia Comm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358" y="-84222"/>
            <a:ext cx="2630905" cy="2630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09" y="4463935"/>
            <a:ext cx="11046105" cy="239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505"/>
            <a:ext cx="10515600" cy="1325563"/>
          </a:xfrm>
        </p:spPr>
        <p:txBody>
          <a:bodyPr/>
          <a:lstStyle/>
          <a:p>
            <a:r>
              <a:rPr lang="en-US" dirty="0" smtClean="0"/>
              <a:t>Compiler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020"/>
            <a:ext cx="10515600" cy="4834143"/>
          </a:xfrm>
        </p:spPr>
        <p:txBody>
          <a:bodyPr>
            <a:normAutofit/>
          </a:bodyPr>
          <a:lstStyle/>
          <a:p>
            <a:r>
              <a:rPr lang="en-US" dirty="0" smtClean="0"/>
              <a:t>Support current and future versions of P4</a:t>
            </a:r>
          </a:p>
          <a:p>
            <a:r>
              <a:rPr lang="en-US" dirty="0" smtClean="0"/>
              <a:t>Support multiple back-ends</a:t>
            </a:r>
          </a:p>
          <a:p>
            <a:pPr lvl="1"/>
            <a:r>
              <a:rPr lang="en-US" dirty="0" smtClean="0"/>
              <a:t>Generate code for ASICs, NICs, FPGAs, software switches and other targets</a:t>
            </a:r>
          </a:p>
          <a:p>
            <a:r>
              <a:rPr lang="en-US" dirty="0" smtClean="0"/>
              <a:t>Provide support for other tools (debuggers, IDEs, control-plane, etc.)</a:t>
            </a:r>
          </a:p>
          <a:p>
            <a:r>
              <a:rPr lang="en-US" dirty="0" smtClean="0"/>
              <a:t>Open-source front-end</a:t>
            </a:r>
          </a:p>
          <a:p>
            <a:r>
              <a:rPr lang="en-US" dirty="0" smtClean="0"/>
              <a:t>Extensible architecture (easy to add new passes and optimizations)</a:t>
            </a:r>
          </a:p>
          <a:p>
            <a:r>
              <a:rPr lang="en-US" dirty="0" smtClean="0"/>
              <a:t>Use modern compiler techniques </a:t>
            </a:r>
            <a:br>
              <a:rPr lang="en-US" dirty="0" smtClean="0"/>
            </a:br>
            <a:r>
              <a:rPr lang="en-US" dirty="0" smtClean="0"/>
              <a:t>(immutable </a:t>
            </a:r>
            <a:r>
              <a:rPr lang="en-US" dirty="0" smtClean="0"/>
              <a:t>IR*, </a:t>
            </a:r>
            <a:r>
              <a:rPr lang="en-US" dirty="0" smtClean="0"/>
              <a:t>visitor patterns, strong type checking, etc.)</a:t>
            </a:r>
          </a:p>
          <a:p>
            <a:r>
              <a:rPr lang="en-US" dirty="0" smtClean="0"/>
              <a:t>Comprehensive </a:t>
            </a:r>
            <a:r>
              <a:rPr lang="en-US" dirty="0" smtClean="0"/>
              <a:t>testing</a:t>
            </a:r>
          </a:p>
          <a:p>
            <a:pPr marL="0" indent="0" algn="r">
              <a:buNone/>
            </a:pPr>
            <a:r>
              <a:rPr lang="en-US" sz="2400" dirty="0" smtClean="0"/>
              <a:t>*IR = Intermediate Representation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8833" y="0"/>
            <a:ext cx="3493168" cy="23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data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42367" y="4370097"/>
            <a:ext cx="1152405" cy="108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r>
              <a:rPr lang="en-US" sz="2400" baseline="-25000" dirty="0" smtClean="0"/>
              <a:t>16</a:t>
            </a:r>
          </a:p>
          <a:p>
            <a:pPr algn="ctr"/>
            <a:r>
              <a:rPr lang="en-US" sz="2400" dirty="0" smtClean="0"/>
              <a:t>parser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260789" y="2974003"/>
            <a:ext cx="984705" cy="99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P4</a:t>
            </a:r>
            <a:r>
              <a:rPr lang="en-US" sz="2400" baseline="-25000" dirty="0" smtClean="0"/>
              <a:t>14</a:t>
            </a:r>
          </a:p>
          <a:p>
            <a:pPr algn="ctr"/>
            <a:r>
              <a:rPr lang="en-US" sz="2400" dirty="0" smtClean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342368" y="2971130"/>
            <a:ext cx="1152404" cy="99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convert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60238" y="3209313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P4</a:t>
            </a:r>
            <a:r>
              <a:rPr lang="en-US" sz="2800" baseline="-25000" dirty="0" smtClean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650310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P4</a:t>
            </a:r>
            <a:r>
              <a:rPr lang="en-US" sz="2800" baseline="-25000" dirty="0" smtClean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8968" y="3114107"/>
            <a:ext cx="429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v1</a:t>
            </a:r>
            <a:br>
              <a:rPr lang="en-US" sz="2000" dirty="0" smtClean="0"/>
            </a:br>
            <a:r>
              <a:rPr lang="en-US" sz="2000" dirty="0" smtClean="0"/>
              <a:t>IR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>
            <a:off x="736775" y="3470923"/>
            <a:ext cx="5240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1"/>
          </p:cNvCxnSpPr>
          <p:nvPr/>
        </p:nvCxnSpPr>
        <p:spPr>
          <a:xfrm>
            <a:off x="797013" y="4911920"/>
            <a:ext cx="254535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2" idx="1"/>
          </p:cNvCxnSpPr>
          <p:nvPr/>
        </p:nvCxnSpPr>
        <p:spPr>
          <a:xfrm flipV="1">
            <a:off x="2245494" y="3468050"/>
            <a:ext cx="333474" cy="28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6" idx="1"/>
          </p:cNvCxnSpPr>
          <p:nvPr/>
        </p:nvCxnSpPr>
        <p:spPr>
          <a:xfrm>
            <a:off x="3008894" y="3468050"/>
            <a:ext cx="3334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73581" y="3986447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IR</a:t>
            </a:r>
            <a:endParaRPr lang="en-US" sz="2000" dirty="0"/>
          </a:p>
        </p:txBody>
      </p:sp>
      <p:cxnSp>
        <p:nvCxnSpPr>
          <p:cNvPr id="35" name="Straight Arrow Connector 34"/>
          <p:cNvCxnSpPr>
            <a:stCxn id="4" idx="3"/>
            <a:endCxn id="34" idx="1"/>
          </p:cNvCxnSpPr>
          <p:nvPr/>
        </p:nvCxnSpPr>
        <p:spPr>
          <a:xfrm flipV="1">
            <a:off x="4494772" y="4186502"/>
            <a:ext cx="578809" cy="725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4" idx="1"/>
          </p:cNvCxnSpPr>
          <p:nvPr/>
        </p:nvCxnSpPr>
        <p:spPr>
          <a:xfrm>
            <a:off x="4494772" y="3468050"/>
            <a:ext cx="578809" cy="71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84328" y="3649598"/>
            <a:ext cx="1374292" cy="108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frontend</a:t>
            </a:r>
            <a:endParaRPr lang="en-US" sz="2400" dirty="0"/>
          </a:p>
        </p:txBody>
      </p:sp>
      <p:cxnSp>
        <p:nvCxnSpPr>
          <p:cNvPr id="45" name="Straight Arrow Connector 44"/>
          <p:cNvCxnSpPr>
            <a:stCxn id="34" idx="3"/>
            <a:endCxn id="44" idx="1"/>
          </p:cNvCxnSpPr>
          <p:nvPr/>
        </p:nvCxnSpPr>
        <p:spPr>
          <a:xfrm>
            <a:off x="5461828" y="4186502"/>
            <a:ext cx="322500" cy="4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435037" y="3988217"/>
            <a:ext cx="3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IR</a:t>
            </a:r>
            <a:endParaRPr lang="en-US" sz="2000" dirty="0"/>
          </a:p>
        </p:txBody>
      </p:sp>
      <p:cxnSp>
        <p:nvCxnSpPr>
          <p:cNvPr id="64" name="Straight Arrow Connector 63"/>
          <p:cNvCxnSpPr>
            <a:stCxn id="44" idx="3"/>
            <a:endCxn id="63" idx="1"/>
          </p:cNvCxnSpPr>
          <p:nvPr/>
        </p:nvCxnSpPr>
        <p:spPr>
          <a:xfrm flipV="1">
            <a:off x="7158620" y="4188272"/>
            <a:ext cx="276417" cy="3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470432" y="2304823"/>
            <a:ext cx="1495031" cy="108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ebpf</a:t>
            </a:r>
            <a:endParaRPr lang="en-US" sz="2400" dirty="0" smtClean="0"/>
          </a:p>
          <a:p>
            <a:pPr algn="ctr"/>
            <a:r>
              <a:rPr lang="en-US" sz="2400" dirty="0" smtClean="0"/>
              <a:t>back-end</a:t>
            </a:r>
            <a:endParaRPr lang="en-US" sz="2400" dirty="0"/>
          </a:p>
        </p:txBody>
      </p:sp>
      <p:cxnSp>
        <p:nvCxnSpPr>
          <p:cNvPr id="69" name="Straight Arrow Connector 68"/>
          <p:cNvCxnSpPr>
            <a:stCxn id="63" idx="3"/>
            <a:endCxn id="43" idx="1"/>
          </p:cNvCxnSpPr>
          <p:nvPr/>
        </p:nvCxnSpPr>
        <p:spPr>
          <a:xfrm flipV="1">
            <a:off x="7823284" y="2838434"/>
            <a:ext cx="329060" cy="134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9470432" y="4791194"/>
            <a:ext cx="1495031" cy="1083647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your</a:t>
            </a:r>
            <a:br>
              <a:rPr lang="en-US" sz="2400" dirty="0" smtClean="0"/>
            </a:br>
            <a:r>
              <a:rPr lang="en-US" sz="2400" dirty="0" smtClean="0"/>
              <a:t>own</a:t>
            </a:r>
            <a:br>
              <a:rPr lang="en-US" sz="2400" dirty="0" smtClean="0"/>
            </a:br>
            <a:r>
              <a:rPr lang="en-US" sz="2400" dirty="0" smtClean="0"/>
              <a:t>backend</a:t>
            </a:r>
            <a:endParaRPr lang="en-US" sz="2400" dirty="0"/>
          </a:p>
        </p:txBody>
      </p:sp>
      <p:cxnSp>
        <p:nvCxnSpPr>
          <p:cNvPr id="75" name="Straight Arrow Connector 74"/>
          <p:cNvCxnSpPr>
            <a:stCxn id="63" idx="3"/>
            <a:endCxn id="57" idx="1"/>
          </p:cNvCxnSpPr>
          <p:nvPr/>
        </p:nvCxnSpPr>
        <p:spPr>
          <a:xfrm>
            <a:off x="7823284" y="4188272"/>
            <a:ext cx="329060" cy="1144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3"/>
          </p:cNvCxnSpPr>
          <p:nvPr/>
        </p:nvCxnSpPr>
        <p:spPr>
          <a:xfrm flipV="1">
            <a:off x="10965463" y="2840655"/>
            <a:ext cx="322500" cy="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83" idx="1"/>
          </p:cNvCxnSpPr>
          <p:nvPr/>
        </p:nvCxnSpPr>
        <p:spPr>
          <a:xfrm flipV="1">
            <a:off x="10965463" y="5333016"/>
            <a:ext cx="254918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1220381" y="4871351"/>
            <a:ext cx="883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target-</a:t>
            </a:r>
            <a:br>
              <a:rPr lang="en-US" dirty="0" smtClean="0"/>
            </a:br>
            <a:r>
              <a:rPr lang="en-US" dirty="0" smtClean="0"/>
              <a:t>specific</a:t>
            </a:r>
          </a:p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287963" y="2655989"/>
            <a:ext cx="8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 code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470432" y="3538071"/>
            <a:ext cx="1495031" cy="108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BMv2</a:t>
            </a:r>
          </a:p>
          <a:p>
            <a:pPr algn="ctr"/>
            <a:r>
              <a:rPr lang="en-US" sz="2400" dirty="0" smtClean="0"/>
              <a:t>back-end</a:t>
            </a:r>
            <a:endParaRPr lang="en-US" sz="2400" dirty="0"/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 flipV="1">
            <a:off x="10965463" y="4073903"/>
            <a:ext cx="322500" cy="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287963" y="3889237"/>
            <a:ext cx="66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63" idx="3"/>
            <a:endCxn id="52" idx="1"/>
          </p:cNvCxnSpPr>
          <p:nvPr/>
        </p:nvCxnSpPr>
        <p:spPr>
          <a:xfrm flipV="1">
            <a:off x="7823284" y="4073903"/>
            <a:ext cx="317537" cy="114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152344" y="2296610"/>
            <a:ext cx="987638" cy="1083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mid-</a:t>
            </a:r>
            <a:br>
              <a:rPr lang="en-US" sz="2400" dirty="0" smtClean="0"/>
            </a:b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52" name="Rectangle 51"/>
          <p:cNvSpPr/>
          <p:nvPr/>
        </p:nvSpPr>
        <p:spPr>
          <a:xfrm>
            <a:off x="8140821" y="3532079"/>
            <a:ext cx="987638" cy="1083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mid-</a:t>
            </a:r>
            <a:br>
              <a:rPr lang="en-US" sz="2400" dirty="0" smtClean="0"/>
            </a:br>
            <a:r>
              <a:rPr lang="en-US" sz="2400" dirty="0" smtClean="0"/>
              <a:t>end</a:t>
            </a: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8152344" y="4791193"/>
            <a:ext cx="987638" cy="1083647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mid-</a:t>
            </a:r>
            <a:br>
              <a:rPr lang="en-US" sz="2400" dirty="0" smtClean="0"/>
            </a:br>
            <a:r>
              <a:rPr lang="en-US" sz="2400" dirty="0" smtClean="0"/>
              <a:t>end</a:t>
            </a:r>
            <a:endParaRPr lang="en-US" sz="2400" dirty="0"/>
          </a:p>
        </p:txBody>
      </p:sp>
      <p:cxnSp>
        <p:nvCxnSpPr>
          <p:cNvPr id="65" name="Straight Arrow Connector 64"/>
          <p:cNvCxnSpPr>
            <a:stCxn id="57" idx="3"/>
            <a:endCxn id="73" idx="1"/>
          </p:cNvCxnSpPr>
          <p:nvPr/>
        </p:nvCxnSpPr>
        <p:spPr>
          <a:xfrm>
            <a:off x="9139982" y="5333017"/>
            <a:ext cx="33045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3"/>
            <a:endCxn id="68" idx="1"/>
          </p:cNvCxnSpPr>
          <p:nvPr/>
        </p:nvCxnSpPr>
        <p:spPr>
          <a:xfrm>
            <a:off x="9139982" y="2838434"/>
            <a:ext cx="330450" cy="8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  <a:endCxn id="31" idx="1"/>
          </p:cNvCxnSpPr>
          <p:nvPr/>
        </p:nvCxnSpPr>
        <p:spPr>
          <a:xfrm>
            <a:off x="9128459" y="4073903"/>
            <a:ext cx="341973" cy="59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61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58030" y="2965839"/>
            <a:ext cx="1495031" cy="1945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Mid-end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5553" y="2965839"/>
            <a:ext cx="1495031" cy="1945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7978352" y="2965839"/>
            <a:ext cx="1495031" cy="1945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9509" y="3729595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681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IR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11410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IR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253676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ight Arrow 12"/>
          <p:cNvSpPr/>
          <p:nvPr/>
        </p:nvSpPr>
        <p:spPr>
          <a:xfrm>
            <a:off x="421411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ight Arrow 13"/>
          <p:cNvSpPr/>
          <p:nvPr/>
        </p:nvSpPr>
        <p:spPr>
          <a:xfrm>
            <a:off x="5181192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ight Arrow 14"/>
          <p:cNvSpPr/>
          <p:nvPr/>
        </p:nvSpPr>
        <p:spPr>
          <a:xfrm>
            <a:off x="6853061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ight Arrow 15"/>
          <p:cNvSpPr/>
          <p:nvPr/>
        </p:nvSpPr>
        <p:spPr>
          <a:xfrm>
            <a:off x="780299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Left Brace 16"/>
          <p:cNvSpPr/>
          <p:nvPr/>
        </p:nvSpPr>
        <p:spPr>
          <a:xfrm rot="16200000">
            <a:off x="7240884" y="3224968"/>
            <a:ext cx="329551" cy="4006843"/>
          </a:xfrm>
          <a:prstGeom prst="leftBrace">
            <a:avLst>
              <a:gd name="adj1" fmla="val 30284"/>
              <a:gd name="adj2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32929" y="5428450"/>
            <a:ext cx="21454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Target-specific</a:t>
            </a:r>
          </a:p>
          <a:p>
            <a:r>
              <a:rPr lang="en-US" sz="2000" dirty="0" smtClean="0"/>
              <a:t>~25 distinct passes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2330292" y="5390139"/>
            <a:ext cx="22455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Target-independent</a:t>
            </a:r>
          </a:p>
          <a:p>
            <a:r>
              <a:rPr lang="en-US" sz="2000" dirty="0" smtClean="0"/>
              <a:t>~25 distinct passes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265588" y="169068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Same </a:t>
            </a:r>
            <a:r>
              <a:rPr lang="en-US" sz="2400" i="1" dirty="0" smtClean="0"/>
              <a:t>IR</a:t>
            </a:r>
            <a:endParaRPr lang="en-US" sz="2400" i="1" dirty="0"/>
          </a:p>
        </p:txBody>
      </p:sp>
      <p:cxnSp>
        <p:nvCxnSpPr>
          <p:cNvPr id="22" name="Straight Arrow Connector 21"/>
          <p:cNvCxnSpPr>
            <a:stCxn id="20" idx="2"/>
            <a:endCxn id="8" idx="0"/>
          </p:cNvCxnSpPr>
          <p:nvPr/>
        </p:nvCxnSpPr>
        <p:spPr>
          <a:xfrm flipH="1">
            <a:off x="4721810" y="2152353"/>
            <a:ext cx="1137050" cy="1577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9" idx="0"/>
          </p:cNvCxnSpPr>
          <p:nvPr/>
        </p:nvCxnSpPr>
        <p:spPr>
          <a:xfrm>
            <a:off x="5858860" y="2152353"/>
            <a:ext cx="1490240" cy="1577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79958" y="1369020"/>
            <a:ext cx="2891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IR with target-specific</a:t>
            </a:r>
          </a:p>
          <a:p>
            <a:pPr algn="ctr"/>
            <a:r>
              <a:rPr lang="en-US" sz="2400" i="1" dirty="0" smtClean="0"/>
              <a:t>extensions</a:t>
            </a:r>
            <a:endParaRPr lang="en-US" sz="2400" i="1" dirty="0"/>
          </a:p>
        </p:txBody>
      </p:sp>
      <p:cxnSp>
        <p:nvCxnSpPr>
          <p:cNvPr id="27" name="Straight Arrow Connector 26"/>
          <p:cNvCxnSpPr>
            <a:stCxn id="26" idx="2"/>
            <a:endCxn id="6" idx="0"/>
          </p:cNvCxnSpPr>
          <p:nvPr/>
        </p:nvCxnSpPr>
        <p:spPr>
          <a:xfrm>
            <a:off x="8725867" y="2200017"/>
            <a:ext cx="1" cy="76582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1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45" y="215009"/>
            <a:ext cx="10515600" cy="701178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8030" y="2965839"/>
            <a:ext cx="1495031" cy="1945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5553" y="2965839"/>
            <a:ext cx="1495031" cy="1945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Front-end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8352" y="2965839"/>
            <a:ext cx="1495031" cy="1945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9509" y="3729595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681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1410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IR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253676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ight Arrow 11"/>
          <p:cNvSpPr/>
          <p:nvPr/>
        </p:nvSpPr>
        <p:spPr>
          <a:xfrm>
            <a:off x="421411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ight Arrow 12"/>
          <p:cNvSpPr/>
          <p:nvPr/>
        </p:nvSpPr>
        <p:spPr>
          <a:xfrm>
            <a:off x="5181192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ight Arrow 13"/>
          <p:cNvSpPr/>
          <p:nvPr/>
        </p:nvSpPr>
        <p:spPr>
          <a:xfrm>
            <a:off x="6853061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ight Arrow 14"/>
          <p:cNvSpPr/>
          <p:nvPr/>
        </p:nvSpPr>
        <p:spPr>
          <a:xfrm>
            <a:off x="780299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ounded Rectangle 23"/>
          <p:cNvSpPr/>
          <p:nvPr/>
        </p:nvSpPr>
        <p:spPr>
          <a:xfrm>
            <a:off x="2705552" y="2645229"/>
            <a:ext cx="2331811" cy="2661557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24894" y="5442730"/>
            <a:ext cx="1577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libFrontEnd.a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083895" y="2660426"/>
            <a:ext cx="4770398" cy="2661557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59628" y="5086661"/>
            <a:ext cx="2218931" cy="5439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main()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53068" y="2110790"/>
            <a:ext cx="83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Fixed</a:t>
            </a:r>
            <a:endParaRPr lang="en-US" sz="2400" dirty="0"/>
          </a:p>
        </p:txBody>
      </p:sp>
      <p:sp>
        <p:nvSpPr>
          <p:cNvPr id="23" name="Right Arrow 22"/>
          <p:cNvSpPr/>
          <p:nvPr/>
        </p:nvSpPr>
        <p:spPr>
          <a:xfrm>
            <a:off x="2648981" y="6194923"/>
            <a:ext cx="4524905" cy="521368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36986" y="6256477"/>
            <a:ext cx="420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IR eliminating </a:t>
            </a:r>
            <a:r>
              <a:rPr lang="en-US" dirty="0" smtClean="0"/>
              <a:t>constructs gradually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92843" y="1076492"/>
            <a:ext cx="1796716" cy="696161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32747" y="1107311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85147" y="1107312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2137" y="1107311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04537" y="1107312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1527" y="1107311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3927" y="1107312"/>
            <a:ext cx="127085" cy="642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90917" y="1107311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43317" y="1107312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10307" y="1107311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2707" y="1107312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9697" y="1107311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5069" y="3015854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0235" y="3015854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30936" y="3015854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44871" y="609588"/>
            <a:ext cx="341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Library of pre-built passes</a:t>
            </a:r>
            <a:endParaRPr lang="en-US" sz="2400" dirty="0"/>
          </a:p>
        </p:txBody>
      </p:sp>
      <p:cxnSp>
        <p:nvCxnSpPr>
          <p:cNvPr id="47" name="Straight Arrow Connector 46"/>
          <p:cNvCxnSpPr>
            <a:stCxn id="33" idx="2"/>
            <a:endCxn id="42" idx="0"/>
          </p:cNvCxnSpPr>
          <p:nvPr/>
        </p:nvCxnSpPr>
        <p:spPr>
          <a:xfrm>
            <a:off x="5468080" y="1749830"/>
            <a:ext cx="230532" cy="126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0"/>
          </p:cNvCxnSpPr>
          <p:nvPr/>
        </p:nvCxnSpPr>
        <p:spPr>
          <a:xfrm>
            <a:off x="5659611" y="1763311"/>
            <a:ext cx="264167" cy="1252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  <a:endCxn id="46" idx="0"/>
          </p:cNvCxnSpPr>
          <p:nvPr/>
        </p:nvCxnSpPr>
        <p:spPr>
          <a:xfrm>
            <a:off x="6106860" y="1749830"/>
            <a:ext cx="87619" cy="126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97629" y="2121186"/>
            <a:ext cx="204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Mix and match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239408" y="2115348"/>
            <a:ext cx="113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Custom</a:t>
            </a:r>
            <a:endParaRPr lang="en-US" sz="2400" dirty="0"/>
          </a:p>
        </p:txBody>
      </p:sp>
      <p:sp>
        <p:nvSpPr>
          <p:cNvPr id="58" name="Rectangle 57"/>
          <p:cNvSpPr/>
          <p:nvPr/>
        </p:nvSpPr>
        <p:spPr>
          <a:xfrm>
            <a:off x="2998581" y="3087077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5571" y="3087076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17971" y="3087077"/>
            <a:ext cx="127085" cy="642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84961" y="3087076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637361" y="3087077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04351" y="3087076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2004"/>
          </a:xfrm>
        </p:spPr>
        <p:txBody>
          <a:bodyPr>
            <a:normAutofit/>
          </a:bodyPr>
          <a:lstStyle/>
          <a:p>
            <a:r>
              <a:rPr lang="en-US" dirty="0" smtClean="0"/>
              <a:t>Common infrastructure for all compiler passes</a:t>
            </a:r>
          </a:p>
          <a:p>
            <a:pPr lvl="1"/>
            <a:r>
              <a:rPr lang="en-US" dirty="0" smtClean="0"/>
              <a:t>Same IR and visitor base classes</a:t>
            </a:r>
          </a:p>
          <a:p>
            <a:pPr lvl="1"/>
            <a:r>
              <a:rPr lang="en-US" dirty="0" smtClean="0"/>
              <a:t>Common utilities (error reporting, collections, strings, etc.)</a:t>
            </a:r>
          </a:p>
          <a:p>
            <a:r>
              <a:rPr lang="en-US" dirty="0" smtClean="0"/>
              <a:t>C++11, using garbage-collection (-</a:t>
            </a:r>
            <a:r>
              <a:rPr lang="en-US" dirty="0" err="1" smtClean="0"/>
              <a:t>lgc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Clean separation between front-end, mid-end and back-end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mid+back-ends</a:t>
            </a:r>
            <a:r>
              <a:rPr lang="en-US" dirty="0" smtClean="0"/>
              <a:t> can be added </a:t>
            </a:r>
            <a:r>
              <a:rPr lang="en-US" dirty="0" smtClean="0"/>
              <a:t>easily</a:t>
            </a:r>
            <a:endParaRPr lang="en-US" dirty="0" smtClean="0"/>
          </a:p>
          <a:p>
            <a:r>
              <a:rPr lang="en-US" dirty="0" smtClean="0"/>
              <a:t>IR can be extended (front-end and back-end </a:t>
            </a:r>
            <a:r>
              <a:rPr lang="en-US" dirty="0" smtClean="0"/>
              <a:t>may have </a:t>
            </a:r>
            <a:r>
              <a:rPr lang="en-US" dirty="0" smtClean="0"/>
              <a:t>different IRs)</a:t>
            </a:r>
          </a:p>
          <a:p>
            <a:r>
              <a:rPr lang="en-US" dirty="0" smtClean="0"/>
              <a:t>IR can be serialized to/from JSON</a:t>
            </a:r>
          </a:p>
          <a:p>
            <a:r>
              <a:rPr lang="en-US" dirty="0" smtClean="0"/>
              <a:t>Passes can be added easily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656" y="68118"/>
            <a:ext cx="2644085" cy="264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0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Representation (IR)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8165"/>
          </a:xfrm>
        </p:spPr>
        <p:txBody>
          <a:bodyPr>
            <a:normAutofit/>
          </a:bodyPr>
          <a:lstStyle/>
          <a:p>
            <a:r>
              <a:rPr lang="en-US" dirty="0" smtClean="0"/>
              <a:t>Immutable</a:t>
            </a:r>
          </a:p>
          <a:p>
            <a:pPr lvl="1"/>
            <a:r>
              <a:rPr lang="en-US" dirty="0" smtClean="0"/>
              <a:t>Can share IR objects safely</a:t>
            </a:r>
          </a:p>
          <a:p>
            <a:pPr lvl="1"/>
            <a:r>
              <a:rPr lang="en-US" dirty="0" smtClean="0"/>
              <a:t>Even in a multi-threaded environment</a:t>
            </a:r>
          </a:p>
          <a:p>
            <a:pPr lvl="1"/>
            <a:r>
              <a:rPr lang="en-US" dirty="0" smtClean="0"/>
              <a:t>You cannot corrupt someone else’s state</a:t>
            </a:r>
          </a:p>
          <a:p>
            <a:r>
              <a:rPr lang="en-US" dirty="0" smtClean="0"/>
              <a:t>Strongly-typed (hard to build incorrect programs)</a:t>
            </a:r>
          </a:p>
          <a:p>
            <a:r>
              <a:rPr lang="en-US" dirty="0" smtClean="0"/>
              <a:t>DAG </a:t>
            </a:r>
            <a:r>
              <a:rPr lang="en-US" dirty="0" smtClean="0"/>
              <a:t>structure, no </a:t>
            </a:r>
            <a:r>
              <a:rPr lang="en-US" dirty="0" smtClean="0"/>
              <a:t>parent pointers</a:t>
            </a:r>
          </a:p>
          <a:p>
            <a:r>
              <a:rPr lang="en-US" dirty="0" smtClean="0"/>
              <a:t>Manipulated by </a:t>
            </a:r>
            <a:r>
              <a:rPr lang="en-US" dirty="0" smtClean="0"/>
              <a:t>visitors</a:t>
            </a:r>
          </a:p>
          <a:p>
            <a:r>
              <a:rPr lang="en-US" dirty="0" smtClean="0"/>
              <a:t>IR class hierarchy is </a:t>
            </a:r>
            <a:r>
              <a:rPr lang="en-US" dirty="0" smtClean="0"/>
              <a:t>extensible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9784444" y="2264035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342427" y="3075116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436378" y="3829693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0173911" y="2746635"/>
            <a:ext cx="651934" cy="1083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9731894" y="2746635"/>
            <a:ext cx="442017" cy="32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9731894" y="3557716"/>
            <a:ext cx="1093951" cy="27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9342428" y="3557716"/>
            <a:ext cx="389466" cy="623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10685363" y="4312293"/>
            <a:ext cx="140482" cy="19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10825845" y="4312293"/>
            <a:ext cx="190500" cy="19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972" y="168198"/>
            <a:ext cx="2153387" cy="2864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</a:t>
            </a:r>
            <a:r>
              <a:rPr lang="en-US" dirty="0" smtClean="0"/>
              <a:t>      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118" y="1600201"/>
            <a:ext cx="9224682" cy="51191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Front-end and mid-end maintain invariant that IR</a:t>
            </a:r>
            <a:br>
              <a:rPr lang="en-US" sz="3200" dirty="0" smtClean="0"/>
            </a:br>
            <a:r>
              <a:rPr lang="en-US" sz="3200" dirty="0" smtClean="0"/>
              <a:t> is always serializable to a P4 program</a:t>
            </a:r>
          </a:p>
          <a:p>
            <a:r>
              <a:rPr lang="en-US" sz="3200" dirty="0" smtClean="0"/>
              <a:t>Simplifies debugging and testing</a:t>
            </a:r>
          </a:p>
          <a:p>
            <a:pPr lvl="1"/>
            <a:r>
              <a:rPr lang="en-US" sz="2800" dirty="0" smtClean="0"/>
              <a:t>Easy to read the IR: just generate and read P4</a:t>
            </a:r>
          </a:p>
          <a:p>
            <a:pPr lvl="1"/>
            <a:r>
              <a:rPr lang="en-US" sz="2800" dirty="0" smtClean="0"/>
              <a:t>Easy to compare generated IR with reference (testing)</a:t>
            </a:r>
          </a:p>
          <a:p>
            <a:pPr lvl="1"/>
            <a:r>
              <a:rPr lang="en-US" sz="2800" dirty="0" smtClean="0"/>
              <a:t>Compiler can self-validate (re-compile generated code)</a:t>
            </a:r>
          </a:p>
          <a:p>
            <a:pPr lvl="1"/>
            <a:r>
              <a:rPr lang="en-US" sz="2800" dirty="0" smtClean="0"/>
              <a:t>Dumped P4 can contain IR representation as </a:t>
            </a:r>
            <a:r>
              <a:rPr lang="en-US" sz="2800" dirty="0" smtClean="0"/>
              <a:t>comments</a:t>
            </a:r>
            <a:endParaRPr lang="en-US" sz="2800" dirty="0"/>
          </a:p>
          <a:p>
            <a:r>
              <a:rPr lang="en-US" sz="3600" dirty="0" smtClean="0"/>
              <a:t>IR </a:t>
            </a:r>
            <a:r>
              <a:rPr lang="en-US" sz="3600" dirty="0" smtClean="0"/>
              <a:t>always maintains source-level position</a:t>
            </a:r>
          </a:p>
          <a:p>
            <a:pPr lvl="1"/>
            <a:r>
              <a:rPr lang="en-US" sz="2800" dirty="0" smtClean="0"/>
              <a:t>can emit nice error message anywhere</a:t>
            </a:r>
          </a:p>
        </p:txBody>
      </p:sp>
      <p:sp>
        <p:nvSpPr>
          <p:cNvPr id="5" name="Left-Right Arrow 4"/>
          <p:cNvSpPr/>
          <p:nvPr/>
        </p:nvSpPr>
        <p:spPr>
          <a:xfrm>
            <a:off x="1443789" y="829342"/>
            <a:ext cx="778042" cy="397127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593</Words>
  <Application>Microsoft Office PowerPoint</Application>
  <PresentationFormat>Widescreen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The architecture of the P416 compiler</vt:lpstr>
      <vt:lpstr>P416</vt:lpstr>
      <vt:lpstr>Compiler goals</vt:lpstr>
      <vt:lpstr>Compiler data flow</vt:lpstr>
      <vt:lpstr>Compiler structure</vt:lpstr>
      <vt:lpstr>Structure</vt:lpstr>
      <vt:lpstr>Implementation details</vt:lpstr>
      <vt:lpstr>Intermediate Representation (IR)</vt:lpstr>
      <vt:lpstr>IR       P4</vt:lpstr>
      <vt:lpstr>Visitor pattern</vt:lpstr>
      <vt:lpstr>IR rewriting using visitors</vt:lpstr>
      <vt:lpstr>IR definition language compiled to C++</vt:lpstr>
      <vt:lpstr>Learning the IR by example</vt:lpstr>
      <vt:lpstr>v1model.p4: A P414 switch model</vt:lpstr>
      <vt:lpstr>Testing the compiler</vt:lpstr>
      <vt:lpstr>Lessons</vt:lpstr>
    </vt:vector>
  </TitlesOfParts>
  <Company>VMware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P416 compiler</dc:title>
  <dc:creator>Mihai Budiu</dc:creator>
  <cp:lastModifiedBy>Mihai Budiu</cp:lastModifiedBy>
  <cp:revision>76</cp:revision>
  <dcterms:created xsi:type="dcterms:W3CDTF">2017-04-18T20:33:31Z</dcterms:created>
  <dcterms:modified xsi:type="dcterms:W3CDTF">2017-05-17T06:11:18Z</dcterms:modified>
</cp:coreProperties>
</file>