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308" r:id="rId5"/>
    <p:sldId id="381" r:id="rId6"/>
    <p:sldId id="260" r:id="rId7"/>
    <p:sldId id="275" r:id="rId8"/>
    <p:sldId id="465" r:id="rId9"/>
    <p:sldId id="270" r:id="rId10"/>
    <p:sldId id="266" r:id="rId11"/>
    <p:sldId id="282" r:id="rId12"/>
    <p:sldId id="460" r:id="rId13"/>
    <p:sldId id="264" r:id="rId14"/>
    <p:sldId id="272" r:id="rId15"/>
    <p:sldId id="273" r:id="rId16"/>
    <p:sldId id="459" r:id="rId17"/>
    <p:sldId id="291" r:id="rId18"/>
    <p:sldId id="304" r:id="rId19"/>
    <p:sldId id="463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462" r:id="rId28"/>
    <p:sldId id="298" r:id="rId29"/>
    <p:sldId id="301" r:id="rId30"/>
    <p:sldId id="464" r:id="rId31"/>
    <p:sldId id="267" r:id="rId32"/>
    <p:sldId id="306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233656-B844-5F44-AE97-509480B91D35}">
          <p14:sldIdLst>
            <p14:sldId id="256"/>
            <p14:sldId id="257"/>
          </p14:sldIdLst>
        </p14:section>
        <p14:section name="P4" id="{8E19D0D6-E7E7-D449-BDEC-6403B4C3F3B2}">
          <p14:sldIdLst>
            <p14:sldId id="308"/>
            <p14:sldId id="381"/>
            <p14:sldId id="260"/>
            <p14:sldId id="275"/>
          </p14:sldIdLst>
        </p14:section>
        <p14:section name="ebpf/xdp" id="{C8F6E518-FE21-2B4A-AB64-02EADA50DD43}">
          <p14:sldIdLst>
            <p14:sldId id="465"/>
            <p14:sldId id="270"/>
            <p14:sldId id="266"/>
            <p14:sldId id="282"/>
          </p14:sldIdLst>
        </p14:section>
        <p14:section name="p4c-xdp" id="{447FAAF8-73E4-624A-B99C-AC283FFEC5CD}">
          <p14:sldIdLst>
            <p14:sldId id="460"/>
            <p14:sldId id="264"/>
            <p14:sldId id="272"/>
            <p14:sldId id="273"/>
          </p14:sldIdLst>
        </p14:section>
        <p14:section name="test" id="{FB3C88FF-F11E-1E40-991E-C4B07428B753}">
          <p14:sldIdLst>
            <p14:sldId id="459"/>
            <p14:sldId id="291"/>
            <p14:sldId id="304"/>
          </p14:sldIdLst>
        </p14:section>
        <p14:section name="p4c-xdp example" id="{85976EE1-9128-40C1-BE0F-8ABB38D8A35A}">
          <p14:sldIdLst>
            <p14:sldId id="463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performance" id="{948F2598-C6FD-0145-B1AB-4E8C3E49A4D1}">
          <p14:sldIdLst>
            <p14:sldId id="462"/>
            <p14:sldId id="298"/>
            <p14:sldId id="301"/>
          </p14:sldIdLst>
        </p14:section>
        <p14:section name="limitation/conclusion" id="{48092CE1-DF7B-724F-8423-F0AA47208EDA}">
          <p14:sldIdLst>
            <p14:sldId id="464"/>
            <p14:sldId id="267"/>
            <p14:sldId id="30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1437-8268-2D4B-B735-44462010B3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8221-348A-C948-B1E4-DF855EDE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61CB-7E77-5D47-AA0E-BA5CB7F62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5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/>
              <a:t>struct</a:t>
            </a:r>
            <a:r>
              <a:rPr lang="mr-IN" dirty="0"/>
              <a:t> IPv4 {    u8 </a:t>
            </a:r>
            <a:r>
              <a:rPr lang="mr-IN" dirty="0" err="1"/>
              <a:t>version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&lt;4&gt; */    u8 </a:t>
            </a:r>
            <a:r>
              <a:rPr lang="mr-IN" dirty="0" err="1"/>
              <a:t>ihl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&lt;4&gt; */    u8 </a:t>
            </a:r>
            <a:r>
              <a:rPr lang="mr-IN" dirty="0" err="1"/>
              <a:t>diffserv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&lt;8&gt; */    u16 </a:t>
            </a:r>
            <a:r>
              <a:rPr lang="mr-IN" dirty="0" err="1"/>
              <a:t>totalLen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&lt;16&gt; */    u16 </a:t>
            </a:r>
            <a:r>
              <a:rPr lang="mr-IN" dirty="0" err="1"/>
              <a:t>identification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&lt;16&gt; */    u8 </a:t>
            </a:r>
            <a:r>
              <a:rPr lang="mr-IN" dirty="0" err="1"/>
              <a:t>flags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&lt;3&gt; */    u16 </a:t>
            </a:r>
            <a:r>
              <a:rPr lang="mr-IN" dirty="0" err="1"/>
              <a:t>fragOffset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&lt;13&gt; */    u8 </a:t>
            </a:r>
            <a:r>
              <a:rPr lang="mr-IN" dirty="0" err="1"/>
              <a:t>ttl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&lt;8&gt; */    u8 </a:t>
            </a:r>
            <a:r>
              <a:rPr lang="mr-IN" dirty="0" err="1"/>
              <a:t>protocol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&lt;8&gt; */    u16 </a:t>
            </a:r>
            <a:r>
              <a:rPr lang="mr-IN" dirty="0" err="1"/>
              <a:t>hdrChecksum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&lt;16&gt; */    u32 </a:t>
            </a:r>
            <a:r>
              <a:rPr lang="mr-IN" dirty="0" err="1"/>
              <a:t>srcAddr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&lt;32&gt; */    u32 </a:t>
            </a:r>
            <a:r>
              <a:rPr lang="mr-IN" dirty="0" err="1"/>
              <a:t>dstAddr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&lt;32&gt; */    u8 </a:t>
            </a:r>
            <a:r>
              <a:rPr lang="mr-IN" dirty="0" err="1"/>
              <a:t>ebpf_valid</a:t>
            </a:r>
            <a:r>
              <a:rPr lang="mr-IN" dirty="0"/>
              <a:t>;};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2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7220-0BB2-4F7E-B55B-F9D7518FB4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D608-A579-4E8F-8028-A1A6BE1593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4D32-3F6D-4155-96C8-7C0DBCD667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4F5B-92E9-4E97-A4FF-1B2227E4E8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47C4-869D-4E6C-9B95-24967C7B8B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62-24D4-40C2-9BC5-08596FD1C7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37AE-05DB-4745-B105-9FE30FE4E2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773-E557-4C64-AEB0-E361E5488D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4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9173-94AD-43F4-9441-5C88BA18A8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B2F-3F8F-48B4-B43C-5EF36911EA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85EE-3E3B-4A85-8495-DF44991CFD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062E-3ED0-3D42-A70A-897B2EAA46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EB20-908C-8E4C-AF96-0F1420022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DBDBE9E-9E5E-4141-B046-45545102E4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94460D9-460A-4731-9AC4-720B128381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mware/p4c-xdp" TargetMode="External"/><Relationship Id="rId2" Type="http://schemas.openxmlformats.org/officeDocument/2006/relationships/hyperlink" Target="https://github.com/p4lang/p4c/tree/master/backends/ebp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perrin.com/english/2014/03/04/social-business-production-syste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kelettbauweise.jpg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comm.org/ccr/papers/2014/July/0000000.000000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umbs_down_red.sv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rfalarnisso.blogspot.com/2011/06/observacoes-da-vida-moderna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p4lang/p4c" TargetMode="External"/><Relationship Id="rId4" Type="http://schemas.openxmlformats.org/officeDocument/2006/relationships/hyperlink" Target="http://github.com/p4lang/p4-spe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Network Programming with P4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 Plumbers 2018</a:t>
            </a:r>
          </a:p>
          <a:p>
            <a:r>
              <a:rPr lang="en-US" dirty="0"/>
              <a:t>Fabian Ruffy, William Tu, Mihai </a:t>
            </a:r>
            <a:r>
              <a:rPr lang="en-US" dirty="0" err="1"/>
              <a:t>Budiu</a:t>
            </a:r>
            <a:endParaRPr lang="en-US" dirty="0"/>
          </a:p>
          <a:p>
            <a:r>
              <a:rPr lang="en-US" dirty="0"/>
              <a:t>VMware Inc. and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19962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8DE1BA-16E5-40A6-A18B-7F9612D4EC51}"/>
              </a:ext>
            </a:extLst>
          </p:cNvPr>
          <p:cNvSpPr/>
          <p:nvPr/>
        </p:nvSpPr>
        <p:spPr>
          <a:xfrm>
            <a:off x="7377919" y="4804012"/>
            <a:ext cx="2020473" cy="1097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p4c-xdp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A0BF-141F-4204-B39C-88C9204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P4 </a:t>
            </a:r>
            <a:r>
              <a:rPr lang="en-US" dirty="0" err="1"/>
              <a:t>eBPF</a:t>
            </a:r>
            <a:r>
              <a:rPr lang="en-US" dirty="0"/>
              <a:t>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6809-A377-48F6-AAC3-C7EDA3A8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p4c-ebpf is part of the open-source distribution</a:t>
            </a:r>
          </a:p>
          <a:p>
            <a:pPr lvl="1"/>
            <a:r>
              <a:rPr lang="en-US" dirty="0">
                <a:hlinkClick r:id="rId2"/>
              </a:rPr>
              <a:t>http://github.com/p4lang/p4c/backends/ebpf</a:t>
            </a:r>
            <a:endParaRPr lang="en-US" dirty="0"/>
          </a:p>
          <a:p>
            <a:r>
              <a:rPr lang="en-US" dirty="0"/>
              <a:t>p4c-xdp is a separate open-source project</a:t>
            </a:r>
          </a:p>
          <a:p>
            <a:pPr lvl="1"/>
            <a:r>
              <a:rPr lang="en-US" dirty="0">
                <a:hlinkClick r:id="rId3"/>
              </a:rPr>
              <a:t>http://github.com/vmware/p4c-xdp</a:t>
            </a:r>
            <a:endParaRPr lang="en-US" dirty="0"/>
          </a:p>
          <a:p>
            <a:pPr lvl="1"/>
            <a:r>
              <a:rPr lang="en-US" dirty="0"/>
              <a:t>Extension of the p4c compiler</a:t>
            </a:r>
          </a:p>
          <a:p>
            <a:pPr lvl="1"/>
            <a:r>
              <a:rPr lang="en-US" dirty="0"/>
              <a:t>Reuses much of the code</a:t>
            </a:r>
          </a:p>
          <a:p>
            <a:r>
              <a:rPr lang="en-US" dirty="0"/>
              <a:t>Not production-ready</a:t>
            </a:r>
          </a:p>
          <a:p>
            <a:pPr lvl="1"/>
            <a:r>
              <a:rPr lang="en-US" dirty="0"/>
              <a:t>Needs more work</a:t>
            </a:r>
          </a:p>
          <a:p>
            <a:pPr lvl="1"/>
            <a:r>
              <a:rPr lang="en-US" dirty="0"/>
              <a:t>Known bugs and limitations</a:t>
            </a:r>
          </a:p>
          <a:p>
            <a:pPr lvl="1"/>
            <a:r>
              <a:rPr lang="en-US" dirty="0"/>
              <a:t>Generated not efficient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61A4-5215-4E22-A7E6-841ECF5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668F1-6389-461F-8578-BE399013B615}"/>
              </a:ext>
            </a:extLst>
          </p:cNvPr>
          <p:cNvSpPr/>
          <p:nvPr/>
        </p:nvSpPr>
        <p:spPr>
          <a:xfrm>
            <a:off x="7430675" y="5189116"/>
            <a:ext cx="1186961" cy="64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p4c-ebpf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E7D146-8FEB-4762-9CD0-BF92FD1816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55" y="255068"/>
            <a:ext cx="2956323" cy="37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6" y="4676382"/>
            <a:ext cx="8410575" cy="975214"/>
          </a:xfrm>
        </p:spPr>
        <p:txBody>
          <a:bodyPr>
            <a:normAutofit/>
          </a:bodyPr>
          <a:lstStyle/>
          <a:p>
            <a:r>
              <a:rPr lang="en-US" dirty="0"/>
              <a:t>Generating XDP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E3839-38D8-4341-A6FB-2F113BF6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37" y="286801"/>
            <a:ext cx="4389581" cy="438958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244F68E-5AFE-4436-9C78-C6397399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6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 </a:t>
            </a:r>
            <a:r>
              <a:rPr lang="en-US" dirty="0"/>
              <a:t>-&gt; C -&gt; </a:t>
            </a:r>
            <a:r>
              <a:rPr lang="en-US" dirty="0" err="1"/>
              <a:t>eBPF</a:t>
            </a:r>
            <a:r>
              <a:rPr lang="en-US" dirty="0"/>
              <a:t>/XDP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Generates stylized C</a:t>
            </a:r>
          </a:p>
          <a:p>
            <a:r>
              <a:rPr lang="en-US" sz="3600" dirty="0"/>
              <a:t>No tail calls yet, all data on stack</a:t>
            </a:r>
          </a:p>
          <a:p>
            <a:r>
              <a:rPr lang="en-US" sz="3600" dirty="0" err="1"/>
              <a:t>eBPF</a:t>
            </a:r>
            <a:r>
              <a:rPr lang="en-US" sz="3600" dirty="0"/>
              <a:t> tables control/data-plane communication</a:t>
            </a:r>
          </a:p>
          <a:p>
            <a:r>
              <a:rPr lang="en-US" sz="3600" dirty="0"/>
              <a:t>Can do filtering, forwarding, encapsulation</a:t>
            </a:r>
          </a:p>
          <a:p>
            <a:r>
              <a:rPr lang="en-US" sz="3600" dirty="0"/>
              <a:t>Relies on Linux TC for forwarding</a:t>
            </a:r>
          </a:p>
          <a:p>
            <a:pPr lvl="1"/>
            <a:r>
              <a:rPr lang="en-US" sz="3200" dirty="0"/>
              <a:t>We plan on switching to </a:t>
            </a:r>
            <a:r>
              <a:rPr lang="en-US" sz="3200" dirty="0" err="1"/>
              <a:t>libbpf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687DA4-0738-463C-84E7-4B3D1859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2779" y="219143"/>
            <a:ext cx="3095744" cy="2526127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C59C80-F890-4A7D-94B1-B63FF62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XDP Switching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94877" y="2800265"/>
            <a:ext cx="1653612" cy="3059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Parser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29417" y="2797815"/>
            <a:ext cx="2709584" cy="3059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Match+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36370" y="2793959"/>
            <a:ext cx="1882940" cy="3059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Deparser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048489" y="4327437"/>
            <a:ext cx="480928" cy="24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7239002" y="4323581"/>
            <a:ext cx="597369" cy="385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9719310" y="4306013"/>
            <a:ext cx="388620" cy="1756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578325" y="4323581"/>
            <a:ext cx="816552" cy="6307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4373" y="5943182"/>
            <a:ext cx="306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XDP Data Plane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4420" y="3054442"/>
            <a:ext cx="1874520" cy="5253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72161" y="3833691"/>
            <a:ext cx="14875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packet in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9482824" y="3952624"/>
            <a:ext cx="17261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packet out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58740" y="3225892"/>
            <a:ext cx="1874520" cy="5253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EBPF tables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5615940" y="2113103"/>
            <a:ext cx="697230" cy="11127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9391" y="1579131"/>
            <a:ext cx="2746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Control-plane API</a:t>
            </a:r>
          </a:p>
        </p:txBody>
      </p:sp>
      <p:cxnSp>
        <p:nvCxnSpPr>
          <p:cNvPr id="34" name="Straight Arrow Connector 33"/>
          <p:cNvCxnSpPr>
            <a:stCxn id="85" idx="3"/>
            <a:endCxn id="36" idx="1"/>
          </p:cNvCxnSpPr>
          <p:nvPr/>
        </p:nvCxnSpPr>
        <p:spPr>
          <a:xfrm flipV="1">
            <a:off x="7220576" y="2020769"/>
            <a:ext cx="701769" cy="2054920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22344" y="1789937"/>
            <a:ext cx="261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Drop/Forward/Pass</a:t>
            </a:r>
            <a:endParaRPr lang="en-US" sz="2400" dirty="0"/>
          </a:p>
        </p:txBody>
      </p:sp>
      <p:cxnSp>
        <p:nvCxnSpPr>
          <p:cNvPr id="46" name="Straight Arrow Connector 33"/>
          <p:cNvCxnSpPr>
            <a:stCxn id="50" idx="3"/>
            <a:endCxn id="55" idx="1"/>
          </p:cNvCxnSpPr>
          <p:nvPr/>
        </p:nvCxnSpPr>
        <p:spPr>
          <a:xfrm>
            <a:off x="3873111" y="2197758"/>
            <a:ext cx="656306" cy="1758998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20469" y="1966926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port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29417" y="3818211"/>
            <a:ext cx="302502" cy="2770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18073" y="3937144"/>
            <a:ext cx="302502" cy="2770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3571349" y="4797048"/>
            <a:ext cx="135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headers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6859558" y="4797048"/>
            <a:ext cx="135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headers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00B16DD-370F-4847-A435-A7F87B6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7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0297" y="5909126"/>
            <a:ext cx="1334520" cy="886915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1849523" y="5858035"/>
            <a:ext cx="8088923" cy="1318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735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2115826" y="1334263"/>
            <a:ext cx="982362" cy="43178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app.p4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2286" y="2933316"/>
            <a:ext cx="1272743" cy="7014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ysClr val="windowText" lastClr="000000"/>
                </a:solidFill>
              </a:rPr>
              <a:t>Clang + LLVM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4631" y="3634730"/>
            <a:ext cx="8053" cy="336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491344" y="5628296"/>
            <a:ext cx="4885023" cy="7014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 Plane XDP driver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27" idx="2"/>
            <a:endCxn id="23" idx="0"/>
          </p:cNvCxnSpPr>
          <p:nvPr/>
        </p:nvCxnSpPr>
        <p:spPr>
          <a:xfrm flipH="1">
            <a:off x="8060845" y="1771831"/>
            <a:ext cx="57387" cy="3509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34850" y="4660467"/>
            <a:ext cx="887615" cy="3848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</a:rPr>
              <a:t>Verifier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7472621" y="1312529"/>
            <a:ext cx="1291221" cy="45930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app.h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974630" y="2645669"/>
            <a:ext cx="8052" cy="287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28" idx="1"/>
          </p:cNvCxnSpPr>
          <p:nvPr/>
        </p:nvCxnSpPr>
        <p:spPr>
          <a:xfrm>
            <a:off x="3098189" y="1550156"/>
            <a:ext cx="12440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58636" y="3514549"/>
            <a:ext cx="1443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BPF system call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84621" y="5958270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2047556" y="3813599"/>
            <a:ext cx="769285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4620" y="3775336"/>
            <a:ext cx="16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Kernel space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84620" y="3303488"/>
            <a:ext cx="14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space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4333047" y="2217014"/>
            <a:ext cx="1291221" cy="45930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app.c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42286" y="1199449"/>
            <a:ext cx="1272743" cy="7014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ysClr val="windowText" lastClr="000000"/>
                </a:solidFill>
              </a:rPr>
              <a:t>p4c-xdp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978656" y="1900864"/>
            <a:ext cx="0" cy="316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27" idx="1"/>
          </p:cNvCxnSpPr>
          <p:nvPr/>
        </p:nvCxnSpPr>
        <p:spPr>
          <a:xfrm flipV="1">
            <a:off x="5615028" y="1542180"/>
            <a:ext cx="1857592" cy="7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lded Corner 50"/>
          <p:cNvSpPr/>
          <p:nvPr/>
        </p:nvSpPr>
        <p:spPr>
          <a:xfrm>
            <a:off x="7322290" y="565793"/>
            <a:ext cx="1729346" cy="60872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control-</a:t>
            </a:r>
            <a:r>
              <a:rPr lang="en-US" b="1" dirty="0" err="1">
                <a:solidFill>
                  <a:schemeClr val="tx1"/>
                </a:solidFill>
              </a:rPr>
              <a:t>plane.c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63842" y="1348742"/>
            <a:ext cx="18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Control-plane API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74631" y="4430907"/>
            <a:ext cx="8053" cy="229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4333047" y="3971604"/>
            <a:ext cx="1291221" cy="45930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app.o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Folded Corner 64"/>
          <p:cNvSpPr/>
          <p:nvPr/>
        </p:nvSpPr>
        <p:spPr>
          <a:xfrm>
            <a:off x="4585510" y="5214790"/>
            <a:ext cx="4516787" cy="56681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22291" y="5281486"/>
            <a:ext cx="1477107" cy="4381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</a:rPr>
              <a:t>Match-Action</a:t>
            </a:r>
          </a:p>
          <a:p>
            <a:pPr algn="ctr"/>
            <a:r>
              <a:rPr lang="en-US" sz="1500" b="1" dirty="0">
                <a:solidFill>
                  <a:srgbClr val="002060"/>
                </a:solidFill>
              </a:rPr>
              <a:t>tables</a:t>
            </a:r>
          </a:p>
        </p:txBody>
      </p:sp>
      <p:cxnSp>
        <p:nvCxnSpPr>
          <p:cNvPr id="72" name="Straight Arrow Connector 71"/>
          <p:cNvCxnSpPr>
            <a:stCxn id="26" idx="2"/>
          </p:cNvCxnSpPr>
          <p:nvPr/>
        </p:nvCxnSpPr>
        <p:spPr>
          <a:xfrm>
            <a:off x="4978657" y="5045318"/>
            <a:ext cx="4026" cy="327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C38F52D4-B718-44F7-BB56-54FEDFD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4" grpId="0" animBg="1"/>
      <p:bldP spid="28" grpId="0" animBg="1"/>
      <p:bldP spid="51" grpId="0" animBg="1"/>
      <p:bldP spid="36" grpId="0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70FF1C-028D-49DE-9DBE-049BC5CB0C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32" y="724205"/>
            <a:ext cx="3347756" cy="334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6" y="4676382"/>
            <a:ext cx="8410575" cy="975214"/>
          </a:xfrm>
        </p:spPr>
        <p:txBody>
          <a:bodyPr>
            <a:normAutofit/>
          </a:bodyPr>
          <a:lstStyle/>
          <a:p>
            <a:r>
              <a:rPr lang="en-US" dirty="0"/>
              <a:t>Testing P4-XDP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F8F5A-0A45-406E-8171-C45F129C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25D20A-B315-49AF-9111-FA0E3D45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User-space testing</a:t>
            </a:r>
          </a:p>
          <a:p>
            <a:pPr lvl="1"/>
            <a:r>
              <a:rPr lang="en-US" sz="2800" dirty="0"/>
              <a:t>Isolates specification from implementation</a:t>
            </a:r>
          </a:p>
          <a:p>
            <a:pPr lvl="1"/>
            <a:r>
              <a:rPr lang="en-US" sz="2800" dirty="0"/>
              <a:t>Validates correctness of generated code  </a:t>
            </a:r>
          </a:p>
          <a:p>
            <a:pPr lvl="1"/>
            <a:r>
              <a:rPr lang="en-US" sz="2800" dirty="0"/>
              <a:t>User-space wrappers around </a:t>
            </a:r>
            <a:r>
              <a:rPr lang="en-US" sz="2800" dirty="0" err="1"/>
              <a:t>eBPF</a:t>
            </a:r>
            <a:r>
              <a:rPr lang="en-US" sz="2800" dirty="0"/>
              <a:t> tables and APIs</a:t>
            </a:r>
          </a:p>
          <a:p>
            <a:pPr lvl="1"/>
            <a:r>
              <a:rPr lang="en-US" sz="2800" dirty="0"/>
              <a:t>Reads and writes packets from capture files</a:t>
            </a:r>
          </a:p>
          <a:p>
            <a:r>
              <a:rPr lang="en-US" sz="3200" dirty="0"/>
              <a:t>Kernel-space testing</a:t>
            </a:r>
          </a:p>
          <a:p>
            <a:pPr lvl="1"/>
            <a:r>
              <a:rPr lang="en-US" sz="2800" dirty="0"/>
              <a:t>Loads </a:t>
            </a:r>
            <a:r>
              <a:rPr lang="en-US" sz="2800" dirty="0" err="1"/>
              <a:t>eBPF</a:t>
            </a:r>
            <a:r>
              <a:rPr lang="en-US" sz="2800" dirty="0"/>
              <a:t> program into kernel</a:t>
            </a:r>
          </a:p>
          <a:p>
            <a:pPr lvl="1"/>
            <a:r>
              <a:rPr lang="en-US" sz="2800" dirty="0"/>
              <a:t>I/O connected to virtual interfaces</a:t>
            </a:r>
          </a:p>
          <a:p>
            <a:pPr lvl="1"/>
            <a:r>
              <a:rPr lang="en-US" sz="2800" dirty="0"/>
              <a:t>Writes capture files to interfaces in user-space</a:t>
            </a:r>
          </a:p>
          <a:p>
            <a:pPr lvl="1"/>
            <a:r>
              <a:rPr lang="en-US" sz="2800" dirty="0"/>
              <a:t>Records output using </a:t>
            </a:r>
            <a:r>
              <a:rPr lang="en-US" sz="2800" dirty="0" err="1"/>
              <a:t>tcpdump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923F5-A4E9-4AC3-86DA-76FB637D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3AD-3A4B-41C7-B0D5-6BE755DBF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0182"/>
          <a:stretch/>
        </p:blipFill>
        <p:spPr>
          <a:xfrm>
            <a:off x="8386538" y="136525"/>
            <a:ext cx="3191324" cy="23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0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425" y="-68262"/>
            <a:ext cx="6481763" cy="1325563"/>
          </a:xfrm>
        </p:spPr>
        <p:txBody>
          <a:bodyPr/>
          <a:lstStyle/>
          <a:p>
            <a:r>
              <a:rPr lang="en-US" dirty="0"/>
              <a:t>Five Testing Stages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570DD9-A648-46A8-9CEA-E30EC8FD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870" y="1552575"/>
            <a:ext cx="969964" cy="1710000"/>
          </a:xfrm>
          <a:prstGeom prst="rect">
            <a:avLst/>
          </a:prstGeom>
          <a:solidFill>
            <a:srgbClr val="D8D8D8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compile p4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E43073A-F446-4146-ADA1-97D6ACCC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244" y="1552576"/>
            <a:ext cx="1077913" cy="3420000"/>
          </a:xfrm>
          <a:prstGeom prst="rect">
            <a:avLst/>
          </a:prstGeom>
          <a:solidFill>
            <a:srgbClr val="D8D8D8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compile data-plane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F95508D-BD13-432F-8439-25C71B41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735" y="1552576"/>
            <a:ext cx="846138" cy="3420000"/>
          </a:xfrm>
          <a:prstGeom prst="rect">
            <a:avLst/>
          </a:prstGeom>
          <a:solidFill>
            <a:srgbClr val="D8D8D8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check results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02D1FA6B-C943-40E6-90A1-1CAC2175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19" y="3878869"/>
            <a:ext cx="846138" cy="444500"/>
          </a:xfrm>
          <a:prstGeom prst="rect">
            <a:avLst/>
          </a:prstGeom>
          <a:solidFill>
            <a:srgbClr val="FBD7BB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err="1"/>
              <a:t>test.stf</a:t>
            </a:r>
            <a:endParaRPr lang="en-CA" dirty="0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C948D6CA-F872-4D01-8C34-2B39A2BEE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512" y="5146299"/>
            <a:ext cx="1447800" cy="973138"/>
          </a:xfrm>
          <a:prstGeom prst="rect">
            <a:avLst/>
          </a:prstGeom>
          <a:solidFill>
            <a:srgbClr val="EBF1D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expect0.pcap</a:t>
            </a:r>
          </a:p>
          <a:p>
            <a:pPr algn="ctr"/>
            <a:r>
              <a:rPr lang="en-CA" dirty="0"/>
              <a:t>expect1.pcap</a:t>
            </a:r>
          </a:p>
          <a:p>
            <a:pPr algn="ctr"/>
            <a:r>
              <a:rPr lang="en-CA" dirty="0"/>
              <a:t>….</a:t>
            </a:r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E31D56E1-CE63-46C7-87FC-EC9A464A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913" y="5139848"/>
            <a:ext cx="1354138" cy="973138"/>
          </a:xfrm>
          <a:prstGeom prst="rect">
            <a:avLst/>
          </a:prstGeom>
          <a:solidFill>
            <a:srgbClr val="EBF1D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input0.pcap</a:t>
            </a:r>
          </a:p>
          <a:p>
            <a:pPr algn="ctr"/>
            <a:r>
              <a:rPr lang="en-CA" dirty="0"/>
              <a:t>input1.pcap</a:t>
            </a:r>
          </a:p>
          <a:p>
            <a:pPr algn="ctr"/>
            <a:r>
              <a:rPr lang="en-CA" dirty="0"/>
              <a:t>….</a:t>
            </a:r>
          </a:p>
        </p:txBody>
      </p:sp>
      <p:sp>
        <p:nvSpPr>
          <p:cNvPr id="75" name="Rectangle 47">
            <a:extLst>
              <a:ext uri="{FF2B5EF4-FFF2-40B4-BE49-F238E27FC236}">
                <a16:creationId xmlns:a16="http://schemas.microsoft.com/office/drawing/2014/main" id="{A111F42F-9ABF-4FEB-B354-A04C4F07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513" y="1557151"/>
            <a:ext cx="1447800" cy="971550"/>
          </a:xfrm>
          <a:prstGeom prst="rect">
            <a:avLst/>
          </a:prstGeom>
          <a:solidFill>
            <a:srgbClr val="EBF1D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output0.pcap</a:t>
            </a:r>
          </a:p>
          <a:p>
            <a:pPr algn="ctr"/>
            <a:r>
              <a:rPr lang="en-CA" dirty="0"/>
              <a:t>output1.pcap</a:t>
            </a:r>
          </a:p>
          <a:p>
            <a:pPr algn="ctr"/>
            <a:r>
              <a:rPr lang="en-CA" dirty="0"/>
              <a:t>….</a:t>
            </a:r>
          </a:p>
        </p:txBody>
      </p:sp>
      <p:sp>
        <p:nvSpPr>
          <p:cNvPr id="86" name="Rectangle 58">
            <a:extLst>
              <a:ext uri="{FF2B5EF4-FFF2-40B4-BE49-F238E27FC236}">
                <a16:creationId xmlns:a16="http://schemas.microsoft.com/office/drawing/2014/main" id="{32672B08-E6D7-4011-A618-8F6A58E45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736" y="5774849"/>
            <a:ext cx="846138" cy="6762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pass/</a:t>
            </a:r>
          </a:p>
          <a:p>
            <a:pPr algn="ctr"/>
            <a:r>
              <a:rPr lang="en-CA" dirty="0"/>
              <a:t>fail</a:t>
            </a:r>
          </a:p>
        </p:txBody>
      </p:sp>
      <p:sp>
        <p:nvSpPr>
          <p:cNvPr id="91" name="Rectangle 63">
            <a:extLst>
              <a:ext uri="{FF2B5EF4-FFF2-40B4-BE49-F238E27FC236}">
                <a16:creationId xmlns:a16="http://schemas.microsoft.com/office/drawing/2014/main" id="{C2ED650B-637D-4E30-B47C-362404199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869" y="3254981"/>
            <a:ext cx="969963" cy="1710000"/>
          </a:xfrm>
          <a:prstGeom prst="rect">
            <a:avLst/>
          </a:prstGeom>
          <a:solidFill>
            <a:srgbClr val="D8D8D8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parse </a:t>
            </a:r>
            <a:r>
              <a:rPr lang="en-CA" dirty="0" err="1"/>
              <a:t>stf</a:t>
            </a:r>
            <a:endParaRPr lang="en-CA" dirty="0"/>
          </a:p>
        </p:txBody>
      </p:sp>
      <p:sp>
        <p:nvSpPr>
          <p:cNvPr id="103" name="Rectangle 75">
            <a:extLst>
              <a:ext uri="{FF2B5EF4-FFF2-40B4-BE49-F238E27FC236}">
                <a16:creationId xmlns:a16="http://schemas.microsoft.com/office/drawing/2014/main" id="{CF8E4A21-03A7-47E6-BAE7-AB45CAD6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768" y="1552576"/>
            <a:ext cx="676275" cy="3420000"/>
          </a:xfrm>
          <a:prstGeom prst="rect">
            <a:avLst/>
          </a:prstGeom>
          <a:solidFill>
            <a:srgbClr val="D8D8D8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run</a:t>
            </a:r>
          </a:p>
        </p:txBody>
      </p:sp>
      <p:sp>
        <p:nvSpPr>
          <p:cNvPr id="134" name="Rectangle 106">
            <a:extLst>
              <a:ext uri="{FF2B5EF4-FFF2-40B4-BE49-F238E27FC236}">
                <a16:creationId xmlns:a16="http://schemas.microsoft.com/office/drawing/2014/main" id="{7D4390AC-6BDA-4149-81D6-7075A7D6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19" y="2191834"/>
            <a:ext cx="846138" cy="444500"/>
          </a:xfrm>
          <a:prstGeom prst="rect">
            <a:avLst/>
          </a:prstGeom>
          <a:solidFill>
            <a:srgbClr val="FBD7BB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test.p4</a:t>
            </a:r>
          </a:p>
        </p:txBody>
      </p:sp>
      <p:sp>
        <p:nvSpPr>
          <p:cNvPr id="142" name="Rectangle 114">
            <a:extLst>
              <a:ext uri="{FF2B5EF4-FFF2-40B4-BE49-F238E27FC236}">
                <a16:creationId xmlns:a16="http://schemas.microsoft.com/office/drawing/2014/main" id="{CE948EE9-C97F-41D7-A4EE-C6251E6CC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269" y="1552576"/>
            <a:ext cx="1322387" cy="3420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runtime executable</a:t>
            </a:r>
          </a:p>
        </p:txBody>
      </p:sp>
      <p:sp>
        <p:nvSpPr>
          <p:cNvPr id="165" name="Rectangle 137">
            <a:extLst>
              <a:ext uri="{FF2B5EF4-FFF2-40B4-BE49-F238E27FC236}">
                <a16:creationId xmlns:a16="http://schemas.microsoft.com/office/drawing/2014/main" id="{08628AAE-AAC4-4026-A8DA-58D876A2B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850" y="1552576"/>
            <a:ext cx="1646238" cy="3420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runtime source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BEF42F-6A1D-47A7-A7D0-46B44E808789}"/>
              </a:ext>
            </a:extLst>
          </p:cNvPr>
          <p:cNvCxnSpPr>
            <a:cxnSpLocks/>
            <a:stCxn id="165" idx="3"/>
            <a:endCxn id="16" idx="1"/>
          </p:cNvCxnSpPr>
          <p:nvPr/>
        </p:nvCxnSpPr>
        <p:spPr>
          <a:xfrm>
            <a:off x="4489088" y="3262576"/>
            <a:ext cx="361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E25C4E-C9A7-4749-812D-CA036BDA9D02}"/>
              </a:ext>
            </a:extLst>
          </p:cNvPr>
          <p:cNvCxnSpPr>
            <a:cxnSpLocks/>
            <a:stCxn id="16" idx="3"/>
            <a:endCxn id="142" idx="1"/>
          </p:cNvCxnSpPr>
          <p:nvPr/>
        </p:nvCxnSpPr>
        <p:spPr>
          <a:xfrm>
            <a:off x="5928157" y="3262576"/>
            <a:ext cx="265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187159-065E-4CAF-AE70-960723B89C76}"/>
              </a:ext>
            </a:extLst>
          </p:cNvPr>
          <p:cNvCxnSpPr>
            <a:stCxn id="142" idx="3"/>
            <a:endCxn id="103" idx="1"/>
          </p:cNvCxnSpPr>
          <p:nvPr/>
        </p:nvCxnSpPr>
        <p:spPr>
          <a:xfrm>
            <a:off x="7515656" y="3262576"/>
            <a:ext cx="265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1C7D73-E17A-42F9-AB51-6ED958146209}"/>
              </a:ext>
            </a:extLst>
          </p:cNvPr>
          <p:cNvCxnSpPr>
            <a:cxnSpLocks/>
            <a:stCxn id="103" idx="0"/>
            <a:endCxn id="75" idx="0"/>
          </p:cNvCxnSpPr>
          <p:nvPr/>
        </p:nvCxnSpPr>
        <p:spPr>
          <a:xfrm rot="16200000" flipH="1">
            <a:off x="8808371" y="863110"/>
            <a:ext cx="4575" cy="1383507"/>
          </a:xfrm>
          <a:prstGeom prst="bentConnector3">
            <a:avLst>
              <a:gd name="adj1" fmla="val -49967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D998682-71AD-4B85-9C8F-3CD496CE9C48}"/>
              </a:ext>
            </a:extLst>
          </p:cNvPr>
          <p:cNvCxnSpPr>
            <a:stCxn id="75" idx="2"/>
            <a:endCxn id="24" idx="1"/>
          </p:cNvCxnSpPr>
          <p:nvPr/>
        </p:nvCxnSpPr>
        <p:spPr>
          <a:xfrm rot="16200000" flipH="1">
            <a:off x="9657637" y="2373477"/>
            <a:ext cx="733875" cy="1044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A43BB2D-7190-4660-9502-FFF3D3277AD2}"/>
              </a:ext>
            </a:extLst>
          </p:cNvPr>
          <p:cNvCxnSpPr>
            <a:cxnSpLocks/>
            <a:stCxn id="62" idx="3"/>
            <a:endCxn id="142" idx="2"/>
          </p:cNvCxnSpPr>
          <p:nvPr/>
        </p:nvCxnSpPr>
        <p:spPr>
          <a:xfrm flipV="1">
            <a:off x="4189051" y="4972576"/>
            <a:ext cx="2665412" cy="6538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56865B-37A4-4018-8E24-A5AD443C029A}"/>
              </a:ext>
            </a:extLst>
          </p:cNvPr>
          <p:cNvCxnSpPr>
            <a:cxnSpLocks/>
            <a:stCxn id="40" idx="0"/>
            <a:endCxn id="24" idx="1"/>
          </p:cNvCxnSpPr>
          <p:nvPr/>
        </p:nvCxnSpPr>
        <p:spPr>
          <a:xfrm rot="5400000" flipH="1" flipV="1">
            <a:off x="9082712" y="3682277"/>
            <a:ext cx="1883723" cy="10443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5F2CE32-4B49-4563-8F4B-EA01208C0B16}"/>
              </a:ext>
            </a:extLst>
          </p:cNvPr>
          <p:cNvCxnSpPr>
            <a:stCxn id="24" idx="2"/>
            <a:endCxn id="86" idx="0"/>
          </p:cNvCxnSpPr>
          <p:nvPr/>
        </p:nvCxnSpPr>
        <p:spPr>
          <a:xfrm rot="16200000" flipH="1">
            <a:off x="10568668" y="5373711"/>
            <a:ext cx="802273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9AF86B7-736C-4D89-94F4-E21EF909EE9D}"/>
              </a:ext>
            </a:extLst>
          </p:cNvPr>
          <p:cNvCxnSpPr>
            <a:stCxn id="91" idx="2"/>
            <a:endCxn id="62" idx="1"/>
          </p:cNvCxnSpPr>
          <p:nvPr/>
        </p:nvCxnSpPr>
        <p:spPr>
          <a:xfrm rot="16200000" flipH="1">
            <a:off x="2140664" y="4932168"/>
            <a:ext cx="661436" cy="7270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64A8A6E-2008-49E9-806C-4676F64A6ECE}"/>
              </a:ext>
            </a:extLst>
          </p:cNvPr>
          <p:cNvCxnSpPr>
            <a:cxnSpLocks/>
            <a:stCxn id="134" idx="3"/>
            <a:endCxn id="8" idx="1"/>
          </p:cNvCxnSpPr>
          <p:nvPr/>
        </p:nvCxnSpPr>
        <p:spPr>
          <a:xfrm flipV="1">
            <a:off x="1357757" y="2407575"/>
            <a:ext cx="265113" cy="6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C2A3CF-AC34-488E-99CE-9FBCA305E0ED}"/>
              </a:ext>
            </a:extLst>
          </p:cNvPr>
          <p:cNvCxnSpPr>
            <a:stCxn id="32" idx="3"/>
            <a:endCxn id="91" idx="1"/>
          </p:cNvCxnSpPr>
          <p:nvPr/>
        </p:nvCxnSpPr>
        <p:spPr>
          <a:xfrm>
            <a:off x="1357757" y="4101119"/>
            <a:ext cx="265112" cy="8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3924846-3F1C-4E19-842B-2CF69D89627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92834" y="2407575"/>
            <a:ext cx="265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CA06EF7-A108-4D94-8BEF-E502771C63FB}"/>
              </a:ext>
            </a:extLst>
          </p:cNvPr>
          <p:cNvCxnSpPr>
            <a:stCxn id="91" idx="3"/>
          </p:cNvCxnSpPr>
          <p:nvPr/>
        </p:nvCxnSpPr>
        <p:spPr>
          <a:xfrm flipV="1">
            <a:off x="2592832" y="4101121"/>
            <a:ext cx="265114" cy="8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A3D92-CA37-4B15-B03D-11FED3FD585C}"/>
              </a:ext>
            </a:extLst>
          </p:cNvPr>
          <p:cNvSpPr txBox="1"/>
          <p:nvPr/>
        </p:nvSpPr>
        <p:spPr>
          <a:xfrm>
            <a:off x="1965687" y="16810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895D0-2A48-4220-9E28-10C915514769}"/>
              </a:ext>
            </a:extLst>
          </p:cNvPr>
          <p:cNvSpPr txBox="1"/>
          <p:nvPr/>
        </p:nvSpPr>
        <p:spPr>
          <a:xfrm>
            <a:off x="10818961" y="16851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E1A40B-BE6A-4B06-8298-7BA136775262}"/>
              </a:ext>
            </a:extLst>
          </p:cNvPr>
          <p:cNvSpPr txBox="1"/>
          <p:nvPr/>
        </p:nvSpPr>
        <p:spPr>
          <a:xfrm>
            <a:off x="5232248" y="1681079"/>
            <a:ext cx="3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852B1-4297-48A4-A9EE-D7028E662A43}"/>
              </a:ext>
            </a:extLst>
          </p:cNvPr>
          <p:cNvSpPr txBox="1"/>
          <p:nvPr/>
        </p:nvSpPr>
        <p:spPr>
          <a:xfrm>
            <a:off x="1965687" y="34017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51DF8-AB13-475E-AD8F-6F1AC3CFD8E1}"/>
              </a:ext>
            </a:extLst>
          </p:cNvPr>
          <p:cNvSpPr txBox="1"/>
          <p:nvPr/>
        </p:nvSpPr>
        <p:spPr>
          <a:xfrm>
            <a:off x="7968062" y="16810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4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45B02D5-72F7-4D51-8884-C2E4C7A7DB84}"/>
              </a:ext>
            </a:extLst>
          </p:cNvPr>
          <p:cNvCxnSpPr>
            <a:cxnSpLocks/>
            <a:stCxn id="91" idx="2"/>
            <a:endCxn id="40" idx="2"/>
          </p:cNvCxnSpPr>
          <p:nvPr/>
        </p:nvCxnSpPr>
        <p:spPr>
          <a:xfrm rot="16200000" flipH="1">
            <a:off x="5227903" y="1844928"/>
            <a:ext cx="1154456" cy="7394561"/>
          </a:xfrm>
          <a:prstGeom prst="bentConnector3">
            <a:avLst>
              <a:gd name="adj1" fmla="val 1198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404E44F3-B64E-4C19-B381-6B8BEBC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3928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4" grpId="0" animBg="1"/>
      <p:bldP spid="40" grpId="0" animBg="1"/>
      <p:bldP spid="62" grpId="0" animBg="1"/>
      <p:bldP spid="75" grpId="0" animBg="1"/>
      <p:bldP spid="86" grpId="0" animBg="1"/>
      <p:bldP spid="91" grpId="0" animBg="1"/>
      <p:bldP spid="103" grpId="0" animBg="1"/>
      <p:bldP spid="142" grpId="0" animBg="1"/>
      <p:bldP spid="165" grpId="0" animBg="1"/>
      <p:bldP spid="3" grpId="0"/>
      <p:bldP spid="30" grpId="0"/>
      <p:bldP spid="33" grpId="0"/>
      <p:bldP spid="37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6" y="4676382"/>
            <a:ext cx="8410575" cy="975214"/>
          </a:xfrm>
        </p:spPr>
        <p:txBody>
          <a:bodyPr>
            <a:normAutofit/>
          </a:bodyPr>
          <a:lstStyle/>
          <a:p>
            <a:r>
              <a:rPr lang="en-US" dirty="0"/>
              <a:t>A sample P4-XDP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DB039-1ECD-4294-9A3C-F98F9C51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1959"/>
            <a:ext cx="3986645" cy="26590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07245-6860-4B10-9B23-F878B629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2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an IPv4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Ethernet and IPv4 header</a:t>
            </a:r>
          </a:p>
          <a:p>
            <a:r>
              <a:rPr lang="en-US" dirty="0"/>
              <a:t>Lookup a table using Ethernet’s destination as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</a:p>
          <a:p>
            <a:r>
              <a:rPr lang="en-US" dirty="0"/>
              <a:t>Based on Ethernet’s destination address, execute one </a:t>
            </a:r>
            <a:r>
              <a:rPr lang="en-US" b="1" dirty="0">
                <a:solidFill>
                  <a:srgbClr val="C00000"/>
                </a:solidFill>
              </a:rPr>
              <a:t>action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Drop the packet (</a:t>
            </a:r>
            <a:r>
              <a:rPr lang="en-US" b="1" dirty="0">
                <a:solidFill>
                  <a:srgbClr val="0070C0"/>
                </a:solidFill>
              </a:rPr>
              <a:t>XDP_DROP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the packet to network stack (</a:t>
            </a:r>
            <a:r>
              <a:rPr lang="en-US" b="1" dirty="0">
                <a:solidFill>
                  <a:srgbClr val="0070C0"/>
                </a:solidFill>
              </a:rPr>
              <a:t>XDP_PASS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F8FAC0-3686-4D1B-BB33-ABD31674865C}"/>
              </a:ext>
            </a:extLst>
          </p:cNvPr>
          <p:cNvGrpSpPr/>
          <p:nvPr/>
        </p:nvGrpSpPr>
        <p:grpSpPr>
          <a:xfrm>
            <a:off x="2886296" y="4697813"/>
            <a:ext cx="6406408" cy="1568845"/>
            <a:chOff x="1940123" y="4608118"/>
            <a:chExt cx="5242514" cy="924078"/>
          </a:xfrm>
        </p:grpSpPr>
        <p:sp>
          <p:nvSpPr>
            <p:cNvPr id="4" name="Rounded Rectangle 3"/>
            <p:cNvSpPr/>
            <p:nvPr/>
          </p:nvSpPr>
          <p:spPr>
            <a:xfrm>
              <a:off x="2862891" y="4712433"/>
              <a:ext cx="834428" cy="8197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002060"/>
                  </a:solidFill>
                </a:rPr>
                <a:t>Parser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93632" y="4711500"/>
              <a:ext cx="834428" cy="8197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Match+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Action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24371" y="4710028"/>
              <a:ext cx="892620" cy="8197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Deparser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697318" y="5114639"/>
              <a:ext cx="196313" cy="93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728058" y="5113170"/>
              <a:ext cx="196313" cy="1471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  <a:stCxn id="6" idx="3"/>
            </p:cNvCxnSpPr>
            <p:nvPr/>
          </p:nvCxnSpPr>
          <p:spPr>
            <a:xfrm>
              <a:off x="5816991" y="5119910"/>
              <a:ext cx="239723" cy="20159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538359" y="5113167"/>
              <a:ext cx="324532" cy="2406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6" idx="3"/>
            </p:cNvCxnSpPr>
            <p:nvPr/>
          </p:nvCxnSpPr>
          <p:spPr>
            <a:xfrm flipV="1">
              <a:off x="5816991" y="4808212"/>
              <a:ext cx="239723" cy="311697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56715" y="5230035"/>
              <a:ext cx="488138" cy="19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Drop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56715" y="4608118"/>
              <a:ext cx="1125922" cy="19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Network stack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0123" y="5009344"/>
              <a:ext cx="600006" cy="19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packet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20BDF8-8B91-4A1D-8250-FB6C9D37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P4</a:t>
            </a:r>
          </a:p>
          <a:p>
            <a:r>
              <a:rPr lang="en-US" dirty="0"/>
              <a:t>XDP and the P4 Compiler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Performance Results</a:t>
            </a:r>
          </a:p>
          <a:p>
            <a:r>
              <a:rPr lang="en-US" dirty="0"/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DC553-6DE5-4833-8F38-390F0874FC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8036" y="365125"/>
            <a:ext cx="2002834" cy="2458722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4C41CE-9667-4E04-A90C-EFB85DAC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8FE3A9C-FB50-417E-B8A7-C0141B79F396}"/>
              </a:ext>
            </a:extLst>
          </p:cNvPr>
          <p:cNvSpPr/>
          <p:nvPr/>
        </p:nvSpPr>
        <p:spPr>
          <a:xfrm>
            <a:off x="5732895" y="1825625"/>
            <a:ext cx="552611" cy="1459346"/>
          </a:xfrm>
          <a:prstGeom prst="rightBrace">
            <a:avLst>
              <a:gd name="adj1" fmla="val 30061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211500-6575-4A5B-B384-0058B7B84D2C}"/>
              </a:ext>
            </a:extLst>
          </p:cNvPr>
          <p:cNvSpPr/>
          <p:nvPr/>
        </p:nvSpPr>
        <p:spPr>
          <a:xfrm>
            <a:off x="5726337" y="3314123"/>
            <a:ext cx="552611" cy="1459346"/>
          </a:xfrm>
          <a:prstGeom prst="rightBrace">
            <a:avLst>
              <a:gd name="adj1" fmla="val 30061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CE288-636B-43A2-AC58-2C615E654D82}"/>
              </a:ext>
            </a:extLst>
          </p:cNvPr>
          <p:cNvSpPr txBox="1"/>
          <p:nvPr/>
        </p:nvSpPr>
        <p:spPr>
          <a:xfrm>
            <a:off x="6587419" y="2306689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Fabian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8911D-A54E-4609-960E-73020BCDD343}"/>
              </a:ext>
            </a:extLst>
          </p:cNvPr>
          <p:cNvSpPr txBox="1"/>
          <p:nvPr/>
        </p:nvSpPr>
        <p:spPr>
          <a:xfrm>
            <a:off x="6534187" y="3779483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William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5334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6871877" y="1795762"/>
            <a:ext cx="4794605" cy="3711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/>
              </a:rPr>
              <a:t> Ethernet{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r>
              <a:rPr lang="en-US" sz="2000" dirty="0">
                <a:latin typeface="Consolas" panose="020B0609020204030204" pitchFamily="49" charset="0"/>
                <a:cs typeface="Consolas"/>
              </a:rPr>
              <a:t>	u8 source[6];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r>
              <a:rPr lang="en-US" sz="2000" dirty="0">
                <a:latin typeface="Consolas" panose="020B0609020204030204" pitchFamily="49" charset="0"/>
                <a:cs typeface="Consolas"/>
              </a:rPr>
              <a:t>	u8 destination[6];	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r>
              <a:rPr lang="en-US" sz="2000" dirty="0">
                <a:latin typeface="Consolas" panose="020B0609020204030204" pitchFamily="49" charset="0"/>
                <a:cs typeface="Consolas"/>
              </a:rPr>
              <a:t>	u16 protocol;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r>
              <a:rPr lang="en-US" sz="2000" dirty="0">
                <a:latin typeface="Consolas" panose="020B0609020204030204" pitchFamily="49" charset="0"/>
                <a:cs typeface="Consolas"/>
              </a:rPr>
              <a:t>	u8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/>
              </a:rPr>
              <a:t>ebpf_valid</a:t>
            </a:r>
            <a:r>
              <a:rPr lang="en-US" sz="2000" dirty="0">
                <a:latin typeface="Consolas" panose="020B0609020204030204" pitchFamily="49" charset="0"/>
                <a:cs typeface="Consolas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r>
              <a:rPr lang="en-US" sz="2000" dirty="0">
                <a:latin typeface="Consolas" panose="020B0609020204030204" pitchFamily="49" charset="0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/>
              </a:rPr>
              <a:t> IPv4 {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r>
              <a:rPr lang="en-US" sz="2000" dirty="0">
                <a:latin typeface="Consolas" panose="020B0609020204030204" pitchFamily="49" charset="0"/>
                <a:cs typeface="Consolas"/>
              </a:rPr>
              <a:t>	u8 version[6]; /* bit&lt;4&gt; */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r>
              <a:rPr lang="en-US" sz="2000" dirty="0">
                <a:latin typeface="Consolas" panose="020B0609020204030204" pitchFamily="49" charset="0"/>
                <a:cs typeface="Consolas"/>
              </a:rPr>
              <a:t>	u8 </a:t>
            </a:r>
            <a:r>
              <a:rPr lang="en-US" sz="2000" dirty="0" err="1">
                <a:latin typeface="Consolas" panose="020B0609020204030204" pitchFamily="49" charset="0"/>
                <a:cs typeface="Consolas"/>
              </a:rPr>
              <a:t>ihl</a:t>
            </a:r>
            <a:r>
              <a:rPr lang="en-US" sz="2000" dirty="0">
                <a:latin typeface="Consolas" panose="020B0609020204030204" pitchFamily="49" charset="0"/>
                <a:cs typeface="Consolas"/>
              </a:rPr>
              <a:t>[6];     /* bit&lt;4&gt; */ 	u8 </a:t>
            </a:r>
            <a:r>
              <a:rPr lang="en-US" sz="2000" dirty="0" err="1">
                <a:latin typeface="Consolas" panose="020B0609020204030204" pitchFamily="49" charset="0"/>
                <a:cs typeface="Consolas"/>
              </a:rPr>
              <a:t>diffserv</a:t>
            </a:r>
            <a:r>
              <a:rPr lang="en-US" sz="2000" dirty="0">
                <a:latin typeface="Consolas" panose="020B0609020204030204" pitchFamily="49" charset="0"/>
                <a:cs typeface="Consolas"/>
              </a:rPr>
              <a:t>;   /* bit&lt;8&gt; */</a:t>
            </a:r>
            <a:br>
              <a:rPr lang="en-US" sz="2000" dirty="0">
                <a:latin typeface="Consolas" panose="020B0609020204030204" pitchFamily="49" charset="0"/>
                <a:cs typeface="Consolas"/>
              </a:rPr>
            </a:br>
            <a:endParaRPr lang="en-US" sz="2000" dirty="0">
              <a:latin typeface="Consolas" panose="020B0609020204030204" pitchFamily="49" charset="0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488" y="329094"/>
            <a:ext cx="5915025" cy="724898"/>
          </a:xfrm>
        </p:spPr>
        <p:txBody>
          <a:bodyPr/>
          <a:lstStyle/>
          <a:p>
            <a:r>
              <a:rPr lang="en-US" dirty="0"/>
              <a:t>P4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83" y="1545022"/>
            <a:ext cx="5023857" cy="481132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header</a:t>
            </a:r>
            <a:r>
              <a:rPr lang="en-US" sz="2000" dirty="0">
                <a:latin typeface="Consolas"/>
                <a:cs typeface="Consolas"/>
              </a:rPr>
              <a:t> Ethernet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accent6"/>
                </a:solidFill>
                <a:latin typeface="Consolas"/>
                <a:cs typeface="Consolas"/>
              </a:rPr>
              <a:t>bit&lt;48&gt; </a:t>
            </a:r>
            <a:r>
              <a:rPr lang="en-US" sz="2000" dirty="0">
                <a:latin typeface="Consolas"/>
                <a:cs typeface="Consolas"/>
              </a:rPr>
              <a:t>source;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accent6"/>
                </a:solidFill>
                <a:latin typeface="Consolas"/>
                <a:cs typeface="Consolas"/>
              </a:rPr>
              <a:t>bit&lt;48&gt;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accent6"/>
                </a:solidFill>
                <a:latin typeface="Consolas"/>
                <a:cs typeface="Consolas"/>
              </a:rPr>
              <a:t>bit&lt;16&gt;</a:t>
            </a:r>
            <a:r>
              <a:rPr lang="en-US" sz="2000" dirty="0">
                <a:latin typeface="Consolas"/>
                <a:cs typeface="Consolas"/>
              </a:rPr>
              <a:t> protocol;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	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header</a:t>
            </a:r>
            <a:r>
              <a:rPr lang="en-US" sz="2000" dirty="0">
                <a:latin typeface="Consolas"/>
                <a:cs typeface="Consolas"/>
              </a:rPr>
              <a:t> IPv4{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accent6"/>
                </a:solidFill>
                <a:latin typeface="Consolas"/>
                <a:cs typeface="Consolas"/>
              </a:rPr>
              <a:t>bit&lt;4&gt;</a:t>
            </a:r>
            <a:r>
              <a:rPr lang="en-US" sz="2000" dirty="0">
                <a:latin typeface="Consolas"/>
                <a:cs typeface="Consolas"/>
              </a:rPr>
              <a:t> version;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b="1" dirty="0">
                <a:solidFill>
                  <a:schemeClr val="accent6"/>
                </a:solidFill>
                <a:latin typeface="Consolas"/>
                <a:cs typeface="Consolas"/>
              </a:rPr>
              <a:t>	bit&lt;4&gt;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ihl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b="1" dirty="0">
                <a:solidFill>
                  <a:schemeClr val="accent6"/>
                </a:solidFill>
                <a:latin typeface="Consolas"/>
                <a:cs typeface="Consolas"/>
              </a:rPr>
              <a:t>	bit&lt;8&gt;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diffserv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…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Headers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Ethernet eth;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IPv4	ipv4;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45664" y="2364231"/>
            <a:ext cx="132783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1050">
                <a:latin typeface="Arial" charset="0"/>
              </a:rPr>
            </a:br>
            <a:endParaRPr lang="x-none" altLang="x-none" sz="1050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1476" y="5107311"/>
            <a:ext cx="2189748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 </a:t>
            </a:r>
            <a:r>
              <a:rPr lang="en-US" sz="2000" dirty="0" err="1">
                <a:solidFill>
                  <a:schemeClr val="tx1"/>
                </a:solidFill>
              </a:rPr>
              <a:t>struct</a:t>
            </a:r>
            <a:r>
              <a:rPr lang="en-US" sz="2000" dirty="0">
                <a:solidFill>
                  <a:schemeClr val="tx1"/>
                </a:solidFill>
              </a:rPr>
              <a:t> + valid bit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775963" y="2960598"/>
            <a:ext cx="1037490" cy="5418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5805252" y="3061529"/>
            <a:ext cx="97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p4c-xdp</a:t>
            </a:r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E8BCF-F95B-4297-A5BE-6E4ED93CC9BD}"/>
              </a:ext>
            </a:extLst>
          </p:cNvPr>
          <p:cNvSpPr txBox="1"/>
          <p:nvPr/>
        </p:nvSpPr>
        <p:spPr>
          <a:xfrm>
            <a:off x="5805252" y="5609660"/>
            <a:ext cx="512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Currently each header field is re-aligned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Inefficient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62EF-CE89-4685-99E8-E146F13F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2" grpId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104" y="370310"/>
            <a:ext cx="4629150" cy="467597"/>
          </a:xfrm>
        </p:spPr>
        <p:txBody>
          <a:bodyPr>
            <a:normAutofit fontScale="90000"/>
          </a:bodyPr>
          <a:lstStyle/>
          <a:p>
            <a:r>
              <a:rPr lang="en-US" dirty="0"/>
              <a:t>P4 Protocol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20" y="1089577"/>
            <a:ext cx="7847645" cy="30807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﻿</a:t>
            </a:r>
            <a:r>
              <a:rPr lang="en-US" sz="2000" b="1" dirty="0">
                <a:latin typeface="Consolas"/>
                <a:cs typeface="Consolas"/>
              </a:rPr>
              <a:t>parser</a:t>
            </a:r>
            <a:r>
              <a:rPr lang="en-US" sz="2000" dirty="0">
                <a:latin typeface="Consolas"/>
                <a:cs typeface="Consolas"/>
              </a:rPr>
              <a:t> Parser(</a:t>
            </a:r>
            <a:r>
              <a:rPr lang="en-US" sz="2000" dirty="0" err="1">
                <a:latin typeface="Consolas"/>
                <a:cs typeface="Consolas"/>
              </a:rPr>
              <a:t>packet_in</a:t>
            </a:r>
            <a:r>
              <a:rPr lang="en-US" sz="2000" dirty="0">
                <a:latin typeface="Consolas"/>
                <a:cs typeface="Consolas"/>
              </a:rPr>
              <a:t> packet, </a:t>
            </a:r>
            <a:r>
              <a:rPr lang="en-US" sz="2000" b="1" dirty="0">
                <a:latin typeface="Consolas"/>
                <a:cs typeface="Consolas"/>
              </a:rPr>
              <a:t>out</a:t>
            </a:r>
            <a:r>
              <a:rPr lang="en-US" sz="2000" dirty="0">
                <a:latin typeface="Consolas"/>
                <a:cs typeface="Consolas"/>
              </a:rPr>
              <a:t> Headers </a:t>
            </a:r>
            <a:r>
              <a:rPr lang="en-US" sz="2000" dirty="0" err="1">
                <a:latin typeface="Consolas"/>
                <a:cs typeface="Consolas"/>
              </a:rPr>
              <a:t>hd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state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/>
                <a:cs typeface="Consolas"/>
              </a:rPr>
              <a:t>start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err="1">
                <a:latin typeface="Consolas"/>
                <a:cs typeface="Consolas"/>
              </a:rPr>
              <a:t>packet.extract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hd.ethernet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</a:t>
            </a:r>
            <a:r>
              <a:rPr lang="en-US" sz="2000" b="1" dirty="0">
                <a:latin typeface="Consolas"/>
                <a:cs typeface="Consolas"/>
              </a:rPr>
              <a:t>transition</a:t>
            </a:r>
            <a:r>
              <a:rPr lang="en-US" sz="2000" dirty="0">
                <a:latin typeface="Consolas"/>
                <a:cs typeface="Consolas"/>
              </a:rPr>
              <a:t> select(</a:t>
            </a:r>
            <a:r>
              <a:rPr lang="en-US" sz="2000" dirty="0" err="1">
                <a:latin typeface="Consolas"/>
                <a:cs typeface="Consolas"/>
              </a:rPr>
              <a:t>hd.ethernet.protocol</a:t>
            </a:r>
            <a:r>
              <a:rPr lang="en-US" sz="2000" dirty="0">
                <a:latin typeface="Consolas"/>
                <a:cs typeface="Consolas"/>
              </a:rPr>
              <a:t>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16w0x800: </a:t>
            </a:r>
            <a:r>
              <a:rPr lang="en-US" sz="2000" b="1" dirty="0">
                <a:solidFill>
                  <a:srgbClr val="C00000"/>
                </a:solidFill>
                <a:latin typeface="Consolas"/>
                <a:cs typeface="Consolas"/>
              </a:rPr>
              <a:t>parse_ipv4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 default: accept; }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state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/>
                <a:cs typeface="Consolas"/>
              </a:rPr>
              <a:t>parse_ipv4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</a:t>
            </a:r>
            <a:r>
              <a:rPr lang="en-US" sz="2000" dirty="0" err="1">
                <a:latin typeface="Consolas"/>
                <a:cs typeface="Consolas"/>
              </a:rPr>
              <a:t>packet.extract</a:t>
            </a:r>
            <a:r>
              <a:rPr lang="en-US" sz="2000" dirty="0">
                <a:latin typeface="Consolas"/>
                <a:cs typeface="Consolas"/>
              </a:rPr>
              <a:t>(hd.ipv4);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</a:t>
            </a:r>
            <a:r>
              <a:rPr lang="en-US" sz="2000" b="1" dirty="0">
                <a:latin typeface="Consolas"/>
                <a:cs typeface="Consolas"/>
              </a:rPr>
              <a:t>transition</a:t>
            </a:r>
            <a:r>
              <a:rPr lang="en-US" sz="2000" dirty="0">
                <a:latin typeface="Consolas"/>
                <a:cs typeface="Consolas"/>
              </a:rPr>
              <a:t> accept; }}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AF53DA-AD3E-4658-8964-97C95DFE8E0E}"/>
              </a:ext>
            </a:extLst>
          </p:cNvPr>
          <p:cNvSpPr/>
          <p:nvPr/>
        </p:nvSpPr>
        <p:spPr>
          <a:xfrm>
            <a:off x="2378920" y="4645298"/>
            <a:ext cx="7847645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Headers </a:t>
            </a:r>
            <a:r>
              <a:rPr lang="en-US" sz="2000" dirty="0" err="1">
                <a:latin typeface="Consolas"/>
                <a:cs typeface="Consolas"/>
              </a:rPr>
              <a:t>hd</a:t>
            </a:r>
            <a:r>
              <a:rPr lang="en-US" sz="2000" dirty="0">
                <a:latin typeface="Consolas"/>
                <a:cs typeface="Consolas"/>
              </a:rPr>
              <a:t> = {};</a:t>
            </a:r>
          </a:p>
          <a:p>
            <a:r>
              <a:rPr lang="en-US" sz="2000" dirty="0">
                <a:latin typeface="Consolas"/>
                <a:cs typeface="Consolas"/>
              </a:rPr>
              <a:t>	…</a:t>
            </a:r>
          </a:p>
          <a:p>
            <a:r>
              <a:rPr lang="en-US" sz="2000" dirty="0">
                <a:latin typeface="Consolas"/>
                <a:cs typeface="Consolas"/>
              </a:rPr>
              <a:t>if (end &lt; start + </a:t>
            </a:r>
            <a:r>
              <a:rPr lang="en-US" sz="2000" dirty="0" err="1">
                <a:latin typeface="Consolas"/>
                <a:cs typeface="Consolas"/>
              </a:rPr>
              <a:t>header_size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goto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reject;</a:t>
            </a:r>
          </a:p>
          <a:p>
            <a:r>
              <a:rPr lang="en-US" sz="2000" dirty="0" err="1">
                <a:latin typeface="Consolas"/>
                <a:cs typeface="Consolas"/>
              </a:rPr>
              <a:t>hd.ethernet.destination</a:t>
            </a:r>
            <a:r>
              <a:rPr lang="en-US" sz="2000" dirty="0">
                <a:latin typeface="Consolas"/>
                <a:cs typeface="Consolas"/>
              </a:rPr>
              <a:t>[0] = </a:t>
            </a:r>
            <a:r>
              <a:rPr lang="en-US" sz="2000" dirty="0" err="1">
                <a:latin typeface="Consolas"/>
                <a:cs typeface="Consolas"/>
              </a:rPr>
              <a:t>load_byte</a:t>
            </a:r>
            <a:r>
              <a:rPr lang="en-US" sz="2000" dirty="0">
                <a:latin typeface="Consolas"/>
                <a:cs typeface="Consolas"/>
              </a:rPr>
              <a:t>(…);</a:t>
            </a:r>
          </a:p>
          <a:p>
            <a:r>
              <a:rPr lang="en-US" sz="2000" dirty="0">
                <a:latin typeface="Consolas"/>
                <a:cs typeface="Consolas"/>
              </a:rPr>
              <a:t>…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907FB0B-F06C-4E91-B260-3CA3ADC42F17}"/>
              </a:ext>
            </a:extLst>
          </p:cNvPr>
          <p:cNvSpPr/>
          <p:nvPr/>
        </p:nvSpPr>
        <p:spPr>
          <a:xfrm rot="5400000">
            <a:off x="5723537" y="3870887"/>
            <a:ext cx="555593" cy="11543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58138-2B73-4E9E-BEEC-538E7ED59ED1}"/>
              </a:ext>
            </a:extLst>
          </p:cNvPr>
          <p:cNvSpPr txBox="1"/>
          <p:nvPr/>
        </p:nvSpPr>
        <p:spPr>
          <a:xfrm>
            <a:off x="5652608" y="4299340"/>
            <a:ext cx="745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p4c-xdp</a:t>
            </a:r>
            <a:endParaRPr lang="en-US" sz="101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44F3-C61C-4C78-BB74-1CA4B1B3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724" y="248803"/>
            <a:ext cx="4629150" cy="467597"/>
          </a:xfrm>
        </p:spPr>
        <p:txBody>
          <a:bodyPr>
            <a:normAutofit fontScale="90000"/>
          </a:bodyPr>
          <a:lstStyle/>
          <a:p>
            <a:r>
              <a:rPr lang="en-US" dirty="0"/>
              <a:t>Match-Action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612" y="854900"/>
            <a:ext cx="7852180" cy="30056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﻿</a:t>
            </a:r>
            <a:r>
              <a:rPr lang="en-US" sz="1600" b="1" dirty="0">
                <a:latin typeface="Consolas"/>
                <a:cs typeface="Consolas"/>
              </a:rPr>
              <a:t>control </a:t>
            </a:r>
            <a:r>
              <a:rPr lang="en-US" sz="1600" dirty="0">
                <a:latin typeface="Consolas"/>
                <a:cs typeface="Consolas"/>
              </a:rPr>
              <a:t>Ingress (</a:t>
            </a:r>
            <a:r>
              <a:rPr lang="en-US" sz="1600" b="1" dirty="0" err="1">
                <a:latin typeface="Consolas"/>
                <a:cs typeface="Consolas"/>
              </a:rPr>
              <a:t>inout</a:t>
            </a:r>
            <a:r>
              <a:rPr lang="en-US" sz="1600" dirty="0">
                <a:latin typeface="Consolas"/>
                <a:cs typeface="Consolas"/>
              </a:rPr>
              <a:t> Headers </a:t>
            </a:r>
            <a:r>
              <a:rPr lang="en-US" sz="1600" dirty="0" err="1">
                <a:latin typeface="Consolas"/>
                <a:cs typeface="Consolas"/>
              </a:rPr>
              <a:t>hdr</a:t>
            </a:r>
            <a:r>
              <a:rPr lang="en-US" sz="16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</a:t>
            </a:r>
            <a:r>
              <a:rPr lang="en-US" sz="1600" b="1" dirty="0">
                <a:latin typeface="Consolas"/>
                <a:cs typeface="Consolas"/>
              </a:rPr>
              <a:t>in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xdp_input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xin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b="1" dirty="0">
                <a:latin typeface="Consolas"/>
                <a:cs typeface="Consolas"/>
              </a:rPr>
              <a:t>out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xdp_output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xout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  action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latin typeface="Consolas"/>
                <a:cs typeface="Consolas"/>
              </a:rPr>
              <a:t>() { </a:t>
            </a:r>
            <a:r>
              <a:rPr lang="en-US" sz="1600" dirty="0" err="1">
                <a:latin typeface="Consolas"/>
                <a:cs typeface="Consolas"/>
              </a:rPr>
              <a:t>xout.output_action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xdp_action.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  <a:cs typeface="Consolas"/>
              </a:rPr>
              <a:t>XDP_DROP</a:t>
            </a:r>
            <a:r>
              <a:rPr lang="en-US" sz="160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  action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latin typeface="Consolas"/>
                <a:cs typeface="Consolas"/>
              </a:rPr>
              <a:t>() { </a:t>
            </a:r>
            <a:r>
              <a:rPr lang="en-US" sz="1600" dirty="0" err="1">
                <a:latin typeface="Consolas"/>
                <a:cs typeface="Consolas"/>
              </a:rPr>
              <a:t>xout.output_action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xdp_action.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  <a:cs typeface="Consolas"/>
              </a:rPr>
              <a:t>XDP_PASS</a:t>
            </a:r>
            <a:r>
              <a:rPr lang="en-US" sz="160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  table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mactable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nsolas"/>
                <a:cs typeface="Consolas"/>
              </a:rPr>
              <a:t>key</a:t>
            </a:r>
            <a:r>
              <a:rPr lang="en-US" sz="1600" dirty="0">
                <a:latin typeface="Consolas"/>
                <a:cs typeface="Consolas"/>
              </a:rPr>
              <a:t> = {</a:t>
            </a:r>
            <a:r>
              <a:rPr lang="en-US" sz="1600" dirty="0" err="1">
                <a:latin typeface="Consolas"/>
                <a:cs typeface="Consolas"/>
              </a:rPr>
              <a:t>hdr.ethernet.destination</a:t>
            </a:r>
            <a:r>
              <a:rPr lang="en-US" sz="1600" dirty="0">
                <a:latin typeface="Consolas"/>
                <a:cs typeface="Consolas"/>
              </a:rPr>
              <a:t> : exact;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nsolas"/>
                <a:cs typeface="Consolas"/>
              </a:rPr>
              <a:t>actions</a:t>
            </a:r>
            <a:r>
              <a:rPr lang="en-US" sz="1600" dirty="0">
                <a:latin typeface="Consolas"/>
                <a:cs typeface="Consolas"/>
              </a:rPr>
              <a:t> = 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implementation = </a:t>
            </a:r>
            <a:r>
              <a:rPr lang="en-US" sz="1600" dirty="0" err="1">
                <a:latin typeface="Consolas"/>
                <a:cs typeface="Consolas"/>
              </a:rPr>
              <a:t>hash_table</a:t>
            </a:r>
            <a:r>
              <a:rPr lang="en-US" sz="1600" dirty="0">
                <a:latin typeface="Consolas"/>
                <a:cs typeface="Consolas"/>
              </a:rPr>
              <a:t>(64); } …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E208E-2335-45F8-B92A-EAB9A6184724}"/>
              </a:ext>
            </a:extLst>
          </p:cNvPr>
          <p:cNvSpPr/>
          <p:nvPr/>
        </p:nvSpPr>
        <p:spPr>
          <a:xfrm>
            <a:off x="2294612" y="4048026"/>
            <a:ext cx="34290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﻿</a:t>
            </a:r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mactable_key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u8 field0[6];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16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enum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mactable_actions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12904-9802-48BA-9C35-D8BF9B780803}"/>
              </a:ext>
            </a:extLst>
          </p:cNvPr>
          <p:cNvSpPr/>
          <p:nvPr/>
        </p:nvSpPr>
        <p:spPr>
          <a:xfrm>
            <a:off x="6060876" y="4048026"/>
            <a:ext cx="438727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mactable_value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6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enum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mactable_actions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action;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union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}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}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} u;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EBE0D2D2-6FBC-4C5B-8937-85BFF06160F9}"/>
              </a:ext>
            </a:extLst>
          </p:cNvPr>
          <p:cNvSpPr/>
          <p:nvPr/>
        </p:nvSpPr>
        <p:spPr>
          <a:xfrm rot="5400000">
            <a:off x="5507246" y="3514171"/>
            <a:ext cx="555593" cy="11543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EBD17-3DEB-4BDB-892C-CD171EBF52F7}"/>
              </a:ext>
            </a:extLst>
          </p:cNvPr>
          <p:cNvSpPr txBox="1"/>
          <p:nvPr/>
        </p:nvSpPr>
        <p:spPr>
          <a:xfrm>
            <a:off x="5436317" y="3942624"/>
            <a:ext cx="745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p4c-xdp</a:t>
            </a:r>
            <a:endParaRPr lang="en-US" sz="1013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0F67-A831-487C-8451-6D6C2E50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FC46-A69F-4095-8077-763A5464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Control-plane API in 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0E1E2-A1A6-4CCF-A973-CBFE8E30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243" y="1740950"/>
            <a:ext cx="7971104" cy="441682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﻿#include ”xdp1.h”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main 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fd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bpf_obj_get</a:t>
            </a:r>
            <a:r>
              <a:rPr lang="en-US" sz="2000" dirty="0">
                <a:latin typeface="Consolas"/>
                <a:cs typeface="Consolas"/>
              </a:rPr>
              <a:t>(MAP_PATH);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mactable_key</a:t>
            </a:r>
            <a:r>
              <a:rPr lang="en-US" sz="2000" dirty="0">
                <a:latin typeface="Consolas"/>
                <a:cs typeface="Consolas"/>
              </a:rPr>
              <a:t> key;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memcpy</a:t>
            </a:r>
            <a:r>
              <a:rPr lang="en-US" sz="2000" dirty="0">
                <a:latin typeface="Consolas"/>
                <a:cs typeface="Consolas"/>
              </a:rPr>
              <a:t>(key.field0, MACADDR, 6);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mactable_value</a:t>
            </a:r>
            <a:r>
              <a:rPr lang="en-US" sz="2000" dirty="0">
                <a:latin typeface="Consolas"/>
                <a:cs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value.action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Fallback_action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bpf_update_elem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fd</a:t>
            </a:r>
            <a:r>
              <a:rPr lang="en-US" sz="2000" dirty="0">
                <a:latin typeface="Consolas"/>
                <a:cs typeface="Consolas"/>
              </a:rPr>
              <a:t>, &amp;key, &amp;value, BPF_ANY);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CB6DF-A033-4644-A90D-C7D46B8547EE}"/>
              </a:ext>
            </a:extLst>
          </p:cNvPr>
          <p:cNvSpPr txBox="1"/>
          <p:nvPr/>
        </p:nvSpPr>
        <p:spPr>
          <a:xfrm>
            <a:off x="5325795" y="1364975"/>
            <a:ext cx="2572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Generated by compiler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A66CEB-D5A2-46F8-950C-C63BE08B6776}"/>
              </a:ext>
            </a:extLst>
          </p:cNvPr>
          <p:cNvCxnSpPr>
            <a:stCxn id="5" idx="1"/>
          </p:cNvCxnSpPr>
          <p:nvPr/>
        </p:nvCxnSpPr>
        <p:spPr>
          <a:xfrm flipH="1">
            <a:off x="4312920" y="1565030"/>
            <a:ext cx="1012874" cy="26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D4E06-E449-4AF1-B976-43039D32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533" y="465370"/>
            <a:ext cx="7642554" cy="4675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Deparser</a:t>
            </a:r>
            <a:r>
              <a:rPr lang="en-US" dirty="0"/>
              <a:t>: Update the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641" y="1636777"/>
            <a:ext cx="5214719" cy="169907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﻿</a:t>
            </a:r>
            <a:r>
              <a:rPr lang="en-US" sz="2000" b="1" dirty="0">
                <a:latin typeface="Consolas"/>
                <a:cs typeface="Consolas"/>
              </a:rPr>
              <a:t>control </a:t>
            </a:r>
            <a:r>
              <a:rPr lang="en-US" sz="2000" dirty="0">
                <a:latin typeface="Consolas"/>
                <a:cs typeface="Consolas"/>
              </a:rPr>
              <a:t>Deparser(in Headers </a:t>
            </a:r>
            <a:r>
              <a:rPr lang="en-US" sz="2000" b="1" dirty="0" err="1">
                <a:solidFill>
                  <a:srgbClr val="C00000"/>
                </a:solidFill>
                <a:latin typeface="Consolas"/>
                <a:cs typeface="Consolas"/>
              </a:rPr>
              <a:t>hdrs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packet_out</a:t>
            </a:r>
            <a:r>
              <a:rPr lang="en-US" sz="2000" dirty="0">
                <a:latin typeface="Consolas"/>
                <a:cs typeface="Consolas"/>
              </a:rPr>
              <a:t> packet)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b="1" dirty="0">
                <a:latin typeface="Consolas"/>
                <a:cs typeface="Consolas"/>
              </a:rPr>
              <a:t>   apply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err="1">
                <a:latin typeface="Consolas"/>
                <a:cs typeface="Consolas"/>
              </a:rPr>
              <a:t>packet.emit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hdrs.ethernet</a:t>
            </a:r>
            <a:r>
              <a:rPr lang="en-US" sz="2000" dirty="0">
                <a:latin typeface="Consolas"/>
                <a:cs typeface="Consolas"/>
              </a:rPr>
              <a:t>);     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err="1">
                <a:latin typeface="Consolas"/>
                <a:cs typeface="Consolas"/>
              </a:rPr>
              <a:t>packet.emit</a:t>
            </a:r>
            <a:r>
              <a:rPr lang="en-US" sz="2000" dirty="0">
                <a:latin typeface="Consolas"/>
                <a:cs typeface="Consolas"/>
              </a:rPr>
              <a:t>(hdrs.ipv4); 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4FBA5-B740-4640-82BA-C1D253DBFD90}"/>
              </a:ext>
            </a:extLst>
          </p:cNvPr>
          <p:cNvSpPr/>
          <p:nvPr/>
        </p:nvSpPr>
        <p:spPr>
          <a:xfrm>
            <a:off x="1831915" y="3903633"/>
            <a:ext cx="8698925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bpf_xdp_adjust_head</a:t>
            </a:r>
            <a:r>
              <a:rPr lang="en-US" sz="2000" dirty="0"/>
              <a:t>(</a:t>
            </a:r>
            <a:r>
              <a:rPr lang="en-US" sz="2000" dirty="0" err="1"/>
              <a:t>skb</a:t>
            </a:r>
            <a:r>
              <a:rPr lang="en-US" sz="2000" dirty="0"/>
              <a:t>, offset);</a:t>
            </a:r>
            <a:br>
              <a:rPr lang="en-US" sz="2000" dirty="0"/>
            </a:br>
            <a:r>
              <a:rPr lang="en-US" sz="2000" dirty="0" err="1"/>
              <a:t>ebpf_byte</a:t>
            </a:r>
            <a:r>
              <a:rPr lang="en-US" sz="2000" dirty="0"/>
              <a:t> = ((char*)(&amp;</a:t>
            </a:r>
            <a:r>
              <a:rPr lang="en-US" sz="2000" dirty="0" err="1"/>
              <a:t>hd.ethernet.destination</a:t>
            </a:r>
            <a:r>
              <a:rPr lang="en-US" sz="2000" dirty="0"/>
              <a:t>))[0];</a:t>
            </a:r>
          </a:p>
          <a:p>
            <a:r>
              <a:rPr lang="en-US" sz="2000" dirty="0" err="1"/>
              <a:t>write_byte</a:t>
            </a:r>
            <a:r>
              <a:rPr lang="en-US" sz="2000" dirty="0"/>
              <a:t>(</a:t>
            </a:r>
            <a:r>
              <a:rPr lang="en-US" sz="2000" dirty="0" err="1"/>
              <a:t>ebpf_packetStart</a:t>
            </a:r>
            <a:r>
              <a:rPr lang="en-US" sz="2000" dirty="0"/>
              <a:t>, BYTES(</a:t>
            </a:r>
            <a:r>
              <a:rPr lang="en-US" sz="2000" dirty="0" err="1"/>
              <a:t>ebpf_packetOffsetInBits</a:t>
            </a:r>
            <a:r>
              <a:rPr lang="en-US" sz="2000" dirty="0"/>
              <a:t>) + 0, </a:t>
            </a:r>
            <a:r>
              <a:rPr lang="en-US" sz="2000" dirty="0" err="1"/>
              <a:t>ebpf_byte</a:t>
            </a:r>
            <a:r>
              <a:rPr lang="en-US" sz="2000" dirty="0"/>
              <a:t>);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 err="1"/>
              <a:t>ebpf_packetOffsetInBits</a:t>
            </a:r>
            <a:r>
              <a:rPr lang="en-US" sz="2000" dirty="0"/>
              <a:t> += 48;</a:t>
            </a:r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E9E22EE3-46BC-4B48-AF94-6E6FA5EEF7C1}"/>
              </a:ext>
            </a:extLst>
          </p:cNvPr>
          <p:cNvSpPr/>
          <p:nvPr/>
        </p:nvSpPr>
        <p:spPr>
          <a:xfrm rot="5400000">
            <a:off x="5818205" y="3066244"/>
            <a:ext cx="555593" cy="11543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6CAD2-36C7-4B79-820C-06ECFA5EB9EE}"/>
              </a:ext>
            </a:extLst>
          </p:cNvPr>
          <p:cNvSpPr txBox="1"/>
          <p:nvPr/>
        </p:nvSpPr>
        <p:spPr>
          <a:xfrm>
            <a:off x="5747276" y="3494697"/>
            <a:ext cx="745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p4c-xdp</a:t>
            </a:r>
            <a:endParaRPr lang="en-US" sz="1013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51C9-6A23-478A-9E06-40A24325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350" y="388743"/>
            <a:ext cx="7672106" cy="467597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C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1040524"/>
            <a:ext cx="5560708" cy="56020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﻿</a:t>
            </a:r>
            <a:r>
              <a:rPr lang="en-US" sz="1700" b="1" dirty="0">
                <a:latin typeface="Consolas"/>
                <a:cs typeface="Consolas"/>
              </a:rPr>
              <a:t>SEC(“prog”)</a:t>
            </a:r>
            <a:br>
              <a:rPr lang="en-US" sz="1700" b="1" dirty="0">
                <a:latin typeface="Consolas"/>
                <a:cs typeface="Consolas"/>
              </a:rPr>
            </a:b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 </a:t>
            </a:r>
            <a:r>
              <a:rPr lang="en-US" sz="1700" b="1" dirty="0" err="1">
                <a:latin typeface="Consolas"/>
                <a:cs typeface="Consolas"/>
              </a:rPr>
              <a:t>ebpf_filter</a:t>
            </a:r>
            <a:r>
              <a:rPr lang="en-US" sz="1700" dirty="0">
                <a:latin typeface="Consolas"/>
                <a:cs typeface="Consolas"/>
              </a:rPr>
              <a:t>(struct </a:t>
            </a:r>
            <a:r>
              <a:rPr lang="en-US" sz="1700" dirty="0" err="1">
                <a:latin typeface="Consolas"/>
                <a:cs typeface="Consolas"/>
              </a:rPr>
              <a:t>xdp_md</a:t>
            </a:r>
            <a:r>
              <a:rPr lang="en-US" sz="1700" dirty="0">
                <a:latin typeface="Consolas"/>
                <a:cs typeface="Consolas"/>
              </a:rPr>
              <a:t> *</a:t>
            </a:r>
            <a:r>
              <a:rPr lang="en-US" sz="1700" dirty="0" err="1">
                <a:latin typeface="Consolas"/>
                <a:cs typeface="Consolas"/>
              </a:rPr>
              <a:t>skb</a:t>
            </a:r>
            <a:r>
              <a:rPr lang="en-US" sz="1700" dirty="0">
                <a:latin typeface="Consolas"/>
                <a:cs typeface="Consolas"/>
              </a:rPr>
              <a:t>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Headers </a:t>
            </a:r>
            <a:r>
              <a:rPr lang="en-US" sz="1700" dirty="0" err="1">
                <a:latin typeface="Consolas"/>
                <a:cs typeface="Consolas"/>
              </a:rPr>
              <a:t>hd</a:t>
            </a:r>
            <a:r>
              <a:rPr lang="en-US" sz="1700" dirty="0">
                <a:latin typeface="Consolas"/>
                <a:cs typeface="Consolas"/>
              </a:rPr>
              <a:t> = {};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   /* parser */</a:t>
            </a:r>
            <a:b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   </a:t>
            </a:r>
            <a:r>
              <a:rPr lang="en-US" sz="1700" dirty="0">
                <a:latin typeface="Consolas"/>
                <a:cs typeface="Consolas"/>
              </a:rPr>
              <a:t>if (end &lt; start + </a:t>
            </a:r>
            <a:r>
              <a:rPr lang="en-US" sz="1700" dirty="0" err="1">
                <a:latin typeface="Consolas"/>
                <a:cs typeface="Consolas"/>
              </a:rPr>
              <a:t>header_size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</a:t>
            </a:r>
            <a:r>
              <a:rPr lang="en-US" sz="1700" b="1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goto</a:t>
            </a:r>
            <a:r>
              <a:rPr lang="en-US" sz="17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reject;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  </a:t>
            </a:r>
            <a:r>
              <a:rPr lang="en-US" sz="1700" dirty="0" err="1">
                <a:latin typeface="Consolas"/>
                <a:cs typeface="Consolas"/>
              </a:rPr>
              <a:t>hd.ethernet.destination</a:t>
            </a:r>
            <a:r>
              <a:rPr lang="en-US" sz="1700" dirty="0">
                <a:latin typeface="Consolas"/>
                <a:cs typeface="Consolas"/>
              </a:rPr>
              <a:t>[0] = </a:t>
            </a:r>
            <a:r>
              <a:rPr lang="en-US" sz="1700" dirty="0" err="1">
                <a:latin typeface="Consolas"/>
                <a:cs typeface="Consolas"/>
              </a:rPr>
              <a:t>load_byte</a:t>
            </a:r>
            <a:r>
              <a:rPr lang="en-US" sz="1700" dirty="0">
                <a:latin typeface="Consolas"/>
                <a:cs typeface="Consolas"/>
              </a:rPr>
              <a:t>(…);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   /* </a:t>
            </a:r>
            <a:r>
              <a:rPr lang="en-US" sz="1700" dirty="0" err="1">
                <a:solidFill>
                  <a:srgbClr val="C00000"/>
                </a:solidFill>
                <a:latin typeface="Consolas"/>
                <a:cs typeface="Consolas"/>
              </a:rPr>
              <a:t>match+action</a:t>
            </a: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*/</a:t>
            </a:r>
            <a:b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   </a:t>
            </a:r>
            <a:r>
              <a:rPr lang="en-US" sz="1700" dirty="0">
                <a:latin typeface="Consolas"/>
                <a:cs typeface="Consolas"/>
              </a:rPr>
              <a:t>value = </a:t>
            </a:r>
            <a:r>
              <a:rPr lang="en-US" sz="1700" dirty="0" err="1">
                <a:latin typeface="Consolas"/>
                <a:cs typeface="Consolas"/>
              </a:rPr>
              <a:t>bpf_map_lookup_elem</a:t>
            </a:r>
            <a:r>
              <a:rPr lang="en-US" sz="1700" dirty="0">
                <a:latin typeface="Consolas"/>
                <a:cs typeface="Consolas"/>
              </a:rPr>
              <a:t>(key);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switch</a:t>
            </a:r>
            <a:r>
              <a:rPr lang="en-US" sz="1700" dirty="0">
                <a:latin typeface="Consolas"/>
                <a:cs typeface="Consolas"/>
              </a:rPr>
              <a:t>(value-&gt;action)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case</a:t>
            </a:r>
            <a:r>
              <a:rPr lang="en-US" sz="17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Drop_action</a:t>
            </a:r>
            <a:r>
              <a:rPr lang="en-US" sz="1700" dirty="0">
                <a:latin typeface="Consolas"/>
                <a:cs typeface="Consolas"/>
              </a:rPr>
              <a:t>: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… 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   /* </a:t>
            </a:r>
            <a:r>
              <a:rPr lang="en-US" sz="1700" dirty="0" err="1">
                <a:solidFill>
                  <a:srgbClr val="C00000"/>
                </a:solidFill>
                <a:latin typeface="Consolas"/>
                <a:cs typeface="Consolas"/>
              </a:rPr>
              <a:t>deparser</a:t>
            </a: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 */</a:t>
            </a:r>
            <a:b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C00000"/>
                </a:solidFill>
                <a:latin typeface="Consolas"/>
                <a:cs typeface="Consolas"/>
              </a:rPr>
              <a:t>   </a:t>
            </a:r>
            <a:r>
              <a:rPr lang="en-US" sz="1700" dirty="0" err="1">
                <a:latin typeface="Consolas"/>
                <a:cs typeface="Consolas"/>
              </a:rPr>
              <a:t>xdp_adjust_head</a:t>
            </a:r>
            <a:r>
              <a:rPr lang="en-US" sz="1700" dirty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  // update packet header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return</a:t>
            </a:r>
            <a:r>
              <a:rPr lang="en-US" sz="17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xout.xdp_output</a:t>
            </a:r>
            <a:r>
              <a:rPr lang="en-US" sz="1700" dirty="0">
                <a:latin typeface="Consolas"/>
                <a:cs typeface="Consolas"/>
              </a:rPr>
              <a:t>;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5403" y="1501401"/>
            <a:ext cx="4768356" cy="4680257"/>
          </a:xfrm>
          <a:prstGeom prst="rect">
            <a:avLst/>
          </a:prstGeom>
        </p:spPr>
        <p:txBody>
          <a:bodyPr vert="horz" lIns="51435" tIns="25718" rIns="51435" bIns="25718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prstClr val="black"/>
                </a:solidFill>
              </a:rPr>
              <a:t>Parser: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Check packet access boundary.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Walk through the protocol graph.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Save in “</a:t>
            </a:r>
            <a:r>
              <a:rPr lang="en-US" sz="2600" dirty="0" err="1">
                <a:solidFill>
                  <a:prstClr val="black"/>
                </a:solidFill>
              </a:rPr>
              <a:t>struct</a:t>
            </a:r>
            <a:r>
              <a:rPr lang="en-US" sz="2600" dirty="0">
                <a:solidFill>
                  <a:prstClr val="black"/>
                </a:solidFill>
              </a:rPr>
              <a:t> Headers hd.”</a:t>
            </a:r>
          </a:p>
          <a:p>
            <a:pPr lvl="1"/>
            <a:endParaRPr lang="en-US" sz="2600" dirty="0">
              <a:solidFill>
                <a:prstClr val="black"/>
              </a:solidFill>
            </a:endParaRPr>
          </a:p>
          <a:p>
            <a:r>
              <a:rPr lang="en-US" sz="3000" dirty="0" err="1">
                <a:solidFill>
                  <a:prstClr val="black"/>
                </a:solidFill>
              </a:rPr>
              <a:t>Match+Action</a:t>
            </a:r>
            <a:r>
              <a:rPr lang="en-US" sz="3000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Extract key from </a:t>
            </a:r>
            <a:r>
              <a:rPr lang="en-US" sz="2600" dirty="0" err="1">
                <a:solidFill>
                  <a:prstClr val="black"/>
                </a:solidFill>
              </a:rPr>
              <a:t>struct</a:t>
            </a:r>
            <a:r>
              <a:rPr lang="en-US" sz="2600" dirty="0">
                <a:solidFill>
                  <a:prstClr val="black"/>
                </a:solidFill>
              </a:rPr>
              <a:t> Headers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Lookup BPF hash map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Execute the </a:t>
            </a:r>
            <a:r>
              <a:rPr lang="en-US" sz="2600" dirty="0" err="1">
                <a:solidFill>
                  <a:prstClr val="black"/>
                </a:solidFill>
              </a:rPr>
              <a:t>correponding</a:t>
            </a:r>
            <a:r>
              <a:rPr lang="en-US" sz="2600" dirty="0">
                <a:solidFill>
                  <a:prstClr val="black"/>
                </a:solidFill>
              </a:rPr>
              <a:t> action</a:t>
            </a:r>
          </a:p>
          <a:p>
            <a:pPr lvl="1"/>
            <a:endParaRPr lang="en-US" sz="2600" dirty="0">
              <a:solidFill>
                <a:prstClr val="black"/>
              </a:solidFill>
            </a:endParaRPr>
          </a:p>
          <a:p>
            <a:r>
              <a:rPr lang="en-US" sz="3000" dirty="0" err="1">
                <a:solidFill>
                  <a:prstClr val="black"/>
                </a:solidFill>
              </a:rPr>
              <a:t>Deparser</a:t>
            </a:r>
            <a:endParaRPr lang="en-US" sz="3000" dirty="0">
              <a:solidFill>
                <a:prstClr val="black"/>
              </a:solidFill>
            </a:endParaRP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Convert headers back into a byte stream.</a:t>
            </a:r>
          </a:p>
          <a:p>
            <a:pPr lvl="1"/>
            <a:r>
              <a:rPr lang="en-US" sz="2600" dirty="0">
                <a:solidFill>
                  <a:prstClr val="black"/>
                </a:solidFill>
              </a:rPr>
              <a:t>Only valid headers are emitted.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15134-D85B-4D75-8789-399C310A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2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6" y="4851873"/>
            <a:ext cx="8410575" cy="975214"/>
          </a:xfrm>
        </p:spPr>
        <p:txBody>
          <a:bodyPr>
            <a:normAutofit/>
          </a:bodyPr>
          <a:lstStyle/>
          <a:p>
            <a:r>
              <a:rPr lang="en-US" dirty="0"/>
              <a:t>Performance Benchmarks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79346-F0B0-41A9-87CB-9CF6A185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27" y="2006127"/>
            <a:ext cx="4295036" cy="237002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12CA45F-E362-4AFD-A12A-7EAA7CEE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6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426" y="373781"/>
            <a:ext cx="7886700" cy="989795"/>
          </a:xfrm>
        </p:spPr>
        <p:txBody>
          <a:bodyPr/>
          <a:lstStyle/>
          <a:p>
            <a:r>
              <a:rPr lang="en-US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548" y="4018494"/>
            <a:ext cx="9897141" cy="2403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P4C-XDP binary</a:t>
            </a:r>
          </a:p>
          <a:p>
            <a:pPr lvl="1"/>
            <a:r>
              <a:rPr lang="en-US" dirty="0"/>
              <a:t>#./p4c-xdp --target </a:t>
            </a:r>
            <a:r>
              <a:rPr lang="en-US" dirty="0" err="1"/>
              <a:t>xdp</a:t>
            </a:r>
            <a:r>
              <a:rPr lang="en-US" dirty="0"/>
              <a:t> -o &lt;</a:t>
            </a:r>
            <a:r>
              <a:rPr lang="en-US" b="1" dirty="0" err="1">
                <a:solidFill>
                  <a:srgbClr val="C00000"/>
                </a:solidFill>
              </a:rPr>
              <a:t>output_file</a:t>
            </a:r>
            <a:r>
              <a:rPr lang="en-US" dirty="0"/>
              <a:t>&gt; 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input p4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Sample code at tests/</a:t>
            </a:r>
            <a:r>
              <a:rPr lang="en-US" dirty="0" err="1"/>
              <a:t>xdp</a:t>
            </a:r>
            <a:r>
              <a:rPr lang="en-US" dirty="0"/>
              <a:t>*.p4</a:t>
            </a:r>
          </a:p>
          <a:p>
            <a:pPr lvl="1"/>
            <a:r>
              <a:rPr lang="en-US" dirty="0"/>
              <a:t>Load to driver by: </a:t>
            </a:r>
            <a:r>
              <a:rPr lang="en-US" sz="2000" dirty="0" err="1">
                <a:latin typeface="Consolas" panose="020B0609020204030204" pitchFamily="49" charset="0"/>
              </a:rPr>
              <a:t>ip</a:t>
            </a:r>
            <a:r>
              <a:rPr lang="en-US" sz="2000" dirty="0">
                <a:latin typeface="Consolas" panose="020B0609020204030204" pitchFamily="49" charset="0"/>
              </a:rPr>
              <a:t> link set dev eth0 </a:t>
            </a:r>
            <a:r>
              <a:rPr lang="en-US" sz="2000" dirty="0" err="1">
                <a:latin typeface="Consolas" panose="020B0609020204030204" pitchFamily="49" charset="0"/>
              </a:rPr>
              <a:t>xdp</a:t>
            </a:r>
            <a:r>
              <a:rPr lang="en-US" sz="2000" dirty="0">
                <a:latin typeface="Consolas" panose="020B0609020204030204" pitchFamily="49" charset="0"/>
              </a:rPr>
              <a:t> obj xdp1.o</a:t>
            </a:r>
          </a:p>
          <a:p>
            <a:r>
              <a:rPr lang="en-US" dirty="0"/>
              <a:t>Measure packet rate in </a:t>
            </a:r>
            <a:r>
              <a:rPr lang="en-US" dirty="0" err="1"/>
              <a:t>Mpps</a:t>
            </a:r>
            <a:endParaRPr lang="en-US" dirty="0"/>
          </a:p>
          <a:p>
            <a:pPr lvl="1"/>
            <a:r>
              <a:rPr lang="en-US" dirty="0"/>
              <a:t>Packet drop rate (XDP_DROP) and transmit rate (XDP_TX)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15982" y="1363576"/>
            <a:ext cx="6853598" cy="2103601"/>
            <a:chOff x="1360257" y="1701013"/>
            <a:chExt cx="6066209" cy="1640330"/>
          </a:xfrm>
        </p:grpSpPr>
        <p:sp>
          <p:nvSpPr>
            <p:cNvPr id="5" name="Rectangle 4"/>
            <p:cNvSpPr/>
            <p:nvPr/>
          </p:nvSpPr>
          <p:spPr>
            <a:xfrm>
              <a:off x="1360257" y="2508096"/>
              <a:ext cx="1878284" cy="5579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16-core Intel Xeon </a:t>
              </a:r>
            </a:p>
            <a:p>
              <a:r>
                <a:rPr lang="en-US" sz="1350" dirty="0">
                  <a:solidFill>
                    <a:prstClr val="black"/>
                  </a:solidFill>
                </a:rPr>
                <a:t>E5 2650 2.4GHz </a:t>
              </a:r>
            </a:p>
            <a:p>
              <a:r>
                <a:rPr lang="en-US" sz="1350" dirty="0">
                  <a:solidFill>
                    <a:prstClr val="black"/>
                  </a:solidFill>
                </a:rPr>
                <a:t>32GB memory</a:t>
              </a:r>
            </a:p>
          </p:txBody>
        </p:sp>
        <p:pic>
          <p:nvPicPr>
            <p:cNvPr id="6" name="Picture 5" descr="MC900434845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7697" y="2031852"/>
              <a:ext cx="628650" cy="6286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67016" y="2833512"/>
              <a:ext cx="1393267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Intel X540 10GbE</a:t>
              </a:r>
            </a:p>
            <a:p>
              <a:r>
                <a:rPr lang="en-US" sz="1350" dirty="0" err="1">
                  <a:solidFill>
                    <a:prstClr val="black"/>
                  </a:solidFill>
                </a:rPr>
                <a:t>Ixgbe</a:t>
              </a:r>
              <a:r>
                <a:rPr lang="en-US" sz="1350" dirty="0">
                  <a:solidFill>
                    <a:prstClr val="black"/>
                  </a:solidFill>
                </a:rPr>
                <a:t> driver</a:t>
              </a:r>
            </a:p>
          </p:txBody>
        </p:sp>
        <p:pic>
          <p:nvPicPr>
            <p:cNvPr id="8" name="Picture 7" descr="nic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2439" y="2341110"/>
              <a:ext cx="878104" cy="535643"/>
            </a:xfrm>
            <a:prstGeom prst="rect">
              <a:avLst/>
            </a:prstGeom>
          </p:spPr>
        </p:pic>
        <p:pic>
          <p:nvPicPr>
            <p:cNvPr id="9" name="Picture 8" descr="MC900434845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8934" y="2031852"/>
              <a:ext cx="628650" cy="628650"/>
            </a:xfrm>
            <a:prstGeom prst="rect">
              <a:avLst/>
            </a:prstGeom>
          </p:spPr>
        </p:pic>
        <p:pic>
          <p:nvPicPr>
            <p:cNvPr id="10" name="Picture 9" descr="nic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09437" y="2341110"/>
              <a:ext cx="878104" cy="535643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060283" y="2389572"/>
              <a:ext cx="734526" cy="9665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42040" y="2178976"/>
              <a:ext cx="66877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>
                  <a:solidFill>
                    <a:prstClr val="black"/>
                  </a:solidFill>
                </a:rPr>
                <a:t>sender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48488" y="2833512"/>
              <a:ext cx="1689950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Intel X540 10GbE</a:t>
              </a:r>
            </a:p>
            <a:p>
              <a:r>
                <a:rPr lang="en-US" sz="1350" dirty="0" err="1">
                  <a:solidFill>
                    <a:srgbClr val="C00000"/>
                  </a:solidFill>
                </a:rPr>
                <a:t>ixgbe</a:t>
              </a:r>
              <a:r>
                <a:rPr lang="en-US" sz="1350" dirty="0">
                  <a:solidFill>
                    <a:srgbClr val="C00000"/>
                  </a:solidFill>
                </a:rPr>
                <a:t> driver with XDP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13130" y="2108948"/>
              <a:ext cx="913336" cy="395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prstClr val="black"/>
                  </a:solidFill>
                </a:rPr>
                <a:t>Linux kernel</a:t>
              </a:r>
            </a:p>
            <a:p>
              <a:pPr defTabSz="685800"/>
              <a:r>
                <a:rPr lang="en-US" sz="1350" dirty="0">
                  <a:solidFill>
                    <a:prstClr val="black"/>
                  </a:solidFill>
                </a:rPr>
                <a:t>4.19-rc5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2203" y="1701013"/>
              <a:ext cx="881382" cy="2879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defTabSz="685800"/>
              <a:r>
                <a:rPr lang="en-US" dirty="0">
                  <a:solidFill>
                    <a:prstClr val="white"/>
                  </a:solidFill>
                </a:rPr>
                <a:t>P4C-XDP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04753" y="1807674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UDP 14Mpps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3960878F-9F60-489F-A4BA-FE8CB74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0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P4 Program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825625"/>
            <a:ext cx="6391373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SimpleDrop</a:t>
            </a:r>
            <a:r>
              <a:rPr lang="en-US" dirty="0"/>
              <a:t>: return XDP_DROP</a:t>
            </a:r>
          </a:p>
          <a:p>
            <a:r>
              <a:rPr lang="en-US" dirty="0"/>
              <a:t>xdp1.p4: parse Ethernet/IPv4 header, </a:t>
            </a:r>
            <a:r>
              <a:rPr lang="en-US" dirty="0" err="1"/>
              <a:t>deparse</a:t>
            </a:r>
            <a:r>
              <a:rPr lang="en-US" dirty="0"/>
              <a:t> it, and drop. </a:t>
            </a:r>
          </a:p>
          <a:p>
            <a:r>
              <a:rPr lang="en-US" dirty="0"/>
              <a:t>xdp3.p4: parse Ethernet/IPv4 header, lookup a MAC address in a map, </a:t>
            </a:r>
            <a:r>
              <a:rPr lang="en-US" dirty="0" err="1"/>
              <a:t>deparse</a:t>
            </a:r>
            <a:r>
              <a:rPr lang="en-US" dirty="0"/>
              <a:t> it, and drop. </a:t>
            </a:r>
          </a:p>
          <a:p>
            <a:r>
              <a:rPr lang="en-US" dirty="0"/>
              <a:t>xdp6.p4: parse Ethernet/IPv4 header, lookup and get a new TTL value from </a:t>
            </a:r>
            <a:r>
              <a:rPr lang="en-US" dirty="0" err="1"/>
              <a:t>eBPF</a:t>
            </a:r>
            <a:r>
              <a:rPr lang="en-US" dirty="0"/>
              <a:t> map, set to IPv4 header, </a:t>
            </a:r>
            <a:r>
              <a:rPr lang="en-US" dirty="0" err="1"/>
              <a:t>deparse</a:t>
            </a:r>
            <a:r>
              <a:rPr lang="en-US" dirty="0"/>
              <a:t> it, and drop. </a:t>
            </a:r>
          </a:p>
          <a:p>
            <a:r>
              <a:rPr lang="en-US" dirty="0"/>
              <a:t>Possible Optimization: avoid byte-order translation and unnecessary (de-)parsing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7024"/>
              </p:ext>
            </p:extLst>
          </p:nvPr>
        </p:nvGraphicFramePr>
        <p:xfrm>
          <a:off x="7162276" y="1508732"/>
          <a:ext cx="473225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  <a:r>
                        <a:rPr lang="en-US" baseline="0" dirty="0"/>
                        <a:t>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(</a:t>
                      </a:r>
                      <a:r>
                        <a:rPr lang="en-US" dirty="0" err="1"/>
                        <a:t>Mpps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SimpleDrop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E97872-A2C4-4BA9-9E2C-C061BF70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87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6" y="4851873"/>
            <a:ext cx="8410575" cy="97521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23487-F00A-4A16-A018-E971324C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11" y="941387"/>
            <a:ext cx="5562889" cy="36976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D2A23-9608-4626-A3A9-E386FC00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P4?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511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High-level programming language for network data planes</a:t>
            </a:r>
          </a:p>
          <a:p>
            <a:pPr lvl="1"/>
            <a:r>
              <a:rPr lang="en-US" sz="2800" dirty="0"/>
              <a:t>Allows for protocol flexibility</a:t>
            </a:r>
          </a:p>
          <a:p>
            <a:pPr lvl="1"/>
            <a:r>
              <a:rPr lang="en-US" sz="2800" dirty="0"/>
              <a:t>Specifies a packet processing pipeline</a:t>
            </a:r>
          </a:p>
          <a:p>
            <a:r>
              <a:rPr lang="en-US" sz="3200" dirty="0"/>
              <a:t>Compiled and loaded into target platform</a:t>
            </a:r>
          </a:p>
          <a:p>
            <a:r>
              <a:rPr lang="en-US" sz="3200" dirty="0"/>
              <a:t>Open and standardized</a:t>
            </a:r>
          </a:p>
        </p:txBody>
      </p:sp>
      <p:pic>
        <p:nvPicPr>
          <p:cNvPr id="4" name="Shape 809">
            <a:extLst>
              <a:ext uri="{FF2B5EF4-FFF2-40B4-BE49-F238E27FC236}">
                <a16:creationId xmlns:a16="http://schemas.microsoft.com/office/drawing/2014/main" id="{2BC8E7D5-39CB-4CFB-83D5-CCBA8B82A35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623841" y="95982"/>
            <a:ext cx="4176000" cy="177192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0EFE0A42-8353-4953-8734-49B6540AC68C}"/>
              </a:ext>
            </a:extLst>
          </p:cNvPr>
          <p:cNvSpPr/>
          <p:nvPr/>
        </p:nvSpPr>
        <p:spPr>
          <a:xfrm>
            <a:off x="1529580" y="5281533"/>
            <a:ext cx="9132840" cy="11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P4: Programming Protocol-Independent Packet Processors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Pat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Bosshart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Dan Daly, Glen Gibb, Martin Izzard, Nick McKeown, Jennifer Rexford, Cole Schlesinger, Dan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Talayco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, Amin Vahdat, George Varghese, David Walker </a:t>
            </a:r>
            <a:r>
              <a:rPr lang="en-US" sz="1600" b="0" i="1" strike="noStrike" spc="-1" dirty="0">
                <a:solidFill>
                  <a:srgbClr val="000000"/>
                </a:solidFill>
                <a:latin typeface="Calibri"/>
              </a:rPr>
              <a:t>ACM SIGCOMM Computer Communications Review (CCR). Volume 44, Issue #3 (July 2014)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31C7BA5-7D3C-44E8-8CF7-8AADF0EC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7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8E09-E6D1-478A-AD90-AFCC0E74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6704"/>
            <a:ext cx="8229600" cy="815212"/>
          </a:xfrm>
        </p:spPr>
        <p:txBody>
          <a:bodyPr>
            <a:normAutofit/>
          </a:bodyPr>
          <a:lstStyle/>
          <a:p>
            <a:r>
              <a:rPr lang="en-US" dirty="0"/>
              <a:t>Fundamental Limitations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671E47-F34D-450D-8ECA-C832EF57A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54550"/>
              </p:ext>
            </p:extLst>
          </p:nvPr>
        </p:nvGraphicFramePr>
        <p:xfrm>
          <a:off x="1640866" y="1154903"/>
          <a:ext cx="7922535" cy="446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752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2297628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2943155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5461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Tail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Nested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4014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Multicast/broadcast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9390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Packet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4619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Packet reassembly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25110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Timers/timeouts/aging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50425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44452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0581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Registers/counters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46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Linear scans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614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2156-8F69-4F73-AE8B-3DE2935E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4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D212-B7E2-48BB-AF8B-BECC7A3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XDP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D0A-1670-41CC-A703-684FDFF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 multi-/broadcast support</a:t>
            </a:r>
          </a:p>
          <a:p>
            <a:pPr lvl="1"/>
            <a:r>
              <a:rPr lang="en-US" sz="2800" dirty="0"/>
              <a:t>No ability to clone packets in XDP</a:t>
            </a:r>
          </a:p>
          <a:p>
            <a:r>
              <a:rPr lang="en-US" sz="3200" dirty="0"/>
              <a:t>The stack size is too small</a:t>
            </a:r>
          </a:p>
          <a:p>
            <a:pPr lvl="1"/>
            <a:r>
              <a:rPr lang="en-US" sz="2800" dirty="0"/>
              <a:t>Complex pipelines are rejected by the verifier</a:t>
            </a:r>
          </a:p>
          <a:p>
            <a:r>
              <a:rPr lang="en-US" sz="3200" dirty="0"/>
              <a:t>Generic XDP and TCP</a:t>
            </a:r>
          </a:p>
          <a:p>
            <a:pPr lvl="1"/>
            <a:r>
              <a:rPr lang="en-US" sz="2800" dirty="0"/>
              <a:t>TCP is ignored by the generic XDP driver</a:t>
            </a:r>
          </a:p>
          <a:p>
            <a:r>
              <a:rPr lang="en-US" sz="3200" dirty="0" err="1"/>
              <a:t>eBPF</a:t>
            </a:r>
            <a:r>
              <a:rPr lang="en-US" sz="3200" dirty="0"/>
              <a:t> maps cannot be pinned in network namespaces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36FA-9073-4262-8BA4-08CB93EB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7B7E1-C3BE-4ECF-9E85-1D18CE69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99914" y="606124"/>
            <a:ext cx="1314501" cy="17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2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D212-B7E2-48BB-AF8B-BECC7A3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D0A-1670-41CC-A703-684FDFF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P4 is a language that defines data-path behavior</a:t>
            </a:r>
          </a:p>
          <a:p>
            <a:pPr lvl="1"/>
            <a:r>
              <a:rPr lang="en-US" sz="3200" dirty="0"/>
              <a:t>It generalizes to different architectures</a:t>
            </a:r>
          </a:p>
          <a:p>
            <a:pPr lvl="1"/>
            <a:r>
              <a:rPr lang="en-US" sz="3200" dirty="0"/>
              <a:t>Including the Linux kernel</a:t>
            </a:r>
          </a:p>
          <a:p>
            <a:r>
              <a:rPr lang="en-US" sz="3600" dirty="0"/>
              <a:t>P4 can express XDP</a:t>
            </a:r>
          </a:p>
          <a:p>
            <a:pPr lvl="1"/>
            <a:r>
              <a:rPr lang="en-US" sz="3200" dirty="0"/>
              <a:t>High-level abstraction to C code </a:t>
            </a:r>
          </a:p>
          <a:p>
            <a:pPr lvl="1"/>
            <a:r>
              <a:rPr lang="en-US" sz="3200" dirty="0"/>
              <a:t>Generated code is performant but not optimal</a:t>
            </a:r>
          </a:p>
          <a:p>
            <a:pPr lvl="1"/>
            <a:r>
              <a:rPr lang="en-US" sz="3200" dirty="0"/>
              <a:t>Many future optimizations are possible</a:t>
            </a:r>
          </a:p>
          <a:p>
            <a:r>
              <a:rPr lang="en-US" sz="3600" dirty="0"/>
              <a:t>P4 and XDP have similar limitations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36FA-9073-4262-8BA4-08CB93EB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968F206-9785-45D5-A676-1B10F18F3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075" y="1"/>
            <a:ext cx="2340935" cy="2340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85FEC-A27E-4A21-997B-F6247984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Essentials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D2074B-9657-44FE-A9BD-3574798B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C-like, strongly typed language</a:t>
            </a:r>
          </a:p>
          <a:p>
            <a:r>
              <a:rPr lang="en-US" dirty="0"/>
              <a:t>Type and memory-safe (no pointers)</a:t>
            </a:r>
          </a:p>
          <a:p>
            <a:r>
              <a:rPr lang="en-US" dirty="0"/>
              <a:t>Bounded execution (no loops)</a:t>
            </a:r>
          </a:p>
          <a:p>
            <a:r>
              <a:rPr lang="en-US" dirty="0"/>
              <a:t>Statically allocated (no malloc, no recursion)</a:t>
            </a:r>
          </a:p>
          <a:p>
            <a:r>
              <a:rPr lang="en-US" dirty="0"/>
              <a:t>Spec:</a:t>
            </a:r>
            <a:br>
              <a:rPr lang="en-US" dirty="0"/>
            </a:br>
            <a:r>
              <a:rPr lang="en-US" dirty="0">
                <a:hlinkClick r:id="rId4"/>
              </a:rPr>
              <a:t>http://github.com/p4lang/p4-spec</a:t>
            </a:r>
            <a:endParaRPr lang="en-US" dirty="0"/>
          </a:p>
          <a:p>
            <a:r>
              <a:rPr lang="en-US" dirty="0"/>
              <a:t>Reference compiler implementation:</a:t>
            </a:r>
            <a:br>
              <a:rPr lang="en-US" dirty="0"/>
            </a:br>
            <a:r>
              <a:rPr lang="en-US" dirty="0">
                <a:hlinkClick r:id="rId5"/>
              </a:rPr>
              <a:t>http://github.com/p4lang/p4c</a:t>
            </a:r>
            <a:r>
              <a:rPr lang="en-US" dirty="0"/>
              <a:t> (Apache 2 license)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62782-65F1-4C13-A724-E490F3E16E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Software Workflow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2D231A0C-6617-478D-80F3-9146B131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" name="Shape 2218">
            <a:extLst>
              <a:ext uri="{FF2B5EF4-FFF2-40B4-BE49-F238E27FC236}">
                <a16:creationId xmlns:a16="http://schemas.microsoft.com/office/drawing/2014/main" id="{E6F079FA-ABD8-42F5-81F0-4F3C8EEC2864}"/>
              </a:ext>
            </a:extLst>
          </p:cNvPr>
          <p:cNvSpPr/>
          <p:nvPr/>
        </p:nvSpPr>
        <p:spPr>
          <a:xfrm>
            <a:off x="1828800" y="2667000"/>
            <a:ext cx="2209800" cy="198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2219">
            <a:extLst>
              <a:ext uri="{FF2B5EF4-FFF2-40B4-BE49-F238E27FC236}">
                <a16:creationId xmlns:a16="http://schemas.microsoft.com/office/drawing/2014/main" id="{52979092-BA5F-49A2-8BDB-973EB4EB07CF}"/>
              </a:ext>
            </a:extLst>
          </p:cNvPr>
          <p:cNvSpPr/>
          <p:nvPr/>
        </p:nvSpPr>
        <p:spPr>
          <a:xfrm>
            <a:off x="6324600" y="1905000"/>
            <a:ext cx="3722400" cy="274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2222">
            <a:extLst>
              <a:ext uri="{FF2B5EF4-FFF2-40B4-BE49-F238E27FC236}">
                <a16:creationId xmlns:a16="http://schemas.microsoft.com/office/drawing/2014/main" id="{C2B47DE9-FF48-441E-9168-6EB7CF1BB608}"/>
              </a:ext>
            </a:extLst>
          </p:cNvPr>
          <p:cNvSpPr/>
          <p:nvPr/>
        </p:nvSpPr>
        <p:spPr>
          <a:xfrm>
            <a:off x="1981200" y="3581400"/>
            <a:ext cx="1905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5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 Architecture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45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2223">
            <a:extLst>
              <a:ext uri="{FF2B5EF4-FFF2-40B4-BE49-F238E27FC236}">
                <a16:creationId xmlns:a16="http://schemas.microsoft.com/office/drawing/2014/main" id="{F80D524F-1CE7-4E1A-81F5-7820C2A849AF}"/>
              </a:ext>
            </a:extLst>
          </p:cNvPr>
          <p:cNvSpPr/>
          <p:nvPr/>
        </p:nvSpPr>
        <p:spPr>
          <a:xfrm>
            <a:off x="4267200" y="2743200"/>
            <a:ext cx="15240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50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 Compiler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2224">
            <a:extLst>
              <a:ext uri="{FF2B5EF4-FFF2-40B4-BE49-F238E27FC236}">
                <a16:creationId xmlns:a16="http://schemas.microsoft.com/office/drawing/2014/main" id="{691B14B6-A7CB-4B7B-A959-3F350A442B3E}"/>
              </a:ext>
            </a:extLst>
          </p:cNvPr>
          <p:cNvSpPr/>
          <p:nvPr/>
        </p:nvSpPr>
        <p:spPr>
          <a:xfrm>
            <a:off x="3810000" y="2895600"/>
            <a:ext cx="533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FFD8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Shape 2225">
            <a:extLst>
              <a:ext uri="{FF2B5EF4-FFF2-40B4-BE49-F238E27FC236}">
                <a16:creationId xmlns:a16="http://schemas.microsoft.com/office/drawing/2014/main" id="{6CDA2C7F-860E-4314-9B44-57B3515C89CD}"/>
              </a:ext>
            </a:extLst>
          </p:cNvPr>
          <p:cNvGrpSpPr/>
          <p:nvPr/>
        </p:nvGrpSpPr>
        <p:grpSpPr>
          <a:xfrm>
            <a:off x="4267200" y="3324300"/>
            <a:ext cx="1524000" cy="1171500"/>
            <a:chOff x="3048000" y="2467050"/>
            <a:chExt cx="1524000" cy="1171500"/>
          </a:xfrm>
        </p:grpSpPr>
        <p:sp>
          <p:nvSpPr>
            <p:cNvPr id="74" name="Shape 2226">
              <a:extLst>
                <a:ext uri="{FF2B5EF4-FFF2-40B4-BE49-F238E27FC236}">
                  <a16:creationId xmlns:a16="http://schemas.microsoft.com/office/drawing/2014/main" id="{66EA0F6F-88C8-45A2-9E3C-184F1744B06A}"/>
                </a:ext>
              </a:extLst>
            </p:cNvPr>
            <p:cNvSpPr/>
            <p:nvPr/>
          </p:nvSpPr>
          <p:spPr>
            <a:xfrm>
              <a:off x="3048000" y="2876550"/>
              <a:ext cx="1524000" cy="76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450"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Target-specific configuration binary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2227">
              <a:extLst>
                <a:ext uri="{FF2B5EF4-FFF2-40B4-BE49-F238E27FC236}">
                  <a16:creationId xmlns:a16="http://schemas.microsoft.com/office/drawing/2014/main" id="{45CDB5C4-20D2-4C8E-865D-03F33F36771C}"/>
                </a:ext>
              </a:extLst>
            </p:cNvPr>
            <p:cNvSpPr/>
            <p:nvPr/>
          </p:nvSpPr>
          <p:spPr>
            <a:xfrm rot="5400000">
              <a:off x="3619500" y="2505150"/>
              <a:ext cx="3810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19050" cap="flat" cmpd="sng">
              <a:solidFill>
                <a:srgbClr val="FFD8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Shape 2228">
            <a:extLst>
              <a:ext uri="{FF2B5EF4-FFF2-40B4-BE49-F238E27FC236}">
                <a16:creationId xmlns:a16="http://schemas.microsoft.com/office/drawing/2014/main" id="{A4BA4DDE-9EB9-4CE8-85CA-2304E45B5D74}"/>
              </a:ext>
            </a:extLst>
          </p:cNvPr>
          <p:cNvGrpSpPr/>
          <p:nvPr/>
        </p:nvGrpSpPr>
        <p:grpSpPr>
          <a:xfrm>
            <a:off x="5791200" y="3581400"/>
            <a:ext cx="4117200" cy="914400"/>
            <a:chOff x="4572000" y="2724150"/>
            <a:chExt cx="4117200" cy="914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7" name="Shape 2229">
              <a:extLst>
                <a:ext uri="{FF2B5EF4-FFF2-40B4-BE49-F238E27FC236}">
                  <a16:creationId xmlns:a16="http://schemas.microsoft.com/office/drawing/2014/main" id="{7C8F8F76-9042-48D9-83EB-FE0AFA6C8582}"/>
                </a:ext>
              </a:extLst>
            </p:cNvPr>
            <p:cNvSpPr/>
            <p:nvPr/>
          </p:nvSpPr>
          <p:spPr>
            <a:xfrm>
              <a:off x="5257800" y="2724150"/>
              <a:ext cx="3431400" cy="9144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450"/>
              </a:pPr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Plane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2230">
              <a:extLst>
                <a:ext uri="{FF2B5EF4-FFF2-40B4-BE49-F238E27FC236}">
                  <a16:creationId xmlns:a16="http://schemas.microsoft.com/office/drawing/2014/main" id="{8C5491BF-951C-447C-8EE4-BBEEA3838567}"/>
                </a:ext>
              </a:extLst>
            </p:cNvPr>
            <p:cNvSpPr/>
            <p:nvPr/>
          </p:nvSpPr>
          <p:spPr>
            <a:xfrm>
              <a:off x="5410200" y="2952750"/>
              <a:ext cx="762000" cy="5334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75"/>
              </a:pPr>
              <a:r>
                <a:rPr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Tables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2231">
              <a:extLst>
                <a:ext uri="{FF2B5EF4-FFF2-40B4-BE49-F238E27FC236}">
                  <a16:creationId xmlns:a16="http://schemas.microsoft.com/office/drawing/2014/main" id="{45B4222F-D2AC-4B74-81A4-8F3E3D64A608}"/>
                </a:ext>
              </a:extLst>
            </p:cNvPr>
            <p:cNvSpPr/>
            <p:nvPr/>
          </p:nvSpPr>
          <p:spPr>
            <a:xfrm>
              <a:off x="6324600" y="2952750"/>
              <a:ext cx="762000" cy="533400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50"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Extern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buClr>
                  <a:srgbClr val="000000"/>
                </a:buClr>
                <a:buSzPts val="350"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objects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2232">
              <a:extLst>
                <a:ext uri="{FF2B5EF4-FFF2-40B4-BE49-F238E27FC236}">
                  <a16:creationId xmlns:a16="http://schemas.microsoft.com/office/drawing/2014/main" id="{D05972CC-EF92-42DB-AF0B-64BBCA9928D6}"/>
                </a:ext>
              </a:extLst>
            </p:cNvPr>
            <p:cNvSpPr/>
            <p:nvPr/>
          </p:nvSpPr>
          <p:spPr>
            <a:xfrm>
              <a:off x="4572000" y="3028950"/>
              <a:ext cx="685800" cy="381000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50"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Shape 2233">
            <a:extLst>
              <a:ext uri="{FF2B5EF4-FFF2-40B4-BE49-F238E27FC236}">
                <a16:creationId xmlns:a16="http://schemas.microsoft.com/office/drawing/2014/main" id="{ADABE0CF-BA77-4A24-A9B5-069644A09631}"/>
              </a:ext>
            </a:extLst>
          </p:cNvPr>
          <p:cNvSpPr txBox="1"/>
          <p:nvPr/>
        </p:nvSpPr>
        <p:spPr>
          <a:xfrm>
            <a:off x="9053400" y="4648200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2234">
            <a:extLst>
              <a:ext uri="{FF2B5EF4-FFF2-40B4-BE49-F238E27FC236}">
                <a16:creationId xmlns:a16="http://schemas.microsoft.com/office/drawing/2014/main" id="{B14AA7BE-0703-4C8B-90EC-D8632437E908}"/>
              </a:ext>
            </a:extLst>
          </p:cNvPr>
          <p:cNvSpPr txBox="1"/>
          <p:nvPr/>
        </p:nvSpPr>
        <p:spPr>
          <a:xfrm>
            <a:off x="3124200" y="4953000"/>
            <a:ext cx="20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Shape 2235">
            <a:extLst>
              <a:ext uri="{FF2B5EF4-FFF2-40B4-BE49-F238E27FC236}">
                <a16:creationId xmlns:a16="http://schemas.microsoft.com/office/drawing/2014/main" id="{409025F7-9AC6-4ABE-A9B1-583E753E2FBB}"/>
              </a:ext>
            </a:extLst>
          </p:cNvPr>
          <p:cNvCxnSpPr>
            <a:stCxn id="82" idx="0"/>
          </p:cNvCxnSpPr>
          <p:nvPr/>
        </p:nvCxnSpPr>
        <p:spPr>
          <a:xfrm rot="10800000">
            <a:off x="3581250" y="4495800"/>
            <a:ext cx="588600" cy="457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4" name="Shape 2236">
            <a:extLst>
              <a:ext uri="{FF2B5EF4-FFF2-40B4-BE49-F238E27FC236}">
                <a16:creationId xmlns:a16="http://schemas.microsoft.com/office/drawing/2014/main" id="{E5A5AD08-E9D5-445E-93E8-7D88C519F940}"/>
              </a:ext>
            </a:extLst>
          </p:cNvPr>
          <p:cNvCxnSpPr>
            <a:stCxn id="82" idx="0"/>
          </p:cNvCxnSpPr>
          <p:nvPr/>
        </p:nvCxnSpPr>
        <p:spPr>
          <a:xfrm rot="10800000" flipH="1">
            <a:off x="4169850" y="3352800"/>
            <a:ext cx="249600" cy="1600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5" name="Shape 2237">
            <a:extLst>
              <a:ext uri="{FF2B5EF4-FFF2-40B4-BE49-F238E27FC236}">
                <a16:creationId xmlns:a16="http://schemas.microsoft.com/office/drawing/2014/main" id="{06EFF2A7-65E2-454A-83BE-43DE5FF41F47}"/>
              </a:ext>
            </a:extLst>
          </p:cNvPr>
          <p:cNvCxnSpPr>
            <a:stCxn id="82" idx="0"/>
          </p:cNvCxnSpPr>
          <p:nvPr/>
        </p:nvCxnSpPr>
        <p:spPr>
          <a:xfrm rot="10800000" flipH="1">
            <a:off x="4169850" y="4648500"/>
            <a:ext cx="2135100" cy="304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86" name="Shape 2238">
            <a:extLst>
              <a:ext uri="{FF2B5EF4-FFF2-40B4-BE49-F238E27FC236}">
                <a16:creationId xmlns:a16="http://schemas.microsoft.com/office/drawing/2014/main" id="{DAE96C80-6C0C-407B-BAAB-66B046DE4406}"/>
              </a:ext>
            </a:extLst>
          </p:cNvPr>
          <p:cNvGrpSpPr/>
          <p:nvPr/>
        </p:nvGrpSpPr>
        <p:grpSpPr>
          <a:xfrm>
            <a:off x="1981200" y="1676400"/>
            <a:ext cx="3796500" cy="1676400"/>
            <a:chOff x="762000" y="819150"/>
            <a:chExt cx="3796500" cy="1676400"/>
          </a:xfrm>
        </p:grpSpPr>
        <p:sp>
          <p:nvSpPr>
            <p:cNvPr id="87" name="Shape 2239">
              <a:extLst>
                <a:ext uri="{FF2B5EF4-FFF2-40B4-BE49-F238E27FC236}">
                  <a16:creationId xmlns:a16="http://schemas.microsoft.com/office/drawing/2014/main" id="{1E9572C1-6BB7-45D5-8F28-3BDD19F68ABA}"/>
                </a:ext>
              </a:extLst>
            </p:cNvPr>
            <p:cNvSpPr/>
            <p:nvPr/>
          </p:nvSpPr>
          <p:spPr>
            <a:xfrm>
              <a:off x="762000" y="1885950"/>
              <a:ext cx="1905000" cy="60960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450"/>
              </a:pPr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P4 Program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2240">
              <a:extLst>
                <a:ext uri="{FF2B5EF4-FFF2-40B4-BE49-F238E27FC236}">
                  <a16:creationId xmlns:a16="http://schemas.microsoft.com/office/drawing/2014/main" id="{725C62CE-D9E2-4791-8DAE-F4885600C89A}"/>
                </a:ext>
              </a:extLst>
            </p:cNvPr>
            <p:cNvSpPr txBox="1"/>
            <p:nvPr/>
          </p:nvSpPr>
          <p:spPr>
            <a:xfrm>
              <a:off x="2743200" y="819150"/>
              <a:ext cx="181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500"/>
              </a:pPr>
              <a:r>
                <a:rPr lang="en-US" sz="2000" i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User-supplied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" name="Shape 2241">
              <a:extLst>
                <a:ext uri="{FF2B5EF4-FFF2-40B4-BE49-F238E27FC236}">
                  <a16:creationId xmlns:a16="http://schemas.microsoft.com/office/drawing/2014/main" id="{98171B06-8FB4-477F-A1DB-377E401878FB}"/>
                </a:ext>
              </a:extLst>
            </p:cNvPr>
            <p:cNvCxnSpPr>
              <a:stCxn id="88" idx="2"/>
            </p:cNvCxnSpPr>
            <p:nvPr/>
          </p:nvCxnSpPr>
          <p:spPr>
            <a:xfrm flipH="1">
              <a:off x="2514450" y="1219350"/>
              <a:ext cx="1136400" cy="6666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90" name="Shape 2242">
            <a:extLst>
              <a:ext uri="{FF2B5EF4-FFF2-40B4-BE49-F238E27FC236}">
                <a16:creationId xmlns:a16="http://schemas.microsoft.com/office/drawing/2014/main" id="{F2959021-6FA5-43DE-B58A-D6FA76996B20}"/>
              </a:ext>
            </a:extLst>
          </p:cNvPr>
          <p:cNvSpPr txBox="1"/>
          <p:nvPr/>
        </p:nvSpPr>
        <p:spPr>
          <a:xfrm>
            <a:off x="8211892" y="3179552"/>
            <a:ext cx="1271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2243">
            <a:extLst>
              <a:ext uri="{FF2B5EF4-FFF2-40B4-BE49-F238E27FC236}">
                <a16:creationId xmlns:a16="http://schemas.microsoft.com/office/drawing/2014/main" id="{85E1F7CF-1DED-4C7C-AADF-EEF3A603EA30}"/>
              </a:ext>
            </a:extLst>
          </p:cNvPr>
          <p:cNvSpPr/>
          <p:nvPr/>
        </p:nvSpPr>
        <p:spPr>
          <a:xfrm>
            <a:off x="6477000" y="2057400"/>
            <a:ext cx="3431400" cy="762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Plane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2244">
            <a:extLst>
              <a:ext uri="{FF2B5EF4-FFF2-40B4-BE49-F238E27FC236}">
                <a16:creationId xmlns:a16="http://schemas.microsoft.com/office/drawing/2014/main" id="{57839B9E-DF93-4B90-BDD9-4906CAE7E835}"/>
              </a:ext>
            </a:extLst>
          </p:cNvPr>
          <p:cNvSpPr/>
          <p:nvPr/>
        </p:nvSpPr>
        <p:spPr>
          <a:xfrm>
            <a:off x="6647027" y="2819400"/>
            <a:ext cx="228600" cy="1066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2245">
            <a:extLst>
              <a:ext uri="{FF2B5EF4-FFF2-40B4-BE49-F238E27FC236}">
                <a16:creationId xmlns:a16="http://schemas.microsoft.com/office/drawing/2014/main" id="{1ABD0B9A-9999-4136-8AFF-65FD5CAF995B}"/>
              </a:ext>
            </a:extLst>
          </p:cNvPr>
          <p:cNvSpPr/>
          <p:nvPr/>
        </p:nvSpPr>
        <p:spPr>
          <a:xfrm>
            <a:off x="7866049" y="2807671"/>
            <a:ext cx="228600" cy="1066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Shape 2246">
            <a:extLst>
              <a:ext uri="{FF2B5EF4-FFF2-40B4-BE49-F238E27FC236}">
                <a16:creationId xmlns:a16="http://schemas.microsoft.com/office/drawing/2014/main" id="{84AB9A30-EBB7-4BE1-983B-C912BEF7EC27}"/>
              </a:ext>
            </a:extLst>
          </p:cNvPr>
          <p:cNvCxnSpPr>
            <a:stCxn id="88" idx="2"/>
          </p:cNvCxnSpPr>
          <p:nvPr/>
        </p:nvCxnSpPr>
        <p:spPr>
          <a:xfrm>
            <a:off x="4870050" y="2076600"/>
            <a:ext cx="1606800" cy="28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5" name="Shape 2247">
            <a:extLst>
              <a:ext uri="{FF2B5EF4-FFF2-40B4-BE49-F238E27FC236}">
                <a16:creationId xmlns:a16="http://schemas.microsoft.com/office/drawing/2014/main" id="{5DD3D161-925F-46F9-97F1-431EAA28067C}"/>
              </a:ext>
            </a:extLst>
          </p:cNvPr>
          <p:cNvSpPr txBox="1"/>
          <p:nvPr/>
        </p:nvSpPr>
        <p:spPr>
          <a:xfrm>
            <a:off x="6770171" y="2921793"/>
            <a:ext cx="1066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Add/remove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entries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2248">
            <a:extLst>
              <a:ext uri="{FF2B5EF4-FFF2-40B4-BE49-F238E27FC236}">
                <a16:creationId xmlns:a16="http://schemas.microsoft.com/office/drawing/2014/main" id="{B16E3161-AD4C-41E6-BC5F-040A87F11DDB}"/>
              </a:ext>
            </a:extLst>
          </p:cNvPr>
          <p:cNvSpPr/>
          <p:nvPr/>
        </p:nvSpPr>
        <p:spPr>
          <a:xfrm>
            <a:off x="8610530" y="3469684"/>
            <a:ext cx="993600" cy="28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port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2249">
            <a:extLst>
              <a:ext uri="{FF2B5EF4-FFF2-40B4-BE49-F238E27FC236}">
                <a16:creationId xmlns:a16="http://schemas.microsoft.com/office/drawing/2014/main" id="{AF358129-E90D-4A83-AAE3-A3FD22647F62}"/>
              </a:ext>
            </a:extLst>
          </p:cNvPr>
          <p:cNvSpPr/>
          <p:nvPr/>
        </p:nvSpPr>
        <p:spPr>
          <a:xfrm>
            <a:off x="8809952" y="2854539"/>
            <a:ext cx="2286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2250">
            <a:extLst>
              <a:ext uri="{FF2B5EF4-FFF2-40B4-BE49-F238E27FC236}">
                <a16:creationId xmlns:a16="http://schemas.microsoft.com/office/drawing/2014/main" id="{030CDEA2-4DE8-42A8-908B-F11A97C08F58}"/>
              </a:ext>
            </a:extLst>
          </p:cNvPr>
          <p:cNvSpPr txBox="1"/>
          <p:nvPr/>
        </p:nvSpPr>
        <p:spPr>
          <a:xfrm>
            <a:off x="8980200" y="2895100"/>
            <a:ext cx="1230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Packet-in/out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2251">
            <a:extLst>
              <a:ext uri="{FF2B5EF4-FFF2-40B4-BE49-F238E27FC236}">
                <a16:creationId xmlns:a16="http://schemas.microsoft.com/office/drawing/2014/main" id="{B214BC61-6C8A-4A59-8845-6C283ED98D82}"/>
              </a:ext>
            </a:extLst>
          </p:cNvPr>
          <p:cNvSpPr txBox="1"/>
          <p:nvPr/>
        </p:nvSpPr>
        <p:spPr>
          <a:xfrm>
            <a:off x="8027577" y="2950939"/>
            <a:ext cx="7620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</a:t>
            </a:r>
            <a:b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2252">
            <a:extLst>
              <a:ext uri="{FF2B5EF4-FFF2-40B4-BE49-F238E27FC236}">
                <a16:creationId xmlns:a16="http://schemas.microsoft.com/office/drawing/2014/main" id="{345D4F3F-796E-42A9-AECE-0F646AD95417}"/>
              </a:ext>
            </a:extLst>
          </p:cNvPr>
          <p:cNvSpPr txBox="1"/>
          <p:nvPr/>
        </p:nvSpPr>
        <p:spPr>
          <a:xfrm rot="-5400000">
            <a:off x="5225387" y="3015718"/>
            <a:ext cx="1409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0000"/>
              </a:buClr>
              <a:buSzPts val="1800"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2253">
            <a:extLst>
              <a:ext uri="{FF2B5EF4-FFF2-40B4-BE49-F238E27FC236}">
                <a16:creationId xmlns:a16="http://schemas.microsoft.com/office/drawing/2014/main" id="{03B52FE3-D6A0-4058-BA78-BAA9117790A3}"/>
              </a:ext>
            </a:extLst>
          </p:cNvPr>
          <p:cNvSpPr/>
          <p:nvPr/>
        </p:nvSpPr>
        <p:spPr>
          <a:xfrm>
            <a:off x="6118500" y="2807674"/>
            <a:ext cx="3939900" cy="1066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12C5D-F6AE-42A4-9EC8-DB35473E0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53" y="1630616"/>
            <a:ext cx="1698717" cy="120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49D84-2859-4457-9301-1F0D649C7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11" y="1725544"/>
            <a:ext cx="1716833" cy="1018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92EA5-B007-4043-81B5-56CC803068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39" y="1761735"/>
            <a:ext cx="1639700" cy="945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73306-9253-4C30-B3A4-288EB82C2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508589"/>
            <a:ext cx="2230561" cy="1452272"/>
          </a:xfrm>
          <a:prstGeom prst="rect">
            <a:avLst/>
          </a:prstGeom>
        </p:spPr>
      </p:pic>
      <p:pic>
        <p:nvPicPr>
          <p:cNvPr id="13" name="Shape 809">
            <a:extLst>
              <a:ext uri="{FF2B5EF4-FFF2-40B4-BE49-F238E27FC236}">
                <a16:creationId xmlns:a16="http://schemas.microsoft.com/office/drawing/2014/main" id="{EF9CB84C-A630-4B3A-A88C-E79058D970F7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279182" y="5064262"/>
            <a:ext cx="1750114" cy="785064"/>
          </a:xfrm>
          <a:prstGeom prst="rect">
            <a:avLst/>
          </a:prstGeom>
          <a:ln>
            <a:noFill/>
          </a:ln>
        </p:spPr>
      </p:pic>
      <p:sp>
        <p:nvSpPr>
          <p:cNvPr id="14" name="CustomShape 13">
            <a:extLst>
              <a:ext uri="{FF2B5EF4-FFF2-40B4-BE49-F238E27FC236}">
                <a16:creationId xmlns:a16="http://schemas.microsoft.com/office/drawing/2014/main" id="{116F8AAB-59E9-46DD-9FC1-4F949C598FCA}"/>
              </a:ext>
            </a:extLst>
          </p:cNvPr>
          <p:cNvSpPr/>
          <p:nvPr/>
        </p:nvSpPr>
        <p:spPr>
          <a:xfrm>
            <a:off x="1981200" y="2960861"/>
            <a:ext cx="20905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i="1" spc="-1" dirty="0">
                <a:solidFill>
                  <a:srgbClr val="000000"/>
                </a:solidFill>
                <a:latin typeface="Arial"/>
                <a:ea typeface="Arial"/>
              </a:rPr>
              <a:t>os_lib.p4</a:t>
            </a:r>
          </a:p>
        </p:txBody>
      </p:sp>
      <p:sp>
        <p:nvSpPr>
          <p:cNvPr id="15" name="CustomShape 13">
            <a:extLst>
              <a:ext uri="{FF2B5EF4-FFF2-40B4-BE49-F238E27FC236}">
                <a16:creationId xmlns:a16="http://schemas.microsoft.com/office/drawing/2014/main" id="{5B8FBA0F-2853-47E6-98BF-7F50A648D793}"/>
              </a:ext>
            </a:extLst>
          </p:cNvPr>
          <p:cNvSpPr/>
          <p:nvPr/>
        </p:nvSpPr>
        <p:spPr>
          <a:xfrm>
            <a:off x="4333727" y="2960429"/>
            <a:ext cx="20905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i="1" spc="-1" dirty="0">
                <a:solidFill>
                  <a:srgbClr val="000000"/>
                </a:solidFill>
                <a:latin typeface="Arial"/>
                <a:ea typeface="Arial"/>
              </a:rPr>
              <a:t>switch_lib.p4</a:t>
            </a: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6632A56A-A743-4AE0-A401-DF2AFF76199A}"/>
              </a:ext>
            </a:extLst>
          </p:cNvPr>
          <p:cNvSpPr/>
          <p:nvPr/>
        </p:nvSpPr>
        <p:spPr>
          <a:xfrm>
            <a:off x="6457018" y="2960429"/>
            <a:ext cx="20905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i="1" spc="-1" dirty="0">
                <a:solidFill>
                  <a:srgbClr val="000000"/>
                </a:solidFill>
                <a:latin typeface="Arial"/>
                <a:ea typeface="Arial"/>
              </a:rPr>
              <a:t>npu_lib.p4</a:t>
            </a:r>
          </a:p>
        </p:txBody>
      </p:sp>
      <p:sp>
        <p:nvSpPr>
          <p:cNvPr id="18" name="CustomShape 13">
            <a:extLst>
              <a:ext uri="{FF2B5EF4-FFF2-40B4-BE49-F238E27FC236}">
                <a16:creationId xmlns:a16="http://schemas.microsoft.com/office/drawing/2014/main" id="{C100E667-25AA-4BBC-ACCF-2FCC658205B9}"/>
              </a:ext>
            </a:extLst>
          </p:cNvPr>
          <p:cNvSpPr/>
          <p:nvPr/>
        </p:nvSpPr>
        <p:spPr>
          <a:xfrm>
            <a:off x="8446235" y="2960429"/>
            <a:ext cx="20905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i="1" spc="-1" dirty="0">
                <a:solidFill>
                  <a:srgbClr val="000000"/>
                </a:solidFill>
                <a:latin typeface="Arial"/>
                <a:ea typeface="Arial"/>
              </a:rPr>
              <a:t>nic_lib.p4</a:t>
            </a:r>
          </a:p>
        </p:txBody>
      </p:sp>
      <p:sp>
        <p:nvSpPr>
          <p:cNvPr id="19" name="CustomShape 13">
            <a:extLst>
              <a:ext uri="{FF2B5EF4-FFF2-40B4-BE49-F238E27FC236}">
                <a16:creationId xmlns:a16="http://schemas.microsoft.com/office/drawing/2014/main" id="{DD10925C-8C91-4C98-9076-947BFB3B66E0}"/>
              </a:ext>
            </a:extLst>
          </p:cNvPr>
          <p:cNvSpPr/>
          <p:nvPr/>
        </p:nvSpPr>
        <p:spPr>
          <a:xfrm>
            <a:off x="5108980" y="4588577"/>
            <a:ext cx="20905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i="1" spc="-1" dirty="0">
                <a:solidFill>
                  <a:srgbClr val="000000"/>
                </a:solidFill>
                <a:latin typeface="Arial"/>
                <a:ea typeface="Arial"/>
              </a:rPr>
              <a:t>program.p4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308C91C9-854E-476B-B0D3-83C35648CAA5}"/>
              </a:ext>
            </a:extLst>
          </p:cNvPr>
          <p:cNvSpPr/>
          <p:nvPr/>
        </p:nvSpPr>
        <p:spPr>
          <a:xfrm rot="10800000">
            <a:off x="1645246" y="1508589"/>
            <a:ext cx="8900789" cy="3041638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Shape 2234">
            <a:extLst>
              <a:ext uri="{FF2B5EF4-FFF2-40B4-BE49-F238E27FC236}">
                <a16:creationId xmlns:a16="http://schemas.microsoft.com/office/drawing/2014/main" id="{3D9EEFA6-1D9B-41D3-9270-0BEEFE22231F}"/>
              </a:ext>
            </a:extLst>
          </p:cNvPr>
          <p:cNvSpPr txBox="1"/>
          <p:nvPr/>
        </p:nvSpPr>
        <p:spPr>
          <a:xfrm>
            <a:off x="1677699" y="4169203"/>
            <a:ext cx="2091300" cy="81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networking stack of the OS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236">
            <a:extLst>
              <a:ext uri="{FF2B5EF4-FFF2-40B4-BE49-F238E27FC236}">
                <a16:creationId xmlns:a16="http://schemas.microsoft.com/office/drawing/2014/main" id="{979CD4B5-E008-4785-90C7-B646506E608A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2723350" y="3360461"/>
            <a:ext cx="303111" cy="80874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A34B50-CAD6-4499-BCD8-797351E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  <a:r>
              <a:rPr lang="en-US" dirty="0"/>
              <a:t> generic data-plane model</a:t>
            </a:r>
            <a:endParaRPr lang="en-CA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63E806E-76EF-4013-8FB4-7222830F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7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6" y="4676382"/>
            <a:ext cx="8410575" cy="975214"/>
          </a:xfrm>
        </p:spPr>
        <p:txBody>
          <a:bodyPr>
            <a:normAutofit/>
          </a:bodyPr>
          <a:lstStyle/>
          <a:p>
            <a:r>
              <a:rPr lang="en-US" dirty="0"/>
              <a:t>P4 and XDP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E9DC2-7665-46B1-9E73-65330AD7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54" y="1850054"/>
            <a:ext cx="3768437" cy="2826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6A5CB-769E-478F-BEB4-E8305C5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94460D9-460A-4731-9AC4-720B128381B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eBPF</a:t>
            </a:r>
            <a:r>
              <a:rPr lang="en-US" b="1" dirty="0"/>
              <a:t>/XDP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690690"/>
            <a:ext cx="7764172" cy="4904663"/>
          </a:xfrm>
        </p:spPr>
        <p:txBody>
          <a:bodyPr>
            <a:normAutofit/>
          </a:bodyPr>
          <a:lstStyle/>
          <a:p>
            <a:r>
              <a:rPr lang="en-US" dirty="0"/>
              <a:t>Virtual machine running in the Linux kernel</a:t>
            </a:r>
          </a:p>
          <a:p>
            <a:r>
              <a:rPr lang="en-US" dirty="0"/>
              <a:t>Provides:</a:t>
            </a:r>
          </a:p>
          <a:p>
            <a:pPr lvl="1"/>
            <a:r>
              <a:rPr lang="en-US" dirty="0"/>
              <a:t>The ability to write</a:t>
            </a:r>
            <a:r>
              <a:rPr lang="en-US" dirty="0">
                <a:solidFill>
                  <a:srgbClr val="C00000"/>
                </a:solidFill>
              </a:rPr>
              <a:t> restricted 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run it in the kernel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rgbClr val="C00000"/>
                </a:solidFill>
              </a:rPr>
              <a:t>kernel hook points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invoking the </a:t>
            </a:r>
            <a:r>
              <a:rPr lang="en-US" dirty="0" err="1"/>
              <a:t>eBPF</a:t>
            </a:r>
            <a:r>
              <a:rPr lang="en-US" dirty="0"/>
              <a:t> program</a:t>
            </a:r>
          </a:p>
          <a:p>
            <a:pPr marL="57150" lvl="1">
              <a:spcBef>
                <a:spcPts val="750"/>
              </a:spcBef>
            </a:pPr>
            <a:r>
              <a:rPr lang="en-US" sz="2800" dirty="0"/>
              <a:t>Extensible, safe and fast</a:t>
            </a:r>
          </a:p>
          <a:p>
            <a:pPr marL="57150" lvl="1">
              <a:spcBef>
                <a:spcPts val="750"/>
              </a:spcBef>
            </a:pPr>
            <a:r>
              <a:rPr lang="en-US" sz="2800" dirty="0"/>
              <a:t>Alternative to user-space networking</a:t>
            </a:r>
            <a:endParaRPr lang="en-US" sz="3200" dirty="0"/>
          </a:p>
          <a:p>
            <a:pPr marL="0" lvl="1" indent="0">
              <a:spcBef>
                <a:spcPts val="750"/>
              </a:spcBef>
              <a:buNone/>
            </a:pPr>
            <a:endParaRPr lang="en-US" sz="2800" dirty="0"/>
          </a:p>
          <a:p>
            <a:pPr marL="514350" lvl="2">
              <a:spcBef>
                <a:spcPts val="750"/>
              </a:spcBef>
            </a:pPr>
            <a:endParaRPr lang="en-US" dirty="0"/>
          </a:p>
        </p:txBody>
      </p:sp>
      <p:sp>
        <p:nvSpPr>
          <p:cNvPr id="164" name="Slide Number Placeholder 1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3498-B2CD-994A-A755-1818005776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023533" y="1690690"/>
            <a:ext cx="2374264" cy="4286635"/>
            <a:chOff x="5704222" y="1914456"/>
            <a:chExt cx="2374264" cy="4286635"/>
          </a:xfrm>
        </p:grpSpPr>
        <p:sp>
          <p:nvSpPr>
            <p:cNvPr id="20" name="TextBox 19"/>
            <p:cNvSpPr txBox="1"/>
            <p:nvPr/>
          </p:nvSpPr>
          <p:spPr>
            <a:xfrm>
              <a:off x="6244282" y="5901009"/>
              <a:ext cx="16143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prstClr val="black"/>
                  </a:solidFill>
                </a:rPr>
                <a:t>Example of </a:t>
              </a:r>
              <a:r>
                <a:rPr lang="en-US" sz="1350" dirty="0" err="1">
                  <a:solidFill>
                    <a:prstClr val="black"/>
                  </a:solidFill>
                </a:rPr>
                <a:t>TC+eBPF</a:t>
              </a:r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556192" y="4811436"/>
              <a:ext cx="765495" cy="3752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 dirty="0">
                  <a:solidFill>
                    <a:sysClr val="windowText" lastClr="000000"/>
                  </a:solidFill>
                </a:rPr>
                <a:t>driver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2925" y="5502278"/>
              <a:ext cx="8755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Hardware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556192" y="4214417"/>
              <a:ext cx="765495" cy="3752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 dirty="0" err="1">
                  <a:solidFill>
                    <a:sysClr val="windowText" lastClr="000000"/>
                  </a:solidFill>
                </a:rPr>
                <a:t>tc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22906" y="3511566"/>
              <a:ext cx="1336432" cy="4019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>
                  <a:solidFill>
                    <a:sysClr val="windowText" lastClr="000000"/>
                  </a:solidFill>
                </a:rPr>
                <a:t>Bridge hook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396015" y="2884222"/>
              <a:ext cx="1084597" cy="37527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 dirty="0">
                  <a:solidFill>
                    <a:sysClr val="windowText" lastClr="000000"/>
                  </a:solidFill>
                </a:rPr>
                <a:t>IP/routing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593842" y="2251235"/>
              <a:ext cx="765495" cy="37527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500" dirty="0">
                  <a:solidFill>
                    <a:sysClr val="windowText" lastClr="000000"/>
                  </a:solidFill>
                </a:rPr>
                <a:t>socket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41724" y="2362535"/>
              <a:ext cx="67524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Kernel </a:t>
              </a:r>
            </a:p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 space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68832" y="1915101"/>
              <a:ext cx="95090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srgbClr val="ED7D31">
                      <a:lumMod val="75000"/>
                    </a:srgbClr>
                  </a:solidFill>
                </a:rPr>
                <a:t>User space</a:t>
              </a:r>
            </a:p>
          </p:txBody>
        </p:sp>
        <p:cxnSp>
          <p:nvCxnSpPr>
            <p:cNvPr id="37" name="Straight Arrow Connector 36"/>
            <p:cNvCxnSpPr>
              <a:endCxn id="32" idx="2"/>
            </p:cNvCxnSpPr>
            <p:nvPr/>
          </p:nvCxnSpPr>
          <p:spPr>
            <a:xfrm flipV="1">
              <a:off x="6938939" y="5186712"/>
              <a:ext cx="0" cy="18107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</p:cNvCxnSpPr>
            <p:nvPr/>
          </p:nvCxnSpPr>
          <p:spPr>
            <a:xfrm flipV="1">
              <a:off x="6938939" y="4589693"/>
              <a:ext cx="0" cy="221743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7" idx="2"/>
            </p:cNvCxnSpPr>
            <p:nvPr/>
          </p:nvCxnSpPr>
          <p:spPr>
            <a:xfrm flipH="1" flipV="1">
              <a:off x="6691122" y="3913542"/>
              <a:ext cx="247817" cy="30087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0"/>
              <a:endCxn id="38" idx="2"/>
            </p:cNvCxnSpPr>
            <p:nvPr/>
          </p:nvCxnSpPr>
          <p:spPr>
            <a:xfrm flipV="1">
              <a:off x="6691122" y="3259498"/>
              <a:ext cx="186555" cy="252068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0"/>
              <a:endCxn id="39" idx="2"/>
            </p:cNvCxnSpPr>
            <p:nvPr/>
          </p:nvCxnSpPr>
          <p:spPr>
            <a:xfrm flipV="1">
              <a:off x="6877677" y="2626511"/>
              <a:ext cx="98913" cy="257711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0"/>
            </p:cNvCxnSpPr>
            <p:nvPr/>
          </p:nvCxnSpPr>
          <p:spPr>
            <a:xfrm flipV="1">
              <a:off x="6976590" y="1914456"/>
              <a:ext cx="0" cy="336779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2427" y="5329118"/>
              <a:ext cx="650497" cy="432317"/>
            </a:xfrm>
            <a:prstGeom prst="rect">
              <a:avLst/>
            </a:prstGeom>
          </p:spPr>
        </p:pic>
        <p:cxnSp>
          <p:nvCxnSpPr>
            <p:cNvPr id="46" name="Straight Connector 45"/>
            <p:cNvCxnSpPr/>
            <p:nvPr/>
          </p:nvCxnSpPr>
          <p:spPr>
            <a:xfrm>
              <a:off x="5717903" y="5265269"/>
              <a:ext cx="2346907" cy="1197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04222" y="2359063"/>
              <a:ext cx="2346907" cy="1197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88206" y="4178289"/>
            <a:ext cx="2793994" cy="1143222"/>
            <a:chOff x="4107720" y="4800724"/>
            <a:chExt cx="2793994" cy="1143222"/>
          </a:xfrm>
        </p:grpSpPr>
        <p:sp>
          <p:nvSpPr>
            <p:cNvPr id="44" name="TextBox 43"/>
            <p:cNvSpPr txBox="1"/>
            <p:nvPr/>
          </p:nvSpPr>
          <p:spPr>
            <a:xfrm>
              <a:off x="4107720" y="5322043"/>
              <a:ext cx="15901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650" dirty="0" err="1">
                  <a:solidFill>
                    <a:srgbClr val="C00000"/>
                  </a:solidFill>
                </a:rPr>
                <a:t>eBPF</a:t>
              </a:r>
              <a:r>
                <a:rPr lang="en-US" sz="1650" dirty="0">
                  <a:solidFill>
                    <a:srgbClr val="C00000"/>
                  </a:solidFill>
                </a:rPr>
                <a:t> hook point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597877" y="4800724"/>
              <a:ext cx="2303837" cy="1143222"/>
              <a:chOff x="4597877" y="4800724"/>
              <a:chExt cx="2303837" cy="1143222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597877" y="4846935"/>
                <a:ext cx="894988" cy="49609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sz="1500" dirty="0">
                    <a:solidFill>
                      <a:sysClr val="windowText" lastClr="000000"/>
                    </a:solidFill>
                  </a:rPr>
                  <a:t>Your Program</a:t>
                </a:r>
              </a:p>
            </p:txBody>
          </p:sp>
          <p:cxnSp>
            <p:nvCxnSpPr>
              <p:cNvPr id="49" name="Straight Arrow Connector 48"/>
              <p:cNvCxnSpPr>
                <a:cxnSpLocks/>
                <a:stCxn id="31" idx="1"/>
                <a:endCxn id="48" idx="3"/>
              </p:cNvCxnSpPr>
              <p:nvPr/>
            </p:nvCxnSpPr>
            <p:spPr>
              <a:xfrm flipH="1">
                <a:off x="5492865" y="4800724"/>
                <a:ext cx="1302152" cy="294258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cxnSpLocks/>
                <a:endCxn id="48" idx="3"/>
              </p:cNvCxnSpPr>
              <p:nvPr/>
            </p:nvCxnSpPr>
            <p:spPr>
              <a:xfrm flipH="1" flipV="1">
                <a:off x="5492865" y="5094982"/>
                <a:ext cx="1408849" cy="312608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45" idx="1"/>
                <a:endCxn id="48" idx="3"/>
              </p:cNvCxnSpPr>
              <p:nvPr/>
            </p:nvCxnSpPr>
            <p:spPr>
              <a:xfrm flipH="1" flipV="1">
                <a:off x="5492865" y="5094982"/>
                <a:ext cx="1298387" cy="848964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19D3372-F131-4B0D-94B8-D1E00D3E1BBD}"/>
              </a:ext>
            </a:extLst>
          </p:cNvPr>
          <p:cNvSpPr txBox="1"/>
          <p:nvPr/>
        </p:nvSpPr>
        <p:spPr>
          <a:xfrm>
            <a:off x="691946" y="5399048"/>
            <a:ext cx="90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A programmable data plane in the Linux kernel!</a:t>
            </a:r>
          </a:p>
        </p:txBody>
      </p:sp>
    </p:spTree>
    <p:extLst>
      <p:ext uri="{BB962C8B-B14F-4D97-AF65-F5344CB8AC3E}">
        <p14:creationId xmlns:p14="http://schemas.microsoft.com/office/powerpoint/2010/main" val="3984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39FC-5489-4D9D-B919-E7C7437E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55" y="136525"/>
            <a:ext cx="4140200" cy="1325563"/>
          </a:xfrm>
        </p:spPr>
        <p:txBody>
          <a:bodyPr/>
          <a:lstStyle/>
          <a:p>
            <a:r>
              <a:rPr lang="en-US" dirty="0"/>
              <a:t>P4 vs </a:t>
            </a:r>
            <a:r>
              <a:rPr lang="en-US" dirty="0" err="1"/>
              <a:t>eBPF</a:t>
            </a:r>
            <a:r>
              <a:rPr lang="en-US" dirty="0"/>
              <a:t>/XDP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3E143E-87C0-4814-BE81-762C7617F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00946"/>
              </p:ext>
            </p:extLst>
          </p:nvPr>
        </p:nvGraphicFramePr>
        <p:xfrm>
          <a:off x="1209963" y="1252971"/>
          <a:ext cx="9772073" cy="503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88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3608585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eBPF</a:t>
                      </a:r>
                      <a:r>
                        <a:rPr lang="en-US" sz="2400" dirty="0"/>
                        <a:t>/XDP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98957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2700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Tail calls (dynamic 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21700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Statically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Statically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51068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Tables (</a:t>
                      </a:r>
                      <a:r>
                        <a:rPr lang="en-US" sz="2400" dirty="0" err="1"/>
                        <a:t>match+action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Maps (tables)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58732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Extern helpers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Target-specific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Hook-specific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071"/>
                  </a:ext>
                </a:extLst>
              </a:tr>
              <a:tr h="571887">
                <a:tc>
                  <a:txBody>
                    <a:bodyPr/>
                    <a:lstStyle/>
                    <a:p>
                      <a:r>
                        <a:rPr lang="en-US" sz="2400" b="1" dirty="0"/>
                        <a:t>Control-plane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Synthesized by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eBPF</a:t>
                      </a:r>
                      <a:r>
                        <a:rPr lang="en-US" sz="2400" dirty="0"/>
                        <a:t>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238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634D-FD1B-470C-8CC8-B6A1CCEF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Widescreen</PresentationFormat>
  <Paragraphs>429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Mangal</vt:lpstr>
      <vt:lpstr>Office Theme</vt:lpstr>
      <vt:lpstr>1_Office Theme</vt:lpstr>
      <vt:lpstr>Linux Network Programming with P4</vt:lpstr>
      <vt:lpstr>Outline</vt:lpstr>
      <vt:lpstr>What is P4?</vt:lpstr>
      <vt:lpstr>P4 Essentials</vt:lpstr>
      <vt:lpstr>P4 Software Workflow</vt:lpstr>
      <vt:lpstr>P416 generic data-plane model</vt:lpstr>
      <vt:lpstr>P4 and XDP</vt:lpstr>
      <vt:lpstr>eBPF/XDP</vt:lpstr>
      <vt:lpstr>P4 vs eBPF/XDP</vt:lpstr>
      <vt:lpstr>The P4 eBPF backends</vt:lpstr>
      <vt:lpstr>Generating XDP code</vt:lpstr>
      <vt:lpstr>P416 -&gt; C -&gt; eBPF/XDP</vt:lpstr>
      <vt:lpstr>The XDP Switching Model</vt:lpstr>
      <vt:lpstr>Flow</vt:lpstr>
      <vt:lpstr>Testing P4-XDP code</vt:lpstr>
      <vt:lpstr>Test Frameworks</vt:lpstr>
      <vt:lpstr>Five Testing Stages</vt:lpstr>
      <vt:lpstr>A sample P4-XDP program</vt:lpstr>
      <vt:lpstr>Forwarding an IPv4 Packet</vt:lpstr>
      <vt:lpstr>P4 Headers</vt:lpstr>
      <vt:lpstr>P4 Protocol Parser</vt:lpstr>
      <vt:lpstr>Match-Action</vt:lpstr>
      <vt:lpstr>Control-plane API in C</vt:lpstr>
      <vt:lpstr>Deparser: Update the Packet</vt:lpstr>
      <vt:lpstr>Complete C program structure</vt:lpstr>
      <vt:lpstr>Performance Benchmarks </vt:lpstr>
      <vt:lpstr>Performance Evaluation</vt:lpstr>
      <vt:lpstr>Sample P4 Program Performance</vt:lpstr>
      <vt:lpstr>Limitations</vt:lpstr>
      <vt:lpstr>Fundamental Limitations</vt:lpstr>
      <vt:lpstr>Limitations of XDP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P4C-XDP: Programming the Linux Kernel Forwarding Plane Using P4</dc:title>
  <dc:creator>ChengChun Tu</dc:creator>
  <cp:lastModifiedBy>Ruffy</cp:lastModifiedBy>
  <cp:revision>169</cp:revision>
  <dcterms:created xsi:type="dcterms:W3CDTF">2018-10-15T20:25:54Z</dcterms:created>
  <dcterms:modified xsi:type="dcterms:W3CDTF">2018-11-13T02:43:09Z</dcterms:modified>
</cp:coreProperties>
</file>