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56" r:id="rId4"/>
    <p:sldId id="326" r:id="rId5"/>
    <p:sldId id="327" r:id="rId6"/>
    <p:sldId id="268" r:id="rId7"/>
    <p:sldId id="291" r:id="rId8"/>
    <p:sldId id="300" r:id="rId9"/>
    <p:sldId id="302" r:id="rId10"/>
    <p:sldId id="305" r:id="rId11"/>
    <p:sldId id="306" r:id="rId12"/>
    <p:sldId id="307" r:id="rId13"/>
    <p:sldId id="308" r:id="rId14"/>
    <p:sldId id="310" r:id="rId15"/>
    <p:sldId id="311" r:id="rId16"/>
    <p:sldId id="312" r:id="rId17"/>
    <p:sldId id="316" r:id="rId18"/>
    <p:sldId id="321" r:id="rId19"/>
    <p:sldId id="332" r:id="rId20"/>
    <p:sldId id="331" r:id="rId21"/>
    <p:sldId id="330" r:id="rId22"/>
    <p:sldId id="329" r:id="rId23"/>
    <p:sldId id="32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2443D7-E4D2-49A3-AA92-9FD0F8CA73DB}">
          <p14:sldIdLst>
            <p14:sldId id="256"/>
            <p14:sldId id="326"/>
            <p14:sldId id="327"/>
            <p14:sldId id="268"/>
            <p14:sldId id="291"/>
            <p14:sldId id="300"/>
            <p14:sldId id="302"/>
            <p14:sldId id="305"/>
            <p14:sldId id="306"/>
            <p14:sldId id="307"/>
            <p14:sldId id="308"/>
            <p14:sldId id="310"/>
            <p14:sldId id="311"/>
            <p14:sldId id="312"/>
            <p14:sldId id="316"/>
            <p14:sldId id="321"/>
            <p14:sldId id="332"/>
            <p14:sldId id="331"/>
            <p14:sldId id="330"/>
            <p14:sldId id="329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98"/>
    <p:restoredTop sz="94010" autoAdjust="0"/>
  </p:normalViewPr>
  <p:slideViewPr>
    <p:cSldViewPr snapToGrid="0" snapToObjects="1">
      <p:cViewPr varScale="1">
        <p:scale>
          <a:sx n="99" d="100"/>
          <a:sy n="99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BC9DC-8B19-FE4F-B689-98A35F53956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61CB-7E77-5D47-AA0E-BA5CB7F6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3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61CB-7E77-5D47-AA0E-BA5CB7F628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61CB-7E77-5D47-AA0E-BA5CB7F628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2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C7B76-042B-7A4D-BF6A-AF915D0824A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AB60-5776-ED49-8C9F-6ED67A550860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7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ip</a:t>
            </a:r>
            <a:r>
              <a:rPr lang="en-US" dirty="0"/>
              <a:t> link set dev enp66s0f0 </a:t>
            </a:r>
            <a:r>
              <a:rPr lang="en-US" dirty="0" err="1"/>
              <a:t>xdp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xdp11.o verb</a:t>
            </a:r>
          </a:p>
          <a:p>
            <a:pPr marL="0" indent="0">
              <a:buNone/>
            </a:pPr>
            <a:r>
              <a:rPr lang="en-US" dirty="0"/>
              <a:t># ./xdp10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AB60-5776-ED49-8C9F-6ED67A550860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7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DE18-A95F-4994-8E66-87811E108EE6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760B-3C2F-5D4C-980A-79840AE3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0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FD23-BE27-46A1-B507-C6FB1B3F5A9B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760B-3C2F-5D4C-980A-79840AE3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405-12A3-413D-AFB3-68C1657065F2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760B-3C2F-5D4C-980A-79840AE3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63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519D-9809-4F4C-B3AA-2479FEAEF7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6368-FEF5-AC44-B542-5BD6F4FE1F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519D-9809-4F4C-B3AA-2479FEAEF7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6368-FEF5-AC44-B542-5BD6F4FE1F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519D-9809-4F4C-B3AA-2479FEAEF7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6368-FEF5-AC44-B542-5BD6F4FE1F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519D-9809-4F4C-B3AA-2479FEAEF7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6368-FEF5-AC44-B542-5BD6F4FE1F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519D-9809-4F4C-B3AA-2479FEAEF7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6368-FEF5-AC44-B542-5BD6F4FE1F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519D-9809-4F4C-B3AA-2479FEAEF7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6368-FEF5-AC44-B542-5BD6F4FE1F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519D-9809-4F4C-B3AA-2479FEAEF7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6368-FEF5-AC44-B542-5BD6F4FE1F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519D-9809-4F4C-B3AA-2479FEAEF7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6368-FEF5-AC44-B542-5BD6F4FE1F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118-972B-4A69-8553-A7AB6D024EA1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760B-3C2F-5D4C-980A-79840AE3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64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519D-9809-4F4C-B3AA-2479FEAEF7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6368-FEF5-AC44-B542-5BD6F4FE1F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519D-9809-4F4C-B3AA-2479FEAEF7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6368-FEF5-AC44-B542-5BD6F4FE1F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519D-9809-4F4C-B3AA-2479FEAEF7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6368-FEF5-AC44-B542-5BD6F4FE1F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1BE9-2A1D-A24E-9036-97D3E8345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2DA2-3DA6-AD41-8650-E8F5EE2904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F7A3-F463-3F46-8997-1CD58569A0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3DD7-8931-8346-AE54-8C763B599A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A9EF-EB81-7043-80E1-34F4830365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6848-D1FE-954B-8D93-5E05A96283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9550-0627-334C-91C4-38F1AAC192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4ABE-430A-4F97-B82B-9986808BC9F1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760B-3C2F-5D4C-980A-79840AE3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61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F7D8-4DED-774D-8379-7BC8FDC1A4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049D-3220-E94C-93C5-B977F5A94D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7B56-8F09-4045-96AE-EC433FC377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B382-1606-974B-891E-4AD69D747B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8633-2551-423E-B39C-52A46E3B745C}" type="datetime1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760B-3C2F-5D4C-980A-79840AE3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6EDD-9078-4802-A952-A004ED4D5704}" type="datetime1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760B-3C2F-5D4C-980A-79840AE3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1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6882-FD7F-4A61-9D0A-BA1304FE6B73}" type="datetime1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760B-3C2F-5D4C-980A-79840AE3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7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0C8A-9711-4FFE-983F-8B7EA2711E94}" type="datetime1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760B-3C2F-5D4C-980A-79840AE3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9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CDF9-DAB5-41CD-A5EF-70906F467FDD}" type="datetime1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760B-3C2F-5D4C-980A-79840AE3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2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EB93-45D8-4DE8-A8E7-C7315EF48249}" type="datetime1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760B-3C2F-5D4C-980A-79840AE3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A56F-FC3E-4703-809D-387F6192C0B3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3760B-3C2F-5D4C-980A-79840AE3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8FE8519D-9809-4F4C-B3AA-2479FEAEF7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6996368-FEF5-AC44-B542-5BD6F4FE1F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1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52B18D8-DC0C-FC48-B6AB-3E89179D5A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7/6/2018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3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p4lang/p4c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llvm.org/releases" TargetMode="External"/><Relationship Id="rId5" Type="http://schemas.openxmlformats.org/officeDocument/2006/relationships/hyperlink" Target="https://www.kernel.org/pub/linux/utils/net/iproute2/" TargetMode="External"/><Relationship Id="rId4" Type="http://schemas.openxmlformats.org/officeDocument/2006/relationships/hyperlink" Target="http://www.kernel.org/" TargetMode="External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ware/p4c-xdp/blob/master/tests/xdp11.p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youtu.be/On7hEJ6bPV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tu/p4c-xdp/issues/22" TargetMode="External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williamtu/p4c-xdp/issues/3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lp1MzWVOc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P4C-XDP: Programming the Linux Kernel Forwarding Plane using P4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23" y="3920247"/>
            <a:ext cx="7433954" cy="22192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Mihai </a:t>
            </a:r>
            <a:r>
              <a:rPr lang="en-US" dirty="0" err="1"/>
              <a:t>Budiu</a:t>
            </a:r>
            <a:r>
              <a:rPr lang="en-US" dirty="0"/>
              <a:t>, VMware Research</a:t>
            </a:r>
          </a:p>
          <a:p>
            <a:r>
              <a:rPr lang="en-US" dirty="0"/>
              <a:t>William Tu, VMware NSBU</a:t>
            </a:r>
          </a:p>
          <a:p>
            <a:r>
              <a:rPr lang="en-US" dirty="0"/>
              <a:t>{</a:t>
            </a:r>
            <a:r>
              <a:rPr lang="en-US" dirty="0" err="1"/>
              <a:t>mbudiu,tuc</a:t>
            </a:r>
            <a:r>
              <a:rPr lang="en-US" dirty="0"/>
              <a:t>}@</a:t>
            </a:r>
            <a:r>
              <a:rPr lang="en-US" dirty="0" err="1"/>
              <a:t>vmware.com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June 5, 2018</a:t>
            </a:r>
          </a:p>
          <a:p>
            <a:r>
              <a:rPr lang="en-US" dirty="0">
                <a:solidFill>
                  <a:schemeClr val="tx1"/>
                </a:solidFill>
              </a:rPr>
              <a:t>P4 Workshop</a:t>
            </a:r>
          </a:p>
        </p:txBody>
      </p:sp>
    </p:spTree>
    <p:extLst>
      <p:ext uri="{BB962C8B-B14F-4D97-AF65-F5344CB8AC3E}">
        <p14:creationId xmlns:p14="http://schemas.microsoft.com/office/powerpoint/2010/main" val="245922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66" y="1262488"/>
            <a:ext cx="6172200" cy="623462"/>
          </a:xfrm>
        </p:spPr>
        <p:txBody>
          <a:bodyPr/>
          <a:lstStyle/>
          <a:p>
            <a:r>
              <a:rPr lang="en-US" dirty="0"/>
              <a:t>P4 Protocol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365" y="1885951"/>
            <a:ext cx="7411916" cy="3930161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b="1" dirty="0">
                <a:latin typeface="Consolas"/>
                <a:cs typeface="Consolas"/>
              </a:rPr>
              <a:t>parser</a:t>
            </a:r>
            <a:r>
              <a:rPr lang="en-US" dirty="0">
                <a:latin typeface="Consolas"/>
                <a:cs typeface="Consolas"/>
              </a:rPr>
              <a:t> Parser(</a:t>
            </a:r>
            <a:r>
              <a:rPr lang="en-US" dirty="0" err="1">
                <a:latin typeface="Consolas"/>
                <a:cs typeface="Consolas"/>
              </a:rPr>
              <a:t>packet_in</a:t>
            </a:r>
            <a:r>
              <a:rPr lang="en-US" dirty="0">
                <a:latin typeface="Consolas"/>
                <a:cs typeface="Consolas"/>
              </a:rPr>
              <a:t> packet,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</a:t>
            </a:r>
            <a:r>
              <a:rPr lang="en-US" b="1" dirty="0">
                <a:latin typeface="Consolas"/>
                <a:cs typeface="Consolas"/>
              </a:rPr>
              <a:t>out</a:t>
            </a:r>
            <a:r>
              <a:rPr lang="en-US" dirty="0">
                <a:latin typeface="Consolas"/>
                <a:cs typeface="Consolas"/>
              </a:rPr>
              <a:t> Headers </a:t>
            </a:r>
            <a:r>
              <a:rPr lang="en-US" dirty="0" err="1">
                <a:latin typeface="Consolas"/>
                <a:cs typeface="Consolas"/>
              </a:rPr>
              <a:t>hd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>
                <a:latin typeface="Consolas"/>
                <a:cs typeface="Consolas"/>
              </a:rPr>
              <a:t>state</a:t>
            </a:r>
            <a:r>
              <a:rPr lang="en-US" dirty="0">
                <a:latin typeface="Consolas"/>
                <a:cs typeface="Consolas"/>
              </a:rPr>
              <a:t> start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packet.extract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hd.ethernet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b="1" dirty="0">
                <a:latin typeface="Consolas"/>
                <a:cs typeface="Consolas"/>
              </a:rPr>
              <a:t>transition</a:t>
            </a:r>
            <a:r>
              <a:rPr lang="en-US" dirty="0">
                <a:latin typeface="Consolas"/>
                <a:cs typeface="Consolas"/>
              </a:rPr>
              <a:t> select(</a:t>
            </a:r>
            <a:r>
              <a:rPr lang="en-US" dirty="0" err="1">
                <a:latin typeface="Consolas"/>
                <a:cs typeface="Consolas"/>
              </a:rPr>
              <a:t>hd.ethernet.protocl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	16w0x800: parse_ipv4;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	default: accept;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>
                <a:latin typeface="Consolas"/>
                <a:cs typeface="Consolas"/>
              </a:rPr>
              <a:t>state</a:t>
            </a:r>
            <a:r>
              <a:rPr lang="en-US" dirty="0">
                <a:latin typeface="Consolas"/>
                <a:cs typeface="Consolas"/>
              </a:rPr>
              <a:t> parse_ipv4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packet.extract</a:t>
            </a:r>
            <a:r>
              <a:rPr lang="en-US" dirty="0">
                <a:latin typeface="Consolas"/>
                <a:cs typeface="Consolas"/>
              </a:rPr>
              <a:t>(hd.ipv4);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b="1" dirty="0">
                <a:latin typeface="Consolas"/>
                <a:cs typeface="Consolas"/>
              </a:rPr>
              <a:t>transition</a:t>
            </a:r>
            <a:r>
              <a:rPr lang="en-US" dirty="0">
                <a:latin typeface="Consolas"/>
                <a:cs typeface="Consolas"/>
              </a:rPr>
              <a:t> accept;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359" y="4404948"/>
            <a:ext cx="1135247" cy="34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650" dirty="0">
                <a:solidFill>
                  <a:prstClr val="white"/>
                </a:solidFill>
              </a:rPr>
              <a:t>Code Block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1920" y="2970678"/>
            <a:ext cx="1190262" cy="346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650" dirty="0">
                <a:solidFill>
                  <a:prstClr val="white"/>
                </a:solidFill>
              </a:rPr>
              <a:t>Switch-case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548" y="2443468"/>
            <a:ext cx="1135247" cy="34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650" dirty="0">
                <a:solidFill>
                  <a:prstClr val="white"/>
                </a:solidFill>
              </a:rPr>
              <a:t>Code Block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1739" y="4506548"/>
            <a:ext cx="1644617" cy="346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650" dirty="0">
                <a:solidFill>
                  <a:prstClr val="white"/>
                </a:solidFill>
              </a:rPr>
              <a:t>Direct </a:t>
            </a:r>
            <a:r>
              <a:rPr lang="en-US" sz="1650" dirty="0" err="1">
                <a:solidFill>
                  <a:prstClr val="white"/>
                </a:solidFill>
              </a:rPr>
              <a:t>Pkt</a:t>
            </a:r>
            <a:r>
              <a:rPr lang="en-US" sz="1650" dirty="0">
                <a:solidFill>
                  <a:prstClr val="white"/>
                </a:solidFill>
              </a:rPr>
              <a:t> Access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8762" y="2544505"/>
            <a:ext cx="1644617" cy="346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650" dirty="0">
                <a:solidFill>
                  <a:prstClr val="white"/>
                </a:solidFill>
              </a:rPr>
              <a:t>Direct </a:t>
            </a:r>
            <a:r>
              <a:rPr lang="en-US" sz="1650" dirty="0" err="1">
                <a:solidFill>
                  <a:prstClr val="white"/>
                </a:solidFill>
              </a:rPr>
              <a:t>Pkt</a:t>
            </a:r>
            <a:r>
              <a:rPr lang="en-US" sz="1650" dirty="0">
                <a:solidFill>
                  <a:prstClr val="white"/>
                </a:solidFill>
              </a:rPr>
              <a:t> Access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4715" y="3294126"/>
            <a:ext cx="575799" cy="346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650" dirty="0" err="1">
                <a:solidFill>
                  <a:prstClr val="white"/>
                </a:solidFill>
              </a:rPr>
              <a:t>goto</a:t>
            </a:r>
            <a:endParaRPr lang="en-US" sz="1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18" y="1063228"/>
            <a:ext cx="6172200" cy="623462"/>
          </a:xfrm>
        </p:spPr>
        <p:txBody>
          <a:bodyPr/>
          <a:lstStyle/>
          <a:p>
            <a:r>
              <a:rPr lang="en-US"/>
              <a:t>Table Match </a:t>
            </a:r>
            <a:r>
              <a:rPr lang="en-US" dirty="0"/>
              <a:t>and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42" y="1759451"/>
            <a:ext cx="6683884" cy="3991074"/>
          </a:xfrm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sz="2175" b="1" dirty="0">
                <a:latin typeface="Consolas"/>
                <a:cs typeface="Consolas"/>
              </a:rPr>
              <a:t>control </a:t>
            </a:r>
            <a:r>
              <a:rPr lang="en-US" sz="2175" dirty="0">
                <a:latin typeface="Consolas"/>
                <a:cs typeface="Consolas"/>
              </a:rPr>
              <a:t>Ingress (</a:t>
            </a:r>
            <a:r>
              <a:rPr lang="en-US" sz="2175" dirty="0" err="1">
                <a:latin typeface="Consolas"/>
                <a:cs typeface="Consolas"/>
              </a:rPr>
              <a:t>inout</a:t>
            </a:r>
            <a:r>
              <a:rPr lang="en-US" sz="2175" dirty="0">
                <a:latin typeface="Consolas"/>
                <a:cs typeface="Consolas"/>
              </a:rPr>
              <a:t> Headers </a:t>
            </a:r>
            <a:r>
              <a:rPr lang="en-US" sz="2175" dirty="0" err="1">
                <a:latin typeface="Consolas"/>
                <a:cs typeface="Consolas"/>
              </a:rPr>
              <a:t>hdr</a:t>
            </a:r>
            <a:r>
              <a:rPr lang="en-US" sz="2175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2175" dirty="0">
                <a:latin typeface="Consolas"/>
                <a:cs typeface="Consolas"/>
              </a:rPr>
              <a:t>                 in </a:t>
            </a:r>
            <a:r>
              <a:rPr lang="en-US" sz="2175" dirty="0" err="1">
                <a:latin typeface="Consolas"/>
                <a:cs typeface="Consolas"/>
              </a:rPr>
              <a:t>xdp_input</a:t>
            </a:r>
            <a:r>
              <a:rPr lang="en-US" sz="2175" dirty="0">
                <a:latin typeface="Consolas"/>
                <a:cs typeface="Consolas"/>
              </a:rPr>
              <a:t> </a:t>
            </a:r>
            <a:r>
              <a:rPr lang="en-US" sz="2175" dirty="0" err="1">
                <a:latin typeface="Consolas"/>
                <a:cs typeface="Consolas"/>
              </a:rPr>
              <a:t>xin</a:t>
            </a:r>
            <a:r>
              <a:rPr lang="en-US" sz="2175" dirty="0">
                <a:latin typeface="Consolas"/>
                <a:cs typeface="Consolas"/>
              </a:rPr>
              <a:t>, out </a:t>
            </a:r>
            <a:r>
              <a:rPr lang="en-US" sz="2175" dirty="0" err="1">
                <a:latin typeface="Consolas"/>
                <a:cs typeface="Consolas"/>
              </a:rPr>
              <a:t>xdp_output</a:t>
            </a:r>
            <a:r>
              <a:rPr lang="en-US" sz="2175" dirty="0">
                <a:latin typeface="Consolas"/>
                <a:cs typeface="Consolas"/>
              </a:rPr>
              <a:t> </a:t>
            </a:r>
            <a:r>
              <a:rPr lang="en-US" sz="2175" dirty="0" err="1">
                <a:latin typeface="Consolas"/>
                <a:cs typeface="Consolas"/>
              </a:rPr>
              <a:t>xout</a:t>
            </a:r>
            <a:r>
              <a:rPr lang="en-US" sz="2175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175" dirty="0">
                <a:latin typeface="Consolas"/>
                <a:cs typeface="Consolas"/>
              </a:rPr>
              <a:t>	</a:t>
            </a:r>
            <a:r>
              <a:rPr lang="en-US" sz="2175" b="1" dirty="0">
                <a:latin typeface="Consolas"/>
                <a:cs typeface="Consolas"/>
              </a:rPr>
              <a:t>action</a:t>
            </a:r>
            <a:r>
              <a:rPr lang="en-US" sz="2175" dirty="0">
                <a:latin typeface="Consolas"/>
                <a:cs typeface="Consolas"/>
              </a:rPr>
              <a:t> </a:t>
            </a:r>
            <a:r>
              <a:rPr lang="en-US" sz="2175" dirty="0" err="1">
                <a:latin typeface="Consolas"/>
                <a:cs typeface="Consolas"/>
              </a:rPr>
              <a:t>Drop_action</a:t>
            </a:r>
            <a:r>
              <a:rPr lang="en-US" sz="2175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175" dirty="0">
                <a:latin typeface="Consolas"/>
                <a:cs typeface="Consolas"/>
              </a:rPr>
              <a:t>		</a:t>
            </a:r>
            <a:r>
              <a:rPr lang="en-US" sz="2175" dirty="0" err="1">
                <a:latin typeface="Consolas"/>
                <a:cs typeface="Consolas"/>
              </a:rPr>
              <a:t>xout.output_action</a:t>
            </a:r>
            <a:r>
              <a:rPr lang="en-US" sz="2175" dirty="0">
                <a:latin typeface="Consolas"/>
                <a:cs typeface="Consolas"/>
              </a:rPr>
              <a:t> = </a:t>
            </a:r>
            <a:r>
              <a:rPr lang="en-US" sz="2175" dirty="0" err="1">
                <a:latin typeface="Consolas"/>
                <a:cs typeface="Consolas"/>
              </a:rPr>
              <a:t>xdp_action.</a:t>
            </a:r>
            <a:r>
              <a:rPr lang="en-US" sz="2175" b="1" dirty="0" err="1">
                <a:solidFill>
                  <a:srgbClr val="C00000"/>
                </a:solidFill>
                <a:latin typeface="Consolas"/>
                <a:cs typeface="Consolas"/>
              </a:rPr>
              <a:t>XDP_DROP</a:t>
            </a:r>
            <a:r>
              <a:rPr lang="en-US" sz="2175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2175" dirty="0">
                <a:latin typeface="Consolas"/>
                <a:cs typeface="Consolas"/>
              </a:rPr>
              <a:t>	</a:t>
            </a:r>
            <a:r>
              <a:rPr lang="en-US" sz="2175" b="1" dirty="0">
                <a:latin typeface="Consolas"/>
                <a:cs typeface="Consolas"/>
              </a:rPr>
              <a:t>action</a:t>
            </a:r>
            <a:r>
              <a:rPr lang="en-US" sz="2175" dirty="0">
                <a:latin typeface="Consolas"/>
                <a:cs typeface="Consolas"/>
              </a:rPr>
              <a:t> </a:t>
            </a:r>
            <a:r>
              <a:rPr lang="en-US" sz="2175" dirty="0" err="1">
                <a:latin typeface="Consolas"/>
                <a:cs typeface="Consolas"/>
              </a:rPr>
              <a:t>Fallback_action</a:t>
            </a:r>
            <a:r>
              <a:rPr lang="en-US" sz="2175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175" dirty="0">
                <a:latin typeface="Consolas"/>
                <a:cs typeface="Consolas"/>
              </a:rPr>
              <a:t>		</a:t>
            </a:r>
            <a:r>
              <a:rPr lang="en-US" sz="2175" dirty="0" err="1">
                <a:latin typeface="Consolas"/>
                <a:cs typeface="Consolas"/>
              </a:rPr>
              <a:t>xout.output_action</a:t>
            </a:r>
            <a:r>
              <a:rPr lang="en-US" sz="2175" dirty="0">
                <a:latin typeface="Consolas"/>
                <a:cs typeface="Consolas"/>
              </a:rPr>
              <a:t> = </a:t>
            </a:r>
            <a:r>
              <a:rPr lang="en-US" sz="2175" dirty="0" err="1">
                <a:latin typeface="Consolas"/>
                <a:cs typeface="Consolas"/>
              </a:rPr>
              <a:t>xdp_action.</a:t>
            </a:r>
            <a:r>
              <a:rPr lang="en-US" sz="2175" b="1" dirty="0" err="1">
                <a:solidFill>
                  <a:srgbClr val="C00000"/>
                </a:solidFill>
                <a:latin typeface="Consolas"/>
                <a:cs typeface="Consolas"/>
              </a:rPr>
              <a:t>XDP_PASS</a:t>
            </a:r>
            <a:r>
              <a:rPr lang="en-US" sz="2175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endParaRPr lang="en-US" sz="2175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75" b="1" dirty="0">
                <a:latin typeface="Consolas"/>
                <a:cs typeface="Consolas"/>
              </a:rPr>
              <a:t>	table</a:t>
            </a:r>
            <a:r>
              <a:rPr lang="en-US" sz="2175" dirty="0">
                <a:latin typeface="Consolas"/>
                <a:cs typeface="Consolas"/>
              </a:rPr>
              <a:t> </a:t>
            </a:r>
            <a:r>
              <a:rPr lang="en-US" sz="2175" dirty="0" err="1">
                <a:latin typeface="Consolas"/>
                <a:cs typeface="Consolas"/>
              </a:rPr>
              <a:t>mactable</a:t>
            </a:r>
            <a:r>
              <a:rPr lang="en-US" sz="2175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175" dirty="0">
                <a:latin typeface="Consolas"/>
                <a:cs typeface="Consolas"/>
              </a:rPr>
              <a:t>		</a:t>
            </a:r>
            <a:r>
              <a:rPr lang="en-US" sz="2175" dirty="0">
                <a:solidFill>
                  <a:srgbClr val="C00000"/>
                </a:solidFill>
                <a:latin typeface="Consolas"/>
                <a:cs typeface="Consolas"/>
              </a:rPr>
              <a:t>key</a:t>
            </a:r>
            <a:r>
              <a:rPr lang="en-US" sz="2175" dirty="0">
                <a:latin typeface="Consolas"/>
                <a:cs typeface="Consolas"/>
              </a:rPr>
              <a:t> = {</a:t>
            </a:r>
            <a:r>
              <a:rPr lang="en-US" sz="2175" dirty="0" err="1">
                <a:latin typeface="Consolas"/>
                <a:cs typeface="Consolas"/>
              </a:rPr>
              <a:t>hdr.ethernet.destination</a:t>
            </a:r>
            <a:r>
              <a:rPr lang="en-US" sz="2175" dirty="0">
                <a:latin typeface="Consolas"/>
                <a:cs typeface="Consolas"/>
              </a:rPr>
              <a:t> : exact; }</a:t>
            </a:r>
          </a:p>
          <a:p>
            <a:pPr marL="0" indent="0">
              <a:buNone/>
            </a:pPr>
            <a:r>
              <a:rPr lang="en-US" sz="2175" dirty="0">
                <a:latin typeface="Consolas"/>
                <a:cs typeface="Consolas"/>
              </a:rPr>
              <a:t>		</a:t>
            </a:r>
            <a:r>
              <a:rPr lang="en-US" sz="2175" dirty="0">
                <a:solidFill>
                  <a:srgbClr val="C00000"/>
                </a:solidFill>
                <a:latin typeface="Consolas"/>
                <a:cs typeface="Consolas"/>
              </a:rPr>
              <a:t>actions</a:t>
            </a:r>
            <a:r>
              <a:rPr lang="en-US" sz="2175" dirty="0">
                <a:latin typeface="Consolas"/>
                <a:cs typeface="Consolas"/>
              </a:rPr>
              <a:t> = {</a:t>
            </a:r>
          </a:p>
          <a:p>
            <a:pPr marL="0" indent="0">
              <a:buNone/>
            </a:pPr>
            <a:r>
              <a:rPr lang="en-US" sz="2175" dirty="0">
                <a:latin typeface="Consolas"/>
                <a:cs typeface="Consolas"/>
              </a:rPr>
              <a:t>			</a:t>
            </a:r>
            <a:r>
              <a:rPr lang="en-US" sz="2175" dirty="0" err="1">
                <a:latin typeface="Consolas"/>
                <a:cs typeface="Consolas"/>
              </a:rPr>
              <a:t>Fallback_action</a:t>
            </a:r>
            <a:r>
              <a:rPr lang="en-US" sz="2175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175" dirty="0">
                <a:latin typeface="Consolas"/>
                <a:cs typeface="Consolas"/>
              </a:rPr>
              <a:t>			</a:t>
            </a:r>
            <a:r>
              <a:rPr lang="en-US" sz="2175" dirty="0" err="1">
                <a:latin typeface="Consolas"/>
                <a:cs typeface="Consolas"/>
              </a:rPr>
              <a:t>Drop_action</a:t>
            </a:r>
            <a:r>
              <a:rPr lang="en-US" sz="2175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175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2175" dirty="0">
                <a:latin typeface="Consolas"/>
                <a:cs typeface="Consolas"/>
              </a:rPr>
              <a:t>		implementation = </a:t>
            </a:r>
            <a:r>
              <a:rPr lang="en-US" sz="2175" dirty="0" err="1">
                <a:latin typeface="Consolas"/>
                <a:cs typeface="Consolas"/>
              </a:rPr>
              <a:t>hash_table</a:t>
            </a:r>
            <a:r>
              <a:rPr lang="en-US" sz="2175" dirty="0">
                <a:latin typeface="Consolas"/>
                <a:cs typeface="Consolas"/>
              </a:rPr>
              <a:t>(64);</a:t>
            </a:r>
          </a:p>
          <a:p>
            <a:pPr marL="0" indent="0">
              <a:buNone/>
            </a:pPr>
            <a:r>
              <a:rPr lang="en-US" sz="2175" dirty="0">
                <a:latin typeface="Consolas"/>
                <a:cs typeface="Consolas"/>
              </a:rPr>
              <a:t>   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554" y="3589197"/>
            <a:ext cx="1265090" cy="32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500" dirty="0">
                <a:solidFill>
                  <a:prstClr val="white"/>
                </a:solidFill>
              </a:rPr>
              <a:t>BPF </a:t>
            </a:r>
            <a:r>
              <a:rPr lang="en-US" sz="1500" dirty="0" err="1">
                <a:solidFill>
                  <a:prstClr val="white"/>
                </a:solidFill>
              </a:rPr>
              <a:t>HashMap</a:t>
            </a:r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1381" y="3852208"/>
            <a:ext cx="1393267" cy="3000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white"/>
                </a:solidFill>
              </a:rPr>
              <a:t>Key size of 6 byte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9265" y="4763520"/>
            <a:ext cx="2629631" cy="3000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white"/>
                </a:solidFill>
              </a:rPr>
              <a:t>Value with </a:t>
            </a:r>
            <a:r>
              <a:rPr lang="en-US" sz="1350" dirty="0" err="1">
                <a:solidFill>
                  <a:prstClr val="white"/>
                </a:solidFill>
              </a:rPr>
              <a:t>enum</a:t>
            </a:r>
            <a:r>
              <a:rPr lang="en-US" sz="1350" dirty="0">
                <a:solidFill>
                  <a:prstClr val="white"/>
                </a:solidFill>
              </a:rPr>
              <a:t> type + parameter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436" y="2479074"/>
            <a:ext cx="1371850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350">
                <a:solidFill>
                  <a:prstClr val="white"/>
                </a:solidFill>
              </a:rPr>
              <a:t>Two action types</a:t>
            </a:r>
          </a:p>
        </p:txBody>
      </p:sp>
    </p:spTree>
    <p:extLst>
      <p:ext uri="{BB962C8B-B14F-4D97-AF65-F5344CB8AC3E}">
        <p14:creationId xmlns:p14="http://schemas.microsoft.com/office/powerpoint/2010/main" val="85341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77" y="970550"/>
            <a:ext cx="6172200" cy="623462"/>
          </a:xfrm>
        </p:spPr>
        <p:txBody>
          <a:bodyPr>
            <a:normAutofit/>
          </a:bodyPr>
          <a:lstStyle/>
          <a:p>
            <a:r>
              <a:rPr lang="en-US" dirty="0"/>
              <a:t>P4-XDP: xdp1.c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1496711"/>
            <a:ext cx="4881514" cy="4355757"/>
          </a:xfrm>
          <a:solidFill>
            <a:schemeClr val="bg1">
              <a:lumMod val="9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b="1" dirty="0">
                <a:latin typeface="Consolas"/>
                <a:cs typeface="Consolas"/>
              </a:rPr>
              <a:t>SEC(“</a:t>
            </a:r>
            <a:r>
              <a:rPr lang="en-US" b="1" dirty="0" err="1">
                <a:latin typeface="Consolas"/>
                <a:cs typeface="Consolas"/>
              </a:rPr>
              <a:t>prog</a:t>
            </a:r>
            <a:r>
              <a:rPr lang="en-US" b="1" dirty="0">
                <a:latin typeface="Consolas"/>
                <a:cs typeface="Consolas"/>
              </a:rPr>
              <a:t>”)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ebpf_filter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xdp_md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latin typeface="Consolas"/>
                <a:cs typeface="Consolas"/>
              </a:rPr>
              <a:t>skb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Headers </a:t>
            </a:r>
            <a:r>
              <a:rPr lang="en-US" dirty="0" err="1">
                <a:latin typeface="Consolas"/>
                <a:cs typeface="Consolas"/>
              </a:rPr>
              <a:t>hd</a:t>
            </a:r>
            <a:r>
              <a:rPr lang="en-US" dirty="0">
                <a:latin typeface="Consolas"/>
                <a:cs typeface="Consolas"/>
              </a:rPr>
              <a:t> = {};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625" dirty="0">
                <a:latin typeface="Consolas"/>
                <a:cs typeface="Consolas"/>
              </a:rPr>
              <a:t>	</a:t>
            </a:r>
            <a:r>
              <a:rPr lang="en-US" sz="2625" dirty="0">
                <a:solidFill>
                  <a:srgbClr val="C00000"/>
                </a:solidFill>
                <a:latin typeface="Consolas"/>
                <a:cs typeface="Consolas"/>
              </a:rPr>
              <a:t>/* parser */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if (end &lt; start + </a:t>
            </a:r>
            <a:r>
              <a:rPr lang="en-US" dirty="0" err="1">
                <a:latin typeface="Consolas"/>
                <a:cs typeface="Consolas"/>
              </a:rPr>
              <a:t>header_size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goto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reject;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hd.ethernet.destination</a:t>
            </a:r>
            <a:r>
              <a:rPr lang="en-US" dirty="0">
                <a:latin typeface="Consolas"/>
                <a:cs typeface="Consolas"/>
              </a:rPr>
              <a:t>[0] = </a:t>
            </a:r>
            <a:r>
              <a:rPr lang="en-US" dirty="0" err="1">
                <a:latin typeface="Consolas"/>
                <a:cs typeface="Consolas"/>
              </a:rPr>
              <a:t>load_byte</a:t>
            </a:r>
            <a:r>
              <a:rPr lang="en-US" dirty="0">
                <a:latin typeface="Consolas"/>
                <a:cs typeface="Consolas"/>
              </a:rPr>
              <a:t>(…);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625" dirty="0">
                <a:latin typeface="Consolas"/>
                <a:cs typeface="Consolas"/>
              </a:rPr>
              <a:t>	</a:t>
            </a:r>
            <a:r>
              <a:rPr lang="en-US" sz="2625" dirty="0">
                <a:solidFill>
                  <a:srgbClr val="C00000"/>
                </a:solidFill>
                <a:latin typeface="Consolas"/>
                <a:cs typeface="Consolas"/>
              </a:rPr>
              <a:t>/* </a:t>
            </a:r>
            <a:r>
              <a:rPr lang="en-US" sz="2625" dirty="0" err="1">
                <a:solidFill>
                  <a:srgbClr val="C00000"/>
                </a:solidFill>
                <a:latin typeface="Consolas"/>
                <a:cs typeface="Consolas"/>
              </a:rPr>
              <a:t>match+action</a:t>
            </a:r>
            <a:r>
              <a:rPr lang="en-US" sz="2625" dirty="0">
                <a:solidFill>
                  <a:srgbClr val="C00000"/>
                </a:solidFill>
                <a:latin typeface="Consolas"/>
                <a:cs typeface="Consolas"/>
              </a:rPr>
              <a:t>*/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value = </a:t>
            </a:r>
            <a:r>
              <a:rPr lang="en-US" dirty="0" err="1">
                <a:latin typeface="Consolas"/>
                <a:cs typeface="Consolas"/>
              </a:rPr>
              <a:t>bpf_map_lookup_elem</a:t>
            </a:r>
            <a:r>
              <a:rPr lang="en-US" dirty="0">
                <a:latin typeface="Consolas"/>
                <a:cs typeface="Consolas"/>
              </a:rPr>
              <a:t>(key);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switch</a:t>
            </a:r>
            <a:r>
              <a:rPr lang="en-US" dirty="0">
                <a:latin typeface="Consolas"/>
                <a:cs typeface="Consolas"/>
              </a:rPr>
              <a:t>(value-&gt;action)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case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Drop_action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…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>
                <a:solidFill>
                  <a:srgbClr val="C00000"/>
                </a:solidFill>
                <a:latin typeface="Consolas"/>
                <a:cs typeface="Consolas"/>
              </a:rPr>
              <a:t>/* </a:t>
            </a:r>
            <a:r>
              <a:rPr lang="en-US" dirty="0" err="1">
                <a:solidFill>
                  <a:srgbClr val="C00000"/>
                </a:solidFill>
                <a:latin typeface="Consolas"/>
                <a:cs typeface="Consolas"/>
              </a:rPr>
              <a:t>deparser</a:t>
            </a:r>
            <a:r>
              <a:rPr lang="en-US" dirty="0">
                <a:solidFill>
                  <a:srgbClr val="C00000"/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xdp_adjust_head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// update packet header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xout.xdp_output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20408" y="1496711"/>
            <a:ext cx="4541227" cy="435575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prstClr val="black"/>
                </a:solidFill>
              </a:rPr>
              <a:t>Parser: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Check packet access boundary.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Walk through the protocol graph.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Save in “</a:t>
            </a:r>
            <a:r>
              <a:rPr lang="en-US" sz="1800" dirty="0" err="1">
                <a:solidFill>
                  <a:prstClr val="black"/>
                </a:solidFill>
              </a:rPr>
              <a:t>struct</a:t>
            </a:r>
            <a:r>
              <a:rPr lang="en-US" sz="1800" dirty="0">
                <a:solidFill>
                  <a:prstClr val="black"/>
                </a:solidFill>
              </a:rPr>
              <a:t> Headers hd.”</a:t>
            </a:r>
          </a:p>
          <a:p>
            <a:pPr lvl="1"/>
            <a:endParaRPr lang="en-US" sz="1800" dirty="0">
              <a:solidFill>
                <a:prstClr val="black"/>
              </a:solidFill>
            </a:endParaRPr>
          </a:p>
          <a:p>
            <a:r>
              <a:rPr lang="en-US" sz="2100" dirty="0" err="1">
                <a:solidFill>
                  <a:prstClr val="black"/>
                </a:solidFill>
              </a:rPr>
              <a:t>Match+Action</a:t>
            </a:r>
            <a:r>
              <a:rPr lang="en-US" sz="2100" dirty="0">
                <a:solidFill>
                  <a:prstClr val="black"/>
                </a:solidFill>
              </a:rPr>
              <a:t>: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Extract key from </a:t>
            </a:r>
            <a:r>
              <a:rPr lang="en-US" sz="1800" dirty="0" err="1">
                <a:solidFill>
                  <a:prstClr val="black"/>
                </a:solidFill>
              </a:rPr>
              <a:t>struct</a:t>
            </a:r>
            <a:r>
              <a:rPr lang="en-US" sz="1800" dirty="0">
                <a:solidFill>
                  <a:prstClr val="black"/>
                </a:solidFill>
              </a:rPr>
              <a:t> Headers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Lookup BPF hash map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Execute the </a:t>
            </a:r>
            <a:r>
              <a:rPr lang="en-US" sz="1800" dirty="0" err="1">
                <a:solidFill>
                  <a:prstClr val="black"/>
                </a:solidFill>
              </a:rPr>
              <a:t>correponding</a:t>
            </a:r>
            <a:r>
              <a:rPr lang="en-US" sz="1800" dirty="0">
                <a:solidFill>
                  <a:prstClr val="black"/>
                </a:solidFill>
              </a:rPr>
              <a:t> action</a:t>
            </a:r>
          </a:p>
          <a:p>
            <a:pPr lvl="1"/>
            <a:endParaRPr lang="en-US" sz="1800" dirty="0">
              <a:solidFill>
                <a:prstClr val="black"/>
              </a:solidFill>
            </a:endParaRPr>
          </a:p>
          <a:p>
            <a:r>
              <a:rPr lang="en-US" sz="2100" dirty="0" err="1">
                <a:solidFill>
                  <a:prstClr val="black"/>
                </a:solidFill>
              </a:rPr>
              <a:t>Deparser</a:t>
            </a:r>
            <a:endParaRPr lang="en-US" sz="2100" dirty="0">
              <a:solidFill>
                <a:prstClr val="black"/>
              </a:solidFill>
            </a:endParaRP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Convert headers back into a byte stream.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Only valid headers are emitted.</a:t>
            </a:r>
          </a:p>
          <a:p>
            <a:pPr lvl="1"/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5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19" y="1109566"/>
            <a:ext cx="6172200" cy="623462"/>
          </a:xfrm>
        </p:spPr>
        <p:txBody>
          <a:bodyPr>
            <a:normAutofit/>
          </a:bodyPr>
          <a:lstStyle/>
          <a:p>
            <a:r>
              <a:rPr lang="en-US" dirty="0"/>
              <a:t>Generate Header for Control Plane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371" y="1917177"/>
            <a:ext cx="4507841" cy="385937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B0F0"/>
                </a:solidFill>
              </a:rPr>
              <a:t>﻿#include ”xdp1.h”</a:t>
            </a:r>
          </a:p>
          <a:p>
            <a:pPr marL="0" indent="0">
              <a:buNone/>
            </a:pP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main </a:t>
            </a:r>
            <a:r>
              <a:rPr lang="en-US" sz="15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fd</a:t>
            </a:r>
            <a:r>
              <a:rPr lang="en-US" sz="1500" dirty="0">
                <a:latin typeface="Consolas"/>
                <a:cs typeface="Consolas"/>
              </a:rPr>
              <a:t> = </a:t>
            </a:r>
            <a:r>
              <a:rPr lang="en-US" sz="1500" dirty="0" err="1">
                <a:latin typeface="Consolas"/>
                <a:cs typeface="Consolas"/>
              </a:rPr>
              <a:t>bpf_obj_get</a:t>
            </a:r>
            <a:r>
              <a:rPr lang="en-US" sz="1500" dirty="0">
                <a:latin typeface="Consolas"/>
                <a:cs typeface="Consolas"/>
              </a:rPr>
              <a:t>(MAP_PATH);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struct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mactable_key</a:t>
            </a:r>
            <a:r>
              <a:rPr lang="en-US" sz="1500" dirty="0">
                <a:latin typeface="Consolas"/>
                <a:cs typeface="Consolas"/>
              </a:rPr>
              <a:t> key;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dirty="0" err="1">
                <a:latin typeface="Consolas"/>
                <a:cs typeface="Consolas"/>
              </a:rPr>
              <a:t>memcpy</a:t>
            </a:r>
            <a:r>
              <a:rPr lang="en-US" sz="1500" dirty="0">
                <a:latin typeface="Consolas"/>
                <a:cs typeface="Consolas"/>
              </a:rPr>
              <a:t>(key.field0, MACADDR, 6);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struct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mactable_value</a:t>
            </a:r>
            <a:r>
              <a:rPr lang="en-US" sz="1500" dirty="0">
                <a:latin typeface="Consolas"/>
                <a:cs typeface="Consolas"/>
              </a:rPr>
              <a:t> value;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dirty="0" err="1">
                <a:latin typeface="Consolas"/>
                <a:cs typeface="Consolas"/>
              </a:rPr>
              <a:t>value.action</a:t>
            </a:r>
            <a:r>
              <a:rPr lang="en-US" sz="1500" dirty="0">
                <a:latin typeface="Consolas"/>
                <a:cs typeface="Consolas"/>
              </a:rPr>
              <a:t> = </a:t>
            </a:r>
            <a:r>
              <a:rPr lang="en-US" sz="1500" dirty="0" err="1">
                <a:latin typeface="Consolas"/>
                <a:cs typeface="Consolas"/>
              </a:rPr>
              <a:t>Fallback_action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dirty="0" err="1">
                <a:latin typeface="Consolas"/>
                <a:cs typeface="Consolas"/>
              </a:rPr>
              <a:t>bpf_update_elem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fd</a:t>
            </a:r>
            <a:r>
              <a:rPr lang="en-US" sz="1500" dirty="0">
                <a:latin typeface="Consolas"/>
                <a:cs typeface="Consolas"/>
              </a:rPr>
              <a:t>, &amp;key, &amp;value, BPF_ANY);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8087" y="1936382"/>
            <a:ext cx="3698354" cy="384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68580" tIns="34290" rIns="68580" bIns="3429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</a:rPr>
              <a:t>﻿</a:t>
            </a:r>
            <a:r>
              <a:rPr lang="en-US" sz="2100" b="1" dirty="0" err="1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struct</a:t>
            </a:r>
            <a:r>
              <a:rPr lang="en-US" sz="21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  <a:cs typeface="Consolas"/>
              </a:rPr>
              <a:t>mactable_key</a:t>
            </a: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	u8 field0[6];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100" b="1" dirty="0" err="1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enum</a:t>
            </a:r>
            <a:r>
              <a:rPr lang="en-US" sz="21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  <a:cs typeface="Consolas"/>
              </a:rPr>
              <a:t>mactable_actions</a:t>
            </a: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2100" dirty="0" err="1">
                <a:solidFill>
                  <a:prstClr val="black"/>
                </a:solidFill>
                <a:latin typeface="Consolas"/>
                <a:cs typeface="Consolas"/>
              </a:rPr>
              <a:t>Fallback_action</a:t>
            </a: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2100" dirty="0" err="1">
                <a:solidFill>
                  <a:prstClr val="black"/>
                </a:solidFill>
                <a:latin typeface="Consolas"/>
                <a:cs typeface="Consolas"/>
              </a:rPr>
              <a:t>Drop_action</a:t>
            </a: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100" b="1" dirty="0" err="1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struct</a:t>
            </a:r>
            <a:r>
              <a:rPr lang="en-US" sz="21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  <a:cs typeface="Consolas"/>
              </a:rPr>
              <a:t>mactable_value</a:t>
            </a: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2100" b="1" dirty="0" err="1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enum</a:t>
            </a:r>
            <a:r>
              <a:rPr lang="en-US" sz="21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  <a:cs typeface="Consolas"/>
              </a:rPr>
              <a:t>mactable_actions</a:t>
            </a: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 action;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	union 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		</a:t>
            </a:r>
            <a:r>
              <a:rPr lang="en-US" sz="2100" b="1" dirty="0" err="1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struct</a:t>
            </a:r>
            <a:r>
              <a:rPr lang="en-US" sz="21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		} </a:t>
            </a:r>
            <a:r>
              <a:rPr lang="en-US" sz="2100" dirty="0" err="1">
                <a:solidFill>
                  <a:prstClr val="black"/>
                </a:solidFill>
                <a:latin typeface="Consolas"/>
                <a:cs typeface="Consolas"/>
              </a:rPr>
              <a:t>Fallback_action</a:t>
            </a: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		</a:t>
            </a:r>
            <a:r>
              <a:rPr lang="en-US" sz="2100" b="1" dirty="0" err="1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struct</a:t>
            </a:r>
            <a:r>
              <a:rPr lang="en-US" sz="21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		} </a:t>
            </a:r>
            <a:r>
              <a:rPr lang="en-US" sz="2100" dirty="0" err="1">
                <a:solidFill>
                  <a:prstClr val="black"/>
                </a:solidFill>
                <a:latin typeface="Consolas"/>
                <a:cs typeface="Consolas"/>
              </a:rPr>
              <a:t>Drop_action</a:t>
            </a: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	} u;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1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088" y="1594012"/>
            <a:ext cx="168257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650" b="1" dirty="0">
                <a:solidFill>
                  <a:srgbClr val="C00000"/>
                </a:solidFill>
              </a:rPr>
              <a:t>Generate</a:t>
            </a:r>
            <a:r>
              <a:rPr lang="en-US" sz="1650" dirty="0">
                <a:solidFill>
                  <a:prstClr val="black"/>
                </a:solidFill>
              </a:rPr>
              <a:t>: xpd1.h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4372" y="1613217"/>
            <a:ext cx="245310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650" b="1" dirty="0">
                <a:solidFill>
                  <a:srgbClr val="C00000"/>
                </a:solidFill>
              </a:rPr>
              <a:t>User provide</a:t>
            </a:r>
            <a:r>
              <a:rPr lang="en-US" sz="1650" dirty="0">
                <a:solidFill>
                  <a:prstClr val="black"/>
                </a:solidFill>
              </a:rPr>
              <a:t>: user_xpd1.c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32185" y="2096966"/>
            <a:ext cx="2400300" cy="1147396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99239" y="3747316"/>
            <a:ext cx="2378319" cy="109148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69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778"/>
            <a:ext cx="7886700" cy="1325563"/>
          </a:xfrm>
        </p:spPr>
        <p:txBody>
          <a:bodyPr/>
          <a:lstStyle/>
          <a:p>
            <a:r>
              <a:rPr lang="en-US" dirty="0"/>
              <a:t>Setup and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93395"/>
            <a:ext cx="7886700" cy="3083567"/>
          </a:xfrm>
        </p:spPr>
        <p:txBody>
          <a:bodyPr>
            <a:normAutofit/>
          </a:bodyPr>
          <a:lstStyle/>
          <a:p>
            <a:r>
              <a:rPr lang="en-US" dirty="0"/>
              <a:t>Dependencies:</a:t>
            </a:r>
          </a:p>
          <a:p>
            <a:pPr lvl="1"/>
            <a:r>
              <a:rPr lang="en-US" dirty="0"/>
              <a:t>P4 2016: </a:t>
            </a:r>
            <a:r>
              <a:rPr lang="en-US" dirty="0">
                <a:hlinkClick r:id="rId3"/>
              </a:rPr>
              <a:t>https://github.com/p4lang/p4c</a:t>
            </a:r>
            <a:endParaRPr lang="en-US" dirty="0"/>
          </a:p>
          <a:p>
            <a:pPr lvl="1"/>
            <a:r>
              <a:rPr lang="en-US" dirty="0"/>
              <a:t>Linux &gt;= 4.10.0-rc7: </a:t>
            </a:r>
            <a:r>
              <a:rPr lang="en-US" dirty="0">
                <a:hlinkClick r:id="rId4"/>
              </a:rPr>
              <a:t>http://www.kernel.org/</a:t>
            </a:r>
            <a:endParaRPr lang="en-US" dirty="0"/>
          </a:p>
          <a:p>
            <a:pPr lvl="1"/>
            <a:r>
              <a:rPr lang="en-US" dirty="0"/>
              <a:t>iproute2 &gt;= 4.8.0: </a:t>
            </a:r>
            <a:r>
              <a:rPr lang="en-US" dirty="0">
                <a:hlinkClick r:id="rId5"/>
              </a:rPr>
              <a:t>https://www.kernel.org/pub/linux/utils/net/iproute2/</a:t>
            </a:r>
            <a:endParaRPr lang="en-US" dirty="0"/>
          </a:p>
          <a:p>
            <a:pPr lvl="1"/>
            <a:r>
              <a:rPr lang="en-US" dirty="0" err="1"/>
              <a:t>clang+LLVM</a:t>
            </a:r>
            <a:r>
              <a:rPr lang="en-US" dirty="0"/>
              <a:t> &gt;=3.7.1: </a:t>
            </a:r>
            <a:r>
              <a:rPr lang="en-US" dirty="0">
                <a:hlinkClick r:id="rId6"/>
              </a:rPr>
              <a:t>http://llvm.org/releases</a:t>
            </a:r>
            <a:endParaRPr lang="en-US" dirty="0"/>
          </a:p>
          <a:p>
            <a:r>
              <a:rPr lang="en-US" dirty="0"/>
              <a:t>Source code at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Vagrant box / </a:t>
            </a:r>
            <a:r>
              <a:rPr lang="en-US" dirty="0" err="1"/>
              <a:t>docker</a:t>
            </a:r>
            <a:r>
              <a:rPr lang="en-US" dirty="0"/>
              <a:t> image available</a:t>
            </a:r>
          </a:p>
          <a:p>
            <a:r>
              <a:rPr lang="en-US" dirty="0"/>
              <a:t>P4C-XDP binary</a:t>
            </a:r>
          </a:p>
          <a:p>
            <a:pPr lvl="1"/>
            <a:r>
              <a:rPr lang="en-US" dirty="0"/>
              <a:t>#./p4c-xdp --target </a:t>
            </a:r>
            <a:r>
              <a:rPr lang="en-US" dirty="0" err="1"/>
              <a:t>xdp</a:t>
            </a:r>
            <a:r>
              <a:rPr lang="en-US" dirty="0"/>
              <a:t> -o &lt;</a:t>
            </a:r>
            <a:r>
              <a:rPr lang="en-US" b="1" dirty="0" err="1">
                <a:solidFill>
                  <a:srgbClr val="C00000"/>
                </a:solidFill>
              </a:rPr>
              <a:t>output_file</a:t>
            </a:r>
            <a:r>
              <a:rPr lang="en-US" dirty="0"/>
              <a:t>&gt; &lt;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input p4</a:t>
            </a:r>
            <a:r>
              <a:rPr lang="en-US" dirty="0"/>
              <a:t>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79016" y="951983"/>
            <a:ext cx="6126134" cy="1695047"/>
            <a:chOff x="1454114" y="1701013"/>
            <a:chExt cx="6126134" cy="1695047"/>
          </a:xfrm>
        </p:grpSpPr>
        <p:sp>
          <p:nvSpPr>
            <p:cNvPr id="5" name="Rectangle 4"/>
            <p:cNvSpPr/>
            <p:nvPr/>
          </p:nvSpPr>
          <p:spPr>
            <a:xfrm>
              <a:off x="1454114" y="2472730"/>
              <a:ext cx="1878284" cy="923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16-core Intel Xeon </a:t>
              </a:r>
            </a:p>
            <a:p>
              <a:r>
                <a:rPr lang="en-US" sz="1350" dirty="0">
                  <a:solidFill>
                    <a:prstClr val="black"/>
                  </a:solidFill>
                </a:rPr>
                <a:t>E5 2650 2.4GHz </a:t>
              </a:r>
            </a:p>
            <a:p>
              <a:r>
                <a:rPr lang="en-US" sz="1350" dirty="0">
                  <a:solidFill>
                    <a:prstClr val="black"/>
                  </a:solidFill>
                </a:rPr>
                <a:t>32GB memory</a:t>
              </a:r>
            </a:p>
            <a:p>
              <a:r>
                <a:rPr lang="en-US" sz="1350" dirty="0">
                  <a:solidFill>
                    <a:prstClr val="black"/>
                  </a:solidFill>
                </a:rPr>
                <a:t>Intel i40e driver</a:t>
              </a:r>
            </a:p>
          </p:txBody>
        </p:sp>
        <p:pic>
          <p:nvPicPr>
            <p:cNvPr id="6" name="Picture 5" descr="MC900434845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97697" y="2031852"/>
              <a:ext cx="628650" cy="6286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77753" y="2834650"/>
              <a:ext cx="1393267" cy="5078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Intel X710 10GbE</a:t>
              </a:r>
            </a:p>
            <a:p>
              <a:r>
                <a:rPr lang="en-US" sz="1350" dirty="0">
                  <a:solidFill>
                    <a:prstClr val="black"/>
                  </a:solidFill>
                </a:rPr>
                <a:t>Dual port i40e</a:t>
              </a:r>
            </a:p>
          </p:txBody>
        </p:sp>
        <p:pic>
          <p:nvPicPr>
            <p:cNvPr id="8" name="Picture 7" descr="nic.jpeg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2439" y="2341110"/>
              <a:ext cx="878104" cy="535643"/>
            </a:xfrm>
            <a:prstGeom prst="rect">
              <a:avLst/>
            </a:prstGeom>
          </p:spPr>
        </p:pic>
        <p:pic>
          <p:nvPicPr>
            <p:cNvPr id="9" name="Picture 8" descr="MC900434845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68934" y="2031852"/>
              <a:ext cx="628650" cy="628650"/>
            </a:xfrm>
            <a:prstGeom prst="rect">
              <a:avLst/>
            </a:prstGeom>
          </p:spPr>
        </p:pic>
        <p:pic>
          <p:nvPicPr>
            <p:cNvPr id="10" name="Picture 9" descr="nic.jpeg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09437" y="2341110"/>
              <a:ext cx="878104" cy="535643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4060283" y="2389572"/>
              <a:ext cx="734526" cy="9665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42040" y="2178976"/>
              <a:ext cx="66877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350">
                  <a:solidFill>
                    <a:prstClr val="black"/>
                  </a:solidFill>
                </a:rPr>
                <a:t>sender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48488" y="2833512"/>
              <a:ext cx="2050241" cy="5078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Intel X710 10GbE</a:t>
              </a:r>
            </a:p>
            <a:p>
              <a:r>
                <a:rPr lang="en-US" sz="1350" dirty="0">
                  <a:solidFill>
                    <a:srgbClr val="C00000"/>
                  </a:solidFill>
                </a:rPr>
                <a:t>i40e driver with XDP patch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48299" y="2113572"/>
              <a:ext cx="1031949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350" dirty="0">
                  <a:solidFill>
                    <a:prstClr val="black"/>
                  </a:solidFill>
                </a:rPr>
                <a:t>Linux kernel</a:t>
              </a:r>
            </a:p>
            <a:p>
              <a:pPr defTabSz="685800"/>
              <a:r>
                <a:rPr lang="en-US" sz="1350" dirty="0">
                  <a:solidFill>
                    <a:prstClr val="black"/>
                  </a:solidFill>
                </a:rPr>
                <a:t>4.10.0-rc7</a:t>
              </a:r>
            </a:p>
            <a:p>
              <a:pPr defTabSz="685800"/>
              <a:r>
                <a:rPr lang="en-US" sz="1350" dirty="0">
                  <a:solidFill>
                    <a:prstClr val="black"/>
                  </a:solidFill>
                </a:rPr>
                <a:t>IP: 2.2.2.9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72203" y="1701013"/>
              <a:ext cx="1016625" cy="3000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defTabSz="685800"/>
              <a:r>
                <a:rPr lang="en-US" sz="1350">
                  <a:solidFill>
                    <a:prstClr val="white"/>
                  </a:solidFill>
                </a:rPr>
                <a:t>Run P4-XDP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02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Demo1</a:t>
            </a:r>
            <a:r>
              <a:rPr lang="en-US" dirty="0"/>
              <a:t>: Swap Ethernet (xdp11.p4)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Ethernet source and destination</a:t>
            </a:r>
          </a:p>
          <a:p>
            <a:r>
              <a:rPr lang="en-US" dirty="0"/>
              <a:t>Send to the receiving interface (return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XDP_TX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571" y="3080920"/>
            <a:ext cx="6326933" cy="2409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6516" y="6026922"/>
            <a:ext cx="48398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hlinkClick r:id="rId3"/>
              </a:rPr>
              <a:t>https://github.com/vmware/p4c-xdp/blob/master/tests/xdp11.p4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0071" y="5689521"/>
            <a:ext cx="24263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hlinkClick r:id="rId4"/>
              </a:rPr>
              <a:t>https://youtu.be/On7hEJ6bPVU</a:t>
            </a:r>
            <a:endParaRPr lang="en-US" sz="1350" dirty="0">
              <a:solidFill>
                <a:prstClr val="black"/>
              </a:solidFill>
            </a:endParaRPr>
          </a:p>
          <a:p>
            <a:pPr defTabSz="685800"/>
            <a:endParaRPr 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1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9932" y="4060587"/>
            <a:ext cx="364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vmware</a:t>
            </a:r>
            <a:r>
              <a:rPr lang="en-US" dirty="0"/>
              <a:t>/p4c-xdp</a:t>
            </a:r>
          </a:p>
        </p:txBody>
      </p:sp>
    </p:spTree>
    <p:extLst>
      <p:ext uri="{BB962C8B-B14F-4D97-AF65-F5344CB8AC3E}">
        <p14:creationId xmlns:p14="http://schemas.microsoft.com/office/powerpoint/2010/main" val="12662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9744" y="919117"/>
            <a:ext cx="1920803" cy="2910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Verifier Pending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91464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BPF 512 Byte maximum stack size</a:t>
            </a:r>
            <a:r>
              <a:rPr lang="en-US" dirty="0"/>
              <a:t> [</a:t>
            </a:r>
            <a:r>
              <a:rPr lang="en-US" dirty="0">
                <a:hlinkClick r:id="rId3"/>
              </a:rPr>
              <a:t>#22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Not necessarily due to the size of local variables </a:t>
            </a:r>
          </a:p>
          <a:p>
            <a:pPr lvl="1"/>
            <a:r>
              <a:rPr lang="en-US" dirty="0"/>
              <a:t>Enable certain </a:t>
            </a:r>
            <a:r>
              <a:rPr lang="en-US" dirty="0" err="1"/>
              <a:t>deparser</a:t>
            </a:r>
            <a:r>
              <a:rPr lang="en-US" dirty="0"/>
              <a:t> (lots of writes) hits max BPF stack size </a:t>
            </a:r>
          </a:p>
          <a:p>
            <a:pPr lvl="1"/>
            <a:r>
              <a:rPr lang="en-US" dirty="0"/>
              <a:t>Possible workarounds: </a:t>
            </a:r>
          </a:p>
          <a:p>
            <a:pPr lvl="2"/>
            <a:r>
              <a:rPr lang="en-US" dirty="0"/>
              <a:t>Bump up the maximum stack size in kernel</a:t>
            </a:r>
          </a:p>
          <a:p>
            <a:pPr lvl="2"/>
            <a:r>
              <a:rPr lang="en-US" dirty="0"/>
              <a:t>Enable more efficient use of stack in LLVM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Registers having </a:t>
            </a:r>
            <a:r>
              <a:rPr lang="en-US" b="1" dirty="0" err="1">
                <a:solidFill>
                  <a:srgbClr val="C00000"/>
                </a:solidFill>
              </a:rPr>
              <a:t>const_imm</a:t>
            </a:r>
            <a:r>
              <a:rPr lang="en-US" b="1" dirty="0">
                <a:solidFill>
                  <a:srgbClr val="C00000"/>
                </a:solidFill>
              </a:rPr>
              <a:t> spills without tracking state</a:t>
            </a:r>
            <a:r>
              <a:rPr lang="en-US" dirty="0"/>
              <a:t> [</a:t>
            </a:r>
            <a:r>
              <a:rPr lang="en-US" dirty="0">
                <a:hlinkClick r:id="rId4"/>
              </a:rPr>
              <a:t>#34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BPF only has 10 registers, LLVM spills the register to stack when necessary</a:t>
            </a:r>
          </a:p>
          <a:p>
            <a:pPr lvl="1"/>
            <a:r>
              <a:rPr lang="en-US" dirty="0"/>
              <a:t>BPF verifier keeps the register states and restore after BPF_LOAD</a:t>
            </a:r>
          </a:p>
          <a:p>
            <a:pPr lvl="1"/>
            <a:r>
              <a:rPr lang="en-US" dirty="0"/>
              <a:t>Current version does not support spill </a:t>
            </a:r>
            <a:r>
              <a:rPr lang="en-US" dirty="0" err="1"/>
              <a:t>const_imm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3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Demo2</a:t>
            </a:r>
            <a:r>
              <a:rPr lang="en-US" dirty="0"/>
              <a:t>: ping4/6 and stats (xdp12.p4)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Parse IPv4/IPv6 ping</a:t>
            </a:r>
          </a:p>
          <a:p>
            <a:r>
              <a:rPr lang="en-US" dirty="0"/>
              <a:t>Drop ipv6 ping, and return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XDP_DROP</a:t>
            </a:r>
            <a:endParaRPr lang="en-US" dirty="0"/>
          </a:p>
          <a:p>
            <a:r>
              <a:rPr lang="en-US" dirty="0"/>
              <a:t>Enable Control plane </a:t>
            </a:r>
          </a:p>
          <a:p>
            <a:r>
              <a:rPr lang="en-US" dirty="0"/>
              <a:t>Update ipv4 statistics, and return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XDP_PASS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5247598"/>
            <a:ext cx="24649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hlinkClick r:id="rId3"/>
              </a:rPr>
              <a:t>https://youtu.be/vlp1MzWVOc8</a:t>
            </a:r>
            <a:endParaRPr lang="en-US" sz="1350" dirty="0">
              <a:solidFill>
                <a:prstClr val="black"/>
              </a:solidFill>
            </a:endParaRPr>
          </a:p>
          <a:p>
            <a:pPr defTabSz="685800"/>
            <a:endParaRPr 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33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66" y="1128101"/>
            <a:ext cx="6172200" cy="623462"/>
          </a:xfrm>
        </p:spPr>
        <p:txBody>
          <a:bodyPr/>
          <a:lstStyle/>
          <a:p>
            <a:r>
              <a:rPr lang="en-US" dirty="0" err="1"/>
              <a:t>Deparser</a:t>
            </a:r>
            <a:r>
              <a:rPr lang="en-US" dirty="0"/>
              <a:t>: Update the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366" y="1885951"/>
            <a:ext cx="4529345" cy="1992527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50" dirty="0"/>
              <a:t>﻿</a:t>
            </a:r>
            <a:r>
              <a:rPr lang="en-US" sz="1650" b="1" dirty="0">
                <a:latin typeface="Consolas"/>
                <a:cs typeface="Consolas"/>
              </a:rPr>
              <a:t>control </a:t>
            </a:r>
            <a:r>
              <a:rPr lang="en-US" sz="1650" dirty="0" err="1">
                <a:latin typeface="Consolas"/>
                <a:cs typeface="Consolas"/>
              </a:rPr>
              <a:t>Deparser</a:t>
            </a:r>
            <a:r>
              <a:rPr lang="en-US" sz="1650" dirty="0">
                <a:latin typeface="Consolas"/>
                <a:cs typeface="Consolas"/>
              </a:rPr>
              <a:t>(in Headers </a:t>
            </a:r>
            <a:r>
              <a:rPr lang="en-US" sz="1650" dirty="0" err="1">
                <a:latin typeface="Consolas"/>
                <a:cs typeface="Consolas"/>
              </a:rPr>
              <a:t>hdrs</a:t>
            </a:r>
            <a:r>
              <a:rPr lang="en-US" sz="165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650" dirty="0">
                <a:latin typeface="Consolas"/>
                <a:cs typeface="Consolas"/>
              </a:rPr>
              <a:t>              </a:t>
            </a:r>
            <a:r>
              <a:rPr lang="en-US" sz="1650" b="1" dirty="0" err="1">
                <a:latin typeface="Consolas"/>
                <a:cs typeface="Consolas"/>
              </a:rPr>
              <a:t>packet_out</a:t>
            </a:r>
            <a:r>
              <a:rPr lang="en-US" sz="1650" dirty="0">
                <a:latin typeface="Consolas"/>
                <a:cs typeface="Consolas"/>
              </a:rPr>
              <a:t> packet) {</a:t>
            </a:r>
          </a:p>
          <a:p>
            <a:pPr marL="0" indent="0">
              <a:buNone/>
            </a:pPr>
            <a:r>
              <a:rPr lang="en-US" sz="1650" dirty="0">
                <a:latin typeface="Consolas"/>
                <a:cs typeface="Consolas"/>
              </a:rPr>
              <a:t>	</a:t>
            </a:r>
            <a:r>
              <a:rPr lang="en-US" sz="1650" b="1" dirty="0">
                <a:latin typeface="Consolas"/>
                <a:cs typeface="Consolas"/>
              </a:rPr>
              <a:t>apply</a:t>
            </a:r>
            <a:r>
              <a:rPr lang="en-US" sz="165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50" dirty="0">
                <a:latin typeface="Consolas"/>
                <a:cs typeface="Consolas"/>
              </a:rPr>
              <a:t>		</a:t>
            </a:r>
            <a:r>
              <a:rPr lang="en-US" sz="1650" dirty="0" err="1">
                <a:latin typeface="Consolas"/>
                <a:cs typeface="Consolas"/>
              </a:rPr>
              <a:t>packet.emit</a:t>
            </a:r>
            <a:r>
              <a:rPr lang="en-US" sz="1650" dirty="0">
                <a:latin typeface="Consolas"/>
                <a:cs typeface="Consolas"/>
              </a:rPr>
              <a:t>(</a:t>
            </a:r>
            <a:r>
              <a:rPr lang="en-US" sz="1650" dirty="0" err="1">
                <a:latin typeface="Consolas"/>
                <a:cs typeface="Consolas"/>
              </a:rPr>
              <a:t>hdrs.ethernet</a:t>
            </a:r>
            <a:r>
              <a:rPr lang="en-US" sz="165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50" dirty="0">
                <a:latin typeface="Consolas"/>
                <a:cs typeface="Consolas"/>
              </a:rPr>
              <a:t>		</a:t>
            </a:r>
            <a:r>
              <a:rPr lang="en-US" sz="1650" dirty="0" err="1">
                <a:latin typeface="Consolas"/>
                <a:cs typeface="Consolas"/>
              </a:rPr>
              <a:t>packet.emit</a:t>
            </a:r>
            <a:r>
              <a:rPr lang="en-US" sz="1650" dirty="0">
                <a:latin typeface="Consolas"/>
                <a:cs typeface="Consolas"/>
              </a:rPr>
              <a:t>(</a:t>
            </a:r>
            <a:r>
              <a:rPr lang="en-US" sz="1650" dirty="0" err="1">
                <a:latin typeface="Consolas"/>
                <a:cs typeface="Consolas"/>
              </a:rPr>
              <a:t>hdrs.vlan_tag</a:t>
            </a:r>
            <a:r>
              <a:rPr lang="en-US" sz="165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50" dirty="0">
                <a:latin typeface="Consolas"/>
                <a:cs typeface="Consolas"/>
              </a:rPr>
              <a:t> 		</a:t>
            </a:r>
            <a:r>
              <a:rPr lang="en-US" sz="1650" dirty="0" err="1">
                <a:latin typeface="Consolas"/>
                <a:cs typeface="Consolas"/>
              </a:rPr>
              <a:t>packet.emit</a:t>
            </a:r>
            <a:r>
              <a:rPr lang="en-US" sz="1650" dirty="0">
                <a:latin typeface="Consolas"/>
                <a:cs typeface="Consolas"/>
              </a:rPr>
              <a:t>(hdrs.ipv4);</a:t>
            </a:r>
          </a:p>
          <a:p>
            <a:pPr marL="0" indent="0">
              <a:buNone/>
            </a:pPr>
            <a:r>
              <a:rPr lang="en-US" sz="1650" dirty="0">
                <a:latin typeface="Consolas"/>
                <a:cs typeface="Consolas"/>
              </a:rPr>
              <a:t>	}</a:t>
            </a:r>
            <a:br>
              <a:rPr lang="en-US" sz="1650" dirty="0">
                <a:latin typeface="Consolas"/>
                <a:cs typeface="Consolas"/>
              </a:rPr>
            </a:br>
            <a:r>
              <a:rPr lang="en-US" sz="165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7093" y="4040696"/>
            <a:ext cx="6431692" cy="147710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prstClr val="black"/>
                </a:solidFill>
              </a:rPr>
              <a:t>Users can push/pop headers by emitting more or skipping emit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Ex: </a:t>
            </a:r>
            <a:r>
              <a:rPr lang="en-US" sz="1800" dirty="0" err="1">
                <a:solidFill>
                  <a:prstClr val="black"/>
                </a:solidFill>
              </a:rPr>
              <a:t>vlan</a:t>
            </a:r>
            <a:r>
              <a:rPr lang="en-US" sz="1800" dirty="0">
                <a:solidFill>
                  <a:prstClr val="black"/>
                </a:solidFill>
              </a:rPr>
              <a:t> push/pop by add/remove </a:t>
            </a:r>
            <a:r>
              <a:rPr lang="en-US" sz="1800" dirty="0" err="1">
                <a:solidFill>
                  <a:prstClr val="black"/>
                </a:solidFill>
              </a:rPr>
              <a:t>packet.emit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hdrs.vlan_tag</a:t>
            </a:r>
            <a:r>
              <a:rPr lang="en-US" sz="1800" dirty="0">
                <a:solidFill>
                  <a:prstClr val="black"/>
                </a:solidFill>
              </a:rPr>
              <a:t>);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Need to adjust </a:t>
            </a:r>
            <a:r>
              <a:rPr lang="en-US" sz="1800" dirty="0" err="1">
                <a:solidFill>
                  <a:prstClr val="black"/>
                </a:solidFill>
              </a:rPr>
              <a:t>skb</a:t>
            </a:r>
            <a:r>
              <a:rPr lang="en-US" sz="1800" dirty="0">
                <a:solidFill>
                  <a:prstClr val="black"/>
                </a:solidFill>
              </a:rPr>
              <a:t>-&gt;data by adding </a:t>
            </a:r>
            <a:r>
              <a:rPr lang="en-US" sz="1800" dirty="0" err="1">
                <a:solidFill>
                  <a:prstClr val="black"/>
                </a:solidFill>
              </a:rPr>
              <a:t>xdp_adjust_head</a:t>
            </a:r>
            <a:r>
              <a:rPr lang="en-US" sz="1800" dirty="0">
                <a:solidFill>
                  <a:prstClr val="black"/>
                </a:solidFill>
              </a:rPr>
              <a:t> helper </a:t>
            </a:r>
          </a:p>
          <a:p>
            <a:pPr lvl="1"/>
            <a:endParaRPr lang="en-US" sz="1800" dirty="0">
              <a:solidFill>
                <a:prstClr val="black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289886" y="3422587"/>
            <a:ext cx="2397257" cy="473928"/>
            <a:chOff x="1432665" y="4777389"/>
            <a:chExt cx="3095853" cy="441048"/>
          </a:xfrm>
        </p:grpSpPr>
        <p:sp>
          <p:nvSpPr>
            <p:cNvPr id="32" name="Rectangle 31"/>
            <p:cNvSpPr/>
            <p:nvPr/>
          </p:nvSpPr>
          <p:spPr>
            <a:xfrm>
              <a:off x="1432665" y="4778822"/>
              <a:ext cx="1011596" cy="4396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350" dirty="0">
                  <a:solidFill>
                    <a:prstClr val="white"/>
                  </a:solidFill>
                </a:rPr>
                <a:t>ETH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44261" y="4777389"/>
              <a:ext cx="2084257" cy="441048"/>
              <a:chOff x="7217756" y="4394579"/>
              <a:chExt cx="2084257" cy="44104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8229351" y="4394579"/>
                <a:ext cx="1072662" cy="43961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1350" dirty="0">
                    <a:solidFill>
                      <a:prstClr val="white"/>
                    </a:solidFill>
                  </a:rPr>
                  <a:t>payload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17756" y="4396012"/>
                <a:ext cx="1011596" cy="43961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1350" dirty="0">
                    <a:solidFill>
                      <a:prstClr val="white"/>
                    </a:solidFill>
                  </a:rPr>
                  <a:t>IPv4</a:t>
                </a: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6529984" y="1680257"/>
            <a:ext cx="1560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</a:rPr>
              <a:t>Example: </a:t>
            </a:r>
            <a:r>
              <a:rPr lang="en-US" sz="1350">
                <a:solidFill>
                  <a:prstClr val="black"/>
                </a:solidFill>
              </a:rPr>
              <a:t>VLAN pop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454850" y="2247545"/>
            <a:ext cx="3227869" cy="473928"/>
            <a:chOff x="1432665" y="4777389"/>
            <a:chExt cx="4168518" cy="441048"/>
          </a:xfrm>
        </p:grpSpPr>
        <p:grpSp>
          <p:nvGrpSpPr>
            <p:cNvPr id="35" name="Group 34"/>
            <p:cNvGrpSpPr/>
            <p:nvPr/>
          </p:nvGrpSpPr>
          <p:grpSpPr>
            <a:xfrm>
              <a:off x="1432665" y="4777389"/>
              <a:ext cx="2084259" cy="441048"/>
              <a:chOff x="8290419" y="4394579"/>
              <a:chExt cx="2084259" cy="44104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302016" y="4394579"/>
                <a:ext cx="1072662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1350" dirty="0">
                    <a:solidFill>
                      <a:prstClr val="white"/>
                    </a:solidFill>
                  </a:rPr>
                  <a:t>VLAN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290419" y="4396012"/>
                <a:ext cx="1011596" cy="43961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1350" dirty="0">
                    <a:solidFill>
                      <a:prstClr val="white"/>
                    </a:solidFill>
                  </a:rPr>
                  <a:t>ETH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516925" y="4777389"/>
              <a:ext cx="2084258" cy="441048"/>
              <a:chOff x="8290420" y="4394579"/>
              <a:chExt cx="2084258" cy="44104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9302016" y="4394579"/>
                <a:ext cx="1072662" cy="43961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1350" dirty="0">
                    <a:solidFill>
                      <a:prstClr val="white"/>
                    </a:solidFill>
                  </a:rPr>
                  <a:t>payload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290420" y="4396012"/>
                <a:ext cx="1011596" cy="43961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1350" dirty="0">
                    <a:solidFill>
                      <a:prstClr val="white"/>
                    </a:solidFill>
                  </a:rPr>
                  <a:t>IPv4</a:t>
                </a:r>
              </a:p>
            </p:txBody>
          </p:sp>
        </p:grpSp>
      </p:grpSp>
      <p:cxnSp>
        <p:nvCxnSpPr>
          <p:cNvPr id="41" name="Straight Arrow Connector 40"/>
          <p:cNvCxnSpPr/>
          <p:nvPr/>
        </p:nvCxnSpPr>
        <p:spPr>
          <a:xfrm>
            <a:off x="5452930" y="2059303"/>
            <a:ext cx="2506" cy="188243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59274" y="1886406"/>
            <a:ext cx="8735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 err="1">
                <a:solidFill>
                  <a:prstClr val="black"/>
                </a:solidFill>
              </a:rPr>
              <a:t>skb</a:t>
            </a:r>
            <a:r>
              <a:rPr lang="en-US" sz="1350" dirty="0">
                <a:solidFill>
                  <a:prstClr val="black"/>
                </a:solidFill>
              </a:rPr>
              <a:t>-&gt;data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285462" y="3214134"/>
            <a:ext cx="585" cy="252578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85462" y="3134845"/>
            <a:ext cx="8735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 err="1">
                <a:solidFill>
                  <a:prstClr val="black"/>
                </a:solidFill>
              </a:rPr>
              <a:t>skb</a:t>
            </a:r>
            <a:r>
              <a:rPr lang="en-US" sz="1350" dirty="0">
                <a:solidFill>
                  <a:prstClr val="black"/>
                </a:solidFill>
              </a:rPr>
              <a:t>-&gt;data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36315" y="2839789"/>
            <a:ext cx="22193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 err="1">
                <a:solidFill>
                  <a:srgbClr val="C00000"/>
                </a:solidFill>
              </a:rPr>
              <a:t>xdp_adjust_head</a:t>
            </a:r>
            <a:r>
              <a:rPr lang="en-US" sz="1350" dirty="0">
                <a:solidFill>
                  <a:srgbClr val="C00000"/>
                </a:solidFill>
              </a:rPr>
              <a:t>() for 4 byte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42887" y="3939491"/>
            <a:ext cx="21285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</a:rPr>
              <a:t>The payload remains in the </a:t>
            </a:r>
          </a:p>
          <a:p>
            <a:pPr defTabSz="685800"/>
            <a:r>
              <a:rPr lang="en-US" sz="1350" dirty="0">
                <a:solidFill>
                  <a:prstClr val="black"/>
                </a:solidFill>
              </a:rPr>
              <a:t>same memory </a:t>
            </a:r>
          </a:p>
        </p:txBody>
      </p:sp>
    </p:spTree>
    <p:extLst>
      <p:ext uri="{BB962C8B-B14F-4D97-AF65-F5344CB8AC3E}">
        <p14:creationId xmlns:p14="http://schemas.microsoft.com/office/powerpoint/2010/main" val="18160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eBPF</a:t>
            </a:r>
            <a:r>
              <a:rPr lang="en-US" b="1" dirty="0"/>
              <a:t> / XDP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" y="2034845"/>
            <a:ext cx="5412552" cy="4560507"/>
          </a:xfrm>
        </p:spPr>
        <p:txBody>
          <a:bodyPr>
            <a:normAutofit/>
          </a:bodyPr>
          <a:lstStyle/>
          <a:p>
            <a:r>
              <a:rPr lang="en-US" dirty="0"/>
              <a:t>A virtual machine running in Linux kernel </a:t>
            </a:r>
          </a:p>
          <a:p>
            <a:pPr lvl="1"/>
            <a:r>
              <a:rPr lang="en-US" dirty="0"/>
              <a:t>A way to write a </a:t>
            </a:r>
            <a:r>
              <a:rPr lang="en-US" dirty="0">
                <a:solidFill>
                  <a:srgbClr val="FF0000"/>
                </a:solidFill>
              </a:rPr>
              <a:t>restricted C </a:t>
            </a:r>
            <a:r>
              <a:rPr lang="en-US" dirty="0"/>
              <a:t>program and runs in </a:t>
            </a:r>
            <a:r>
              <a:rPr lang="en-US" dirty="0">
                <a:solidFill>
                  <a:srgbClr val="FF0000"/>
                </a:solidFill>
              </a:rPr>
              <a:t>Linux kernel</a:t>
            </a:r>
            <a:endParaRPr lang="en-US" dirty="0"/>
          </a:p>
          <a:p>
            <a:pPr lvl="1"/>
            <a:r>
              <a:rPr lang="en-US" dirty="0"/>
              <a:t>A set of hook points inside kernel to invoke/run the BPF program</a:t>
            </a:r>
          </a:p>
          <a:p>
            <a:pPr lvl="1"/>
            <a:endParaRPr lang="en-US" dirty="0"/>
          </a:p>
          <a:p>
            <a:pPr marL="171450" lvl="1">
              <a:spcBef>
                <a:spcPts val="750"/>
              </a:spcBef>
            </a:pPr>
            <a:r>
              <a:rPr lang="en-US" sz="2100" dirty="0"/>
              <a:t>Benefits</a:t>
            </a:r>
          </a:p>
          <a:p>
            <a:pPr marL="514350" lvl="2">
              <a:spcBef>
                <a:spcPts val="750"/>
              </a:spcBef>
            </a:pPr>
            <a:r>
              <a:rPr lang="en-US" dirty="0"/>
              <a:t>Safe</a:t>
            </a:r>
          </a:p>
          <a:p>
            <a:pPr marL="514350" lvl="2">
              <a:spcBef>
                <a:spcPts val="750"/>
              </a:spcBef>
            </a:pPr>
            <a:r>
              <a:rPr lang="en-US" dirty="0"/>
              <a:t>Extensible</a:t>
            </a:r>
          </a:p>
          <a:p>
            <a:pPr marL="514350" lvl="2">
              <a:spcBef>
                <a:spcPts val="750"/>
              </a:spcBef>
            </a:pPr>
            <a:r>
              <a:rPr lang="en-US" dirty="0"/>
              <a:t>Fast</a:t>
            </a:r>
          </a:p>
          <a:p>
            <a:pPr marL="514350" lvl="2">
              <a:spcBef>
                <a:spcPts val="750"/>
              </a:spcBef>
            </a:pPr>
            <a:endParaRPr lang="en-US" dirty="0"/>
          </a:p>
        </p:txBody>
      </p:sp>
      <p:sp>
        <p:nvSpPr>
          <p:cNvPr id="164" name="Slide Number Placeholder 1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04222" y="1914456"/>
            <a:ext cx="2374264" cy="4286635"/>
            <a:chOff x="5704222" y="1914456"/>
            <a:chExt cx="2374264" cy="4286635"/>
          </a:xfrm>
        </p:grpSpPr>
        <p:sp>
          <p:nvSpPr>
            <p:cNvPr id="20" name="TextBox 19"/>
            <p:cNvSpPr txBox="1"/>
            <p:nvPr/>
          </p:nvSpPr>
          <p:spPr>
            <a:xfrm>
              <a:off x="6244282" y="5901009"/>
              <a:ext cx="161435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350" dirty="0">
                  <a:solidFill>
                    <a:prstClr val="black"/>
                  </a:solidFill>
                </a:rPr>
                <a:t>Example of </a:t>
              </a:r>
              <a:r>
                <a:rPr lang="en-US" sz="1350" dirty="0" err="1">
                  <a:solidFill>
                    <a:prstClr val="black"/>
                  </a:solidFill>
                </a:rPr>
                <a:t>TC+eBPF</a:t>
              </a:r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556192" y="4811436"/>
              <a:ext cx="765495" cy="3752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500" dirty="0">
                  <a:solidFill>
                    <a:sysClr val="windowText" lastClr="000000"/>
                  </a:solidFill>
                </a:rPr>
                <a:t>driver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2925" y="5502278"/>
              <a:ext cx="8755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350" dirty="0">
                  <a:solidFill>
                    <a:srgbClr val="ED7D31">
                      <a:lumMod val="75000"/>
                    </a:srgbClr>
                  </a:solidFill>
                </a:rPr>
                <a:t>Hardware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556192" y="4214417"/>
              <a:ext cx="765495" cy="3752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500" dirty="0" err="1">
                  <a:solidFill>
                    <a:sysClr val="windowText" lastClr="000000"/>
                  </a:solidFill>
                </a:rPr>
                <a:t>tc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022906" y="3511566"/>
              <a:ext cx="1336432" cy="4019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500">
                  <a:solidFill>
                    <a:sysClr val="windowText" lastClr="000000"/>
                  </a:solidFill>
                </a:rPr>
                <a:t>Bridge hook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396015" y="2884222"/>
              <a:ext cx="1084597" cy="37527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500">
                  <a:solidFill>
                    <a:sysClr val="windowText" lastClr="000000"/>
                  </a:solidFill>
                </a:rPr>
                <a:t>IP/routing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593842" y="2251235"/>
              <a:ext cx="765495" cy="37527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500" dirty="0">
                  <a:solidFill>
                    <a:sysClr val="windowText" lastClr="000000"/>
                  </a:solidFill>
                </a:rPr>
                <a:t>socket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41724" y="2362535"/>
              <a:ext cx="67524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350" dirty="0">
                  <a:solidFill>
                    <a:srgbClr val="ED7D31">
                      <a:lumMod val="75000"/>
                    </a:srgbClr>
                  </a:solidFill>
                </a:rPr>
                <a:t>Kernel </a:t>
              </a:r>
            </a:p>
            <a:p>
              <a:pPr defTabSz="685800"/>
              <a:r>
                <a:rPr lang="en-US" sz="1350" dirty="0">
                  <a:solidFill>
                    <a:srgbClr val="ED7D31">
                      <a:lumMod val="75000"/>
                    </a:srgbClr>
                  </a:solidFill>
                </a:rPr>
                <a:t> space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68832" y="1915101"/>
              <a:ext cx="95090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350" dirty="0">
                  <a:solidFill>
                    <a:srgbClr val="ED7D31">
                      <a:lumMod val="75000"/>
                    </a:srgbClr>
                  </a:solidFill>
                </a:rPr>
                <a:t>User space</a:t>
              </a:r>
            </a:p>
          </p:txBody>
        </p:sp>
        <p:cxnSp>
          <p:nvCxnSpPr>
            <p:cNvPr id="37" name="Straight Arrow Connector 36"/>
            <p:cNvCxnSpPr>
              <a:endCxn id="32" idx="2"/>
            </p:cNvCxnSpPr>
            <p:nvPr/>
          </p:nvCxnSpPr>
          <p:spPr>
            <a:xfrm flipV="1">
              <a:off x="6938939" y="5186712"/>
              <a:ext cx="0" cy="18107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0"/>
            </p:cNvCxnSpPr>
            <p:nvPr/>
          </p:nvCxnSpPr>
          <p:spPr>
            <a:xfrm flipV="1">
              <a:off x="6938939" y="4589693"/>
              <a:ext cx="0" cy="221743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7" idx="2"/>
            </p:cNvCxnSpPr>
            <p:nvPr/>
          </p:nvCxnSpPr>
          <p:spPr>
            <a:xfrm flipH="1" flipV="1">
              <a:off x="6691122" y="3913542"/>
              <a:ext cx="247817" cy="300875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0"/>
              <a:endCxn id="38" idx="2"/>
            </p:cNvCxnSpPr>
            <p:nvPr/>
          </p:nvCxnSpPr>
          <p:spPr>
            <a:xfrm flipV="1">
              <a:off x="6691122" y="3259498"/>
              <a:ext cx="186555" cy="252068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0"/>
              <a:endCxn id="39" idx="2"/>
            </p:cNvCxnSpPr>
            <p:nvPr/>
          </p:nvCxnSpPr>
          <p:spPr>
            <a:xfrm flipV="1">
              <a:off x="6877677" y="2626511"/>
              <a:ext cx="98913" cy="257711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9" idx="0"/>
            </p:cNvCxnSpPr>
            <p:nvPr/>
          </p:nvCxnSpPr>
          <p:spPr>
            <a:xfrm flipV="1">
              <a:off x="6976590" y="1914456"/>
              <a:ext cx="0" cy="336779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2427" y="5329118"/>
              <a:ext cx="650497" cy="432317"/>
            </a:xfrm>
            <a:prstGeom prst="rect">
              <a:avLst/>
            </a:prstGeom>
          </p:spPr>
        </p:pic>
        <p:cxnSp>
          <p:nvCxnSpPr>
            <p:cNvPr id="46" name="Straight Connector 45"/>
            <p:cNvCxnSpPr/>
            <p:nvPr/>
          </p:nvCxnSpPr>
          <p:spPr>
            <a:xfrm>
              <a:off x="5717903" y="5265269"/>
              <a:ext cx="2346907" cy="1197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04222" y="2359063"/>
              <a:ext cx="2346907" cy="1197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07720" y="4402055"/>
            <a:ext cx="2448472" cy="1266237"/>
            <a:chOff x="4107720" y="4402055"/>
            <a:chExt cx="2448472" cy="1266237"/>
          </a:xfrm>
        </p:grpSpPr>
        <p:sp>
          <p:nvSpPr>
            <p:cNvPr id="44" name="TextBox 43"/>
            <p:cNvSpPr txBox="1"/>
            <p:nvPr/>
          </p:nvSpPr>
          <p:spPr>
            <a:xfrm>
              <a:off x="4107720" y="5322043"/>
              <a:ext cx="15901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650" dirty="0" err="1">
                  <a:solidFill>
                    <a:srgbClr val="C00000"/>
                  </a:solidFill>
                </a:rPr>
                <a:t>eBPF</a:t>
              </a:r>
              <a:r>
                <a:rPr lang="en-US" sz="1650" dirty="0">
                  <a:solidFill>
                    <a:srgbClr val="C00000"/>
                  </a:solidFill>
                </a:rPr>
                <a:t> hook point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597877" y="4402055"/>
              <a:ext cx="1958315" cy="1143222"/>
              <a:chOff x="4597877" y="4402055"/>
              <a:chExt cx="1958315" cy="1143222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4597877" y="4846935"/>
                <a:ext cx="894988" cy="49609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1500" dirty="0">
                    <a:solidFill>
                      <a:sysClr val="windowText" lastClr="000000"/>
                    </a:solidFill>
                  </a:rPr>
                  <a:t>Your Program</a:t>
                </a:r>
              </a:p>
            </p:txBody>
          </p:sp>
          <p:cxnSp>
            <p:nvCxnSpPr>
              <p:cNvPr id="49" name="Straight Arrow Connector 48"/>
              <p:cNvCxnSpPr>
                <a:stCxn id="31" idx="1"/>
                <a:endCxn id="48" idx="3"/>
              </p:cNvCxnSpPr>
              <p:nvPr/>
            </p:nvCxnSpPr>
            <p:spPr>
              <a:xfrm flipH="1">
                <a:off x="5492865" y="4402055"/>
                <a:ext cx="1063327" cy="692927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7" idx="1"/>
                <a:endCxn id="48" idx="3"/>
              </p:cNvCxnSpPr>
              <p:nvPr/>
            </p:nvCxnSpPr>
            <p:spPr>
              <a:xfrm flipH="1">
                <a:off x="5492865" y="4999073"/>
                <a:ext cx="1063327" cy="95909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45" idx="1"/>
                <a:endCxn id="48" idx="3"/>
              </p:cNvCxnSpPr>
              <p:nvPr/>
            </p:nvCxnSpPr>
            <p:spPr>
              <a:xfrm flipH="1" flipV="1">
                <a:off x="5492865" y="5094982"/>
                <a:ext cx="1059562" cy="4502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990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626"/>
            <a:ext cx="8229600" cy="591636"/>
          </a:xfrm>
        </p:spPr>
        <p:txBody>
          <a:bodyPr>
            <a:normAutofit/>
          </a:bodyPr>
          <a:lstStyle/>
          <a:p>
            <a:r>
              <a:rPr lang="en-US" dirty="0"/>
              <a:t>xdp_model.p4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637515"/>
            <a:ext cx="9143999" cy="62875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xdp_action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XDP_ABORTED,  // some fatal error occurred during processing;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XDP_DROP,     // packet should be dropped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XDP_PASS,     // packet should be passed to the Linux kernel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XDP_TX        // packet resent out on the same interface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xdp_input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&lt;32&gt;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xdp_output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xdp_action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output_action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&lt;32&gt;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output_port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// output port for packet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parser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xdp_parse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&lt;H&gt;(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packet_in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packet,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 headers);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control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xdp_switch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&lt;H&gt;(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hdrs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xdp_input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xdp_output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control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xdp_deparse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&lt;H&gt;(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 headers,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packet_out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packet);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xdp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&lt;H&gt;(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xdp_parse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&lt;H&gt; p,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xdp_switch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&lt;H&gt; 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xdp_deparse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&lt;H&gt; d);</a:t>
            </a:r>
          </a:p>
        </p:txBody>
      </p:sp>
    </p:spTree>
    <p:extLst>
      <p:ext uri="{BB962C8B-B14F-4D97-AF65-F5344CB8AC3E}">
        <p14:creationId xmlns:p14="http://schemas.microsoft.com/office/powerpoint/2010/main" val="48386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 with BPF Verifier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38092"/>
            <a:ext cx="7886700" cy="3582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Typical packet access check:</a:t>
            </a:r>
            <a:r>
              <a:rPr lang="en-US" b="1" dirty="0">
                <a:solidFill>
                  <a:srgbClr val="C00000"/>
                </a:solidFill>
              </a:rPr>
              <a:t> data</a:t>
            </a:r>
            <a:r>
              <a:rPr lang="en-US" dirty="0"/>
              <a:t> + 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off</a:t>
            </a:r>
            <a:r>
              <a:rPr lang="en-US" dirty="0"/>
              <a:t>] &lt;= </a:t>
            </a:r>
            <a:r>
              <a:rPr lang="en-US" b="1" dirty="0" err="1">
                <a:solidFill>
                  <a:srgbClr val="C00000"/>
                </a:solidFill>
              </a:rPr>
              <a:t>data_end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where [off] can be either immediate or </a:t>
            </a:r>
          </a:p>
          <a:p>
            <a:pPr lvl="1"/>
            <a:r>
              <a:rPr lang="en-US" dirty="0"/>
              <a:t>coming from a tracked register that contains an immediate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Two patches related to direct packet access</a:t>
            </a:r>
          </a:p>
          <a:p>
            <a:pPr lvl="1"/>
            <a:r>
              <a:rPr lang="en-US" dirty="0" err="1"/>
              <a:t>bpf</a:t>
            </a:r>
            <a:r>
              <a:rPr lang="en-US" dirty="0"/>
              <a:t>: enable verifier to better track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alu</a:t>
            </a:r>
            <a:r>
              <a:rPr lang="en-US" dirty="0"/>
              <a:t> ops, commit 3fadc8011583</a:t>
            </a:r>
          </a:p>
          <a:p>
            <a:pPr lvl="1"/>
            <a:r>
              <a:rPr lang="en-US" dirty="0" err="1"/>
              <a:t>bpf</a:t>
            </a:r>
            <a:r>
              <a:rPr lang="en-US" dirty="0"/>
              <a:t>: enable verifier to add 0 to packet </a:t>
            </a:r>
            <a:r>
              <a:rPr lang="en-US" dirty="0" err="1"/>
              <a:t>ptr</a:t>
            </a:r>
            <a:r>
              <a:rPr lang="en-US" dirty="0"/>
              <a:t>, commit 63dfef75ed753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6032" y="3130607"/>
            <a:ext cx="5997411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C00000"/>
                </a:solidFill>
              </a:rPr>
              <a:t>R1=</a:t>
            </a:r>
            <a:r>
              <a:rPr lang="en-US" sz="1350" b="1" dirty="0" err="1">
                <a:solidFill>
                  <a:srgbClr val="C00000"/>
                </a:solidFill>
              </a:rPr>
              <a:t>pkt</a:t>
            </a:r>
            <a:r>
              <a:rPr lang="en-US" sz="1350" dirty="0">
                <a:solidFill>
                  <a:prstClr val="black"/>
                </a:solidFill>
              </a:rPr>
              <a:t>(id=0,off=0,r=22) R2=</a:t>
            </a:r>
            <a:r>
              <a:rPr lang="en-US" sz="1350" dirty="0" err="1">
                <a:solidFill>
                  <a:prstClr val="black"/>
                </a:solidFill>
              </a:rPr>
              <a:t>pkt_end</a:t>
            </a:r>
            <a:r>
              <a:rPr lang="en-US" sz="1350" dirty="0">
                <a:solidFill>
                  <a:prstClr val="black"/>
                </a:solidFill>
              </a:rPr>
              <a:t>  </a:t>
            </a:r>
            <a:r>
              <a:rPr lang="en-US" sz="1350" b="1" dirty="0">
                <a:solidFill>
                  <a:srgbClr val="C00000"/>
                </a:solidFill>
              </a:rPr>
              <a:t>R3=imm144,</a:t>
            </a:r>
            <a:r>
              <a:rPr lang="en-US" sz="1350" dirty="0">
                <a:solidFill>
                  <a:prstClr val="black"/>
                </a:solidFill>
              </a:rPr>
              <a:t>min_value=144,max_value=144</a:t>
            </a:r>
          </a:p>
          <a:p>
            <a:pPr defTabSz="685800"/>
            <a:r>
              <a:rPr lang="en-US" sz="1350" dirty="0">
                <a:solidFill>
                  <a:prstClr val="black"/>
                </a:solidFill>
              </a:rPr>
              <a:t>30: (bf) r5 = r3 </a:t>
            </a:r>
          </a:p>
          <a:p>
            <a:pPr defTabSz="685800"/>
            <a:r>
              <a:rPr lang="en-US" sz="1350" dirty="0">
                <a:solidFill>
                  <a:prstClr val="black"/>
                </a:solidFill>
              </a:rPr>
              <a:t>31: (07) r5 += 23 </a:t>
            </a:r>
          </a:p>
          <a:p>
            <a:pPr defTabSz="685800"/>
            <a:r>
              <a:rPr lang="en-US" sz="1350" dirty="0">
                <a:solidFill>
                  <a:prstClr val="black"/>
                </a:solidFill>
              </a:rPr>
              <a:t>32: (77) r5 &gt;&gt;= 3 </a:t>
            </a:r>
          </a:p>
          <a:p>
            <a:pPr defTabSz="685800"/>
            <a:r>
              <a:rPr lang="en-US" sz="1350" dirty="0">
                <a:solidFill>
                  <a:prstClr val="black"/>
                </a:solidFill>
              </a:rPr>
              <a:t>33: (bf) r6 = r1     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 // r6 == </a:t>
            </a:r>
            <a:r>
              <a:rPr lang="en-US" sz="1350" b="1" dirty="0" err="1">
                <a:solidFill>
                  <a:srgbClr val="70AD47">
                    <a:lumMod val="75000"/>
                  </a:srgbClr>
                </a:solidFill>
              </a:rPr>
              <a:t>pkt</a:t>
            </a:r>
            <a:endParaRPr lang="en-US" sz="1350" b="1" dirty="0">
              <a:solidFill>
                <a:srgbClr val="70AD47">
                  <a:lumMod val="75000"/>
                </a:srgbClr>
              </a:solidFill>
            </a:endParaRPr>
          </a:p>
          <a:p>
            <a:pPr defTabSz="685800"/>
            <a:r>
              <a:rPr lang="en-US" sz="1350" dirty="0">
                <a:solidFill>
                  <a:prstClr val="black"/>
                </a:solidFill>
              </a:rPr>
              <a:t>34: (0f) r6 += r5    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// </a:t>
            </a:r>
            <a:r>
              <a:rPr lang="en-US" sz="1350" b="1" dirty="0" err="1">
                <a:solidFill>
                  <a:srgbClr val="70AD47">
                    <a:lumMod val="75000"/>
                  </a:srgbClr>
                </a:solidFill>
              </a:rPr>
              <a:t>pkt</a:t>
            </a:r>
            <a:r>
              <a:rPr lang="en-US" sz="1350" b="1" dirty="0">
                <a:solidFill>
                  <a:srgbClr val="70AD47">
                    <a:lumMod val="75000"/>
                  </a:srgbClr>
                </a:solidFill>
              </a:rPr>
              <a:t> += r5</a:t>
            </a:r>
          </a:p>
        </p:txBody>
      </p:sp>
    </p:spTree>
    <p:extLst>
      <p:ext uri="{BB962C8B-B14F-4D97-AF65-F5344CB8AC3E}">
        <p14:creationId xmlns:p14="http://schemas.microsoft.com/office/powerpoint/2010/main" val="211157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XDP: </a:t>
            </a:r>
            <a:r>
              <a:rPr lang="en-US" dirty="0" err="1"/>
              <a:t>eXpress</a:t>
            </a:r>
            <a:r>
              <a:rPr lang="en-US" dirty="0"/>
              <a:t> Data Path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6498" y="1108611"/>
            <a:ext cx="9692640" cy="5300662"/>
          </a:xfrm>
        </p:spPr>
      </p:pic>
      <p:sp>
        <p:nvSpPr>
          <p:cNvPr id="5" name="Rectangle 4"/>
          <p:cNvSpPr/>
          <p:nvPr/>
        </p:nvSpPr>
        <p:spPr>
          <a:xfrm>
            <a:off x="239170" y="6100246"/>
            <a:ext cx="397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https://www.iovisor.org/technology/xdp</a:t>
            </a:r>
          </a:p>
        </p:txBody>
      </p:sp>
    </p:spTree>
    <p:extLst>
      <p:ext uri="{BB962C8B-B14F-4D97-AF65-F5344CB8AC3E}">
        <p14:creationId xmlns:p14="http://schemas.microsoft.com/office/powerpoint/2010/main" val="60606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</a:t>
            </a:r>
            <a:r>
              <a:rPr lang="en-US" baseline="-25000" dirty="0"/>
              <a:t>16</a:t>
            </a:r>
            <a:r>
              <a:rPr lang="en-US" dirty="0"/>
              <a:t>-&gt; C -&gt; </a:t>
            </a:r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" y="1600200"/>
            <a:ext cx="885825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p4c-xdp: back-end for the P4</a:t>
            </a:r>
            <a:r>
              <a:rPr lang="en-US" baseline="-25000" dirty="0"/>
              <a:t>16</a:t>
            </a:r>
            <a:r>
              <a:rPr lang="en-US" dirty="0"/>
              <a:t> reference compiler</a:t>
            </a:r>
          </a:p>
          <a:p>
            <a:endParaRPr lang="en-US" dirty="0"/>
          </a:p>
          <a:p>
            <a:r>
              <a:rPr lang="en-US" dirty="0"/>
              <a:t>Generate stylized C</a:t>
            </a:r>
          </a:p>
          <a:p>
            <a:pPr lvl="1"/>
            <a:r>
              <a:rPr lang="en-US" dirty="0"/>
              <a:t>No loops, all data on stack</a:t>
            </a:r>
          </a:p>
          <a:p>
            <a:pPr lvl="1"/>
            <a:r>
              <a:rPr lang="en-US" dirty="0" err="1"/>
              <a:t>eBPF</a:t>
            </a:r>
            <a:r>
              <a:rPr lang="en-US" dirty="0"/>
              <a:t> tables for control/data-plane communication</a:t>
            </a:r>
          </a:p>
          <a:p>
            <a:pPr lvl="1"/>
            <a:r>
              <a:rPr lang="en-US" dirty="0"/>
              <a:t>Filtering, forwarding, encapsulation</a:t>
            </a:r>
          </a:p>
          <a:p>
            <a:pPr lvl="1"/>
            <a:r>
              <a:rPr lang="en-US" dirty="0"/>
              <a:t>Newer kernel supports XDP forwarding</a:t>
            </a:r>
          </a:p>
          <a:p>
            <a:pPr lvl="1"/>
            <a:endParaRPr lang="en-US" dirty="0"/>
          </a:p>
          <a:p>
            <a:r>
              <a:rPr lang="en-US" dirty="0" err="1"/>
              <a:t>eBPF</a:t>
            </a:r>
            <a:r>
              <a:rPr lang="en-US" dirty="0"/>
              <a:t> verifier limitations</a:t>
            </a:r>
            <a:endParaRPr lang="en-US" b="1" dirty="0"/>
          </a:p>
          <a:p>
            <a:pPr lvl="1"/>
            <a:r>
              <a:rPr lang="en-US" dirty="0"/>
              <a:t>BPF 512 Byte maximum stack size</a:t>
            </a:r>
          </a:p>
          <a:p>
            <a:pPr lvl="1"/>
            <a:r>
              <a:rPr lang="en-US" dirty="0"/>
              <a:t>Registers having </a:t>
            </a:r>
            <a:r>
              <a:rPr lang="en-US" dirty="0" err="1"/>
              <a:t>const_imm</a:t>
            </a:r>
            <a:r>
              <a:rPr lang="en-US" dirty="0"/>
              <a:t> spills without tracking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0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</a:t>
            </a:r>
            <a:r>
              <a:rPr lang="en-US" baseline="-25000" dirty="0"/>
              <a:t>16</a:t>
            </a:r>
            <a:r>
              <a:rPr lang="en-US" dirty="0"/>
              <a:t> Generic Data Plane Model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24923" y="2646452"/>
            <a:ext cx="7559431" cy="2872370"/>
            <a:chOff x="824924" y="4108664"/>
            <a:chExt cx="4680128" cy="1410158"/>
          </a:xfrm>
        </p:grpSpPr>
        <p:sp>
          <p:nvSpPr>
            <p:cNvPr id="4" name="Rectangle 3"/>
            <p:cNvSpPr/>
            <p:nvPr/>
          </p:nvSpPr>
          <p:spPr>
            <a:xfrm>
              <a:off x="1234935" y="4138694"/>
              <a:ext cx="3860106" cy="13500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plane</a:t>
              </a:r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824924" y="413869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24924" y="448372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24924" y="482875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4924" y="517379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095041" y="410866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095041" y="445369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095041" y="479872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095041" y="514376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01206" y="3124200"/>
            <a:ext cx="1383388" cy="2055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56303" y="3124200"/>
            <a:ext cx="1322982" cy="2055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37535" y="3124200"/>
            <a:ext cx="1402706" cy="2055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40565" y="1542655"/>
            <a:ext cx="2124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Programmable</a:t>
            </a:r>
            <a:br>
              <a:rPr lang="en-US" sz="2400" i="1" dirty="0"/>
            </a:br>
            <a:r>
              <a:rPr lang="en-US" sz="2400" i="1" dirty="0"/>
              <a:t>blocks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3284594" y="2373652"/>
            <a:ext cx="718253" cy="778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5" idx="0"/>
          </p:cNvCxnSpPr>
          <p:nvPr/>
        </p:nvCxnSpPr>
        <p:spPr>
          <a:xfrm>
            <a:off x="4002847" y="2373652"/>
            <a:ext cx="614947" cy="7505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4002847" y="2373652"/>
            <a:ext cx="1934688" cy="7505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41904" y="5691866"/>
            <a:ext cx="2005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Fixed function</a:t>
            </a:r>
          </a:p>
        </p:txBody>
      </p:sp>
      <p:cxnSp>
        <p:nvCxnSpPr>
          <p:cNvPr id="37" name="Straight Arrow Connector 36"/>
          <p:cNvCxnSpPr>
            <a:stCxn id="34" idx="0"/>
          </p:cNvCxnSpPr>
          <p:nvPr/>
        </p:nvCxnSpPr>
        <p:spPr>
          <a:xfrm flipV="1">
            <a:off x="3344599" y="5253007"/>
            <a:ext cx="139463" cy="4388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3810000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284594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747779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340241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279285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1698514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XDP Switching Model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70877" y="2800265"/>
            <a:ext cx="1653612" cy="30592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002060"/>
                </a:solidFill>
              </a:rPr>
              <a:t>Parser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5417" y="2797815"/>
            <a:ext cx="2709584" cy="30592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Match+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12370" y="2793959"/>
            <a:ext cx="1882940" cy="30592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Deparser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524489" y="4327437"/>
            <a:ext cx="480928" cy="24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5715001" y="4323581"/>
            <a:ext cx="597369" cy="385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8195310" y="4306013"/>
            <a:ext cx="388620" cy="1756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54325" y="4323580"/>
            <a:ext cx="816552" cy="6307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0373" y="5943181"/>
            <a:ext cx="306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XDP Data Plane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0420" y="3054441"/>
            <a:ext cx="1874520" cy="5253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451840" y="3833691"/>
            <a:ext cx="14875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packet in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958824" y="3952624"/>
            <a:ext cx="172611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packet out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34740" y="3225891"/>
            <a:ext cx="1874520" cy="5253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EBPF tables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4091940" y="2113102"/>
            <a:ext cx="697230" cy="111278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85391" y="1579131"/>
            <a:ext cx="2746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Control-plane API</a:t>
            </a:r>
          </a:p>
        </p:txBody>
      </p:sp>
      <p:cxnSp>
        <p:nvCxnSpPr>
          <p:cNvPr id="34" name="Straight Arrow Connector 33"/>
          <p:cNvCxnSpPr>
            <a:stCxn id="85" idx="3"/>
            <a:endCxn id="36" idx="1"/>
          </p:cNvCxnSpPr>
          <p:nvPr/>
        </p:nvCxnSpPr>
        <p:spPr>
          <a:xfrm flipV="1">
            <a:off x="5696575" y="2205435"/>
            <a:ext cx="1003108" cy="1870254"/>
          </a:xfrm>
          <a:prstGeom prst="bentConnector3">
            <a:avLst>
              <a:gd name="adj1" fmla="val 38951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99683" y="1789936"/>
            <a:ext cx="1822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Drop/</a:t>
            </a:r>
            <a:r>
              <a:rPr lang="en-US" sz="2400" dirty="0" err="1"/>
              <a:t>tx</a:t>
            </a:r>
            <a:r>
              <a:rPr lang="en-US" sz="2400" dirty="0"/>
              <a:t>/pass</a:t>
            </a:r>
          </a:p>
          <a:p>
            <a:r>
              <a:rPr lang="en-US" sz="2400" dirty="0"/>
              <a:t>Output port</a:t>
            </a:r>
          </a:p>
        </p:txBody>
      </p:sp>
      <p:cxnSp>
        <p:nvCxnSpPr>
          <p:cNvPr id="46" name="Straight Arrow Connector 33"/>
          <p:cNvCxnSpPr>
            <a:stCxn id="50" idx="3"/>
            <a:endCxn id="55" idx="1"/>
          </p:cNvCxnSpPr>
          <p:nvPr/>
        </p:nvCxnSpPr>
        <p:spPr>
          <a:xfrm>
            <a:off x="2339383" y="2197758"/>
            <a:ext cx="666034" cy="1758998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6741" y="1966925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port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05417" y="3818210"/>
            <a:ext cx="302502" cy="2770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394073" y="3937143"/>
            <a:ext cx="302502" cy="2770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2047349" y="4797048"/>
            <a:ext cx="1350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headers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5335558" y="4797048"/>
            <a:ext cx="1350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305077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6297" y="5909125"/>
            <a:ext cx="1334520" cy="886915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>
            <a:off x="325522" y="5858034"/>
            <a:ext cx="8088923" cy="1318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358"/>
            <a:ext cx="8229600" cy="1143000"/>
          </a:xfrm>
        </p:spPr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591826" y="1334262"/>
            <a:ext cx="982362" cy="431787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app.p4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18285" y="2933315"/>
            <a:ext cx="1272743" cy="7014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b="1" dirty="0">
                <a:solidFill>
                  <a:sysClr val="windowText" lastClr="000000"/>
                </a:solidFill>
              </a:rPr>
              <a:t>Clang + LLVM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50630" y="3634730"/>
            <a:ext cx="8053" cy="336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967343" y="5628295"/>
            <a:ext cx="4885023" cy="7014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 Plane XDP driver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27" idx="2"/>
            <a:endCxn id="23" idx="0"/>
          </p:cNvCxnSpPr>
          <p:nvPr/>
        </p:nvCxnSpPr>
        <p:spPr>
          <a:xfrm flipH="1">
            <a:off x="6536844" y="1771831"/>
            <a:ext cx="57387" cy="3509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010849" y="4660467"/>
            <a:ext cx="887615" cy="3848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</a:rPr>
              <a:t>Verifier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5948620" y="1312529"/>
            <a:ext cx="1291221" cy="45930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app.h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450630" y="2645669"/>
            <a:ext cx="8052" cy="287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3"/>
            <a:endCxn id="28" idx="1"/>
          </p:cNvCxnSpPr>
          <p:nvPr/>
        </p:nvCxnSpPr>
        <p:spPr>
          <a:xfrm>
            <a:off x="1574188" y="1550156"/>
            <a:ext cx="12440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34635" y="3514549"/>
            <a:ext cx="1443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BPF system call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0620" y="5958270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23555" y="3813599"/>
            <a:ext cx="769285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0620" y="3775336"/>
            <a:ext cx="16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Kernel space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0620" y="3303488"/>
            <a:ext cx="14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User space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2809046" y="2217014"/>
            <a:ext cx="1291221" cy="45930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app.c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18285" y="1199448"/>
            <a:ext cx="1272743" cy="7014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b="1" dirty="0">
                <a:solidFill>
                  <a:sysClr val="windowText" lastClr="000000"/>
                </a:solidFill>
              </a:rPr>
              <a:t>p4c-xdp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454656" y="1900863"/>
            <a:ext cx="0" cy="316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27" idx="1"/>
          </p:cNvCxnSpPr>
          <p:nvPr/>
        </p:nvCxnSpPr>
        <p:spPr>
          <a:xfrm flipV="1">
            <a:off x="4091028" y="1542180"/>
            <a:ext cx="1857592" cy="7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lded Corner 50"/>
          <p:cNvSpPr/>
          <p:nvPr/>
        </p:nvSpPr>
        <p:spPr>
          <a:xfrm>
            <a:off x="5798290" y="565793"/>
            <a:ext cx="1729346" cy="60872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control-</a:t>
            </a:r>
            <a:r>
              <a:rPr lang="en-US" b="1" dirty="0" err="1">
                <a:solidFill>
                  <a:schemeClr val="tx1"/>
                </a:solidFill>
              </a:rPr>
              <a:t>plane.c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841" y="1348742"/>
            <a:ext cx="183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Control-plane API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50630" y="4430906"/>
            <a:ext cx="8053" cy="229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olded Corner 60"/>
          <p:cNvSpPr/>
          <p:nvPr/>
        </p:nvSpPr>
        <p:spPr>
          <a:xfrm>
            <a:off x="2809046" y="3971604"/>
            <a:ext cx="1291221" cy="45930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app.o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Folded Corner 64"/>
          <p:cNvSpPr/>
          <p:nvPr/>
        </p:nvSpPr>
        <p:spPr>
          <a:xfrm>
            <a:off x="3061509" y="5214790"/>
            <a:ext cx="4516787" cy="56681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798290" y="5281485"/>
            <a:ext cx="1477107" cy="4381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2060"/>
                </a:solidFill>
              </a:rPr>
              <a:t>Match-Action</a:t>
            </a:r>
          </a:p>
          <a:p>
            <a:pPr algn="ctr"/>
            <a:r>
              <a:rPr lang="en-US" sz="1500" b="1" dirty="0">
                <a:solidFill>
                  <a:srgbClr val="002060"/>
                </a:solidFill>
              </a:rPr>
              <a:t>tables</a:t>
            </a:r>
          </a:p>
        </p:txBody>
      </p:sp>
      <p:cxnSp>
        <p:nvCxnSpPr>
          <p:cNvPr id="72" name="Straight Arrow Connector 71"/>
          <p:cNvCxnSpPr>
            <a:stCxn id="26" idx="2"/>
          </p:cNvCxnSpPr>
          <p:nvPr/>
        </p:nvCxnSpPr>
        <p:spPr>
          <a:xfrm>
            <a:off x="3454657" y="5045317"/>
            <a:ext cx="4026" cy="3274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8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Parse Ethernet and IPv4 header</a:t>
            </a:r>
          </a:p>
          <a:p>
            <a:r>
              <a:rPr lang="en-US" sz="2600" dirty="0"/>
              <a:t>Lookup a table using Ethernet’s destination as key</a:t>
            </a:r>
          </a:p>
          <a:p>
            <a:r>
              <a:rPr lang="en-US" sz="2600" dirty="0"/>
              <a:t>Based on Ethernet’s destination address, execute two actions:</a:t>
            </a:r>
          </a:p>
          <a:p>
            <a:pPr lvl="1"/>
            <a:r>
              <a:rPr lang="en-US" sz="2000" dirty="0"/>
              <a:t>Drop the packet (XDP_DROP) </a:t>
            </a:r>
          </a:p>
          <a:p>
            <a:pPr lvl="1"/>
            <a:r>
              <a:rPr lang="en-US" sz="2000" dirty="0"/>
              <a:t>Pass the packet to network stack (XDP_PASS)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38441" y="4608045"/>
            <a:ext cx="1112571" cy="10930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>
                <a:solidFill>
                  <a:srgbClr val="002060"/>
                </a:solidFill>
              </a:rPr>
              <a:t>Parser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12762" y="4606800"/>
            <a:ext cx="1112571" cy="10930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Match+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Action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87083" y="4604838"/>
            <a:ext cx="1248041" cy="10930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 err="1">
                <a:solidFill>
                  <a:prstClr val="black"/>
                </a:solidFill>
              </a:rPr>
              <a:t>Deparser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51012" y="5144321"/>
            <a:ext cx="261750" cy="1246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625333" y="5142360"/>
            <a:ext cx="261750" cy="1961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99654" y="5133425"/>
            <a:ext cx="522903" cy="8935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05732" y="5142358"/>
            <a:ext cx="432709" cy="3208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Header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8059"/>
            <a:ext cx="3367454" cy="3263504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header</a:t>
            </a:r>
            <a:r>
              <a:rPr lang="en-US" dirty="0">
                <a:latin typeface="Consolas"/>
                <a:cs typeface="Consolas"/>
              </a:rPr>
              <a:t> Ethernet 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	bit&lt;48&gt; source;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bit&lt;48&gt; destination;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bit&lt;16&gt; protocol;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header</a:t>
            </a:r>
            <a:r>
              <a:rPr lang="en-US" dirty="0">
                <a:latin typeface="Consolas"/>
                <a:cs typeface="Consolas"/>
              </a:rPr>
              <a:t> IPv4{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bit&lt;4&gt; version;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bit&lt;4&gt; </a:t>
            </a:r>
            <a:r>
              <a:rPr lang="en-US" dirty="0" err="1">
                <a:latin typeface="Consolas"/>
                <a:cs typeface="Consolas"/>
              </a:rPr>
              <a:t>ihl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bit&lt;8&gt; </a:t>
            </a:r>
            <a:r>
              <a:rPr lang="en-US" dirty="0" err="1">
                <a:latin typeface="Consolas"/>
                <a:cs typeface="Consolas"/>
              </a:rPr>
              <a:t>diffserv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76676" y="1984096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x-none" altLang="x-none" sz="1350">
                <a:solidFill>
                  <a:prstClr val="black"/>
                </a:solidFill>
                <a:latin typeface="Arial" charset="0"/>
              </a:rPr>
            </a:br>
            <a:endParaRPr lang="x-none" altLang="x-none" sz="135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86250" y="2072511"/>
            <a:ext cx="3938954" cy="1437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/>
                <a:cs typeface="Consolas"/>
              </a:rPr>
              <a:t>struct</a:t>
            </a:r>
            <a:r>
              <a:rPr lang="en-US" sz="1800" dirty="0">
                <a:solidFill>
                  <a:prstClr val="black"/>
                </a:solidFill>
                <a:latin typeface="Consolas"/>
                <a:cs typeface="Consolas"/>
              </a:rPr>
              <a:t> Headers {</a:t>
            </a:r>
            <a:br>
              <a:rPr lang="en-US" sz="18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prstClr val="black"/>
                </a:solidFill>
                <a:latin typeface="Consolas"/>
                <a:cs typeface="Consolas"/>
              </a:rPr>
              <a:t>	Ethernet </a:t>
            </a:r>
            <a:r>
              <a:rPr lang="en-US" sz="1800" dirty="0" err="1">
                <a:solidFill>
                  <a:prstClr val="black"/>
                </a:solidFill>
                <a:latin typeface="Consolas"/>
                <a:cs typeface="Consolas"/>
              </a:rPr>
              <a:t>ethernet</a:t>
            </a:r>
            <a:r>
              <a:rPr lang="en-US" sz="1800" dirty="0">
                <a:solidFill>
                  <a:prstClr val="black"/>
                </a:solidFill>
                <a:latin typeface="Consolas"/>
                <a:cs typeface="Consolas"/>
              </a:rPr>
              <a:t>;	IPv4	ipv4;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cs typeface="Consolas"/>
              </a:rPr>
              <a:t>}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12377" y="4988397"/>
            <a:ext cx="1721497" cy="346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650" dirty="0">
                <a:solidFill>
                  <a:prstClr val="white"/>
                </a:solidFill>
              </a:rPr>
              <a:t>C </a:t>
            </a:r>
            <a:r>
              <a:rPr lang="en-US" sz="1650" dirty="0" err="1">
                <a:solidFill>
                  <a:prstClr val="white"/>
                </a:solidFill>
              </a:rPr>
              <a:t>struct</a:t>
            </a:r>
            <a:r>
              <a:rPr lang="en-US" sz="1650" dirty="0">
                <a:solidFill>
                  <a:prstClr val="white"/>
                </a:solidFill>
              </a:rPr>
              <a:t> + valid bit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0178" y="3151719"/>
            <a:ext cx="841192" cy="346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650" dirty="0">
                <a:solidFill>
                  <a:prstClr val="white"/>
                </a:solidFill>
              </a:rPr>
              <a:t>C </a:t>
            </a:r>
            <a:r>
              <a:rPr lang="en-US" sz="1650" dirty="0" err="1">
                <a:solidFill>
                  <a:prstClr val="white"/>
                </a:solidFill>
              </a:rPr>
              <a:t>struct</a:t>
            </a:r>
            <a:endParaRPr lang="en-US" sz="1650" dirty="0">
              <a:solidFill>
                <a:prstClr val="white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765944">
            <a:off x="4106826" y="3734297"/>
            <a:ext cx="919039" cy="37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065307" y="3997035"/>
            <a:ext cx="2941028" cy="1437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/>
                <a:cs typeface="Consolas"/>
              </a:rPr>
              <a:t>struct</a:t>
            </a:r>
            <a:r>
              <a:rPr lang="en-US" sz="1800" dirty="0">
                <a:solidFill>
                  <a:prstClr val="black"/>
                </a:solidFill>
                <a:latin typeface="Consolas"/>
                <a:cs typeface="Consolas"/>
              </a:rPr>
              <a:t> Ethernet{</a:t>
            </a:r>
            <a:br>
              <a:rPr lang="en-US" sz="18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prstClr val="black"/>
                </a:solidFill>
                <a:latin typeface="Consolas"/>
                <a:cs typeface="Consolas"/>
              </a:rPr>
              <a:t>	u8 source[6];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cs typeface="Consolas"/>
              </a:rPr>
              <a:t>	u8 destination[6];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cs typeface="Consolas"/>
              </a:rPr>
              <a:t>	u16 protocol;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cs typeface="Consolas"/>
              </a:rPr>
              <a:t>	u8 </a:t>
            </a:r>
            <a:r>
              <a:rPr lang="en-US" sz="1800" dirty="0" err="1">
                <a:solidFill>
                  <a:prstClr val="black"/>
                </a:solidFill>
                <a:latin typeface="Consolas"/>
                <a:cs typeface="Consolas"/>
              </a:rPr>
              <a:t>ebpf_valid</a:t>
            </a:r>
            <a:r>
              <a:rPr lang="en-US" sz="18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cs typeface="Consolas"/>
              </a:rPr>
              <a:t>}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8763" y="3699406"/>
            <a:ext cx="5737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>
                <a:solidFill>
                  <a:prstClr val="black"/>
                </a:solidFill>
              </a:rPr>
              <a:t>xdp.h</a:t>
            </a:r>
            <a:endParaRPr 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1148</Words>
  <Application>Microsoft Office PowerPoint</Application>
  <PresentationFormat>On-screen Show (4:3)</PresentationFormat>
  <Paragraphs>343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1_Office Theme</vt:lpstr>
      <vt:lpstr>2_Office Theme</vt:lpstr>
      <vt:lpstr>P4C-XDP: Programming the Linux Kernel Forwarding Plane using P4</vt:lpstr>
      <vt:lpstr>What is eBPF / XDP ?</vt:lpstr>
      <vt:lpstr>XDP: eXpress Data Path</vt:lpstr>
      <vt:lpstr>P416-&gt; C -&gt; eBPF</vt:lpstr>
      <vt:lpstr>P416 Generic Data Plane Model</vt:lpstr>
      <vt:lpstr>The XDP Switching Model</vt:lpstr>
      <vt:lpstr>Flow</vt:lpstr>
      <vt:lpstr>Simple Example</vt:lpstr>
      <vt:lpstr>Protocol Header Definition</vt:lpstr>
      <vt:lpstr>P4 Protocol Parser</vt:lpstr>
      <vt:lpstr>Table Match and Action</vt:lpstr>
      <vt:lpstr>P4-XDP: xdp1.c</vt:lpstr>
      <vt:lpstr>Generate Header for Control Plane </vt:lpstr>
      <vt:lpstr>Setup and Installation</vt:lpstr>
      <vt:lpstr>Demo1: Swap Ethernet (xdp11.p4)</vt:lpstr>
      <vt:lpstr>Thank You</vt:lpstr>
      <vt:lpstr>BPF Verifier Pending Issues</vt:lpstr>
      <vt:lpstr>Demo2: ping4/6 and stats (xdp12.p4)</vt:lpstr>
      <vt:lpstr>Deparser: Update the Packet</vt:lpstr>
      <vt:lpstr>xdp_model.p4</vt:lpstr>
      <vt:lpstr>Experiences with BPF Verifier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P4 -&gt; EBPF</dc:title>
  <dc:creator>Mihai Budiu</dc:creator>
  <cp:lastModifiedBy>Mihai Budiu</cp:lastModifiedBy>
  <cp:revision>109</cp:revision>
  <dcterms:created xsi:type="dcterms:W3CDTF">2015-08-13T16:51:29Z</dcterms:created>
  <dcterms:modified xsi:type="dcterms:W3CDTF">2018-07-07T01:13:12Z</dcterms:modified>
</cp:coreProperties>
</file>