
<file path=[Content_Types].xml><?xml version="1.0" encoding="utf-8"?>
<Types xmlns="http://schemas.openxmlformats.org/package/2006/content-types">
  <Default Extension="xml" ContentType="application/xml"/>
  <Default Extension="jpeg" ContentType="image/jpeg"/>
  <Default Extension="png" ContentType="image/png"/>
  <Default Extension="wdp" ContentType="image/vnd.ms-photo"/>
  <Default Extension="rels" ContentType="application/vnd.openxmlformats-package.relationships+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29"/>
  </p:notesMasterIdLst>
  <p:sldIdLst>
    <p:sldId id="289" r:id="rId3"/>
    <p:sldId id="290" r:id="rId4"/>
    <p:sldId id="291" r:id="rId5"/>
    <p:sldId id="292" r:id="rId6"/>
    <p:sldId id="293" r:id="rId7"/>
    <p:sldId id="294" r:id="rId8"/>
    <p:sldId id="295" r:id="rId9"/>
    <p:sldId id="296" r:id="rId10"/>
    <p:sldId id="297" r:id="rId11"/>
    <p:sldId id="298" r:id="rId12"/>
    <p:sldId id="258" r:id="rId13"/>
    <p:sldId id="259" r:id="rId14"/>
    <p:sldId id="260" r:id="rId15"/>
    <p:sldId id="261" r:id="rId16"/>
    <p:sldId id="262" r:id="rId17"/>
    <p:sldId id="263" r:id="rId18"/>
    <p:sldId id="264" r:id="rId19"/>
    <p:sldId id="276" r:id="rId20"/>
    <p:sldId id="265" r:id="rId21"/>
    <p:sldId id="279" r:id="rId22"/>
    <p:sldId id="268" r:id="rId23"/>
    <p:sldId id="282" r:id="rId24"/>
    <p:sldId id="270" r:id="rId25"/>
    <p:sldId id="284" r:id="rId26"/>
    <p:sldId id="287" r:id="rId27"/>
    <p:sldId id="283"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36227"/>
    <p:restoredTop sz="87898"/>
  </p:normalViewPr>
  <p:slideViewPr>
    <p:cSldViewPr snapToGrid="0" snapToObjects="1">
      <p:cViewPr varScale="1">
        <p:scale>
          <a:sx n="57" d="100"/>
          <a:sy n="57" d="100"/>
        </p:scale>
        <p:origin x="192" y="9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0" Type="http://schemas.openxmlformats.org/officeDocument/2006/relationships/slide" Target="slides/slide18.xml"/><Relationship Id="rId21" Type="http://schemas.openxmlformats.org/officeDocument/2006/relationships/slide" Target="slides/slide19.xml"/><Relationship Id="rId22" Type="http://schemas.openxmlformats.org/officeDocument/2006/relationships/slide" Target="slides/slide20.xml"/><Relationship Id="rId23" Type="http://schemas.openxmlformats.org/officeDocument/2006/relationships/slide" Target="slides/slide21.xml"/><Relationship Id="rId24" Type="http://schemas.openxmlformats.org/officeDocument/2006/relationships/slide" Target="slides/slide22.xml"/><Relationship Id="rId25" Type="http://schemas.openxmlformats.org/officeDocument/2006/relationships/slide" Target="slides/slide23.xml"/><Relationship Id="rId26" Type="http://schemas.openxmlformats.org/officeDocument/2006/relationships/slide" Target="slides/slide24.xml"/><Relationship Id="rId27" Type="http://schemas.openxmlformats.org/officeDocument/2006/relationships/slide" Target="slides/slide25.xml"/><Relationship Id="rId28" Type="http://schemas.openxmlformats.org/officeDocument/2006/relationships/slide" Target="slides/slide26.xml"/><Relationship Id="rId29" Type="http://schemas.openxmlformats.org/officeDocument/2006/relationships/notesMaster" Target="notesMasters/notesMaster1.xml"/><Relationship Id="rId1" Type="http://schemas.openxmlformats.org/officeDocument/2006/relationships/slideMaster" Target="slideMasters/slideMaster1.xml"/><Relationship Id="rId2" Type="http://schemas.openxmlformats.org/officeDocument/2006/relationships/slideMaster" Target="slideMasters/slideMaster2.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30" Type="http://schemas.openxmlformats.org/officeDocument/2006/relationships/presProps" Target="presProps.xml"/><Relationship Id="rId31" Type="http://schemas.openxmlformats.org/officeDocument/2006/relationships/viewProps" Target="viewProps.xml"/><Relationship Id="rId32" Type="http://schemas.openxmlformats.org/officeDocument/2006/relationships/theme" Target="theme/theme1.xml"/><Relationship Id="rId9" Type="http://schemas.openxmlformats.org/officeDocument/2006/relationships/slide" Target="slides/slide7.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33" Type="http://schemas.openxmlformats.org/officeDocument/2006/relationships/tableStyles" Target="tableStyles.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slide" Target="slides/slide15.xml"/><Relationship Id="rId18" Type="http://schemas.openxmlformats.org/officeDocument/2006/relationships/slide" Target="slides/slide16.xml"/><Relationship Id="rId19" Type="http://schemas.openxmlformats.org/officeDocument/2006/relationships/slide" Target="slides/slide1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E72E5F-0031-6449-8C99-312EEDB10B6C}" type="datetimeFigureOut">
              <a:rPr lang="en-US" smtClean="0"/>
              <a:t>2/28/17</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0BAB60-5776-ED49-8C9F-6ED67A550860}" type="slidenum">
              <a:rPr lang="en-US" smtClean="0"/>
              <a:t>‹#›</a:t>
            </a:fld>
            <a:endParaRPr lang="en-US"/>
          </a:p>
        </p:txBody>
      </p:sp>
    </p:spTree>
    <p:extLst>
      <p:ext uri="{BB962C8B-B14F-4D97-AF65-F5344CB8AC3E}">
        <p14:creationId xmlns:p14="http://schemas.microsoft.com/office/powerpoint/2010/main" val="703414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2.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3.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4.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7.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8.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0.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CF61CB-7E77-5D47-AA0E-BA5CB7F62894}" type="slidenum">
              <a:rPr lang="en-US" smtClean="0">
                <a:solidFill>
                  <a:prstClr val="black"/>
                </a:solidFill>
              </a:rPr>
              <a:pPr/>
              <a:t>2</a:t>
            </a:fld>
            <a:endParaRPr lang="en-US">
              <a:solidFill>
                <a:prstClr val="black"/>
              </a:solidFill>
            </a:endParaRPr>
          </a:p>
        </p:txBody>
      </p:sp>
    </p:spTree>
    <p:extLst>
      <p:ext uri="{BB962C8B-B14F-4D97-AF65-F5344CB8AC3E}">
        <p14:creationId xmlns:p14="http://schemas.microsoft.com/office/powerpoint/2010/main" val="175316977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0BAB60-5776-ED49-8C9F-6ED67A550860}" type="slidenum">
              <a:rPr lang="en-US" smtClean="0"/>
              <a:t>22</a:t>
            </a:fld>
            <a:endParaRPr lang="en-US"/>
          </a:p>
        </p:txBody>
      </p:sp>
    </p:spTree>
    <p:extLst>
      <p:ext uri="{BB962C8B-B14F-4D97-AF65-F5344CB8AC3E}">
        <p14:creationId xmlns:p14="http://schemas.microsoft.com/office/powerpoint/2010/main" val="134975917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smtClean="0"/>
              <a:t># </a:t>
            </a:r>
            <a:r>
              <a:rPr lang="en-US" dirty="0" err="1" smtClean="0"/>
              <a:t>ip</a:t>
            </a:r>
            <a:r>
              <a:rPr lang="en-US" dirty="0" smtClean="0"/>
              <a:t> link set dev enp66s0f0 </a:t>
            </a:r>
            <a:r>
              <a:rPr lang="en-US" dirty="0" err="1" smtClean="0"/>
              <a:t>xdp</a:t>
            </a:r>
            <a:r>
              <a:rPr lang="en-US" dirty="0" smtClean="0"/>
              <a:t> </a:t>
            </a:r>
            <a:r>
              <a:rPr lang="en-US" dirty="0" err="1" smtClean="0"/>
              <a:t>obj</a:t>
            </a:r>
            <a:r>
              <a:rPr lang="en-US" dirty="0" smtClean="0"/>
              <a:t> xdp11.o verb</a:t>
            </a:r>
          </a:p>
          <a:p>
            <a:pPr marL="0" indent="0">
              <a:buNone/>
            </a:pPr>
            <a:r>
              <a:rPr lang="en-US" dirty="0" smtClean="0"/>
              <a:t># ./xdp10</a:t>
            </a:r>
          </a:p>
          <a:p>
            <a:endParaRPr lang="en-US" dirty="0"/>
          </a:p>
        </p:txBody>
      </p:sp>
      <p:sp>
        <p:nvSpPr>
          <p:cNvPr id="4" name="Slide Number Placeholder 3"/>
          <p:cNvSpPr>
            <a:spLocks noGrp="1"/>
          </p:cNvSpPr>
          <p:nvPr>
            <p:ph type="sldNum" sz="quarter" idx="10"/>
          </p:nvPr>
        </p:nvSpPr>
        <p:spPr/>
        <p:txBody>
          <a:bodyPr/>
          <a:lstStyle/>
          <a:p>
            <a:fld id="{E40BAB60-5776-ED49-8C9F-6ED67A550860}" type="slidenum">
              <a:rPr lang="en-US" smtClean="0"/>
              <a:t>23</a:t>
            </a:fld>
            <a:endParaRPr lang="en-US"/>
          </a:p>
        </p:txBody>
      </p:sp>
    </p:spTree>
    <p:extLst>
      <p:ext uri="{BB962C8B-B14F-4D97-AF65-F5344CB8AC3E}">
        <p14:creationId xmlns:p14="http://schemas.microsoft.com/office/powerpoint/2010/main" val="21388189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smtClean="0">
                <a:solidFill>
                  <a:schemeClr val="tx1"/>
                </a:solidFill>
                <a:effectLst/>
                <a:latin typeface="+mn-lt"/>
                <a:ea typeface="+mn-ea"/>
                <a:cs typeface="+mn-cs"/>
              </a:rPr>
              <a:t>action </a:t>
            </a:r>
            <a:r>
              <a:rPr lang="en-US" sz="1200" kern="1200" dirty="0" err="1" smtClean="0">
                <a:solidFill>
                  <a:schemeClr val="tx1"/>
                </a:solidFill>
                <a:effectLst/>
                <a:latin typeface="+mn-lt"/>
                <a:ea typeface="+mn-ea"/>
                <a:cs typeface="+mn-cs"/>
              </a:rPr>
              <a:t>TS_action</a:t>
            </a:r>
            <a:r>
              <a:rPr lang="en-US" sz="1200" kern="1200" dirty="0" smtClean="0">
                <a:solidFill>
                  <a:schemeClr val="tx1"/>
                </a:solidFill>
                <a:effectLst/>
                <a:latin typeface="+mn-lt"/>
                <a:ea typeface="+mn-ea"/>
                <a:cs typeface="+mn-cs"/>
              </a:rPr>
              <a:t>() { </a:t>
            </a:r>
          </a:p>
          <a:p>
            <a:r>
              <a:rPr lang="en-US" sz="1200" kern="1200" dirty="0" err="1" smtClean="0">
                <a:solidFill>
                  <a:schemeClr val="tx1"/>
                </a:solidFill>
                <a:effectLst/>
                <a:latin typeface="+mn-lt"/>
                <a:ea typeface="+mn-ea"/>
                <a:cs typeface="+mn-cs"/>
              </a:rPr>
              <a:t>hd.myhdr.ts</a:t>
            </a:r>
            <a:r>
              <a:rPr lang="en-US" sz="1200" kern="1200" dirty="0" smtClean="0">
                <a:solidFill>
                  <a:schemeClr val="tx1"/>
                </a:solidFill>
                <a:effectLst/>
                <a:latin typeface="+mn-lt"/>
                <a:ea typeface="+mn-ea"/>
                <a:cs typeface="+mn-cs"/>
              </a:rPr>
              <a:t> = BPF_KTIME_GET_NS(); </a:t>
            </a:r>
          </a:p>
          <a:p>
            <a:r>
              <a:rPr lang="en-US" sz="1200" kern="1200" dirty="0" err="1" smtClean="0">
                <a:solidFill>
                  <a:schemeClr val="tx1"/>
                </a:solidFill>
                <a:effectLst/>
                <a:latin typeface="+mn-lt"/>
                <a:ea typeface="+mn-ea"/>
                <a:cs typeface="+mn-cs"/>
              </a:rPr>
              <a:t>hd.myhdr.id</a:t>
            </a:r>
            <a:r>
              <a:rPr lang="en-US" sz="1200" kern="1200" dirty="0" smtClean="0">
                <a:solidFill>
                  <a:schemeClr val="tx1"/>
                </a:solidFill>
                <a:effectLst/>
                <a:latin typeface="+mn-lt"/>
                <a:ea typeface="+mn-ea"/>
                <a:cs typeface="+mn-cs"/>
              </a:rPr>
              <a:t> = 0xfefefefe; </a:t>
            </a:r>
          </a:p>
          <a:p>
            <a:r>
              <a:rPr lang="en-US" sz="1200" kern="1200" dirty="0" err="1" smtClean="0">
                <a:solidFill>
                  <a:schemeClr val="tx1"/>
                </a:solidFill>
                <a:effectLst/>
                <a:latin typeface="+mn-lt"/>
                <a:ea typeface="+mn-ea"/>
                <a:cs typeface="+mn-cs"/>
              </a:rPr>
              <a:t>xoutdrop</a:t>
            </a:r>
            <a:r>
              <a:rPr lang="en-US" sz="1200" kern="1200" dirty="0" smtClean="0">
                <a:solidFill>
                  <a:schemeClr val="tx1"/>
                </a:solidFill>
                <a:effectLst/>
                <a:latin typeface="+mn-lt"/>
                <a:ea typeface="+mn-ea"/>
                <a:cs typeface="+mn-cs"/>
              </a:rPr>
              <a:t> = false; }</a:t>
            </a:r>
            <a:r>
              <a:rPr lang="en-US" dirty="0" smtClean="0"/>
              <a:t/>
            </a:r>
            <a:br>
              <a:rPr lang="en-US" dirty="0" smtClean="0"/>
            </a:br>
            <a:endParaRPr lang="en-US" dirty="0"/>
          </a:p>
        </p:txBody>
      </p:sp>
      <p:sp>
        <p:nvSpPr>
          <p:cNvPr id="4" name="Slide Number Placeholder 3"/>
          <p:cNvSpPr>
            <a:spLocks noGrp="1"/>
          </p:cNvSpPr>
          <p:nvPr>
            <p:ph type="sldNum" sz="quarter" idx="10"/>
          </p:nvPr>
        </p:nvSpPr>
        <p:spPr/>
        <p:txBody>
          <a:bodyPr/>
          <a:lstStyle/>
          <a:p>
            <a:fld id="{E40BAB60-5776-ED49-8C9F-6ED67A550860}" type="slidenum">
              <a:rPr lang="en-US" smtClean="0"/>
              <a:t>24</a:t>
            </a:fld>
            <a:endParaRPr lang="en-US"/>
          </a:p>
        </p:txBody>
      </p:sp>
    </p:spTree>
    <p:extLst>
      <p:ext uri="{BB962C8B-B14F-4D97-AF65-F5344CB8AC3E}">
        <p14:creationId xmlns:p14="http://schemas.microsoft.com/office/powerpoint/2010/main" val="165874314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aseline="0" dirty="0" smtClean="0"/>
          </a:p>
        </p:txBody>
      </p:sp>
      <p:sp>
        <p:nvSpPr>
          <p:cNvPr id="4" name="Slide Number Placeholder 3"/>
          <p:cNvSpPr>
            <a:spLocks noGrp="1"/>
          </p:cNvSpPr>
          <p:nvPr>
            <p:ph type="sldNum" sz="quarter" idx="10"/>
          </p:nvPr>
        </p:nvSpPr>
        <p:spPr/>
        <p:txBody>
          <a:bodyPr/>
          <a:lstStyle/>
          <a:p>
            <a:fld id="{D7C7F897-9DD6-3F44-9F39-5E102FFA3BB1}"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1861695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CF61CB-7E77-5D47-AA0E-BA5CB7F62894}" type="slidenum">
              <a:rPr lang="en-US" smtClean="0">
                <a:solidFill>
                  <a:prstClr val="black"/>
                </a:solidFill>
              </a:rPr>
              <a:pPr/>
              <a:t>10</a:t>
            </a:fld>
            <a:endParaRPr lang="en-US">
              <a:solidFill>
                <a:prstClr val="black"/>
              </a:solidFill>
            </a:endParaRPr>
          </a:p>
        </p:txBody>
      </p:sp>
    </p:spTree>
    <p:extLst>
      <p:ext uri="{BB962C8B-B14F-4D97-AF65-F5344CB8AC3E}">
        <p14:creationId xmlns:p14="http://schemas.microsoft.com/office/powerpoint/2010/main" val="20187741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0BAB60-5776-ED49-8C9F-6ED67A550860}" type="slidenum">
              <a:rPr lang="en-US" smtClean="0"/>
              <a:t>12</a:t>
            </a:fld>
            <a:endParaRPr lang="en-US"/>
          </a:p>
        </p:txBody>
      </p:sp>
    </p:spTree>
    <p:extLst>
      <p:ext uri="{BB962C8B-B14F-4D97-AF65-F5344CB8AC3E}">
        <p14:creationId xmlns:p14="http://schemas.microsoft.com/office/powerpoint/2010/main" val="701482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0BAB60-5776-ED49-8C9F-6ED67A550860}" type="slidenum">
              <a:rPr lang="en-US" smtClean="0"/>
              <a:t>15</a:t>
            </a:fld>
            <a:endParaRPr lang="en-US"/>
          </a:p>
        </p:txBody>
      </p:sp>
    </p:spTree>
    <p:extLst>
      <p:ext uri="{BB962C8B-B14F-4D97-AF65-F5344CB8AC3E}">
        <p14:creationId xmlns:p14="http://schemas.microsoft.com/office/powerpoint/2010/main" val="1900715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0EC7B76-042B-7A4D-BF6A-AF915D0824AA}" type="slidenum">
              <a:rPr lang="en-US" smtClean="0"/>
              <a:t>17</a:t>
            </a:fld>
            <a:endParaRPr lang="en-US"/>
          </a:p>
        </p:txBody>
      </p:sp>
    </p:spTree>
    <p:extLst>
      <p:ext uri="{BB962C8B-B14F-4D97-AF65-F5344CB8AC3E}">
        <p14:creationId xmlns:p14="http://schemas.microsoft.com/office/powerpoint/2010/main" val="3820246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40BAB60-5776-ED49-8C9F-6ED67A550860}" type="slidenum">
              <a:rPr lang="en-US" smtClean="0"/>
              <a:t>18</a:t>
            </a:fld>
            <a:endParaRPr lang="en-US"/>
          </a:p>
        </p:txBody>
      </p:sp>
    </p:spTree>
    <p:extLst>
      <p:ext uri="{BB962C8B-B14F-4D97-AF65-F5344CB8AC3E}">
        <p14:creationId xmlns:p14="http://schemas.microsoft.com/office/powerpoint/2010/main" val="19862281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llvm</a:t>
            </a:r>
            <a:r>
              <a:rPr lang="en-US" sz="1200" b="0" i="0" kern="1200" dirty="0" smtClean="0">
                <a:solidFill>
                  <a:schemeClr val="tx1"/>
                </a:solidFill>
                <a:effectLst/>
                <a:latin typeface="+mn-lt"/>
                <a:ea typeface="+mn-ea"/>
                <a:cs typeface="+mn-cs"/>
              </a:rPr>
              <a:t>, where it allocates too many things into wide registers and then it spills them onto the stack although they could be spilled into the original stack locations of the local variables. E.g. There are two locations for </a:t>
            </a:r>
            <a:r>
              <a:rPr lang="en-US" sz="1200" b="0" i="0" kern="1200" dirty="0" err="1" smtClean="0">
                <a:solidFill>
                  <a:schemeClr val="tx1"/>
                </a:solidFill>
                <a:effectLst/>
                <a:latin typeface="+mn-lt"/>
                <a:ea typeface="+mn-ea"/>
                <a:cs typeface="+mn-cs"/>
              </a:rPr>
              <a:t>ethtype</a:t>
            </a:r>
            <a:r>
              <a:rPr lang="en-US" sz="1200" b="0" i="0" kern="1200" dirty="0" smtClean="0">
                <a:solidFill>
                  <a:schemeClr val="tx1"/>
                </a:solidFill>
                <a:effectLst/>
                <a:latin typeface="+mn-lt"/>
                <a:ea typeface="+mn-ea"/>
                <a:cs typeface="+mn-cs"/>
              </a:rPr>
              <a:t> on the stack: One in our headers, and one in the spill location, the later being 64 bits. It would almost be better if there was no register allocation at all, and the data would just be manipulated directly on the stack.</a:t>
            </a:r>
            <a:endParaRPr lang="en-US" dirty="0"/>
          </a:p>
        </p:txBody>
      </p:sp>
      <p:sp>
        <p:nvSpPr>
          <p:cNvPr id="4" name="Slide Number Placeholder 3"/>
          <p:cNvSpPr>
            <a:spLocks noGrp="1"/>
          </p:cNvSpPr>
          <p:nvPr>
            <p:ph type="sldNum" sz="quarter" idx="10"/>
          </p:nvPr>
        </p:nvSpPr>
        <p:spPr/>
        <p:txBody>
          <a:bodyPr/>
          <a:lstStyle/>
          <a:p>
            <a:fld id="{E40BAB60-5776-ED49-8C9F-6ED67A550860}" type="slidenum">
              <a:rPr lang="en-US" smtClean="0"/>
              <a:t>20</a:t>
            </a:fld>
            <a:endParaRPr lang="en-US"/>
          </a:p>
        </p:txBody>
      </p:sp>
    </p:spTree>
    <p:extLst>
      <p:ext uri="{BB962C8B-B14F-4D97-AF65-F5344CB8AC3E}">
        <p14:creationId xmlns:p14="http://schemas.microsoft.com/office/powerpoint/2010/main" val="1465299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4EBF04E-83E4-7A4F-87C8-48466E7D9FA5}" type="slidenum">
              <a:rPr lang="en-US" smtClean="0"/>
              <a:t>21</a:t>
            </a:fld>
            <a:endParaRPr lang="en-US"/>
          </a:p>
        </p:txBody>
      </p:sp>
    </p:spTree>
    <p:extLst>
      <p:ext uri="{BB962C8B-B14F-4D97-AF65-F5344CB8AC3E}">
        <p14:creationId xmlns:p14="http://schemas.microsoft.com/office/powerpoint/2010/main" val="74476411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8FE8519D-9809-4F4C-B3AA-2479FEAEF7AE}" type="datetimeFigureOut">
              <a:rPr lang="en-US" smtClean="0"/>
              <a:t>2/28/17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996368-FEF5-AC44-B542-5BD6F4FE1F4F}" type="slidenum">
              <a:rPr lang="en-US" smtClean="0"/>
              <a:t>‹#›</a:t>
            </a:fld>
            <a:endParaRPr lang="en-US"/>
          </a:p>
        </p:txBody>
      </p:sp>
    </p:spTree>
    <p:extLst>
      <p:ext uri="{BB962C8B-B14F-4D97-AF65-F5344CB8AC3E}">
        <p14:creationId xmlns:p14="http://schemas.microsoft.com/office/powerpoint/2010/main" val="6241118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E8519D-9809-4F4C-B3AA-2479FEAEF7AE}" type="datetimeFigureOut">
              <a:rPr lang="en-US" smtClean="0"/>
              <a:t>2/28/17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996368-FEF5-AC44-B542-5BD6F4FE1F4F}" type="slidenum">
              <a:rPr lang="en-US" smtClean="0"/>
              <a:t>‹#›</a:t>
            </a:fld>
            <a:endParaRPr lang="en-US"/>
          </a:p>
        </p:txBody>
      </p:sp>
    </p:spTree>
    <p:extLst>
      <p:ext uri="{BB962C8B-B14F-4D97-AF65-F5344CB8AC3E}">
        <p14:creationId xmlns:p14="http://schemas.microsoft.com/office/powerpoint/2010/main" val="438163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E8519D-9809-4F4C-B3AA-2479FEAEF7AE}" type="datetimeFigureOut">
              <a:rPr lang="en-US" smtClean="0"/>
              <a:t>2/28/17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996368-FEF5-AC44-B542-5BD6F4FE1F4F}" type="slidenum">
              <a:rPr lang="en-US" smtClean="0"/>
              <a:t>‹#›</a:t>
            </a:fld>
            <a:endParaRPr lang="en-US"/>
          </a:p>
        </p:txBody>
      </p:sp>
    </p:spTree>
    <p:extLst>
      <p:ext uri="{BB962C8B-B14F-4D97-AF65-F5344CB8AC3E}">
        <p14:creationId xmlns:p14="http://schemas.microsoft.com/office/powerpoint/2010/main" val="4955946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F6FDE18-A95F-4994-8E66-87811E108EE6}" type="datetime1">
              <a:rPr lang="en-US" smtClean="0">
                <a:solidFill>
                  <a:prstClr val="black">
                    <a:tint val="75000"/>
                  </a:prstClr>
                </a:solidFill>
              </a:rPr>
              <a:pPr/>
              <a:t>2/28/17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123760B-3C2F-5D4C-980A-79840AE3E8F5}"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63270118-972B-4A69-8553-A7AB6D024EA1}" type="datetime1">
              <a:rPr lang="en-US" smtClean="0">
                <a:solidFill>
                  <a:prstClr val="black">
                    <a:tint val="75000"/>
                  </a:prstClr>
                </a:solidFill>
              </a:rPr>
              <a:pPr/>
              <a:t>2/28/17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123760B-3C2F-5D4C-980A-79840AE3E8F5}"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3364ABE-430A-4F97-B82B-9986808BC9F1}" type="datetime1">
              <a:rPr lang="en-US" smtClean="0">
                <a:solidFill>
                  <a:prstClr val="black">
                    <a:tint val="75000"/>
                  </a:prstClr>
                </a:solidFill>
              </a:rPr>
              <a:pPr/>
              <a:t>2/28/17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123760B-3C2F-5D4C-980A-79840AE3E8F5}"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EB48633-2551-423E-B39C-52A46E3B745C}" type="datetime1">
              <a:rPr lang="en-US" smtClean="0">
                <a:solidFill>
                  <a:prstClr val="black">
                    <a:tint val="75000"/>
                  </a:prstClr>
                </a:solidFill>
              </a:rPr>
              <a:pPr/>
              <a:t>2/28/17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123760B-3C2F-5D4C-980A-79840AE3E8F5}"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DBA76EDD-9078-4802-A952-A004ED4D5704}" type="datetime1">
              <a:rPr lang="en-US" smtClean="0">
                <a:solidFill>
                  <a:prstClr val="black">
                    <a:tint val="75000"/>
                  </a:prstClr>
                </a:solidFill>
              </a:rPr>
              <a:pPr/>
              <a:t>2/28/17</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9123760B-3C2F-5D4C-980A-79840AE3E8F5}"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5E56882-FD7F-4A61-9D0A-BA1304FE6B73}" type="datetime1">
              <a:rPr lang="en-US" smtClean="0">
                <a:solidFill>
                  <a:prstClr val="black">
                    <a:tint val="75000"/>
                  </a:prstClr>
                </a:solidFill>
              </a:rPr>
              <a:pPr/>
              <a:t>2/28/17</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9123760B-3C2F-5D4C-980A-79840AE3E8F5}"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B0E0C8A-9711-4FFE-983F-8B7EA2711E94}" type="datetime1">
              <a:rPr lang="en-US" smtClean="0">
                <a:solidFill>
                  <a:prstClr val="black">
                    <a:tint val="75000"/>
                  </a:prstClr>
                </a:solidFill>
              </a:rPr>
              <a:pPr/>
              <a:t>2/28/17</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9123760B-3C2F-5D4C-980A-79840AE3E8F5}"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D0FCDF9-DAB5-41CD-A5EF-70906F467FDD}" type="datetime1">
              <a:rPr lang="en-US" smtClean="0">
                <a:solidFill>
                  <a:prstClr val="black">
                    <a:tint val="75000"/>
                  </a:prstClr>
                </a:solidFill>
              </a:rPr>
              <a:pPr/>
              <a:t>2/28/17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123760B-3C2F-5D4C-980A-79840AE3E8F5}"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8FE8519D-9809-4F4C-B3AA-2479FEAEF7AE}" type="datetimeFigureOut">
              <a:rPr lang="en-US" smtClean="0"/>
              <a:t>2/28/17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996368-FEF5-AC44-B542-5BD6F4FE1F4F}" type="slidenum">
              <a:rPr lang="en-US" smtClean="0"/>
              <a:t>‹#›</a:t>
            </a:fld>
            <a:endParaRPr lang="en-US"/>
          </a:p>
        </p:txBody>
      </p:sp>
    </p:spTree>
    <p:extLst>
      <p:ext uri="{BB962C8B-B14F-4D97-AF65-F5344CB8AC3E}">
        <p14:creationId xmlns:p14="http://schemas.microsoft.com/office/powerpoint/2010/main" val="113727721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771EB93-45D8-4DE8-A8E7-C7315EF48249}" type="datetime1">
              <a:rPr lang="en-US" smtClean="0">
                <a:solidFill>
                  <a:prstClr val="black">
                    <a:tint val="75000"/>
                  </a:prstClr>
                </a:solidFill>
              </a:rPr>
              <a:pPr/>
              <a:t>2/28/17</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9123760B-3C2F-5D4C-980A-79840AE3E8F5}"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9A7BFD23-BE27-46A1-B507-C6FB1B3F5A9B}" type="datetime1">
              <a:rPr lang="en-US" smtClean="0">
                <a:solidFill>
                  <a:prstClr val="black">
                    <a:tint val="75000"/>
                  </a:prstClr>
                </a:solidFill>
              </a:rPr>
              <a:pPr/>
              <a:t>2/28/17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123760B-3C2F-5D4C-980A-79840AE3E8F5}"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CEE3405-12A3-413D-AFB3-68C1657065F2}" type="datetime1">
              <a:rPr lang="en-US" smtClean="0">
                <a:solidFill>
                  <a:prstClr val="black">
                    <a:tint val="75000"/>
                  </a:prstClr>
                </a:solidFill>
              </a:rPr>
              <a:pPr/>
              <a:t>2/28/17</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9123760B-3C2F-5D4C-980A-79840AE3E8F5}" type="slidenum">
              <a:rPr lang="en-US" smtClean="0">
                <a:solidFill>
                  <a:prstClr val="black">
                    <a:tint val="75000"/>
                  </a:prstClr>
                </a:solidFill>
              </a:rPr>
              <a:pPr/>
              <a:t>‹#›</a:t>
            </a:fld>
            <a:endParaRPr lang="en-US">
              <a:solidFill>
                <a:prstClr val="black">
                  <a:tint val="75000"/>
                </a:prstClr>
              </a:solidFill>
            </a:endParaRPr>
          </a:p>
        </p:txBody>
      </p:sp>
    </p:spTree>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FE8519D-9809-4F4C-B3AA-2479FEAEF7AE}" type="datetimeFigureOut">
              <a:rPr lang="en-US" smtClean="0"/>
              <a:t>2/28/17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996368-FEF5-AC44-B542-5BD6F4FE1F4F}" type="slidenum">
              <a:rPr lang="en-US" smtClean="0"/>
              <a:t>‹#›</a:t>
            </a:fld>
            <a:endParaRPr lang="en-US"/>
          </a:p>
        </p:txBody>
      </p:sp>
    </p:spTree>
    <p:extLst>
      <p:ext uri="{BB962C8B-B14F-4D97-AF65-F5344CB8AC3E}">
        <p14:creationId xmlns:p14="http://schemas.microsoft.com/office/powerpoint/2010/main" val="1613660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8FE8519D-9809-4F4C-B3AA-2479FEAEF7AE}" type="datetimeFigureOut">
              <a:rPr lang="en-US" smtClean="0"/>
              <a:t>2/28/17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996368-FEF5-AC44-B542-5BD6F4FE1F4F}" type="slidenum">
              <a:rPr lang="en-US" smtClean="0"/>
              <a:t>‹#›</a:t>
            </a:fld>
            <a:endParaRPr lang="en-US"/>
          </a:p>
        </p:txBody>
      </p:sp>
    </p:spTree>
    <p:extLst>
      <p:ext uri="{BB962C8B-B14F-4D97-AF65-F5344CB8AC3E}">
        <p14:creationId xmlns:p14="http://schemas.microsoft.com/office/powerpoint/2010/main" val="2225749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8FE8519D-9809-4F4C-B3AA-2479FEAEF7AE}" type="datetimeFigureOut">
              <a:rPr lang="en-US" smtClean="0"/>
              <a:t>2/28/17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996368-FEF5-AC44-B542-5BD6F4FE1F4F}" type="slidenum">
              <a:rPr lang="en-US" smtClean="0"/>
              <a:t>‹#›</a:t>
            </a:fld>
            <a:endParaRPr lang="en-US"/>
          </a:p>
        </p:txBody>
      </p:sp>
    </p:spTree>
    <p:extLst>
      <p:ext uri="{BB962C8B-B14F-4D97-AF65-F5344CB8AC3E}">
        <p14:creationId xmlns:p14="http://schemas.microsoft.com/office/powerpoint/2010/main" val="2048558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8FE8519D-9809-4F4C-B3AA-2479FEAEF7AE}" type="datetimeFigureOut">
              <a:rPr lang="en-US" smtClean="0"/>
              <a:t>2/28/17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996368-FEF5-AC44-B542-5BD6F4FE1F4F}" type="slidenum">
              <a:rPr lang="en-US" smtClean="0"/>
              <a:t>‹#›</a:t>
            </a:fld>
            <a:endParaRPr lang="en-US"/>
          </a:p>
        </p:txBody>
      </p:sp>
    </p:spTree>
    <p:extLst>
      <p:ext uri="{BB962C8B-B14F-4D97-AF65-F5344CB8AC3E}">
        <p14:creationId xmlns:p14="http://schemas.microsoft.com/office/powerpoint/2010/main" val="16664102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E8519D-9809-4F4C-B3AA-2479FEAEF7AE}" type="datetimeFigureOut">
              <a:rPr lang="en-US" smtClean="0"/>
              <a:t>2/28/17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996368-FEF5-AC44-B542-5BD6F4FE1F4F}" type="slidenum">
              <a:rPr lang="en-US" smtClean="0"/>
              <a:t>‹#›</a:t>
            </a:fld>
            <a:endParaRPr lang="en-US"/>
          </a:p>
        </p:txBody>
      </p:sp>
    </p:spTree>
    <p:extLst>
      <p:ext uri="{BB962C8B-B14F-4D97-AF65-F5344CB8AC3E}">
        <p14:creationId xmlns:p14="http://schemas.microsoft.com/office/powerpoint/2010/main" val="20225455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E8519D-9809-4F4C-B3AA-2479FEAEF7AE}" type="datetimeFigureOut">
              <a:rPr lang="en-US" smtClean="0"/>
              <a:t>2/28/17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996368-FEF5-AC44-B542-5BD6F4FE1F4F}" type="slidenum">
              <a:rPr lang="en-US" smtClean="0"/>
              <a:t>‹#›</a:t>
            </a:fld>
            <a:endParaRPr lang="en-US"/>
          </a:p>
        </p:txBody>
      </p:sp>
    </p:spTree>
    <p:extLst>
      <p:ext uri="{BB962C8B-B14F-4D97-AF65-F5344CB8AC3E}">
        <p14:creationId xmlns:p14="http://schemas.microsoft.com/office/powerpoint/2010/main" val="4036373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FE8519D-9809-4F4C-B3AA-2479FEAEF7AE}" type="datetimeFigureOut">
              <a:rPr lang="en-US" smtClean="0"/>
              <a:t>2/28/17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996368-FEF5-AC44-B542-5BD6F4FE1F4F}" type="slidenum">
              <a:rPr lang="en-US" smtClean="0"/>
              <a:t>‹#›</a:t>
            </a:fld>
            <a:endParaRPr lang="en-US"/>
          </a:p>
        </p:txBody>
      </p:sp>
    </p:spTree>
    <p:extLst>
      <p:ext uri="{BB962C8B-B14F-4D97-AF65-F5344CB8AC3E}">
        <p14:creationId xmlns:p14="http://schemas.microsoft.com/office/powerpoint/2010/main" val="32352682"/>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_rels/slideMaster2.xml.rels><?xml version="1.0" encoding="UTF-8" standalone="yes"?>
<Relationships xmlns="http://schemas.openxmlformats.org/package/2006/relationships"><Relationship Id="rId11" Type="http://schemas.openxmlformats.org/officeDocument/2006/relationships/slideLayout" Target="../slideLayouts/slideLayout22.xml"/><Relationship Id="rId12" Type="http://schemas.openxmlformats.org/officeDocument/2006/relationships/theme" Target="../theme/theme2.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E8519D-9809-4F4C-B3AA-2479FEAEF7AE}" type="datetimeFigureOut">
              <a:rPr lang="en-US" smtClean="0"/>
              <a:t>2/28/17</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996368-FEF5-AC44-B542-5BD6F4FE1F4F}" type="slidenum">
              <a:rPr lang="en-US" smtClean="0"/>
              <a:t>‹#›</a:t>
            </a:fld>
            <a:endParaRPr lang="en-US"/>
          </a:p>
        </p:txBody>
      </p:sp>
    </p:spTree>
    <p:extLst>
      <p:ext uri="{BB962C8B-B14F-4D97-AF65-F5344CB8AC3E}">
        <p14:creationId xmlns:p14="http://schemas.microsoft.com/office/powerpoint/2010/main" val="386246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defTabSz="457200"/>
            <a:fld id="{808AA56F-FC3E-4703-809D-387F6192C0B3}" type="datetime1">
              <a:rPr lang="en-US" smtClean="0">
                <a:solidFill>
                  <a:prstClr val="black">
                    <a:tint val="75000"/>
                  </a:prstClr>
                </a:solidFill>
              </a:rPr>
              <a:pPr defTabSz="457200"/>
              <a:t>2/28/17</a:t>
            </a:fld>
            <a:endParaRPr lang="en-US">
              <a:solidFill>
                <a:prstClr val="black">
                  <a:tint val="75000"/>
                </a:prstClr>
              </a:solidFill>
            </a:endParaRP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defTabSz="457200"/>
            <a:endParaRPr lang="en-US">
              <a:solidFill>
                <a:prstClr val="black">
                  <a:tint val="75000"/>
                </a:prstClr>
              </a:solidFill>
            </a:endParaRP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defTabSz="457200"/>
            <a:fld id="{9123760B-3C2F-5D4C-980A-79840AE3E8F5}" type="slidenum">
              <a:rPr lang="en-US" smtClean="0">
                <a:solidFill>
                  <a:prstClr val="black">
                    <a:tint val="75000"/>
                  </a:prstClr>
                </a:solidFill>
              </a:rPr>
              <a:pPr defTabSz="457200"/>
              <a:t>‹#›</a:t>
            </a:fld>
            <a:endParaRPr lang="en-US">
              <a:solidFill>
                <a:prstClr val="black">
                  <a:tint val="75000"/>
                </a:prstClr>
              </a:solidFill>
            </a:endParaRPr>
          </a:p>
        </p:txBody>
      </p:sp>
    </p:spTree>
    <p:extLst>
      <p:ext uri="{BB962C8B-B14F-4D97-AF65-F5344CB8AC3E}">
        <p14:creationId xmlns:p14="http://schemas.microsoft.com/office/powerpoint/2010/main" val="132724508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18.xml.rels><?xml version="1.0" encoding="UTF-8" standalone="yes"?>
<Relationships xmlns="http://schemas.openxmlformats.org/package/2006/relationships"><Relationship Id="rId3" Type="http://schemas.openxmlformats.org/officeDocument/2006/relationships/hyperlink" Target="https://github.com/williamtu/p4c-xdp/" TargetMode="External"/><Relationship Id="rId4" Type="http://schemas.openxmlformats.org/officeDocument/2006/relationships/hyperlink" Target="https://github.com/p4lang/p4c" TargetMode="External"/><Relationship Id="rId5" Type="http://schemas.openxmlformats.org/officeDocument/2006/relationships/hyperlink" Target="http://www.kernel.org/" TargetMode="External"/><Relationship Id="rId6" Type="http://schemas.openxmlformats.org/officeDocument/2006/relationships/hyperlink" Target="https://www.kernel.org/pub/linux/utils/net/iproute2/" TargetMode="External"/><Relationship Id="rId7" Type="http://schemas.openxmlformats.org/officeDocument/2006/relationships/hyperlink" Target="http://llvm.org/releases" TargetMode="External"/><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3" Type="http://schemas.openxmlformats.org/officeDocument/2006/relationships/image" Target="../media/image7.tiff"/><Relationship Id="rId4" Type="http://schemas.openxmlformats.org/officeDocument/2006/relationships/hyperlink" Target="https://github.com/williamtu/p4c-xdp/issues/22" TargetMode="External"/><Relationship Id="rId5" Type="http://schemas.openxmlformats.org/officeDocument/2006/relationships/hyperlink" Target="https://github.com/williamtu/p4c-xdp/issues/34" TargetMode="External"/><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21.xml.rels><?xml version="1.0" encoding="UTF-8" standalone="yes"?>
<Relationships xmlns="http://schemas.openxmlformats.org/package/2006/relationships"><Relationship Id="rId3" Type="http://schemas.openxmlformats.org/officeDocument/2006/relationships/hyperlink" Target="http://patchwork.ozlabs.org/patch/706701/" TargetMode="External"/><Relationship Id="rId4" Type="http://schemas.openxmlformats.org/officeDocument/2006/relationships/hyperlink" Target="https://github.com/williamtu/p4c-xdp/tree/master/tests/" TargetMode="External"/><Relationship Id="rId5" Type="http://schemas.openxmlformats.org/officeDocument/2006/relationships/image" Target="../media/image8.PNG"/><Relationship Id="rId6" Type="http://schemas.openxmlformats.org/officeDocument/2006/relationships/image" Target="../media/image9.png"/><Relationship Id="rId7" Type="http://schemas.microsoft.com/office/2007/relationships/hdphoto" Target="../media/hdphoto1.wdp"/><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4" Type="http://schemas.openxmlformats.org/officeDocument/2006/relationships/hyperlink" Target="https://github.com/williamtu/p4c-xdp/blob/master/tests/xdp11.p4" TargetMode="External"/><Relationship Id="rId5" Type="http://schemas.openxmlformats.org/officeDocument/2006/relationships/hyperlink" Target="https://youtu.be/On7hEJ6bPVU" TargetMode="External"/><Relationship Id="rId6" Type="http://schemas.openxmlformats.org/officeDocument/2006/relationships/image" Target="../media/image8.PNG"/><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3.xml.rels><?xml version="1.0" encoding="UTF-8" standalone="yes"?>
<Relationships xmlns="http://schemas.openxmlformats.org/package/2006/relationships"><Relationship Id="rId3" Type="http://schemas.openxmlformats.org/officeDocument/2006/relationships/hyperlink" Target="https://youtu.be/vlp1MzWVOc8" TargetMode="External"/><Relationship Id="rId4" Type="http://schemas.openxmlformats.org/officeDocument/2006/relationships/hyperlink" Target="https://github.com/williamtu/p4c-xdp/blob/master/tests/xdp12.p4" TargetMode="External"/><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24.xml.rels><?xml version="1.0" encoding="UTF-8" standalone="yes"?>
<Relationships xmlns="http://schemas.openxmlformats.org/package/2006/relationships"><Relationship Id="rId3" Type="http://schemas.openxmlformats.org/officeDocument/2006/relationships/hyperlink" Target="https://youtu.be/TibGxCXPNVc" TargetMode="External"/><Relationship Id="rId4" Type="http://schemas.openxmlformats.org/officeDocument/2006/relationships/hyperlink" Target="https://github.com/williamtu/p4c-xdp/blob/master/tests/xdp16.p4" TargetMode="External"/><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4" Type="http://schemas.openxmlformats.org/officeDocument/2006/relationships/hyperlink" Target="http://p4.org/" TargetMode="External"/><Relationship Id="rId1" Type="http://schemas.openxmlformats.org/officeDocument/2006/relationships/slideLayout" Target="../slideLayouts/slideLayout13.xml"/><Relationship Id="rId2" Type="http://schemas.openxmlformats.org/officeDocument/2006/relationships/hyperlink" Target="http://www.sigcomm.org/ccr/papers/2014/July/0000000.0000004"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4" Type="http://schemas.openxmlformats.org/officeDocument/2006/relationships/image" Target="../media/image5.png"/><Relationship Id="rId1" Type="http://schemas.openxmlformats.org/officeDocument/2006/relationships/slideLayout" Target="../slideLayouts/slideLayout13.xml"/><Relationship Id="rId2" Type="http://schemas.openxmlformats.org/officeDocument/2006/relationships/image" Target="../media/image3.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hyperlink" Target="https://github.com/williamtu/p4c-xdp"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Compiling P4 to XDP</a:t>
            </a:r>
            <a:br>
              <a:rPr lang="en-US" dirty="0" smtClean="0"/>
            </a:br>
            <a:endParaRPr lang="en-US" dirty="0"/>
          </a:p>
        </p:txBody>
      </p:sp>
      <p:sp>
        <p:nvSpPr>
          <p:cNvPr id="3" name="Subtitle 2"/>
          <p:cNvSpPr>
            <a:spLocks noGrp="1"/>
          </p:cNvSpPr>
          <p:nvPr>
            <p:ph type="subTitle" idx="1"/>
          </p:nvPr>
        </p:nvSpPr>
        <p:spPr>
          <a:xfrm>
            <a:off x="2379023" y="3385457"/>
            <a:ext cx="7433954" cy="2754086"/>
          </a:xfrm>
        </p:spPr>
        <p:txBody>
          <a:bodyPr>
            <a:normAutofit fontScale="92500" lnSpcReduction="20000"/>
          </a:bodyPr>
          <a:lstStyle/>
          <a:p>
            <a:r>
              <a:rPr lang="en-US" dirty="0" smtClean="0"/>
              <a:t>Mihai Budiu, VMware Research</a:t>
            </a:r>
          </a:p>
          <a:p>
            <a:r>
              <a:rPr lang="en-US" dirty="0"/>
              <a:t>William Tu, </a:t>
            </a:r>
            <a:r>
              <a:rPr lang="en-US" dirty="0" smtClean="0"/>
              <a:t>VMware NSBU</a:t>
            </a:r>
          </a:p>
          <a:p>
            <a:r>
              <a:rPr lang="en-US" dirty="0" smtClean="0"/>
              <a:t>{</a:t>
            </a:r>
            <a:r>
              <a:rPr lang="en-US" dirty="0" err="1" smtClean="0"/>
              <a:t>mbudiu,tuc</a:t>
            </a:r>
            <a:r>
              <a:rPr lang="en-US" dirty="0" smtClean="0"/>
              <a:t>}@vmware.com</a:t>
            </a:r>
            <a:endParaRPr lang="en-US" dirty="0"/>
          </a:p>
          <a:p>
            <a:endParaRPr lang="en-US" dirty="0" smtClean="0"/>
          </a:p>
          <a:p>
            <a:r>
              <a:rPr lang="en-US" dirty="0" smtClean="0">
                <a:solidFill>
                  <a:schemeClr val="tx1"/>
                </a:solidFill>
              </a:rPr>
              <a:t>February 27, 2017</a:t>
            </a:r>
          </a:p>
          <a:p>
            <a:r>
              <a:rPr lang="en-US" dirty="0" err="1" smtClean="0">
                <a:solidFill>
                  <a:schemeClr val="tx1"/>
                </a:solidFill>
              </a:rPr>
              <a:t>IOVisor</a:t>
            </a:r>
            <a:r>
              <a:rPr lang="en-US" dirty="0" smtClean="0">
                <a:solidFill>
                  <a:schemeClr val="tx1"/>
                </a:solidFill>
              </a:rPr>
              <a:t> summit</a:t>
            </a:r>
            <a:endParaRPr lang="en-US" dirty="0">
              <a:solidFill>
                <a:schemeClr val="tx1"/>
              </a:solidFill>
            </a:endParaRPr>
          </a:p>
        </p:txBody>
      </p:sp>
    </p:spTree>
    <p:extLst>
      <p:ext uri="{BB962C8B-B14F-4D97-AF65-F5344CB8AC3E}">
        <p14:creationId xmlns:p14="http://schemas.microsoft.com/office/powerpoint/2010/main" val="109545178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2" name="Picture 61"/>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3160297" y="5909126"/>
            <a:ext cx="1334520" cy="886915"/>
          </a:xfrm>
          <a:prstGeom prst="rect">
            <a:avLst/>
          </a:prstGeom>
        </p:spPr>
      </p:pic>
      <p:cxnSp>
        <p:nvCxnSpPr>
          <p:cNvPr id="55" name="Straight Connector 54"/>
          <p:cNvCxnSpPr/>
          <p:nvPr/>
        </p:nvCxnSpPr>
        <p:spPr>
          <a:xfrm>
            <a:off x="1849523" y="5858035"/>
            <a:ext cx="8088923" cy="13189"/>
          </a:xfrm>
          <a:prstGeom prst="line">
            <a:avLst/>
          </a:prstGeom>
          <a:ln w="19050">
            <a:solidFill>
              <a:schemeClr val="accent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p:txBody>
          <a:bodyPr/>
          <a:lstStyle/>
          <a:p>
            <a:r>
              <a:rPr lang="en-US" dirty="0" smtClean="0"/>
              <a:t>Flow</a:t>
            </a:r>
            <a:endParaRPr lang="en-US" dirty="0"/>
          </a:p>
        </p:txBody>
      </p:sp>
      <p:sp>
        <p:nvSpPr>
          <p:cNvPr id="4" name="Folded Corner 3"/>
          <p:cNvSpPr/>
          <p:nvPr/>
        </p:nvSpPr>
        <p:spPr>
          <a:xfrm>
            <a:off x="2115826" y="1334263"/>
            <a:ext cx="982362" cy="431787"/>
          </a:xfrm>
          <a:prstGeom prst="foldedCorner">
            <a:avLst/>
          </a:prstGeom>
          <a:solidFill>
            <a:schemeClr val="bg1">
              <a:lumMod val="95000"/>
            </a:schemeClr>
          </a:solid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b="1" dirty="0">
                <a:solidFill>
                  <a:prstClr val="black"/>
                </a:solidFill>
              </a:rPr>
              <a:t>app.p4</a:t>
            </a:r>
          </a:p>
        </p:txBody>
      </p:sp>
      <p:sp>
        <p:nvSpPr>
          <p:cNvPr id="5" name="Rounded Rectangle 4"/>
          <p:cNvSpPr/>
          <p:nvPr/>
        </p:nvSpPr>
        <p:spPr>
          <a:xfrm>
            <a:off x="4342286" y="2933316"/>
            <a:ext cx="1272743" cy="701415"/>
          </a:xfrm>
          <a:prstGeom prst="roundRect">
            <a:avLst/>
          </a:prstGeom>
          <a:solidFill>
            <a:schemeClr val="bg1">
              <a:lumMod val="95000"/>
            </a:schemeClr>
          </a:solidFill>
          <a:ln w="50800">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457200"/>
            <a:r>
              <a:rPr lang="en-US" sz="1650" b="1" dirty="0">
                <a:solidFill>
                  <a:sysClr val="windowText" lastClr="000000"/>
                </a:solidFill>
              </a:rPr>
              <a:t>Clang + LLVM</a:t>
            </a:r>
          </a:p>
        </p:txBody>
      </p:sp>
      <p:cxnSp>
        <p:nvCxnSpPr>
          <p:cNvPr id="10" name="Straight Arrow Connector 9"/>
          <p:cNvCxnSpPr/>
          <p:nvPr/>
        </p:nvCxnSpPr>
        <p:spPr>
          <a:xfrm flipH="1">
            <a:off x="4974631" y="3634730"/>
            <a:ext cx="8053" cy="33687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 name="Rounded Rectangle 12"/>
          <p:cNvSpPr/>
          <p:nvPr/>
        </p:nvSpPr>
        <p:spPr>
          <a:xfrm>
            <a:off x="4491344" y="5628296"/>
            <a:ext cx="4885023" cy="701415"/>
          </a:xfrm>
          <a:prstGeom prst="roundRect">
            <a:avLst/>
          </a:prstGeom>
          <a:solidFill>
            <a:schemeClr val="accent5">
              <a:lumMod val="60000"/>
              <a:lumOff val="40000"/>
            </a:schemeClr>
          </a:solidFill>
          <a:ln w="50800">
            <a:solidFill>
              <a:schemeClr val="accent5">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457200"/>
            <a:r>
              <a:rPr lang="en-US" b="1" dirty="0">
                <a:solidFill>
                  <a:sysClr val="windowText" lastClr="000000"/>
                </a:solidFill>
              </a:rPr>
              <a:t>Data Plane XDP driver</a:t>
            </a:r>
            <a:endParaRPr lang="en-US" b="1" dirty="0">
              <a:solidFill>
                <a:srgbClr val="FF0000"/>
              </a:solidFill>
            </a:endParaRPr>
          </a:p>
        </p:txBody>
      </p:sp>
      <p:cxnSp>
        <p:nvCxnSpPr>
          <p:cNvPr id="16" name="Straight Arrow Connector 15"/>
          <p:cNvCxnSpPr>
            <a:stCxn id="27" idx="2"/>
            <a:endCxn id="23" idx="0"/>
          </p:cNvCxnSpPr>
          <p:nvPr/>
        </p:nvCxnSpPr>
        <p:spPr>
          <a:xfrm flipH="1">
            <a:off x="8060845" y="1771831"/>
            <a:ext cx="57387" cy="350965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ounded Rectangle 25"/>
          <p:cNvSpPr/>
          <p:nvPr/>
        </p:nvSpPr>
        <p:spPr>
          <a:xfrm>
            <a:off x="4534850" y="4660467"/>
            <a:ext cx="887615" cy="384850"/>
          </a:xfrm>
          <a:prstGeom prst="roundRect">
            <a:avLst/>
          </a:prstGeom>
          <a:solidFill>
            <a:schemeClr val="bg1">
              <a:lumMod val="95000"/>
            </a:schemeClr>
          </a:solidFill>
          <a:ln w="50800">
            <a:solidFill>
              <a:schemeClr val="bg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457200"/>
            <a:r>
              <a:rPr lang="en-US" sz="1500" b="1" dirty="0">
                <a:solidFill>
                  <a:sysClr val="windowText" lastClr="000000"/>
                </a:solidFill>
              </a:rPr>
              <a:t>Verifier</a:t>
            </a:r>
            <a:endParaRPr lang="en-US" sz="1500" b="1" dirty="0">
              <a:solidFill>
                <a:srgbClr val="FF0000"/>
              </a:solidFill>
            </a:endParaRPr>
          </a:p>
        </p:txBody>
      </p:sp>
      <p:sp>
        <p:nvSpPr>
          <p:cNvPr id="27" name="Folded Corner 26"/>
          <p:cNvSpPr/>
          <p:nvPr/>
        </p:nvSpPr>
        <p:spPr>
          <a:xfrm>
            <a:off x="7472621" y="1312529"/>
            <a:ext cx="1291221" cy="459302"/>
          </a:xfrm>
          <a:prstGeom prst="foldedCorner">
            <a:avLst/>
          </a:prstGeom>
          <a:solidFill>
            <a:schemeClr val="bg1">
              <a:lumMod val="95000"/>
            </a:schemeClr>
          </a:solid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b="1" dirty="0" err="1">
                <a:solidFill>
                  <a:prstClr val="black"/>
                </a:solidFill>
              </a:rPr>
              <a:t>app.h</a:t>
            </a:r>
            <a:endParaRPr lang="en-US" b="1" dirty="0">
              <a:solidFill>
                <a:prstClr val="black"/>
              </a:solidFill>
            </a:endParaRPr>
          </a:p>
        </p:txBody>
      </p:sp>
      <p:cxnSp>
        <p:nvCxnSpPr>
          <p:cNvPr id="47" name="Straight Arrow Connector 46"/>
          <p:cNvCxnSpPr/>
          <p:nvPr/>
        </p:nvCxnSpPr>
        <p:spPr>
          <a:xfrm flipH="1">
            <a:off x="4974630" y="2645669"/>
            <a:ext cx="8052" cy="28764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a:stCxn id="4" idx="3"/>
            <a:endCxn id="28" idx="1"/>
          </p:cNvCxnSpPr>
          <p:nvPr/>
        </p:nvCxnSpPr>
        <p:spPr>
          <a:xfrm>
            <a:off x="3098189" y="1550156"/>
            <a:ext cx="124409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3" name="TextBox 52"/>
          <p:cNvSpPr txBox="1"/>
          <p:nvPr/>
        </p:nvSpPr>
        <p:spPr>
          <a:xfrm>
            <a:off x="8558636" y="3514549"/>
            <a:ext cx="1443985" cy="338554"/>
          </a:xfrm>
          <a:prstGeom prst="rect">
            <a:avLst/>
          </a:prstGeom>
          <a:noFill/>
        </p:spPr>
        <p:txBody>
          <a:bodyPr wrap="none" rtlCol="0">
            <a:spAutoFit/>
          </a:bodyPr>
          <a:lstStyle/>
          <a:p>
            <a:pPr defTabSz="457200"/>
            <a:r>
              <a:rPr lang="en-US" sz="1600" dirty="0">
                <a:solidFill>
                  <a:prstClr val="black"/>
                </a:solidFill>
              </a:rPr>
              <a:t>BPF system call</a:t>
            </a:r>
          </a:p>
        </p:txBody>
      </p:sp>
      <p:sp>
        <p:nvSpPr>
          <p:cNvPr id="56" name="TextBox 55"/>
          <p:cNvSpPr txBox="1"/>
          <p:nvPr/>
        </p:nvSpPr>
        <p:spPr>
          <a:xfrm>
            <a:off x="1684621" y="5958270"/>
            <a:ext cx="1104085" cy="369332"/>
          </a:xfrm>
          <a:prstGeom prst="rect">
            <a:avLst/>
          </a:prstGeom>
          <a:noFill/>
        </p:spPr>
        <p:txBody>
          <a:bodyPr wrap="none" rtlCol="0">
            <a:spAutoFit/>
          </a:bodyPr>
          <a:lstStyle/>
          <a:p>
            <a:pPr defTabSz="457200"/>
            <a:r>
              <a:rPr lang="en-US" dirty="0">
                <a:solidFill>
                  <a:srgbClr val="C0504D">
                    <a:lumMod val="75000"/>
                  </a:srgbClr>
                </a:solidFill>
              </a:rPr>
              <a:t>Hardware</a:t>
            </a:r>
          </a:p>
        </p:txBody>
      </p:sp>
      <p:cxnSp>
        <p:nvCxnSpPr>
          <p:cNvPr id="57" name="Straight Connector 56"/>
          <p:cNvCxnSpPr/>
          <p:nvPr/>
        </p:nvCxnSpPr>
        <p:spPr>
          <a:xfrm>
            <a:off x="2047556" y="3813599"/>
            <a:ext cx="7692857" cy="0"/>
          </a:xfrm>
          <a:prstGeom prst="line">
            <a:avLst/>
          </a:prstGeom>
          <a:ln w="19050">
            <a:solidFill>
              <a:schemeClr val="accent1">
                <a:lumMod val="50000"/>
              </a:schemeClr>
            </a:solidFill>
            <a:prstDash val="dash"/>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1684620" y="3775336"/>
            <a:ext cx="1649414" cy="369332"/>
          </a:xfrm>
          <a:prstGeom prst="rect">
            <a:avLst/>
          </a:prstGeom>
          <a:noFill/>
        </p:spPr>
        <p:txBody>
          <a:bodyPr wrap="square" rtlCol="0">
            <a:spAutoFit/>
          </a:bodyPr>
          <a:lstStyle/>
          <a:p>
            <a:pPr defTabSz="457200"/>
            <a:r>
              <a:rPr lang="en-US" dirty="0">
                <a:solidFill>
                  <a:srgbClr val="C0504D">
                    <a:lumMod val="75000"/>
                  </a:srgbClr>
                </a:solidFill>
              </a:rPr>
              <a:t>Kernel space</a:t>
            </a:r>
          </a:p>
        </p:txBody>
      </p:sp>
      <p:sp>
        <p:nvSpPr>
          <p:cNvPr id="59" name="TextBox 58"/>
          <p:cNvSpPr txBox="1"/>
          <p:nvPr/>
        </p:nvSpPr>
        <p:spPr>
          <a:xfrm>
            <a:off x="1684620" y="3303488"/>
            <a:ext cx="1475676" cy="369332"/>
          </a:xfrm>
          <a:prstGeom prst="rect">
            <a:avLst/>
          </a:prstGeom>
          <a:noFill/>
        </p:spPr>
        <p:txBody>
          <a:bodyPr wrap="square" rtlCol="0">
            <a:spAutoFit/>
          </a:bodyPr>
          <a:lstStyle/>
          <a:p>
            <a:pPr defTabSz="457200"/>
            <a:r>
              <a:rPr lang="en-US" dirty="0">
                <a:solidFill>
                  <a:srgbClr val="C0504D">
                    <a:lumMod val="75000"/>
                  </a:srgbClr>
                </a:solidFill>
              </a:rPr>
              <a:t>User space</a:t>
            </a:r>
          </a:p>
        </p:txBody>
      </p:sp>
      <p:sp>
        <p:nvSpPr>
          <p:cNvPr id="24" name="Folded Corner 23"/>
          <p:cNvSpPr/>
          <p:nvPr/>
        </p:nvSpPr>
        <p:spPr>
          <a:xfrm>
            <a:off x="4333047" y="2217014"/>
            <a:ext cx="1291221" cy="459302"/>
          </a:xfrm>
          <a:prstGeom prst="foldedCorner">
            <a:avLst/>
          </a:prstGeom>
          <a:solidFill>
            <a:schemeClr val="bg1">
              <a:lumMod val="95000"/>
            </a:schemeClr>
          </a:solid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b="1" dirty="0" err="1">
                <a:solidFill>
                  <a:prstClr val="black"/>
                </a:solidFill>
              </a:rPr>
              <a:t>app.c</a:t>
            </a:r>
            <a:endParaRPr lang="en-US" b="1" dirty="0">
              <a:solidFill>
                <a:prstClr val="black"/>
              </a:solidFill>
            </a:endParaRPr>
          </a:p>
        </p:txBody>
      </p:sp>
      <p:sp>
        <p:nvSpPr>
          <p:cNvPr id="28" name="Rounded Rectangle 27"/>
          <p:cNvSpPr/>
          <p:nvPr/>
        </p:nvSpPr>
        <p:spPr>
          <a:xfrm>
            <a:off x="4342286" y="1199449"/>
            <a:ext cx="1272743" cy="701415"/>
          </a:xfrm>
          <a:prstGeom prst="roundRect">
            <a:avLst/>
          </a:prstGeom>
          <a:solidFill>
            <a:schemeClr val="bg1">
              <a:lumMod val="95000"/>
            </a:schemeClr>
          </a:solidFill>
          <a:ln w="50800">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457200"/>
            <a:r>
              <a:rPr lang="en-US" sz="1650" b="1" dirty="0">
                <a:solidFill>
                  <a:sysClr val="windowText" lastClr="000000"/>
                </a:solidFill>
              </a:rPr>
              <a:t>p4c-xdp</a:t>
            </a:r>
          </a:p>
        </p:txBody>
      </p:sp>
      <p:cxnSp>
        <p:nvCxnSpPr>
          <p:cNvPr id="43" name="Straight Arrow Connector 42"/>
          <p:cNvCxnSpPr/>
          <p:nvPr/>
        </p:nvCxnSpPr>
        <p:spPr>
          <a:xfrm>
            <a:off x="4978656" y="1900864"/>
            <a:ext cx="0" cy="31615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stCxn id="28" idx="3"/>
            <a:endCxn id="27" idx="1"/>
          </p:cNvCxnSpPr>
          <p:nvPr/>
        </p:nvCxnSpPr>
        <p:spPr>
          <a:xfrm flipV="1">
            <a:off x="5615028" y="1542180"/>
            <a:ext cx="1857592" cy="797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Folded Corner 50"/>
          <p:cNvSpPr/>
          <p:nvPr/>
        </p:nvSpPr>
        <p:spPr>
          <a:xfrm>
            <a:off x="7322290" y="565793"/>
            <a:ext cx="1729346" cy="608724"/>
          </a:xfrm>
          <a:prstGeom prst="foldedCorner">
            <a:avLst/>
          </a:prstGeom>
          <a:solidFill>
            <a:schemeClr val="bg1">
              <a:lumMod val="95000"/>
            </a:schemeClr>
          </a:solid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b="1" dirty="0">
                <a:solidFill>
                  <a:prstClr val="black"/>
                </a:solidFill>
              </a:rPr>
              <a:t>control-</a:t>
            </a:r>
            <a:r>
              <a:rPr lang="en-US" b="1" dirty="0" err="1">
                <a:solidFill>
                  <a:prstClr val="black"/>
                </a:solidFill>
              </a:rPr>
              <a:t>plane.c</a:t>
            </a:r>
            <a:endParaRPr lang="en-US" b="1" dirty="0">
              <a:solidFill>
                <a:prstClr val="black"/>
              </a:solidFill>
            </a:endParaRPr>
          </a:p>
        </p:txBody>
      </p:sp>
      <p:sp>
        <p:nvSpPr>
          <p:cNvPr id="36" name="TextBox 35"/>
          <p:cNvSpPr txBox="1"/>
          <p:nvPr/>
        </p:nvSpPr>
        <p:spPr>
          <a:xfrm>
            <a:off x="8763842" y="1348742"/>
            <a:ext cx="1833131" cy="369332"/>
          </a:xfrm>
          <a:prstGeom prst="rect">
            <a:avLst/>
          </a:prstGeom>
          <a:noFill/>
        </p:spPr>
        <p:txBody>
          <a:bodyPr wrap="none" rtlCol="0">
            <a:spAutoFit/>
          </a:bodyPr>
          <a:lstStyle/>
          <a:p>
            <a:pPr defTabSz="457200"/>
            <a:r>
              <a:rPr lang="en-US" dirty="0">
                <a:solidFill>
                  <a:prstClr val="black"/>
                </a:solidFill>
              </a:rPr>
              <a:t>Control-plane API</a:t>
            </a:r>
          </a:p>
        </p:txBody>
      </p:sp>
      <p:cxnSp>
        <p:nvCxnSpPr>
          <p:cNvPr id="60" name="Straight Arrow Connector 59"/>
          <p:cNvCxnSpPr/>
          <p:nvPr/>
        </p:nvCxnSpPr>
        <p:spPr>
          <a:xfrm>
            <a:off x="4974631" y="4430907"/>
            <a:ext cx="8053" cy="22956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1" name="Folded Corner 60"/>
          <p:cNvSpPr/>
          <p:nvPr/>
        </p:nvSpPr>
        <p:spPr>
          <a:xfrm>
            <a:off x="4333047" y="3971604"/>
            <a:ext cx="1291221" cy="459302"/>
          </a:xfrm>
          <a:prstGeom prst="foldedCorner">
            <a:avLst/>
          </a:prstGeom>
          <a:solidFill>
            <a:schemeClr val="bg1">
              <a:lumMod val="95000"/>
            </a:schemeClr>
          </a:solid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b="1" dirty="0" err="1">
                <a:solidFill>
                  <a:prstClr val="black"/>
                </a:solidFill>
              </a:rPr>
              <a:t>app.o</a:t>
            </a:r>
            <a:endParaRPr lang="en-US" b="1" dirty="0">
              <a:solidFill>
                <a:prstClr val="black"/>
              </a:solidFill>
            </a:endParaRPr>
          </a:p>
        </p:txBody>
      </p:sp>
      <p:sp>
        <p:nvSpPr>
          <p:cNvPr id="65" name="Folded Corner 64"/>
          <p:cNvSpPr/>
          <p:nvPr/>
        </p:nvSpPr>
        <p:spPr>
          <a:xfrm>
            <a:off x="4585510" y="5214790"/>
            <a:ext cx="4516787" cy="566812"/>
          </a:xfrm>
          <a:prstGeom prst="foldedCorner">
            <a:avLst/>
          </a:prstGeom>
          <a:solidFill>
            <a:schemeClr val="bg1">
              <a:lumMod val="95000"/>
            </a:schemeClr>
          </a:solidFill>
          <a:ln w="38100">
            <a:solidFill>
              <a:schemeClr val="tx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r>
              <a:rPr lang="en-US" b="1" dirty="0">
                <a:solidFill>
                  <a:prstClr val="black"/>
                </a:solidFill>
              </a:rPr>
              <a:t>exe</a:t>
            </a:r>
          </a:p>
        </p:txBody>
      </p:sp>
      <p:sp>
        <p:nvSpPr>
          <p:cNvPr id="23" name="Rounded Rectangle 22"/>
          <p:cNvSpPr/>
          <p:nvPr/>
        </p:nvSpPr>
        <p:spPr>
          <a:xfrm>
            <a:off x="7322291" y="5281486"/>
            <a:ext cx="1477107" cy="438161"/>
          </a:xfrm>
          <a:prstGeom prst="roundRect">
            <a:avLst/>
          </a:prstGeom>
          <a:solidFill>
            <a:schemeClr val="accent6">
              <a:lumMod val="60000"/>
              <a:lumOff val="40000"/>
            </a:schemeClr>
          </a:solidFill>
          <a:ln w="50800">
            <a:solidFill>
              <a:schemeClr val="accent6">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457200"/>
            <a:r>
              <a:rPr lang="en-US" sz="1500" b="1" dirty="0">
                <a:solidFill>
                  <a:srgbClr val="002060"/>
                </a:solidFill>
              </a:rPr>
              <a:t>Match-Action</a:t>
            </a:r>
          </a:p>
          <a:p>
            <a:pPr algn="ctr" defTabSz="457200"/>
            <a:r>
              <a:rPr lang="en-US" sz="1500" b="1" dirty="0">
                <a:solidFill>
                  <a:srgbClr val="002060"/>
                </a:solidFill>
              </a:rPr>
              <a:t>tables</a:t>
            </a:r>
          </a:p>
        </p:txBody>
      </p:sp>
      <p:cxnSp>
        <p:nvCxnSpPr>
          <p:cNvPr id="72" name="Straight Arrow Connector 71"/>
          <p:cNvCxnSpPr>
            <a:stCxn id="26" idx="2"/>
          </p:cNvCxnSpPr>
          <p:nvPr/>
        </p:nvCxnSpPr>
        <p:spPr>
          <a:xfrm>
            <a:off x="4978657" y="5045318"/>
            <a:ext cx="4026" cy="32747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472175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Simple Example</a:t>
            </a:r>
            <a:endParaRPr lang="en-US" dirty="0"/>
          </a:p>
        </p:txBody>
      </p:sp>
      <p:sp>
        <p:nvSpPr>
          <p:cNvPr id="3" name="Content Placeholder 2"/>
          <p:cNvSpPr>
            <a:spLocks noGrp="1"/>
          </p:cNvSpPr>
          <p:nvPr>
            <p:ph idx="1"/>
          </p:nvPr>
        </p:nvSpPr>
        <p:spPr/>
        <p:txBody>
          <a:bodyPr/>
          <a:lstStyle/>
          <a:p>
            <a:r>
              <a:rPr lang="en-US" dirty="0" smtClean="0"/>
              <a:t>Parse Ethernet and IPv4 header</a:t>
            </a:r>
          </a:p>
          <a:p>
            <a:r>
              <a:rPr lang="en-US" dirty="0" smtClean="0"/>
              <a:t>Lookup a table using Ethernet’s destination as </a:t>
            </a:r>
            <a:r>
              <a:rPr lang="en-US" b="1" dirty="0" smtClean="0">
                <a:solidFill>
                  <a:srgbClr val="C00000"/>
                </a:solidFill>
              </a:rPr>
              <a:t>key</a:t>
            </a:r>
          </a:p>
          <a:p>
            <a:r>
              <a:rPr lang="en-US" dirty="0" smtClean="0"/>
              <a:t>Based on Ethernet’s destination address, execute one </a:t>
            </a:r>
            <a:r>
              <a:rPr lang="en-US" b="1" dirty="0" smtClean="0">
                <a:solidFill>
                  <a:srgbClr val="C00000"/>
                </a:solidFill>
              </a:rPr>
              <a:t>action</a:t>
            </a:r>
            <a:r>
              <a:rPr lang="en-US" dirty="0" smtClean="0"/>
              <a:t>:</a:t>
            </a:r>
          </a:p>
          <a:p>
            <a:pPr lvl="1"/>
            <a:r>
              <a:rPr lang="en-US" dirty="0"/>
              <a:t>D</a:t>
            </a:r>
            <a:r>
              <a:rPr lang="en-US" dirty="0" smtClean="0"/>
              <a:t>rop the packet (</a:t>
            </a:r>
            <a:r>
              <a:rPr lang="en-US" b="1" dirty="0" smtClean="0">
                <a:solidFill>
                  <a:srgbClr val="0070C0"/>
                </a:solidFill>
              </a:rPr>
              <a:t>XDP_DROP</a:t>
            </a:r>
            <a:r>
              <a:rPr lang="en-US" dirty="0" smtClean="0"/>
              <a:t>) </a:t>
            </a:r>
          </a:p>
          <a:p>
            <a:pPr lvl="1"/>
            <a:r>
              <a:rPr lang="en-US" dirty="0"/>
              <a:t>P</a:t>
            </a:r>
            <a:r>
              <a:rPr lang="en-US" dirty="0" smtClean="0"/>
              <a:t>ass the packet to network stack (</a:t>
            </a:r>
            <a:r>
              <a:rPr lang="en-US" b="1" dirty="0" smtClean="0">
                <a:solidFill>
                  <a:srgbClr val="0070C0"/>
                </a:solidFill>
              </a:rPr>
              <a:t>XDP_PASS</a:t>
            </a:r>
            <a:r>
              <a:rPr lang="en-US" dirty="0" smtClean="0"/>
              <a:t>) </a:t>
            </a:r>
          </a:p>
          <a:p>
            <a:endParaRPr lang="en-US" dirty="0" smtClean="0"/>
          </a:p>
          <a:p>
            <a:endParaRPr lang="en-US" dirty="0" smtClean="0"/>
          </a:p>
        </p:txBody>
      </p:sp>
      <p:sp>
        <p:nvSpPr>
          <p:cNvPr id="4" name="Rounded Rectangle 3"/>
          <p:cNvSpPr/>
          <p:nvPr/>
        </p:nvSpPr>
        <p:spPr>
          <a:xfrm>
            <a:off x="2851254" y="4510215"/>
            <a:ext cx="1483428" cy="1457356"/>
          </a:xfrm>
          <a:prstGeom prst="roundRect">
            <a:avLst/>
          </a:prstGeom>
          <a:solidFill>
            <a:schemeClr val="accent1">
              <a:lumMod val="60000"/>
              <a:lumOff val="40000"/>
            </a:schemeClr>
          </a:solidFill>
          <a:ln w="50800">
            <a:solidFill>
              <a:schemeClr val="accent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b="1" smtClean="0">
                <a:solidFill>
                  <a:srgbClr val="002060"/>
                </a:solidFill>
              </a:rPr>
              <a:t>Parser</a:t>
            </a:r>
            <a:endParaRPr lang="en-US" sz="2400" b="1" dirty="0">
              <a:solidFill>
                <a:srgbClr val="002060"/>
              </a:solidFill>
            </a:endParaRPr>
          </a:p>
        </p:txBody>
      </p:sp>
      <p:sp>
        <p:nvSpPr>
          <p:cNvPr id="5" name="Rounded Rectangle 4"/>
          <p:cNvSpPr/>
          <p:nvPr/>
        </p:nvSpPr>
        <p:spPr>
          <a:xfrm>
            <a:off x="4683682" y="4508554"/>
            <a:ext cx="1483428" cy="1457356"/>
          </a:xfrm>
          <a:prstGeom prst="roundRect">
            <a:avLst/>
          </a:prstGeom>
          <a:solidFill>
            <a:schemeClr val="accent1">
              <a:lumMod val="60000"/>
              <a:lumOff val="40000"/>
            </a:schemeClr>
          </a:solidFill>
          <a:ln w="50800">
            <a:solidFill>
              <a:schemeClr val="accent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b="1" dirty="0" smtClean="0">
                <a:solidFill>
                  <a:schemeClr val="tx1"/>
                </a:solidFill>
              </a:rPr>
              <a:t>Match+</a:t>
            </a:r>
          </a:p>
          <a:p>
            <a:pPr algn="ctr"/>
            <a:r>
              <a:rPr lang="en-US" sz="2400" b="1" dirty="0" smtClean="0">
                <a:solidFill>
                  <a:schemeClr val="tx1"/>
                </a:solidFill>
              </a:rPr>
              <a:t>Action</a:t>
            </a:r>
            <a:endParaRPr lang="en-US" sz="2400" b="1" dirty="0">
              <a:solidFill>
                <a:schemeClr val="tx1"/>
              </a:solidFill>
            </a:endParaRPr>
          </a:p>
        </p:txBody>
      </p:sp>
      <p:sp>
        <p:nvSpPr>
          <p:cNvPr id="6" name="Rounded Rectangle 5"/>
          <p:cNvSpPr/>
          <p:nvPr/>
        </p:nvSpPr>
        <p:spPr>
          <a:xfrm>
            <a:off x="6516110" y="4505939"/>
            <a:ext cx="1483428" cy="1457356"/>
          </a:xfrm>
          <a:prstGeom prst="roundRect">
            <a:avLst/>
          </a:prstGeom>
          <a:solidFill>
            <a:schemeClr val="accent1">
              <a:lumMod val="60000"/>
              <a:lumOff val="40000"/>
            </a:schemeClr>
          </a:solidFill>
          <a:ln w="50800">
            <a:solidFill>
              <a:schemeClr val="accent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b="1" dirty="0" err="1" smtClean="0">
                <a:solidFill>
                  <a:schemeClr val="tx1"/>
                </a:solidFill>
              </a:rPr>
              <a:t>Deparser</a:t>
            </a:r>
            <a:endParaRPr lang="en-US" sz="2400" b="1" dirty="0">
              <a:solidFill>
                <a:schemeClr val="tx1"/>
              </a:solidFill>
            </a:endParaRPr>
          </a:p>
        </p:txBody>
      </p:sp>
      <p:cxnSp>
        <p:nvCxnSpPr>
          <p:cNvPr id="7" name="Straight Arrow Connector 6"/>
          <p:cNvCxnSpPr/>
          <p:nvPr/>
        </p:nvCxnSpPr>
        <p:spPr>
          <a:xfrm flipV="1">
            <a:off x="4334682" y="5225249"/>
            <a:ext cx="349000" cy="1661"/>
          </a:xfrm>
          <a:prstGeom prst="straightConnector1">
            <a:avLst/>
          </a:prstGeom>
          <a:ln w="317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flipV="1">
            <a:off x="6167110" y="5222634"/>
            <a:ext cx="349000" cy="2615"/>
          </a:xfrm>
          <a:prstGeom prst="straightConnector1">
            <a:avLst/>
          </a:prstGeom>
          <a:ln w="317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7996229" y="5240574"/>
            <a:ext cx="532935" cy="352425"/>
          </a:xfrm>
          <a:prstGeom prst="straightConnector1">
            <a:avLst/>
          </a:prstGeom>
          <a:ln w="317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p:nvPr/>
        </p:nvCxnSpPr>
        <p:spPr>
          <a:xfrm>
            <a:off x="2274309" y="5222632"/>
            <a:ext cx="576945" cy="4277"/>
          </a:xfrm>
          <a:prstGeom prst="straightConnector1">
            <a:avLst/>
          </a:prstGeom>
          <a:ln w="317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p:cNvCxnSpPr>
            <a:stCxn id="6" idx="3"/>
          </p:cNvCxnSpPr>
          <p:nvPr/>
        </p:nvCxnSpPr>
        <p:spPr>
          <a:xfrm flipV="1">
            <a:off x="7999538" y="4680488"/>
            <a:ext cx="529626" cy="554129"/>
          </a:xfrm>
          <a:prstGeom prst="straightConnector1">
            <a:avLst/>
          </a:prstGeom>
          <a:ln w="317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8529164" y="5430395"/>
            <a:ext cx="747641" cy="430887"/>
          </a:xfrm>
          <a:prstGeom prst="rect">
            <a:avLst/>
          </a:prstGeom>
          <a:noFill/>
        </p:spPr>
        <p:txBody>
          <a:bodyPr wrap="none" rtlCol="0">
            <a:spAutoFit/>
          </a:bodyPr>
          <a:lstStyle/>
          <a:p>
            <a:r>
              <a:rPr lang="en-US" sz="2200" dirty="0"/>
              <a:t>D</a:t>
            </a:r>
            <a:r>
              <a:rPr lang="en-US" sz="2200" dirty="0" smtClean="0"/>
              <a:t>rop</a:t>
            </a:r>
            <a:endParaRPr lang="en-US" sz="2200" dirty="0"/>
          </a:p>
        </p:txBody>
      </p:sp>
      <p:sp>
        <p:nvSpPr>
          <p:cNvPr id="16" name="TextBox 15"/>
          <p:cNvSpPr txBox="1"/>
          <p:nvPr/>
        </p:nvSpPr>
        <p:spPr>
          <a:xfrm>
            <a:off x="8529164" y="4324765"/>
            <a:ext cx="1820498" cy="430887"/>
          </a:xfrm>
          <a:prstGeom prst="rect">
            <a:avLst/>
          </a:prstGeom>
          <a:noFill/>
        </p:spPr>
        <p:txBody>
          <a:bodyPr wrap="none" rtlCol="0">
            <a:spAutoFit/>
          </a:bodyPr>
          <a:lstStyle/>
          <a:p>
            <a:r>
              <a:rPr lang="en-US" sz="2200" dirty="0" smtClean="0"/>
              <a:t>Network stack</a:t>
            </a:r>
            <a:endParaRPr lang="en-US" sz="2200" dirty="0"/>
          </a:p>
        </p:txBody>
      </p:sp>
      <p:sp>
        <p:nvSpPr>
          <p:cNvPr id="17" name="TextBox 16"/>
          <p:cNvSpPr txBox="1"/>
          <p:nvPr/>
        </p:nvSpPr>
        <p:spPr>
          <a:xfrm>
            <a:off x="1269424" y="4935594"/>
            <a:ext cx="938847" cy="430887"/>
          </a:xfrm>
          <a:prstGeom prst="rect">
            <a:avLst/>
          </a:prstGeom>
          <a:noFill/>
        </p:spPr>
        <p:txBody>
          <a:bodyPr wrap="none" rtlCol="0">
            <a:spAutoFit/>
          </a:bodyPr>
          <a:lstStyle/>
          <a:p>
            <a:r>
              <a:rPr lang="en-US" sz="2200" smtClean="0"/>
              <a:t>packet</a:t>
            </a:r>
            <a:endParaRPr lang="en-US" sz="2200" dirty="0"/>
          </a:p>
        </p:txBody>
      </p:sp>
    </p:spTree>
    <p:extLst>
      <p:ext uri="{BB962C8B-B14F-4D97-AF65-F5344CB8AC3E}">
        <p14:creationId xmlns:p14="http://schemas.microsoft.com/office/powerpoint/2010/main" val="208405994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 Protocol Header Definition</a:t>
            </a:r>
            <a:endParaRPr lang="en-US" dirty="0"/>
          </a:p>
        </p:txBody>
      </p:sp>
      <p:sp>
        <p:nvSpPr>
          <p:cNvPr id="3" name="Content Placeholder 2"/>
          <p:cNvSpPr>
            <a:spLocks noGrp="1"/>
          </p:cNvSpPr>
          <p:nvPr>
            <p:ph idx="1"/>
          </p:nvPr>
        </p:nvSpPr>
        <p:spPr>
          <a:xfrm>
            <a:off x="838200" y="1587745"/>
            <a:ext cx="4489938" cy="4351338"/>
          </a:xfrm>
          <a:solidFill>
            <a:schemeClr val="bg1">
              <a:lumMod val="95000"/>
            </a:schemeClr>
          </a:solidFill>
        </p:spPr>
        <p:txBody>
          <a:bodyPr>
            <a:normAutofit fontScale="85000" lnSpcReduction="20000"/>
          </a:bodyPr>
          <a:lstStyle/>
          <a:p>
            <a:pPr marL="0" indent="0">
              <a:buNone/>
            </a:pPr>
            <a:r>
              <a:rPr lang="en-US" b="1" dirty="0" smtClean="0">
                <a:latin typeface="Consolas"/>
                <a:cs typeface="Consolas"/>
              </a:rPr>
              <a:t>header</a:t>
            </a:r>
            <a:r>
              <a:rPr lang="en-US" dirty="0" smtClean="0">
                <a:latin typeface="Consolas"/>
                <a:cs typeface="Consolas"/>
              </a:rPr>
              <a:t> Ethernet {</a:t>
            </a:r>
            <a:br>
              <a:rPr lang="en-US" dirty="0" smtClean="0">
                <a:latin typeface="Consolas"/>
                <a:cs typeface="Consolas"/>
              </a:rPr>
            </a:br>
            <a:r>
              <a:rPr lang="en-US" dirty="0" smtClean="0">
                <a:latin typeface="Consolas"/>
                <a:cs typeface="Consolas"/>
              </a:rPr>
              <a:t>	</a:t>
            </a:r>
            <a:r>
              <a:rPr lang="en-US" b="1" dirty="0" smtClean="0">
                <a:solidFill>
                  <a:schemeClr val="accent6"/>
                </a:solidFill>
                <a:latin typeface="Consolas"/>
                <a:cs typeface="Consolas"/>
              </a:rPr>
              <a:t>bit&lt;48&gt; </a:t>
            </a:r>
            <a:r>
              <a:rPr lang="en-US" dirty="0" smtClean="0">
                <a:latin typeface="Consolas"/>
                <a:cs typeface="Consolas"/>
              </a:rPr>
              <a:t>source;</a:t>
            </a:r>
          </a:p>
          <a:p>
            <a:pPr marL="0" indent="0">
              <a:buNone/>
            </a:pPr>
            <a:r>
              <a:rPr lang="en-US" dirty="0">
                <a:latin typeface="Consolas"/>
                <a:cs typeface="Consolas"/>
              </a:rPr>
              <a:t>	</a:t>
            </a:r>
            <a:r>
              <a:rPr lang="en-US" b="1" dirty="0" smtClean="0">
                <a:solidFill>
                  <a:schemeClr val="accent6"/>
                </a:solidFill>
                <a:latin typeface="Consolas"/>
                <a:cs typeface="Consolas"/>
              </a:rPr>
              <a:t>bit&lt;48&gt;</a:t>
            </a:r>
            <a:r>
              <a:rPr lang="en-US" dirty="0" smtClean="0">
                <a:latin typeface="Consolas"/>
                <a:cs typeface="Consolas"/>
              </a:rPr>
              <a:t> destination;</a:t>
            </a:r>
          </a:p>
          <a:p>
            <a:pPr marL="0" indent="0">
              <a:buNone/>
            </a:pPr>
            <a:r>
              <a:rPr lang="en-US" dirty="0">
                <a:latin typeface="Consolas"/>
                <a:cs typeface="Consolas"/>
              </a:rPr>
              <a:t>	</a:t>
            </a:r>
            <a:r>
              <a:rPr lang="en-US" b="1" dirty="0" smtClean="0">
                <a:solidFill>
                  <a:schemeClr val="accent6"/>
                </a:solidFill>
                <a:latin typeface="Consolas"/>
                <a:cs typeface="Consolas"/>
              </a:rPr>
              <a:t>bit&lt;16&gt;</a:t>
            </a:r>
            <a:r>
              <a:rPr lang="en-US" dirty="0" smtClean="0">
                <a:latin typeface="Consolas"/>
                <a:cs typeface="Consolas"/>
              </a:rPr>
              <a:t> protocol;</a:t>
            </a:r>
          </a:p>
          <a:p>
            <a:pPr marL="0" indent="0">
              <a:buNone/>
            </a:pPr>
            <a:r>
              <a:rPr lang="en-US" dirty="0" smtClean="0">
                <a:latin typeface="Consolas"/>
                <a:cs typeface="Consolas"/>
              </a:rPr>
              <a:t>}</a:t>
            </a:r>
            <a:r>
              <a:rPr lang="en-US" dirty="0">
                <a:latin typeface="Consolas"/>
                <a:cs typeface="Consolas"/>
              </a:rPr>
              <a:t>	</a:t>
            </a:r>
          </a:p>
          <a:p>
            <a:pPr marL="0" indent="0">
              <a:buNone/>
            </a:pPr>
            <a:r>
              <a:rPr lang="en-US" b="1" dirty="0" smtClean="0">
                <a:latin typeface="Consolas"/>
                <a:cs typeface="Consolas"/>
              </a:rPr>
              <a:t>header</a:t>
            </a:r>
            <a:r>
              <a:rPr lang="en-US" dirty="0" smtClean="0">
                <a:latin typeface="Consolas"/>
                <a:cs typeface="Consolas"/>
              </a:rPr>
              <a:t> IPv4{</a:t>
            </a:r>
          </a:p>
          <a:p>
            <a:pPr marL="0" indent="0">
              <a:buNone/>
            </a:pPr>
            <a:r>
              <a:rPr lang="en-US" dirty="0" smtClean="0">
                <a:latin typeface="Consolas"/>
                <a:cs typeface="Consolas"/>
              </a:rPr>
              <a:t>	</a:t>
            </a:r>
            <a:r>
              <a:rPr lang="en-US" b="1" dirty="0" smtClean="0">
                <a:solidFill>
                  <a:schemeClr val="accent6"/>
                </a:solidFill>
                <a:latin typeface="Consolas"/>
                <a:cs typeface="Consolas"/>
              </a:rPr>
              <a:t>bit&lt;4&gt;</a:t>
            </a:r>
            <a:r>
              <a:rPr lang="en-US" dirty="0" smtClean="0">
                <a:latin typeface="Consolas"/>
                <a:cs typeface="Consolas"/>
              </a:rPr>
              <a:t> version;</a:t>
            </a:r>
          </a:p>
          <a:p>
            <a:pPr marL="0" indent="0">
              <a:buNone/>
            </a:pPr>
            <a:r>
              <a:rPr lang="en-US" dirty="0">
                <a:latin typeface="Consolas"/>
                <a:cs typeface="Consolas"/>
              </a:rPr>
              <a:t>	</a:t>
            </a:r>
            <a:r>
              <a:rPr lang="en-US" b="1" dirty="0" smtClean="0">
                <a:solidFill>
                  <a:schemeClr val="accent6"/>
                </a:solidFill>
                <a:latin typeface="Consolas"/>
                <a:cs typeface="Consolas"/>
              </a:rPr>
              <a:t>bit&lt;4&gt;</a:t>
            </a:r>
            <a:r>
              <a:rPr lang="en-US" dirty="0" smtClean="0">
                <a:latin typeface="Consolas"/>
                <a:cs typeface="Consolas"/>
              </a:rPr>
              <a:t> </a:t>
            </a:r>
            <a:r>
              <a:rPr lang="en-US" dirty="0" err="1" smtClean="0">
                <a:latin typeface="Consolas"/>
                <a:cs typeface="Consolas"/>
              </a:rPr>
              <a:t>ihl</a:t>
            </a:r>
            <a:r>
              <a:rPr lang="en-US" dirty="0" smtClean="0">
                <a:latin typeface="Consolas"/>
                <a:cs typeface="Consolas"/>
              </a:rPr>
              <a:t>;</a:t>
            </a:r>
          </a:p>
          <a:p>
            <a:pPr marL="0" indent="0">
              <a:buNone/>
            </a:pPr>
            <a:r>
              <a:rPr lang="en-US" dirty="0" smtClean="0">
                <a:latin typeface="Consolas"/>
                <a:cs typeface="Consolas"/>
              </a:rPr>
              <a:t>	</a:t>
            </a:r>
            <a:r>
              <a:rPr lang="en-US" b="1" dirty="0" smtClean="0">
                <a:solidFill>
                  <a:schemeClr val="accent6"/>
                </a:solidFill>
                <a:latin typeface="Consolas"/>
                <a:cs typeface="Consolas"/>
              </a:rPr>
              <a:t>bit&lt;8&gt;</a:t>
            </a:r>
            <a:r>
              <a:rPr lang="en-US" dirty="0" smtClean="0">
                <a:latin typeface="Consolas"/>
                <a:cs typeface="Consolas"/>
              </a:rPr>
              <a:t> </a:t>
            </a:r>
            <a:r>
              <a:rPr lang="en-US" dirty="0" err="1" smtClean="0">
                <a:latin typeface="Consolas"/>
                <a:cs typeface="Consolas"/>
              </a:rPr>
              <a:t>diffserv</a:t>
            </a:r>
            <a:r>
              <a:rPr lang="en-US" dirty="0" smtClean="0">
                <a:latin typeface="Consolas"/>
                <a:cs typeface="Consolas"/>
              </a:rPr>
              <a:t>;</a:t>
            </a:r>
          </a:p>
          <a:p>
            <a:pPr marL="0" indent="0">
              <a:buNone/>
            </a:pPr>
            <a:r>
              <a:rPr lang="en-US" dirty="0">
                <a:latin typeface="Consolas"/>
                <a:cs typeface="Consolas"/>
              </a:rPr>
              <a:t>	</a:t>
            </a:r>
            <a:r>
              <a:rPr lang="en-US" dirty="0" smtClean="0">
                <a:latin typeface="Consolas"/>
                <a:cs typeface="Consolas"/>
              </a:rPr>
              <a:t>…</a:t>
            </a:r>
          </a:p>
          <a:p>
            <a:pPr marL="0" indent="0">
              <a:buNone/>
            </a:pPr>
            <a:r>
              <a:rPr lang="en-US" dirty="0" smtClean="0">
                <a:latin typeface="Consolas"/>
                <a:cs typeface="Consolas"/>
              </a:rPr>
              <a:t>}</a:t>
            </a:r>
          </a:p>
        </p:txBody>
      </p:sp>
      <p:sp>
        <p:nvSpPr>
          <p:cNvPr id="8" name="Rectangle 1"/>
          <p:cNvSpPr>
            <a:spLocks noChangeArrowheads="1"/>
          </p:cNvSpPr>
          <p:nvPr/>
        </p:nvSpPr>
        <p:spPr bwMode="auto">
          <a:xfrm>
            <a:off x="5168900" y="1825625"/>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x-none" altLang="x-none" sz="1800" b="0" i="0" u="none" strike="noStrike" cap="none" normalizeH="0" baseline="0">
                <a:ln>
                  <a:noFill/>
                </a:ln>
                <a:solidFill>
                  <a:schemeClr val="tx1"/>
                </a:solidFill>
                <a:effectLst/>
                <a:latin typeface="Arial" charset="0"/>
              </a:rPr>
              <a:t/>
            </a:r>
            <a:br>
              <a:rPr kumimoji="0" lang="x-none" altLang="x-none" sz="1800" b="0" i="0" u="none" strike="noStrike" cap="none" normalizeH="0" baseline="0">
                <a:ln>
                  <a:noFill/>
                </a:ln>
                <a:solidFill>
                  <a:schemeClr val="tx1"/>
                </a:solidFill>
                <a:effectLst/>
                <a:latin typeface="Arial" charset="0"/>
              </a:rPr>
            </a:br>
            <a:endParaRPr kumimoji="0" lang="x-none" altLang="x-none" sz="1800" b="0" i="0" u="none" strike="noStrike" cap="none" normalizeH="0" baseline="0">
              <a:ln>
                <a:noFill/>
              </a:ln>
              <a:solidFill>
                <a:schemeClr val="tx1"/>
              </a:solidFill>
              <a:effectLst/>
              <a:latin typeface="Arial" charset="0"/>
            </a:endParaRPr>
          </a:p>
        </p:txBody>
      </p:sp>
      <p:sp>
        <p:nvSpPr>
          <p:cNvPr id="9" name="Content Placeholder 2"/>
          <p:cNvSpPr txBox="1">
            <a:spLocks/>
          </p:cNvSpPr>
          <p:nvPr/>
        </p:nvSpPr>
        <p:spPr>
          <a:xfrm>
            <a:off x="5714999" y="1620348"/>
            <a:ext cx="5251939" cy="1916417"/>
          </a:xfrm>
          <a:prstGeom prst="rect">
            <a:avLst/>
          </a:prstGeom>
          <a:solidFill>
            <a:schemeClr val="bg1">
              <a:lumMod val="95000"/>
            </a:schemeClr>
          </a:solidFill>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US" sz="2400" b="1" dirty="0" err="1" smtClean="0">
                <a:latin typeface="Consolas"/>
                <a:cs typeface="Consolas"/>
              </a:rPr>
              <a:t>struct</a:t>
            </a:r>
            <a:r>
              <a:rPr lang="en-US" sz="2400" dirty="0" smtClean="0">
                <a:latin typeface="Consolas"/>
                <a:cs typeface="Consolas"/>
              </a:rPr>
              <a:t> Headers {</a:t>
            </a:r>
            <a:br>
              <a:rPr lang="en-US" sz="2400" dirty="0" smtClean="0">
                <a:latin typeface="Consolas"/>
                <a:cs typeface="Consolas"/>
              </a:rPr>
            </a:br>
            <a:r>
              <a:rPr lang="en-US" sz="2400" dirty="0" smtClean="0">
                <a:latin typeface="Consolas"/>
                <a:cs typeface="Consolas"/>
              </a:rPr>
              <a:t>	Ethernet </a:t>
            </a:r>
            <a:r>
              <a:rPr lang="en-US" sz="2400" dirty="0" err="1" smtClean="0">
                <a:latin typeface="Consolas"/>
                <a:cs typeface="Consolas"/>
              </a:rPr>
              <a:t>ethernet</a:t>
            </a:r>
            <a:r>
              <a:rPr lang="en-US" sz="2400" dirty="0" smtClean="0">
                <a:latin typeface="Consolas"/>
                <a:cs typeface="Consolas"/>
              </a:rPr>
              <a:t>;	IPv4	ipv4;</a:t>
            </a:r>
          </a:p>
          <a:p>
            <a:pPr marL="0" indent="0">
              <a:buFont typeface="Arial"/>
              <a:buNone/>
            </a:pPr>
            <a:r>
              <a:rPr lang="en-US" sz="2400" dirty="0">
                <a:latin typeface="Consolas"/>
                <a:cs typeface="Consolas"/>
              </a:rPr>
              <a:t>}</a:t>
            </a:r>
            <a:r>
              <a:rPr lang="en-US" sz="2400" dirty="0" smtClean="0">
                <a:latin typeface="Consolas"/>
                <a:cs typeface="Consolas"/>
              </a:rPr>
              <a:t>	</a:t>
            </a:r>
          </a:p>
        </p:txBody>
      </p:sp>
      <p:sp>
        <p:nvSpPr>
          <p:cNvPr id="10" name="TextBox 9"/>
          <p:cNvSpPr txBox="1"/>
          <p:nvPr/>
        </p:nvSpPr>
        <p:spPr>
          <a:xfrm>
            <a:off x="3083169" y="5508196"/>
            <a:ext cx="2232662" cy="43088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sz="2200" dirty="0" smtClean="0"/>
              <a:t>C </a:t>
            </a:r>
            <a:r>
              <a:rPr lang="en-US" sz="2200" dirty="0" err="1" smtClean="0"/>
              <a:t>struct</a:t>
            </a:r>
            <a:r>
              <a:rPr lang="en-US" sz="2200" dirty="0" smtClean="0"/>
              <a:t> + valid bit</a:t>
            </a:r>
            <a:endParaRPr lang="en-US" sz="2200" dirty="0"/>
          </a:p>
        </p:txBody>
      </p:sp>
      <p:sp>
        <p:nvSpPr>
          <p:cNvPr id="11" name="TextBox 10"/>
          <p:cNvSpPr txBox="1"/>
          <p:nvPr/>
        </p:nvSpPr>
        <p:spPr>
          <a:xfrm>
            <a:off x="9906904" y="3059291"/>
            <a:ext cx="1060034" cy="430887"/>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wrap="none" rtlCol="0">
            <a:spAutoFit/>
          </a:bodyPr>
          <a:lstStyle/>
          <a:p>
            <a:r>
              <a:rPr lang="en-US" sz="2200" dirty="0" smtClean="0"/>
              <a:t>C </a:t>
            </a:r>
            <a:r>
              <a:rPr lang="en-US" sz="2200" dirty="0" err="1" smtClean="0"/>
              <a:t>struct</a:t>
            </a:r>
            <a:endParaRPr lang="en-US" sz="2200" dirty="0"/>
          </a:p>
        </p:txBody>
      </p:sp>
      <p:sp>
        <p:nvSpPr>
          <p:cNvPr id="12" name="Right Arrow 11"/>
          <p:cNvSpPr/>
          <p:nvPr/>
        </p:nvSpPr>
        <p:spPr>
          <a:xfrm rot="1765944">
            <a:off x="5475767" y="3836062"/>
            <a:ext cx="1225385" cy="50036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ontent Placeholder 2"/>
          <p:cNvSpPr txBox="1">
            <a:spLocks/>
          </p:cNvSpPr>
          <p:nvPr/>
        </p:nvSpPr>
        <p:spPr>
          <a:xfrm>
            <a:off x="6753743" y="4186380"/>
            <a:ext cx="3921370" cy="2525705"/>
          </a:xfrm>
          <a:prstGeom prst="rect">
            <a:avLst/>
          </a:prstGeom>
          <a:solidFill>
            <a:schemeClr val="accent5">
              <a:lumMod val="20000"/>
              <a:lumOff val="80000"/>
            </a:schemeClr>
          </a:solidFill>
        </p:spPr>
        <p:txBody>
          <a:bodyPr vert="horz" lIns="91440" tIns="45720" rIns="91440" bIns="45720" rtlCol="0">
            <a:normAutofit fontScale="92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US" sz="2400" b="1" dirty="0" err="1" smtClean="0">
                <a:latin typeface="Consolas"/>
                <a:cs typeface="Consolas"/>
              </a:rPr>
              <a:t>struct</a:t>
            </a:r>
            <a:r>
              <a:rPr lang="en-US" sz="2400" dirty="0" smtClean="0">
                <a:latin typeface="Consolas"/>
                <a:cs typeface="Consolas"/>
              </a:rPr>
              <a:t> Ethernet{</a:t>
            </a:r>
            <a:br>
              <a:rPr lang="en-US" sz="2400" dirty="0" smtClean="0">
                <a:latin typeface="Consolas"/>
                <a:cs typeface="Consolas"/>
              </a:rPr>
            </a:br>
            <a:r>
              <a:rPr lang="en-US" sz="2400" dirty="0" smtClean="0">
                <a:latin typeface="Consolas"/>
                <a:cs typeface="Consolas"/>
              </a:rPr>
              <a:t>	u8 source[6];</a:t>
            </a:r>
          </a:p>
          <a:p>
            <a:pPr marL="0" indent="0">
              <a:buFont typeface="Arial"/>
              <a:buNone/>
            </a:pPr>
            <a:r>
              <a:rPr lang="en-US" sz="2400" dirty="0">
                <a:latin typeface="Consolas"/>
                <a:cs typeface="Consolas"/>
              </a:rPr>
              <a:t>	</a:t>
            </a:r>
            <a:r>
              <a:rPr lang="en-US" sz="2400" dirty="0" smtClean="0">
                <a:latin typeface="Consolas"/>
                <a:cs typeface="Consolas"/>
              </a:rPr>
              <a:t>u8 destination[6];</a:t>
            </a:r>
          </a:p>
          <a:p>
            <a:pPr marL="0" indent="0">
              <a:buFont typeface="Arial"/>
              <a:buNone/>
            </a:pPr>
            <a:r>
              <a:rPr lang="en-US" sz="2400" dirty="0" smtClean="0">
                <a:latin typeface="Consolas"/>
                <a:cs typeface="Consolas"/>
              </a:rPr>
              <a:t>	u16 protocol;</a:t>
            </a:r>
          </a:p>
          <a:p>
            <a:pPr marL="0" indent="0">
              <a:buFont typeface="Arial"/>
              <a:buNone/>
            </a:pPr>
            <a:r>
              <a:rPr lang="en-US" sz="2400" dirty="0" smtClean="0">
                <a:latin typeface="Consolas"/>
                <a:cs typeface="Consolas"/>
              </a:rPr>
              <a:t>	u8 </a:t>
            </a:r>
            <a:r>
              <a:rPr lang="en-US" sz="2400" b="1" dirty="0" err="1" smtClean="0">
                <a:solidFill>
                  <a:srgbClr val="C00000"/>
                </a:solidFill>
                <a:latin typeface="Consolas"/>
                <a:cs typeface="Consolas"/>
              </a:rPr>
              <a:t>ebpf_valid</a:t>
            </a:r>
            <a:r>
              <a:rPr lang="en-US" sz="2400" dirty="0" smtClean="0">
                <a:latin typeface="Consolas"/>
                <a:cs typeface="Consolas"/>
              </a:rPr>
              <a:t>;</a:t>
            </a:r>
          </a:p>
          <a:p>
            <a:pPr marL="0" indent="0">
              <a:buFont typeface="Arial"/>
              <a:buNone/>
            </a:pPr>
            <a:r>
              <a:rPr lang="en-US" sz="2400" dirty="0">
                <a:latin typeface="Consolas"/>
                <a:cs typeface="Consolas"/>
              </a:rPr>
              <a:t>}</a:t>
            </a:r>
            <a:r>
              <a:rPr lang="en-US" sz="2400" dirty="0" smtClean="0">
                <a:latin typeface="Consolas"/>
                <a:cs typeface="Consolas"/>
              </a:rPr>
              <a:t>	</a:t>
            </a:r>
          </a:p>
          <a:p>
            <a:pPr marL="0" indent="0">
              <a:buFont typeface="Arial"/>
              <a:buNone/>
            </a:pPr>
            <a:r>
              <a:rPr lang="en-US" sz="2400" dirty="0" smtClean="0">
                <a:latin typeface="Consolas"/>
                <a:cs typeface="Consolas"/>
              </a:rPr>
              <a:t>…</a:t>
            </a:r>
          </a:p>
          <a:p>
            <a:pPr marL="0" indent="0">
              <a:buFont typeface="Arial"/>
              <a:buNone/>
            </a:pPr>
            <a:endParaRPr lang="en-US" sz="2400" dirty="0" smtClean="0">
              <a:latin typeface="Consolas"/>
              <a:cs typeface="Consolas"/>
            </a:endParaRPr>
          </a:p>
        </p:txBody>
      </p:sp>
      <p:sp>
        <p:nvSpPr>
          <p:cNvPr id="14" name="TextBox 13"/>
          <p:cNvSpPr txBox="1"/>
          <p:nvPr/>
        </p:nvSpPr>
        <p:spPr>
          <a:xfrm>
            <a:off x="6745016" y="3789541"/>
            <a:ext cx="702372" cy="369332"/>
          </a:xfrm>
          <a:prstGeom prst="rect">
            <a:avLst/>
          </a:prstGeom>
          <a:noFill/>
        </p:spPr>
        <p:txBody>
          <a:bodyPr wrap="none" rtlCol="0">
            <a:spAutoFit/>
          </a:bodyPr>
          <a:lstStyle/>
          <a:p>
            <a:r>
              <a:rPr lang="en-US" dirty="0" err="1" smtClean="0"/>
              <a:t>xdp.h</a:t>
            </a:r>
            <a:endParaRPr lang="en-US" dirty="0"/>
          </a:p>
        </p:txBody>
      </p:sp>
      <p:sp>
        <p:nvSpPr>
          <p:cNvPr id="4" name="TextBox 3"/>
          <p:cNvSpPr txBox="1"/>
          <p:nvPr/>
        </p:nvSpPr>
        <p:spPr>
          <a:xfrm>
            <a:off x="5173375" y="4086246"/>
            <a:ext cx="922625" cy="369332"/>
          </a:xfrm>
          <a:prstGeom prst="rect">
            <a:avLst/>
          </a:prstGeom>
          <a:noFill/>
        </p:spPr>
        <p:txBody>
          <a:bodyPr wrap="none" rtlCol="0">
            <a:spAutoFit/>
          </a:bodyPr>
          <a:lstStyle/>
          <a:p>
            <a:r>
              <a:rPr lang="en-US" smtClean="0"/>
              <a:t>P4c-xdp</a:t>
            </a:r>
            <a:endParaRPr lang="en-US"/>
          </a:p>
        </p:txBody>
      </p:sp>
    </p:spTree>
    <p:extLst>
      <p:ext uri="{BB962C8B-B14F-4D97-AF65-F5344CB8AC3E}">
        <p14:creationId xmlns:p14="http://schemas.microsoft.com/office/powerpoint/2010/main" val="1337229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1" nodeType="withEffect">
                                  <p:stCondLst>
                                    <p:cond delay="0"/>
                                  </p:stCondLst>
                                  <p:childTnLst>
                                    <p:set>
                                      <p:cBhvr>
                                        <p:cTn id="10" dur="1" fill="hold">
                                          <p:stCondLst>
                                            <p:cond delay="0"/>
                                          </p:stCondLst>
                                        </p:cTn>
                                        <p:tgtEl>
                                          <p:spTgt spid="12"/>
                                        </p:tgtEl>
                                        <p:attrNameLst>
                                          <p:attrName>style.visibility</p:attrName>
                                        </p:attrNameLst>
                                      </p:cBhvr>
                                      <p:to>
                                        <p:strVal val="visible"/>
                                      </p:to>
                                    </p:set>
                                    <p:anim calcmode="lin" valueType="num">
                                      <p:cBhvr additive="base">
                                        <p:cTn id="11" dur="500" fill="hold"/>
                                        <p:tgtEl>
                                          <p:spTgt spid="12"/>
                                        </p:tgtEl>
                                        <p:attrNameLst>
                                          <p:attrName>ppt_x</p:attrName>
                                        </p:attrNameLst>
                                      </p:cBhvr>
                                      <p:tavLst>
                                        <p:tav tm="0">
                                          <p:val>
                                            <p:strVal val="#ppt_x"/>
                                          </p:val>
                                        </p:tav>
                                        <p:tav tm="100000">
                                          <p:val>
                                            <p:strVal val="#ppt_x"/>
                                          </p:val>
                                        </p:tav>
                                      </p:tavLst>
                                    </p:anim>
                                    <p:anim calcmode="lin" valueType="num">
                                      <p:cBhvr additive="base">
                                        <p:cTn id="12" dur="500" fill="hold"/>
                                        <p:tgtEl>
                                          <p:spTgt spid="12"/>
                                        </p:tgtEl>
                                        <p:attrNameLst>
                                          <p:attrName>ppt_y</p:attrName>
                                        </p:attrNameLst>
                                      </p:cBhvr>
                                      <p:tavLst>
                                        <p:tav tm="0">
                                          <p:val>
                                            <p:strVal val="1+#ppt_h/2"/>
                                          </p:val>
                                        </p:tav>
                                        <p:tav tm="100000">
                                          <p:val>
                                            <p:strVal val="#ppt_y"/>
                                          </p:val>
                                        </p:tav>
                                      </p:tavLst>
                                    </p:anim>
                                  </p:childTnLst>
                                </p:cTn>
                              </p:par>
                              <p:par>
                                <p:cTn id="13" presetID="2" presetClass="entr" presetSubtype="4" fill="hold" grpId="1" nodeType="withEffect">
                                  <p:stCondLst>
                                    <p:cond delay="0"/>
                                  </p:stCondLst>
                                  <p:childTnLst>
                                    <p:set>
                                      <p:cBhvr>
                                        <p:cTn id="14" dur="1" fill="hold">
                                          <p:stCondLst>
                                            <p:cond delay="0"/>
                                          </p:stCondLst>
                                        </p:cTn>
                                        <p:tgtEl>
                                          <p:spTgt spid="10"/>
                                        </p:tgtEl>
                                        <p:attrNameLst>
                                          <p:attrName>style.visibility</p:attrName>
                                        </p:attrNameLst>
                                      </p:cBhvr>
                                      <p:to>
                                        <p:strVal val="visible"/>
                                      </p:to>
                                    </p:set>
                                    <p:anim calcmode="lin" valueType="num">
                                      <p:cBhvr additive="base">
                                        <p:cTn id="15" dur="500" fill="hold"/>
                                        <p:tgtEl>
                                          <p:spTgt spid="10"/>
                                        </p:tgtEl>
                                        <p:attrNameLst>
                                          <p:attrName>ppt_x</p:attrName>
                                        </p:attrNameLst>
                                      </p:cBhvr>
                                      <p:tavLst>
                                        <p:tav tm="0">
                                          <p:val>
                                            <p:strVal val="#ppt_x"/>
                                          </p:val>
                                        </p:tav>
                                        <p:tav tm="100000">
                                          <p:val>
                                            <p:strVal val="#ppt_x"/>
                                          </p:val>
                                        </p:tav>
                                      </p:tavLst>
                                    </p:anim>
                                    <p:anim calcmode="lin" valueType="num">
                                      <p:cBhvr additive="base">
                                        <p:cTn id="16" dur="500" fill="hold"/>
                                        <p:tgtEl>
                                          <p:spTgt spid="10"/>
                                        </p:tgtEl>
                                        <p:attrNameLst>
                                          <p:attrName>ppt_y</p:attrName>
                                        </p:attrNameLst>
                                      </p:cBhvr>
                                      <p:tavLst>
                                        <p:tav tm="0">
                                          <p:val>
                                            <p:strVal val="1+#ppt_h/2"/>
                                          </p:val>
                                        </p:tav>
                                        <p:tav tm="100000">
                                          <p:val>
                                            <p:strVal val="#ppt_y"/>
                                          </p:val>
                                        </p:tav>
                                      </p:tavLst>
                                    </p:anim>
                                  </p:childTnLst>
                                </p:cTn>
                              </p:par>
                              <p:par>
                                <p:cTn id="17" presetID="2" presetClass="entr" presetSubtype="4" fill="hold" grpId="1"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additive="base">
                                        <p:cTn id="19" dur="500" fill="hold"/>
                                        <p:tgtEl>
                                          <p:spTgt spid="13"/>
                                        </p:tgtEl>
                                        <p:attrNameLst>
                                          <p:attrName>ppt_x</p:attrName>
                                        </p:attrNameLst>
                                      </p:cBhvr>
                                      <p:tavLst>
                                        <p:tav tm="0">
                                          <p:val>
                                            <p:strVal val="#ppt_x"/>
                                          </p:val>
                                        </p:tav>
                                        <p:tav tm="100000">
                                          <p:val>
                                            <p:strVal val="#ppt_x"/>
                                          </p:val>
                                        </p:tav>
                                      </p:tavLst>
                                    </p:anim>
                                    <p:anim calcmode="lin" valueType="num">
                                      <p:cBhvr additive="base">
                                        <p:cTn id="20" dur="500" fill="hold"/>
                                        <p:tgtEl>
                                          <p:spTgt spid="13"/>
                                        </p:tgtEl>
                                        <p:attrNameLst>
                                          <p:attrName>ppt_y</p:attrName>
                                        </p:attrNameLst>
                                      </p:cBhvr>
                                      <p:tavLst>
                                        <p:tav tm="0">
                                          <p:val>
                                            <p:strVal val="1+#ppt_h/2"/>
                                          </p:val>
                                        </p:tav>
                                        <p:tav tm="100000">
                                          <p:val>
                                            <p:strVal val="#ppt_y"/>
                                          </p:val>
                                        </p:tav>
                                      </p:tavLst>
                                    </p:anim>
                                  </p:childTnLst>
                                </p:cTn>
                              </p:par>
                              <p:par>
                                <p:cTn id="21" presetID="2" presetClass="entr" presetSubtype="4" fill="hold" grpId="1" nodeType="with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additive="base">
                                        <p:cTn id="23" dur="500" fill="hold"/>
                                        <p:tgtEl>
                                          <p:spTgt spid="14"/>
                                        </p:tgtEl>
                                        <p:attrNameLst>
                                          <p:attrName>ppt_x</p:attrName>
                                        </p:attrNameLst>
                                      </p:cBhvr>
                                      <p:tavLst>
                                        <p:tav tm="0">
                                          <p:val>
                                            <p:strVal val="#ppt_x"/>
                                          </p:val>
                                        </p:tav>
                                        <p:tav tm="100000">
                                          <p:val>
                                            <p:strVal val="#ppt_x"/>
                                          </p:val>
                                        </p:tav>
                                      </p:tavLst>
                                    </p:anim>
                                    <p:anim calcmode="lin" valueType="num">
                                      <p:cBhvr additive="base">
                                        <p:cTn id="24" dur="500" fill="hold"/>
                                        <p:tgtEl>
                                          <p:spTgt spid="14"/>
                                        </p:tgtEl>
                                        <p:attrNameLst>
                                          <p:attrName>ppt_y</p:attrName>
                                        </p:attrNameLst>
                                      </p:cBhvr>
                                      <p:tavLst>
                                        <p:tav tm="0">
                                          <p:val>
                                            <p:strVal val="1+#ppt_h/2"/>
                                          </p:val>
                                        </p:tav>
                                        <p:tav tm="100000">
                                          <p:val>
                                            <p:strVal val="#ppt_y"/>
                                          </p:val>
                                        </p:tav>
                                      </p:tavLst>
                                    </p:anim>
                                  </p:childTnLst>
                                </p:cTn>
                              </p:par>
                              <p:par>
                                <p:cTn id="25" presetID="2" presetClass="entr" presetSubtype="4" fill="hold" grpId="1"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additive="base">
                                        <p:cTn id="27" dur="500" fill="hold"/>
                                        <p:tgtEl>
                                          <p:spTgt spid="11"/>
                                        </p:tgtEl>
                                        <p:attrNameLst>
                                          <p:attrName>ppt_x</p:attrName>
                                        </p:attrNameLst>
                                      </p:cBhvr>
                                      <p:tavLst>
                                        <p:tav tm="0">
                                          <p:val>
                                            <p:strVal val="#ppt_x"/>
                                          </p:val>
                                        </p:tav>
                                        <p:tav tm="100000">
                                          <p:val>
                                            <p:strVal val="#ppt_x"/>
                                          </p:val>
                                        </p:tav>
                                      </p:tavLst>
                                    </p:anim>
                                    <p:anim calcmode="lin" valueType="num">
                                      <p:cBhvr additive="base">
                                        <p:cTn id="2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1" animBg="1"/>
      <p:bldP spid="11" grpId="1" animBg="1"/>
      <p:bldP spid="12" grpId="1" animBg="1"/>
      <p:bldP spid="13" grpId="1" animBg="1"/>
      <p:bldP spid="14" grpId="1"/>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7154" y="540318"/>
            <a:ext cx="8229600" cy="831282"/>
          </a:xfrm>
        </p:spPr>
        <p:txBody>
          <a:bodyPr/>
          <a:lstStyle/>
          <a:p>
            <a:r>
              <a:rPr lang="en-US" dirty="0" smtClean="0"/>
              <a:t>P4 Protocol Parser</a:t>
            </a:r>
            <a:endParaRPr lang="en-US" dirty="0"/>
          </a:p>
        </p:txBody>
      </p:sp>
      <p:sp>
        <p:nvSpPr>
          <p:cNvPr id="3" name="Content Placeholder 2"/>
          <p:cNvSpPr>
            <a:spLocks noGrp="1"/>
          </p:cNvSpPr>
          <p:nvPr>
            <p:ph idx="1"/>
          </p:nvPr>
        </p:nvSpPr>
        <p:spPr>
          <a:xfrm>
            <a:off x="967154" y="1371600"/>
            <a:ext cx="9882554" cy="5240215"/>
          </a:xfrm>
          <a:solidFill>
            <a:schemeClr val="bg1">
              <a:lumMod val="95000"/>
            </a:schemeClr>
          </a:solidFill>
        </p:spPr>
        <p:txBody>
          <a:bodyPr>
            <a:normAutofit fontScale="85000" lnSpcReduction="20000"/>
          </a:bodyPr>
          <a:lstStyle/>
          <a:p>
            <a:pPr marL="0" indent="0">
              <a:buNone/>
            </a:pPr>
            <a:r>
              <a:rPr lang="en-US" dirty="0"/>
              <a:t>﻿</a:t>
            </a:r>
            <a:r>
              <a:rPr lang="en-US" b="1" dirty="0">
                <a:latin typeface="Consolas"/>
                <a:cs typeface="Consolas"/>
              </a:rPr>
              <a:t>parser</a:t>
            </a:r>
            <a:r>
              <a:rPr lang="en-US" dirty="0">
                <a:latin typeface="Consolas"/>
                <a:cs typeface="Consolas"/>
              </a:rPr>
              <a:t> </a:t>
            </a:r>
            <a:r>
              <a:rPr lang="en-US" dirty="0" smtClean="0">
                <a:latin typeface="Consolas"/>
                <a:cs typeface="Consolas"/>
              </a:rPr>
              <a:t>Parser(</a:t>
            </a:r>
            <a:r>
              <a:rPr lang="en-US" dirty="0" err="1" smtClean="0">
                <a:latin typeface="Consolas"/>
                <a:cs typeface="Consolas"/>
              </a:rPr>
              <a:t>packet_in</a:t>
            </a:r>
            <a:r>
              <a:rPr lang="en-US" dirty="0" smtClean="0">
                <a:latin typeface="Consolas"/>
                <a:cs typeface="Consolas"/>
              </a:rPr>
              <a:t> packet,</a:t>
            </a:r>
          </a:p>
          <a:p>
            <a:pPr marL="0" indent="0">
              <a:buNone/>
            </a:pPr>
            <a:r>
              <a:rPr lang="en-US" dirty="0">
                <a:latin typeface="Consolas"/>
                <a:cs typeface="Consolas"/>
              </a:rPr>
              <a:t> </a:t>
            </a:r>
            <a:r>
              <a:rPr lang="en-US" dirty="0" smtClean="0">
                <a:latin typeface="Consolas"/>
                <a:cs typeface="Consolas"/>
              </a:rPr>
              <a:t>             </a:t>
            </a:r>
            <a:r>
              <a:rPr lang="en-US" b="1" dirty="0" smtClean="0">
                <a:latin typeface="Consolas"/>
                <a:cs typeface="Consolas"/>
              </a:rPr>
              <a:t>out</a:t>
            </a:r>
            <a:r>
              <a:rPr lang="en-US" dirty="0" smtClean="0">
                <a:latin typeface="Consolas"/>
                <a:cs typeface="Consolas"/>
              </a:rPr>
              <a:t> Headers </a:t>
            </a:r>
            <a:r>
              <a:rPr lang="en-US" dirty="0" err="1" smtClean="0">
                <a:latin typeface="Consolas"/>
                <a:cs typeface="Consolas"/>
              </a:rPr>
              <a:t>hd</a:t>
            </a:r>
            <a:r>
              <a:rPr lang="en-US" dirty="0" smtClean="0">
                <a:latin typeface="Consolas"/>
                <a:cs typeface="Consolas"/>
              </a:rPr>
              <a:t>) {</a:t>
            </a:r>
          </a:p>
          <a:p>
            <a:pPr marL="0" indent="0">
              <a:buNone/>
            </a:pPr>
            <a:r>
              <a:rPr lang="en-US" dirty="0">
                <a:latin typeface="Consolas"/>
                <a:cs typeface="Consolas"/>
              </a:rPr>
              <a:t>	</a:t>
            </a:r>
            <a:r>
              <a:rPr lang="en-US" b="1" dirty="0" smtClean="0">
                <a:latin typeface="Consolas"/>
                <a:cs typeface="Consolas"/>
              </a:rPr>
              <a:t>state</a:t>
            </a:r>
            <a:r>
              <a:rPr lang="en-US" dirty="0" smtClean="0">
                <a:latin typeface="Consolas"/>
                <a:cs typeface="Consolas"/>
              </a:rPr>
              <a:t> </a:t>
            </a:r>
            <a:r>
              <a:rPr lang="en-US" b="1" dirty="0" smtClean="0">
                <a:solidFill>
                  <a:srgbClr val="C00000"/>
                </a:solidFill>
                <a:latin typeface="Consolas"/>
                <a:cs typeface="Consolas"/>
              </a:rPr>
              <a:t>start</a:t>
            </a:r>
            <a:r>
              <a:rPr lang="en-US" dirty="0" smtClean="0">
                <a:latin typeface="Consolas"/>
                <a:cs typeface="Consolas"/>
              </a:rPr>
              <a:t> {</a:t>
            </a:r>
          </a:p>
          <a:p>
            <a:pPr marL="0" indent="0">
              <a:buNone/>
            </a:pPr>
            <a:r>
              <a:rPr lang="en-US" dirty="0" smtClean="0">
                <a:latin typeface="Consolas"/>
                <a:cs typeface="Consolas"/>
              </a:rPr>
              <a:t>		</a:t>
            </a:r>
            <a:r>
              <a:rPr lang="en-US" dirty="0" err="1" smtClean="0">
                <a:latin typeface="Consolas"/>
                <a:cs typeface="Consolas"/>
              </a:rPr>
              <a:t>packet.extract</a:t>
            </a:r>
            <a:r>
              <a:rPr lang="en-US" dirty="0" smtClean="0">
                <a:latin typeface="Consolas"/>
                <a:cs typeface="Consolas"/>
              </a:rPr>
              <a:t>(</a:t>
            </a:r>
            <a:r>
              <a:rPr lang="en-US" dirty="0" err="1" smtClean="0">
                <a:latin typeface="Consolas"/>
                <a:cs typeface="Consolas"/>
              </a:rPr>
              <a:t>hd.ethernet</a:t>
            </a:r>
            <a:r>
              <a:rPr lang="en-US" dirty="0" smtClean="0">
                <a:latin typeface="Consolas"/>
                <a:cs typeface="Consolas"/>
              </a:rPr>
              <a:t>);</a:t>
            </a:r>
          </a:p>
          <a:p>
            <a:pPr marL="0" indent="0">
              <a:buNone/>
            </a:pPr>
            <a:r>
              <a:rPr lang="en-US" dirty="0">
                <a:latin typeface="Consolas"/>
                <a:cs typeface="Consolas"/>
              </a:rPr>
              <a:t>	</a:t>
            </a:r>
            <a:r>
              <a:rPr lang="en-US" dirty="0" smtClean="0">
                <a:latin typeface="Consolas"/>
                <a:cs typeface="Consolas"/>
              </a:rPr>
              <a:t>	</a:t>
            </a:r>
            <a:r>
              <a:rPr lang="en-US" b="1" dirty="0" smtClean="0">
                <a:latin typeface="Consolas"/>
                <a:cs typeface="Consolas"/>
              </a:rPr>
              <a:t>transition</a:t>
            </a:r>
            <a:r>
              <a:rPr lang="en-US" dirty="0" smtClean="0">
                <a:latin typeface="Consolas"/>
                <a:cs typeface="Consolas"/>
              </a:rPr>
              <a:t> select(</a:t>
            </a:r>
            <a:r>
              <a:rPr lang="en-US" dirty="0" err="1" smtClean="0">
                <a:latin typeface="Consolas"/>
                <a:cs typeface="Consolas"/>
              </a:rPr>
              <a:t>hd.ethernet.protocl</a:t>
            </a:r>
            <a:r>
              <a:rPr lang="en-US" dirty="0" smtClean="0">
                <a:latin typeface="Consolas"/>
                <a:cs typeface="Consolas"/>
              </a:rPr>
              <a:t>) {</a:t>
            </a:r>
          </a:p>
          <a:p>
            <a:pPr marL="0" indent="0">
              <a:buNone/>
            </a:pPr>
            <a:r>
              <a:rPr lang="en-US" dirty="0" smtClean="0">
                <a:latin typeface="Consolas"/>
                <a:cs typeface="Consolas"/>
              </a:rPr>
              <a:t>			16w0x800: </a:t>
            </a:r>
            <a:r>
              <a:rPr lang="en-US" b="1" dirty="0" smtClean="0">
                <a:solidFill>
                  <a:srgbClr val="C00000"/>
                </a:solidFill>
                <a:latin typeface="Consolas"/>
                <a:cs typeface="Consolas"/>
              </a:rPr>
              <a:t>parse_ipv4</a:t>
            </a:r>
            <a:r>
              <a:rPr lang="en-US" dirty="0" smtClean="0">
                <a:latin typeface="Consolas"/>
                <a:cs typeface="Consolas"/>
              </a:rPr>
              <a:t>;</a:t>
            </a:r>
          </a:p>
          <a:p>
            <a:pPr marL="0" indent="0">
              <a:buNone/>
            </a:pPr>
            <a:r>
              <a:rPr lang="en-US" dirty="0">
                <a:latin typeface="Consolas"/>
                <a:cs typeface="Consolas"/>
              </a:rPr>
              <a:t>	</a:t>
            </a:r>
            <a:r>
              <a:rPr lang="en-US" dirty="0" smtClean="0">
                <a:latin typeface="Consolas"/>
                <a:cs typeface="Consolas"/>
              </a:rPr>
              <a:t>		default: accept;</a:t>
            </a:r>
            <a:endParaRPr lang="en-US" dirty="0">
              <a:latin typeface="Consolas"/>
              <a:cs typeface="Consolas"/>
            </a:endParaRPr>
          </a:p>
          <a:p>
            <a:pPr marL="0" indent="0">
              <a:buNone/>
            </a:pPr>
            <a:r>
              <a:rPr lang="en-US" dirty="0" smtClean="0">
                <a:latin typeface="Consolas"/>
                <a:cs typeface="Consolas"/>
              </a:rPr>
              <a:t>		}</a:t>
            </a:r>
            <a:endParaRPr lang="en-US" dirty="0">
              <a:latin typeface="Consolas"/>
              <a:cs typeface="Consolas"/>
            </a:endParaRPr>
          </a:p>
          <a:p>
            <a:pPr marL="0" indent="0">
              <a:buNone/>
            </a:pPr>
            <a:r>
              <a:rPr lang="en-US" dirty="0" smtClean="0">
                <a:latin typeface="Consolas"/>
                <a:cs typeface="Consolas"/>
              </a:rPr>
              <a:t>	}</a:t>
            </a:r>
          </a:p>
          <a:p>
            <a:pPr marL="0" indent="0">
              <a:buNone/>
            </a:pPr>
            <a:r>
              <a:rPr lang="en-US" dirty="0" smtClean="0">
                <a:latin typeface="Consolas"/>
                <a:cs typeface="Consolas"/>
              </a:rPr>
              <a:t>	</a:t>
            </a:r>
            <a:r>
              <a:rPr lang="en-US" b="1" dirty="0" smtClean="0">
                <a:latin typeface="Consolas"/>
                <a:cs typeface="Consolas"/>
              </a:rPr>
              <a:t>state</a:t>
            </a:r>
            <a:r>
              <a:rPr lang="en-US" dirty="0" smtClean="0">
                <a:latin typeface="Consolas"/>
                <a:cs typeface="Consolas"/>
              </a:rPr>
              <a:t> </a:t>
            </a:r>
            <a:r>
              <a:rPr lang="en-US" b="1" dirty="0" smtClean="0">
                <a:solidFill>
                  <a:srgbClr val="C00000"/>
                </a:solidFill>
                <a:latin typeface="Consolas"/>
                <a:cs typeface="Consolas"/>
              </a:rPr>
              <a:t>parse_ipv4</a:t>
            </a:r>
            <a:r>
              <a:rPr lang="en-US" dirty="0" smtClean="0">
                <a:latin typeface="Consolas"/>
                <a:cs typeface="Consolas"/>
              </a:rPr>
              <a:t> {</a:t>
            </a:r>
          </a:p>
          <a:p>
            <a:pPr marL="0" indent="0">
              <a:buNone/>
            </a:pPr>
            <a:r>
              <a:rPr lang="en-US" dirty="0" smtClean="0">
                <a:latin typeface="Consolas"/>
                <a:cs typeface="Consolas"/>
              </a:rPr>
              <a:t>		</a:t>
            </a:r>
            <a:r>
              <a:rPr lang="en-US" dirty="0" err="1" smtClean="0">
                <a:latin typeface="Consolas"/>
                <a:cs typeface="Consolas"/>
              </a:rPr>
              <a:t>packet.extract</a:t>
            </a:r>
            <a:r>
              <a:rPr lang="en-US" dirty="0" smtClean="0">
                <a:latin typeface="Consolas"/>
                <a:cs typeface="Consolas"/>
              </a:rPr>
              <a:t>(hd.ipv4);</a:t>
            </a:r>
          </a:p>
          <a:p>
            <a:pPr marL="0" indent="0">
              <a:buNone/>
            </a:pPr>
            <a:r>
              <a:rPr lang="en-US" dirty="0">
                <a:latin typeface="Consolas"/>
                <a:cs typeface="Consolas"/>
              </a:rPr>
              <a:t>	</a:t>
            </a:r>
            <a:r>
              <a:rPr lang="en-US" dirty="0" smtClean="0">
                <a:latin typeface="Consolas"/>
                <a:cs typeface="Consolas"/>
              </a:rPr>
              <a:t>	</a:t>
            </a:r>
            <a:r>
              <a:rPr lang="en-US" b="1" dirty="0" smtClean="0">
                <a:latin typeface="Consolas"/>
                <a:cs typeface="Consolas"/>
              </a:rPr>
              <a:t>transition</a:t>
            </a:r>
            <a:r>
              <a:rPr lang="en-US" dirty="0" smtClean="0">
                <a:latin typeface="Consolas"/>
                <a:cs typeface="Consolas"/>
              </a:rPr>
              <a:t> accept;</a:t>
            </a:r>
            <a:endParaRPr lang="en-US" dirty="0">
              <a:latin typeface="Consolas"/>
              <a:cs typeface="Consolas"/>
            </a:endParaRPr>
          </a:p>
          <a:p>
            <a:pPr marL="0" indent="0">
              <a:buNone/>
            </a:pPr>
            <a:r>
              <a:rPr lang="en-US" dirty="0" smtClean="0">
                <a:latin typeface="Consolas"/>
                <a:cs typeface="Consolas"/>
              </a:rPr>
              <a:t>	}</a:t>
            </a:r>
            <a:br>
              <a:rPr lang="en-US" dirty="0" smtClean="0">
                <a:latin typeface="Consolas"/>
                <a:cs typeface="Consolas"/>
              </a:rPr>
            </a:br>
            <a:r>
              <a:rPr lang="en-US" dirty="0" smtClean="0">
                <a:latin typeface="Consolas"/>
                <a:cs typeface="Consolas"/>
              </a:rPr>
              <a:t>}</a:t>
            </a:r>
          </a:p>
        </p:txBody>
      </p:sp>
      <p:sp>
        <p:nvSpPr>
          <p:cNvPr id="4" name="TextBox 3"/>
          <p:cNvSpPr txBox="1"/>
          <p:nvPr/>
        </p:nvSpPr>
        <p:spPr>
          <a:xfrm>
            <a:off x="347145" y="4730263"/>
            <a:ext cx="1451038" cy="4308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sz="2200" dirty="0" smtClean="0"/>
              <a:t>Code Block</a:t>
            </a:r>
            <a:endParaRPr lang="en-US" sz="2200" dirty="0"/>
          </a:p>
        </p:txBody>
      </p:sp>
      <p:sp>
        <p:nvSpPr>
          <p:cNvPr id="5" name="TextBox 4"/>
          <p:cNvSpPr txBox="1"/>
          <p:nvPr/>
        </p:nvSpPr>
        <p:spPr>
          <a:xfrm>
            <a:off x="1135894" y="2817903"/>
            <a:ext cx="1524905" cy="43088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sz="2200" dirty="0" smtClean="0"/>
              <a:t>Switch-case</a:t>
            </a:r>
            <a:endParaRPr lang="en-US" sz="2200" dirty="0"/>
          </a:p>
        </p:txBody>
      </p:sp>
      <p:sp>
        <p:nvSpPr>
          <p:cNvPr id="6" name="TextBox 5"/>
          <p:cNvSpPr txBox="1"/>
          <p:nvPr/>
        </p:nvSpPr>
        <p:spPr>
          <a:xfrm>
            <a:off x="364730" y="2114957"/>
            <a:ext cx="1451038" cy="43088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sz="2200" dirty="0" smtClean="0"/>
              <a:t>Code Block</a:t>
            </a:r>
            <a:endParaRPr lang="en-US" sz="2200" dirty="0"/>
          </a:p>
        </p:txBody>
      </p:sp>
      <p:sp>
        <p:nvSpPr>
          <p:cNvPr id="7" name="TextBox 6"/>
          <p:cNvSpPr txBox="1"/>
          <p:nvPr/>
        </p:nvSpPr>
        <p:spPr>
          <a:xfrm>
            <a:off x="7104185" y="5143565"/>
            <a:ext cx="2622834" cy="43088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n-US" sz="2200" dirty="0" smtClean="0"/>
              <a:t>BPF Direct </a:t>
            </a:r>
            <a:r>
              <a:rPr lang="en-US" sz="2200" dirty="0" err="1" smtClean="0"/>
              <a:t>Pkt</a:t>
            </a:r>
            <a:r>
              <a:rPr lang="en-US" sz="2200" dirty="0" smtClean="0"/>
              <a:t> Access</a:t>
            </a:r>
            <a:endParaRPr lang="en-US" sz="2200" dirty="0"/>
          </a:p>
        </p:txBody>
      </p:sp>
      <p:sp>
        <p:nvSpPr>
          <p:cNvPr id="8" name="TextBox 7"/>
          <p:cNvSpPr txBox="1"/>
          <p:nvPr/>
        </p:nvSpPr>
        <p:spPr>
          <a:xfrm>
            <a:off x="7678615" y="2417885"/>
            <a:ext cx="2622834" cy="430887"/>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n-US" sz="2200" dirty="0" smtClean="0"/>
              <a:t>BPF Direct </a:t>
            </a:r>
            <a:r>
              <a:rPr lang="en-US" sz="2200" dirty="0" err="1" smtClean="0"/>
              <a:t>Pkt</a:t>
            </a:r>
            <a:r>
              <a:rPr lang="en-US" sz="2200" dirty="0" smtClean="0"/>
              <a:t> Access</a:t>
            </a:r>
            <a:endParaRPr lang="en-US" sz="2200" dirty="0"/>
          </a:p>
        </p:txBody>
      </p:sp>
      <p:sp>
        <p:nvSpPr>
          <p:cNvPr id="9" name="TextBox 8"/>
          <p:cNvSpPr txBox="1"/>
          <p:nvPr/>
        </p:nvSpPr>
        <p:spPr>
          <a:xfrm>
            <a:off x="7406286" y="3249167"/>
            <a:ext cx="706219" cy="430887"/>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sz="2200" dirty="0" err="1" smtClean="0"/>
              <a:t>goto</a:t>
            </a:r>
            <a:endParaRPr lang="en-US" sz="2200" dirty="0"/>
          </a:p>
        </p:txBody>
      </p:sp>
    </p:spTree>
    <p:extLst>
      <p:ext uri="{BB962C8B-B14F-4D97-AF65-F5344CB8AC3E}">
        <p14:creationId xmlns:p14="http://schemas.microsoft.com/office/powerpoint/2010/main" val="14057567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ppt_x"/>
                                          </p:val>
                                        </p:tav>
                                        <p:tav tm="100000">
                                          <p:val>
                                            <p:strVal val="#ppt_x"/>
                                          </p:val>
                                        </p:tav>
                                      </p:tavLst>
                                    </p:anim>
                                    <p:anim calcmode="lin" valueType="num">
                                      <p:cBhvr additive="base">
                                        <p:cTn id="12"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additive="base">
                                        <p:cTn id="17" dur="500" fill="hold"/>
                                        <p:tgtEl>
                                          <p:spTgt spid="8"/>
                                        </p:tgtEl>
                                        <p:attrNameLst>
                                          <p:attrName>ppt_x</p:attrName>
                                        </p:attrNameLst>
                                      </p:cBhvr>
                                      <p:tavLst>
                                        <p:tav tm="0">
                                          <p:val>
                                            <p:strVal val="#ppt_x"/>
                                          </p:val>
                                        </p:tav>
                                        <p:tav tm="100000">
                                          <p:val>
                                            <p:strVal val="#ppt_x"/>
                                          </p:val>
                                        </p:tav>
                                      </p:tavLst>
                                    </p:anim>
                                    <p:anim calcmode="lin" valueType="num">
                                      <p:cBhvr additive="base">
                                        <p:cTn id="18" dur="500" fill="hold"/>
                                        <p:tgtEl>
                                          <p:spTgt spid="8"/>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anim calcmode="lin" valueType="num">
                                      <p:cBhvr additive="base">
                                        <p:cTn id="21" dur="500" fill="hold"/>
                                        <p:tgtEl>
                                          <p:spTgt spid="7"/>
                                        </p:tgtEl>
                                        <p:attrNameLst>
                                          <p:attrName>ppt_x</p:attrName>
                                        </p:attrNameLst>
                                      </p:cBhvr>
                                      <p:tavLst>
                                        <p:tav tm="0">
                                          <p:val>
                                            <p:strVal val="#ppt_x"/>
                                          </p:val>
                                        </p:tav>
                                        <p:tav tm="100000">
                                          <p:val>
                                            <p:strVal val="#ppt_x"/>
                                          </p:val>
                                        </p:tav>
                                      </p:tavLst>
                                    </p:anim>
                                    <p:anim calcmode="lin" valueType="num">
                                      <p:cBhvr additive="base">
                                        <p:cTn id="22"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5357" y="274638"/>
            <a:ext cx="8229600" cy="831282"/>
          </a:xfrm>
        </p:spPr>
        <p:txBody>
          <a:bodyPr/>
          <a:lstStyle/>
          <a:p>
            <a:r>
              <a:rPr lang="en-US" dirty="0" smtClean="0"/>
              <a:t>Table Match and Action</a:t>
            </a:r>
            <a:endParaRPr lang="en-US" dirty="0"/>
          </a:p>
        </p:txBody>
      </p:sp>
      <p:sp>
        <p:nvSpPr>
          <p:cNvPr id="3" name="Content Placeholder 2"/>
          <p:cNvSpPr>
            <a:spLocks noGrp="1"/>
          </p:cNvSpPr>
          <p:nvPr>
            <p:ph idx="1"/>
          </p:nvPr>
        </p:nvSpPr>
        <p:spPr>
          <a:xfrm>
            <a:off x="1382056" y="1202935"/>
            <a:ext cx="8911845" cy="5321432"/>
          </a:xfrm>
          <a:solidFill>
            <a:schemeClr val="bg1">
              <a:lumMod val="95000"/>
            </a:schemeClr>
          </a:solidFill>
        </p:spPr>
        <p:txBody>
          <a:bodyPr>
            <a:normAutofit fontScale="77500" lnSpcReduction="20000"/>
          </a:bodyPr>
          <a:lstStyle/>
          <a:p>
            <a:pPr marL="0" indent="0">
              <a:buNone/>
            </a:pPr>
            <a:r>
              <a:rPr lang="en-US" dirty="0"/>
              <a:t>﻿</a:t>
            </a:r>
            <a:r>
              <a:rPr lang="en-US" sz="2900" b="1" dirty="0" smtClean="0">
                <a:latin typeface="Consolas"/>
                <a:cs typeface="Consolas"/>
              </a:rPr>
              <a:t>control </a:t>
            </a:r>
            <a:r>
              <a:rPr lang="en-US" sz="2900" dirty="0" smtClean="0">
                <a:latin typeface="Consolas"/>
                <a:cs typeface="Consolas"/>
              </a:rPr>
              <a:t>Ingress (</a:t>
            </a:r>
            <a:r>
              <a:rPr lang="en-US" sz="2900" dirty="0" err="1" smtClean="0">
                <a:latin typeface="Consolas"/>
                <a:cs typeface="Consolas"/>
              </a:rPr>
              <a:t>inout</a:t>
            </a:r>
            <a:r>
              <a:rPr lang="en-US" sz="2900" dirty="0" smtClean="0">
                <a:latin typeface="Consolas"/>
                <a:cs typeface="Consolas"/>
              </a:rPr>
              <a:t> Headers </a:t>
            </a:r>
            <a:r>
              <a:rPr lang="en-US" sz="2900" dirty="0" err="1" smtClean="0">
                <a:latin typeface="Consolas"/>
                <a:cs typeface="Consolas"/>
              </a:rPr>
              <a:t>hdr</a:t>
            </a:r>
            <a:r>
              <a:rPr lang="en-US" sz="2900" dirty="0" smtClean="0">
                <a:latin typeface="Consolas"/>
                <a:cs typeface="Consolas"/>
              </a:rPr>
              <a:t>,</a:t>
            </a:r>
          </a:p>
          <a:p>
            <a:pPr marL="0" indent="0">
              <a:buNone/>
            </a:pPr>
            <a:r>
              <a:rPr lang="en-US" sz="2900" dirty="0">
                <a:latin typeface="Consolas"/>
                <a:cs typeface="Consolas"/>
              </a:rPr>
              <a:t> </a:t>
            </a:r>
            <a:r>
              <a:rPr lang="en-US" sz="2900" dirty="0" smtClean="0">
                <a:latin typeface="Consolas"/>
                <a:cs typeface="Consolas"/>
              </a:rPr>
              <a:t>                in </a:t>
            </a:r>
            <a:r>
              <a:rPr lang="en-US" sz="2900" dirty="0" err="1" smtClean="0">
                <a:latin typeface="Consolas"/>
                <a:cs typeface="Consolas"/>
              </a:rPr>
              <a:t>xdp_input</a:t>
            </a:r>
            <a:r>
              <a:rPr lang="en-US" sz="2900" dirty="0" smtClean="0">
                <a:latin typeface="Consolas"/>
                <a:cs typeface="Consolas"/>
              </a:rPr>
              <a:t> </a:t>
            </a:r>
            <a:r>
              <a:rPr lang="en-US" sz="2900" dirty="0" err="1" smtClean="0">
                <a:latin typeface="Consolas"/>
                <a:cs typeface="Consolas"/>
              </a:rPr>
              <a:t>xin</a:t>
            </a:r>
            <a:r>
              <a:rPr lang="en-US" sz="2900" dirty="0" smtClean="0">
                <a:latin typeface="Consolas"/>
                <a:cs typeface="Consolas"/>
              </a:rPr>
              <a:t>, out </a:t>
            </a:r>
            <a:r>
              <a:rPr lang="en-US" sz="2900" dirty="0" err="1" smtClean="0">
                <a:latin typeface="Consolas"/>
                <a:cs typeface="Consolas"/>
              </a:rPr>
              <a:t>xdp_output</a:t>
            </a:r>
            <a:r>
              <a:rPr lang="en-US" sz="2900" dirty="0" smtClean="0">
                <a:latin typeface="Consolas"/>
                <a:cs typeface="Consolas"/>
              </a:rPr>
              <a:t> </a:t>
            </a:r>
            <a:r>
              <a:rPr lang="en-US" sz="2900" dirty="0" err="1" smtClean="0">
                <a:latin typeface="Consolas"/>
                <a:cs typeface="Consolas"/>
              </a:rPr>
              <a:t>xout</a:t>
            </a:r>
            <a:r>
              <a:rPr lang="en-US" sz="2900" dirty="0" smtClean="0">
                <a:latin typeface="Consolas"/>
                <a:cs typeface="Consolas"/>
              </a:rPr>
              <a:t>) {</a:t>
            </a:r>
          </a:p>
          <a:p>
            <a:pPr marL="0" indent="0">
              <a:buNone/>
            </a:pPr>
            <a:r>
              <a:rPr lang="en-US" sz="2900" dirty="0">
                <a:latin typeface="Consolas"/>
                <a:cs typeface="Consolas"/>
              </a:rPr>
              <a:t>	</a:t>
            </a:r>
            <a:r>
              <a:rPr lang="en-US" sz="2900" b="1" dirty="0" smtClean="0">
                <a:latin typeface="Consolas"/>
                <a:cs typeface="Consolas"/>
              </a:rPr>
              <a:t>action</a:t>
            </a:r>
            <a:r>
              <a:rPr lang="en-US" sz="2900" dirty="0" smtClean="0">
                <a:latin typeface="Consolas"/>
                <a:cs typeface="Consolas"/>
              </a:rPr>
              <a:t> </a:t>
            </a:r>
            <a:r>
              <a:rPr lang="en-US" sz="2900" b="1" dirty="0" err="1" smtClean="0">
                <a:solidFill>
                  <a:schemeClr val="accent5">
                    <a:lumMod val="75000"/>
                  </a:schemeClr>
                </a:solidFill>
                <a:latin typeface="Consolas"/>
                <a:cs typeface="Consolas"/>
              </a:rPr>
              <a:t>Drop_action</a:t>
            </a:r>
            <a:r>
              <a:rPr lang="en-US" sz="2900" dirty="0" smtClean="0">
                <a:latin typeface="Consolas"/>
                <a:cs typeface="Consolas"/>
              </a:rPr>
              <a:t>() {</a:t>
            </a:r>
          </a:p>
          <a:p>
            <a:pPr marL="0" indent="0">
              <a:buNone/>
            </a:pPr>
            <a:r>
              <a:rPr lang="en-US" sz="2900" dirty="0" smtClean="0">
                <a:latin typeface="Consolas"/>
                <a:cs typeface="Consolas"/>
              </a:rPr>
              <a:t>		</a:t>
            </a:r>
            <a:r>
              <a:rPr lang="en-US" sz="2900" dirty="0" err="1" smtClean="0">
                <a:latin typeface="Consolas"/>
                <a:cs typeface="Consolas"/>
              </a:rPr>
              <a:t>xout.output_action</a:t>
            </a:r>
            <a:r>
              <a:rPr lang="en-US" sz="2900" dirty="0" smtClean="0">
                <a:latin typeface="Consolas"/>
                <a:cs typeface="Consolas"/>
              </a:rPr>
              <a:t> = </a:t>
            </a:r>
            <a:r>
              <a:rPr lang="en-US" sz="2900" dirty="0" err="1" smtClean="0">
                <a:latin typeface="Consolas"/>
                <a:cs typeface="Consolas"/>
              </a:rPr>
              <a:t>xdp_action.</a:t>
            </a:r>
            <a:r>
              <a:rPr lang="en-US" sz="2900" b="1" dirty="0" err="1" smtClean="0">
                <a:solidFill>
                  <a:srgbClr val="C00000"/>
                </a:solidFill>
                <a:latin typeface="Consolas"/>
                <a:cs typeface="Consolas"/>
              </a:rPr>
              <a:t>XDP_DROP</a:t>
            </a:r>
            <a:r>
              <a:rPr lang="en-US" sz="2900" dirty="0" smtClean="0">
                <a:latin typeface="Consolas"/>
                <a:cs typeface="Consolas"/>
              </a:rPr>
              <a:t>; }</a:t>
            </a:r>
          </a:p>
          <a:p>
            <a:pPr marL="0" indent="0">
              <a:buNone/>
            </a:pPr>
            <a:r>
              <a:rPr lang="en-US" sz="2900" dirty="0" smtClean="0">
                <a:latin typeface="Consolas"/>
                <a:cs typeface="Consolas"/>
              </a:rPr>
              <a:t>	</a:t>
            </a:r>
            <a:r>
              <a:rPr lang="en-US" sz="2900" b="1" dirty="0" smtClean="0">
                <a:latin typeface="Consolas"/>
                <a:cs typeface="Consolas"/>
              </a:rPr>
              <a:t>action</a:t>
            </a:r>
            <a:r>
              <a:rPr lang="en-US" sz="2900" dirty="0" smtClean="0">
                <a:latin typeface="Consolas"/>
                <a:cs typeface="Consolas"/>
              </a:rPr>
              <a:t> </a:t>
            </a:r>
            <a:r>
              <a:rPr lang="en-US" sz="2900" b="1" dirty="0" err="1" smtClean="0">
                <a:solidFill>
                  <a:srgbClr val="0070C0"/>
                </a:solidFill>
                <a:latin typeface="Consolas"/>
                <a:cs typeface="Consolas"/>
              </a:rPr>
              <a:t>Fallback_action</a:t>
            </a:r>
            <a:r>
              <a:rPr lang="en-US" sz="2900" dirty="0" smtClean="0">
                <a:latin typeface="Consolas"/>
                <a:cs typeface="Consolas"/>
              </a:rPr>
              <a:t>() {</a:t>
            </a:r>
          </a:p>
          <a:p>
            <a:pPr marL="0" indent="0">
              <a:buNone/>
            </a:pPr>
            <a:r>
              <a:rPr lang="en-US" sz="2900" dirty="0" smtClean="0">
                <a:latin typeface="Consolas"/>
                <a:cs typeface="Consolas"/>
              </a:rPr>
              <a:t>		</a:t>
            </a:r>
            <a:r>
              <a:rPr lang="en-US" sz="2900" dirty="0" err="1" smtClean="0">
                <a:latin typeface="Consolas"/>
                <a:cs typeface="Consolas"/>
              </a:rPr>
              <a:t>xout.output_action</a:t>
            </a:r>
            <a:r>
              <a:rPr lang="en-US" sz="2900" dirty="0" smtClean="0">
                <a:latin typeface="Consolas"/>
                <a:cs typeface="Consolas"/>
              </a:rPr>
              <a:t> = </a:t>
            </a:r>
            <a:r>
              <a:rPr lang="en-US" sz="2900" dirty="0" err="1" smtClean="0">
                <a:latin typeface="Consolas"/>
                <a:cs typeface="Consolas"/>
              </a:rPr>
              <a:t>xdp_action.</a:t>
            </a:r>
            <a:r>
              <a:rPr lang="en-US" sz="2900" b="1" dirty="0" err="1" smtClean="0">
                <a:solidFill>
                  <a:srgbClr val="C00000"/>
                </a:solidFill>
                <a:latin typeface="Consolas"/>
                <a:cs typeface="Consolas"/>
              </a:rPr>
              <a:t>XDP_PASS</a:t>
            </a:r>
            <a:r>
              <a:rPr lang="en-US" sz="2900" dirty="0" smtClean="0">
                <a:latin typeface="Consolas"/>
                <a:cs typeface="Consolas"/>
              </a:rPr>
              <a:t>; }</a:t>
            </a:r>
          </a:p>
          <a:p>
            <a:pPr marL="0" indent="0">
              <a:buNone/>
            </a:pPr>
            <a:endParaRPr lang="en-US" sz="2900" dirty="0" smtClean="0">
              <a:latin typeface="Consolas"/>
              <a:cs typeface="Consolas"/>
            </a:endParaRPr>
          </a:p>
          <a:p>
            <a:pPr marL="0" indent="0">
              <a:buNone/>
            </a:pPr>
            <a:r>
              <a:rPr lang="en-US" sz="2900" b="1" dirty="0">
                <a:latin typeface="Consolas"/>
                <a:cs typeface="Consolas"/>
              </a:rPr>
              <a:t>	</a:t>
            </a:r>
            <a:r>
              <a:rPr lang="en-US" sz="2900" b="1" dirty="0" smtClean="0">
                <a:latin typeface="Consolas"/>
                <a:cs typeface="Consolas"/>
              </a:rPr>
              <a:t>table</a:t>
            </a:r>
            <a:r>
              <a:rPr lang="en-US" sz="2900" dirty="0" smtClean="0">
                <a:latin typeface="Consolas"/>
                <a:cs typeface="Consolas"/>
              </a:rPr>
              <a:t> </a:t>
            </a:r>
            <a:r>
              <a:rPr lang="en-US" sz="2900" dirty="0" err="1" smtClean="0">
                <a:latin typeface="Consolas"/>
                <a:cs typeface="Consolas"/>
              </a:rPr>
              <a:t>mactable</a:t>
            </a:r>
            <a:r>
              <a:rPr lang="en-US" sz="2900" dirty="0" smtClean="0">
                <a:latin typeface="Consolas"/>
                <a:cs typeface="Consolas"/>
              </a:rPr>
              <a:t> {</a:t>
            </a:r>
          </a:p>
          <a:p>
            <a:pPr marL="0" indent="0">
              <a:buNone/>
            </a:pPr>
            <a:r>
              <a:rPr lang="en-US" sz="2900" dirty="0">
                <a:latin typeface="Consolas"/>
                <a:cs typeface="Consolas"/>
              </a:rPr>
              <a:t>	</a:t>
            </a:r>
            <a:r>
              <a:rPr lang="en-US" sz="2900" dirty="0" smtClean="0">
                <a:latin typeface="Consolas"/>
                <a:cs typeface="Consolas"/>
              </a:rPr>
              <a:t>	</a:t>
            </a:r>
            <a:r>
              <a:rPr lang="en-US" sz="2900" b="1" dirty="0" smtClean="0">
                <a:solidFill>
                  <a:srgbClr val="C00000"/>
                </a:solidFill>
                <a:latin typeface="Consolas"/>
                <a:cs typeface="Consolas"/>
              </a:rPr>
              <a:t>key</a:t>
            </a:r>
            <a:r>
              <a:rPr lang="en-US" sz="2900" dirty="0" smtClean="0">
                <a:latin typeface="Consolas"/>
                <a:cs typeface="Consolas"/>
              </a:rPr>
              <a:t> = {</a:t>
            </a:r>
            <a:r>
              <a:rPr lang="en-US" sz="2900" dirty="0" err="1" smtClean="0">
                <a:latin typeface="Consolas"/>
                <a:cs typeface="Consolas"/>
              </a:rPr>
              <a:t>hdr.ethernet.destination</a:t>
            </a:r>
            <a:r>
              <a:rPr lang="en-US" sz="2900" dirty="0" smtClean="0">
                <a:latin typeface="Consolas"/>
                <a:cs typeface="Consolas"/>
              </a:rPr>
              <a:t> : exact; }</a:t>
            </a:r>
          </a:p>
          <a:p>
            <a:pPr marL="0" indent="0">
              <a:buNone/>
            </a:pPr>
            <a:r>
              <a:rPr lang="en-US" sz="2900" dirty="0" smtClean="0">
                <a:latin typeface="Consolas"/>
                <a:cs typeface="Consolas"/>
              </a:rPr>
              <a:t>		</a:t>
            </a:r>
            <a:r>
              <a:rPr lang="en-US" sz="2900" b="1" dirty="0" smtClean="0">
                <a:solidFill>
                  <a:srgbClr val="C00000"/>
                </a:solidFill>
                <a:latin typeface="Consolas"/>
                <a:cs typeface="Consolas"/>
              </a:rPr>
              <a:t>actions</a:t>
            </a:r>
            <a:r>
              <a:rPr lang="en-US" sz="2900" dirty="0" smtClean="0">
                <a:latin typeface="Consolas"/>
                <a:cs typeface="Consolas"/>
              </a:rPr>
              <a:t> = {</a:t>
            </a:r>
          </a:p>
          <a:p>
            <a:pPr marL="0" indent="0">
              <a:buNone/>
            </a:pPr>
            <a:r>
              <a:rPr lang="en-US" sz="2900" dirty="0">
                <a:latin typeface="Consolas"/>
                <a:cs typeface="Consolas"/>
              </a:rPr>
              <a:t>	</a:t>
            </a:r>
            <a:r>
              <a:rPr lang="en-US" sz="2900" dirty="0" smtClean="0">
                <a:latin typeface="Consolas"/>
                <a:cs typeface="Consolas"/>
              </a:rPr>
              <a:t>		</a:t>
            </a:r>
            <a:r>
              <a:rPr lang="en-US" sz="2900" b="1" dirty="0" err="1" smtClean="0">
                <a:solidFill>
                  <a:srgbClr val="0070C0"/>
                </a:solidFill>
                <a:latin typeface="Consolas"/>
                <a:cs typeface="Consolas"/>
              </a:rPr>
              <a:t>Fallback_action</a:t>
            </a:r>
            <a:r>
              <a:rPr lang="en-US" sz="2900" dirty="0" smtClean="0">
                <a:latin typeface="Consolas"/>
                <a:cs typeface="Consolas"/>
              </a:rPr>
              <a:t>;</a:t>
            </a:r>
          </a:p>
          <a:p>
            <a:pPr marL="0" indent="0">
              <a:buNone/>
            </a:pPr>
            <a:r>
              <a:rPr lang="en-US" sz="2900" dirty="0">
                <a:latin typeface="Consolas"/>
                <a:cs typeface="Consolas"/>
              </a:rPr>
              <a:t>	</a:t>
            </a:r>
            <a:r>
              <a:rPr lang="en-US" sz="2900" dirty="0" smtClean="0">
                <a:latin typeface="Consolas"/>
                <a:cs typeface="Consolas"/>
              </a:rPr>
              <a:t>		</a:t>
            </a:r>
            <a:r>
              <a:rPr lang="en-US" sz="2900" b="1" dirty="0" err="1" smtClean="0">
                <a:solidFill>
                  <a:schemeClr val="accent5">
                    <a:lumMod val="75000"/>
                  </a:schemeClr>
                </a:solidFill>
                <a:latin typeface="Consolas"/>
                <a:cs typeface="Consolas"/>
              </a:rPr>
              <a:t>Drop_action</a:t>
            </a:r>
            <a:r>
              <a:rPr lang="en-US" sz="2900" dirty="0" smtClean="0">
                <a:latin typeface="Consolas"/>
                <a:cs typeface="Consolas"/>
              </a:rPr>
              <a:t>;</a:t>
            </a:r>
          </a:p>
          <a:p>
            <a:pPr marL="0" indent="0">
              <a:buNone/>
            </a:pPr>
            <a:r>
              <a:rPr lang="en-US" sz="2900" dirty="0">
                <a:latin typeface="Consolas"/>
                <a:cs typeface="Consolas"/>
              </a:rPr>
              <a:t>	</a:t>
            </a:r>
            <a:r>
              <a:rPr lang="en-US" sz="2900" dirty="0" smtClean="0">
                <a:latin typeface="Consolas"/>
                <a:cs typeface="Consolas"/>
              </a:rPr>
              <a:t>	}</a:t>
            </a:r>
          </a:p>
          <a:p>
            <a:pPr marL="0" indent="0">
              <a:buNone/>
            </a:pPr>
            <a:r>
              <a:rPr lang="en-US" sz="2900" dirty="0" smtClean="0">
                <a:latin typeface="Consolas"/>
                <a:cs typeface="Consolas"/>
              </a:rPr>
              <a:t>		implementation = </a:t>
            </a:r>
            <a:r>
              <a:rPr lang="en-US" sz="2900" dirty="0" err="1" smtClean="0">
                <a:latin typeface="Consolas"/>
                <a:cs typeface="Consolas"/>
              </a:rPr>
              <a:t>hash_table</a:t>
            </a:r>
            <a:r>
              <a:rPr lang="en-US" sz="2900" dirty="0" smtClean="0">
                <a:latin typeface="Consolas"/>
                <a:cs typeface="Consolas"/>
              </a:rPr>
              <a:t>(64);</a:t>
            </a:r>
          </a:p>
        </p:txBody>
      </p:sp>
      <p:sp>
        <p:nvSpPr>
          <p:cNvPr id="8" name="TextBox 7"/>
          <p:cNvSpPr txBox="1"/>
          <p:nvPr/>
        </p:nvSpPr>
        <p:spPr>
          <a:xfrm>
            <a:off x="727406" y="3642595"/>
            <a:ext cx="1630575" cy="40011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r>
              <a:rPr lang="en-US" sz="2000" dirty="0" smtClean="0"/>
              <a:t>BPF </a:t>
            </a:r>
            <a:r>
              <a:rPr lang="en-US" sz="2000" dirty="0" err="1" smtClean="0"/>
              <a:t>HashMap</a:t>
            </a:r>
            <a:endParaRPr lang="en-US" sz="2000" dirty="0"/>
          </a:p>
        </p:txBody>
      </p:sp>
      <p:sp>
        <p:nvSpPr>
          <p:cNvPr id="10" name="TextBox 9"/>
          <p:cNvSpPr txBox="1"/>
          <p:nvPr/>
        </p:nvSpPr>
        <p:spPr>
          <a:xfrm>
            <a:off x="9761840" y="3993277"/>
            <a:ext cx="1800365"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n-US" dirty="0" smtClean="0"/>
              <a:t>Key size of 6 byte</a:t>
            </a:r>
            <a:endParaRPr lang="en-US" dirty="0"/>
          </a:p>
        </p:txBody>
      </p:sp>
      <p:sp>
        <p:nvSpPr>
          <p:cNvPr id="11" name="TextBox 10"/>
          <p:cNvSpPr txBox="1"/>
          <p:nvPr/>
        </p:nvSpPr>
        <p:spPr>
          <a:xfrm>
            <a:off x="6985686" y="5208360"/>
            <a:ext cx="3450047" cy="369332"/>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wrap="none" rtlCol="0">
            <a:spAutoFit/>
          </a:bodyPr>
          <a:lstStyle/>
          <a:p>
            <a:r>
              <a:rPr lang="en-US" dirty="0" smtClean="0"/>
              <a:t>Value with </a:t>
            </a:r>
            <a:r>
              <a:rPr lang="en-US" dirty="0" err="1" smtClean="0"/>
              <a:t>enum</a:t>
            </a:r>
            <a:r>
              <a:rPr lang="en-US" dirty="0" smtClean="0"/>
              <a:t> type + parameter</a:t>
            </a:r>
            <a:endParaRPr lang="en-US" dirty="0"/>
          </a:p>
        </p:txBody>
      </p:sp>
      <p:sp>
        <p:nvSpPr>
          <p:cNvPr id="12" name="TextBox 11"/>
          <p:cNvSpPr txBox="1"/>
          <p:nvPr/>
        </p:nvSpPr>
        <p:spPr>
          <a:xfrm>
            <a:off x="481915" y="2162432"/>
            <a:ext cx="1768113"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dirty="0" smtClean="0"/>
              <a:t>Two action types</a:t>
            </a:r>
            <a:endParaRPr lang="en-US" dirty="0"/>
          </a:p>
        </p:txBody>
      </p:sp>
    </p:spTree>
    <p:extLst>
      <p:ext uri="{BB962C8B-B14F-4D97-AF65-F5344CB8AC3E}">
        <p14:creationId xmlns:p14="http://schemas.microsoft.com/office/powerpoint/2010/main" val="2085407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anim calcmode="lin" valueType="num">
                                      <p:cBhvr additive="base">
                                        <p:cTn id="13" dur="500" fill="hold"/>
                                        <p:tgtEl>
                                          <p:spTgt spid="10"/>
                                        </p:tgtEl>
                                        <p:attrNameLst>
                                          <p:attrName>ppt_x</p:attrName>
                                        </p:attrNameLst>
                                      </p:cBhvr>
                                      <p:tavLst>
                                        <p:tav tm="0">
                                          <p:val>
                                            <p:strVal val="#ppt_x"/>
                                          </p:val>
                                        </p:tav>
                                        <p:tav tm="100000">
                                          <p:val>
                                            <p:strVal val="#ppt_x"/>
                                          </p:val>
                                        </p:tav>
                                      </p:tavLst>
                                    </p:anim>
                                    <p:anim calcmode="lin" valueType="num">
                                      <p:cBhvr additive="base">
                                        <p:cTn id="14" dur="500" fill="hold"/>
                                        <p:tgtEl>
                                          <p:spTgt spid="10"/>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ntr" presetSubtype="4"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 calcmode="lin" valueType="num">
                                      <p:cBhvr additive="base">
                                        <p:cTn id="23" dur="500" fill="hold"/>
                                        <p:tgtEl>
                                          <p:spTgt spid="12"/>
                                        </p:tgtEl>
                                        <p:attrNameLst>
                                          <p:attrName>ppt_x</p:attrName>
                                        </p:attrNameLst>
                                      </p:cBhvr>
                                      <p:tavLst>
                                        <p:tav tm="0">
                                          <p:val>
                                            <p:strVal val="#ppt_x"/>
                                          </p:val>
                                        </p:tav>
                                        <p:tav tm="100000">
                                          <p:val>
                                            <p:strVal val="#ppt_x"/>
                                          </p:val>
                                        </p:tav>
                                      </p:tavLst>
                                    </p:anim>
                                    <p:anim calcmode="lin" valueType="num">
                                      <p:cBhvr additive="base">
                                        <p:cTn id="24"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1" grpId="0" animBg="1"/>
      <p:bldP spid="1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67154" y="361135"/>
            <a:ext cx="8229600" cy="831282"/>
          </a:xfrm>
        </p:spPr>
        <p:txBody>
          <a:bodyPr/>
          <a:lstStyle/>
          <a:p>
            <a:r>
              <a:rPr lang="en-US" dirty="0" err="1" smtClean="0"/>
              <a:t>Deparser</a:t>
            </a:r>
            <a:r>
              <a:rPr lang="en-US" dirty="0" smtClean="0"/>
              <a:t>: Update the Packet</a:t>
            </a:r>
            <a:endParaRPr lang="en-US" dirty="0"/>
          </a:p>
        </p:txBody>
      </p:sp>
      <p:sp>
        <p:nvSpPr>
          <p:cNvPr id="3" name="Content Placeholder 2"/>
          <p:cNvSpPr>
            <a:spLocks noGrp="1"/>
          </p:cNvSpPr>
          <p:nvPr>
            <p:ph idx="1"/>
          </p:nvPr>
        </p:nvSpPr>
        <p:spPr>
          <a:xfrm>
            <a:off x="967154" y="1371600"/>
            <a:ext cx="6039127" cy="2656703"/>
          </a:xfrm>
          <a:solidFill>
            <a:schemeClr val="bg1">
              <a:lumMod val="95000"/>
            </a:schemeClr>
          </a:solidFill>
        </p:spPr>
        <p:txBody>
          <a:bodyPr>
            <a:normAutofit fontScale="92500" lnSpcReduction="20000"/>
          </a:bodyPr>
          <a:lstStyle/>
          <a:p>
            <a:pPr marL="0" indent="0">
              <a:buNone/>
            </a:pPr>
            <a:r>
              <a:rPr lang="en-US" sz="2200" dirty="0"/>
              <a:t>﻿</a:t>
            </a:r>
            <a:r>
              <a:rPr lang="en-US" sz="2200" b="1" dirty="0" smtClean="0">
                <a:latin typeface="Consolas"/>
                <a:cs typeface="Consolas"/>
              </a:rPr>
              <a:t>control </a:t>
            </a:r>
            <a:r>
              <a:rPr lang="en-US" sz="2200" dirty="0" err="1" smtClean="0">
                <a:latin typeface="Consolas"/>
                <a:cs typeface="Consolas"/>
              </a:rPr>
              <a:t>Deparser</a:t>
            </a:r>
            <a:r>
              <a:rPr lang="en-US" sz="2200" dirty="0" smtClean="0">
                <a:latin typeface="Consolas"/>
                <a:cs typeface="Consolas"/>
              </a:rPr>
              <a:t>(in Headers </a:t>
            </a:r>
            <a:r>
              <a:rPr lang="en-US" sz="2200" b="1" dirty="0" err="1" smtClean="0">
                <a:solidFill>
                  <a:srgbClr val="C00000"/>
                </a:solidFill>
                <a:latin typeface="Consolas"/>
                <a:cs typeface="Consolas"/>
              </a:rPr>
              <a:t>hdrs</a:t>
            </a:r>
            <a:r>
              <a:rPr lang="en-US" sz="2200" dirty="0" smtClean="0">
                <a:latin typeface="Consolas"/>
                <a:cs typeface="Consolas"/>
              </a:rPr>
              <a:t>,</a:t>
            </a:r>
          </a:p>
          <a:p>
            <a:pPr marL="0" indent="0">
              <a:buNone/>
            </a:pPr>
            <a:r>
              <a:rPr lang="en-US" sz="2200" dirty="0">
                <a:latin typeface="Consolas"/>
                <a:cs typeface="Consolas"/>
              </a:rPr>
              <a:t> </a:t>
            </a:r>
            <a:r>
              <a:rPr lang="en-US" sz="2200" dirty="0" smtClean="0">
                <a:latin typeface="Consolas"/>
                <a:cs typeface="Consolas"/>
              </a:rPr>
              <a:t>             </a:t>
            </a:r>
            <a:r>
              <a:rPr lang="en-US" sz="2200" b="1" dirty="0" err="1" smtClean="0">
                <a:latin typeface="Consolas"/>
                <a:cs typeface="Consolas"/>
              </a:rPr>
              <a:t>packet_out</a:t>
            </a:r>
            <a:r>
              <a:rPr lang="en-US" sz="2200" dirty="0" smtClean="0">
                <a:latin typeface="Consolas"/>
                <a:cs typeface="Consolas"/>
              </a:rPr>
              <a:t> packet) {</a:t>
            </a:r>
          </a:p>
          <a:p>
            <a:pPr marL="0" indent="0">
              <a:buNone/>
            </a:pPr>
            <a:r>
              <a:rPr lang="en-US" sz="2200" dirty="0">
                <a:latin typeface="Consolas"/>
                <a:cs typeface="Consolas"/>
              </a:rPr>
              <a:t>	</a:t>
            </a:r>
            <a:r>
              <a:rPr lang="en-US" sz="2200" b="1" dirty="0" smtClean="0">
                <a:latin typeface="Consolas"/>
                <a:cs typeface="Consolas"/>
              </a:rPr>
              <a:t>apply</a:t>
            </a:r>
            <a:r>
              <a:rPr lang="en-US" sz="2200" dirty="0" smtClean="0">
                <a:latin typeface="Consolas"/>
                <a:cs typeface="Consolas"/>
              </a:rPr>
              <a:t> {</a:t>
            </a:r>
          </a:p>
          <a:p>
            <a:pPr marL="0" indent="0">
              <a:buNone/>
            </a:pPr>
            <a:r>
              <a:rPr lang="en-US" sz="2200" dirty="0">
                <a:latin typeface="Consolas"/>
                <a:cs typeface="Consolas"/>
              </a:rPr>
              <a:t>	</a:t>
            </a:r>
            <a:r>
              <a:rPr lang="en-US" sz="2200" dirty="0" smtClean="0">
                <a:latin typeface="Consolas"/>
                <a:cs typeface="Consolas"/>
              </a:rPr>
              <a:t>	</a:t>
            </a:r>
            <a:r>
              <a:rPr lang="en-US" sz="2200" dirty="0" err="1" smtClean="0">
                <a:latin typeface="Consolas"/>
                <a:cs typeface="Consolas"/>
              </a:rPr>
              <a:t>packet.</a:t>
            </a:r>
            <a:r>
              <a:rPr lang="en-US" sz="2200" b="1" dirty="0" err="1" smtClean="0">
                <a:solidFill>
                  <a:srgbClr val="0070C0"/>
                </a:solidFill>
                <a:latin typeface="Consolas"/>
                <a:cs typeface="Consolas"/>
              </a:rPr>
              <a:t>emit</a:t>
            </a:r>
            <a:r>
              <a:rPr lang="en-US" sz="2200" dirty="0" smtClean="0">
                <a:latin typeface="Consolas"/>
                <a:cs typeface="Consolas"/>
              </a:rPr>
              <a:t>(</a:t>
            </a:r>
            <a:r>
              <a:rPr lang="en-US" sz="2200" dirty="0" err="1" smtClean="0">
                <a:latin typeface="Consolas"/>
                <a:cs typeface="Consolas"/>
              </a:rPr>
              <a:t>hdrs.ethernet</a:t>
            </a:r>
            <a:r>
              <a:rPr lang="en-US" sz="2200" dirty="0" smtClean="0">
                <a:latin typeface="Consolas"/>
                <a:cs typeface="Consolas"/>
              </a:rPr>
              <a:t>);</a:t>
            </a:r>
          </a:p>
          <a:p>
            <a:pPr marL="0" indent="0">
              <a:buNone/>
            </a:pPr>
            <a:r>
              <a:rPr lang="en-US" sz="2200" dirty="0">
                <a:latin typeface="Consolas"/>
                <a:cs typeface="Consolas"/>
              </a:rPr>
              <a:t>	</a:t>
            </a:r>
            <a:r>
              <a:rPr lang="en-US" sz="2200" dirty="0" smtClean="0">
                <a:latin typeface="Consolas"/>
                <a:cs typeface="Consolas"/>
              </a:rPr>
              <a:t>	</a:t>
            </a:r>
            <a:r>
              <a:rPr lang="en-US" sz="2200" dirty="0" err="1" smtClean="0">
                <a:latin typeface="Consolas"/>
                <a:cs typeface="Consolas"/>
              </a:rPr>
              <a:t>packet.</a:t>
            </a:r>
            <a:r>
              <a:rPr lang="en-US" sz="2200" b="1" dirty="0" err="1" smtClean="0">
                <a:solidFill>
                  <a:srgbClr val="0070C0"/>
                </a:solidFill>
                <a:latin typeface="Consolas"/>
                <a:cs typeface="Consolas"/>
              </a:rPr>
              <a:t>emit</a:t>
            </a:r>
            <a:r>
              <a:rPr lang="en-US" sz="2200" dirty="0" smtClean="0">
                <a:latin typeface="Consolas"/>
                <a:cs typeface="Consolas"/>
              </a:rPr>
              <a:t>(</a:t>
            </a:r>
            <a:r>
              <a:rPr lang="en-US" sz="2200" b="1" dirty="0" err="1" smtClean="0">
                <a:solidFill>
                  <a:srgbClr val="C00000"/>
                </a:solidFill>
                <a:latin typeface="Consolas"/>
                <a:cs typeface="Consolas"/>
              </a:rPr>
              <a:t>hdrs.vlan_tag</a:t>
            </a:r>
            <a:r>
              <a:rPr lang="en-US" sz="2200" dirty="0" smtClean="0">
                <a:latin typeface="Consolas"/>
                <a:cs typeface="Consolas"/>
              </a:rPr>
              <a:t>);</a:t>
            </a:r>
          </a:p>
          <a:p>
            <a:pPr marL="0" indent="0">
              <a:buNone/>
            </a:pPr>
            <a:r>
              <a:rPr lang="en-US" sz="2200" dirty="0" smtClean="0">
                <a:latin typeface="Consolas"/>
                <a:cs typeface="Consolas"/>
              </a:rPr>
              <a:t> 		</a:t>
            </a:r>
            <a:r>
              <a:rPr lang="en-US" sz="2200" dirty="0" err="1" smtClean="0">
                <a:latin typeface="Consolas"/>
                <a:cs typeface="Consolas"/>
              </a:rPr>
              <a:t>packet.</a:t>
            </a:r>
            <a:r>
              <a:rPr lang="en-US" sz="2200" b="1" dirty="0" err="1" smtClean="0">
                <a:solidFill>
                  <a:srgbClr val="0070C0"/>
                </a:solidFill>
                <a:latin typeface="Consolas"/>
                <a:cs typeface="Consolas"/>
              </a:rPr>
              <a:t>emit</a:t>
            </a:r>
            <a:r>
              <a:rPr lang="en-US" sz="2200" dirty="0" smtClean="0">
                <a:latin typeface="Consolas"/>
                <a:cs typeface="Consolas"/>
              </a:rPr>
              <a:t>(hdrs.ipv4);</a:t>
            </a:r>
            <a:endParaRPr lang="en-US" sz="2200" dirty="0">
              <a:latin typeface="Consolas"/>
              <a:cs typeface="Consolas"/>
            </a:endParaRPr>
          </a:p>
          <a:p>
            <a:pPr marL="0" indent="0">
              <a:buNone/>
            </a:pPr>
            <a:r>
              <a:rPr lang="en-US" sz="2200" dirty="0" smtClean="0">
                <a:latin typeface="Consolas"/>
                <a:cs typeface="Consolas"/>
              </a:rPr>
              <a:t>	}</a:t>
            </a:r>
            <a:br>
              <a:rPr lang="en-US" sz="2200" dirty="0" smtClean="0">
                <a:latin typeface="Consolas"/>
                <a:cs typeface="Consolas"/>
              </a:rPr>
            </a:br>
            <a:r>
              <a:rPr lang="en-US" sz="2200" dirty="0" smtClean="0">
                <a:latin typeface="Consolas"/>
                <a:cs typeface="Consolas"/>
              </a:rPr>
              <a:t>}</a:t>
            </a:r>
          </a:p>
        </p:txBody>
      </p:sp>
      <p:sp>
        <p:nvSpPr>
          <p:cNvPr id="5" name="Content Placeholder 2"/>
          <p:cNvSpPr txBox="1">
            <a:spLocks/>
          </p:cNvSpPr>
          <p:nvPr/>
        </p:nvSpPr>
        <p:spPr>
          <a:xfrm>
            <a:off x="849457" y="4244595"/>
            <a:ext cx="8575589" cy="196947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smtClean="0"/>
              <a:t>Parser saves results at ‘</a:t>
            </a:r>
            <a:r>
              <a:rPr lang="en-US" b="1" dirty="0" err="1" smtClean="0">
                <a:solidFill>
                  <a:srgbClr val="C00000"/>
                </a:solidFill>
              </a:rPr>
              <a:t>hdrs</a:t>
            </a:r>
            <a:r>
              <a:rPr lang="en-US" dirty="0" smtClean="0"/>
              <a:t>’</a:t>
            </a:r>
          </a:p>
          <a:p>
            <a:r>
              <a:rPr lang="en-US" dirty="0" smtClean="0"/>
              <a:t>Users can push/pop headers by emitting more or skipping emit</a:t>
            </a:r>
          </a:p>
          <a:p>
            <a:pPr lvl="1"/>
            <a:r>
              <a:rPr lang="en-US" dirty="0" smtClean="0"/>
              <a:t>Ex: </a:t>
            </a:r>
            <a:r>
              <a:rPr lang="en-US" dirty="0" err="1" smtClean="0"/>
              <a:t>vlan</a:t>
            </a:r>
            <a:r>
              <a:rPr lang="en-US" dirty="0" smtClean="0"/>
              <a:t> push/pop by add/remove </a:t>
            </a:r>
            <a:r>
              <a:rPr lang="en-US" dirty="0" err="1" smtClean="0"/>
              <a:t>packet.emit</a:t>
            </a:r>
            <a:r>
              <a:rPr lang="en-US" dirty="0" smtClean="0"/>
              <a:t>(</a:t>
            </a:r>
            <a:r>
              <a:rPr lang="en-US" dirty="0" err="1" smtClean="0"/>
              <a:t>hdrs.vlan_tag</a:t>
            </a:r>
            <a:r>
              <a:rPr lang="en-US" dirty="0" smtClean="0"/>
              <a:t>);</a:t>
            </a:r>
          </a:p>
          <a:p>
            <a:pPr lvl="1"/>
            <a:r>
              <a:rPr lang="en-US" dirty="0" smtClean="0"/>
              <a:t>Need to adjust </a:t>
            </a:r>
            <a:r>
              <a:rPr lang="en-US" dirty="0" err="1" smtClean="0"/>
              <a:t>skb</a:t>
            </a:r>
            <a:r>
              <a:rPr lang="en-US" dirty="0" smtClean="0"/>
              <a:t>-&gt;data by adding </a:t>
            </a:r>
            <a:r>
              <a:rPr lang="en-US" dirty="0" err="1" smtClean="0"/>
              <a:t>xdp_adjust_head</a:t>
            </a:r>
            <a:r>
              <a:rPr lang="en-US" dirty="0" smtClean="0"/>
              <a:t> helper </a:t>
            </a:r>
          </a:p>
          <a:p>
            <a:pPr lvl="1"/>
            <a:endParaRPr lang="en-US" dirty="0"/>
          </a:p>
        </p:txBody>
      </p:sp>
      <p:sp>
        <p:nvSpPr>
          <p:cNvPr id="33" name="TextBox 32"/>
          <p:cNvSpPr txBox="1"/>
          <p:nvPr/>
        </p:nvSpPr>
        <p:spPr>
          <a:xfrm>
            <a:off x="9196754" y="1015939"/>
            <a:ext cx="2108911" cy="369332"/>
          </a:xfrm>
          <a:prstGeom prst="rect">
            <a:avLst/>
          </a:prstGeom>
          <a:noFill/>
        </p:spPr>
        <p:txBody>
          <a:bodyPr wrap="none" rtlCol="0">
            <a:spAutoFit/>
          </a:bodyPr>
          <a:lstStyle/>
          <a:p>
            <a:r>
              <a:rPr lang="en-US" u="sng" dirty="0" smtClean="0"/>
              <a:t>Example: VLAN Push</a:t>
            </a:r>
            <a:endParaRPr lang="en-US" u="sng" dirty="0"/>
          </a:p>
        </p:txBody>
      </p:sp>
      <p:grpSp>
        <p:nvGrpSpPr>
          <p:cNvPr id="34" name="Group 33"/>
          <p:cNvGrpSpPr/>
          <p:nvPr/>
        </p:nvGrpSpPr>
        <p:grpSpPr>
          <a:xfrm>
            <a:off x="7273133" y="3314046"/>
            <a:ext cx="4303825" cy="631904"/>
            <a:chOff x="1432665" y="4777389"/>
            <a:chExt cx="4168518" cy="441048"/>
          </a:xfrm>
        </p:grpSpPr>
        <p:grpSp>
          <p:nvGrpSpPr>
            <p:cNvPr id="35" name="Group 34"/>
            <p:cNvGrpSpPr/>
            <p:nvPr/>
          </p:nvGrpSpPr>
          <p:grpSpPr>
            <a:xfrm>
              <a:off x="1432665" y="4777389"/>
              <a:ext cx="2084259" cy="441048"/>
              <a:chOff x="8290419" y="4394579"/>
              <a:chExt cx="2084259" cy="441048"/>
            </a:xfrm>
          </p:grpSpPr>
          <p:sp>
            <p:nvSpPr>
              <p:cNvPr id="39" name="Rectangle 38"/>
              <p:cNvSpPr/>
              <p:nvPr/>
            </p:nvSpPr>
            <p:spPr>
              <a:xfrm>
                <a:off x="9302016" y="4394579"/>
                <a:ext cx="1072662" cy="439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VLAN</a:t>
                </a:r>
                <a:endParaRPr lang="en-US" dirty="0"/>
              </a:p>
            </p:txBody>
          </p:sp>
          <p:sp>
            <p:nvSpPr>
              <p:cNvPr id="40" name="Rectangle 39"/>
              <p:cNvSpPr/>
              <p:nvPr/>
            </p:nvSpPr>
            <p:spPr>
              <a:xfrm>
                <a:off x="8290419" y="4396012"/>
                <a:ext cx="1011596" cy="43961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ETH</a:t>
                </a:r>
                <a:endParaRPr lang="en-US" dirty="0"/>
              </a:p>
            </p:txBody>
          </p:sp>
        </p:grpSp>
        <p:grpSp>
          <p:nvGrpSpPr>
            <p:cNvPr id="36" name="Group 35"/>
            <p:cNvGrpSpPr/>
            <p:nvPr/>
          </p:nvGrpSpPr>
          <p:grpSpPr>
            <a:xfrm>
              <a:off x="3516925" y="4777389"/>
              <a:ext cx="2084258" cy="441048"/>
              <a:chOff x="8290420" y="4394579"/>
              <a:chExt cx="2084258" cy="441048"/>
            </a:xfrm>
          </p:grpSpPr>
          <p:sp>
            <p:nvSpPr>
              <p:cNvPr id="37" name="Rectangle 36"/>
              <p:cNvSpPr/>
              <p:nvPr/>
            </p:nvSpPr>
            <p:spPr>
              <a:xfrm>
                <a:off x="9302016" y="4394579"/>
                <a:ext cx="1072662" cy="439615"/>
              </a:xfrm>
              <a:prstGeom prst="rect">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payload</a:t>
                </a:r>
                <a:endParaRPr lang="en-US" dirty="0"/>
              </a:p>
            </p:txBody>
          </p:sp>
          <p:sp>
            <p:nvSpPr>
              <p:cNvPr id="38" name="Rectangle 37"/>
              <p:cNvSpPr/>
              <p:nvPr/>
            </p:nvSpPr>
            <p:spPr>
              <a:xfrm>
                <a:off x="8290420" y="4396012"/>
                <a:ext cx="1011596" cy="439615"/>
              </a:xfrm>
              <a:prstGeom prst="rect">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IPv4</a:t>
                </a:r>
                <a:endParaRPr lang="en-US" dirty="0"/>
              </a:p>
            </p:txBody>
          </p:sp>
        </p:grpSp>
      </p:grpSp>
      <p:cxnSp>
        <p:nvCxnSpPr>
          <p:cNvPr id="41" name="Straight Arrow Connector 40"/>
          <p:cNvCxnSpPr/>
          <p:nvPr/>
        </p:nvCxnSpPr>
        <p:spPr>
          <a:xfrm>
            <a:off x="7270573" y="3063055"/>
            <a:ext cx="3341" cy="250991"/>
          </a:xfrm>
          <a:prstGeom prst="straightConnector1">
            <a:avLst/>
          </a:prstGeom>
          <a:ln w="317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7279032" y="2832527"/>
            <a:ext cx="1101584" cy="369332"/>
          </a:xfrm>
          <a:prstGeom prst="rect">
            <a:avLst/>
          </a:prstGeom>
          <a:noFill/>
        </p:spPr>
        <p:txBody>
          <a:bodyPr wrap="none" rtlCol="0">
            <a:spAutoFit/>
          </a:bodyPr>
          <a:lstStyle/>
          <a:p>
            <a:r>
              <a:rPr lang="en-US" dirty="0" err="1"/>
              <a:t>s</a:t>
            </a:r>
            <a:r>
              <a:rPr lang="en-US" dirty="0" err="1" smtClean="0"/>
              <a:t>kb</a:t>
            </a:r>
            <a:r>
              <a:rPr lang="en-US" dirty="0" smtClean="0"/>
              <a:t>-&gt;data</a:t>
            </a:r>
            <a:endParaRPr lang="en-US" dirty="0"/>
          </a:p>
        </p:txBody>
      </p:sp>
      <p:grpSp>
        <p:nvGrpSpPr>
          <p:cNvPr id="24" name="Group 23"/>
          <p:cNvGrpSpPr/>
          <p:nvPr/>
        </p:nvGrpSpPr>
        <p:grpSpPr>
          <a:xfrm>
            <a:off x="8317565" y="1792912"/>
            <a:ext cx="3196342" cy="631904"/>
            <a:chOff x="1432665" y="4777389"/>
            <a:chExt cx="3095853" cy="441048"/>
          </a:xfrm>
        </p:grpSpPr>
        <p:sp>
          <p:nvSpPr>
            <p:cNvPr id="25" name="Rectangle 24"/>
            <p:cNvSpPr/>
            <p:nvPr/>
          </p:nvSpPr>
          <p:spPr>
            <a:xfrm>
              <a:off x="1432665" y="4778822"/>
              <a:ext cx="1011596" cy="43961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ETH</a:t>
              </a:r>
              <a:endParaRPr lang="en-US" dirty="0"/>
            </a:p>
          </p:txBody>
        </p:sp>
        <p:grpSp>
          <p:nvGrpSpPr>
            <p:cNvPr id="27" name="Group 26"/>
            <p:cNvGrpSpPr/>
            <p:nvPr/>
          </p:nvGrpSpPr>
          <p:grpSpPr>
            <a:xfrm>
              <a:off x="2444261" y="4777389"/>
              <a:ext cx="2084257" cy="441048"/>
              <a:chOff x="7217756" y="4394579"/>
              <a:chExt cx="2084257" cy="441048"/>
            </a:xfrm>
          </p:grpSpPr>
          <p:sp>
            <p:nvSpPr>
              <p:cNvPr id="31" name="Rectangle 30"/>
              <p:cNvSpPr/>
              <p:nvPr/>
            </p:nvSpPr>
            <p:spPr>
              <a:xfrm>
                <a:off x="8229351" y="4394579"/>
                <a:ext cx="1072662" cy="439615"/>
              </a:xfrm>
              <a:prstGeom prst="rect">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payload</a:t>
                </a:r>
                <a:endParaRPr lang="en-US" dirty="0"/>
              </a:p>
            </p:txBody>
          </p:sp>
          <p:sp>
            <p:nvSpPr>
              <p:cNvPr id="42" name="Rectangle 41"/>
              <p:cNvSpPr/>
              <p:nvPr/>
            </p:nvSpPr>
            <p:spPr>
              <a:xfrm>
                <a:off x="7217756" y="4396012"/>
                <a:ext cx="1011596" cy="439615"/>
              </a:xfrm>
              <a:prstGeom prst="rect">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IPv4</a:t>
                </a:r>
                <a:endParaRPr lang="en-US" dirty="0"/>
              </a:p>
            </p:txBody>
          </p:sp>
        </p:grpSp>
      </p:grpSp>
      <p:cxnSp>
        <p:nvCxnSpPr>
          <p:cNvPr id="46" name="Straight Arrow Connector 45"/>
          <p:cNvCxnSpPr/>
          <p:nvPr/>
        </p:nvCxnSpPr>
        <p:spPr>
          <a:xfrm>
            <a:off x="8311666" y="1514974"/>
            <a:ext cx="780" cy="336771"/>
          </a:xfrm>
          <a:prstGeom prst="straightConnector1">
            <a:avLst/>
          </a:prstGeom>
          <a:ln w="317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8311666" y="1409257"/>
            <a:ext cx="1101584" cy="369332"/>
          </a:xfrm>
          <a:prstGeom prst="rect">
            <a:avLst/>
          </a:prstGeom>
          <a:noFill/>
        </p:spPr>
        <p:txBody>
          <a:bodyPr wrap="none" rtlCol="0">
            <a:spAutoFit/>
          </a:bodyPr>
          <a:lstStyle/>
          <a:p>
            <a:r>
              <a:rPr lang="en-US" dirty="0" err="1"/>
              <a:t>s</a:t>
            </a:r>
            <a:r>
              <a:rPr lang="en-US" dirty="0" err="1" smtClean="0"/>
              <a:t>kb</a:t>
            </a:r>
            <a:r>
              <a:rPr lang="en-US" dirty="0" smtClean="0"/>
              <a:t>-&gt;data</a:t>
            </a:r>
            <a:endParaRPr lang="en-US" dirty="0"/>
          </a:p>
        </p:txBody>
      </p:sp>
      <p:sp>
        <p:nvSpPr>
          <p:cNvPr id="49" name="TextBox 48"/>
          <p:cNvSpPr txBox="1"/>
          <p:nvPr/>
        </p:nvSpPr>
        <p:spPr>
          <a:xfrm>
            <a:off x="9016847" y="4020871"/>
            <a:ext cx="2779159" cy="646331"/>
          </a:xfrm>
          <a:prstGeom prst="rect">
            <a:avLst/>
          </a:prstGeom>
          <a:noFill/>
        </p:spPr>
        <p:txBody>
          <a:bodyPr wrap="none" rtlCol="0">
            <a:spAutoFit/>
          </a:bodyPr>
          <a:lstStyle/>
          <a:p>
            <a:r>
              <a:rPr lang="en-US" dirty="0" smtClean="0"/>
              <a:t>The payload remains in the </a:t>
            </a:r>
          </a:p>
          <a:p>
            <a:r>
              <a:rPr lang="en-US" dirty="0" smtClean="0"/>
              <a:t>same memory </a:t>
            </a:r>
            <a:endParaRPr lang="en-US" dirty="0"/>
          </a:p>
        </p:txBody>
      </p:sp>
      <p:sp>
        <p:nvSpPr>
          <p:cNvPr id="50" name="TextBox 49"/>
          <p:cNvSpPr txBox="1"/>
          <p:nvPr/>
        </p:nvSpPr>
        <p:spPr>
          <a:xfrm>
            <a:off x="7671859" y="2496094"/>
            <a:ext cx="4174989" cy="369332"/>
          </a:xfrm>
          <a:prstGeom prst="rect">
            <a:avLst/>
          </a:prstGeom>
          <a:noFill/>
        </p:spPr>
        <p:txBody>
          <a:bodyPr wrap="none" rtlCol="0">
            <a:spAutoFit/>
          </a:bodyPr>
          <a:lstStyle/>
          <a:p>
            <a:r>
              <a:rPr lang="en-US" dirty="0" err="1" smtClean="0">
                <a:solidFill>
                  <a:srgbClr val="C00000"/>
                </a:solidFill>
              </a:rPr>
              <a:t>xdp_adjust_head</a:t>
            </a:r>
            <a:r>
              <a:rPr lang="en-US" dirty="0" smtClean="0">
                <a:solidFill>
                  <a:srgbClr val="C00000"/>
                </a:solidFill>
              </a:rPr>
              <a:t>() helper for extra 4 bytes</a:t>
            </a:r>
            <a:endParaRPr lang="en-US" dirty="0">
              <a:solidFill>
                <a:srgbClr val="C00000"/>
              </a:solidFill>
            </a:endParaRPr>
          </a:p>
        </p:txBody>
      </p:sp>
    </p:spTree>
    <p:extLst>
      <p:ext uri="{BB962C8B-B14F-4D97-AF65-F5344CB8AC3E}">
        <p14:creationId xmlns:p14="http://schemas.microsoft.com/office/powerpoint/2010/main" val="36351872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238102" y="151067"/>
            <a:ext cx="8229600" cy="831282"/>
          </a:xfrm>
        </p:spPr>
        <p:txBody>
          <a:bodyPr>
            <a:normAutofit/>
          </a:bodyPr>
          <a:lstStyle/>
          <a:p>
            <a:r>
              <a:rPr lang="en-US" dirty="0" smtClean="0"/>
              <a:t>P4-XDP: xdp1.c</a:t>
            </a:r>
            <a:endParaRPr lang="en-US" dirty="0"/>
          </a:p>
        </p:txBody>
      </p:sp>
      <p:sp>
        <p:nvSpPr>
          <p:cNvPr id="3" name="Content Placeholder 2"/>
          <p:cNvSpPr>
            <a:spLocks noGrp="1"/>
          </p:cNvSpPr>
          <p:nvPr>
            <p:ph idx="1"/>
          </p:nvPr>
        </p:nvSpPr>
        <p:spPr>
          <a:xfrm>
            <a:off x="324602" y="852614"/>
            <a:ext cx="6508685" cy="5807676"/>
          </a:xfrm>
          <a:solidFill>
            <a:schemeClr val="bg1">
              <a:lumMod val="95000"/>
            </a:schemeClr>
          </a:solidFill>
        </p:spPr>
        <p:txBody>
          <a:bodyPr>
            <a:normAutofit fontScale="62500" lnSpcReduction="20000"/>
          </a:bodyPr>
          <a:lstStyle/>
          <a:p>
            <a:pPr marL="0" indent="0">
              <a:buNone/>
            </a:pPr>
            <a:r>
              <a:rPr lang="en-US" dirty="0"/>
              <a:t>﻿</a:t>
            </a:r>
            <a:r>
              <a:rPr lang="en-US" b="1" dirty="0" smtClean="0">
                <a:latin typeface="Consolas"/>
                <a:cs typeface="Consolas"/>
              </a:rPr>
              <a:t>SEC(“</a:t>
            </a:r>
            <a:r>
              <a:rPr lang="en-US" b="1" dirty="0" err="1" smtClean="0">
                <a:latin typeface="Consolas"/>
                <a:cs typeface="Consolas"/>
              </a:rPr>
              <a:t>prog</a:t>
            </a:r>
            <a:r>
              <a:rPr lang="en-US" b="1" dirty="0" smtClean="0">
                <a:latin typeface="Consolas"/>
                <a:cs typeface="Consolas"/>
              </a:rPr>
              <a:t>”)</a:t>
            </a:r>
          </a:p>
          <a:p>
            <a:pPr marL="0" indent="0">
              <a:buNone/>
            </a:pPr>
            <a:r>
              <a:rPr lang="en-US" b="1" dirty="0" err="1" smtClean="0">
                <a:solidFill>
                  <a:schemeClr val="accent6">
                    <a:lumMod val="75000"/>
                  </a:schemeClr>
                </a:solidFill>
                <a:latin typeface="Consolas"/>
                <a:cs typeface="Consolas"/>
              </a:rPr>
              <a:t>int</a:t>
            </a:r>
            <a:r>
              <a:rPr lang="en-US" b="1" dirty="0" smtClean="0">
                <a:solidFill>
                  <a:schemeClr val="accent6">
                    <a:lumMod val="75000"/>
                  </a:schemeClr>
                </a:solidFill>
                <a:latin typeface="Consolas"/>
                <a:cs typeface="Consolas"/>
              </a:rPr>
              <a:t> </a:t>
            </a:r>
            <a:r>
              <a:rPr lang="en-US" b="1" dirty="0" err="1" smtClean="0">
                <a:latin typeface="Consolas"/>
                <a:cs typeface="Consolas"/>
              </a:rPr>
              <a:t>ebpf_filter</a:t>
            </a:r>
            <a:r>
              <a:rPr lang="en-US" dirty="0" smtClean="0">
                <a:latin typeface="Consolas"/>
                <a:cs typeface="Consolas"/>
              </a:rPr>
              <a:t>(</a:t>
            </a:r>
            <a:r>
              <a:rPr lang="en-US" dirty="0" err="1" smtClean="0">
                <a:latin typeface="Consolas"/>
                <a:cs typeface="Consolas"/>
              </a:rPr>
              <a:t>struct</a:t>
            </a:r>
            <a:r>
              <a:rPr lang="en-US" dirty="0" smtClean="0">
                <a:latin typeface="Consolas"/>
                <a:cs typeface="Consolas"/>
              </a:rPr>
              <a:t> </a:t>
            </a:r>
            <a:r>
              <a:rPr lang="en-US" dirty="0" err="1" smtClean="0">
                <a:latin typeface="Consolas"/>
                <a:cs typeface="Consolas"/>
              </a:rPr>
              <a:t>xdp_md</a:t>
            </a:r>
            <a:r>
              <a:rPr lang="en-US" dirty="0" smtClean="0">
                <a:latin typeface="Consolas"/>
                <a:cs typeface="Consolas"/>
              </a:rPr>
              <a:t> *</a:t>
            </a:r>
            <a:r>
              <a:rPr lang="en-US" dirty="0" err="1" smtClean="0">
                <a:latin typeface="Consolas"/>
                <a:cs typeface="Consolas"/>
              </a:rPr>
              <a:t>skb</a:t>
            </a:r>
            <a:r>
              <a:rPr lang="en-US" dirty="0" smtClean="0">
                <a:latin typeface="Consolas"/>
                <a:cs typeface="Consolas"/>
              </a:rPr>
              <a:t>) {</a:t>
            </a:r>
          </a:p>
          <a:p>
            <a:pPr marL="0" indent="0">
              <a:buNone/>
            </a:pPr>
            <a:r>
              <a:rPr lang="en-US" dirty="0" smtClean="0">
                <a:latin typeface="Consolas"/>
                <a:cs typeface="Consolas"/>
              </a:rPr>
              <a:t>	</a:t>
            </a:r>
            <a:r>
              <a:rPr lang="en-US" b="1" dirty="0" err="1" smtClean="0">
                <a:solidFill>
                  <a:schemeClr val="accent6">
                    <a:lumMod val="75000"/>
                  </a:schemeClr>
                </a:solidFill>
                <a:latin typeface="Consolas"/>
                <a:cs typeface="Consolas"/>
              </a:rPr>
              <a:t>struct</a:t>
            </a:r>
            <a:r>
              <a:rPr lang="en-US" dirty="0" smtClean="0">
                <a:solidFill>
                  <a:schemeClr val="accent6">
                    <a:lumMod val="75000"/>
                  </a:schemeClr>
                </a:solidFill>
                <a:latin typeface="Consolas"/>
                <a:cs typeface="Consolas"/>
              </a:rPr>
              <a:t> </a:t>
            </a:r>
            <a:r>
              <a:rPr lang="en-US" dirty="0" smtClean="0">
                <a:latin typeface="Consolas"/>
                <a:cs typeface="Consolas"/>
              </a:rPr>
              <a:t>Headers </a:t>
            </a:r>
            <a:r>
              <a:rPr lang="en-US" dirty="0" err="1" smtClean="0">
                <a:latin typeface="Consolas"/>
                <a:cs typeface="Consolas"/>
              </a:rPr>
              <a:t>hd</a:t>
            </a:r>
            <a:r>
              <a:rPr lang="en-US" dirty="0" smtClean="0">
                <a:latin typeface="Consolas"/>
                <a:cs typeface="Consolas"/>
              </a:rPr>
              <a:t> = {};</a:t>
            </a:r>
          </a:p>
          <a:p>
            <a:pPr marL="0" indent="0">
              <a:buNone/>
            </a:pPr>
            <a:r>
              <a:rPr lang="en-US" dirty="0">
                <a:latin typeface="Consolas"/>
                <a:cs typeface="Consolas"/>
              </a:rPr>
              <a:t>	</a:t>
            </a:r>
            <a:r>
              <a:rPr lang="en-US" dirty="0" smtClean="0">
                <a:latin typeface="Consolas"/>
                <a:cs typeface="Consolas"/>
              </a:rPr>
              <a:t>…</a:t>
            </a:r>
          </a:p>
          <a:p>
            <a:pPr marL="0" indent="0">
              <a:buNone/>
            </a:pPr>
            <a:r>
              <a:rPr lang="en-US" sz="3500" dirty="0">
                <a:latin typeface="Consolas"/>
                <a:cs typeface="Consolas"/>
              </a:rPr>
              <a:t>	</a:t>
            </a:r>
            <a:r>
              <a:rPr lang="en-US" sz="3500" dirty="0" smtClean="0">
                <a:solidFill>
                  <a:srgbClr val="C00000"/>
                </a:solidFill>
                <a:latin typeface="Consolas"/>
                <a:cs typeface="Consolas"/>
              </a:rPr>
              <a:t>/* parser */</a:t>
            </a:r>
          </a:p>
          <a:p>
            <a:pPr marL="0" indent="0">
              <a:buNone/>
            </a:pPr>
            <a:r>
              <a:rPr lang="en-US" dirty="0" smtClean="0">
                <a:latin typeface="Consolas"/>
                <a:cs typeface="Consolas"/>
              </a:rPr>
              <a:t>	if (end &lt; start + </a:t>
            </a:r>
            <a:r>
              <a:rPr lang="en-US" dirty="0" err="1" smtClean="0">
                <a:latin typeface="Consolas"/>
                <a:cs typeface="Consolas"/>
              </a:rPr>
              <a:t>header_size</a:t>
            </a:r>
            <a:r>
              <a:rPr lang="en-US" dirty="0" smtClean="0">
                <a:latin typeface="Consolas"/>
                <a:cs typeface="Consolas"/>
              </a:rPr>
              <a:t>)</a:t>
            </a:r>
          </a:p>
          <a:p>
            <a:pPr marL="0" indent="0">
              <a:buNone/>
            </a:pPr>
            <a:r>
              <a:rPr lang="en-US" dirty="0">
                <a:latin typeface="Consolas"/>
                <a:cs typeface="Consolas"/>
              </a:rPr>
              <a:t>	</a:t>
            </a:r>
            <a:r>
              <a:rPr lang="en-US" dirty="0" smtClean="0">
                <a:latin typeface="Consolas"/>
                <a:cs typeface="Consolas"/>
              </a:rPr>
              <a:t>	</a:t>
            </a:r>
            <a:r>
              <a:rPr lang="en-US" b="1" dirty="0" err="1" smtClean="0">
                <a:solidFill>
                  <a:schemeClr val="accent4">
                    <a:lumMod val="75000"/>
                  </a:schemeClr>
                </a:solidFill>
                <a:latin typeface="Consolas"/>
                <a:cs typeface="Consolas"/>
              </a:rPr>
              <a:t>goto</a:t>
            </a:r>
            <a:r>
              <a:rPr lang="en-US" dirty="0" smtClean="0">
                <a:solidFill>
                  <a:schemeClr val="accent4">
                    <a:lumMod val="75000"/>
                  </a:schemeClr>
                </a:solidFill>
                <a:latin typeface="Consolas"/>
                <a:cs typeface="Consolas"/>
              </a:rPr>
              <a:t> </a:t>
            </a:r>
            <a:r>
              <a:rPr lang="en-US" dirty="0" smtClean="0">
                <a:latin typeface="Consolas"/>
                <a:cs typeface="Consolas"/>
              </a:rPr>
              <a:t>reject;</a:t>
            </a:r>
          </a:p>
          <a:p>
            <a:pPr marL="0" indent="0">
              <a:buNone/>
            </a:pPr>
            <a:r>
              <a:rPr lang="en-US" dirty="0">
                <a:latin typeface="Consolas"/>
                <a:cs typeface="Consolas"/>
              </a:rPr>
              <a:t>	</a:t>
            </a:r>
            <a:r>
              <a:rPr lang="en-US" dirty="0" err="1" smtClean="0">
                <a:latin typeface="Consolas"/>
                <a:cs typeface="Consolas"/>
              </a:rPr>
              <a:t>hd.ethernet.destination</a:t>
            </a:r>
            <a:r>
              <a:rPr lang="en-US" dirty="0" smtClean="0">
                <a:latin typeface="Consolas"/>
                <a:cs typeface="Consolas"/>
              </a:rPr>
              <a:t>[0] = </a:t>
            </a:r>
            <a:r>
              <a:rPr lang="en-US" dirty="0" err="1" smtClean="0">
                <a:latin typeface="Consolas"/>
                <a:cs typeface="Consolas"/>
              </a:rPr>
              <a:t>load_byte</a:t>
            </a:r>
            <a:r>
              <a:rPr lang="en-US" dirty="0" smtClean="0">
                <a:latin typeface="Consolas"/>
                <a:cs typeface="Consolas"/>
              </a:rPr>
              <a:t>(…);</a:t>
            </a:r>
          </a:p>
          <a:p>
            <a:pPr marL="0" indent="0">
              <a:buNone/>
            </a:pPr>
            <a:r>
              <a:rPr lang="en-US" dirty="0">
                <a:latin typeface="Consolas"/>
                <a:cs typeface="Consolas"/>
              </a:rPr>
              <a:t>	</a:t>
            </a:r>
            <a:r>
              <a:rPr lang="en-US" dirty="0" smtClean="0">
                <a:latin typeface="Consolas"/>
                <a:cs typeface="Consolas"/>
              </a:rPr>
              <a:t>…</a:t>
            </a:r>
          </a:p>
          <a:p>
            <a:pPr marL="0" indent="0">
              <a:buNone/>
            </a:pPr>
            <a:r>
              <a:rPr lang="en-US" sz="3500" dirty="0" smtClean="0">
                <a:latin typeface="Consolas"/>
                <a:cs typeface="Consolas"/>
              </a:rPr>
              <a:t>	</a:t>
            </a:r>
            <a:r>
              <a:rPr lang="en-US" sz="3500" dirty="0" smtClean="0">
                <a:solidFill>
                  <a:srgbClr val="C00000"/>
                </a:solidFill>
                <a:latin typeface="Consolas"/>
                <a:cs typeface="Consolas"/>
              </a:rPr>
              <a:t>/* </a:t>
            </a:r>
            <a:r>
              <a:rPr lang="en-US" sz="3500" dirty="0" err="1" smtClean="0">
                <a:solidFill>
                  <a:srgbClr val="C00000"/>
                </a:solidFill>
                <a:latin typeface="Consolas"/>
                <a:cs typeface="Consolas"/>
              </a:rPr>
              <a:t>match+action</a:t>
            </a:r>
            <a:r>
              <a:rPr lang="en-US" sz="3500" dirty="0" smtClean="0">
                <a:solidFill>
                  <a:srgbClr val="C00000"/>
                </a:solidFill>
                <a:latin typeface="Consolas"/>
                <a:cs typeface="Consolas"/>
              </a:rPr>
              <a:t>*/</a:t>
            </a:r>
          </a:p>
          <a:p>
            <a:pPr marL="0" indent="0">
              <a:buNone/>
            </a:pPr>
            <a:r>
              <a:rPr lang="en-US" dirty="0" smtClean="0">
                <a:latin typeface="Consolas"/>
                <a:cs typeface="Consolas"/>
              </a:rPr>
              <a:t>	value = </a:t>
            </a:r>
            <a:r>
              <a:rPr lang="en-US" dirty="0" err="1" smtClean="0">
                <a:latin typeface="Consolas"/>
                <a:cs typeface="Consolas"/>
              </a:rPr>
              <a:t>bpf_map_lookup_elem</a:t>
            </a:r>
            <a:r>
              <a:rPr lang="en-US" dirty="0" smtClean="0">
                <a:latin typeface="Consolas"/>
                <a:cs typeface="Consolas"/>
              </a:rPr>
              <a:t>(key);</a:t>
            </a:r>
          </a:p>
          <a:p>
            <a:pPr marL="0" indent="0">
              <a:buNone/>
            </a:pPr>
            <a:r>
              <a:rPr lang="en-US" dirty="0">
                <a:latin typeface="Consolas"/>
                <a:cs typeface="Consolas"/>
              </a:rPr>
              <a:t>	</a:t>
            </a:r>
            <a:r>
              <a:rPr lang="en-US" b="1" dirty="0" smtClean="0">
                <a:solidFill>
                  <a:schemeClr val="accent6">
                    <a:lumMod val="75000"/>
                  </a:schemeClr>
                </a:solidFill>
                <a:latin typeface="Consolas"/>
                <a:cs typeface="Consolas"/>
              </a:rPr>
              <a:t>switch</a:t>
            </a:r>
            <a:r>
              <a:rPr lang="en-US" dirty="0" smtClean="0">
                <a:latin typeface="Consolas"/>
                <a:cs typeface="Consolas"/>
              </a:rPr>
              <a:t>(value-&gt;action) {</a:t>
            </a:r>
          </a:p>
          <a:p>
            <a:pPr marL="0" indent="0">
              <a:buNone/>
            </a:pPr>
            <a:r>
              <a:rPr lang="en-US" dirty="0">
                <a:latin typeface="Consolas"/>
                <a:cs typeface="Consolas"/>
              </a:rPr>
              <a:t>	</a:t>
            </a:r>
            <a:r>
              <a:rPr lang="en-US" dirty="0" smtClean="0">
                <a:latin typeface="Consolas"/>
                <a:cs typeface="Consolas"/>
              </a:rPr>
              <a:t>	</a:t>
            </a:r>
            <a:r>
              <a:rPr lang="en-US" b="1" dirty="0" smtClean="0">
                <a:solidFill>
                  <a:schemeClr val="accent4">
                    <a:lumMod val="75000"/>
                  </a:schemeClr>
                </a:solidFill>
                <a:latin typeface="Consolas"/>
                <a:cs typeface="Consolas"/>
              </a:rPr>
              <a:t>case</a:t>
            </a:r>
            <a:r>
              <a:rPr lang="en-US" dirty="0" smtClean="0">
                <a:solidFill>
                  <a:schemeClr val="accent4">
                    <a:lumMod val="75000"/>
                  </a:schemeClr>
                </a:solidFill>
                <a:latin typeface="Consolas"/>
                <a:cs typeface="Consolas"/>
              </a:rPr>
              <a:t> </a:t>
            </a:r>
            <a:r>
              <a:rPr lang="en-US" dirty="0" err="1" smtClean="0">
                <a:latin typeface="Consolas"/>
                <a:cs typeface="Consolas"/>
              </a:rPr>
              <a:t>Drop_action</a:t>
            </a:r>
            <a:r>
              <a:rPr lang="en-US" dirty="0" smtClean="0">
                <a:latin typeface="Consolas"/>
                <a:cs typeface="Consolas"/>
              </a:rPr>
              <a:t>:</a:t>
            </a:r>
          </a:p>
          <a:p>
            <a:pPr marL="0" indent="0">
              <a:buNone/>
            </a:pPr>
            <a:r>
              <a:rPr lang="en-US" dirty="0">
                <a:latin typeface="Consolas"/>
                <a:cs typeface="Consolas"/>
              </a:rPr>
              <a:t>	</a:t>
            </a:r>
            <a:r>
              <a:rPr lang="en-US" dirty="0" smtClean="0">
                <a:latin typeface="Consolas"/>
                <a:cs typeface="Consolas"/>
              </a:rPr>
              <a:t>	…</a:t>
            </a:r>
          </a:p>
          <a:p>
            <a:pPr marL="0" indent="0">
              <a:buNone/>
            </a:pPr>
            <a:r>
              <a:rPr lang="en-US" dirty="0" smtClean="0">
                <a:latin typeface="Consolas"/>
                <a:cs typeface="Consolas"/>
              </a:rPr>
              <a:t>	</a:t>
            </a:r>
            <a:r>
              <a:rPr lang="en-US" dirty="0" smtClean="0">
                <a:solidFill>
                  <a:srgbClr val="C00000"/>
                </a:solidFill>
                <a:latin typeface="Consolas"/>
                <a:cs typeface="Consolas"/>
              </a:rPr>
              <a:t>/* </a:t>
            </a:r>
            <a:r>
              <a:rPr lang="en-US" dirty="0" err="1" smtClean="0">
                <a:solidFill>
                  <a:srgbClr val="C00000"/>
                </a:solidFill>
                <a:latin typeface="Consolas"/>
                <a:cs typeface="Consolas"/>
              </a:rPr>
              <a:t>deparser</a:t>
            </a:r>
            <a:r>
              <a:rPr lang="en-US" dirty="0" smtClean="0">
                <a:solidFill>
                  <a:srgbClr val="C00000"/>
                </a:solidFill>
                <a:latin typeface="Consolas"/>
                <a:cs typeface="Consolas"/>
              </a:rPr>
              <a:t> */</a:t>
            </a:r>
          </a:p>
          <a:p>
            <a:pPr marL="0" indent="0">
              <a:buNone/>
            </a:pPr>
            <a:r>
              <a:rPr lang="en-US" dirty="0" smtClean="0">
                <a:latin typeface="Consolas"/>
                <a:cs typeface="Consolas"/>
              </a:rPr>
              <a:t>	</a:t>
            </a:r>
            <a:r>
              <a:rPr lang="en-US" dirty="0" err="1" smtClean="0">
                <a:latin typeface="Consolas"/>
                <a:cs typeface="Consolas"/>
              </a:rPr>
              <a:t>xdp_adjust_head</a:t>
            </a:r>
            <a:r>
              <a:rPr lang="en-US" dirty="0" smtClean="0">
                <a:latin typeface="Consolas"/>
                <a:cs typeface="Consolas"/>
              </a:rPr>
              <a:t>();</a:t>
            </a:r>
          </a:p>
          <a:p>
            <a:pPr marL="0" indent="0">
              <a:buNone/>
            </a:pPr>
            <a:r>
              <a:rPr lang="en-US" dirty="0">
                <a:latin typeface="Consolas"/>
                <a:cs typeface="Consolas"/>
              </a:rPr>
              <a:t>	</a:t>
            </a:r>
            <a:r>
              <a:rPr lang="en-US" dirty="0" smtClean="0">
                <a:latin typeface="Consolas"/>
                <a:cs typeface="Consolas"/>
              </a:rPr>
              <a:t>// update packet header</a:t>
            </a:r>
          </a:p>
          <a:p>
            <a:pPr marL="0" indent="0">
              <a:buNone/>
            </a:pPr>
            <a:r>
              <a:rPr lang="en-US" dirty="0" smtClean="0">
                <a:latin typeface="Consolas"/>
                <a:cs typeface="Consolas"/>
              </a:rPr>
              <a:t>	</a:t>
            </a:r>
            <a:r>
              <a:rPr lang="en-US" b="1" dirty="0" smtClean="0">
                <a:solidFill>
                  <a:schemeClr val="accent4">
                    <a:lumMod val="75000"/>
                  </a:schemeClr>
                </a:solidFill>
                <a:latin typeface="Consolas"/>
                <a:cs typeface="Consolas"/>
              </a:rPr>
              <a:t>return</a:t>
            </a:r>
            <a:r>
              <a:rPr lang="en-US" dirty="0" smtClean="0">
                <a:solidFill>
                  <a:schemeClr val="accent4">
                    <a:lumMod val="75000"/>
                  </a:schemeClr>
                </a:solidFill>
                <a:latin typeface="Consolas"/>
                <a:cs typeface="Consolas"/>
              </a:rPr>
              <a:t> </a:t>
            </a:r>
            <a:r>
              <a:rPr lang="en-US" dirty="0" err="1" smtClean="0">
                <a:latin typeface="Consolas"/>
                <a:cs typeface="Consolas"/>
              </a:rPr>
              <a:t>xout.xdp_output</a:t>
            </a:r>
            <a:r>
              <a:rPr lang="en-US" dirty="0" smtClean="0">
                <a:latin typeface="Consolas"/>
                <a:cs typeface="Consolas"/>
              </a:rPr>
              <a:t>;</a:t>
            </a:r>
            <a:endParaRPr lang="en-US" dirty="0">
              <a:latin typeface="Consolas"/>
              <a:cs typeface="Consolas"/>
            </a:endParaRPr>
          </a:p>
        </p:txBody>
      </p:sp>
      <p:sp>
        <p:nvSpPr>
          <p:cNvPr id="7" name="Content Placeholder 2"/>
          <p:cNvSpPr txBox="1">
            <a:spLocks/>
          </p:cNvSpPr>
          <p:nvPr/>
        </p:nvSpPr>
        <p:spPr>
          <a:xfrm>
            <a:off x="6693877" y="852614"/>
            <a:ext cx="6054969" cy="580767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dirty="0" smtClean="0"/>
              <a:t>Parser:</a:t>
            </a:r>
          </a:p>
          <a:p>
            <a:pPr lvl="1"/>
            <a:r>
              <a:rPr lang="en-US" dirty="0" smtClean="0"/>
              <a:t>Check packet access boundary.</a:t>
            </a:r>
          </a:p>
          <a:p>
            <a:pPr lvl="1"/>
            <a:r>
              <a:rPr lang="en-US" dirty="0" smtClean="0"/>
              <a:t>Walk through the protocol graph.</a:t>
            </a:r>
          </a:p>
          <a:p>
            <a:pPr lvl="1"/>
            <a:r>
              <a:rPr lang="en-US" dirty="0" smtClean="0"/>
              <a:t>Save in “</a:t>
            </a:r>
            <a:r>
              <a:rPr lang="en-US" dirty="0" err="1" smtClean="0"/>
              <a:t>struct</a:t>
            </a:r>
            <a:r>
              <a:rPr lang="en-US" dirty="0" smtClean="0"/>
              <a:t> Headers hd.”</a:t>
            </a:r>
          </a:p>
          <a:p>
            <a:pPr lvl="1"/>
            <a:endParaRPr lang="en-US" dirty="0" smtClean="0"/>
          </a:p>
          <a:p>
            <a:r>
              <a:rPr lang="en-US" dirty="0" err="1" smtClean="0"/>
              <a:t>Match+Action</a:t>
            </a:r>
            <a:r>
              <a:rPr lang="en-US" dirty="0" smtClean="0"/>
              <a:t>:</a:t>
            </a:r>
          </a:p>
          <a:p>
            <a:pPr lvl="1"/>
            <a:r>
              <a:rPr lang="en-US" dirty="0" smtClean="0"/>
              <a:t>Extract key from </a:t>
            </a:r>
            <a:r>
              <a:rPr lang="en-US" dirty="0" err="1" smtClean="0"/>
              <a:t>struct</a:t>
            </a:r>
            <a:r>
              <a:rPr lang="en-US" dirty="0" smtClean="0"/>
              <a:t> Headers</a:t>
            </a:r>
          </a:p>
          <a:p>
            <a:pPr lvl="1"/>
            <a:r>
              <a:rPr lang="en-US" dirty="0" smtClean="0"/>
              <a:t>Lookup BPF hash map</a:t>
            </a:r>
          </a:p>
          <a:p>
            <a:pPr lvl="1"/>
            <a:r>
              <a:rPr lang="en-US" dirty="0" smtClean="0"/>
              <a:t>Execute the </a:t>
            </a:r>
            <a:r>
              <a:rPr lang="en-US" dirty="0" err="1" smtClean="0"/>
              <a:t>correponding</a:t>
            </a:r>
            <a:r>
              <a:rPr lang="en-US" dirty="0" smtClean="0"/>
              <a:t> action</a:t>
            </a:r>
          </a:p>
          <a:p>
            <a:pPr lvl="1"/>
            <a:endParaRPr lang="en-US" dirty="0" smtClean="0"/>
          </a:p>
          <a:p>
            <a:r>
              <a:rPr lang="en-US" dirty="0" err="1" smtClean="0"/>
              <a:t>Deparser</a:t>
            </a:r>
            <a:endParaRPr lang="en-US" dirty="0" smtClean="0"/>
          </a:p>
          <a:p>
            <a:pPr lvl="1"/>
            <a:r>
              <a:rPr lang="en-US" dirty="0" smtClean="0"/>
              <a:t>Convert headers back into a byte stream.</a:t>
            </a:r>
          </a:p>
          <a:p>
            <a:pPr lvl="1"/>
            <a:r>
              <a:rPr lang="en-US" dirty="0" smtClean="0"/>
              <a:t>Only valid headers are emitted.</a:t>
            </a:r>
          </a:p>
          <a:p>
            <a:pPr lvl="1"/>
            <a:endParaRPr lang="en-US" dirty="0"/>
          </a:p>
        </p:txBody>
      </p:sp>
    </p:spTree>
    <p:extLst>
      <p:ext uri="{BB962C8B-B14F-4D97-AF65-F5344CB8AC3E}">
        <p14:creationId xmlns:p14="http://schemas.microsoft.com/office/powerpoint/2010/main" val="6823536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36958" y="336422"/>
            <a:ext cx="8229600" cy="831282"/>
          </a:xfrm>
        </p:spPr>
        <p:txBody>
          <a:bodyPr>
            <a:normAutofit/>
          </a:bodyPr>
          <a:lstStyle/>
          <a:p>
            <a:r>
              <a:rPr lang="en-US" dirty="0" smtClean="0"/>
              <a:t>Generate Header for Control Plane </a:t>
            </a:r>
            <a:endParaRPr lang="en-US" dirty="0"/>
          </a:p>
        </p:txBody>
      </p:sp>
      <p:sp>
        <p:nvSpPr>
          <p:cNvPr id="3" name="Content Placeholder 2"/>
          <p:cNvSpPr>
            <a:spLocks noGrp="1"/>
          </p:cNvSpPr>
          <p:nvPr>
            <p:ph idx="1"/>
          </p:nvPr>
        </p:nvSpPr>
        <p:spPr>
          <a:xfrm>
            <a:off x="5859162" y="1413236"/>
            <a:ext cx="6010454" cy="5145826"/>
          </a:xfrm>
          <a:solidFill>
            <a:schemeClr val="bg1">
              <a:lumMod val="95000"/>
            </a:schemeClr>
          </a:solidFill>
        </p:spPr>
        <p:txBody>
          <a:bodyPr>
            <a:normAutofit/>
          </a:bodyPr>
          <a:lstStyle/>
          <a:p>
            <a:pPr marL="0" indent="0">
              <a:buNone/>
            </a:pPr>
            <a:r>
              <a:rPr lang="en-US" sz="2000" b="1" dirty="0">
                <a:solidFill>
                  <a:srgbClr val="00B0F0"/>
                </a:solidFill>
              </a:rPr>
              <a:t>﻿</a:t>
            </a:r>
            <a:r>
              <a:rPr lang="en-US" sz="2000" b="1" dirty="0" smtClean="0">
                <a:solidFill>
                  <a:srgbClr val="00B0F0"/>
                </a:solidFill>
              </a:rPr>
              <a:t>#include ”xdp1.h”</a:t>
            </a:r>
          </a:p>
          <a:p>
            <a:pPr marL="0" indent="0">
              <a:buNone/>
            </a:pPr>
            <a:r>
              <a:rPr lang="en-US" sz="2000" b="1" dirty="0" err="1" smtClean="0">
                <a:latin typeface="Consolas"/>
                <a:cs typeface="Consolas"/>
              </a:rPr>
              <a:t>int</a:t>
            </a:r>
            <a:r>
              <a:rPr lang="en-US" sz="2000" b="1" dirty="0" smtClean="0">
                <a:latin typeface="Consolas"/>
                <a:cs typeface="Consolas"/>
              </a:rPr>
              <a:t> main </a:t>
            </a:r>
            <a:r>
              <a:rPr lang="en-US" sz="2000" dirty="0" smtClean="0">
                <a:latin typeface="Consolas"/>
                <a:cs typeface="Consolas"/>
              </a:rPr>
              <a:t>() {</a:t>
            </a:r>
          </a:p>
          <a:p>
            <a:pPr marL="0" indent="0">
              <a:buNone/>
            </a:pPr>
            <a:r>
              <a:rPr lang="en-US" sz="2000" dirty="0">
                <a:latin typeface="Consolas"/>
                <a:cs typeface="Consolas"/>
              </a:rPr>
              <a:t>	</a:t>
            </a:r>
            <a:r>
              <a:rPr lang="en-US" sz="2000" b="1" dirty="0" err="1" smtClean="0">
                <a:solidFill>
                  <a:schemeClr val="accent6">
                    <a:lumMod val="75000"/>
                  </a:schemeClr>
                </a:solidFill>
                <a:latin typeface="Consolas"/>
                <a:cs typeface="Consolas"/>
              </a:rPr>
              <a:t>int</a:t>
            </a:r>
            <a:r>
              <a:rPr lang="en-US" sz="2000" dirty="0" smtClean="0">
                <a:solidFill>
                  <a:schemeClr val="accent6">
                    <a:lumMod val="75000"/>
                  </a:schemeClr>
                </a:solidFill>
                <a:latin typeface="Consolas"/>
                <a:cs typeface="Consolas"/>
              </a:rPr>
              <a:t> </a:t>
            </a:r>
            <a:r>
              <a:rPr lang="en-US" sz="2000" dirty="0" err="1" smtClean="0">
                <a:latin typeface="Consolas"/>
                <a:cs typeface="Consolas"/>
              </a:rPr>
              <a:t>fd</a:t>
            </a:r>
            <a:r>
              <a:rPr lang="en-US" sz="2000" dirty="0" smtClean="0">
                <a:latin typeface="Consolas"/>
                <a:cs typeface="Consolas"/>
              </a:rPr>
              <a:t> = </a:t>
            </a:r>
            <a:r>
              <a:rPr lang="en-US" sz="2000" dirty="0" err="1" smtClean="0">
                <a:latin typeface="Consolas"/>
                <a:cs typeface="Consolas"/>
              </a:rPr>
              <a:t>bpf_obj_get</a:t>
            </a:r>
            <a:r>
              <a:rPr lang="en-US" sz="2000" dirty="0" smtClean="0">
                <a:latin typeface="Consolas"/>
                <a:cs typeface="Consolas"/>
              </a:rPr>
              <a:t>(MAP_PATH);</a:t>
            </a:r>
          </a:p>
          <a:p>
            <a:pPr marL="0" indent="0">
              <a:buNone/>
            </a:pPr>
            <a:r>
              <a:rPr lang="en-US" sz="2000" dirty="0">
                <a:latin typeface="Consolas"/>
                <a:cs typeface="Consolas"/>
              </a:rPr>
              <a:t>	</a:t>
            </a:r>
            <a:r>
              <a:rPr lang="en-US" sz="2000" dirty="0" smtClean="0">
                <a:latin typeface="Consolas"/>
                <a:cs typeface="Consolas"/>
              </a:rPr>
              <a:t>…</a:t>
            </a:r>
          </a:p>
          <a:p>
            <a:pPr marL="0" indent="0">
              <a:buNone/>
            </a:pPr>
            <a:r>
              <a:rPr lang="en-US" sz="2000" dirty="0">
                <a:latin typeface="Consolas"/>
                <a:cs typeface="Consolas"/>
              </a:rPr>
              <a:t>	</a:t>
            </a:r>
            <a:r>
              <a:rPr lang="en-US" sz="2000" b="1" dirty="0" err="1" smtClean="0">
                <a:solidFill>
                  <a:schemeClr val="accent6">
                    <a:lumMod val="75000"/>
                  </a:schemeClr>
                </a:solidFill>
                <a:latin typeface="Consolas"/>
                <a:cs typeface="Consolas"/>
              </a:rPr>
              <a:t>struct</a:t>
            </a:r>
            <a:r>
              <a:rPr lang="en-US" sz="2000" dirty="0" smtClean="0">
                <a:solidFill>
                  <a:schemeClr val="accent6">
                    <a:lumMod val="75000"/>
                  </a:schemeClr>
                </a:solidFill>
                <a:latin typeface="Consolas"/>
                <a:cs typeface="Consolas"/>
              </a:rPr>
              <a:t> </a:t>
            </a:r>
            <a:r>
              <a:rPr lang="en-US" sz="2000" dirty="0" err="1" smtClean="0">
                <a:latin typeface="Consolas"/>
                <a:cs typeface="Consolas"/>
              </a:rPr>
              <a:t>mactable_key</a:t>
            </a:r>
            <a:r>
              <a:rPr lang="en-US" sz="2000" dirty="0" smtClean="0">
                <a:latin typeface="Consolas"/>
                <a:cs typeface="Consolas"/>
              </a:rPr>
              <a:t> key;</a:t>
            </a:r>
          </a:p>
          <a:p>
            <a:pPr marL="0" indent="0">
              <a:buNone/>
            </a:pPr>
            <a:r>
              <a:rPr lang="en-US" sz="2000" dirty="0">
                <a:latin typeface="Consolas"/>
                <a:cs typeface="Consolas"/>
              </a:rPr>
              <a:t>	</a:t>
            </a:r>
            <a:r>
              <a:rPr lang="en-US" sz="2000" dirty="0" err="1" smtClean="0">
                <a:latin typeface="Consolas"/>
                <a:cs typeface="Consolas"/>
              </a:rPr>
              <a:t>memcpy</a:t>
            </a:r>
            <a:r>
              <a:rPr lang="en-US" sz="2000" dirty="0" smtClean="0">
                <a:latin typeface="Consolas"/>
                <a:cs typeface="Consolas"/>
              </a:rPr>
              <a:t>(key.field0, MACADDR, 6);</a:t>
            </a:r>
          </a:p>
          <a:p>
            <a:pPr marL="0" indent="0">
              <a:buNone/>
            </a:pPr>
            <a:r>
              <a:rPr lang="en-US" sz="2000" dirty="0">
                <a:latin typeface="Consolas"/>
                <a:cs typeface="Consolas"/>
              </a:rPr>
              <a:t>	</a:t>
            </a:r>
            <a:r>
              <a:rPr lang="en-US" sz="2000" b="1" dirty="0" err="1" smtClean="0">
                <a:solidFill>
                  <a:schemeClr val="accent6">
                    <a:lumMod val="75000"/>
                  </a:schemeClr>
                </a:solidFill>
                <a:latin typeface="Consolas"/>
                <a:cs typeface="Consolas"/>
              </a:rPr>
              <a:t>struct</a:t>
            </a:r>
            <a:r>
              <a:rPr lang="en-US" sz="2000" dirty="0" smtClean="0">
                <a:solidFill>
                  <a:schemeClr val="accent6">
                    <a:lumMod val="75000"/>
                  </a:schemeClr>
                </a:solidFill>
                <a:latin typeface="Consolas"/>
                <a:cs typeface="Consolas"/>
              </a:rPr>
              <a:t> </a:t>
            </a:r>
            <a:r>
              <a:rPr lang="en-US" sz="2000" dirty="0" err="1" smtClean="0">
                <a:latin typeface="Consolas"/>
                <a:cs typeface="Consolas"/>
              </a:rPr>
              <a:t>mactable_value</a:t>
            </a:r>
            <a:r>
              <a:rPr lang="en-US" sz="2000" dirty="0" smtClean="0">
                <a:latin typeface="Consolas"/>
                <a:cs typeface="Consolas"/>
              </a:rPr>
              <a:t> value;</a:t>
            </a:r>
          </a:p>
          <a:p>
            <a:pPr marL="0" indent="0">
              <a:buNone/>
            </a:pPr>
            <a:r>
              <a:rPr lang="en-US" sz="2000" dirty="0">
                <a:latin typeface="Consolas"/>
                <a:cs typeface="Consolas"/>
              </a:rPr>
              <a:t>	</a:t>
            </a:r>
            <a:r>
              <a:rPr lang="en-US" sz="2000" dirty="0" err="1" smtClean="0">
                <a:latin typeface="Consolas"/>
                <a:cs typeface="Consolas"/>
              </a:rPr>
              <a:t>value.action</a:t>
            </a:r>
            <a:r>
              <a:rPr lang="en-US" sz="2000" dirty="0" smtClean="0">
                <a:latin typeface="Consolas"/>
                <a:cs typeface="Consolas"/>
              </a:rPr>
              <a:t> = </a:t>
            </a:r>
            <a:r>
              <a:rPr lang="en-US" sz="2000" dirty="0" err="1" smtClean="0">
                <a:latin typeface="Consolas"/>
                <a:cs typeface="Consolas"/>
              </a:rPr>
              <a:t>Fallback_action</a:t>
            </a:r>
            <a:r>
              <a:rPr lang="en-US" sz="2000" dirty="0" smtClean="0">
                <a:latin typeface="Consolas"/>
                <a:cs typeface="Consolas"/>
              </a:rPr>
              <a:t>;</a:t>
            </a:r>
          </a:p>
          <a:p>
            <a:pPr marL="0" indent="0">
              <a:buNone/>
            </a:pPr>
            <a:endParaRPr lang="en-US" sz="2000" dirty="0" smtClean="0">
              <a:latin typeface="Consolas"/>
              <a:cs typeface="Consolas"/>
            </a:endParaRPr>
          </a:p>
          <a:p>
            <a:pPr marL="0" indent="0">
              <a:buNone/>
            </a:pPr>
            <a:r>
              <a:rPr lang="en-US" sz="2000" dirty="0">
                <a:latin typeface="Consolas"/>
                <a:cs typeface="Consolas"/>
              </a:rPr>
              <a:t>	</a:t>
            </a:r>
            <a:r>
              <a:rPr lang="en-US" sz="2000" dirty="0" err="1" smtClean="0">
                <a:latin typeface="Consolas"/>
                <a:cs typeface="Consolas"/>
              </a:rPr>
              <a:t>bpf_update_elem</a:t>
            </a:r>
            <a:r>
              <a:rPr lang="en-US" sz="2000" dirty="0" smtClean="0">
                <a:latin typeface="Consolas"/>
                <a:cs typeface="Consolas"/>
              </a:rPr>
              <a:t>(</a:t>
            </a:r>
            <a:r>
              <a:rPr lang="en-US" sz="2000" dirty="0" err="1" smtClean="0">
                <a:latin typeface="Consolas"/>
                <a:cs typeface="Consolas"/>
              </a:rPr>
              <a:t>fd</a:t>
            </a:r>
            <a:r>
              <a:rPr lang="en-US" sz="2000" dirty="0" smtClean="0">
                <a:latin typeface="Consolas"/>
                <a:cs typeface="Consolas"/>
              </a:rPr>
              <a:t>, &amp;key, &amp;value, BPF_ANY);</a:t>
            </a:r>
          </a:p>
          <a:p>
            <a:pPr marL="0" indent="0">
              <a:buNone/>
            </a:pPr>
            <a:endParaRPr lang="en-US" sz="2000" dirty="0">
              <a:latin typeface="Consolas"/>
              <a:cs typeface="Consolas"/>
            </a:endParaRPr>
          </a:p>
          <a:p>
            <a:pPr marL="0" indent="0">
              <a:buNone/>
            </a:pPr>
            <a:r>
              <a:rPr lang="en-US" sz="2000" dirty="0" smtClean="0">
                <a:latin typeface="Consolas"/>
                <a:cs typeface="Consolas"/>
              </a:rPr>
              <a:t>}</a:t>
            </a:r>
          </a:p>
        </p:txBody>
      </p:sp>
      <p:sp>
        <p:nvSpPr>
          <p:cNvPr id="5" name="Content Placeholder 2"/>
          <p:cNvSpPr txBox="1">
            <a:spLocks/>
          </p:cNvSpPr>
          <p:nvPr/>
        </p:nvSpPr>
        <p:spPr>
          <a:xfrm>
            <a:off x="410783" y="1438842"/>
            <a:ext cx="4931138" cy="5120219"/>
          </a:xfrm>
          <a:prstGeom prst="rect">
            <a:avLst/>
          </a:prstGeom>
          <a:solidFill>
            <a:schemeClr val="bg1">
              <a:lumMod val="95000"/>
            </a:schemeClr>
          </a:solidFill>
        </p:spPr>
        <p:txBody>
          <a:bodyPr vert="horz" lIns="91440" tIns="45720" rIns="91440" bIns="45720" rtlCol="0">
            <a:normAutofit fontScale="62500" lnSpcReduction="20000"/>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pPr marL="0" indent="0">
              <a:buFont typeface="Arial"/>
              <a:buNone/>
            </a:pPr>
            <a:r>
              <a:rPr lang="en-US" dirty="0" smtClean="0"/>
              <a:t>﻿</a:t>
            </a:r>
            <a:r>
              <a:rPr lang="en-US" b="1" dirty="0" err="1">
                <a:solidFill>
                  <a:schemeClr val="accent6">
                    <a:lumMod val="75000"/>
                  </a:schemeClr>
                </a:solidFill>
                <a:latin typeface="Consolas"/>
                <a:cs typeface="Consolas"/>
              </a:rPr>
              <a:t>s</a:t>
            </a:r>
            <a:r>
              <a:rPr lang="en-US" b="1" dirty="0" err="1" smtClean="0">
                <a:solidFill>
                  <a:schemeClr val="accent6">
                    <a:lumMod val="75000"/>
                  </a:schemeClr>
                </a:solidFill>
                <a:latin typeface="Consolas"/>
                <a:cs typeface="Consolas"/>
              </a:rPr>
              <a:t>truct</a:t>
            </a:r>
            <a:r>
              <a:rPr lang="en-US" dirty="0" smtClean="0">
                <a:solidFill>
                  <a:schemeClr val="accent6">
                    <a:lumMod val="75000"/>
                  </a:schemeClr>
                </a:solidFill>
                <a:latin typeface="Consolas"/>
                <a:cs typeface="Consolas"/>
              </a:rPr>
              <a:t> </a:t>
            </a:r>
            <a:r>
              <a:rPr lang="en-US" dirty="0" err="1" smtClean="0">
                <a:latin typeface="Consolas"/>
                <a:cs typeface="Consolas"/>
              </a:rPr>
              <a:t>mactable_key</a:t>
            </a:r>
            <a:r>
              <a:rPr lang="en-US" dirty="0" smtClean="0">
                <a:latin typeface="Consolas"/>
                <a:cs typeface="Consolas"/>
              </a:rPr>
              <a:t> {</a:t>
            </a:r>
          </a:p>
          <a:p>
            <a:pPr marL="0" indent="0">
              <a:buNone/>
            </a:pPr>
            <a:r>
              <a:rPr lang="en-US" dirty="0" smtClean="0">
                <a:latin typeface="Consolas"/>
                <a:cs typeface="Consolas"/>
              </a:rPr>
              <a:t>	u8 field0[6];</a:t>
            </a:r>
          </a:p>
          <a:p>
            <a:pPr marL="0" indent="0">
              <a:buNone/>
            </a:pPr>
            <a:r>
              <a:rPr lang="en-US" dirty="0" smtClean="0">
                <a:latin typeface="Consolas"/>
                <a:cs typeface="Consolas"/>
              </a:rPr>
              <a:t>}</a:t>
            </a:r>
          </a:p>
          <a:p>
            <a:pPr marL="0" indent="0">
              <a:buNone/>
            </a:pPr>
            <a:r>
              <a:rPr lang="en-US" b="1" dirty="0" err="1">
                <a:solidFill>
                  <a:schemeClr val="accent6">
                    <a:lumMod val="75000"/>
                  </a:schemeClr>
                </a:solidFill>
                <a:latin typeface="Consolas"/>
                <a:cs typeface="Consolas"/>
              </a:rPr>
              <a:t>e</a:t>
            </a:r>
            <a:r>
              <a:rPr lang="en-US" b="1" dirty="0" err="1" smtClean="0">
                <a:solidFill>
                  <a:schemeClr val="accent6">
                    <a:lumMod val="75000"/>
                  </a:schemeClr>
                </a:solidFill>
                <a:latin typeface="Consolas"/>
                <a:cs typeface="Consolas"/>
              </a:rPr>
              <a:t>num</a:t>
            </a:r>
            <a:r>
              <a:rPr lang="en-US" dirty="0" smtClean="0">
                <a:solidFill>
                  <a:schemeClr val="accent6">
                    <a:lumMod val="75000"/>
                  </a:schemeClr>
                </a:solidFill>
                <a:latin typeface="Consolas"/>
                <a:cs typeface="Consolas"/>
              </a:rPr>
              <a:t> </a:t>
            </a:r>
            <a:r>
              <a:rPr lang="en-US" dirty="0" err="1" smtClean="0">
                <a:latin typeface="Consolas"/>
                <a:cs typeface="Consolas"/>
              </a:rPr>
              <a:t>mactable_actions</a:t>
            </a:r>
            <a:r>
              <a:rPr lang="en-US" dirty="0" smtClean="0">
                <a:latin typeface="Consolas"/>
                <a:cs typeface="Consolas"/>
              </a:rPr>
              <a:t> {</a:t>
            </a:r>
          </a:p>
          <a:p>
            <a:pPr marL="0" indent="0">
              <a:buNone/>
            </a:pPr>
            <a:r>
              <a:rPr lang="en-US" dirty="0" smtClean="0">
                <a:latin typeface="Consolas"/>
                <a:cs typeface="Consolas"/>
              </a:rPr>
              <a:t>	</a:t>
            </a:r>
            <a:r>
              <a:rPr lang="en-US" dirty="0" err="1" smtClean="0">
                <a:latin typeface="Consolas"/>
                <a:cs typeface="Consolas"/>
              </a:rPr>
              <a:t>Fallback_action</a:t>
            </a:r>
            <a:r>
              <a:rPr lang="en-US" dirty="0" smtClean="0">
                <a:latin typeface="Consolas"/>
                <a:cs typeface="Consolas"/>
              </a:rPr>
              <a:t>,</a:t>
            </a:r>
          </a:p>
          <a:p>
            <a:pPr marL="0" indent="0">
              <a:buNone/>
            </a:pPr>
            <a:r>
              <a:rPr lang="en-US" dirty="0">
                <a:latin typeface="Consolas"/>
                <a:cs typeface="Consolas"/>
              </a:rPr>
              <a:t>	</a:t>
            </a:r>
            <a:r>
              <a:rPr lang="en-US" dirty="0" err="1" smtClean="0">
                <a:latin typeface="Consolas"/>
                <a:cs typeface="Consolas"/>
              </a:rPr>
              <a:t>Drop_action</a:t>
            </a:r>
            <a:r>
              <a:rPr lang="en-US" dirty="0" smtClean="0">
                <a:latin typeface="Consolas"/>
                <a:cs typeface="Consolas"/>
              </a:rPr>
              <a:t>,</a:t>
            </a:r>
            <a:endParaRPr lang="en-US" dirty="0">
              <a:latin typeface="Consolas"/>
              <a:cs typeface="Consolas"/>
            </a:endParaRPr>
          </a:p>
          <a:p>
            <a:pPr marL="0" indent="0">
              <a:buNone/>
            </a:pPr>
            <a:r>
              <a:rPr lang="en-US" dirty="0" smtClean="0">
                <a:latin typeface="Consolas"/>
                <a:cs typeface="Consolas"/>
              </a:rPr>
              <a:t>}</a:t>
            </a:r>
          </a:p>
          <a:p>
            <a:pPr marL="0" indent="0">
              <a:buNone/>
            </a:pPr>
            <a:r>
              <a:rPr lang="en-US" b="1" dirty="0" err="1">
                <a:solidFill>
                  <a:schemeClr val="accent6">
                    <a:lumMod val="75000"/>
                  </a:schemeClr>
                </a:solidFill>
                <a:latin typeface="Consolas"/>
                <a:cs typeface="Consolas"/>
              </a:rPr>
              <a:t>s</a:t>
            </a:r>
            <a:r>
              <a:rPr lang="en-US" b="1" dirty="0" err="1" smtClean="0">
                <a:solidFill>
                  <a:schemeClr val="accent6">
                    <a:lumMod val="75000"/>
                  </a:schemeClr>
                </a:solidFill>
                <a:latin typeface="Consolas"/>
                <a:cs typeface="Consolas"/>
              </a:rPr>
              <a:t>truct</a:t>
            </a:r>
            <a:r>
              <a:rPr lang="en-US" dirty="0" smtClean="0">
                <a:solidFill>
                  <a:schemeClr val="accent6">
                    <a:lumMod val="75000"/>
                  </a:schemeClr>
                </a:solidFill>
                <a:latin typeface="Consolas"/>
                <a:cs typeface="Consolas"/>
              </a:rPr>
              <a:t> </a:t>
            </a:r>
            <a:r>
              <a:rPr lang="en-US" dirty="0" err="1" smtClean="0">
                <a:latin typeface="Consolas"/>
                <a:cs typeface="Consolas"/>
              </a:rPr>
              <a:t>mactable_value</a:t>
            </a:r>
            <a:r>
              <a:rPr lang="en-US" dirty="0" smtClean="0">
                <a:latin typeface="Consolas"/>
                <a:cs typeface="Consolas"/>
              </a:rPr>
              <a:t> {</a:t>
            </a:r>
          </a:p>
          <a:p>
            <a:pPr marL="0" indent="0">
              <a:buNone/>
            </a:pPr>
            <a:r>
              <a:rPr lang="en-US" dirty="0" smtClean="0">
                <a:latin typeface="Consolas"/>
                <a:cs typeface="Consolas"/>
              </a:rPr>
              <a:t>	</a:t>
            </a:r>
            <a:r>
              <a:rPr lang="en-US" b="1" dirty="0" err="1" smtClean="0">
                <a:solidFill>
                  <a:schemeClr val="accent6">
                    <a:lumMod val="75000"/>
                  </a:schemeClr>
                </a:solidFill>
                <a:latin typeface="Consolas"/>
                <a:cs typeface="Consolas"/>
              </a:rPr>
              <a:t>enum</a:t>
            </a:r>
            <a:r>
              <a:rPr lang="en-US" dirty="0" smtClean="0">
                <a:solidFill>
                  <a:schemeClr val="accent6">
                    <a:lumMod val="75000"/>
                  </a:schemeClr>
                </a:solidFill>
                <a:latin typeface="Consolas"/>
                <a:cs typeface="Consolas"/>
              </a:rPr>
              <a:t> </a:t>
            </a:r>
            <a:r>
              <a:rPr lang="en-US" dirty="0" err="1" smtClean="0">
                <a:latin typeface="Consolas"/>
                <a:cs typeface="Consolas"/>
              </a:rPr>
              <a:t>mactable_actions</a:t>
            </a:r>
            <a:r>
              <a:rPr lang="en-US" dirty="0" smtClean="0">
                <a:latin typeface="Consolas"/>
                <a:cs typeface="Consolas"/>
              </a:rPr>
              <a:t> action;</a:t>
            </a:r>
          </a:p>
          <a:p>
            <a:pPr marL="0" indent="0">
              <a:buNone/>
            </a:pPr>
            <a:r>
              <a:rPr lang="en-US" dirty="0" smtClean="0">
                <a:latin typeface="Consolas"/>
                <a:cs typeface="Consolas"/>
              </a:rPr>
              <a:t>	union {</a:t>
            </a:r>
          </a:p>
          <a:p>
            <a:pPr marL="0" indent="0">
              <a:buNone/>
            </a:pPr>
            <a:r>
              <a:rPr lang="en-US" dirty="0" smtClean="0">
                <a:latin typeface="Consolas"/>
                <a:cs typeface="Consolas"/>
              </a:rPr>
              <a:t>		</a:t>
            </a:r>
            <a:r>
              <a:rPr lang="en-US" b="1" dirty="0" err="1" smtClean="0">
                <a:solidFill>
                  <a:schemeClr val="accent6">
                    <a:lumMod val="75000"/>
                  </a:schemeClr>
                </a:solidFill>
                <a:latin typeface="Consolas"/>
                <a:cs typeface="Consolas"/>
              </a:rPr>
              <a:t>struct</a:t>
            </a:r>
            <a:r>
              <a:rPr lang="en-US" dirty="0" smtClean="0">
                <a:solidFill>
                  <a:schemeClr val="accent6">
                    <a:lumMod val="75000"/>
                  </a:schemeClr>
                </a:solidFill>
                <a:latin typeface="Consolas"/>
                <a:cs typeface="Consolas"/>
              </a:rPr>
              <a:t> </a:t>
            </a:r>
            <a:r>
              <a:rPr lang="en-US" dirty="0" smtClean="0">
                <a:latin typeface="Consolas"/>
                <a:cs typeface="Consolas"/>
              </a:rPr>
              <a:t>{</a:t>
            </a:r>
          </a:p>
          <a:p>
            <a:pPr marL="0" indent="0">
              <a:buNone/>
            </a:pPr>
            <a:r>
              <a:rPr lang="en-US" dirty="0" smtClean="0">
                <a:latin typeface="Consolas"/>
                <a:cs typeface="Consolas"/>
              </a:rPr>
              <a:t>		} </a:t>
            </a:r>
            <a:r>
              <a:rPr lang="en-US" dirty="0" err="1" smtClean="0">
                <a:latin typeface="Consolas"/>
                <a:cs typeface="Consolas"/>
              </a:rPr>
              <a:t>Fallback_action</a:t>
            </a:r>
            <a:r>
              <a:rPr lang="en-US" dirty="0" smtClean="0">
                <a:latin typeface="Consolas"/>
                <a:cs typeface="Consolas"/>
              </a:rPr>
              <a:t>;</a:t>
            </a:r>
          </a:p>
          <a:p>
            <a:pPr marL="0" indent="0">
              <a:buNone/>
            </a:pPr>
            <a:r>
              <a:rPr lang="en-US" dirty="0">
                <a:latin typeface="Consolas"/>
                <a:cs typeface="Consolas"/>
              </a:rPr>
              <a:t>	</a:t>
            </a:r>
            <a:r>
              <a:rPr lang="en-US" dirty="0" smtClean="0">
                <a:latin typeface="Consolas"/>
                <a:cs typeface="Consolas"/>
              </a:rPr>
              <a:t>	</a:t>
            </a:r>
            <a:r>
              <a:rPr lang="en-US" b="1" dirty="0" err="1" smtClean="0">
                <a:solidFill>
                  <a:schemeClr val="accent6">
                    <a:lumMod val="75000"/>
                  </a:schemeClr>
                </a:solidFill>
                <a:latin typeface="Consolas"/>
                <a:cs typeface="Consolas"/>
              </a:rPr>
              <a:t>struct</a:t>
            </a:r>
            <a:r>
              <a:rPr lang="en-US" dirty="0" smtClean="0">
                <a:solidFill>
                  <a:schemeClr val="accent6">
                    <a:lumMod val="75000"/>
                  </a:schemeClr>
                </a:solidFill>
                <a:latin typeface="Consolas"/>
                <a:cs typeface="Consolas"/>
              </a:rPr>
              <a:t> </a:t>
            </a:r>
            <a:r>
              <a:rPr lang="en-US" dirty="0" smtClean="0">
                <a:latin typeface="Consolas"/>
                <a:cs typeface="Consolas"/>
              </a:rPr>
              <a:t>{</a:t>
            </a:r>
          </a:p>
          <a:p>
            <a:pPr marL="0" indent="0">
              <a:buNone/>
            </a:pPr>
            <a:r>
              <a:rPr lang="en-US" dirty="0">
                <a:latin typeface="Consolas"/>
                <a:cs typeface="Consolas"/>
              </a:rPr>
              <a:t>	</a:t>
            </a:r>
            <a:r>
              <a:rPr lang="en-US" dirty="0" smtClean="0">
                <a:latin typeface="Consolas"/>
                <a:cs typeface="Consolas"/>
              </a:rPr>
              <a:t>	} </a:t>
            </a:r>
            <a:r>
              <a:rPr lang="en-US" dirty="0" err="1" smtClean="0">
                <a:latin typeface="Consolas"/>
                <a:cs typeface="Consolas"/>
              </a:rPr>
              <a:t>Drop_action</a:t>
            </a:r>
            <a:r>
              <a:rPr lang="en-US" dirty="0" smtClean="0">
                <a:latin typeface="Consolas"/>
                <a:cs typeface="Consolas"/>
              </a:rPr>
              <a:t>;</a:t>
            </a:r>
            <a:endParaRPr lang="en-US" dirty="0">
              <a:latin typeface="Consolas"/>
              <a:cs typeface="Consolas"/>
            </a:endParaRPr>
          </a:p>
          <a:p>
            <a:pPr marL="0" indent="0">
              <a:buNone/>
            </a:pPr>
            <a:r>
              <a:rPr lang="en-US" dirty="0" smtClean="0">
                <a:latin typeface="Consolas"/>
                <a:cs typeface="Consolas"/>
              </a:rPr>
              <a:t>	} u;</a:t>
            </a:r>
          </a:p>
          <a:p>
            <a:pPr marL="0" indent="0">
              <a:buNone/>
            </a:pPr>
            <a:r>
              <a:rPr lang="en-US" dirty="0">
                <a:latin typeface="Consolas"/>
                <a:cs typeface="Consolas"/>
              </a:rPr>
              <a:t>}</a:t>
            </a:r>
            <a:endParaRPr lang="en-US" dirty="0" smtClean="0">
              <a:latin typeface="Consolas"/>
              <a:cs typeface="Consolas"/>
            </a:endParaRPr>
          </a:p>
          <a:p>
            <a:pPr marL="0" indent="0">
              <a:buNone/>
            </a:pPr>
            <a:endParaRPr lang="en-US" dirty="0" smtClean="0">
              <a:latin typeface="Consolas"/>
              <a:cs typeface="Consolas"/>
            </a:endParaRPr>
          </a:p>
        </p:txBody>
      </p:sp>
      <p:sp>
        <p:nvSpPr>
          <p:cNvPr id="4" name="TextBox 3"/>
          <p:cNvSpPr txBox="1"/>
          <p:nvPr/>
        </p:nvSpPr>
        <p:spPr>
          <a:xfrm>
            <a:off x="410783" y="982349"/>
            <a:ext cx="2166170" cy="430887"/>
          </a:xfrm>
          <a:prstGeom prst="rect">
            <a:avLst/>
          </a:prstGeom>
          <a:noFill/>
        </p:spPr>
        <p:txBody>
          <a:bodyPr wrap="none" rtlCol="0">
            <a:spAutoFit/>
          </a:bodyPr>
          <a:lstStyle/>
          <a:p>
            <a:r>
              <a:rPr lang="en-US" sz="2200" b="1" dirty="0" smtClean="0">
                <a:solidFill>
                  <a:srgbClr val="C00000"/>
                </a:solidFill>
              </a:rPr>
              <a:t>Generate</a:t>
            </a:r>
            <a:r>
              <a:rPr lang="en-US" sz="2200" dirty="0" smtClean="0"/>
              <a:t>: xpd1.h</a:t>
            </a:r>
            <a:endParaRPr lang="en-US" sz="2200" dirty="0"/>
          </a:p>
        </p:txBody>
      </p:sp>
      <p:sp>
        <p:nvSpPr>
          <p:cNvPr id="6" name="TextBox 5"/>
          <p:cNvSpPr txBox="1"/>
          <p:nvPr/>
        </p:nvSpPr>
        <p:spPr>
          <a:xfrm>
            <a:off x="5859162" y="1007955"/>
            <a:ext cx="3210366" cy="430887"/>
          </a:xfrm>
          <a:prstGeom prst="rect">
            <a:avLst/>
          </a:prstGeom>
          <a:noFill/>
        </p:spPr>
        <p:txBody>
          <a:bodyPr wrap="none" rtlCol="0">
            <a:spAutoFit/>
          </a:bodyPr>
          <a:lstStyle/>
          <a:p>
            <a:r>
              <a:rPr lang="en-US" sz="2200" b="1" dirty="0" smtClean="0">
                <a:solidFill>
                  <a:srgbClr val="C00000"/>
                </a:solidFill>
              </a:rPr>
              <a:t>User provide</a:t>
            </a:r>
            <a:r>
              <a:rPr lang="en-US" sz="2200" dirty="0" smtClean="0"/>
              <a:t>: user_xpd1.c</a:t>
            </a:r>
            <a:endParaRPr lang="en-US" sz="2200" dirty="0"/>
          </a:p>
        </p:txBody>
      </p:sp>
      <p:cxnSp>
        <p:nvCxnSpPr>
          <p:cNvPr id="9" name="Straight Arrow Connector 8"/>
          <p:cNvCxnSpPr/>
          <p:nvPr/>
        </p:nvCxnSpPr>
        <p:spPr>
          <a:xfrm>
            <a:off x="3376246" y="1652954"/>
            <a:ext cx="3200400" cy="1529861"/>
          </a:xfrm>
          <a:prstGeom prst="straightConnector1">
            <a:avLst/>
          </a:prstGeom>
          <a:ln w="3175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598985" y="3853420"/>
            <a:ext cx="3171092" cy="145531"/>
          </a:xfrm>
          <a:prstGeom prst="straightConnector1">
            <a:avLst/>
          </a:prstGeom>
          <a:ln w="31750">
            <a:solidFill>
              <a:schemeClr val="tx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428022"/>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rPr>
              <a:t>Setup and Installation</a:t>
            </a:r>
            <a:endParaRPr lang="en-US" b="1" dirty="0">
              <a:solidFill>
                <a:srgbClr val="002060"/>
              </a:solidFill>
            </a:endParaRPr>
          </a:p>
        </p:txBody>
      </p:sp>
      <p:sp>
        <p:nvSpPr>
          <p:cNvPr id="3" name="Content Placeholder 2"/>
          <p:cNvSpPr>
            <a:spLocks noGrp="1"/>
          </p:cNvSpPr>
          <p:nvPr>
            <p:ph idx="1"/>
          </p:nvPr>
        </p:nvSpPr>
        <p:spPr/>
        <p:txBody>
          <a:bodyPr>
            <a:normAutofit/>
          </a:bodyPr>
          <a:lstStyle/>
          <a:p>
            <a:r>
              <a:rPr lang="en-US" dirty="0"/>
              <a:t>Source code at </a:t>
            </a:r>
            <a:r>
              <a:rPr lang="en-US" dirty="0" err="1"/>
              <a:t>Github</a:t>
            </a:r>
            <a:endParaRPr lang="en-US" dirty="0"/>
          </a:p>
          <a:p>
            <a:pPr lvl="1"/>
            <a:r>
              <a:rPr lang="en-US" dirty="0" err="1"/>
              <a:t>git</a:t>
            </a:r>
            <a:r>
              <a:rPr lang="en-US" dirty="0"/>
              <a:t> clone </a:t>
            </a:r>
            <a:r>
              <a:rPr lang="en-US" dirty="0">
                <a:hlinkClick r:id="rId3"/>
              </a:rPr>
              <a:t>https://github.com/williamtu/p4c-xdp/</a:t>
            </a:r>
            <a:r>
              <a:rPr lang="en-US" dirty="0"/>
              <a:t>  </a:t>
            </a:r>
          </a:p>
          <a:p>
            <a:pPr lvl="1"/>
            <a:r>
              <a:rPr lang="en-US" dirty="0"/>
              <a:t>Vagrant box / </a:t>
            </a:r>
            <a:r>
              <a:rPr lang="en-US" dirty="0" err="1"/>
              <a:t>docker</a:t>
            </a:r>
            <a:r>
              <a:rPr lang="en-US" dirty="0"/>
              <a:t> image available</a:t>
            </a:r>
          </a:p>
          <a:p>
            <a:r>
              <a:rPr lang="en-US" dirty="0" smtClean="0"/>
              <a:t>Dependencies:</a:t>
            </a:r>
          </a:p>
          <a:p>
            <a:pPr lvl="1"/>
            <a:r>
              <a:rPr lang="en-US" dirty="0" smtClean="0"/>
              <a:t>P4 2016: </a:t>
            </a:r>
            <a:r>
              <a:rPr lang="en-US" dirty="0" smtClean="0">
                <a:hlinkClick r:id="rId4"/>
              </a:rPr>
              <a:t>https://github.com/p4lang/p4c</a:t>
            </a:r>
            <a:endParaRPr lang="en-US" dirty="0" smtClean="0"/>
          </a:p>
          <a:p>
            <a:pPr lvl="1"/>
            <a:r>
              <a:rPr lang="en-US" dirty="0"/>
              <a:t>Linux </a:t>
            </a:r>
            <a:r>
              <a:rPr lang="en-US" dirty="0" smtClean="0"/>
              <a:t>&gt;= 4.10.0-rc7:</a:t>
            </a:r>
            <a:r>
              <a:rPr lang="en-US" dirty="0"/>
              <a:t> </a:t>
            </a:r>
            <a:r>
              <a:rPr lang="en-US" dirty="0">
                <a:hlinkClick r:id="rId5"/>
              </a:rPr>
              <a:t>http://www.kernel.org/</a:t>
            </a:r>
            <a:endParaRPr lang="en-US" dirty="0"/>
          </a:p>
          <a:p>
            <a:pPr lvl="1"/>
            <a:r>
              <a:rPr lang="en-US" dirty="0"/>
              <a:t>iproute2 &gt;= 4.8.0: </a:t>
            </a:r>
            <a:r>
              <a:rPr lang="en-US" dirty="0">
                <a:hlinkClick r:id="rId6"/>
              </a:rPr>
              <a:t>https://www.kernel.org/pub/linux/utils/net/iproute2/</a:t>
            </a:r>
            <a:endParaRPr lang="en-US" dirty="0"/>
          </a:p>
          <a:p>
            <a:pPr lvl="1"/>
            <a:r>
              <a:rPr lang="en-US" dirty="0" err="1"/>
              <a:t>clang+LLVM</a:t>
            </a:r>
            <a:r>
              <a:rPr lang="en-US" dirty="0"/>
              <a:t> &gt;=3.7.1: </a:t>
            </a:r>
            <a:r>
              <a:rPr lang="en-US" dirty="0">
                <a:hlinkClick r:id="rId7"/>
              </a:rPr>
              <a:t>http://</a:t>
            </a:r>
            <a:r>
              <a:rPr lang="en-US" dirty="0" smtClean="0">
                <a:hlinkClick r:id="rId7"/>
              </a:rPr>
              <a:t>llvm.org/releases</a:t>
            </a:r>
            <a:endParaRPr lang="en-US" dirty="0" smtClean="0"/>
          </a:p>
          <a:p>
            <a:r>
              <a:rPr lang="en-US" dirty="0" smtClean="0"/>
              <a:t>P4C-XDP binary</a:t>
            </a:r>
          </a:p>
          <a:p>
            <a:pPr lvl="1"/>
            <a:r>
              <a:rPr lang="en-US" dirty="0" smtClean="0"/>
              <a:t>#</a:t>
            </a:r>
            <a:r>
              <a:rPr lang="en-US" b="1" dirty="0" smtClean="0">
                <a:solidFill>
                  <a:srgbClr val="0070C0"/>
                </a:solidFill>
              </a:rPr>
              <a:t>./p4c-xdp </a:t>
            </a:r>
            <a:r>
              <a:rPr lang="en-US" dirty="0" smtClean="0"/>
              <a:t>--target </a:t>
            </a:r>
            <a:r>
              <a:rPr lang="en-US" dirty="0" err="1" smtClean="0"/>
              <a:t>xdp</a:t>
            </a:r>
            <a:r>
              <a:rPr lang="en-US" dirty="0" smtClean="0"/>
              <a:t> -o &lt;</a:t>
            </a:r>
            <a:r>
              <a:rPr lang="en-US" b="1" dirty="0" err="1" smtClean="0">
                <a:solidFill>
                  <a:srgbClr val="C00000"/>
                </a:solidFill>
              </a:rPr>
              <a:t>output_xdp.c</a:t>
            </a:r>
            <a:r>
              <a:rPr lang="en-US" dirty="0" smtClean="0"/>
              <a:t>&gt; &lt;</a:t>
            </a:r>
            <a:r>
              <a:rPr lang="en-US" b="1" dirty="0" smtClean="0">
                <a:solidFill>
                  <a:schemeClr val="accent6">
                    <a:lumMod val="75000"/>
                  </a:schemeClr>
                </a:solidFill>
              </a:rPr>
              <a:t>input.p4</a:t>
            </a:r>
            <a:r>
              <a:rPr lang="en-US" dirty="0" smtClean="0"/>
              <a:t>&gt;</a:t>
            </a:r>
          </a:p>
        </p:txBody>
      </p:sp>
    </p:spTree>
    <p:extLst>
      <p:ext uri="{BB962C8B-B14F-4D97-AF65-F5344CB8AC3E}">
        <p14:creationId xmlns:p14="http://schemas.microsoft.com/office/powerpoint/2010/main" val="182902693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rPr>
              <a:t>Experiences with BPF Verifier</a:t>
            </a:r>
            <a:endParaRPr lang="en-US" b="1" dirty="0">
              <a:solidFill>
                <a:srgbClr val="002060"/>
              </a:solidFill>
            </a:endParaRPr>
          </a:p>
        </p:txBody>
      </p:sp>
      <p:sp>
        <p:nvSpPr>
          <p:cNvPr id="3" name="Content Placeholder 2"/>
          <p:cNvSpPr>
            <a:spLocks noGrp="1"/>
          </p:cNvSpPr>
          <p:nvPr>
            <p:ph idx="1"/>
          </p:nvPr>
        </p:nvSpPr>
        <p:spPr>
          <a:xfrm>
            <a:off x="838200" y="1841122"/>
            <a:ext cx="10515600" cy="4776653"/>
          </a:xfrm>
        </p:spPr>
        <p:txBody>
          <a:bodyPr>
            <a:normAutofit lnSpcReduction="10000"/>
          </a:bodyPr>
          <a:lstStyle/>
          <a:p>
            <a:r>
              <a:rPr lang="en-US" dirty="0" smtClean="0"/>
              <a:t>Typical packet access check:</a:t>
            </a:r>
            <a:r>
              <a:rPr lang="en-US" b="1" dirty="0" smtClean="0">
                <a:solidFill>
                  <a:srgbClr val="C00000"/>
                </a:solidFill>
              </a:rPr>
              <a:t> data</a:t>
            </a:r>
            <a:r>
              <a:rPr lang="en-US" dirty="0" smtClean="0"/>
              <a:t> + [</a:t>
            </a:r>
            <a:r>
              <a:rPr lang="en-US" b="1" dirty="0" smtClean="0">
                <a:solidFill>
                  <a:schemeClr val="accent6">
                    <a:lumMod val="75000"/>
                  </a:schemeClr>
                </a:solidFill>
              </a:rPr>
              <a:t>off</a:t>
            </a:r>
            <a:r>
              <a:rPr lang="en-US" dirty="0" smtClean="0"/>
              <a:t>] &lt;= </a:t>
            </a:r>
            <a:r>
              <a:rPr lang="en-US" b="1" dirty="0" err="1" smtClean="0">
                <a:solidFill>
                  <a:srgbClr val="C00000"/>
                </a:solidFill>
              </a:rPr>
              <a:t>data_end</a:t>
            </a:r>
            <a:endParaRPr lang="en-US" b="1" dirty="0" smtClean="0">
              <a:solidFill>
                <a:srgbClr val="C00000"/>
              </a:solidFill>
            </a:endParaRPr>
          </a:p>
          <a:p>
            <a:pPr lvl="1"/>
            <a:r>
              <a:rPr lang="en-US" dirty="0" smtClean="0"/>
              <a:t>where [off] can be either immediate or </a:t>
            </a:r>
          </a:p>
          <a:p>
            <a:pPr lvl="1"/>
            <a:r>
              <a:rPr lang="en-US" dirty="0" smtClean="0"/>
              <a:t>coming from a tracked register that contains an immediate</a:t>
            </a:r>
            <a:endParaRPr lang="en-US" dirty="0"/>
          </a:p>
          <a:p>
            <a:pPr lvl="1"/>
            <a:endParaRPr lang="en-US" dirty="0" smtClean="0"/>
          </a:p>
          <a:p>
            <a:pPr lvl="1"/>
            <a:endParaRPr lang="en-US" dirty="0"/>
          </a:p>
          <a:p>
            <a:pPr lvl="1"/>
            <a:endParaRPr lang="en-US" dirty="0" smtClean="0"/>
          </a:p>
          <a:p>
            <a:pPr lvl="1"/>
            <a:endParaRPr lang="en-US" dirty="0"/>
          </a:p>
          <a:p>
            <a:pPr lvl="1"/>
            <a:endParaRPr lang="en-US" dirty="0" smtClean="0"/>
          </a:p>
          <a:p>
            <a:pPr lvl="1"/>
            <a:endParaRPr lang="en-US" dirty="0"/>
          </a:p>
          <a:p>
            <a:r>
              <a:rPr lang="en-US" dirty="0"/>
              <a:t>Two patches related to direct packet access</a:t>
            </a:r>
          </a:p>
          <a:p>
            <a:pPr lvl="1"/>
            <a:r>
              <a:rPr lang="en-US" dirty="0" err="1"/>
              <a:t>bpf</a:t>
            </a:r>
            <a:r>
              <a:rPr lang="en-US" dirty="0"/>
              <a:t>: enable verifier to better track </a:t>
            </a:r>
            <a:r>
              <a:rPr lang="en-US" dirty="0" err="1"/>
              <a:t>const</a:t>
            </a:r>
            <a:r>
              <a:rPr lang="en-US" dirty="0"/>
              <a:t> </a:t>
            </a:r>
            <a:r>
              <a:rPr lang="en-US" b="1" dirty="0" err="1">
                <a:solidFill>
                  <a:srgbClr val="C00000"/>
                </a:solidFill>
              </a:rPr>
              <a:t>alu</a:t>
            </a:r>
            <a:r>
              <a:rPr lang="en-US" b="1" dirty="0">
                <a:solidFill>
                  <a:srgbClr val="C00000"/>
                </a:solidFill>
              </a:rPr>
              <a:t> ops</a:t>
            </a:r>
            <a:r>
              <a:rPr lang="en-US" dirty="0"/>
              <a:t>, commit 3fadc8011583</a:t>
            </a:r>
          </a:p>
          <a:p>
            <a:pPr lvl="1"/>
            <a:r>
              <a:rPr lang="en-US" dirty="0" err="1"/>
              <a:t>bpf</a:t>
            </a:r>
            <a:r>
              <a:rPr lang="en-US" dirty="0"/>
              <a:t>: enable verifier to add 0 to packet </a:t>
            </a:r>
            <a:r>
              <a:rPr lang="en-US" dirty="0" err="1"/>
              <a:t>ptr</a:t>
            </a:r>
            <a:r>
              <a:rPr lang="en-US" dirty="0"/>
              <a:t>, commit </a:t>
            </a:r>
            <a:r>
              <a:rPr lang="en-US" dirty="0" smtClean="0"/>
              <a:t>63dfef75ed753</a:t>
            </a:r>
          </a:p>
          <a:p>
            <a:endParaRPr lang="en-US" dirty="0"/>
          </a:p>
          <a:p>
            <a:endParaRPr lang="en-US" dirty="0"/>
          </a:p>
        </p:txBody>
      </p:sp>
      <p:sp>
        <p:nvSpPr>
          <p:cNvPr id="4" name="TextBox 3"/>
          <p:cNvSpPr txBox="1"/>
          <p:nvPr/>
        </p:nvSpPr>
        <p:spPr>
          <a:xfrm>
            <a:off x="1408042" y="3031143"/>
            <a:ext cx="7919669" cy="1754326"/>
          </a:xfrm>
          <a:prstGeom prst="rect">
            <a:avLst/>
          </a:prstGeom>
          <a:solidFill>
            <a:schemeClr val="bg1">
              <a:lumMod val="95000"/>
            </a:schemeClr>
          </a:solidFill>
        </p:spPr>
        <p:txBody>
          <a:bodyPr wrap="none" rtlCol="0">
            <a:spAutoFit/>
          </a:bodyPr>
          <a:lstStyle/>
          <a:p>
            <a:r>
              <a:rPr lang="en-US" b="1" dirty="0" smtClean="0">
                <a:solidFill>
                  <a:srgbClr val="C00000"/>
                </a:solidFill>
              </a:rPr>
              <a:t>R1=</a:t>
            </a:r>
            <a:r>
              <a:rPr lang="en-US" b="1" dirty="0" err="1" smtClean="0">
                <a:solidFill>
                  <a:srgbClr val="C00000"/>
                </a:solidFill>
              </a:rPr>
              <a:t>pkt</a:t>
            </a:r>
            <a:r>
              <a:rPr lang="en-US" dirty="0" smtClean="0"/>
              <a:t>(id=0,off=0,r=22) R2=</a:t>
            </a:r>
            <a:r>
              <a:rPr lang="en-US" dirty="0" err="1" smtClean="0"/>
              <a:t>pkt_end</a:t>
            </a:r>
            <a:r>
              <a:rPr lang="en-US" dirty="0" smtClean="0"/>
              <a:t>  </a:t>
            </a:r>
            <a:r>
              <a:rPr lang="en-US" b="1" dirty="0" smtClean="0">
                <a:solidFill>
                  <a:srgbClr val="C00000"/>
                </a:solidFill>
              </a:rPr>
              <a:t>R3=imm144,</a:t>
            </a:r>
            <a:r>
              <a:rPr lang="en-US" dirty="0" smtClean="0"/>
              <a:t>min_value=144,max_value=144</a:t>
            </a:r>
          </a:p>
          <a:p>
            <a:r>
              <a:rPr lang="en-US" dirty="0" smtClean="0"/>
              <a:t>30: (bf) r5 = r3 </a:t>
            </a:r>
          </a:p>
          <a:p>
            <a:r>
              <a:rPr lang="en-US" dirty="0" smtClean="0"/>
              <a:t>31: (07) r5 += 23 </a:t>
            </a:r>
          </a:p>
          <a:p>
            <a:r>
              <a:rPr lang="en-US" dirty="0" smtClean="0"/>
              <a:t>32: (77) r5 &gt;&gt;= 3 </a:t>
            </a:r>
          </a:p>
          <a:p>
            <a:r>
              <a:rPr lang="en-US" dirty="0" smtClean="0"/>
              <a:t>33: (bf) r6 = r1     </a:t>
            </a:r>
            <a:r>
              <a:rPr lang="en-US" b="1" dirty="0" smtClean="0">
                <a:solidFill>
                  <a:schemeClr val="accent6">
                    <a:lumMod val="75000"/>
                  </a:schemeClr>
                </a:solidFill>
              </a:rPr>
              <a:t> // r6 == </a:t>
            </a:r>
            <a:r>
              <a:rPr lang="en-US" b="1" dirty="0" err="1" smtClean="0">
                <a:solidFill>
                  <a:schemeClr val="accent6">
                    <a:lumMod val="75000"/>
                  </a:schemeClr>
                </a:solidFill>
              </a:rPr>
              <a:t>pkt</a:t>
            </a:r>
            <a:endParaRPr lang="en-US" b="1" dirty="0" smtClean="0">
              <a:solidFill>
                <a:schemeClr val="accent6">
                  <a:lumMod val="75000"/>
                </a:schemeClr>
              </a:solidFill>
            </a:endParaRPr>
          </a:p>
          <a:p>
            <a:r>
              <a:rPr lang="en-US" dirty="0" smtClean="0"/>
              <a:t>34: (0f) r6 += r5    </a:t>
            </a:r>
            <a:r>
              <a:rPr lang="en-US" b="1" dirty="0" smtClean="0">
                <a:solidFill>
                  <a:schemeClr val="accent6">
                    <a:lumMod val="75000"/>
                  </a:schemeClr>
                </a:solidFill>
              </a:rPr>
              <a:t>// </a:t>
            </a:r>
            <a:r>
              <a:rPr lang="en-US" b="1" dirty="0" err="1" smtClean="0">
                <a:solidFill>
                  <a:schemeClr val="accent6">
                    <a:lumMod val="75000"/>
                  </a:schemeClr>
                </a:solidFill>
              </a:rPr>
              <a:t>pkt</a:t>
            </a:r>
            <a:r>
              <a:rPr lang="en-US" b="1" dirty="0" smtClean="0">
                <a:solidFill>
                  <a:schemeClr val="accent6">
                    <a:lumMod val="75000"/>
                  </a:schemeClr>
                </a:solidFill>
              </a:rPr>
              <a:t> += r5</a:t>
            </a:r>
            <a:endParaRPr lang="en-US" b="1" dirty="0">
              <a:solidFill>
                <a:schemeClr val="accent6">
                  <a:lumMod val="75000"/>
                </a:schemeClr>
              </a:solidFill>
            </a:endParaRPr>
          </a:p>
        </p:txBody>
      </p:sp>
    </p:spTree>
    <p:extLst>
      <p:ext uri="{BB962C8B-B14F-4D97-AF65-F5344CB8AC3E}">
        <p14:creationId xmlns:p14="http://schemas.microsoft.com/office/powerpoint/2010/main" val="18593859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XDP</a:t>
            </a:r>
            <a:endParaRPr lang="en-US" dirty="0"/>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a:ext>
            </a:extLst>
          </a:blip>
          <a:stretch>
            <a:fillRect/>
          </a:stretch>
        </p:blipFill>
        <p:spPr>
          <a:xfrm>
            <a:off x="1249680" y="1108611"/>
            <a:ext cx="9692640" cy="5300662"/>
          </a:xfrm>
        </p:spPr>
      </p:pic>
      <p:sp>
        <p:nvSpPr>
          <p:cNvPr id="5" name="Rectangle 4"/>
          <p:cNvSpPr/>
          <p:nvPr/>
        </p:nvSpPr>
        <p:spPr>
          <a:xfrm>
            <a:off x="1763171" y="6100246"/>
            <a:ext cx="3979359" cy="369332"/>
          </a:xfrm>
          <a:prstGeom prst="rect">
            <a:avLst/>
          </a:prstGeom>
        </p:spPr>
        <p:txBody>
          <a:bodyPr wrap="none">
            <a:spAutoFit/>
          </a:bodyPr>
          <a:lstStyle/>
          <a:p>
            <a:pPr defTabSz="457200"/>
            <a:r>
              <a:rPr lang="en-US" dirty="0">
                <a:solidFill>
                  <a:prstClr val="black"/>
                </a:solidFill>
              </a:rPr>
              <a:t>https://www.iovisor.org/technology/xdp</a:t>
            </a:r>
          </a:p>
        </p:txBody>
      </p:sp>
    </p:spTree>
    <p:extLst>
      <p:ext uri="{BB962C8B-B14F-4D97-AF65-F5344CB8AC3E}">
        <p14:creationId xmlns:p14="http://schemas.microsoft.com/office/powerpoint/2010/main" val="88084476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9117653" y="642551"/>
            <a:ext cx="2561071" cy="3880022"/>
          </a:xfrm>
          <a:prstGeom prst="rect">
            <a:avLst/>
          </a:prstGeom>
        </p:spPr>
      </p:pic>
      <p:sp>
        <p:nvSpPr>
          <p:cNvPr id="2" name="Title 1"/>
          <p:cNvSpPr>
            <a:spLocks noGrp="1"/>
          </p:cNvSpPr>
          <p:nvPr>
            <p:ph type="title"/>
          </p:nvPr>
        </p:nvSpPr>
        <p:spPr/>
        <p:txBody>
          <a:bodyPr/>
          <a:lstStyle/>
          <a:p>
            <a:r>
              <a:rPr lang="en-US" b="1" dirty="0" smtClean="0">
                <a:solidFill>
                  <a:srgbClr val="002060"/>
                </a:solidFill>
              </a:rPr>
              <a:t>Pending Issues</a:t>
            </a:r>
            <a:endParaRPr lang="en-US" b="1" dirty="0">
              <a:solidFill>
                <a:srgbClr val="002060"/>
              </a:solidFill>
            </a:endParaRPr>
          </a:p>
        </p:txBody>
      </p:sp>
      <p:sp>
        <p:nvSpPr>
          <p:cNvPr id="3" name="Content Placeholder 2"/>
          <p:cNvSpPr>
            <a:spLocks noGrp="1"/>
          </p:cNvSpPr>
          <p:nvPr>
            <p:ph idx="1"/>
          </p:nvPr>
        </p:nvSpPr>
        <p:spPr>
          <a:xfrm>
            <a:off x="838200" y="1825624"/>
            <a:ext cx="9807054" cy="4575175"/>
          </a:xfrm>
        </p:spPr>
        <p:txBody>
          <a:bodyPr>
            <a:normAutofit fontScale="92500"/>
          </a:bodyPr>
          <a:lstStyle/>
          <a:p>
            <a:r>
              <a:rPr lang="en-US" b="1" dirty="0" smtClean="0">
                <a:solidFill>
                  <a:srgbClr val="C00000"/>
                </a:solidFill>
              </a:rPr>
              <a:t>BPF 512 Byte maximum stack size</a:t>
            </a:r>
            <a:r>
              <a:rPr lang="en-US" dirty="0" smtClean="0"/>
              <a:t> [</a:t>
            </a:r>
            <a:r>
              <a:rPr lang="en-US" dirty="0" smtClean="0">
                <a:hlinkClick r:id="rId4"/>
              </a:rPr>
              <a:t>#22</a:t>
            </a:r>
            <a:r>
              <a:rPr lang="en-US" dirty="0" smtClean="0"/>
              <a:t>]</a:t>
            </a:r>
          </a:p>
          <a:p>
            <a:pPr lvl="1"/>
            <a:r>
              <a:rPr lang="en-US" dirty="0" smtClean="0"/>
              <a:t>Not necessarily due to the size of local variables </a:t>
            </a:r>
          </a:p>
          <a:p>
            <a:pPr lvl="1"/>
            <a:r>
              <a:rPr lang="en-US" dirty="0" smtClean="0"/>
              <a:t>LLVM allocates </a:t>
            </a:r>
            <a:r>
              <a:rPr lang="en-US" dirty="0"/>
              <a:t>too many things into </a:t>
            </a:r>
            <a:r>
              <a:rPr lang="en-US" dirty="0" smtClean="0"/>
              <a:t>8 byte registers </a:t>
            </a:r>
          </a:p>
          <a:p>
            <a:pPr lvl="1"/>
            <a:r>
              <a:rPr lang="en-US" dirty="0" smtClean="0"/>
              <a:t>LLVM spills registers onto </a:t>
            </a:r>
            <a:r>
              <a:rPr lang="en-US" dirty="0"/>
              <a:t>the stack</a:t>
            </a:r>
            <a:endParaRPr lang="en-US" dirty="0" smtClean="0"/>
          </a:p>
          <a:p>
            <a:pPr lvl="1"/>
            <a:r>
              <a:rPr lang="en-US" dirty="0" smtClean="0"/>
              <a:t>Possible workarounds: </a:t>
            </a:r>
          </a:p>
          <a:p>
            <a:pPr lvl="2"/>
            <a:r>
              <a:rPr lang="en-US" dirty="0" smtClean="0"/>
              <a:t>Bump up the maximum stack size in kernel</a:t>
            </a:r>
          </a:p>
          <a:p>
            <a:pPr lvl="2"/>
            <a:r>
              <a:rPr lang="en-US" dirty="0" smtClean="0"/>
              <a:t>Enable more efficient use of stack in LLVM</a:t>
            </a:r>
          </a:p>
          <a:p>
            <a:pPr lvl="2"/>
            <a:endParaRPr lang="en-US" dirty="0" smtClean="0"/>
          </a:p>
          <a:p>
            <a:r>
              <a:rPr lang="en-US" b="1" dirty="0">
                <a:solidFill>
                  <a:srgbClr val="C00000"/>
                </a:solidFill>
              </a:rPr>
              <a:t>R</a:t>
            </a:r>
            <a:r>
              <a:rPr lang="en-US" b="1" dirty="0" smtClean="0">
                <a:solidFill>
                  <a:srgbClr val="C00000"/>
                </a:solidFill>
              </a:rPr>
              <a:t>egisters having </a:t>
            </a:r>
            <a:r>
              <a:rPr lang="en-US" b="1" dirty="0" err="1" smtClean="0">
                <a:solidFill>
                  <a:srgbClr val="C00000"/>
                </a:solidFill>
              </a:rPr>
              <a:t>const_imm</a:t>
            </a:r>
            <a:r>
              <a:rPr lang="en-US" b="1" dirty="0" smtClean="0">
                <a:solidFill>
                  <a:srgbClr val="C00000"/>
                </a:solidFill>
              </a:rPr>
              <a:t> spills without tracking state</a:t>
            </a:r>
            <a:r>
              <a:rPr lang="en-US" dirty="0" smtClean="0"/>
              <a:t> [</a:t>
            </a:r>
            <a:r>
              <a:rPr lang="en-US" dirty="0" smtClean="0">
                <a:hlinkClick r:id="rId5"/>
              </a:rPr>
              <a:t>#34</a:t>
            </a:r>
            <a:r>
              <a:rPr lang="en-US" dirty="0" smtClean="0"/>
              <a:t>]</a:t>
            </a:r>
          </a:p>
          <a:p>
            <a:pPr lvl="1"/>
            <a:r>
              <a:rPr lang="en-US" dirty="0" smtClean="0"/>
              <a:t>BPF only has 10 registers, LLVM spills the register to stack when necessary</a:t>
            </a:r>
          </a:p>
          <a:p>
            <a:pPr lvl="1"/>
            <a:r>
              <a:rPr lang="en-US" dirty="0" smtClean="0"/>
              <a:t>BPF verifier keeps the register states and restore after BPF_LOAD</a:t>
            </a:r>
          </a:p>
          <a:p>
            <a:pPr lvl="1"/>
            <a:r>
              <a:rPr lang="en-US" dirty="0" smtClean="0"/>
              <a:t>Current version does not support spill </a:t>
            </a:r>
            <a:r>
              <a:rPr lang="en-US" dirty="0" err="1" smtClean="0"/>
              <a:t>const_imm</a:t>
            </a:r>
            <a:endParaRPr lang="en-US" dirty="0" smtClean="0"/>
          </a:p>
        </p:txBody>
      </p:sp>
    </p:spTree>
    <p:extLst>
      <p:ext uri="{BB962C8B-B14F-4D97-AF65-F5344CB8AC3E}">
        <p14:creationId xmlns:p14="http://schemas.microsoft.com/office/powerpoint/2010/main" val="826859276"/>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002060"/>
                </a:solidFill>
              </a:rPr>
              <a:t>Demo Testbed</a:t>
            </a:r>
            <a:endParaRPr lang="en-US" b="1" dirty="0">
              <a:solidFill>
                <a:srgbClr val="002060"/>
              </a:solidFill>
            </a:endParaRPr>
          </a:p>
        </p:txBody>
      </p:sp>
      <p:sp>
        <p:nvSpPr>
          <p:cNvPr id="44" name="Content Placeholder 2"/>
          <p:cNvSpPr>
            <a:spLocks noGrp="1"/>
          </p:cNvSpPr>
          <p:nvPr>
            <p:ph idx="1"/>
          </p:nvPr>
        </p:nvSpPr>
        <p:spPr>
          <a:xfrm>
            <a:off x="1484541" y="3805066"/>
            <a:ext cx="9324485" cy="2694259"/>
          </a:xfrm>
        </p:spPr>
        <p:txBody>
          <a:bodyPr>
            <a:normAutofit fontScale="92500" lnSpcReduction="10000"/>
          </a:bodyPr>
          <a:lstStyle/>
          <a:p>
            <a:r>
              <a:rPr lang="en-US" dirty="0" smtClean="0"/>
              <a:t>Linux kernel net-next 4.10.0-rc7</a:t>
            </a:r>
          </a:p>
          <a:p>
            <a:pPr lvl="1"/>
            <a:r>
              <a:rPr lang="en-US" dirty="0" smtClean="0"/>
              <a:t>Due to two BPF verifier fixes</a:t>
            </a:r>
          </a:p>
          <a:p>
            <a:pPr lvl="1"/>
            <a:r>
              <a:rPr lang="en-US" dirty="0" smtClean="0"/>
              <a:t>Plus our own 2 patches to increase BPF stack size to 4096</a:t>
            </a:r>
          </a:p>
          <a:p>
            <a:r>
              <a:rPr lang="en-US" dirty="0"/>
              <a:t>i</a:t>
            </a:r>
            <a:r>
              <a:rPr lang="en-US" dirty="0" smtClean="0"/>
              <a:t>40e XDP driver</a:t>
            </a:r>
          </a:p>
          <a:p>
            <a:pPr lvl="1"/>
            <a:r>
              <a:rPr lang="en-US" dirty="0" smtClean="0"/>
              <a:t>V4 patch: </a:t>
            </a:r>
            <a:r>
              <a:rPr lang="en-US" dirty="0" smtClean="0">
                <a:hlinkClick r:id="rId3"/>
              </a:rPr>
              <a:t>http://patchwork.ozlabs.org/patch/706701/</a:t>
            </a:r>
            <a:endParaRPr lang="en-US" dirty="0" smtClean="0"/>
          </a:p>
          <a:p>
            <a:r>
              <a:rPr lang="en-US" dirty="0" smtClean="0"/>
              <a:t>Demo source code at, see demo*</a:t>
            </a:r>
          </a:p>
          <a:p>
            <a:pPr lvl="1"/>
            <a:r>
              <a:rPr lang="en-US" dirty="0" smtClean="0">
                <a:hlinkClick r:id="rId4"/>
              </a:rPr>
              <a:t>https://github.com/williamtu/p4c-xdp/tree/master/tests/</a:t>
            </a:r>
          </a:p>
          <a:p>
            <a:pPr lvl="1"/>
            <a:endParaRPr lang="en-US" dirty="0"/>
          </a:p>
        </p:txBody>
      </p:sp>
      <p:sp>
        <p:nvSpPr>
          <p:cNvPr id="45" name="Rectangle 44"/>
          <p:cNvSpPr/>
          <p:nvPr/>
        </p:nvSpPr>
        <p:spPr>
          <a:xfrm>
            <a:off x="1938819" y="2153974"/>
            <a:ext cx="2504378"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defTabSz="457200"/>
            <a:r>
              <a:rPr lang="en-US" dirty="0" smtClean="0">
                <a:solidFill>
                  <a:prstClr val="black"/>
                </a:solidFill>
              </a:rPr>
              <a:t>16-core </a:t>
            </a:r>
            <a:r>
              <a:rPr lang="en-US" dirty="0">
                <a:solidFill>
                  <a:prstClr val="black"/>
                </a:solidFill>
              </a:rPr>
              <a:t>Intel </a:t>
            </a:r>
            <a:r>
              <a:rPr lang="en-US" dirty="0" smtClean="0">
                <a:solidFill>
                  <a:prstClr val="black"/>
                </a:solidFill>
              </a:rPr>
              <a:t>Xeon </a:t>
            </a:r>
          </a:p>
          <a:p>
            <a:pPr defTabSz="457200"/>
            <a:r>
              <a:rPr lang="en-US" dirty="0" smtClean="0">
                <a:solidFill>
                  <a:prstClr val="black"/>
                </a:solidFill>
              </a:rPr>
              <a:t>E5 2650 2.4GHz </a:t>
            </a:r>
            <a:endParaRPr lang="en-US" dirty="0">
              <a:solidFill>
                <a:prstClr val="black"/>
              </a:solidFill>
            </a:endParaRPr>
          </a:p>
          <a:p>
            <a:pPr defTabSz="457200"/>
            <a:r>
              <a:rPr lang="en-US" dirty="0" smtClean="0">
                <a:solidFill>
                  <a:prstClr val="black"/>
                </a:solidFill>
              </a:rPr>
              <a:t>32GB memory</a:t>
            </a:r>
          </a:p>
          <a:p>
            <a:pPr defTabSz="457200"/>
            <a:r>
              <a:rPr lang="en-US" dirty="0" smtClean="0">
                <a:solidFill>
                  <a:prstClr val="black"/>
                </a:solidFill>
              </a:rPr>
              <a:t>Intel i40e driver</a:t>
            </a:r>
            <a:endParaRPr lang="en-US" dirty="0">
              <a:solidFill>
                <a:prstClr val="black"/>
              </a:solidFill>
            </a:endParaRPr>
          </a:p>
        </p:txBody>
      </p:sp>
      <p:pic>
        <p:nvPicPr>
          <p:cNvPr id="46" name="Picture 45" descr="MC900434845.PNG"/>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3730263" y="1566136"/>
            <a:ext cx="838200" cy="838200"/>
          </a:xfrm>
          <a:prstGeom prst="rect">
            <a:avLst/>
          </a:prstGeom>
        </p:spPr>
      </p:pic>
      <p:sp>
        <p:nvSpPr>
          <p:cNvPr id="47" name="TextBox 46"/>
          <p:cNvSpPr txBox="1"/>
          <p:nvPr/>
        </p:nvSpPr>
        <p:spPr>
          <a:xfrm>
            <a:off x="4770337" y="2636533"/>
            <a:ext cx="1829347"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pPr defTabSz="457200"/>
            <a:r>
              <a:rPr lang="en-US" dirty="0" smtClean="0">
                <a:solidFill>
                  <a:prstClr val="black"/>
                </a:solidFill>
              </a:rPr>
              <a:t>Intel X710 10GbE</a:t>
            </a:r>
          </a:p>
          <a:p>
            <a:pPr defTabSz="457200"/>
            <a:r>
              <a:rPr lang="en-US" dirty="0" smtClean="0">
                <a:solidFill>
                  <a:prstClr val="black"/>
                </a:solidFill>
              </a:rPr>
              <a:t>Dual port i40e</a:t>
            </a:r>
            <a:endParaRPr lang="en-US" dirty="0">
              <a:solidFill>
                <a:prstClr val="black"/>
              </a:solidFill>
            </a:endParaRPr>
          </a:p>
        </p:txBody>
      </p:sp>
      <p:pic>
        <p:nvPicPr>
          <p:cNvPr id="48" name="Picture 47" descr="nic.jpeg"/>
          <p:cNvPicPr>
            <a:picLocks noChangeAspect="1"/>
          </p:cNvPicPr>
          <p:nvPr/>
        </p:nvPicPr>
        <p:blipFill>
          <a:blip r:embed="rId6" cstate="print">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a:ext>
            </a:extLst>
          </a:blip>
          <a:stretch>
            <a:fillRect/>
          </a:stretch>
        </p:blipFill>
        <p:spPr>
          <a:xfrm>
            <a:off x="4123252" y="1978479"/>
            <a:ext cx="1170805" cy="714191"/>
          </a:xfrm>
          <a:prstGeom prst="rect">
            <a:avLst/>
          </a:prstGeom>
        </p:spPr>
      </p:pic>
      <p:pic>
        <p:nvPicPr>
          <p:cNvPr id="49" name="Picture 48" descr="MC900434845.PNG"/>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7958579" y="1566136"/>
            <a:ext cx="838200" cy="838200"/>
          </a:xfrm>
          <a:prstGeom prst="rect">
            <a:avLst/>
          </a:prstGeom>
        </p:spPr>
      </p:pic>
      <p:pic>
        <p:nvPicPr>
          <p:cNvPr id="50" name="Picture 49" descr="nic.jpeg"/>
          <p:cNvPicPr>
            <a:picLocks noChangeAspect="1"/>
          </p:cNvPicPr>
          <p:nvPr/>
        </p:nvPicPr>
        <p:blipFill>
          <a:blip r:embed="rId6" cstate="print">
            <a:extLst>
              <a:ext uri="{BEBA8EAE-BF5A-486C-A8C5-ECC9F3942E4B}">
                <a14:imgProps xmlns:a14="http://schemas.microsoft.com/office/drawing/2010/main">
                  <a14:imgLayer r:embed="rId7">
                    <a14:imgEffect>
                      <a14:backgroundRemoval t="10000" b="90000" l="10000" r="90000"/>
                    </a14:imgEffect>
                  </a14:imgLayer>
                </a14:imgProps>
              </a:ext>
              <a:ext uri="{28A0092B-C50C-407E-A947-70E740481C1C}">
                <a14:useLocalDpi xmlns:a14="http://schemas.microsoft.com/office/drawing/2010/main"/>
              </a:ext>
            </a:extLst>
          </a:blip>
          <a:stretch>
            <a:fillRect/>
          </a:stretch>
        </p:blipFill>
        <p:spPr>
          <a:xfrm>
            <a:off x="6545915" y="1978479"/>
            <a:ext cx="1170805" cy="714191"/>
          </a:xfrm>
          <a:prstGeom prst="rect">
            <a:avLst/>
          </a:prstGeom>
        </p:spPr>
      </p:pic>
      <p:cxnSp>
        <p:nvCxnSpPr>
          <p:cNvPr id="54" name="Straight Arrow Connector 53"/>
          <p:cNvCxnSpPr/>
          <p:nvPr/>
        </p:nvCxnSpPr>
        <p:spPr>
          <a:xfrm flipV="1">
            <a:off x="5413711" y="2043095"/>
            <a:ext cx="979368" cy="12887"/>
          </a:xfrm>
          <a:prstGeom prst="straightConnector1">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75" name="Slide Number Placeholder 74"/>
          <p:cNvSpPr>
            <a:spLocks noGrp="1"/>
          </p:cNvSpPr>
          <p:nvPr>
            <p:ph type="sldNum" sz="quarter" idx="12"/>
          </p:nvPr>
        </p:nvSpPr>
        <p:spPr/>
        <p:txBody>
          <a:bodyPr/>
          <a:lstStyle/>
          <a:p>
            <a:fld id="{023120AA-CC42-DC4F-B933-3FAACA65098E}" type="slidenum">
              <a:rPr lang="en-US" smtClean="0"/>
              <a:t>21</a:t>
            </a:fld>
            <a:endParaRPr lang="en-US"/>
          </a:p>
        </p:txBody>
      </p:sp>
      <p:sp>
        <p:nvSpPr>
          <p:cNvPr id="77" name="TextBox 76"/>
          <p:cNvSpPr txBox="1"/>
          <p:nvPr/>
        </p:nvSpPr>
        <p:spPr>
          <a:xfrm>
            <a:off x="2243922" y="1554349"/>
            <a:ext cx="1497526" cy="430887"/>
          </a:xfrm>
          <a:prstGeom prst="rect">
            <a:avLst/>
          </a:prstGeom>
          <a:noFill/>
        </p:spPr>
        <p:txBody>
          <a:bodyPr wrap="none" rtlCol="0">
            <a:spAutoFit/>
          </a:bodyPr>
          <a:lstStyle/>
          <a:p>
            <a:r>
              <a:rPr lang="en-US" sz="2200" b="1" dirty="0" smtClean="0">
                <a:solidFill>
                  <a:srgbClr val="0070C0"/>
                </a:solidFill>
              </a:rPr>
              <a:t>Sender 138</a:t>
            </a:r>
            <a:endParaRPr lang="en-US" sz="2200" b="1" dirty="0">
              <a:solidFill>
                <a:srgbClr val="0070C0"/>
              </a:solidFill>
            </a:endParaRPr>
          </a:p>
        </p:txBody>
      </p:sp>
      <p:sp>
        <p:nvSpPr>
          <p:cNvPr id="28" name="TextBox 27"/>
          <p:cNvSpPr txBox="1"/>
          <p:nvPr/>
        </p:nvSpPr>
        <p:spPr>
          <a:xfrm>
            <a:off x="7131317" y="2635015"/>
            <a:ext cx="2673681" cy="646331"/>
          </a:xfrm>
          <a:prstGeom prst="rect">
            <a:avLst/>
          </a:prstGeom>
        </p:spPr>
        <p:style>
          <a:lnRef idx="1">
            <a:schemeClr val="accent3"/>
          </a:lnRef>
          <a:fillRef idx="2">
            <a:schemeClr val="accent3"/>
          </a:fillRef>
          <a:effectRef idx="1">
            <a:schemeClr val="accent3"/>
          </a:effectRef>
          <a:fontRef idx="minor">
            <a:schemeClr val="dk1"/>
          </a:fontRef>
        </p:style>
        <p:txBody>
          <a:bodyPr wrap="none" rtlCol="0">
            <a:spAutoFit/>
          </a:bodyPr>
          <a:lstStyle/>
          <a:p>
            <a:pPr defTabSz="457200"/>
            <a:r>
              <a:rPr lang="en-US" dirty="0" smtClean="0">
                <a:solidFill>
                  <a:prstClr val="black"/>
                </a:solidFill>
              </a:rPr>
              <a:t>Intel X710 10GbE</a:t>
            </a:r>
          </a:p>
          <a:p>
            <a:pPr defTabSz="457200"/>
            <a:r>
              <a:rPr lang="en-US" dirty="0">
                <a:solidFill>
                  <a:srgbClr val="C00000"/>
                </a:solidFill>
              </a:rPr>
              <a:t>i</a:t>
            </a:r>
            <a:r>
              <a:rPr lang="en-US" dirty="0" smtClean="0">
                <a:solidFill>
                  <a:srgbClr val="C00000"/>
                </a:solidFill>
              </a:rPr>
              <a:t>40e driver with XDP patch</a:t>
            </a:r>
            <a:endParaRPr lang="en-US" dirty="0">
              <a:solidFill>
                <a:srgbClr val="C00000"/>
              </a:solidFill>
            </a:endParaRPr>
          </a:p>
        </p:txBody>
      </p:sp>
      <p:sp>
        <p:nvSpPr>
          <p:cNvPr id="4" name="TextBox 3"/>
          <p:cNvSpPr txBox="1"/>
          <p:nvPr/>
        </p:nvSpPr>
        <p:spPr>
          <a:xfrm>
            <a:off x="8731065" y="1675096"/>
            <a:ext cx="1313821" cy="923330"/>
          </a:xfrm>
          <a:prstGeom prst="rect">
            <a:avLst/>
          </a:prstGeom>
          <a:noFill/>
        </p:spPr>
        <p:txBody>
          <a:bodyPr wrap="none" rtlCol="0">
            <a:spAutoFit/>
          </a:bodyPr>
          <a:lstStyle/>
          <a:p>
            <a:r>
              <a:rPr lang="en-US" dirty="0" smtClean="0"/>
              <a:t>Linux kernel</a:t>
            </a:r>
          </a:p>
          <a:p>
            <a:r>
              <a:rPr lang="en-US" dirty="0" smtClean="0"/>
              <a:t>4.10.0-rc7</a:t>
            </a:r>
          </a:p>
          <a:p>
            <a:r>
              <a:rPr lang="en-US" dirty="0" smtClean="0"/>
              <a:t>IP: 2.2.2.9</a:t>
            </a:r>
            <a:endParaRPr lang="en-US" dirty="0"/>
          </a:p>
        </p:txBody>
      </p:sp>
      <p:sp>
        <p:nvSpPr>
          <p:cNvPr id="5" name="TextBox 4"/>
          <p:cNvSpPr txBox="1"/>
          <p:nvPr/>
        </p:nvSpPr>
        <p:spPr>
          <a:xfrm>
            <a:off x="7696270" y="1125017"/>
            <a:ext cx="1293944" cy="369332"/>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wrap="none" rtlCol="0">
            <a:spAutoFit/>
          </a:bodyPr>
          <a:lstStyle/>
          <a:p>
            <a:r>
              <a:rPr lang="en-US" smtClean="0"/>
              <a:t>Run P4-XDP</a:t>
            </a:r>
            <a:endParaRPr lang="en-US"/>
          </a:p>
        </p:txBody>
      </p:sp>
      <p:sp>
        <p:nvSpPr>
          <p:cNvPr id="16" name="TextBox 15"/>
          <p:cNvSpPr txBox="1"/>
          <p:nvPr/>
        </p:nvSpPr>
        <p:spPr>
          <a:xfrm>
            <a:off x="9114908" y="1146939"/>
            <a:ext cx="1678536" cy="430887"/>
          </a:xfrm>
          <a:prstGeom prst="rect">
            <a:avLst/>
          </a:prstGeom>
          <a:noFill/>
        </p:spPr>
        <p:txBody>
          <a:bodyPr wrap="none" rtlCol="0">
            <a:spAutoFit/>
          </a:bodyPr>
          <a:lstStyle/>
          <a:p>
            <a:r>
              <a:rPr lang="en-US" sz="2200" b="1" dirty="0" smtClean="0">
                <a:solidFill>
                  <a:srgbClr val="0070C0"/>
                </a:solidFill>
              </a:rPr>
              <a:t>Receiver 139</a:t>
            </a:r>
            <a:endParaRPr lang="en-US" sz="2200" b="1" dirty="0">
              <a:solidFill>
                <a:srgbClr val="0070C0"/>
              </a:solidFill>
            </a:endParaRPr>
          </a:p>
        </p:txBody>
      </p:sp>
    </p:spTree>
    <p:extLst>
      <p:ext uri="{BB962C8B-B14F-4D97-AF65-F5344CB8AC3E}">
        <p14:creationId xmlns:p14="http://schemas.microsoft.com/office/powerpoint/2010/main" val="69461925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Demo1</a:t>
            </a:r>
            <a:r>
              <a:rPr lang="en-US" dirty="0" smtClean="0"/>
              <a:t>: Swap Ethernet (xdp11.p4)</a:t>
            </a:r>
            <a:endParaRPr lang="en-US" dirty="0"/>
          </a:p>
        </p:txBody>
      </p:sp>
      <p:sp>
        <p:nvSpPr>
          <p:cNvPr id="3" name="Content Placeholder 2"/>
          <p:cNvSpPr>
            <a:spLocks noGrp="1"/>
          </p:cNvSpPr>
          <p:nvPr>
            <p:ph idx="1"/>
          </p:nvPr>
        </p:nvSpPr>
        <p:spPr/>
        <p:txBody>
          <a:bodyPr/>
          <a:lstStyle/>
          <a:p>
            <a:r>
              <a:rPr lang="en-US" dirty="0" smtClean="0"/>
              <a:t>Swap </a:t>
            </a:r>
            <a:r>
              <a:rPr lang="en-US" dirty="0"/>
              <a:t>E</a:t>
            </a:r>
            <a:r>
              <a:rPr lang="en-US" dirty="0" smtClean="0"/>
              <a:t>thernet source and destination</a:t>
            </a:r>
          </a:p>
          <a:p>
            <a:r>
              <a:rPr lang="en-US" dirty="0" smtClean="0"/>
              <a:t>Send to the receiving interface (return </a:t>
            </a:r>
            <a:r>
              <a:rPr lang="en-US" b="1" dirty="0">
                <a:solidFill>
                  <a:schemeClr val="accent5">
                    <a:lumMod val="50000"/>
                  </a:schemeClr>
                </a:solidFill>
              </a:rPr>
              <a:t>XDP_TX</a:t>
            </a:r>
            <a:r>
              <a:rPr lang="en-US" dirty="0" smtClean="0"/>
              <a:t>)</a:t>
            </a:r>
          </a:p>
          <a:p>
            <a:endParaRPr lang="en-US" dirty="0"/>
          </a:p>
        </p:txBody>
      </p:sp>
      <p:pic>
        <p:nvPicPr>
          <p:cNvPr id="6" name="Picture 5"/>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388762" y="2964893"/>
            <a:ext cx="8435910" cy="3212070"/>
          </a:xfrm>
          <a:prstGeom prst="rect">
            <a:avLst/>
          </a:prstGeom>
        </p:spPr>
      </p:pic>
      <p:sp>
        <p:nvSpPr>
          <p:cNvPr id="7" name="TextBox 6"/>
          <p:cNvSpPr txBox="1"/>
          <p:nvPr/>
        </p:nvSpPr>
        <p:spPr>
          <a:xfrm>
            <a:off x="992977" y="6176962"/>
            <a:ext cx="6499728" cy="646331"/>
          </a:xfrm>
          <a:prstGeom prst="rect">
            <a:avLst/>
          </a:prstGeom>
          <a:noFill/>
        </p:spPr>
        <p:txBody>
          <a:bodyPr wrap="none" rtlCol="0">
            <a:spAutoFit/>
          </a:bodyPr>
          <a:lstStyle/>
          <a:p>
            <a:r>
              <a:rPr lang="en-US" dirty="0" smtClean="0">
                <a:hlinkClick r:id="rId4"/>
              </a:rPr>
              <a:t>https://github.com/williamtu/p4c-xdp/blob/master/tests/xdp11.p4</a:t>
            </a:r>
            <a:endParaRPr lang="en-US" dirty="0" smtClean="0"/>
          </a:p>
          <a:p>
            <a:endParaRPr lang="en-US" dirty="0"/>
          </a:p>
        </p:txBody>
      </p:sp>
      <p:sp>
        <p:nvSpPr>
          <p:cNvPr id="4" name="TextBox 3"/>
          <p:cNvSpPr txBox="1"/>
          <p:nvPr/>
        </p:nvSpPr>
        <p:spPr>
          <a:xfrm>
            <a:off x="7888490" y="6176963"/>
            <a:ext cx="3171061" cy="646331"/>
          </a:xfrm>
          <a:prstGeom prst="rect">
            <a:avLst/>
          </a:prstGeom>
          <a:noFill/>
        </p:spPr>
        <p:txBody>
          <a:bodyPr wrap="none" rtlCol="0">
            <a:spAutoFit/>
          </a:bodyPr>
          <a:lstStyle/>
          <a:p>
            <a:r>
              <a:rPr lang="en-US" dirty="0">
                <a:hlinkClick r:id="rId5"/>
              </a:rPr>
              <a:t>https://</a:t>
            </a:r>
            <a:r>
              <a:rPr lang="en-US" dirty="0" smtClean="0">
                <a:hlinkClick r:id="rId5"/>
              </a:rPr>
              <a:t>youtu.be/On7hEJ6bPVU</a:t>
            </a:r>
            <a:endParaRPr lang="en-US" dirty="0" smtClean="0"/>
          </a:p>
          <a:p>
            <a:endParaRPr lang="en-US" dirty="0"/>
          </a:p>
        </p:txBody>
      </p:sp>
      <p:pic>
        <p:nvPicPr>
          <p:cNvPr id="9" name="Picture 8" descr="MC900434845.PNG"/>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8498726" y="2826781"/>
            <a:ext cx="838200" cy="838200"/>
          </a:xfrm>
          <a:prstGeom prst="rect">
            <a:avLst/>
          </a:prstGeom>
        </p:spPr>
      </p:pic>
      <p:pic>
        <p:nvPicPr>
          <p:cNvPr id="10" name="Picture 9" descr="MC900434845.PNG"/>
          <p:cNvPicPr>
            <a:picLocks noChangeAspect="1"/>
          </p:cNvPicPr>
          <p:nvPr/>
        </p:nvPicPr>
        <p:blipFill>
          <a:blip r:embed="rId6">
            <a:extLst>
              <a:ext uri="{28A0092B-C50C-407E-A947-70E740481C1C}">
                <a14:useLocalDpi xmlns:a14="http://schemas.microsoft.com/office/drawing/2010/main"/>
              </a:ext>
            </a:extLst>
          </a:blip>
          <a:stretch>
            <a:fillRect/>
          </a:stretch>
        </p:blipFill>
        <p:spPr>
          <a:xfrm>
            <a:off x="10515600" y="2743994"/>
            <a:ext cx="838200" cy="838200"/>
          </a:xfrm>
          <a:prstGeom prst="rect">
            <a:avLst/>
          </a:prstGeom>
        </p:spPr>
      </p:pic>
      <p:cxnSp>
        <p:nvCxnSpPr>
          <p:cNvPr id="11" name="Straight Arrow Connector 10"/>
          <p:cNvCxnSpPr/>
          <p:nvPr/>
        </p:nvCxnSpPr>
        <p:spPr>
          <a:xfrm flipV="1">
            <a:off x="9395866" y="3163094"/>
            <a:ext cx="979368" cy="12887"/>
          </a:xfrm>
          <a:prstGeom prst="straightConnector1">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8418159" y="2397581"/>
            <a:ext cx="1005403" cy="430887"/>
          </a:xfrm>
          <a:prstGeom prst="rect">
            <a:avLst/>
          </a:prstGeom>
          <a:noFill/>
        </p:spPr>
        <p:txBody>
          <a:bodyPr wrap="none" rtlCol="0">
            <a:spAutoFit/>
          </a:bodyPr>
          <a:lstStyle/>
          <a:p>
            <a:r>
              <a:rPr lang="en-US" sz="2200" b="1" smtClean="0">
                <a:solidFill>
                  <a:srgbClr val="0070C0"/>
                </a:solidFill>
              </a:rPr>
              <a:t>Sender</a:t>
            </a:r>
            <a:endParaRPr lang="en-US" sz="2200" b="1" dirty="0">
              <a:solidFill>
                <a:srgbClr val="0070C0"/>
              </a:solidFill>
            </a:endParaRPr>
          </a:p>
        </p:txBody>
      </p:sp>
      <p:sp>
        <p:nvSpPr>
          <p:cNvPr id="13" name="TextBox 12"/>
          <p:cNvSpPr txBox="1"/>
          <p:nvPr/>
        </p:nvSpPr>
        <p:spPr>
          <a:xfrm>
            <a:off x="10375234" y="1949678"/>
            <a:ext cx="1258934" cy="769441"/>
          </a:xfrm>
          <a:prstGeom prst="rect">
            <a:avLst/>
          </a:prstGeom>
          <a:noFill/>
        </p:spPr>
        <p:txBody>
          <a:bodyPr wrap="none" rtlCol="0">
            <a:spAutoFit/>
          </a:bodyPr>
          <a:lstStyle/>
          <a:p>
            <a:r>
              <a:rPr lang="en-US" sz="2200" b="1" dirty="0" smtClean="0">
                <a:solidFill>
                  <a:srgbClr val="0070C0"/>
                </a:solidFill>
              </a:rPr>
              <a:t>Receiver</a:t>
            </a:r>
          </a:p>
          <a:p>
            <a:r>
              <a:rPr lang="en-US" sz="2200" b="1" dirty="0" smtClean="0">
                <a:solidFill>
                  <a:srgbClr val="0070C0"/>
                </a:solidFill>
              </a:rPr>
              <a:t>Swap Eth</a:t>
            </a:r>
            <a:endParaRPr lang="en-US" sz="2200" b="1" dirty="0">
              <a:solidFill>
                <a:srgbClr val="0070C0"/>
              </a:solidFill>
            </a:endParaRPr>
          </a:p>
        </p:txBody>
      </p:sp>
      <p:cxnSp>
        <p:nvCxnSpPr>
          <p:cNvPr id="14" name="Straight Arrow Connector 13"/>
          <p:cNvCxnSpPr/>
          <p:nvPr/>
        </p:nvCxnSpPr>
        <p:spPr>
          <a:xfrm flipH="1" flipV="1">
            <a:off x="9343171" y="3365450"/>
            <a:ext cx="1032063" cy="17464"/>
          </a:xfrm>
          <a:prstGeom prst="straightConnector1">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9572880" y="3365450"/>
            <a:ext cx="936475" cy="369332"/>
          </a:xfrm>
          <a:prstGeom prst="rect">
            <a:avLst/>
          </a:prstGeom>
          <a:noFill/>
        </p:spPr>
        <p:txBody>
          <a:bodyPr wrap="none" rtlCol="0">
            <a:spAutoFit/>
          </a:bodyPr>
          <a:lstStyle/>
          <a:p>
            <a:r>
              <a:rPr lang="en-US" b="1">
                <a:solidFill>
                  <a:schemeClr val="accent5">
                    <a:lumMod val="50000"/>
                  </a:schemeClr>
                </a:solidFill>
              </a:rPr>
              <a:t>XDP_TX</a:t>
            </a:r>
            <a:endParaRPr lang="en-US"/>
          </a:p>
        </p:txBody>
      </p:sp>
    </p:spTree>
    <p:extLst>
      <p:ext uri="{BB962C8B-B14F-4D97-AF65-F5344CB8AC3E}">
        <p14:creationId xmlns:p14="http://schemas.microsoft.com/office/powerpoint/2010/main" val="116070898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Demo2</a:t>
            </a:r>
            <a:r>
              <a:rPr lang="en-US" dirty="0" smtClean="0"/>
              <a:t>: ping4/6 and stats (xdp12.p4)</a:t>
            </a:r>
            <a:endParaRPr lang="en-US" dirty="0"/>
          </a:p>
        </p:txBody>
      </p:sp>
      <p:sp>
        <p:nvSpPr>
          <p:cNvPr id="3" name="Content Placeholder 2"/>
          <p:cNvSpPr>
            <a:spLocks noGrp="1"/>
          </p:cNvSpPr>
          <p:nvPr>
            <p:ph idx="1"/>
          </p:nvPr>
        </p:nvSpPr>
        <p:spPr>
          <a:xfrm>
            <a:off x="838200" y="1825624"/>
            <a:ext cx="10515600" cy="4351338"/>
          </a:xfrm>
        </p:spPr>
        <p:txBody>
          <a:bodyPr>
            <a:normAutofit/>
          </a:bodyPr>
          <a:lstStyle/>
          <a:p>
            <a:r>
              <a:rPr lang="en-US" dirty="0" smtClean="0"/>
              <a:t>Parse IPv4/IPv6 ICMP ping</a:t>
            </a:r>
          </a:p>
          <a:p>
            <a:r>
              <a:rPr lang="en-US" dirty="0" smtClean="0"/>
              <a:t>Drop </a:t>
            </a:r>
            <a:r>
              <a:rPr lang="en-US" dirty="0"/>
              <a:t>ipv6 ping, and return </a:t>
            </a:r>
            <a:r>
              <a:rPr lang="en-US" b="1" dirty="0" smtClean="0">
                <a:solidFill>
                  <a:schemeClr val="accent5">
                    <a:lumMod val="50000"/>
                  </a:schemeClr>
                </a:solidFill>
              </a:rPr>
              <a:t>XDP_DROP</a:t>
            </a:r>
            <a:endParaRPr lang="en-US" dirty="0" smtClean="0"/>
          </a:p>
          <a:p>
            <a:r>
              <a:rPr lang="en-US" dirty="0" smtClean="0"/>
              <a:t>Demonstrate control plane </a:t>
            </a:r>
          </a:p>
          <a:p>
            <a:r>
              <a:rPr lang="en-US" dirty="0" smtClean="0"/>
              <a:t>Update ipv4 statistics, and return </a:t>
            </a:r>
            <a:r>
              <a:rPr lang="en-US" b="1" dirty="0" smtClean="0">
                <a:solidFill>
                  <a:schemeClr val="accent5">
                    <a:lumMod val="50000"/>
                  </a:schemeClr>
                </a:solidFill>
              </a:rPr>
              <a:t>XDP_PASS</a:t>
            </a:r>
          </a:p>
        </p:txBody>
      </p:sp>
      <p:sp>
        <p:nvSpPr>
          <p:cNvPr id="4" name="TextBox 3"/>
          <p:cNvSpPr txBox="1"/>
          <p:nvPr/>
        </p:nvSpPr>
        <p:spPr>
          <a:xfrm>
            <a:off x="838200" y="5853797"/>
            <a:ext cx="3221844" cy="646331"/>
          </a:xfrm>
          <a:prstGeom prst="rect">
            <a:avLst/>
          </a:prstGeom>
          <a:noFill/>
        </p:spPr>
        <p:txBody>
          <a:bodyPr wrap="none" rtlCol="0">
            <a:spAutoFit/>
          </a:bodyPr>
          <a:lstStyle/>
          <a:p>
            <a:r>
              <a:rPr lang="en-US" dirty="0">
                <a:hlinkClick r:id="rId3"/>
              </a:rPr>
              <a:t>https://</a:t>
            </a:r>
            <a:r>
              <a:rPr lang="en-US" dirty="0" smtClean="0">
                <a:hlinkClick r:id="rId3"/>
              </a:rPr>
              <a:t>youtu.be/vlp1MzWVOc8</a:t>
            </a:r>
            <a:endParaRPr lang="en-US" dirty="0" smtClean="0"/>
          </a:p>
          <a:p>
            <a:endParaRPr lang="en-US" dirty="0"/>
          </a:p>
        </p:txBody>
      </p:sp>
      <p:sp>
        <p:nvSpPr>
          <p:cNvPr id="5" name="TextBox 4"/>
          <p:cNvSpPr txBox="1"/>
          <p:nvPr/>
        </p:nvSpPr>
        <p:spPr>
          <a:xfrm>
            <a:off x="838200" y="5395694"/>
            <a:ext cx="6499728" cy="646331"/>
          </a:xfrm>
          <a:prstGeom prst="rect">
            <a:avLst/>
          </a:prstGeom>
          <a:noFill/>
        </p:spPr>
        <p:txBody>
          <a:bodyPr wrap="none" rtlCol="0">
            <a:spAutoFit/>
          </a:bodyPr>
          <a:lstStyle/>
          <a:p>
            <a:r>
              <a:rPr lang="en-US" dirty="0" smtClean="0">
                <a:hlinkClick r:id="rId4"/>
              </a:rPr>
              <a:t>https://github.com/williamtu/p4c-xdp/blob/master/tests/xdp12.p4</a:t>
            </a:r>
            <a:endParaRPr lang="en-US" dirty="0" smtClean="0"/>
          </a:p>
          <a:p>
            <a:endParaRPr lang="en-US" dirty="0"/>
          </a:p>
        </p:txBody>
      </p:sp>
    </p:spTree>
    <p:extLst>
      <p:ext uri="{BB962C8B-B14F-4D97-AF65-F5344CB8AC3E}">
        <p14:creationId xmlns:p14="http://schemas.microsoft.com/office/powerpoint/2010/main" val="52391065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rgbClr val="C00000"/>
                </a:solidFill>
              </a:rPr>
              <a:t>Demo3</a:t>
            </a:r>
            <a:r>
              <a:rPr lang="en-US" dirty="0" smtClean="0"/>
              <a:t>: Encapsulation (xdp16.p4)</a:t>
            </a:r>
            <a:endParaRPr lang="en-US" dirty="0"/>
          </a:p>
        </p:txBody>
      </p:sp>
      <p:sp>
        <p:nvSpPr>
          <p:cNvPr id="3" name="Content Placeholder 2"/>
          <p:cNvSpPr>
            <a:spLocks noGrp="1"/>
          </p:cNvSpPr>
          <p:nvPr>
            <p:ph idx="1"/>
          </p:nvPr>
        </p:nvSpPr>
        <p:spPr>
          <a:xfrm>
            <a:off x="838200" y="1562155"/>
            <a:ext cx="10515600" cy="4351338"/>
          </a:xfrm>
        </p:spPr>
        <p:txBody>
          <a:bodyPr/>
          <a:lstStyle/>
          <a:p>
            <a:r>
              <a:rPr lang="en-US" dirty="0" smtClean="0"/>
              <a:t>Define a customized header</a:t>
            </a:r>
          </a:p>
          <a:p>
            <a:r>
              <a:rPr lang="en-US" dirty="0" smtClean="0"/>
              <a:t>Insert the header in front of Ethernet (or any where you want)</a:t>
            </a:r>
          </a:p>
          <a:p>
            <a:endParaRPr lang="en-US" dirty="0" smtClean="0"/>
          </a:p>
        </p:txBody>
      </p:sp>
      <p:grpSp>
        <p:nvGrpSpPr>
          <p:cNvPr id="4" name="Group 3"/>
          <p:cNvGrpSpPr/>
          <p:nvPr/>
        </p:nvGrpSpPr>
        <p:grpSpPr>
          <a:xfrm>
            <a:off x="8461227" y="3218031"/>
            <a:ext cx="3196342" cy="631904"/>
            <a:chOff x="1432665" y="4777389"/>
            <a:chExt cx="3095853" cy="441048"/>
          </a:xfrm>
        </p:grpSpPr>
        <p:sp>
          <p:nvSpPr>
            <p:cNvPr id="5" name="Rectangle 4"/>
            <p:cNvSpPr/>
            <p:nvPr/>
          </p:nvSpPr>
          <p:spPr>
            <a:xfrm>
              <a:off x="1432665" y="4778822"/>
              <a:ext cx="1011596" cy="43961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ETH</a:t>
              </a:r>
              <a:endParaRPr lang="en-US" dirty="0"/>
            </a:p>
          </p:txBody>
        </p:sp>
        <p:grpSp>
          <p:nvGrpSpPr>
            <p:cNvPr id="6" name="Group 5"/>
            <p:cNvGrpSpPr/>
            <p:nvPr/>
          </p:nvGrpSpPr>
          <p:grpSpPr>
            <a:xfrm>
              <a:off x="2444261" y="4777389"/>
              <a:ext cx="2084257" cy="441048"/>
              <a:chOff x="7217756" y="4394579"/>
              <a:chExt cx="2084257" cy="441048"/>
            </a:xfrm>
          </p:grpSpPr>
          <p:sp>
            <p:nvSpPr>
              <p:cNvPr id="7" name="Rectangle 6"/>
              <p:cNvSpPr/>
              <p:nvPr/>
            </p:nvSpPr>
            <p:spPr>
              <a:xfrm>
                <a:off x="8229351" y="4394579"/>
                <a:ext cx="1072662" cy="439615"/>
              </a:xfrm>
              <a:prstGeom prst="rect">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payload</a:t>
                </a:r>
                <a:endParaRPr lang="en-US" dirty="0"/>
              </a:p>
            </p:txBody>
          </p:sp>
          <p:sp>
            <p:nvSpPr>
              <p:cNvPr id="8" name="Rectangle 7"/>
              <p:cNvSpPr/>
              <p:nvPr/>
            </p:nvSpPr>
            <p:spPr>
              <a:xfrm>
                <a:off x="7217756" y="4396012"/>
                <a:ext cx="1011596" cy="439615"/>
              </a:xfrm>
              <a:prstGeom prst="rect">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IPv4</a:t>
                </a:r>
                <a:endParaRPr lang="en-US" dirty="0"/>
              </a:p>
            </p:txBody>
          </p:sp>
        </p:grpSp>
      </p:grpSp>
      <p:sp>
        <p:nvSpPr>
          <p:cNvPr id="26" name="TextBox 25"/>
          <p:cNvSpPr txBox="1"/>
          <p:nvPr/>
        </p:nvSpPr>
        <p:spPr>
          <a:xfrm>
            <a:off x="952388" y="2581017"/>
            <a:ext cx="6595973" cy="4154984"/>
          </a:xfrm>
          <a:prstGeom prst="rect">
            <a:avLst/>
          </a:prstGeom>
          <a:solidFill>
            <a:schemeClr val="bg1">
              <a:lumMod val="95000"/>
            </a:schemeClr>
          </a:solidFill>
        </p:spPr>
        <p:txBody>
          <a:bodyPr wrap="none" rtlCol="0">
            <a:spAutoFit/>
          </a:bodyPr>
          <a:lstStyle/>
          <a:p>
            <a:r>
              <a:rPr lang="en-US" sz="2200" b="1" dirty="0" smtClean="0">
                <a:solidFill>
                  <a:schemeClr val="accent6">
                    <a:lumMod val="75000"/>
                  </a:schemeClr>
                </a:solidFill>
              </a:rPr>
              <a:t>header</a:t>
            </a:r>
            <a:r>
              <a:rPr lang="en-US" sz="2200" dirty="0" smtClean="0"/>
              <a:t> </a:t>
            </a:r>
            <a:r>
              <a:rPr lang="en-US" sz="2200" dirty="0" err="1" smtClean="0"/>
              <a:t>myhdr_t</a:t>
            </a:r>
            <a:endParaRPr lang="en-US" sz="2200" dirty="0" smtClean="0"/>
          </a:p>
          <a:p>
            <a:r>
              <a:rPr lang="en-US" sz="2200" dirty="0" smtClean="0"/>
              <a:t>{ </a:t>
            </a:r>
          </a:p>
          <a:p>
            <a:r>
              <a:rPr lang="en-US" sz="2200" dirty="0" smtClean="0"/>
              <a:t>    bit&lt;32</a:t>
            </a:r>
            <a:r>
              <a:rPr lang="en-US" sz="2200" dirty="0"/>
              <a:t>&gt; id; </a:t>
            </a:r>
            <a:endParaRPr lang="en-US" sz="2200" dirty="0" smtClean="0"/>
          </a:p>
          <a:p>
            <a:r>
              <a:rPr lang="en-US" sz="2200" dirty="0" smtClean="0"/>
              <a:t>    bit&lt;32</a:t>
            </a:r>
            <a:r>
              <a:rPr lang="en-US" sz="2200" dirty="0"/>
              <a:t>&gt; </a:t>
            </a:r>
            <a:r>
              <a:rPr lang="en-US" sz="2200" dirty="0" smtClean="0"/>
              <a:t>timestamp;</a:t>
            </a:r>
          </a:p>
          <a:p>
            <a:r>
              <a:rPr lang="en-US" sz="2200" dirty="0" smtClean="0"/>
              <a:t>}</a:t>
            </a:r>
          </a:p>
          <a:p>
            <a:r>
              <a:rPr lang="en-US" sz="2200" b="1" dirty="0">
                <a:solidFill>
                  <a:schemeClr val="accent6">
                    <a:lumMod val="75000"/>
                  </a:schemeClr>
                </a:solidFill>
              </a:rPr>
              <a:t>control</a:t>
            </a:r>
            <a:r>
              <a:rPr lang="en-US" sz="2200" dirty="0"/>
              <a:t> </a:t>
            </a:r>
            <a:r>
              <a:rPr lang="en-US" sz="2200" dirty="0" smtClean="0"/>
              <a:t>Ingress(…) {</a:t>
            </a:r>
          </a:p>
          <a:p>
            <a:r>
              <a:rPr lang="en-US" sz="2200" dirty="0" smtClean="0"/>
              <a:t>    </a:t>
            </a:r>
            <a:r>
              <a:rPr lang="en-US" sz="2200" b="1" dirty="0" smtClean="0">
                <a:solidFill>
                  <a:schemeClr val="accent6">
                    <a:lumMod val="75000"/>
                  </a:schemeClr>
                </a:solidFill>
              </a:rPr>
              <a:t>action</a:t>
            </a:r>
            <a:r>
              <a:rPr lang="en-US" sz="2200" dirty="0" smtClean="0">
                <a:solidFill>
                  <a:schemeClr val="accent6">
                    <a:lumMod val="75000"/>
                  </a:schemeClr>
                </a:solidFill>
              </a:rPr>
              <a:t> </a:t>
            </a:r>
            <a:r>
              <a:rPr lang="en-US" sz="2200" dirty="0" err="1"/>
              <a:t>TS_action</a:t>
            </a:r>
            <a:r>
              <a:rPr lang="en-US" sz="2200" dirty="0"/>
              <a:t>() </a:t>
            </a:r>
            <a:endParaRPr lang="en-US" sz="2200" dirty="0" smtClean="0"/>
          </a:p>
          <a:p>
            <a:r>
              <a:rPr lang="en-US" sz="2200" dirty="0" smtClean="0"/>
              <a:t>    {</a:t>
            </a:r>
            <a:endParaRPr lang="en-US" sz="2200" dirty="0"/>
          </a:p>
          <a:p>
            <a:r>
              <a:rPr lang="en-US" sz="2200" dirty="0" smtClean="0"/>
              <a:t>        </a:t>
            </a:r>
            <a:r>
              <a:rPr lang="en-US" sz="2200" dirty="0" err="1" smtClean="0"/>
              <a:t>hd.myhdr.ts</a:t>
            </a:r>
            <a:r>
              <a:rPr lang="en-US" sz="2200" dirty="0" smtClean="0"/>
              <a:t> </a:t>
            </a:r>
            <a:r>
              <a:rPr lang="en-US" sz="2200" dirty="0"/>
              <a:t>= </a:t>
            </a:r>
            <a:r>
              <a:rPr lang="en-US" sz="2200" b="1" dirty="0">
                <a:solidFill>
                  <a:srgbClr val="C00000"/>
                </a:solidFill>
              </a:rPr>
              <a:t>BPF_KTIME_GET_NS</a:t>
            </a:r>
            <a:r>
              <a:rPr lang="en-US" sz="2200" dirty="0" smtClean="0"/>
              <a:t>();  // BPF helper </a:t>
            </a:r>
            <a:endParaRPr lang="en-US" sz="2200" dirty="0"/>
          </a:p>
          <a:p>
            <a:r>
              <a:rPr lang="en-US" sz="2200" dirty="0" smtClean="0"/>
              <a:t>        </a:t>
            </a:r>
            <a:r>
              <a:rPr lang="en-US" sz="2200" dirty="0" err="1" smtClean="0"/>
              <a:t>hd.myhdr.id</a:t>
            </a:r>
            <a:r>
              <a:rPr lang="en-US" sz="2200" dirty="0" smtClean="0"/>
              <a:t> </a:t>
            </a:r>
            <a:r>
              <a:rPr lang="en-US" sz="2200" dirty="0"/>
              <a:t>= 0xfefefefe; </a:t>
            </a:r>
          </a:p>
          <a:p>
            <a:r>
              <a:rPr lang="en-US" sz="2200" dirty="0" smtClean="0"/>
              <a:t>        </a:t>
            </a:r>
            <a:r>
              <a:rPr lang="en-US" sz="2200" dirty="0" err="1" smtClean="0"/>
              <a:t>xoutdrop</a:t>
            </a:r>
            <a:r>
              <a:rPr lang="en-US" sz="2200" dirty="0" smtClean="0"/>
              <a:t> </a:t>
            </a:r>
            <a:r>
              <a:rPr lang="en-US" sz="2200" dirty="0"/>
              <a:t>= false</a:t>
            </a:r>
            <a:r>
              <a:rPr lang="en-US" sz="2200" dirty="0" smtClean="0"/>
              <a:t>; //XDP_PASS</a:t>
            </a:r>
          </a:p>
          <a:p>
            <a:r>
              <a:rPr lang="en-US" sz="2200" dirty="0" smtClean="0"/>
              <a:t>    }</a:t>
            </a:r>
            <a:endParaRPr lang="en-US" sz="2200" dirty="0"/>
          </a:p>
        </p:txBody>
      </p:sp>
      <p:grpSp>
        <p:nvGrpSpPr>
          <p:cNvPr id="9" name="Group 8"/>
          <p:cNvGrpSpPr/>
          <p:nvPr/>
        </p:nvGrpSpPr>
        <p:grpSpPr>
          <a:xfrm>
            <a:off x="7352619" y="4545597"/>
            <a:ext cx="4304950" cy="634277"/>
            <a:chOff x="1431575" y="4775733"/>
            <a:chExt cx="4169608" cy="442704"/>
          </a:xfrm>
        </p:grpSpPr>
        <p:grpSp>
          <p:nvGrpSpPr>
            <p:cNvPr id="10" name="Group 9"/>
            <p:cNvGrpSpPr/>
            <p:nvPr/>
          </p:nvGrpSpPr>
          <p:grpSpPr>
            <a:xfrm>
              <a:off x="1431575" y="4775733"/>
              <a:ext cx="2085350" cy="441271"/>
              <a:chOff x="8289329" y="4392923"/>
              <a:chExt cx="2085350" cy="441271"/>
            </a:xfrm>
          </p:grpSpPr>
          <p:sp>
            <p:nvSpPr>
              <p:cNvPr id="14" name="Rectangle 13"/>
              <p:cNvSpPr/>
              <p:nvPr/>
            </p:nvSpPr>
            <p:spPr>
              <a:xfrm>
                <a:off x="8289329" y="4392923"/>
                <a:ext cx="1072662" cy="43961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my </a:t>
                </a:r>
                <a:r>
                  <a:rPr lang="en-US" dirty="0" err="1" smtClean="0"/>
                  <a:t>hdr</a:t>
                </a:r>
                <a:endParaRPr lang="en-US" dirty="0"/>
              </a:p>
            </p:txBody>
          </p:sp>
          <p:sp>
            <p:nvSpPr>
              <p:cNvPr id="15" name="Rectangle 14"/>
              <p:cNvSpPr/>
              <p:nvPr/>
            </p:nvSpPr>
            <p:spPr>
              <a:xfrm>
                <a:off x="9363083" y="4394579"/>
                <a:ext cx="1011596" cy="439615"/>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ETH</a:t>
                </a:r>
                <a:endParaRPr lang="en-US" dirty="0"/>
              </a:p>
            </p:txBody>
          </p:sp>
        </p:grpSp>
        <p:grpSp>
          <p:nvGrpSpPr>
            <p:cNvPr id="11" name="Group 10"/>
            <p:cNvGrpSpPr/>
            <p:nvPr/>
          </p:nvGrpSpPr>
          <p:grpSpPr>
            <a:xfrm>
              <a:off x="3516925" y="4777389"/>
              <a:ext cx="2084258" cy="441048"/>
              <a:chOff x="8290420" y="4394579"/>
              <a:chExt cx="2084258" cy="441048"/>
            </a:xfrm>
          </p:grpSpPr>
          <p:sp>
            <p:nvSpPr>
              <p:cNvPr id="12" name="Rectangle 11"/>
              <p:cNvSpPr/>
              <p:nvPr/>
            </p:nvSpPr>
            <p:spPr>
              <a:xfrm>
                <a:off x="9302016" y="4394579"/>
                <a:ext cx="1072662" cy="439615"/>
              </a:xfrm>
              <a:prstGeom prst="rect">
                <a:avLst/>
              </a:prstGeom>
              <a:solidFill>
                <a:schemeClr val="accent3">
                  <a:lumMod val="75000"/>
                </a:schemeClr>
              </a:solidFill>
              <a:ln>
                <a:solidFill>
                  <a:schemeClr val="accent3">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payload</a:t>
                </a:r>
                <a:endParaRPr lang="en-US" dirty="0"/>
              </a:p>
            </p:txBody>
          </p:sp>
          <p:sp>
            <p:nvSpPr>
              <p:cNvPr id="13" name="Rectangle 12"/>
              <p:cNvSpPr/>
              <p:nvPr/>
            </p:nvSpPr>
            <p:spPr>
              <a:xfrm>
                <a:off x="8290420" y="4396012"/>
                <a:ext cx="1011595" cy="439615"/>
              </a:xfrm>
              <a:prstGeom prst="rect">
                <a:avLst/>
              </a:prstGeom>
              <a:solidFill>
                <a:schemeClr val="accent6"/>
              </a:solidFill>
              <a:ln>
                <a:solidFill>
                  <a:schemeClr val="accent6">
                    <a:lumMod val="75000"/>
                  </a:schemeClr>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n-US" dirty="0" smtClean="0"/>
                  <a:t>IPv4</a:t>
                </a:r>
                <a:endParaRPr lang="en-US" dirty="0"/>
              </a:p>
            </p:txBody>
          </p:sp>
        </p:grpSp>
      </p:grpSp>
      <p:cxnSp>
        <p:nvCxnSpPr>
          <p:cNvPr id="16" name="Straight Arrow Connector 15"/>
          <p:cNvCxnSpPr/>
          <p:nvPr/>
        </p:nvCxnSpPr>
        <p:spPr>
          <a:xfrm>
            <a:off x="7906359" y="3847882"/>
            <a:ext cx="0" cy="695342"/>
          </a:xfrm>
          <a:prstGeom prst="straightConnector1">
            <a:avLst/>
          </a:prstGeom>
          <a:ln w="5715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6677118" y="3396578"/>
            <a:ext cx="1762021" cy="369332"/>
          </a:xfrm>
          <a:prstGeom prst="rect">
            <a:avLst/>
          </a:prstGeom>
          <a:noFill/>
        </p:spPr>
        <p:txBody>
          <a:bodyPr wrap="none" rtlCol="0">
            <a:spAutoFit/>
          </a:bodyPr>
          <a:lstStyle/>
          <a:p>
            <a:r>
              <a:rPr lang="en-US" b="1" dirty="0" smtClean="0">
                <a:solidFill>
                  <a:srgbClr val="C00000"/>
                </a:solidFill>
              </a:rPr>
              <a:t>Emit at </a:t>
            </a:r>
            <a:r>
              <a:rPr lang="en-US" b="1" dirty="0" err="1" smtClean="0">
                <a:solidFill>
                  <a:srgbClr val="C00000"/>
                </a:solidFill>
              </a:rPr>
              <a:t>deparser</a:t>
            </a:r>
            <a:endParaRPr lang="en-US" b="1" dirty="0">
              <a:solidFill>
                <a:srgbClr val="C00000"/>
              </a:solidFill>
            </a:endParaRPr>
          </a:p>
        </p:txBody>
      </p:sp>
      <p:sp>
        <p:nvSpPr>
          <p:cNvPr id="17" name="TextBox 16"/>
          <p:cNvSpPr txBox="1"/>
          <p:nvPr/>
        </p:nvSpPr>
        <p:spPr>
          <a:xfrm>
            <a:off x="5040307" y="6340953"/>
            <a:ext cx="3096489" cy="646331"/>
          </a:xfrm>
          <a:prstGeom prst="rect">
            <a:avLst/>
          </a:prstGeom>
          <a:noFill/>
        </p:spPr>
        <p:txBody>
          <a:bodyPr wrap="none" rtlCol="0">
            <a:spAutoFit/>
          </a:bodyPr>
          <a:lstStyle/>
          <a:p>
            <a:r>
              <a:rPr lang="en-US" dirty="0">
                <a:hlinkClick r:id="rId3"/>
              </a:rPr>
              <a:t>https://</a:t>
            </a:r>
            <a:r>
              <a:rPr lang="en-US" dirty="0" smtClean="0">
                <a:hlinkClick r:id="rId3"/>
              </a:rPr>
              <a:t>youtu.be/TibGxCXPNVc</a:t>
            </a:r>
            <a:endParaRPr lang="en-US" dirty="0" smtClean="0"/>
          </a:p>
          <a:p>
            <a:endParaRPr lang="en-US" dirty="0"/>
          </a:p>
        </p:txBody>
      </p:sp>
      <p:sp>
        <p:nvSpPr>
          <p:cNvPr id="18" name="TextBox 17"/>
          <p:cNvSpPr txBox="1"/>
          <p:nvPr/>
        </p:nvSpPr>
        <p:spPr>
          <a:xfrm>
            <a:off x="5052282" y="6017787"/>
            <a:ext cx="6499728" cy="646331"/>
          </a:xfrm>
          <a:prstGeom prst="rect">
            <a:avLst/>
          </a:prstGeom>
          <a:noFill/>
        </p:spPr>
        <p:txBody>
          <a:bodyPr wrap="none" rtlCol="0">
            <a:spAutoFit/>
          </a:bodyPr>
          <a:lstStyle/>
          <a:p>
            <a:r>
              <a:rPr lang="en-US" dirty="0">
                <a:hlinkClick r:id="rId4"/>
              </a:rPr>
              <a:t>https://</a:t>
            </a:r>
            <a:r>
              <a:rPr lang="en-US" dirty="0" smtClean="0">
                <a:hlinkClick r:id="rId4"/>
              </a:rPr>
              <a:t>github.com/williamtu/p4c-xdp/blob/master/tests/xdp16.p4</a:t>
            </a:r>
            <a:endParaRPr lang="en-US" dirty="0" smtClean="0"/>
          </a:p>
          <a:p>
            <a:endParaRPr lang="en-US" dirty="0"/>
          </a:p>
        </p:txBody>
      </p:sp>
    </p:spTree>
    <p:extLst>
      <p:ext uri="{BB962C8B-B14F-4D97-AF65-F5344CB8AC3E}">
        <p14:creationId xmlns:p14="http://schemas.microsoft.com/office/powerpoint/2010/main" val="90825441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solidFill>
                  <a:schemeClr val="accent1">
                    <a:lumMod val="50000"/>
                  </a:schemeClr>
                </a:solidFill>
              </a:rPr>
              <a:t>Future Wok</a:t>
            </a:r>
            <a:endParaRPr lang="en-US" b="1" dirty="0">
              <a:solidFill>
                <a:schemeClr val="accent1">
                  <a:lumMod val="50000"/>
                </a:schemeClr>
              </a:solidFill>
            </a:endParaRPr>
          </a:p>
        </p:txBody>
      </p:sp>
      <p:sp>
        <p:nvSpPr>
          <p:cNvPr id="3" name="Content Placeholder 2"/>
          <p:cNvSpPr>
            <a:spLocks noGrp="1"/>
          </p:cNvSpPr>
          <p:nvPr>
            <p:ph idx="1"/>
          </p:nvPr>
        </p:nvSpPr>
        <p:spPr/>
        <p:txBody>
          <a:bodyPr/>
          <a:lstStyle/>
          <a:p>
            <a:r>
              <a:rPr lang="en-US" dirty="0" smtClean="0"/>
              <a:t>Forward / broadcast /clone</a:t>
            </a:r>
          </a:p>
          <a:p>
            <a:pPr lvl="1"/>
            <a:r>
              <a:rPr lang="en-US" dirty="0" smtClean="0"/>
              <a:t>Currently rely on TC (</a:t>
            </a:r>
            <a:r>
              <a:rPr lang="en-US" dirty="0" err="1" smtClean="0"/>
              <a:t>bpf_skb_clone_redirect</a:t>
            </a:r>
            <a:r>
              <a:rPr lang="en-US" dirty="0" smtClean="0"/>
              <a:t>)</a:t>
            </a:r>
          </a:p>
          <a:p>
            <a:pPr lvl="1"/>
            <a:r>
              <a:rPr lang="en-US" dirty="0" smtClean="0"/>
              <a:t>XDP_FORWARD support in driver/kernel?</a:t>
            </a:r>
          </a:p>
          <a:p>
            <a:r>
              <a:rPr lang="en-US" dirty="0"/>
              <a:t>Recirculation</a:t>
            </a:r>
          </a:p>
          <a:p>
            <a:pPr lvl="1"/>
            <a:r>
              <a:rPr lang="en-US" dirty="0"/>
              <a:t>Add recirculation support in XDP driver</a:t>
            </a:r>
          </a:p>
          <a:p>
            <a:pPr lvl="1"/>
            <a:r>
              <a:rPr lang="en-US" dirty="0"/>
              <a:t>Return </a:t>
            </a:r>
            <a:r>
              <a:rPr lang="en-US" dirty="0" err="1"/>
              <a:t>xdp_recirculate</a:t>
            </a:r>
            <a:r>
              <a:rPr lang="en-US" dirty="0"/>
              <a:t> and tail call.</a:t>
            </a:r>
          </a:p>
          <a:p>
            <a:r>
              <a:rPr lang="en-US" dirty="0" smtClean="0"/>
              <a:t>Use cases</a:t>
            </a:r>
          </a:p>
          <a:p>
            <a:endParaRPr lang="en-US" dirty="0" smtClean="0"/>
          </a:p>
          <a:p>
            <a:pPr lvl="1"/>
            <a:endParaRPr lang="en-US" dirty="0" smtClean="0"/>
          </a:p>
          <a:p>
            <a:endParaRPr lang="en-US" dirty="0" smtClean="0"/>
          </a:p>
          <a:p>
            <a:endParaRPr lang="en-US" dirty="0"/>
          </a:p>
        </p:txBody>
      </p:sp>
    </p:spTree>
    <p:extLst>
      <p:ext uri="{BB962C8B-B14F-4D97-AF65-F5344CB8AC3E}">
        <p14:creationId xmlns:p14="http://schemas.microsoft.com/office/powerpoint/2010/main" val="166543108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Thank You</a:t>
            </a:r>
            <a:endParaRPr lang="en-US" dirty="0"/>
          </a:p>
        </p:txBody>
      </p:sp>
      <p:sp>
        <p:nvSpPr>
          <p:cNvPr id="3" name="Subtitle 2"/>
          <p:cNvSpPr>
            <a:spLocks noGrp="1"/>
          </p:cNvSpPr>
          <p:nvPr>
            <p:ph type="subTitle" idx="1"/>
          </p:nvPr>
        </p:nvSpPr>
        <p:spPr/>
        <p:txBody>
          <a:bodyPr/>
          <a:lstStyle/>
          <a:p>
            <a:r>
              <a:rPr lang="en-US" dirty="0" smtClean="0"/>
              <a:t>Questions?</a:t>
            </a:r>
            <a:endParaRPr lang="en-US" dirty="0"/>
          </a:p>
        </p:txBody>
      </p:sp>
    </p:spTree>
    <p:extLst>
      <p:ext uri="{BB962C8B-B14F-4D97-AF65-F5344CB8AC3E}">
        <p14:creationId xmlns:p14="http://schemas.microsoft.com/office/powerpoint/2010/main" val="181497957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a:t>
            </a:r>
            <a:endParaRPr lang="en-US" dirty="0"/>
          </a:p>
        </p:txBody>
      </p:sp>
      <p:sp>
        <p:nvSpPr>
          <p:cNvPr id="3" name="Content Placeholder 2"/>
          <p:cNvSpPr>
            <a:spLocks noGrp="1"/>
          </p:cNvSpPr>
          <p:nvPr>
            <p:ph idx="1"/>
          </p:nvPr>
        </p:nvSpPr>
        <p:spPr/>
        <p:txBody>
          <a:bodyPr>
            <a:normAutofit/>
          </a:bodyPr>
          <a:lstStyle/>
          <a:p>
            <a:pPr marL="0" indent="0">
              <a:buNone/>
            </a:pPr>
            <a:r>
              <a:rPr lang="en-US" sz="2000" dirty="0">
                <a:hlinkClick r:id="rId2" tooltip="P4 Programming Protocol"/>
              </a:rPr>
              <a:t>P4: Programming Protocol-Independent Packet Processors</a:t>
            </a:r>
            <a:endParaRPr lang="en-US" sz="2000" dirty="0"/>
          </a:p>
          <a:p>
            <a:pPr marL="0" indent="0">
              <a:buNone/>
            </a:pPr>
            <a:r>
              <a:rPr lang="en-US" sz="2000" dirty="0"/>
              <a:t>Pat </a:t>
            </a:r>
            <a:r>
              <a:rPr lang="en-US" sz="2000" dirty="0" err="1"/>
              <a:t>Bosshart</a:t>
            </a:r>
            <a:r>
              <a:rPr lang="en-US" sz="2000" dirty="0"/>
              <a:t>, Dan Daly, Glen Gibb, Martin Izzard, Nick McKeown, Jennifer Rexford, Cole Schlesinger, Dan Talayco, Amin </a:t>
            </a:r>
            <a:r>
              <a:rPr lang="en-US" sz="2000" dirty="0" err="1"/>
              <a:t>Vahdat</a:t>
            </a:r>
            <a:r>
              <a:rPr lang="en-US" sz="2000" dirty="0"/>
              <a:t>, George Varghese, David Walker </a:t>
            </a:r>
            <a:r>
              <a:rPr lang="en-US" sz="2000" i="1" dirty="0"/>
              <a:t>ACM SIGCOMM Computer Communications Review (CCR). Volume 44, Issue #3 (July 2014)</a:t>
            </a:r>
          </a:p>
          <a:p>
            <a:pPr marL="0" indent="0">
              <a:buNone/>
            </a:pPr>
            <a:endParaRPr lang="en-US" sz="2000" i="1" dirty="0"/>
          </a:p>
          <a:p>
            <a:pPr marL="0" indent="0">
              <a:buNone/>
            </a:pPr>
            <a:r>
              <a:rPr lang="en-US" sz="2000" dirty="0"/>
              <a:t>Initially designed for programmable switches. P4</a:t>
            </a:r>
            <a:r>
              <a:rPr lang="en-US" sz="2000" baseline="-25000" dirty="0"/>
              <a:t>16</a:t>
            </a:r>
            <a:r>
              <a:rPr lang="en-US" sz="2000" dirty="0"/>
              <a:t> can support many kinds of packet processing devices. </a:t>
            </a:r>
          </a:p>
          <a:p>
            <a:endParaRPr lang="en-US" sz="2000" dirty="0"/>
          </a:p>
        </p:txBody>
      </p:sp>
      <p:pic>
        <p:nvPicPr>
          <p:cNvPr id="4" name="Picture 2" descr="https://research.vmware.com/files/projects/0/0/0/0/0/0/9/p4-logo-tall.png?v=2"/>
          <p:cNvPicPr>
            <a:picLocks noChangeAspect="1" noChangeArrowheads="1"/>
          </p:cNvPicPr>
          <p:nvPr/>
        </p:nvPicPr>
        <p:blipFill rotWithShape="1">
          <a:blip r:embed="rId3">
            <a:extLst>
              <a:ext uri="{28A0092B-C50C-407E-A947-70E740481C1C}">
                <a14:useLocalDpi xmlns:a14="http://schemas.microsoft.com/office/drawing/2010/main"/>
              </a:ext>
            </a:extLst>
          </a:blip>
          <a:srcRect/>
          <a:stretch/>
        </p:blipFill>
        <p:spPr bwMode="auto">
          <a:xfrm>
            <a:off x="5223916" y="4934167"/>
            <a:ext cx="1744169" cy="85133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5042121" y="5785505"/>
            <a:ext cx="2107756" cy="523220"/>
          </a:xfrm>
          <a:prstGeom prst="rect">
            <a:avLst/>
          </a:prstGeom>
        </p:spPr>
        <p:txBody>
          <a:bodyPr wrap="none">
            <a:spAutoFit/>
          </a:bodyPr>
          <a:lstStyle/>
          <a:p>
            <a:pPr defTabSz="457200"/>
            <a:r>
              <a:rPr lang="en-US" sz="2800" dirty="0">
                <a:solidFill>
                  <a:prstClr val="black"/>
                </a:solidFill>
                <a:hlinkClick r:id="rId4"/>
              </a:rPr>
              <a:t>http://P4.org</a:t>
            </a:r>
            <a:endParaRPr lang="en-US" sz="2800" dirty="0">
              <a:solidFill>
                <a:prstClr val="black"/>
              </a:solidFill>
            </a:endParaRPr>
          </a:p>
        </p:txBody>
      </p:sp>
    </p:spTree>
    <p:extLst>
      <p:ext uri="{BB962C8B-B14F-4D97-AF65-F5344CB8AC3E}">
        <p14:creationId xmlns:p14="http://schemas.microsoft.com/office/powerpoint/2010/main" val="204880519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808168"/>
          </a:xfrm>
        </p:spPr>
        <p:txBody>
          <a:bodyPr>
            <a:normAutofit/>
          </a:bodyPr>
          <a:lstStyle/>
          <a:p>
            <a:r>
              <a:rPr lang="en-US" dirty="0"/>
              <a:t> </a:t>
            </a:r>
            <a:r>
              <a:rPr lang="en-US" dirty="0" smtClean="0"/>
              <a:t>P4.org Consortium</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1524001" y="994357"/>
            <a:ext cx="4219504" cy="4124213"/>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6019800" y="994356"/>
            <a:ext cx="4648200" cy="3017832"/>
          </a:xfrm>
          <a:prstGeom prst="rect">
            <a:avLst/>
          </a:prstGeom>
        </p:spPr>
      </p:pic>
      <p:pic>
        <p:nvPicPr>
          <p:cNvPr id="8" name="Picture 7"/>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5950929" y="4305300"/>
            <a:ext cx="4577177" cy="2416175"/>
          </a:xfrm>
          <a:prstGeom prst="rect">
            <a:avLst/>
          </a:prstGeom>
        </p:spPr>
      </p:pic>
      <p:sp>
        <p:nvSpPr>
          <p:cNvPr id="9" name="TextBox 8"/>
          <p:cNvSpPr txBox="1"/>
          <p:nvPr/>
        </p:nvSpPr>
        <p:spPr>
          <a:xfrm>
            <a:off x="1833194" y="5555911"/>
            <a:ext cx="3753463" cy="1015663"/>
          </a:xfrm>
          <a:prstGeom prst="rect">
            <a:avLst/>
          </a:prstGeom>
          <a:noFill/>
        </p:spPr>
        <p:txBody>
          <a:bodyPr wrap="none" rtlCol="0">
            <a:spAutoFit/>
          </a:bodyPr>
          <a:lstStyle/>
          <a:p>
            <a:pPr defTabSz="457200"/>
            <a:r>
              <a:rPr lang="en-US" sz="2000" i="1" dirty="0">
                <a:solidFill>
                  <a:prstClr val="black"/>
                </a:solidFill>
              </a:rPr>
              <a:t>Carriers, cloud operators, chip, </a:t>
            </a:r>
            <a:br>
              <a:rPr lang="en-US" sz="2000" i="1" dirty="0">
                <a:solidFill>
                  <a:prstClr val="black"/>
                </a:solidFill>
              </a:rPr>
            </a:br>
            <a:r>
              <a:rPr lang="en-US" sz="2000" i="1" dirty="0">
                <a:solidFill>
                  <a:prstClr val="black"/>
                </a:solidFill>
              </a:rPr>
              <a:t>networking, systems, universities, </a:t>
            </a:r>
          </a:p>
          <a:p>
            <a:pPr defTabSz="457200"/>
            <a:r>
              <a:rPr lang="en-US" sz="2000" i="1" dirty="0">
                <a:solidFill>
                  <a:prstClr val="black"/>
                </a:solidFill>
              </a:rPr>
              <a:t>start-ups</a:t>
            </a:r>
          </a:p>
        </p:txBody>
      </p:sp>
    </p:spTree>
    <p:extLst>
      <p:ext uri="{BB962C8B-B14F-4D97-AF65-F5344CB8AC3E}">
        <p14:creationId xmlns:p14="http://schemas.microsoft.com/office/powerpoint/2010/main" val="1516183595"/>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a:t>
            </a:r>
            <a:r>
              <a:rPr lang="en-US" baseline="-25000" dirty="0" smtClean="0"/>
              <a:t>16</a:t>
            </a:r>
            <a:endParaRPr lang="en-US" baseline="-25000" dirty="0"/>
          </a:p>
        </p:txBody>
      </p:sp>
      <p:sp>
        <p:nvSpPr>
          <p:cNvPr id="3" name="Content Placeholder 2"/>
          <p:cNvSpPr>
            <a:spLocks noGrp="1"/>
          </p:cNvSpPr>
          <p:nvPr>
            <p:ph idx="1"/>
          </p:nvPr>
        </p:nvSpPr>
        <p:spPr>
          <a:xfrm>
            <a:off x="1671782" y="1600201"/>
            <a:ext cx="8848436" cy="4525963"/>
          </a:xfrm>
        </p:spPr>
        <p:txBody>
          <a:bodyPr/>
          <a:lstStyle/>
          <a:p>
            <a:r>
              <a:rPr lang="en-US" dirty="0" smtClean="0"/>
              <a:t>C-like, strongly typed</a:t>
            </a:r>
          </a:p>
          <a:p>
            <a:r>
              <a:rPr lang="en-US" dirty="0" smtClean="0"/>
              <a:t>Arbitrary length </a:t>
            </a:r>
            <a:r>
              <a:rPr lang="en-US" dirty="0" err="1" smtClean="0"/>
              <a:t>bitstrings</a:t>
            </a:r>
            <a:endParaRPr lang="en-US" dirty="0" smtClean="0"/>
          </a:p>
          <a:p>
            <a:r>
              <a:rPr lang="en-US" dirty="0" smtClean="0"/>
              <a:t>Match-action tables</a:t>
            </a:r>
          </a:p>
          <a:p>
            <a:r>
              <a:rPr lang="en-US" dirty="0" smtClean="0"/>
              <a:t>Parser = state machine</a:t>
            </a:r>
          </a:p>
          <a:p>
            <a:r>
              <a:rPr lang="en-US" dirty="0" smtClean="0"/>
              <a:t>No loops, no pointers, no memory allocation</a:t>
            </a:r>
          </a:p>
          <a:p>
            <a:r>
              <a:rPr lang="en-US" dirty="0" smtClean="0"/>
              <a:t>Support for external, target-specific accelerators</a:t>
            </a:r>
            <a:br>
              <a:rPr lang="en-US" dirty="0" smtClean="0"/>
            </a:br>
            <a:r>
              <a:rPr lang="en-US" dirty="0" smtClean="0"/>
              <a:t>(e.g., checksum units, multicast, learning, etc.)</a:t>
            </a:r>
            <a:endParaRPr lang="en-US" dirty="0"/>
          </a:p>
        </p:txBody>
      </p:sp>
    </p:spTree>
    <p:extLst>
      <p:ext uri="{BB962C8B-B14F-4D97-AF65-F5344CB8AC3E}">
        <p14:creationId xmlns:p14="http://schemas.microsoft.com/office/powerpoint/2010/main" val="45672586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a:t>
            </a:r>
            <a:r>
              <a:rPr lang="en-US" baseline="-25000" dirty="0" smtClean="0"/>
              <a:t>16</a:t>
            </a:r>
            <a:r>
              <a:rPr lang="en-US" dirty="0" smtClean="0"/>
              <a:t>-&gt; C -&gt; EBPF</a:t>
            </a:r>
            <a:endParaRPr lang="en-US" dirty="0"/>
          </a:p>
        </p:txBody>
      </p:sp>
      <p:sp>
        <p:nvSpPr>
          <p:cNvPr id="3" name="Content Placeholder 2"/>
          <p:cNvSpPr>
            <a:spLocks noGrp="1"/>
          </p:cNvSpPr>
          <p:nvPr>
            <p:ph idx="1"/>
          </p:nvPr>
        </p:nvSpPr>
        <p:spPr>
          <a:xfrm>
            <a:off x="1718310" y="1600201"/>
            <a:ext cx="8858250" cy="4525963"/>
          </a:xfrm>
        </p:spPr>
        <p:txBody>
          <a:bodyPr>
            <a:normAutofit/>
          </a:bodyPr>
          <a:lstStyle/>
          <a:p>
            <a:r>
              <a:rPr lang="en-US" dirty="0"/>
              <a:t>p</a:t>
            </a:r>
            <a:r>
              <a:rPr lang="en-US" dirty="0" smtClean="0"/>
              <a:t>4c-xdp: back-end for the P4</a:t>
            </a:r>
            <a:r>
              <a:rPr lang="en-US" baseline="-25000" dirty="0" smtClean="0"/>
              <a:t>16</a:t>
            </a:r>
            <a:r>
              <a:rPr lang="en-US" dirty="0" smtClean="0"/>
              <a:t> reference compiler</a:t>
            </a:r>
          </a:p>
          <a:p>
            <a:r>
              <a:rPr lang="en-US" dirty="0" smtClean="0"/>
              <a:t>Generate stylized C</a:t>
            </a:r>
          </a:p>
          <a:p>
            <a:pPr lvl="1"/>
            <a:r>
              <a:rPr lang="en-US" dirty="0" smtClean="0"/>
              <a:t>No loops, all data on stack</a:t>
            </a:r>
          </a:p>
          <a:p>
            <a:pPr lvl="1"/>
            <a:r>
              <a:rPr lang="en-US" dirty="0" smtClean="0"/>
              <a:t>EBPF tables for control/data-plane communication</a:t>
            </a:r>
          </a:p>
          <a:p>
            <a:pPr lvl="1"/>
            <a:r>
              <a:rPr lang="en-US" dirty="0" smtClean="0"/>
              <a:t>Filtering, forwarding, encapsulation</a:t>
            </a:r>
          </a:p>
          <a:p>
            <a:pPr lvl="1"/>
            <a:r>
              <a:rPr lang="en-US" dirty="0" smtClean="0"/>
              <a:t>Currently use Linux TC subsystem for forwarding</a:t>
            </a:r>
          </a:p>
          <a:p>
            <a:r>
              <a:rPr lang="en-US" dirty="0">
                <a:hlinkClick r:id="rId2"/>
              </a:rPr>
              <a:t>https://</a:t>
            </a:r>
            <a:r>
              <a:rPr lang="en-US" dirty="0" smtClean="0">
                <a:hlinkClick r:id="rId2"/>
              </a:rPr>
              <a:t>github.com/williamtu/p4c-xdp</a:t>
            </a:r>
            <a:endParaRPr lang="en-US" dirty="0" smtClean="0"/>
          </a:p>
          <a:p>
            <a:endParaRPr lang="en-US" dirty="0"/>
          </a:p>
        </p:txBody>
      </p:sp>
    </p:spTree>
    <p:extLst>
      <p:ext uri="{BB962C8B-B14F-4D97-AF65-F5344CB8AC3E}">
        <p14:creationId xmlns:p14="http://schemas.microsoft.com/office/powerpoint/2010/main" val="108502506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P4</a:t>
            </a:r>
            <a:r>
              <a:rPr lang="en-US" baseline="-25000" dirty="0" smtClean="0"/>
              <a:t>16</a:t>
            </a:r>
            <a:r>
              <a:rPr lang="en-US" dirty="0" smtClean="0"/>
              <a:t> generic data plane model</a:t>
            </a:r>
            <a:endParaRPr lang="en-US" dirty="0"/>
          </a:p>
        </p:txBody>
      </p:sp>
      <p:grpSp>
        <p:nvGrpSpPr>
          <p:cNvPr id="13" name="Group 12"/>
          <p:cNvGrpSpPr/>
          <p:nvPr/>
        </p:nvGrpSpPr>
        <p:grpSpPr>
          <a:xfrm>
            <a:off x="2348924" y="2646452"/>
            <a:ext cx="7559431" cy="2872370"/>
            <a:chOff x="824924" y="4108664"/>
            <a:chExt cx="4680128" cy="1410158"/>
          </a:xfrm>
        </p:grpSpPr>
        <p:sp>
          <p:nvSpPr>
            <p:cNvPr id="4" name="Rectangle 3"/>
            <p:cNvSpPr/>
            <p:nvPr/>
          </p:nvSpPr>
          <p:spPr>
            <a:xfrm>
              <a:off x="1234935" y="4138694"/>
              <a:ext cx="3860106" cy="1350098"/>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defTabSz="457200"/>
              <a:r>
                <a:rPr lang="en-US" sz="3200" dirty="0">
                  <a:solidFill>
                    <a:prstClr val="black"/>
                  </a:solidFill>
                </a:rPr>
                <a:t>Data plane</a:t>
              </a:r>
            </a:p>
            <a:p>
              <a:pPr algn="ctr" defTabSz="457200"/>
              <a:endParaRPr lang="en-US" sz="3200" dirty="0">
                <a:solidFill>
                  <a:prstClr val="black"/>
                </a:solidFill>
              </a:endParaRPr>
            </a:p>
            <a:p>
              <a:pPr algn="ctr" defTabSz="457200"/>
              <a:endParaRPr lang="en-US" sz="3200" dirty="0">
                <a:solidFill>
                  <a:prstClr val="black"/>
                </a:solidFill>
              </a:endParaRPr>
            </a:p>
            <a:p>
              <a:pPr algn="ctr" defTabSz="457200"/>
              <a:endParaRPr lang="en-US" sz="3200" dirty="0">
                <a:solidFill>
                  <a:prstClr val="black"/>
                </a:solidFill>
              </a:endParaRPr>
            </a:p>
            <a:p>
              <a:pPr algn="ctr" defTabSz="457200"/>
              <a:endParaRPr lang="en-US" sz="3200" dirty="0">
                <a:solidFill>
                  <a:prstClr val="black"/>
                </a:solidFill>
              </a:endParaRPr>
            </a:p>
            <a:p>
              <a:pPr algn="ctr" defTabSz="457200"/>
              <a:endParaRPr lang="en-US" sz="3200" dirty="0">
                <a:solidFill>
                  <a:prstClr val="black"/>
                </a:solidFill>
              </a:endParaRPr>
            </a:p>
          </p:txBody>
        </p:sp>
        <p:sp>
          <p:nvSpPr>
            <p:cNvPr id="5" name="Right Arrow 4"/>
            <p:cNvSpPr/>
            <p:nvPr/>
          </p:nvSpPr>
          <p:spPr>
            <a:xfrm>
              <a:off x="824924" y="4138694"/>
              <a:ext cx="410011" cy="345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6" name="Right Arrow 5"/>
            <p:cNvSpPr/>
            <p:nvPr/>
          </p:nvSpPr>
          <p:spPr>
            <a:xfrm>
              <a:off x="824924" y="4483726"/>
              <a:ext cx="410011" cy="345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7" name="Right Arrow 6"/>
            <p:cNvSpPr/>
            <p:nvPr/>
          </p:nvSpPr>
          <p:spPr>
            <a:xfrm>
              <a:off x="824924" y="4828758"/>
              <a:ext cx="410011" cy="345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8" name="Right Arrow 7"/>
            <p:cNvSpPr/>
            <p:nvPr/>
          </p:nvSpPr>
          <p:spPr>
            <a:xfrm>
              <a:off x="824924" y="5173790"/>
              <a:ext cx="410011" cy="345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9" name="Right Arrow 8"/>
            <p:cNvSpPr/>
            <p:nvPr/>
          </p:nvSpPr>
          <p:spPr>
            <a:xfrm>
              <a:off x="5095041" y="4108664"/>
              <a:ext cx="410011" cy="345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10" name="Right Arrow 9"/>
            <p:cNvSpPr/>
            <p:nvPr/>
          </p:nvSpPr>
          <p:spPr>
            <a:xfrm>
              <a:off x="5095041" y="4453696"/>
              <a:ext cx="410011" cy="345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11" name="Right Arrow 10"/>
            <p:cNvSpPr/>
            <p:nvPr/>
          </p:nvSpPr>
          <p:spPr>
            <a:xfrm>
              <a:off x="5095041" y="4798728"/>
              <a:ext cx="410011" cy="345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12" name="Right Arrow 11"/>
            <p:cNvSpPr/>
            <p:nvPr/>
          </p:nvSpPr>
          <p:spPr>
            <a:xfrm>
              <a:off x="5095041" y="5143760"/>
              <a:ext cx="410011" cy="3450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grpSp>
      <p:sp>
        <p:nvSpPr>
          <p:cNvPr id="14" name="Rectangle 13"/>
          <p:cNvSpPr/>
          <p:nvPr/>
        </p:nvSpPr>
        <p:spPr>
          <a:xfrm>
            <a:off x="3425206" y="3124200"/>
            <a:ext cx="1383388" cy="205566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defTabSz="457200"/>
            <a:r>
              <a:rPr lang="en-US" sz="3200" dirty="0">
                <a:solidFill>
                  <a:prstClr val="black"/>
                </a:solidFill>
              </a:rPr>
              <a:t>P4</a:t>
            </a:r>
          </a:p>
        </p:txBody>
      </p:sp>
      <p:sp>
        <p:nvSpPr>
          <p:cNvPr id="15" name="Rectangle 14"/>
          <p:cNvSpPr/>
          <p:nvPr/>
        </p:nvSpPr>
        <p:spPr>
          <a:xfrm>
            <a:off x="5480303" y="3124200"/>
            <a:ext cx="1322982" cy="205566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defTabSz="457200"/>
            <a:r>
              <a:rPr lang="en-US" sz="3200" dirty="0">
                <a:solidFill>
                  <a:prstClr val="black"/>
                </a:solidFill>
              </a:rPr>
              <a:t>P4</a:t>
            </a:r>
          </a:p>
        </p:txBody>
      </p:sp>
      <p:sp>
        <p:nvSpPr>
          <p:cNvPr id="16" name="Rectangle 15"/>
          <p:cNvSpPr/>
          <p:nvPr/>
        </p:nvSpPr>
        <p:spPr>
          <a:xfrm>
            <a:off x="7461535" y="3124200"/>
            <a:ext cx="1402706" cy="2055664"/>
          </a:xfrm>
          <a:prstGeom prst="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defTabSz="457200"/>
            <a:r>
              <a:rPr lang="en-US" sz="3200" dirty="0">
                <a:solidFill>
                  <a:prstClr val="black"/>
                </a:solidFill>
              </a:rPr>
              <a:t>P4</a:t>
            </a:r>
          </a:p>
        </p:txBody>
      </p:sp>
      <p:sp>
        <p:nvSpPr>
          <p:cNvPr id="17" name="TextBox 16"/>
          <p:cNvSpPr txBox="1"/>
          <p:nvPr/>
        </p:nvSpPr>
        <p:spPr>
          <a:xfrm>
            <a:off x="4464566" y="1542656"/>
            <a:ext cx="2124563" cy="830997"/>
          </a:xfrm>
          <a:prstGeom prst="rect">
            <a:avLst/>
          </a:prstGeom>
          <a:noFill/>
        </p:spPr>
        <p:txBody>
          <a:bodyPr wrap="none" rtlCol="0">
            <a:spAutoFit/>
          </a:bodyPr>
          <a:lstStyle/>
          <a:p>
            <a:pPr algn="ctr" defTabSz="457200"/>
            <a:r>
              <a:rPr lang="en-US" sz="2400" i="1" dirty="0">
                <a:solidFill>
                  <a:prstClr val="black"/>
                </a:solidFill>
              </a:rPr>
              <a:t>Programmable</a:t>
            </a:r>
            <a:br>
              <a:rPr lang="en-US" sz="2400" i="1" dirty="0">
                <a:solidFill>
                  <a:prstClr val="black"/>
                </a:solidFill>
              </a:rPr>
            </a:br>
            <a:r>
              <a:rPr lang="en-US" sz="2400" i="1" dirty="0">
                <a:solidFill>
                  <a:prstClr val="black"/>
                </a:solidFill>
              </a:rPr>
              <a:t>blocks</a:t>
            </a:r>
          </a:p>
        </p:txBody>
      </p:sp>
      <p:cxnSp>
        <p:nvCxnSpPr>
          <p:cNvPr id="18" name="Straight Arrow Connector 17"/>
          <p:cNvCxnSpPr>
            <a:stCxn id="17" idx="2"/>
          </p:cNvCxnSpPr>
          <p:nvPr/>
        </p:nvCxnSpPr>
        <p:spPr>
          <a:xfrm flipH="1">
            <a:off x="4808595" y="2373653"/>
            <a:ext cx="718253" cy="778597"/>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19" name="Straight Arrow Connector 18"/>
          <p:cNvCxnSpPr>
            <a:stCxn id="17" idx="2"/>
            <a:endCxn id="15" idx="0"/>
          </p:cNvCxnSpPr>
          <p:nvPr/>
        </p:nvCxnSpPr>
        <p:spPr>
          <a:xfrm>
            <a:off x="5526848" y="2373652"/>
            <a:ext cx="614947" cy="750548"/>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17" idx="2"/>
          </p:cNvCxnSpPr>
          <p:nvPr/>
        </p:nvCxnSpPr>
        <p:spPr>
          <a:xfrm>
            <a:off x="5526847" y="2373652"/>
            <a:ext cx="1934688" cy="750548"/>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34" name="TextBox 33"/>
          <p:cNvSpPr txBox="1"/>
          <p:nvPr/>
        </p:nvSpPr>
        <p:spPr>
          <a:xfrm>
            <a:off x="3865905" y="5691867"/>
            <a:ext cx="2005389" cy="461665"/>
          </a:xfrm>
          <a:prstGeom prst="rect">
            <a:avLst/>
          </a:prstGeom>
          <a:noFill/>
        </p:spPr>
        <p:txBody>
          <a:bodyPr wrap="none" rtlCol="0">
            <a:spAutoFit/>
          </a:bodyPr>
          <a:lstStyle/>
          <a:p>
            <a:pPr algn="ctr" defTabSz="457200"/>
            <a:r>
              <a:rPr lang="en-US" sz="2400" i="1" dirty="0">
                <a:solidFill>
                  <a:prstClr val="black"/>
                </a:solidFill>
              </a:rPr>
              <a:t>Fixed function</a:t>
            </a:r>
          </a:p>
        </p:txBody>
      </p:sp>
      <p:cxnSp>
        <p:nvCxnSpPr>
          <p:cNvPr id="37" name="Straight Arrow Connector 36"/>
          <p:cNvCxnSpPr>
            <a:stCxn id="34" idx="0"/>
          </p:cNvCxnSpPr>
          <p:nvPr/>
        </p:nvCxnSpPr>
        <p:spPr>
          <a:xfrm flipV="1">
            <a:off x="4868600" y="5253008"/>
            <a:ext cx="139463" cy="438859"/>
          </a:xfrm>
          <a:prstGeom prst="straightConnector1">
            <a:avLst/>
          </a:prstGeom>
          <a:ln>
            <a:tailEnd type="arrow"/>
          </a:ln>
          <a:effectLst/>
        </p:spPr>
        <p:style>
          <a:lnRef idx="2">
            <a:schemeClr val="accent1"/>
          </a:lnRef>
          <a:fillRef idx="0">
            <a:schemeClr val="accent1"/>
          </a:fillRef>
          <a:effectRef idx="1">
            <a:schemeClr val="accent1"/>
          </a:effectRef>
          <a:fontRef idx="minor">
            <a:schemeClr val="tx1"/>
          </a:fontRef>
        </p:style>
      </p:cxnSp>
      <p:sp>
        <p:nvSpPr>
          <p:cNvPr id="41" name="Right Arrow 40"/>
          <p:cNvSpPr/>
          <p:nvPr/>
        </p:nvSpPr>
        <p:spPr>
          <a:xfrm>
            <a:off x="5334000" y="3810001"/>
            <a:ext cx="202692" cy="763579"/>
          </a:xfrm>
          <a:prstGeom prst="rightArrow">
            <a:avLst/>
          </a:prstGeom>
          <a:solidFill>
            <a:srgbClr val="FF66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42" name="Right Arrow 41"/>
          <p:cNvSpPr/>
          <p:nvPr/>
        </p:nvSpPr>
        <p:spPr>
          <a:xfrm>
            <a:off x="4808594" y="3810001"/>
            <a:ext cx="202692" cy="763579"/>
          </a:xfrm>
          <a:prstGeom prst="rightArrow">
            <a:avLst/>
          </a:prstGeom>
          <a:solidFill>
            <a:srgbClr val="FF66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44" name="Right Arrow 43"/>
          <p:cNvSpPr/>
          <p:nvPr/>
        </p:nvSpPr>
        <p:spPr>
          <a:xfrm>
            <a:off x="7271779" y="3810001"/>
            <a:ext cx="202692" cy="763579"/>
          </a:xfrm>
          <a:prstGeom prst="rightArrow">
            <a:avLst/>
          </a:prstGeom>
          <a:solidFill>
            <a:srgbClr val="FF66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45" name="Right Arrow 44"/>
          <p:cNvSpPr/>
          <p:nvPr/>
        </p:nvSpPr>
        <p:spPr>
          <a:xfrm>
            <a:off x="8864241" y="3810001"/>
            <a:ext cx="202692" cy="763579"/>
          </a:xfrm>
          <a:prstGeom prst="rightArrow">
            <a:avLst/>
          </a:prstGeom>
          <a:solidFill>
            <a:srgbClr val="FF66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46" name="Right Arrow 45"/>
          <p:cNvSpPr/>
          <p:nvPr/>
        </p:nvSpPr>
        <p:spPr>
          <a:xfrm>
            <a:off x="6803285" y="3810001"/>
            <a:ext cx="202692" cy="763579"/>
          </a:xfrm>
          <a:prstGeom prst="rightArrow">
            <a:avLst/>
          </a:prstGeom>
          <a:solidFill>
            <a:srgbClr val="FF66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
        <p:nvSpPr>
          <p:cNvPr id="47" name="Right Arrow 46"/>
          <p:cNvSpPr/>
          <p:nvPr/>
        </p:nvSpPr>
        <p:spPr>
          <a:xfrm>
            <a:off x="3222514" y="3810001"/>
            <a:ext cx="202692" cy="763579"/>
          </a:xfrm>
          <a:prstGeom prst="rightArrow">
            <a:avLst/>
          </a:prstGeom>
          <a:solidFill>
            <a:srgbClr val="FF66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endParaRPr lang="en-US">
              <a:solidFill>
                <a:prstClr val="white"/>
              </a:solidFill>
            </a:endParaRPr>
          </a:p>
        </p:txBody>
      </p:sp>
    </p:spTree>
    <p:extLst>
      <p:ext uri="{BB962C8B-B14F-4D97-AF65-F5344CB8AC3E}">
        <p14:creationId xmlns:p14="http://schemas.microsoft.com/office/powerpoint/2010/main" val="173258716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XDP switching model</a:t>
            </a:r>
            <a:endParaRPr lang="en-US" dirty="0"/>
          </a:p>
        </p:txBody>
      </p:sp>
      <p:sp>
        <p:nvSpPr>
          <p:cNvPr id="4" name="Rounded Rectangle 3"/>
          <p:cNvSpPr/>
          <p:nvPr/>
        </p:nvSpPr>
        <p:spPr>
          <a:xfrm>
            <a:off x="2394877" y="2800265"/>
            <a:ext cx="1653612" cy="3059244"/>
          </a:xfrm>
          <a:prstGeom prst="roundRect">
            <a:avLst/>
          </a:prstGeom>
          <a:solidFill>
            <a:schemeClr val="accent1">
              <a:lumMod val="60000"/>
              <a:lumOff val="40000"/>
            </a:schemeClr>
          </a:solidFill>
          <a:ln w="50800">
            <a:solidFill>
              <a:schemeClr val="accent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457200"/>
            <a:r>
              <a:rPr lang="en-US" sz="3200" b="1">
                <a:solidFill>
                  <a:srgbClr val="002060"/>
                </a:solidFill>
              </a:rPr>
              <a:t>Parser</a:t>
            </a:r>
            <a:endParaRPr lang="en-US" sz="3200" b="1" dirty="0">
              <a:solidFill>
                <a:srgbClr val="002060"/>
              </a:solidFill>
            </a:endParaRPr>
          </a:p>
        </p:txBody>
      </p:sp>
      <p:sp>
        <p:nvSpPr>
          <p:cNvPr id="5" name="Rounded Rectangle 4"/>
          <p:cNvSpPr/>
          <p:nvPr/>
        </p:nvSpPr>
        <p:spPr>
          <a:xfrm>
            <a:off x="4529417" y="2797815"/>
            <a:ext cx="2709584" cy="3059244"/>
          </a:xfrm>
          <a:prstGeom prst="roundRect">
            <a:avLst/>
          </a:prstGeom>
          <a:solidFill>
            <a:schemeClr val="accent1">
              <a:lumMod val="60000"/>
              <a:lumOff val="40000"/>
            </a:schemeClr>
          </a:solidFill>
          <a:ln w="50800">
            <a:solidFill>
              <a:schemeClr val="accent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defTabSz="457200"/>
            <a:r>
              <a:rPr lang="en-US" sz="3200" b="1" dirty="0">
                <a:solidFill>
                  <a:prstClr val="black"/>
                </a:solidFill>
              </a:rPr>
              <a:t>Match+</a:t>
            </a:r>
          </a:p>
          <a:p>
            <a:pPr algn="ctr" defTabSz="457200"/>
            <a:r>
              <a:rPr lang="en-US" sz="3200" b="1" dirty="0">
                <a:solidFill>
                  <a:prstClr val="black"/>
                </a:solidFill>
              </a:rPr>
              <a:t>Action</a:t>
            </a:r>
          </a:p>
        </p:txBody>
      </p:sp>
      <p:sp>
        <p:nvSpPr>
          <p:cNvPr id="6" name="Rounded Rectangle 5"/>
          <p:cNvSpPr/>
          <p:nvPr/>
        </p:nvSpPr>
        <p:spPr>
          <a:xfrm>
            <a:off x="7836370" y="2793959"/>
            <a:ext cx="1882940" cy="3059244"/>
          </a:xfrm>
          <a:prstGeom prst="roundRect">
            <a:avLst/>
          </a:prstGeom>
          <a:solidFill>
            <a:schemeClr val="accent1">
              <a:lumMod val="60000"/>
              <a:lumOff val="40000"/>
            </a:schemeClr>
          </a:solidFill>
          <a:ln w="50800">
            <a:solidFill>
              <a:schemeClr val="accent1">
                <a:lumMod val="75000"/>
              </a:schemeClr>
            </a:solidFill>
          </a:ln>
        </p:spPr>
        <p:style>
          <a:lnRef idx="2">
            <a:schemeClr val="accent3">
              <a:shade val="50000"/>
            </a:schemeClr>
          </a:lnRef>
          <a:fillRef idx="1">
            <a:schemeClr val="accent3"/>
          </a:fillRef>
          <a:effectRef idx="0">
            <a:schemeClr val="accent3"/>
          </a:effectRef>
          <a:fontRef idx="minor">
            <a:schemeClr val="lt1"/>
          </a:fontRef>
        </p:style>
        <p:txBody>
          <a:bodyPr wrap="none" rtlCol="0" anchor="ctr"/>
          <a:lstStyle/>
          <a:p>
            <a:pPr algn="ctr" defTabSz="457200"/>
            <a:r>
              <a:rPr lang="en-US" sz="3200" b="1" dirty="0">
                <a:solidFill>
                  <a:prstClr val="black"/>
                </a:solidFill>
              </a:rPr>
              <a:t>Deparser</a:t>
            </a:r>
          </a:p>
        </p:txBody>
      </p:sp>
      <p:cxnSp>
        <p:nvCxnSpPr>
          <p:cNvPr id="7" name="Straight Arrow Connector 6"/>
          <p:cNvCxnSpPr>
            <a:stCxn id="4" idx="3"/>
            <a:endCxn id="5" idx="1"/>
          </p:cNvCxnSpPr>
          <p:nvPr/>
        </p:nvCxnSpPr>
        <p:spPr>
          <a:xfrm flipV="1">
            <a:off x="4048489" y="4327437"/>
            <a:ext cx="480928" cy="2450"/>
          </a:xfrm>
          <a:prstGeom prst="straightConnector1">
            <a:avLst/>
          </a:prstGeom>
          <a:ln w="762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a:stCxn id="5" idx="3"/>
            <a:endCxn id="6" idx="1"/>
          </p:cNvCxnSpPr>
          <p:nvPr/>
        </p:nvCxnSpPr>
        <p:spPr>
          <a:xfrm flipV="1">
            <a:off x="7239002" y="4323581"/>
            <a:ext cx="597369" cy="3856"/>
          </a:xfrm>
          <a:prstGeom prst="straightConnector1">
            <a:avLst/>
          </a:prstGeom>
          <a:ln w="762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a:stCxn id="6" idx="3"/>
          </p:cNvCxnSpPr>
          <p:nvPr/>
        </p:nvCxnSpPr>
        <p:spPr>
          <a:xfrm flipV="1">
            <a:off x="9719310" y="4306013"/>
            <a:ext cx="388620" cy="17568"/>
          </a:xfrm>
          <a:prstGeom prst="straightConnector1">
            <a:avLst/>
          </a:prstGeom>
          <a:ln w="76200">
            <a:solidFill>
              <a:schemeClr val="tx2"/>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p:cNvCxnSpPr>
            <a:endCxn id="4" idx="1"/>
          </p:cNvCxnSpPr>
          <p:nvPr/>
        </p:nvCxnSpPr>
        <p:spPr>
          <a:xfrm>
            <a:off x="1578325" y="4323581"/>
            <a:ext cx="816552" cy="6307"/>
          </a:xfrm>
          <a:prstGeom prst="straightConnector1">
            <a:avLst/>
          </a:prstGeom>
          <a:ln w="762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4494373" y="5943182"/>
            <a:ext cx="3061736" cy="646331"/>
          </a:xfrm>
          <a:prstGeom prst="rect">
            <a:avLst/>
          </a:prstGeom>
          <a:noFill/>
        </p:spPr>
        <p:txBody>
          <a:bodyPr wrap="none" rtlCol="0">
            <a:spAutoFit/>
          </a:bodyPr>
          <a:lstStyle/>
          <a:p>
            <a:pPr defTabSz="457200"/>
            <a:r>
              <a:rPr lang="en-US" sz="3600" dirty="0">
                <a:solidFill>
                  <a:prstClr val="black"/>
                </a:solidFill>
              </a:rPr>
              <a:t>XDP Data Plane</a:t>
            </a:r>
          </a:p>
        </p:txBody>
      </p:sp>
      <p:sp>
        <p:nvSpPr>
          <p:cNvPr id="13" name="Rectangle 12"/>
          <p:cNvSpPr/>
          <p:nvPr/>
        </p:nvSpPr>
        <p:spPr>
          <a:xfrm>
            <a:off x="4884420" y="3054442"/>
            <a:ext cx="1874520" cy="525385"/>
          </a:xfrm>
          <a:prstGeom prst="rect">
            <a:avLst/>
          </a:prstGeom>
          <a:solidFill>
            <a:schemeClr val="accent3">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sz="2400">
              <a:solidFill>
                <a:prstClr val="white"/>
              </a:solidFill>
            </a:endParaRPr>
          </a:p>
        </p:txBody>
      </p:sp>
      <p:sp>
        <p:nvSpPr>
          <p:cNvPr id="16" name="TextBox 15"/>
          <p:cNvSpPr txBox="1"/>
          <p:nvPr/>
        </p:nvSpPr>
        <p:spPr>
          <a:xfrm rot="16200000">
            <a:off x="1072161" y="3833691"/>
            <a:ext cx="1487587" cy="523220"/>
          </a:xfrm>
          <a:prstGeom prst="rect">
            <a:avLst/>
          </a:prstGeom>
          <a:solidFill>
            <a:schemeClr val="bg1"/>
          </a:solidFill>
        </p:spPr>
        <p:txBody>
          <a:bodyPr wrap="none" rtlCol="0">
            <a:spAutoFit/>
          </a:bodyPr>
          <a:lstStyle/>
          <a:p>
            <a:pPr defTabSz="457200"/>
            <a:r>
              <a:rPr lang="en-US" sz="2800" dirty="0">
                <a:solidFill>
                  <a:prstClr val="black"/>
                </a:solidFill>
              </a:rPr>
              <a:t>packet in</a:t>
            </a:r>
          </a:p>
        </p:txBody>
      </p:sp>
      <p:sp>
        <p:nvSpPr>
          <p:cNvPr id="17" name="TextBox 16"/>
          <p:cNvSpPr txBox="1"/>
          <p:nvPr/>
        </p:nvSpPr>
        <p:spPr>
          <a:xfrm rot="16200000">
            <a:off x="9482824" y="3952624"/>
            <a:ext cx="1726114" cy="523220"/>
          </a:xfrm>
          <a:prstGeom prst="rect">
            <a:avLst/>
          </a:prstGeom>
          <a:solidFill>
            <a:schemeClr val="bg1"/>
          </a:solidFill>
        </p:spPr>
        <p:txBody>
          <a:bodyPr wrap="none" rtlCol="0">
            <a:spAutoFit/>
          </a:bodyPr>
          <a:lstStyle/>
          <a:p>
            <a:pPr defTabSz="457200"/>
            <a:r>
              <a:rPr lang="en-US" sz="2800" dirty="0">
                <a:solidFill>
                  <a:prstClr val="black"/>
                </a:solidFill>
              </a:rPr>
              <a:t>packet out</a:t>
            </a:r>
          </a:p>
        </p:txBody>
      </p:sp>
      <p:sp>
        <p:nvSpPr>
          <p:cNvPr id="31" name="Rectangle 30"/>
          <p:cNvSpPr/>
          <p:nvPr/>
        </p:nvSpPr>
        <p:spPr>
          <a:xfrm>
            <a:off x="5158740" y="3225892"/>
            <a:ext cx="1874520" cy="525385"/>
          </a:xfrm>
          <a:prstGeom prst="rect">
            <a:avLst/>
          </a:prstGeom>
          <a:solidFill>
            <a:schemeClr val="accent3">
              <a:lumMod val="40000"/>
              <a:lumOff val="6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a:r>
              <a:rPr lang="en-US" sz="2400" dirty="0">
                <a:solidFill>
                  <a:prstClr val="black"/>
                </a:solidFill>
              </a:rPr>
              <a:t>EBPF tables</a:t>
            </a:r>
          </a:p>
        </p:txBody>
      </p:sp>
      <p:sp>
        <p:nvSpPr>
          <p:cNvPr id="32" name="Up-Down Arrow 31"/>
          <p:cNvSpPr/>
          <p:nvPr/>
        </p:nvSpPr>
        <p:spPr>
          <a:xfrm>
            <a:off x="5615940" y="2113103"/>
            <a:ext cx="697230" cy="1112789"/>
          </a:xfrm>
          <a:prstGeom prst="up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sp>
        <p:nvSpPr>
          <p:cNvPr id="33" name="TextBox 32"/>
          <p:cNvSpPr txBox="1"/>
          <p:nvPr/>
        </p:nvSpPr>
        <p:spPr>
          <a:xfrm>
            <a:off x="4709391" y="1579131"/>
            <a:ext cx="2746778" cy="523220"/>
          </a:xfrm>
          <a:prstGeom prst="rect">
            <a:avLst/>
          </a:prstGeom>
          <a:noFill/>
        </p:spPr>
        <p:txBody>
          <a:bodyPr wrap="none" rtlCol="0">
            <a:spAutoFit/>
          </a:bodyPr>
          <a:lstStyle/>
          <a:p>
            <a:pPr defTabSz="457200"/>
            <a:r>
              <a:rPr lang="en-US" sz="2800" dirty="0">
                <a:solidFill>
                  <a:prstClr val="black"/>
                </a:solidFill>
              </a:rPr>
              <a:t>Control-plane API</a:t>
            </a:r>
          </a:p>
        </p:txBody>
      </p:sp>
      <p:cxnSp>
        <p:nvCxnSpPr>
          <p:cNvPr id="34" name="Straight Arrow Connector 33"/>
          <p:cNvCxnSpPr>
            <a:stCxn id="85" idx="3"/>
            <a:endCxn id="36" idx="1"/>
          </p:cNvCxnSpPr>
          <p:nvPr/>
        </p:nvCxnSpPr>
        <p:spPr>
          <a:xfrm flipV="1">
            <a:off x="7220575" y="2205435"/>
            <a:ext cx="1003108" cy="1870254"/>
          </a:xfrm>
          <a:prstGeom prst="bentConnector3">
            <a:avLst>
              <a:gd name="adj1" fmla="val 38951"/>
            </a:avLst>
          </a:prstGeom>
          <a:ln w="762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8223684" y="1789937"/>
            <a:ext cx="1822807" cy="830997"/>
          </a:xfrm>
          <a:prstGeom prst="rect">
            <a:avLst/>
          </a:prstGeom>
          <a:noFill/>
        </p:spPr>
        <p:txBody>
          <a:bodyPr wrap="none" rtlCol="0">
            <a:spAutoFit/>
          </a:bodyPr>
          <a:lstStyle/>
          <a:p>
            <a:pPr defTabSz="457200"/>
            <a:r>
              <a:rPr lang="en-US" sz="2400" dirty="0">
                <a:solidFill>
                  <a:prstClr val="black"/>
                </a:solidFill>
              </a:rPr>
              <a:t>Drop/</a:t>
            </a:r>
            <a:r>
              <a:rPr lang="en-US" sz="2400" dirty="0" err="1">
                <a:solidFill>
                  <a:prstClr val="black"/>
                </a:solidFill>
              </a:rPr>
              <a:t>tx</a:t>
            </a:r>
            <a:r>
              <a:rPr lang="en-US" sz="2400" dirty="0">
                <a:solidFill>
                  <a:prstClr val="black"/>
                </a:solidFill>
              </a:rPr>
              <a:t>/pass</a:t>
            </a:r>
          </a:p>
          <a:p>
            <a:pPr defTabSz="457200"/>
            <a:r>
              <a:rPr lang="en-US" sz="2400" dirty="0">
                <a:solidFill>
                  <a:prstClr val="black"/>
                </a:solidFill>
              </a:rPr>
              <a:t>Output port</a:t>
            </a:r>
          </a:p>
        </p:txBody>
      </p:sp>
      <p:cxnSp>
        <p:nvCxnSpPr>
          <p:cNvPr id="46" name="Straight Arrow Connector 33"/>
          <p:cNvCxnSpPr>
            <a:stCxn id="50" idx="3"/>
            <a:endCxn id="55" idx="1"/>
          </p:cNvCxnSpPr>
          <p:nvPr/>
        </p:nvCxnSpPr>
        <p:spPr>
          <a:xfrm>
            <a:off x="3863383" y="2197758"/>
            <a:ext cx="666034" cy="1758998"/>
          </a:xfrm>
          <a:prstGeom prst="bentConnector3">
            <a:avLst>
              <a:gd name="adj1" fmla="val 50000"/>
            </a:avLst>
          </a:prstGeom>
          <a:ln w="76200">
            <a:solidFill>
              <a:schemeClr val="tx2"/>
            </a:solidFill>
            <a:tailEnd type="triangle"/>
          </a:ln>
        </p:spPr>
        <p:style>
          <a:lnRef idx="1">
            <a:schemeClr val="accent1"/>
          </a:lnRef>
          <a:fillRef idx="0">
            <a:schemeClr val="accent1"/>
          </a:fillRef>
          <a:effectRef idx="0">
            <a:schemeClr val="accent1"/>
          </a:effectRef>
          <a:fontRef idx="minor">
            <a:schemeClr val="tx1"/>
          </a:fontRef>
        </p:style>
      </p:cxnSp>
      <p:sp>
        <p:nvSpPr>
          <p:cNvPr id="50" name="TextBox 49"/>
          <p:cNvSpPr txBox="1"/>
          <p:nvPr/>
        </p:nvSpPr>
        <p:spPr>
          <a:xfrm>
            <a:off x="2410741" y="1966926"/>
            <a:ext cx="1452642" cy="461665"/>
          </a:xfrm>
          <a:prstGeom prst="rect">
            <a:avLst/>
          </a:prstGeom>
          <a:noFill/>
        </p:spPr>
        <p:txBody>
          <a:bodyPr wrap="none" rtlCol="0">
            <a:spAutoFit/>
          </a:bodyPr>
          <a:lstStyle/>
          <a:p>
            <a:pPr defTabSz="457200"/>
            <a:r>
              <a:rPr lang="en-US" sz="2400" dirty="0">
                <a:solidFill>
                  <a:prstClr val="black"/>
                </a:solidFill>
              </a:rPr>
              <a:t>Input port</a:t>
            </a:r>
          </a:p>
        </p:txBody>
      </p:sp>
      <p:sp>
        <p:nvSpPr>
          <p:cNvPr id="55" name="Rectangle 54"/>
          <p:cNvSpPr/>
          <p:nvPr/>
        </p:nvSpPr>
        <p:spPr>
          <a:xfrm>
            <a:off x="4529417" y="3818211"/>
            <a:ext cx="302502" cy="277091"/>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sp>
        <p:nvSpPr>
          <p:cNvPr id="85" name="Rectangle 84"/>
          <p:cNvSpPr/>
          <p:nvPr/>
        </p:nvSpPr>
        <p:spPr>
          <a:xfrm>
            <a:off x="6918073" y="3937144"/>
            <a:ext cx="302502" cy="277091"/>
          </a:xfrm>
          <a:prstGeom prst="rect">
            <a:avLst/>
          </a:prstGeom>
          <a:no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457200"/>
            <a:endParaRPr lang="en-US">
              <a:solidFill>
                <a:prstClr val="white"/>
              </a:solidFill>
            </a:endParaRPr>
          </a:p>
        </p:txBody>
      </p:sp>
      <p:sp>
        <p:nvSpPr>
          <p:cNvPr id="89" name="TextBox 88"/>
          <p:cNvSpPr txBox="1"/>
          <p:nvPr/>
        </p:nvSpPr>
        <p:spPr>
          <a:xfrm rot="16200000">
            <a:off x="3571349" y="4797048"/>
            <a:ext cx="1350306" cy="523220"/>
          </a:xfrm>
          <a:prstGeom prst="rect">
            <a:avLst/>
          </a:prstGeom>
          <a:noFill/>
        </p:spPr>
        <p:txBody>
          <a:bodyPr wrap="none" rtlCol="0">
            <a:spAutoFit/>
          </a:bodyPr>
          <a:lstStyle/>
          <a:p>
            <a:pPr defTabSz="457200"/>
            <a:r>
              <a:rPr lang="en-US" sz="2800" dirty="0">
                <a:solidFill>
                  <a:prstClr val="black"/>
                </a:solidFill>
              </a:rPr>
              <a:t>headers</a:t>
            </a:r>
          </a:p>
        </p:txBody>
      </p:sp>
      <p:sp>
        <p:nvSpPr>
          <p:cNvPr id="90" name="TextBox 89"/>
          <p:cNvSpPr txBox="1"/>
          <p:nvPr/>
        </p:nvSpPr>
        <p:spPr>
          <a:xfrm rot="16200000">
            <a:off x="6859558" y="4797048"/>
            <a:ext cx="1350306" cy="523220"/>
          </a:xfrm>
          <a:prstGeom prst="rect">
            <a:avLst/>
          </a:prstGeom>
          <a:noFill/>
        </p:spPr>
        <p:txBody>
          <a:bodyPr wrap="none" rtlCol="0">
            <a:spAutoFit/>
          </a:bodyPr>
          <a:lstStyle/>
          <a:p>
            <a:pPr defTabSz="457200"/>
            <a:r>
              <a:rPr lang="en-US" sz="2800" dirty="0">
                <a:solidFill>
                  <a:prstClr val="black"/>
                </a:solidFill>
              </a:rPr>
              <a:t>headers</a:t>
            </a:r>
          </a:p>
        </p:txBody>
      </p:sp>
    </p:spTree>
    <p:extLst>
      <p:ext uri="{BB962C8B-B14F-4D97-AF65-F5344CB8AC3E}">
        <p14:creationId xmlns:p14="http://schemas.microsoft.com/office/powerpoint/2010/main" val="68247293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199" y="274638"/>
            <a:ext cx="8229600" cy="591636"/>
          </a:xfrm>
        </p:spPr>
        <p:txBody>
          <a:bodyPr>
            <a:normAutofit fontScale="90000"/>
          </a:bodyPr>
          <a:lstStyle/>
          <a:p>
            <a:r>
              <a:rPr lang="en-US" dirty="0" smtClean="0"/>
              <a:t>xdp_model.p4</a:t>
            </a:r>
            <a:endParaRPr lang="en-US" dirty="0"/>
          </a:p>
        </p:txBody>
      </p:sp>
      <p:sp>
        <p:nvSpPr>
          <p:cNvPr id="3" name="Content Placeholder 2"/>
          <p:cNvSpPr>
            <a:spLocks noGrp="1"/>
          </p:cNvSpPr>
          <p:nvPr>
            <p:ph idx="1"/>
          </p:nvPr>
        </p:nvSpPr>
        <p:spPr>
          <a:xfrm>
            <a:off x="1524001" y="979529"/>
            <a:ext cx="9143999" cy="6287544"/>
          </a:xfrm>
        </p:spPr>
        <p:txBody>
          <a:bodyPr>
            <a:normAutofit fontScale="55000" lnSpcReduction="20000"/>
          </a:bodyPr>
          <a:lstStyle/>
          <a:p>
            <a:pPr marL="0" indent="0">
              <a:buNone/>
            </a:pPr>
            <a:r>
              <a:rPr lang="en-US" b="1" dirty="0" err="1">
                <a:latin typeface="Consolas" panose="020B0609020204030204" pitchFamily="49" charset="0"/>
                <a:cs typeface="Consolas" panose="020B0609020204030204" pitchFamily="49" charset="0"/>
              </a:rPr>
              <a:t>enum</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xdp_action</a:t>
            </a: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    XDP_ABORTED,  // some fatal error occurred during processing;</a:t>
            </a:r>
          </a:p>
          <a:p>
            <a:pPr marL="0" indent="0">
              <a:buNone/>
            </a:pPr>
            <a:r>
              <a:rPr lang="en-US" dirty="0">
                <a:latin typeface="Consolas" panose="020B0609020204030204" pitchFamily="49" charset="0"/>
                <a:cs typeface="Consolas" panose="020B0609020204030204" pitchFamily="49" charset="0"/>
              </a:rPr>
              <a:t>    XDP_DROP,     // packet should be dropped</a:t>
            </a:r>
          </a:p>
          <a:p>
            <a:pPr marL="0" indent="0">
              <a:buNone/>
            </a:pPr>
            <a:r>
              <a:rPr lang="en-US" dirty="0">
                <a:latin typeface="Consolas" panose="020B0609020204030204" pitchFamily="49" charset="0"/>
                <a:cs typeface="Consolas" panose="020B0609020204030204" pitchFamily="49" charset="0"/>
              </a:rPr>
              <a:t>    XDP_PASS,     // packet should be passed to the Linux kernel</a:t>
            </a:r>
          </a:p>
          <a:p>
            <a:pPr marL="0" indent="0">
              <a:buNone/>
            </a:pPr>
            <a:r>
              <a:rPr lang="en-US" dirty="0">
                <a:latin typeface="Consolas" panose="020B0609020204030204" pitchFamily="49" charset="0"/>
                <a:cs typeface="Consolas" panose="020B0609020204030204" pitchFamily="49" charset="0"/>
              </a:rPr>
              <a:t>    XDP_TX        // packet </a:t>
            </a:r>
            <a:r>
              <a:rPr lang="en-US" dirty="0" smtClean="0">
                <a:latin typeface="Consolas" panose="020B0609020204030204" pitchFamily="49" charset="0"/>
                <a:cs typeface="Consolas" panose="020B0609020204030204" pitchFamily="49" charset="0"/>
              </a:rPr>
              <a:t>resent </a:t>
            </a:r>
            <a:r>
              <a:rPr lang="en-US" dirty="0">
                <a:latin typeface="Consolas" panose="020B0609020204030204" pitchFamily="49" charset="0"/>
                <a:cs typeface="Consolas" panose="020B0609020204030204" pitchFamily="49" charset="0"/>
              </a:rPr>
              <a:t>out on the same interface</a:t>
            </a:r>
          </a:p>
          <a:p>
            <a:pPr marL="0" indent="0">
              <a:buNone/>
            </a:pPr>
            <a:r>
              <a:rPr lang="en-US" dirty="0">
                <a:latin typeface="Consolas" panose="020B0609020204030204" pitchFamily="49" charset="0"/>
                <a:cs typeface="Consolas" panose="020B0609020204030204" pitchFamily="49" charset="0"/>
              </a:rPr>
              <a:t>}</a:t>
            </a: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b="1" dirty="0" err="1" smtClean="0">
                <a:latin typeface="Consolas" panose="020B0609020204030204" pitchFamily="49" charset="0"/>
                <a:cs typeface="Consolas" panose="020B0609020204030204" pitchFamily="49" charset="0"/>
              </a:rPr>
              <a:t>struct</a:t>
            </a:r>
            <a:r>
              <a:rPr lang="en-US" dirty="0" smtClean="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xdp_input</a:t>
            </a: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bit</a:t>
            </a:r>
            <a:r>
              <a:rPr lang="en-US" dirty="0">
                <a:latin typeface="Consolas" panose="020B0609020204030204" pitchFamily="49" charset="0"/>
                <a:cs typeface="Consolas" panose="020B0609020204030204" pitchFamily="49" charset="0"/>
              </a:rPr>
              <a:t>&lt;32&gt; </a:t>
            </a:r>
            <a:r>
              <a:rPr lang="en-US" dirty="0" err="1">
                <a:latin typeface="Consolas" panose="020B0609020204030204" pitchFamily="49" charset="0"/>
                <a:cs typeface="Consolas" panose="020B0609020204030204" pitchFamily="49" charset="0"/>
              </a:rPr>
              <a:t>input_port</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a:t>
            </a: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b="1" dirty="0" err="1">
                <a:latin typeface="Consolas" panose="020B0609020204030204" pitchFamily="49" charset="0"/>
                <a:cs typeface="Consolas" panose="020B0609020204030204" pitchFamily="49" charset="0"/>
              </a:rPr>
              <a:t>struct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xdp_output</a:t>
            </a:r>
            <a:r>
              <a:rPr lang="en-US" dirty="0">
                <a:latin typeface="Consolas" panose="020B0609020204030204" pitchFamily="49" charset="0"/>
                <a:cs typeface="Consolas" panose="020B0609020204030204" pitchFamily="49" charset="0"/>
              </a:rPr>
              <a:t> {</a:t>
            </a:r>
          </a:p>
          <a:p>
            <a:pPr marL="0" indent="0">
              <a:buNone/>
            </a:pP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xdp_action</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output_action</a:t>
            </a:r>
            <a:r>
              <a:rPr lang="en-US" dirty="0">
                <a:latin typeface="Consolas" panose="020B0609020204030204" pitchFamily="49" charset="0"/>
                <a:cs typeface="Consolas" panose="020B0609020204030204" pitchFamily="49" charset="0"/>
              </a:rPr>
              <a:t>;</a:t>
            </a:r>
          </a:p>
          <a:p>
            <a:pPr marL="0" indent="0">
              <a:buNone/>
            </a:pPr>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bit</a:t>
            </a:r>
            <a:r>
              <a:rPr lang="en-US" dirty="0">
                <a:latin typeface="Consolas" panose="020B0609020204030204" pitchFamily="49" charset="0"/>
                <a:cs typeface="Consolas" panose="020B0609020204030204" pitchFamily="49" charset="0"/>
              </a:rPr>
              <a:t>&lt;32&gt; </a:t>
            </a:r>
            <a:r>
              <a:rPr lang="en-US" dirty="0" err="1">
                <a:latin typeface="Consolas" panose="020B0609020204030204" pitchFamily="49" charset="0"/>
                <a:cs typeface="Consolas" panose="020B0609020204030204" pitchFamily="49" charset="0"/>
              </a:rPr>
              <a:t>output_port</a:t>
            </a:r>
            <a:r>
              <a:rPr lang="en-US" dirty="0">
                <a:latin typeface="Consolas" panose="020B0609020204030204" pitchFamily="49" charset="0"/>
                <a:cs typeface="Consolas" panose="020B0609020204030204" pitchFamily="49" charset="0"/>
              </a:rPr>
              <a:t>;  // output port for packet</a:t>
            </a:r>
          </a:p>
          <a:p>
            <a:pPr marL="0" indent="0">
              <a:buNone/>
            </a:pPr>
            <a:r>
              <a:rPr lang="en-US" dirty="0">
                <a:latin typeface="Consolas" panose="020B0609020204030204" pitchFamily="49" charset="0"/>
                <a:cs typeface="Consolas" panose="020B0609020204030204" pitchFamily="49" charset="0"/>
              </a:rPr>
              <a:t>}</a:t>
            </a: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b="1" dirty="0">
                <a:latin typeface="Consolas" panose="020B0609020204030204" pitchFamily="49" charset="0"/>
                <a:cs typeface="Consolas" panose="020B0609020204030204" pitchFamily="49" charset="0"/>
              </a:rPr>
              <a:t>parser</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xdp_parse</a:t>
            </a:r>
            <a:r>
              <a:rPr lang="en-US" dirty="0">
                <a:latin typeface="Consolas" panose="020B0609020204030204" pitchFamily="49" charset="0"/>
                <a:cs typeface="Consolas" panose="020B0609020204030204" pitchFamily="49" charset="0"/>
              </a:rPr>
              <a:t>&lt;H&gt;(</a:t>
            </a:r>
            <a:r>
              <a:rPr lang="en-US" dirty="0" err="1">
                <a:latin typeface="Consolas" panose="020B0609020204030204" pitchFamily="49" charset="0"/>
                <a:cs typeface="Consolas" panose="020B0609020204030204" pitchFamily="49" charset="0"/>
              </a:rPr>
              <a:t>packet_in</a:t>
            </a:r>
            <a:r>
              <a:rPr lang="en-US" dirty="0">
                <a:latin typeface="Consolas" panose="020B0609020204030204" pitchFamily="49" charset="0"/>
                <a:cs typeface="Consolas" panose="020B0609020204030204" pitchFamily="49" charset="0"/>
              </a:rPr>
              <a:t> packet, </a:t>
            </a:r>
            <a:r>
              <a:rPr lang="en-US" b="1" dirty="0">
                <a:latin typeface="Consolas" panose="020B0609020204030204" pitchFamily="49" charset="0"/>
                <a:cs typeface="Consolas" panose="020B0609020204030204" pitchFamily="49" charset="0"/>
              </a:rPr>
              <a:t>out</a:t>
            </a:r>
            <a:r>
              <a:rPr lang="en-US" dirty="0">
                <a:latin typeface="Consolas" panose="020B0609020204030204" pitchFamily="49" charset="0"/>
                <a:cs typeface="Consolas" panose="020B0609020204030204" pitchFamily="49" charset="0"/>
              </a:rPr>
              <a:t> H headers);</a:t>
            </a:r>
          </a:p>
          <a:p>
            <a:pPr marL="0" indent="0">
              <a:buNone/>
            </a:pPr>
            <a:r>
              <a:rPr lang="en-US" b="1" dirty="0">
                <a:latin typeface="Consolas" panose="020B0609020204030204" pitchFamily="49" charset="0"/>
                <a:cs typeface="Consolas" panose="020B0609020204030204" pitchFamily="49" charset="0"/>
              </a:rPr>
              <a:t>control</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xdp_switch</a:t>
            </a:r>
            <a:r>
              <a:rPr lang="en-US" dirty="0">
                <a:latin typeface="Consolas" panose="020B0609020204030204" pitchFamily="49" charset="0"/>
                <a:cs typeface="Consolas" panose="020B0609020204030204" pitchFamily="49" charset="0"/>
              </a:rPr>
              <a:t>&lt;H&gt;(</a:t>
            </a:r>
            <a:r>
              <a:rPr lang="en-US" b="1" dirty="0" err="1">
                <a:latin typeface="Consolas" panose="020B0609020204030204" pitchFamily="49" charset="0"/>
                <a:cs typeface="Consolas" panose="020B0609020204030204" pitchFamily="49" charset="0"/>
              </a:rPr>
              <a:t>inout</a:t>
            </a:r>
            <a:r>
              <a:rPr lang="en-US" dirty="0">
                <a:latin typeface="Consolas" panose="020B0609020204030204" pitchFamily="49" charset="0"/>
                <a:cs typeface="Consolas" panose="020B0609020204030204" pitchFamily="49" charset="0"/>
              </a:rPr>
              <a:t> H </a:t>
            </a:r>
            <a:r>
              <a:rPr lang="en-US" dirty="0" err="1" smtClean="0">
                <a:latin typeface="Consolas" panose="020B0609020204030204" pitchFamily="49" charset="0"/>
                <a:cs typeface="Consolas" panose="020B0609020204030204" pitchFamily="49" charset="0"/>
              </a:rPr>
              <a:t>hdrs</a:t>
            </a:r>
            <a:r>
              <a:rPr lang="en-US" dirty="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in</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xdp_input</a:t>
            </a:r>
            <a:r>
              <a:rPr lang="en-US" dirty="0">
                <a:latin typeface="Consolas" panose="020B0609020204030204" pitchFamily="49" charset="0"/>
                <a:cs typeface="Consolas" panose="020B0609020204030204" pitchFamily="49" charset="0"/>
              </a:rPr>
              <a:t> </a:t>
            </a:r>
            <a:r>
              <a:rPr lang="en-US" dirty="0" err="1" smtClean="0">
                <a:latin typeface="Consolas" panose="020B0609020204030204" pitchFamily="49" charset="0"/>
                <a:cs typeface="Consolas" panose="020B0609020204030204" pitchFamily="49" charset="0"/>
              </a:rPr>
              <a:t>i</a:t>
            </a:r>
            <a:r>
              <a:rPr lang="en-US" dirty="0" smtClean="0">
                <a:latin typeface="Consolas" panose="020B0609020204030204" pitchFamily="49" charset="0"/>
                <a:cs typeface="Consolas" panose="020B0609020204030204" pitchFamily="49" charset="0"/>
              </a:rPr>
              <a:t>, </a:t>
            </a:r>
            <a:r>
              <a:rPr lang="en-US" b="1" dirty="0">
                <a:latin typeface="Consolas" panose="020B0609020204030204" pitchFamily="49" charset="0"/>
                <a:cs typeface="Consolas" panose="020B0609020204030204" pitchFamily="49" charset="0"/>
              </a:rPr>
              <a:t>out</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xdp_output</a:t>
            </a:r>
            <a:r>
              <a:rPr lang="en-US" dirty="0">
                <a:latin typeface="Consolas" panose="020B0609020204030204" pitchFamily="49" charset="0"/>
                <a:cs typeface="Consolas" panose="020B0609020204030204" pitchFamily="49" charset="0"/>
              </a:rPr>
              <a:t> </a:t>
            </a:r>
            <a:r>
              <a:rPr lang="en-US" dirty="0" smtClean="0">
                <a:latin typeface="Consolas" panose="020B0609020204030204" pitchFamily="49" charset="0"/>
                <a:cs typeface="Consolas" panose="020B0609020204030204" pitchFamily="49" charset="0"/>
              </a:rPr>
              <a:t>o);</a:t>
            </a:r>
            <a:endParaRPr lang="en-US" dirty="0">
              <a:latin typeface="Consolas" panose="020B0609020204030204" pitchFamily="49" charset="0"/>
              <a:cs typeface="Consolas" panose="020B0609020204030204" pitchFamily="49" charset="0"/>
            </a:endParaRPr>
          </a:p>
          <a:p>
            <a:pPr marL="0" indent="0">
              <a:buNone/>
            </a:pPr>
            <a:r>
              <a:rPr lang="en-US" b="1" dirty="0">
                <a:latin typeface="Consolas" panose="020B0609020204030204" pitchFamily="49" charset="0"/>
                <a:cs typeface="Consolas" panose="020B0609020204030204" pitchFamily="49" charset="0"/>
              </a:rPr>
              <a:t>control</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xdp_deparse</a:t>
            </a:r>
            <a:r>
              <a:rPr lang="en-US" dirty="0">
                <a:latin typeface="Consolas" panose="020B0609020204030204" pitchFamily="49" charset="0"/>
                <a:cs typeface="Consolas" panose="020B0609020204030204" pitchFamily="49" charset="0"/>
              </a:rPr>
              <a:t>&lt;H&gt;(</a:t>
            </a:r>
            <a:r>
              <a:rPr lang="en-US" b="1" dirty="0">
                <a:latin typeface="Consolas" panose="020B0609020204030204" pitchFamily="49" charset="0"/>
                <a:cs typeface="Consolas" panose="020B0609020204030204" pitchFamily="49" charset="0"/>
              </a:rPr>
              <a:t>in</a:t>
            </a:r>
            <a:r>
              <a:rPr lang="en-US" dirty="0">
                <a:latin typeface="Consolas" panose="020B0609020204030204" pitchFamily="49" charset="0"/>
                <a:cs typeface="Consolas" panose="020B0609020204030204" pitchFamily="49" charset="0"/>
              </a:rPr>
              <a:t> H headers, </a:t>
            </a:r>
            <a:r>
              <a:rPr lang="en-US" dirty="0" err="1">
                <a:latin typeface="Consolas" panose="020B0609020204030204" pitchFamily="49" charset="0"/>
                <a:cs typeface="Consolas" panose="020B0609020204030204" pitchFamily="49" charset="0"/>
              </a:rPr>
              <a:t>packet_out</a:t>
            </a:r>
            <a:r>
              <a:rPr lang="en-US" dirty="0">
                <a:latin typeface="Consolas" panose="020B0609020204030204" pitchFamily="49" charset="0"/>
                <a:cs typeface="Consolas" panose="020B0609020204030204" pitchFamily="49" charset="0"/>
              </a:rPr>
              <a:t> packet);</a:t>
            </a:r>
          </a:p>
          <a:p>
            <a:pPr marL="0" indent="0">
              <a:buNone/>
            </a:pPr>
            <a:endParaRPr lang="en-US" dirty="0">
              <a:latin typeface="Consolas" panose="020B0609020204030204" pitchFamily="49" charset="0"/>
              <a:cs typeface="Consolas" panose="020B0609020204030204" pitchFamily="49" charset="0"/>
            </a:endParaRPr>
          </a:p>
          <a:p>
            <a:pPr marL="0" indent="0">
              <a:buNone/>
            </a:pPr>
            <a:r>
              <a:rPr lang="en-US" b="1" dirty="0">
                <a:latin typeface="Consolas" panose="020B0609020204030204" pitchFamily="49" charset="0"/>
                <a:cs typeface="Consolas" panose="020B0609020204030204" pitchFamily="49" charset="0"/>
              </a:rPr>
              <a:t>package</a:t>
            </a:r>
            <a:r>
              <a:rPr lang="en-US" dirty="0">
                <a:latin typeface="Consolas" panose="020B0609020204030204" pitchFamily="49" charset="0"/>
                <a:cs typeface="Consolas" panose="020B0609020204030204" pitchFamily="49" charset="0"/>
              </a:rPr>
              <a:t> </a:t>
            </a:r>
            <a:r>
              <a:rPr lang="en-US" dirty="0" err="1">
                <a:latin typeface="Consolas" panose="020B0609020204030204" pitchFamily="49" charset="0"/>
                <a:cs typeface="Consolas" panose="020B0609020204030204" pitchFamily="49" charset="0"/>
              </a:rPr>
              <a:t>xdp</a:t>
            </a:r>
            <a:r>
              <a:rPr lang="en-US" dirty="0">
                <a:latin typeface="Consolas" panose="020B0609020204030204" pitchFamily="49" charset="0"/>
                <a:cs typeface="Consolas" panose="020B0609020204030204" pitchFamily="49" charset="0"/>
              </a:rPr>
              <a:t>&lt;H&gt;(</a:t>
            </a:r>
            <a:r>
              <a:rPr lang="en-US" dirty="0" err="1">
                <a:latin typeface="Consolas" panose="020B0609020204030204" pitchFamily="49" charset="0"/>
                <a:cs typeface="Consolas" panose="020B0609020204030204" pitchFamily="49" charset="0"/>
              </a:rPr>
              <a:t>xdp_parse</a:t>
            </a:r>
            <a:r>
              <a:rPr lang="en-US" dirty="0">
                <a:latin typeface="Consolas" panose="020B0609020204030204" pitchFamily="49" charset="0"/>
                <a:cs typeface="Consolas" panose="020B0609020204030204" pitchFamily="49" charset="0"/>
              </a:rPr>
              <a:t>&lt;H&gt; p, </a:t>
            </a:r>
            <a:r>
              <a:rPr lang="en-US" dirty="0" err="1">
                <a:latin typeface="Consolas" panose="020B0609020204030204" pitchFamily="49" charset="0"/>
                <a:cs typeface="Consolas" panose="020B0609020204030204" pitchFamily="49" charset="0"/>
              </a:rPr>
              <a:t>xdp_switch</a:t>
            </a:r>
            <a:r>
              <a:rPr lang="en-US" dirty="0">
                <a:latin typeface="Consolas" panose="020B0609020204030204" pitchFamily="49" charset="0"/>
                <a:cs typeface="Consolas" panose="020B0609020204030204" pitchFamily="49" charset="0"/>
              </a:rPr>
              <a:t>&lt;H&gt; s, </a:t>
            </a:r>
            <a:r>
              <a:rPr lang="en-US" dirty="0" err="1">
                <a:latin typeface="Consolas" panose="020B0609020204030204" pitchFamily="49" charset="0"/>
                <a:cs typeface="Consolas" panose="020B0609020204030204" pitchFamily="49" charset="0"/>
              </a:rPr>
              <a:t>xdp_deparse</a:t>
            </a:r>
            <a:r>
              <a:rPr lang="en-US" dirty="0">
                <a:latin typeface="Consolas" panose="020B0609020204030204" pitchFamily="49" charset="0"/>
                <a:cs typeface="Consolas" panose="020B0609020204030204" pitchFamily="49" charset="0"/>
              </a:rPr>
              <a:t>&lt;H&gt; d);</a:t>
            </a:r>
          </a:p>
        </p:txBody>
      </p:sp>
    </p:spTree>
    <p:extLst>
      <p:ext uri="{BB962C8B-B14F-4D97-AF65-F5344CB8AC3E}">
        <p14:creationId xmlns:p14="http://schemas.microsoft.com/office/powerpoint/2010/main" val="61245991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2025</TotalTime>
  <Words>1274</Words>
  <Application>Microsoft Macintosh PowerPoint</Application>
  <PresentationFormat>Widescreen</PresentationFormat>
  <Paragraphs>400</Paragraphs>
  <Slides>26</Slides>
  <Notes>12</Notes>
  <HiddenSlides>2</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26</vt:i4>
      </vt:variant>
    </vt:vector>
  </HeadingPairs>
  <TitlesOfParts>
    <vt:vector size="32" baseType="lpstr">
      <vt:lpstr>Calibri</vt:lpstr>
      <vt:lpstr>Calibri Light</vt:lpstr>
      <vt:lpstr>Consolas</vt:lpstr>
      <vt:lpstr>Arial</vt:lpstr>
      <vt:lpstr>Office Theme</vt:lpstr>
      <vt:lpstr>1_Office Theme</vt:lpstr>
      <vt:lpstr>Compiling P4 to XDP </vt:lpstr>
      <vt:lpstr>XDP</vt:lpstr>
      <vt:lpstr>P4</vt:lpstr>
      <vt:lpstr> P4.org Consortium</vt:lpstr>
      <vt:lpstr>P416</vt:lpstr>
      <vt:lpstr>P416-&gt; C -&gt; EBPF</vt:lpstr>
      <vt:lpstr>P416 generic data plane model</vt:lpstr>
      <vt:lpstr>The XDP switching model</vt:lpstr>
      <vt:lpstr>xdp_model.p4</vt:lpstr>
      <vt:lpstr>Flow</vt:lpstr>
      <vt:lpstr>Simple Example</vt:lpstr>
      <vt:lpstr>P4 Protocol Header Definition</vt:lpstr>
      <vt:lpstr>P4 Protocol Parser</vt:lpstr>
      <vt:lpstr>Table Match and Action</vt:lpstr>
      <vt:lpstr>Deparser: Update the Packet</vt:lpstr>
      <vt:lpstr>P4-XDP: xdp1.c</vt:lpstr>
      <vt:lpstr>Generate Header for Control Plane </vt:lpstr>
      <vt:lpstr>Setup and Installation</vt:lpstr>
      <vt:lpstr>Experiences with BPF Verifier</vt:lpstr>
      <vt:lpstr>Pending Issues</vt:lpstr>
      <vt:lpstr>Demo Testbed</vt:lpstr>
      <vt:lpstr>Demo1: Swap Ethernet (xdp11.p4)</vt:lpstr>
      <vt:lpstr>Demo2: ping4/6 and stats (xdp12.p4)</vt:lpstr>
      <vt:lpstr>Demo3: Encapsulation (xdp16.p4)</vt:lpstr>
      <vt:lpstr>Future Wok</vt:lpstr>
      <vt:lpstr>Thank You</vt:lpstr>
    </vt:vector>
  </TitlesOfParts>
  <Company/>
  <LinksUpToDate>false</LinksUpToDate>
  <SharedDoc>false</SharedDoc>
  <HyperlinksChanged>false</HyperlinksChanged>
  <AppVersion>15.0031</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P4c-XDP</dc:title>
  <dc:creator>ChengChun Tu</dc:creator>
  <cp:lastModifiedBy>ChengChun Tu</cp:lastModifiedBy>
  <cp:revision>258</cp:revision>
  <dcterms:created xsi:type="dcterms:W3CDTF">2017-02-25T22:55:34Z</dcterms:created>
  <dcterms:modified xsi:type="dcterms:W3CDTF">2017-02-28T13:44:58Z</dcterms:modified>
</cp:coreProperties>
</file>