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5" r:id="rId8"/>
    <p:sldId id="258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  <a:srgbClr val="F2F2F2"/>
    <a:srgbClr val="FF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0" autoAdjust="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1A38-7867-49B1-BD13-685E64E0C409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A135-D564-4342-A9D1-ECE7674CA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Interactive </a:t>
            </a:r>
            <a:r>
              <a:rPr lang="en-US" dirty="0" smtClean="0"/>
              <a:t>Parallel Data </a:t>
            </a:r>
            <a:br>
              <a:rPr lang="en-US" dirty="0" smtClean="0"/>
            </a:br>
            <a:r>
              <a:rPr lang="en-US" dirty="0"/>
              <a:t>Visualization and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362200"/>
            <a:ext cx="67056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March 27, 2013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Mihai Budiu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Moises Goldszmidt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Jean-Philippe Martin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Mark Manasse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Alex Andoni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Gordon Plotkin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Qingzhuo</a:t>
            </a:r>
            <a:r>
              <a:rPr lang="en-US" sz="2800" dirty="0" smtClean="0">
                <a:solidFill>
                  <a:schemeClr val="tx1"/>
                </a:solidFill>
              </a:rPr>
              <a:t> Luo (intern 2012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9" y="3657600"/>
            <a:ext cx="4142361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00200"/>
            <a:ext cx="4191000" cy="2819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600" y="2590800"/>
            <a:ext cx="1143000" cy="1524000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831857">
            <a:off x="4114802" y="3445471"/>
            <a:ext cx="914400" cy="914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 noChangeArrowheads="1"/>
          </p:cNvPicPr>
          <p:nvPr/>
        </p:nvPicPr>
        <p:blipFill rotWithShape="1">
          <a:blip r:embed="rId2" cstate="print"/>
          <a:srcRect l="13648" t="38681" r="66804" b="19855"/>
          <a:stretch/>
        </p:blipFill>
        <p:spPr bwMode="auto">
          <a:xfrm>
            <a:off x="4552396" y="4792589"/>
            <a:ext cx="327804" cy="4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2" cstate="print"/>
          <a:srcRect l="57853" t="23815" r="1358" b="17393"/>
          <a:stretch/>
        </p:blipFill>
        <p:spPr bwMode="auto">
          <a:xfrm>
            <a:off x="4639950" y="3417413"/>
            <a:ext cx="684008" cy="69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Cluster-Based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31" y="3869642"/>
            <a:ext cx="1676926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t-qil\AppData\Local\Microsoft\Windows\Temporary Internet Files\Content.IE5\XBK56KTO\MP90043317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185" y="2989003"/>
            <a:ext cx="913058" cy="9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4431" y="5062995"/>
            <a:ext cx="165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 GUI</a:t>
            </a:r>
            <a:endParaRPr lang="en-US" sz="2800" dirty="0"/>
          </a:p>
        </p:txBody>
      </p:sp>
      <p:pic>
        <p:nvPicPr>
          <p:cNvPr id="1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7605" y="1971226"/>
            <a:ext cx="884950" cy="1305374"/>
          </a:xfrm>
          <a:prstGeom prst="rect">
            <a:avLst/>
          </a:prstGeom>
          <a:noFill/>
        </p:spPr>
      </p:pic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7605" y="3276600"/>
            <a:ext cx="884950" cy="1305374"/>
          </a:xfrm>
          <a:prstGeom prst="rect">
            <a:avLst/>
          </a:prstGeom>
          <a:noFill/>
        </p:spPr>
      </p:pic>
      <p:pic>
        <p:nvPicPr>
          <p:cNvPr id="12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7605" y="4581974"/>
            <a:ext cx="884950" cy="130537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867400" y="5887348"/>
            <a:ext cx="1341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</a:t>
            </a:r>
            <a:br>
              <a:rPr lang="en-US" sz="2800" dirty="0" smtClean="0"/>
            </a:br>
            <a:r>
              <a:rPr lang="en-US" sz="2800" dirty="0" smtClean="0"/>
              <a:t>workers</a:t>
            </a:r>
            <a:endParaRPr lang="en-US" sz="2800" dirty="0"/>
          </a:p>
        </p:txBody>
      </p:sp>
      <p:pic>
        <p:nvPicPr>
          <p:cNvPr id="1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4167" y="2460563"/>
            <a:ext cx="613339" cy="621030"/>
          </a:xfrm>
          <a:prstGeom prst="rect">
            <a:avLst/>
          </a:prstGeom>
          <a:noFill/>
        </p:spPr>
      </p:pic>
      <p:pic>
        <p:nvPicPr>
          <p:cNvPr id="1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5885" y="3774823"/>
            <a:ext cx="613339" cy="621030"/>
          </a:xfrm>
          <a:prstGeom prst="rect">
            <a:avLst/>
          </a:prstGeom>
          <a:noFill/>
        </p:spPr>
      </p:pic>
      <p:pic>
        <p:nvPicPr>
          <p:cNvPr id="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5885" y="5105400"/>
            <a:ext cx="613339" cy="621030"/>
          </a:xfrm>
          <a:prstGeom prst="rect">
            <a:avLst/>
          </a:prstGeom>
          <a:noFill/>
        </p:spPr>
      </p:pic>
      <p:pic>
        <p:nvPicPr>
          <p:cNvPr id="1026" name="Picture 2" descr="C:\Users\mbudiu\AppData\Local\Microsoft\Windows\Temporary Internet Files\Content.IE5\12EBYADI\MP900316353[1]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111" b="86914" l="18000" r="81167">
                        <a14:backgroundMark x1="19000" y1="54321" x2="19000" y2="54321"/>
                        <a14:backgroundMark x1="28000" y1="62469" x2="28000" y2="62469"/>
                        <a14:backgroundMark x1="70333" y1="75556" x2="70333" y2="75556"/>
                        <a14:backgroundMark x1="34167" y1="74074" x2="34167" y2="74074"/>
                        <a14:backgroundMark x1="76667" y1="67654" x2="76667" y2="67654"/>
                        <a14:backgroundMark x1="66167" y1="71605" x2="66167" y2="71605"/>
                        <a14:backgroundMark x1="60667" y1="77531" x2="60667" y2="77531"/>
                        <a14:backgroundMark x1="76000" y1="71111" x2="76000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0774" r="18925" b="13742"/>
          <a:stretch/>
        </p:blipFill>
        <p:spPr bwMode="auto">
          <a:xfrm>
            <a:off x="8278304" y="1512050"/>
            <a:ext cx="778102" cy="6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budiu\AppData\Local\Microsoft\Windows\Temporary Internet Files\Content.IE5\12EBYADI\MP900316353[1]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111" b="86914" l="18000" r="81167">
                        <a14:backgroundMark x1="19000" y1="54321" x2="19000" y2="54321"/>
                        <a14:backgroundMark x1="28000" y1="62469" x2="28000" y2="62469"/>
                        <a14:backgroundMark x1="70333" y1="75556" x2="70333" y2="75556"/>
                        <a14:backgroundMark x1="34167" y1="74074" x2="34167" y2="74074"/>
                        <a14:backgroundMark x1="76667" y1="67654" x2="76667" y2="67654"/>
                        <a14:backgroundMark x1="66167" y1="71605" x2="66167" y2="71605"/>
                        <a14:backgroundMark x1="60667" y1="77531" x2="60667" y2="77531"/>
                        <a14:backgroundMark x1="76000" y1="71111" x2="76000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0774" r="18925" b="13742"/>
          <a:stretch/>
        </p:blipFill>
        <p:spPr bwMode="auto">
          <a:xfrm>
            <a:off x="8365898" y="2551554"/>
            <a:ext cx="778102" cy="6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20875119">
            <a:off x="1718668" y="2952564"/>
            <a:ext cx="4377605" cy="25996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092843">
            <a:off x="3484570" y="3222801"/>
            <a:ext cx="2648093" cy="28241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0911562">
            <a:off x="4055681" y="26359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0911562">
            <a:off x="3989410" y="3379782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renderings</a:t>
            </a:r>
            <a:endParaRPr lang="en-US" dirty="0"/>
          </a:p>
        </p:txBody>
      </p:sp>
      <p:sp>
        <p:nvSpPr>
          <p:cNvPr id="23" name="Cross 22"/>
          <p:cNvSpPr/>
          <p:nvPr/>
        </p:nvSpPr>
        <p:spPr>
          <a:xfrm>
            <a:off x="2667000" y="3478192"/>
            <a:ext cx="685800" cy="695972"/>
          </a:xfrm>
          <a:prstGeom prst="plus">
            <a:avLst>
              <a:gd name="adj" fmla="val 3423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45416" y="5415915"/>
            <a:ext cx="1591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Multi-core</a:t>
            </a:r>
          </a:p>
          <a:p>
            <a:pPr algn="ctr"/>
            <a:r>
              <a:rPr lang="en-US" dirty="0" smtClean="0"/>
              <a:t>data </a:t>
            </a:r>
            <a:br>
              <a:rPr lang="en-US" dirty="0" smtClean="0"/>
            </a:br>
            <a:r>
              <a:rPr lang="en-US" dirty="0" smtClean="0"/>
              <a:t>extraction,</a:t>
            </a:r>
          </a:p>
          <a:p>
            <a:pPr algn="ctr"/>
            <a:r>
              <a:rPr lang="en-US" dirty="0" smtClean="0"/>
              <a:t>transformation</a:t>
            </a:r>
            <a:br>
              <a:rPr lang="en-US" dirty="0" smtClean="0"/>
            </a:br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37884" y="4139409"/>
            <a:ext cx="114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Rendering</a:t>
            </a:r>
            <a:br>
              <a:rPr lang="en-US" dirty="0" smtClean="0"/>
            </a:br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0092843">
            <a:off x="1936545" y="3987631"/>
            <a:ext cx="601766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7657523" y="2232665"/>
            <a:ext cx="399672" cy="401642"/>
          </a:xfrm>
          <a:prstGeom prst="plus">
            <a:avLst>
              <a:gd name="adj" fmla="val 3423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2043524">
            <a:off x="8019329" y="2514175"/>
            <a:ext cx="357218" cy="29655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8757628">
            <a:off x="7954921" y="2039510"/>
            <a:ext cx="405622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586718" y="2849745"/>
            <a:ext cx="779180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7326439" y="2288108"/>
            <a:ext cx="297990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2382018">
            <a:off x="3435786" y="4547828"/>
            <a:ext cx="2648093" cy="28241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6719263" y="1766707"/>
            <a:ext cx="560554" cy="611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38321" y="125652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73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2" grpId="0" animBg="1"/>
      <p:bldP spid="21" grpId="0"/>
      <p:bldP spid="24" grpId="0"/>
      <p:bldP spid="23" grpId="0" animBg="1"/>
      <p:bldP spid="26" grpId="0"/>
      <p:bldP spid="27" grpId="0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 noChangeArrowheads="1"/>
          </p:cNvPicPr>
          <p:nvPr/>
        </p:nvPicPr>
        <p:blipFill rotWithShape="1">
          <a:blip r:embed="rId2" cstate="print"/>
          <a:srcRect l="13648" t="38681" r="66804" b="19855"/>
          <a:stretch/>
        </p:blipFill>
        <p:spPr bwMode="auto">
          <a:xfrm>
            <a:off x="4552396" y="4792589"/>
            <a:ext cx="327804" cy="4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2" cstate="print"/>
          <a:srcRect l="57853" t="23815" r="1358" b="17393"/>
          <a:stretch/>
        </p:blipFill>
        <p:spPr bwMode="auto">
          <a:xfrm>
            <a:off x="4639950" y="3417413"/>
            <a:ext cx="684008" cy="69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31" y="3869642"/>
            <a:ext cx="1676926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t-qil\AppData\Local\Microsoft\Windows\Temporary Internet Files\Content.IE5\XBK56KTO\MP90043317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185" y="2989003"/>
            <a:ext cx="913058" cy="9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4431" y="5062995"/>
            <a:ext cx="165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 GUI</a:t>
            </a:r>
            <a:endParaRPr lang="en-US" sz="2800" dirty="0"/>
          </a:p>
        </p:txBody>
      </p:sp>
      <p:pic>
        <p:nvPicPr>
          <p:cNvPr id="1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7605" y="1971226"/>
            <a:ext cx="884950" cy="1305374"/>
          </a:xfrm>
          <a:prstGeom prst="rect">
            <a:avLst/>
          </a:prstGeom>
          <a:noFill/>
        </p:spPr>
      </p:pic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7605" y="3276600"/>
            <a:ext cx="884950" cy="1305374"/>
          </a:xfrm>
          <a:prstGeom prst="rect">
            <a:avLst/>
          </a:prstGeom>
          <a:noFill/>
        </p:spPr>
      </p:pic>
      <p:pic>
        <p:nvPicPr>
          <p:cNvPr id="12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7605" y="4581974"/>
            <a:ext cx="884950" cy="130537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867400" y="5887348"/>
            <a:ext cx="1341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</a:t>
            </a:r>
            <a:br>
              <a:rPr lang="en-US" sz="2800" dirty="0" smtClean="0"/>
            </a:br>
            <a:r>
              <a:rPr lang="en-US" sz="2800" dirty="0" smtClean="0"/>
              <a:t>workers</a:t>
            </a:r>
            <a:endParaRPr lang="en-US" sz="2800" dirty="0"/>
          </a:p>
        </p:txBody>
      </p:sp>
      <p:pic>
        <p:nvPicPr>
          <p:cNvPr id="1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4167" y="2460563"/>
            <a:ext cx="613339" cy="621030"/>
          </a:xfrm>
          <a:prstGeom prst="rect">
            <a:avLst/>
          </a:prstGeom>
          <a:noFill/>
        </p:spPr>
      </p:pic>
      <p:pic>
        <p:nvPicPr>
          <p:cNvPr id="1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5885" y="3774823"/>
            <a:ext cx="613339" cy="621030"/>
          </a:xfrm>
          <a:prstGeom prst="rect">
            <a:avLst/>
          </a:prstGeom>
          <a:noFill/>
        </p:spPr>
      </p:pic>
      <p:pic>
        <p:nvPicPr>
          <p:cNvPr id="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5885" y="5105400"/>
            <a:ext cx="613339" cy="621030"/>
          </a:xfrm>
          <a:prstGeom prst="rect">
            <a:avLst/>
          </a:prstGeom>
          <a:noFill/>
        </p:spPr>
      </p:pic>
      <p:pic>
        <p:nvPicPr>
          <p:cNvPr id="1026" name="Picture 2" descr="C:\Users\mbudiu\AppData\Local\Microsoft\Windows\Temporary Internet Files\Content.IE5\12EBYADI\MP900316353[1]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111" b="86914" l="18000" r="81167">
                        <a14:backgroundMark x1="19000" y1="54321" x2="19000" y2="54321"/>
                        <a14:backgroundMark x1="28000" y1="62469" x2="28000" y2="62469"/>
                        <a14:backgroundMark x1="70333" y1="75556" x2="70333" y2="75556"/>
                        <a14:backgroundMark x1="34167" y1="74074" x2="34167" y2="74074"/>
                        <a14:backgroundMark x1="76667" y1="67654" x2="76667" y2="67654"/>
                        <a14:backgroundMark x1="66167" y1="71605" x2="66167" y2="71605"/>
                        <a14:backgroundMark x1="60667" y1="77531" x2="60667" y2="77531"/>
                        <a14:backgroundMark x1="76000" y1="71111" x2="76000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0774" r="18925" b="13742"/>
          <a:stretch/>
        </p:blipFill>
        <p:spPr bwMode="auto">
          <a:xfrm>
            <a:off x="8278304" y="1512050"/>
            <a:ext cx="778102" cy="6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budiu\AppData\Local\Microsoft\Windows\Temporary Internet Files\Content.IE5\12EBYADI\MP900316353[1]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111" b="86914" l="18000" r="81167">
                        <a14:backgroundMark x1="19000" y1="54321" x2="19000" y2="54321"/>
                        <a14:backgroundMark x1="28000" y1="62469" x2="28000" y2="62469"/>
                        <a14:backgroundMark x1="70333" y1="75556" x2="70333" y2="75556"/>
                        <a14:backgroundMark x1="34167" y1="74074" x2="34167" y2="74074"/>
                        <a14:backgroundMark x1="76667" y1="67654" x2="76667" y2="67654"/>
                        <a14:backgroundMark x1="66167" y1="71605" x2="66167" y2="71605"/>
                        <a14:backgroundMark x1="60667" y1="77531" x2="60667" y2="77531"/>
                        <a14:backgroundMark x1="76000" y1="71111" x2="76000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0774" r="18925" b="13742"/>
          <a:stretch/>
        </p:blipFill>
        <p:spPr bwMode="auto">
          <a:xfrm>
            <a:off x="8365898" y="2551554"/>
            <a:ext cx="778102" cy="6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20875119">
            <a:off x="1718668" y="2952564"/>
            <a:ext cx="4377605" cy="25996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092843">
            <a:off x="3484570" y="3222801"/>
            <a:ext cx="2648093" cy="28241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0911562">
            <a:off x="4055681" y="26359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0911562">
            <a:off x="3989410" y="3379782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renderings</a:t>
            </a:r>
            <a:endParaRPr lang="en-US" dirty="0"/>
          </a:p>
        </p:txBody>
      </p:sp>
      <p:sp>
        <p:nvSpPr>
          <p:cNvPr id="23" name="Cross 22"/>
          <p:cNvSpPr/>
          <p:nvPr/>
        </p:nvSpPr>
        <p:spPr>
          <a:xfrm>
            <a:off x="2667000" y="3478192"/>
            <a:ext cx="685800" cy="695972"/>
          </a:xfrm>
          <a:prstGeom prst="plus">
            <a:avLst>
              <a:gd name="adj" fmla="val 3423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45416" y="5415915"/>
            <a:ext cx="1591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Multi-core</a:t>
            </a:r>
          </a:p>
          <a:p>
            <a:pPr algn="ctr"/>
            <a:r>
              <a:rPr lang="en-US" dirty="0" smtClean="0"/>
              <a:t>data </a:t>
            </a:r>
            <a:br>
              <a:rPr lang="en-US" dirty="0" smtClean="0"/>
            </a:br>
            <a:r>
              <a:rPr lang="en-US" dirty="0" smtClean="0"/>
              <a:t>extraction,</a:t>
            </a:r>
          </a:p>
          <a:p>
            <a:pPr algn="ctr"/>
            <a:r>
              <a:rPr lang="en-US" dirty="0" smtClean="0"/>
              <a:t>transformation</a:t>
            </a:r>
            <a:br>
              <a:rPr lang="en-US" dirty="0" smtClean="0"/>
            </a:br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37884" y="4139409"/>
            <a:ext cx="1144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Rendering</a:t>
            </a:r>
            <a:br>
              <a:rPr lang="en-US" dirty="0" smtClean="0"/>
            </a:br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0092843">
            <a:off x="1936545" y="3987631"/>
            <a:ext cx="601766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7657523" y="2232665"/>
            <a:ext cx="399672" cy="401642"/>
          </a:xfrm>
          <a:prstGeom prst="plus">
            <a:avLst>
              <a:gd name="adj" fmla="val 3423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2043524">
            <a:off x="8019329" y="2514175"/>
            <a:ext cx="357218" cy="29655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8757628">
            <a:off x="7954921" y="2039510"/>
            <a:ext cx="405622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586718" y="2849745"/>
            <a:ext cx="779180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7326439" y="2288108"/>
            <a:ext cx="297990" cy="2953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2382018">
            <a:off x="3435786" y="4547828"/>
            <a:ext cx="2648093" cy="282416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7393067" y="1561840"/>
            <a:ext cx="825643" cy="521970"/>
          </a:xfrm>
          <a:prstGeom prst="left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4491820" y="4058734"/>
            <a:ext cx="825643" cy="521970"/>
          </a:xfrm>
          <a:prstGeom prst="left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39" name="Left-Right Arrow 38"/>
          <p:cNvSpPr/>
          <p:nvPr/>
        </p:nvSpPr>
        <p:spPr>
          <a:xfrm rot="5400000">
            <a:off x="5418601" y="3857176"/>
            <a:ext cx="3216537" cy="521970"/>
          </a:xfrm>
          <a:prstGeom prst="left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164431" y="4205794"/>
            <a:ext cx="1651286" cy="521970"/>
          </a:xfrm>
          <a:prstGeom prst="left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~1MPx =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3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Composable Interfaces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898904" y="56388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1000" y="56388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221992" y="30480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733800" y="30480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501640" y="56388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983736" y="56388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349240" y="3061716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5867400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LocalView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05000" y="5867400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LocalView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4648200"/>
            <a:ext cx="32004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51169" y="6400800"/>
            <a:ext cx="95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143000" y="4953000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ParallelView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68" idx="0"/>
          </p:cNvCxnSpPr>
          <p:nvPr/>
        </p:nvCxnSpPr>
        <p:spPr>
          <a:xfrm flipH="1">
            <a:off x="1066800" y="5334000"/>
            <a:ext cx="762000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67" idx="0"/>
          </p:cNvCxnSpPr>
          <p:nvPr/>
        </p:nvCxnSpPr>
        <p:spPr>
          <a:xfrm>
            <a:off x="1828800" y="5334000"/>
            <a:ext cx="755904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57400" y="1981200"/>
            <a:ext cx="4953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209800" y="3276600"/>
            <a:ext cx="13716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ProxyView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733800" y="3276600"/>
            <a:ext cx="13716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ProxyView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6" idx="2"/>
            <a:endCxn id="64" idx="0"/>
          </p:cNvCxnSpPr>
          <p:nvPr/>
        </p:nvCxnSpPr>
        <p:spPr>
          <a:xfrm flipH="1">
            <a:off x="1828800" y="3657600"/>
            <a:ext cx="1066800" cy="10850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85" idx="0"/>
          </p:cNvCxnSpPr>
          <p:nvPr/>
        </p:nvCxnSpPr>
        <p:spPr>
          <a:xfrm>
            <a:off x="4419600" y="3657600"/>
            <a:ext cx="1011936" cy="10850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971800" y="2302764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ParallelView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4" idx="2"/>
            <a:endCxn id="73" idx="0"/>
          </p:cNvCxnSpPr>
          <p:nvPr/>
        </p:nvCxnSpPr>
        <p:spPr>
          <a:xfrm flipH="1">
            <a:off x="2907792" y="2683764"/>
            <a:ext cx="749808" cy="3642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74" idx="0"/>
          </p:cNvCxnSpPr>
          <p:nvPr/>
        </p:nvCxnSpPr>
        <p:spPr>
          <a:xfrm>
            <a:off x="3657600" y="2683764"/>
            <a:ext cx="762000" cy="3642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71800" y="20574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143000" y="4742688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83736" y="5867400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LocalView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7736" y="5867400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LocalView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31336" y="4648200"/>
            <a:ext cx="4703064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809488" y="6400800"/>
            <a:ext cx="95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745736" y="4953000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ParallelView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87" idx="0"/>
          </p:cNvCxnSpPr>
          <p:nvPr/>
        </p:nvCxnSpPr>
        <p:spPr>
          <a:xfrm flipH="1">
            <a:off x="4669536" y="5334000"/>
            <a:ext cx="762000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2"/>
            <a:endCxn id="86" idx="0"/>
          </p:cNvCxnSpPr>
          <p:nvPr/>
        </p:nvCxnSpPr>
        <p:spPr>
          <a:xfrm>
            <a:off x="5431536" y="5334000"/>
            <a:ext cx="755904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745736" y="4742688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39152" y="160477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7024151" y="5867400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LocalView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018055" y="5638800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355336" y="3290316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LocalView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82" idx="2"/>
            <a:endCxn id="92" idx="0"/>
          </p:cNvCxnSpPr>
          <p:nvPr/>
        </p:nvCxnSpPr>
        <p:spPr>
          <a:xfrm>
            <a:off x="5431536" y="5334000"/>
            <a:ext cx="2272319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4" idx="2"/>
            <a:endCxn id="94" idx="0"/>
          </p:cNvCxnSpPr>
          <p:nvPr/>
        </p:nvCxnSpPr>
        <p:spPr>
          <a:xfrm>
            <a:off x="3657600" y="2683764"/>
            <a:ext cx="2377440" cy="3779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23618" y="2078736"/>
            <a:ext cx="134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Cluster-level</a:t>
            </a:r>
          </a:p>
          <a:p>
            <a:pPr algn="ctr"/>
            <a:r>
              <a:rPr lang="en-US" i="1" dirty="0" smtClean="0"/>
              <a:t>parallelism</a:t>
            </a:r>
            <a:endParaRPr lang="en-US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831590" y="4745736"/>
            <a:ext cx="167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Multi-core-level</a:t>
            </a:r>
          </a:p>
          <a:p>
            <a:pPr algn="ctr"/>
            <a:r>
              <a:rPr lang="en-US" i="1" dirty="0" smtClean="0"/>
              <a:t>parallelism</a:t>
            </a:r>
            <a:endParaRPr lang="en-US" i="1" dirty="0"/>
          </a:p>
        </p:txBody>
      </p:sp>
      <p:cxnSp>
        <p:nvCxnSpPr>
          <p:cNvPr id="103" name="Straight Arrow Connector 102"/>
          <p:cNvCxnSpPr>
            <a:endCxn id="63" idx="0"/>
          </p:cNvCxnSpPr>
          <p:nvPr/>
        </p:nvCxnSpPr>
        <p:spPr>
          <a:xfrm>
            <a:off x="3657600" y="1676400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3" grpId="0" animBg="1"/>
      <p:bldP spid="74" grpId="0" animBg="1"/>
      <p:bldP spid="86" grpId="0" animBg="1"/>
      <p:bldP spid="87" grpId="0" animBg="1"/>
      <p:bldP spid="94" grpId="0" animBg="1"/>
      <p:bldP spid="3" grpId="0" animBg="1"/>
      <p:bldP spid="19" grpId="0" animBg="1"/>
      <p:bldP spid="22" grpId="0" animBg="1"/>
      <p:bldP spid="23" grpId="0"/>
      <p:bldP spid="26" grpId="0" animBg="1"/>
      <p:bldP spid="31" grpId="0" animBg="1"/>
      <p:bldP spid="36" grpId="0" animBg="1"/>
      <p:bldP spid="37" grpId="0" animBg="1"/>
      <p:bldP spid="54" grpId="0" animBg="1"/>
      <p:bldP spid="63" grpId="0" animBg="1"/>
      <p:bldP spid="64" grpId="0" animBg="1"/>
      <p:bldP spid="78" grpId="0" animBg="1"/>
      <p:bldP spid="79" grpId="0" animBg="1"/>
      <p:bldP spid="80" grpId="0" animBg="1"/>
      <p:bldP spid="81" grpId="0"/>
      <p:bldP spid="82" grpId="0" animBg="1"/>
      <p:bldP spid="85" grpId="0" animBg="1"/>
      <p:bldP spid="89" grpId="0"/>
      <p:bldP spid="91" grpId="0" animBg="1"/>
      <p:bldP spid="92" grpId="0" animBg="1"/>
      <p:bldP spid="93" grpId="0" animBg="1"/>
      <p:bldP spid="101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“Small” Results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500977" y="5632966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83073" y="5632966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897473" y="3124462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83073" y="5861566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LocalDistr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07073" y="5861566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LocalDistr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1073" y="4642366"/>
            <a:ext cx="4441763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1073" y="464236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745073" y="4947166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ParallelDistr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68" idx="0"/>
          </p:cNvCxnSpPr>
          <p:nvPr/>
        </p:nvCxnSpPr>
        <p:spPr>
          <a:xfrm flipH="1">
            <a:off x="1668873" y="5328166"/>
            <a:ext cx="762000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67" idx="0"/>
          </p:cNvCxnSpPr>
          <p:nvPr/>
        </p:nvCxnSpPr>
        <p:spPr>
          <a:xfrm>
            <a:off x="2430873" y="5328166"/>
            <a:ext cx="755904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1073" y="2057662"/>
            <a:ext cx="4441763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885281" y="3353062"/>
            <a:ext cx="13716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ProxyDistr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6" idx="2"/>
            <a:endCxn id="64" idx="0"/>
          </p:cNvCxnSpPr>
          <p:nvPr/>
        </p:nvCxnSpPr>
        <p:spPr>
          <a:xfrm flipH="1">
            <a:off x="2430873" y="3734062"/>
            <a:ext cx="140208" cy="10027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935573" y="2379226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ParallelDistr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4" idx="2"/>
            <a:endCxn id="73" idx="0"/>
          </p:cNvCxnSpPr>
          <p:nvPr/>
        </p:nvCxnSpPr>
        <p:spPr>
          <a:xfrm flipH="1">
            <a:off x="2583273" y="2760226"/>
            <a:ext cx="38100" cy="3642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935573" y="2133862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745073" y="4736854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7105" y="348360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03" name="Straight Arrow Connector 102"/>
          <p:cNvCxnSpPr>
            <a:endCxn id="63" idx="0"/>
          </p:cNvCxnSpPr>
          <p:nvPr/>
        </p:nvCxnSpPr>
        <p:spPr>
          <a:xfrm flipH="1">
            <a:off x="2621373" y="1371600"/>
            <a:ext cx="41260" cy="7622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40961" y="278156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07073" y="410896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18147" y="52636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65081" y="52959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673" y="5159002"/>
            <a:ext cx="609600" cy="381000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802473" y="5105400"/>
            <a:ext cx="609600" cy="381000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528153" y="4044958"/>
            <a:ext cx="609600" cy="381000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573873" y="2805946"/>
            <a:ext cx="609600" cy="381000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620041" y="1562362"/>
            <a:ext cx="609600" cy="381000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8" idx="0"/>
            <a:endCxn id="7" idx="3"/>
          </p:cNvCxnSpPr>
          <p:nvPr/>
        </p:nvCxnSpPr>
        <p:spPr>
          <a:xfrm flipH="1" flipV="1">
            <a:off x="1059273" y="5349502"/>
            <a:ext cx="609600" cy="2834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3" idx="2"/>
          </p:cNvCxnSpPr>
          <p:nvPr/>
        </p:nvCxnSpPr>
        <p:spPr>
          <a:xfrm flipV="1">
            <a:off x="3195921" y="5486400"/>
            <a:ext cx="911352" cy="1465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7" idx="2"/>
          </p:cNvCxnSpPr>
          <p:nvPr/>
        </p:nvCxnSpPr>
        <p:spPr>
          <a:xfrm flipV="1">
            <a:off x="1059273" y="4425958"/>
            <a:ext cx="2773680" cy="92354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3" idx="0"/>
            <a:endCxn id="57" idx="2"/>
          </p:cNvCxnSpPr>
          <p:nvPr/>
        </p:nvCxnSpPr>
        <p:spPr>
          <a:xfrm flipH="1" flipV="1">
            <a:off x="3832953" y="4425958"/>
            <a:ext cx="274320" cy="67944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9089" y="4056626"/>
            <a:ext cx="86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overlay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57" idx="0"/>
            <a:endCxn id="58" idx="2"/>
          </p:cNvCxnSpPr>
          <p:nvPr/>
        </p:nvCxnSpPr>
        <p:spPr>
          <a:xfrm flipV="1">
            <a:off x="3832953" y="3186946"/>
            <a:ext cx="45720" cy="8580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8" idx="0"/>
            <a:endCxn id="59" idx="2"/>
          </p:cNvCxnSpPr>
          <p:nvPr/>
        </p:nvCxnSpPr>
        <p:spPr>
          <a:xfrm flipV="1">
            <a:off x="3878673" y="1943362"/>
            <a:ext cx="46168" cy="8625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29641" y="1568196"/>
            <a:ext cx="86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overlay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805946"/>
            <a:ext cx="2927260" cy="1569660"/>
          </a:xfrm>
          <a:prstGeom prst="rect">
            <a:avLst/>
          </a:prstGeom>
          <a:solidFill>
            <a:srgbClr val="FF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Result size</a:t>
            </a:r>
          </a:p>
          <a:p>
            <a:r>
              <a:rPr lang="en-US" sz="3200" dirty="0" smtClean="0"/>
              <a:t>independent </a:t>
            </a:r>
          </a:p>
          <a:p>
            <a:r>
              <a:rPr lang="en-US" sz="3200" dirty="0" smtClean="0"/>
              <a:t>of the data size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2049190" y="140555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59" idx="0"/>
          </p:cNvCxnSpPr>
          <p:nvPr/>
        </p:nvCxnSpPr>
        <p:spPr>
          <a:xfrm flipV="1">
            <a:off x="3924841" y="1295400"/>
            <a:ext cx="0" cy="2669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4" idx="2"/>
          </p:cNvCxnSpPr>
          <p:nvPr/>
        </p:nvCxnSpPr>
        <p:spPr>
          <a:xfrm flipH="1">
            <a:off x="1318147" y="2760226"/>
            <a:ext cx="1303226" cy="4785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9" idx="2"/>
          </p:cNvCxnSpPr>
          <p:nvPr/>
        </p:nvCxnSpPr>
        <p:spPr>
          <a:xfrm flipV="1">
            <a:off x="754473" y="1943362"/>
            <a:ext cx="3170368" cy="1181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1" grpId="0"/>
      <p:bldP spid="7" grpId="0" animBg="1"/>
      <p:bldP spid="53" grpId="0" animBg="1"/>
      <p:bldP spid="57" grpId="0" animBg="1"/>
      <p:bldP spid="58" grpId="0" animBg="1"/>
      <p:bldP spid="59" grpId="0" animBg="1"/>
      <p:bldP spid="16" grpId="0"/>
      <p:bldP spid="70" grpId="0"/>
      <p:bldP spid="24" grpId="0" animBg="1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“Big” Results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500977" y="5632966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83073" y="5632966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897473" y="3124462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83073" y="5861566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LocalDistr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07073" y="5861566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LocalDistr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1073" y="4642366"/>
            <a:ext cx="7932327" cy="198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1073" y="464236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745073" y="4947166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ParallelDistr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68" idx="0"/>
          </p:cNvCxnSpPr>
          <p:nvPr/>
        </p:nvCxnSpPr>
        <p:spPr>
          <a:xfrm flipH="1">
            <a:off x="1668873" y="5328166"/>
            <a:ext cx="762000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67" idx="0"/>
          </p:cNvCxnSpPr>
          <p:nvPr/>
        </p:nvCxnSpPr>
        <p:spPr>
          <a:xfrm>
            <a:off x="2430873" y="5328166"/>
            <a:ext cx="755904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1073" y="2057662"/>
            <a:ext cx="7856127" cy="2051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885281" y="3353062"/>
            <a:ext cx="13716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ProxyDistr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6" idx="2"/>
            <a:endCxn id="64" idx="0"/>
          </p:cNvCxnSpPr>
          <p:nvPr/>
        </p:nvCxnSpPr>
        <p:spPr>
          <a:xfrm flipH="1">
            <a:off x="2430873" y="3734062"/>
            <a:ext cx="140208" cy="10027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935573" y="2379226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ParallelDistr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4" idx="2"/>
            <a:endCxn id="73" idx="0"/>
          </p:cNvCxnSpPr>
          <p:nvPr/>
        </p:nvCxnSpPr>
        <p:spPr>
          <a:xfrm flipH="1">
            <a:off x="2583273" y="2760226"/>
            <a:ext cx="38100" cy="3642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935573" y="2133862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745073" y="4736854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769" y="373963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03" name="Straight Arrow Connector 102"/>
          <p:cNvCxnSpPr>
            <a:endCxn id="63" idx="0"/>
          </p:cNvCxnSpPr>
          <p:nvPr/>
        </p:nvCxnSpPr>
        <p:spPr>
          <a:xfrm flipH="1">
            <a:off x="2621373" y="1371600"/>
            <a:ext cx="41260" cy="76226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40961" y="2781562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07073" y="4108966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18147" y="5263634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65081" y="5295900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92" idx="1"/>
          </p:cNvCxnSpPr>
          <p:nvPr/>
        </p:nvCxnSpPr>
        <p:spPr>
          <a:xfrm>
            <a:off x="2354673" y="6052066"/>
            <a:ext cx="2674527" cy="2534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" idx="3"/>
            <a:endCxn id="94" idx="1"/>
          </p:cNvCxnSpPr>
          <p:nvPr/>
        </p:nvCxnSpPr>
        <p:spPr>
          <a:xfrm>
            <a:off x="3116673" y="5137666"/>
            <a:ext cx="2674527" cy="2534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4" idx="3"/>
            <a:endCxn id="99" idx="1"/>
          </p:cNvCxnSpPr>
          <p:nvPr/>
        </p:nvCxnSpPr>
        <p:spPr>
          <a:xfrm>
            <a:off x="3307173" y="2569726"/>
            <a:ext cx="2674527" cy="2534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00727" y="1443303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99" idx="2"/>
          </p:cNvCxnSpPr>
          <p:nvPr/>
        </p:nvCxnSpPr>
        <p:spPr>
          <a:xfrm flipH="1">
            <a:off x="4724400" y="3013636"/>
            <a:ext cx="1943100" cy="4699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4" idx="2"/>
          </p:cNvCxnSpPr>
          <p:nvPr/>
        </p:nvCxnSpPr>
        <p:spPr>
          <a:xfrm flipH="1">
            <a:off x="1318147" y="2760226"/>
            <a:ext cx="1303226" cy="4785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547104" y="5886376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029200" y="5886376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943600" y="3377872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029200" y="6114976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LocalDistr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53200" y="6114976"/>
            <a:ext cx="13716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LocalDistr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791200" y="5200576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ParallelDistr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4" idx="2"/>
            <a:endCxn id="87" idx="0"/>
          </p:cNvCxnSpPr>
          <p:nvPr/>
        </p:nvCxnSpPr>
        <p:spPr>
          <a:xfrm flipH="1">
            <a:off x="5715000" y="5581576"/>
            <a:ext cx="762000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2"/>
            <a:endCxn id="86" idx="0"/>
          </p:cNvCxnSpPr>
          <p:nvPr/>
        </p:nvCxnSpPr>
        <p:spPr>
          <a:xfrm>
            <a:off x="6477000" y="5581576"/>
            <a:ext cx="755904" cy="304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931408" y="3606472"/>
            <a:ext cx="13716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ProxyDistr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7" idx="2"/>
            <a:endCxn id="102" idx="0"/>
          </p:cNvCxnSpPr>
          <p:nvPr/>
        </p:nvCxnSpPr>
        <p:spPr>
          <a:xfrm flipH="1">
            <a:off x="6477000" y="3987472"/>
            <a:ext cx="140208" cy="100279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5981700" y="2632636"/>
            <a:ext cx="13716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ParallelDistr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9" idx="2"/>
            <a:endCxn id="91" idx="0"/>
          </p:cNvCxnSpPr>
          <p:nvPr/>
        </p:nvCxnSpPr>
        <p:spPr>
          <a:xfrm flipH="1">
            <a:off x="6629400" y="3013636"/>
            <a:ext cx="38100" cy="3642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981700" y="2387272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791200" y="4990264"/>
            <a:ext cx="1371600" cy="228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stCxn id="36" idx="3"/>
            <a:endCxn id="97" idx="1"/>
          </p:cNvCxnSpPr>
          <p:nvPr/>
        </p:nvCxnSpPr>
        <p:spPr>
          <a:xfrm>
            <a:off x="3256881" y="3543562"/>
            <a:ext cx="2674527" cy="2534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3"/>
            <a:endCxn id="93" idx="1"/>
          </p:cNvCxnSpPr>
          <p:nvPr/>
        </p:nvCxnSpPr>
        <p:spPr>
          <a:xfrm>
            <a:off x="3878673" y="6052066"/>
            <a:ext cx="2674527" cy="2534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1" idx="0"/>
          </p:cNvCxnSpPr>
          <p:nvPr/>
        </p:nvCxnSpPr>
        <p:spPr>
          <a:xfrm flipV="1">
            <a:off x="6667500" y="1627969"/>
            <a:ext cx="0" cy="7593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72400" y="3420604"/>
            <a:ext cx="1292352" cy="1569660"/>
          </a:xfrm>
          <a:prstGeom prst="rect">
            <a:avLst/>
          </a:prstGeom>
          <a:solidFill>
            <a:srgbClr val="FF00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Data </a:t>
            </a:r>
            <a:br>
              <a:rPr lang="en-US" sz="3200" dirty="0" smtClean="0"/>
            </a:br>
            <a:r>
              <a:rPr lang="en-US" sz="3200" dirty="0" smtClean="0"/>
              <a:t>never</a:t>
            </a:r>
            <a:br>
              <a:rPr lang="en-US" sz="3200" dirty="0" smtClean="0"/>
            </a:br>
            <a:r>
              <a:rPr lang="en-US" sz="3200" dirty="0" smtClean="0"/>
              <a:t>moves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29604" y="156806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1" grpId="0"/>
      <p:bldP spid="72" grpId="0"/>
      <p:bldP spid="86" grpId="0" animBg="1"/>
      <p:bldP spid="87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9" grpId="0" animBg="1"/>
      <p:bldP spid="101" grpId="0" animBg="1"/>
      <p:bldP spid="102" grpId="0" animBg="1"/>
      <p:bldP spid="115" grpId="0" animBg="1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Language of 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f : A → B, f(a + b) = f(a) + f(b)</a:t>
            </a:r>
          </a:p>
          <a:p>
            <a:r>
              <a:rPr lang="en-US" dirty="0" smtClean="0"/>
              <a:t>Various + operations:</a:t>
            </a:r>
          </a:p>
          <a:p>
            <a:pPr lvl="1"/>
            <a:r>
              <a:rPr lang="en-US" dirty="0" smtClean="0"/>
              <a:t>DB Tables, with union</a:t>
            </a:r>
          </a:p>
          <a:p>
            <a:pPr lvl="1"/>
            <a:r>
              <a:rPr lang="en-US" dirty="0" smtClean="0"/>
              <a:t>Distributions, with union</a:t>
            </a:r>
          </a:p>
          <a:p>
            <a:pPr lvl="1"/>
            <a:r>
              <a:rPr lang="en-US" dirty="0" smtClean="0"/>
              <a:t>Histograms, with </a:t>
            </a:r>
            <a:r>
              <a:rPr lang="en-US" dirty="0" err="1" smtClean="0"/>
              <a:t>pointwise</a:t>
            </a:r>
            <a:r>
              <a:rPr lang="en-US" dirty="0" smtClean="0"/>
              <a:t> addition</a:t>
            </a:r>
          </a:p>
          <a:p>
            <a:pPr lvl="1"/>
            <a:r>
              <a:rPr lang="en-US" dirty="0" smtClean="0"/>
              <a:t>Transparent images with overlays</a:t>
            </a:r>
          </a:p>
          <a:p>
            <a:pPr lvl="1"/>
            <a:r>
              <a:rPr lang="en-US" dirty="0" err="1" smtClean="0"/>
              <a:t>Timeseries</a:t>
            </a:r>
            <a:r>
              <a:rPr lang="en-US" dirty="0" smtClean="0"/>
              <a:t>, with union</a:t>
            </a:r>
          </a:p>
          <a:p>
            <a:pPr lvl="1"/>
            <a:r>
              <a:rPr lang="en-US" dirty="0" err="1" smtClean="0"/>
              <a:t>Multisets</a:t>
            </a:r>
            <a:r>
              <a:rPr lang="en-US" dirty="0" smtClean="0"/>
              <a:t>, with </a:t>
            </a:r>
            <a:r>
              <a:rPr lang="en-US" dirty="0" err="1" smtClean="0"/>
              <a:t>pointwise</a:t>
            </a:r>
            <a:r>
              <a:rPr lang="en-US" dirty="0" smtClean="0"/>
              <a:t> addition</a:t>
            </a:r>
          </a:p>
          <a:p>
            <a:pPr lvl="1"/>
            <a:r>
              <a:rPr lang="en-US" dirty="0" smtClean="0"/>
              <a:t>Top K values, with </a:t>
            </a:r>
            <a:r>
              <a:rPr lang="en-US" dirty="0" err="1" smtClean="0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6750" y="1858523"/>
            <a:ext cx="7867650" cy="4313677"/>
            <a:chOff x="666750" y="1858523"/>
            <a:chExt cx="7867650" cy="4313677"/>
          </a:xfrm>
        </p:grpSpPr>
        <p:sp>
          <p:nvSpPr>
            <p:cNvPr id="19" name="Rectangle 18"/>
            <p:cNvSpPr/>
            <p:nvPr/>
          </p:nvSpPr>
          <p:spPr>
            <a:xfrm>
              <a:off x="685800" y="2209800"/>
              <a:ext cx="2705100" cy="990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Domain-specific App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5715000"/>
              <a:ext cx="7848600" cy="4572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Object transport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5800" y="5295900"/>
              <a:ext cx="7848600" cy="2667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RMI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5800" y="4724400"/>
              <a:ext cx="2514600" cy="4191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ILocal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1" y="3886200"/>
              <a:ext cx="685799" cy="41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IView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47800" y="3886200"/>
              <a:ext cx="1333499" cy="41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IDistribution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19400" y="3886200"/>
              <a:ext cx="1143000" cy="41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IHistogram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38600" y="3886200"/>
              <a:ext cx="914400" cy="41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IScatter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38200" y="2628900"/>
              <a:ext cx="2438400" cy="4953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Plotting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90900" y="4724400"/>
              <a:ext cx="2400300" cy="4191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IParallel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19800" y="4724400"/>
              <a:ext cx="2514600" cy="4191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029200" y="3886200"/>
              <a:ext cx="1257300" cy="41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ITimeSeries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24600" y="3886200"/>
              <a:ext cx="1173480" cy="41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IColorMap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66750" y="3352800"/>
              <a:ext cx="7848599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Built-in </a:t>
              </a:r>
              <a:r>
                <a:rPr lang="en-US" err="1" smtClean="0">
                  <a:solidFill>
                    <a:schemeClr val="tx1"/>
                  </a:solidFill>
                </a:rPr>
                <a:t>structs</a:t>
              </a:r>
              <a:r>
                <a:rPr lang="en-US" smtClean="0">
                  <a:solidFill>
                    <a:schemeClr val="tx1"/>
                  </a:solidFill>
                </a:rPr>
                <a:t> (Distribution</a:t>
              </a:r>
              <a:r>
                <a:rPr lang="en-US" dirty="0" smtClean="0">
                  <a:solidFill>
                    <a:schemeClr val="tx1"/>
                  </a:solidFill>
                </a:rPr>
                <a:t>, View, Histogram, </a:t>
              </a:r>
              <a:r>
                <a:rPr lang="en-US" dirty="0" err="1" smtClean="0">
                  <a:solidFill>
                    <a:schemeClr val="tx1"/>
                  </a:solidFill>
                </a:rPr>
                <a:t>ScatterPlot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 err="1" smtClean="0">
                  <a:solidFill>
                    <a:schemeClr val="tx1"/>
                  </a:solidFill>
                </a:rPr>
                <a:t>TimeSeries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 err="1" smtClean="0">
                  <a:solidFill>
                    <a:schemeClr val="tx1"/>
                  </a:solidFill>
                </a:rPr>
                <a:t>ColorMap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548372" y="3886200"/>
              <a:ext cx="986028" cy="41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IPlot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0249" y="2209800"/>
              <a:ext cx="2705100" cy="990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Domain-specific</a:t>
              </a:r>
            </a:p>
            <a:p>
              <a:pPr algn="ctr"/>
              <a:r>
                <a:rPr lang="en-US" dirty="0" smtClean="0"/>
                <a:t>Data-structures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6332" y="1874504"/>
              <a:ext cx="1133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client side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01324" y="1858523"/>
              <a:ext cx="1202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server side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54924" y="4260128"/>
              <a:ext cx="50206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Arial Black" pitchFamily="34" charset="0"/>
                </a:rPr>
                <a:t>X</a:t>
              </a:r>
              <a:endParaRPr lang="en-US" sz="2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8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700 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37761"/>
            <a:ext cx="7620000" cy="48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20649</TotalTime>
  <Words>264</Words>
  <Application>Microsoft Office PowerPoint</Application>
  <PresentationFormat>On-screen Show (4:3)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 Theme</vt:lpstr>
      <vt:lpstr>Interactive Parallel Data  Visualization and Exploration</vt:lpstr>
      <vt:lpstr>Cluster-Based Visualization</vt:lpstr>
      <vt:lpstr>Data size</vt:lpstr>
      <vt:lpstr>Composable Interfaces</vt:lpstr>
      <vt:lpstr>Computing “Small” Results</vt:lpstr>
      <vt:lpstr>Computing “Big” Results</vt:lpstr>
      <vt:lpstr>A Language of Linear Transformations</vt:lpstr>
      <vt:lpstr>Software Stack</vt:lpstr>
      <vt:lpstr>Running on 700 cores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 Visualization</dc:title>
  <dc:creator>Mihai Budiu</dc:creator>
  <cp:lastModifiedBy>Mihai Budiu</cp:lastModifiedBy>
  <cp:revision>20</cp:revision>
  <dcterms:created xsi:type="dcterms:W3CDTF">2013-01-31T19:25:57Z</dcterms:created>
  <dcterms:modified xsi:type="dcterms:W3CDTF">2013-03-27T17:33:41Z</dcterms:modified>
</cp:coreProperties>
</file>