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348" r:id="rId3"/>
    <p:sldId id="277" r:id="rId4"/>
    <p:sldId id="279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9" r:id="rId15"/>
    <p:sldId id="337" r:id="rId16"/>
    <p:sldId id="338" r:id="rId17"/>
    <p:sldId id="353" r:id="rId18"/>
    <p:sldId id="350" r:id="rId19"/>
    <p:sldId id="281" r:id="rId20"/>
    <p:sldId id="340" r:id="rId21"/>
    <p:sldId id="342" r:id="rId22"/>
    <p:sldId id="341" r:id="rId23"/>
    <p:sldId id="343" r:id="rId24"/>
    <p:sldId id="344" r:id="rId25"/>
    <p:sldId id="347" r:id="rId26"/>
    <p:sldId id="354" r:id="rId27"/>
    <p:sldId id="351" r:id="rId28"/>
    <p:sldId id="352" r:id="rId29"/>
    <p:sldId id="34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13861C-C310-499B-885A-326832B8CEE5}">
          <p14:sldIdLst>
            <p14:sldId id="256"/>
            <p14:sldId id="348"/>
            <p14:sldId id="277"/>
            <p14:sldId id="279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9"/>
            <p14:sldId id="337"/>
            <p14:sldId id="338"/>
            <p14:sldId id="353"/>
            <p14:sldId id="350"/>
            <p14:sldId id="281"/>
          </p14:sldIdLst>
        </p14:section>
        <p14:section name="Conclusions" id="{BB856715-020A-429A-A50E-1BBD690914D0}">
          <p14:sldIdLst>
            <p14:sldId id="340"/>
            <p14:sldId id="342"/>
            <p14:sldId id="341"/>
            <p14:sldId id="343"/>
            <p14:sldId id="344"/>
            <p14:sldId id="347"/>
            <p14:sldId id="354"/>
            <p14:sldId id="351"/>
            <p14:sldId id="352"/>
            <p14:sldId id="34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8CA6"/>
    <a:srgbClr val="0C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1243" autoAdjust="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D:\docs\conferences\2011%20-%20%5bCVPR%5d%20-%20Body%20Part%20Recognition\ExperimentalResults\Results%20New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511494380021975"/>
          <c:y val="3.3299663786743275E-2"/>
          <c:w val="0.71599618229539486"/>
          <c:h val="0.73400307720155666"/>
        </c:manualLayout>
      </c:layout>
      <c:scatterChart>
        <c:scatterStyle val="lineMarker"/>
        <c:varyColors val="0"/>
        <c:ser>
          <c:idx val="0"/>
          <c:order val="0"/>
          <c:tx>
            <c:v>8 core machine</c:v>
          </c:tx>
          <c:xVal>
            <c:numRef>
              <c:f>'Number of Training Images'!$C$26:$C$32</c:f>
              <c:numCache>
                <c:formatCode>General</c:formatCode>
                <c:ptCount val="7"/>
                <c:pt idx="0">
                  <c:v>30</c:v>
                </c:pt>
                <c:pt idx="1">
                  <c:v>150</c:v>
                </c:pt>
                <c:pt idx="2">
                  <c:v>300</c:v>
                </c:pt>
                <c:pt idx="3">
                  <c:v>1500</c:v>
                </c:pt>
                <c:pt idx="4">
                  <c:v>3000</c:v>
                </c:pt>
                <c:pt idx="5">
                  <c:v>15000</c:v>
                </c:pt>
                <c:pt idx="6">
                  <c:v>30000</c:v>
                </c:pt>
              </c:numCache>
            </c:numRef>
          </c:xVal>
          <c:yVal>
            <c:numRef>
              <c:f>'Number of Training Images'!$I$26:$I$32</c:f>
              <c:numCache>
                <c:formatCode>General</c:formatCode>
                <c:ptCount val="7"/>
                <c:pt idx="0">
                  <c:v>2.6666666666666668E-2</c:v>
                </c:pt>
                <c:pt idx="1">
                  <c:v>4.8000000000000001E-2</c:v>
                </c:pt>
                <c:pt idx="2">
                  <c:v>4.2666666666666672E-2</c:v>
                </c:pt>
                <c:pt idx="3">
                  <c:v>3.6266666666666662E-2</c:v>
                </c:pt>
                <c:pt idx="4">
                  <c:v>2.8266666666666666E-2</c:v>
                </c:pt>
                <c:pt idx="5">
                  <c:v>1.4879999999999999E-2</c:v>
                </c:pt>
                <c:pt idx="6">
                  <c:v>1.1039999999999999E-2</c:v>
                </c:pt>
              </c:numCache>
            </c:numRef>
          </c:yVal>
          <c:smooth val="0"/>
        </c:ser>
        <c:ser>
          <c:idx val="1"/>
          <c:order val="1"/>
          <c:tx>
            <c:v>1000 core cluster</c:v>
          </c:tx>
          <c:xVal>
            <c:numRef>
              <c:f>'Number of Training Images'!$C$33:$C$36</c:f>
              <c:numCache>
                <c:formatCode>General</c:formatCode>
                <c:ptCount val="4"/>
                <c:pt idx="0">
                  <c:v>30000</c:v>
                </c:pt>
                <c:pt idx="1">
                  <c:v>150000</c:v>
                </c:pt>
                <c:pt idx="2">
                  <c:v>300000</c:v>
                </c:pt>
                <c:pt idx="3">
                  <c:v>900000</c:v>
                </c:pt>
              </c:numCache>
            </c:numRef>
          </c:xVal>
          <c:yVal>
            <c:numRef>
              <c:f>'Number of Training Images'!$I$33:$I$36</c:f>
              <c:numCache>
                <c:formatCode>General</c:formatCode>
                <c:ptCount val="4"/>
                <c:pt idx="0">
                  <c:v>0.14666666666666667</c:v>
                </c:pt>
                <c:pt idx="1">
                  <c:v>6.0666666666666667E-2</c:v>
                </c:pt>
                <c:pt idx="2">
                  <c:v>4.5333333333333337E-2</c:v>
                </c:pt>
                <c:pt idx="3">
                  <c:v>3.4000000000000002E-2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784640"/>
        <c:axId val="104786560"/>
      </c:scatterChart>
      <c:valAx>
        <c:axId val="104784640"/>
        <c:scaling>
          <c:logBase val="10"/>
          <c:orientation val="minMax"/>
          <c:min val="1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training images (log scale)</a:t>
                </a:r>
              </a:p>
            </c:rich>
          </c:tx>
          <c:layout>
            <c:manualLayout>
              <c:xMode val="edge"/>
              <c:yMode val="edge"/>
              <c:x val="0.22740402637789664"/>
              <c:y val="0.9266346940933000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786560"/>
        <c:crosses val="autoZero"/>
        <c:crossBetween val="midCat"/>
      </c:valAx>
      <c:valAx>
        <c:axId val="104786560"/>
        <c:scaling>
          <c:orientation val="minMax"/>
          <c:max val="0.15000000000000002"/>
        </c:scaling>
        <c:delete val="0"/>
        <c:axPos val="l"/>
        <c:majorGridlines>
          <c:spPr>
            <a:ln w="12700"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GB" dirty="0" smtClean="0"/>
                  <a:t>core *</a:t>
                </a:r>
                <a:r>
                  <a:rPr lang="en-GB" baseline="0" dirty="0" smtClean="0"/>
                  <a:t> </a:t>
                </a:r>
                <a:r>
                  <a:rPr lang="en-GB" dirty="0" smtClean="0"/>
                  <a:t>hours / image</a:t>
                </a:r>
                <a:endParaRPr lang="en-GB" dirty="0"/>
              </a:p>
            </c:rich>
          </c:tx>
          <c:layout>
            <c:manualLayout>
              <c:xMode val="edge"/>
              <c:yMode val="edge"/>
              <c:x val="2.0090073968026728E-2"/>
              <c:y val="9.7646393338763696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04784640"/>
        <c:crosses val="autoZero"/>
        <c:crossBetween val="midCat"/>
        <c:majorUnit val="5.000000000000001E-2"/>
      </c:valAx>
      <c:spPr>
        <a:ln>
          <a:solidFill>
            <a:sysClr val="windowText" lastClr="000000">
              <a:tint val="75000"/>
              <a:shade val="95000"/>
              <a:satMod val="105000"/>
            </a:sysClr>
          </a:solidFill>
        </a:ln>
      </c:spPr>
    </c:plotArea>
    <c:legend>
      <c:legendPos val="r"/>
      <c:layout>
        <c:manualLayout>
          <c:xMode val="edge"/>
          <c:yMode val="edge"/>
          <c:x val="0.25416070150322118"/>
          <c:y val="6.3218390804597707E-2"/>
          <c:w val="0.32082199952278695"/>
          <c:h val="0.20350981989320299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355FF-6489-4C71-8100-E33C942207C8}" type="doc">
      <dgm:prSet loTypeId="urn:microsoft.com/office/officeart/2005/8/layout/process4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204C2D-ABAB-44CE-ACC8-6A7B3416638E}">
      <dgm:prSet phldrT="[Text]" custT="1"/>
      <dgm:spPr/>
      <dgm:t>
        <a:bodyPr/>
        <a:lstStyle/>
        <a:p>
          <a:r>
            <a:rPr lang="en-US" sz="2800" dirty="0" smtClean="0"/>
            <a:t>Upload Data</a:t>
          </a:r>
          <a:endParaRPr lang="en-US" sz="2800" dirty="0"/>
        </a:p>
      </dgm:t>
    </dgm:pt>
    <dgm:pt modelId="{EA6DC6E8-3744-4827-8FC5-C8923E3C7FDA}" type="parTrans" cxnId="{174D91B7-350B-4C21-839C-1045D9A5BC77}">
      <dgm:prSet/>
      <dgm:spPr/>
      <dgm:t>
        <a:bodyPr/>
        <a:lstStyle/>
        <a:p>
          <a:endParaRPr lang="en-US"/>
        </a:p>
      </dgm:t>
    </dgm:pt>
    <dgm:pt modelId="{13999BBD-B9D1-41AF-9321-D7A759CA0DEA}" type="sibTrans" cxnId="{174D91B7-350B-4C21-839C-1045D9A5BC77}">
      <dgm:prSet/>
      <dgm:spPr/>
      <dgm:t>
        <a:bodyPr/>
        <a:lstStyle/>
        <a:p>
          <a:endParaRPr lang="en-US"/>
        </a:p>
      </dgm:t>
    </dgm:pt>
    <dgm:pt modelId="{C25174D6-2819-49B8-B394-2C55F28B7059}">
      <dgm:prSet phldrT="[Text]" custT="1"/>
      <dgm:spPr/>
      <dgm:t>
        <a:bodyPr/>
        <a:lstStyle/>
        <a:p>
          <a:r>
            <a:rPr lang="en-US" sz="2800" dirty="0" smtClean="0"/>
            <a:t>Preprocessing</a:t>
          </a:r>
          <a:endParaRPr lang="en-US" sz="2400" dirty="0"/>
        </a:p>
      </dgm:t>
    </dgm:pt>
    <dgm:pt modelId="{6FEAE26D-76E1-4E04-B33B-4DAFC24137FE}" type="parTrans" cxnId="{F6FDF9A2-A015-458D-8B5A-FB43502984A5}">
      <dgm:prSet/>
      <dgm:spPr/>
      <dgm:t>
        <a:bodyPr/>
        <a:lstStyle/>
        <a:p>
          <a:endParaRPr lang="en-US"/>
        </a:p>
      </dgm:t>
    </dgm:pt>
    <dgm:pt modelId="{BF926A54-1CD2-49C3-86D3-6624639A26DE}" type="sibTrans" cxnId="{F6FDF9A2-A015-458D-8B5A-FB43502984A5}">
      <dgm:prSet/>
      <dgm:spPr/>
      <dgm:t>
        <a:bodyPr/>
        <a:lstStyle/>
        <a:p>
          <a:endParaRPr lang="en-US"/>
        </a:p>
      </dgm:t>
    </dgm:pt>
    <dgm:pt modelId="{4C163190-45D8-40B3-A7EB-D6E242BC732C}">
      <dgm:prSet phldrT="[Text]" custT="1"/>
      <dgm:spPr/>
      <dgm:t>
        <a:bodyPr/>
        <a:lstStyle/>
        <a:p>
          <a:r>
            <a:rPr lang="en-US" sz="2800" dirty="0" smtClean="0"/>
            <a:t>Train one tree level</a:t>
          </a:r>
          <a:endParaRPr lang="en-US" sz="2800" dirty="0"/>
        </a:p>
      </dgm:t>
    </dgm:pt>
    <dgm:pt modelId="{5BE70966-5174-44B5-B79A-05C93F769EF1}" type="parTrans" cxnId="{120E571D-E708-495D-9F0F-081B7E5A8984}">
      <dgm:prSet/>
      <dgm:spPr/>
      <dgm:t>
        <a:bodyPr/>
        <a:lstStyle/>
        <a:p>
          <a:endParaRPr lang="en-US"/>
        </a:p>
      </dgm:t>
    </dgm:pt>
    <dgm:pt modelId="{6CB0433E-1496-4593-B663-BE6636543798}" type="sibTrans" cxnId="{120E571D-E708-495D-9F0F-081B7E5A8984}">
      <dgm:prSet/>
      <dgm:spPr/>
      <dgm:t>
        <a:bodyPr/>
        <a:lstStyle/>
        <a:p>
          <a:endParaRPr lang="en-US"/>
        </a:p>
      </dgm:t>
    </dgm:pt>
    <dgm:pt modelId="{6A029898-4504-460C-A73E-37D5E7F044AC}">
      <dgm:prSet phldrT="[Text]"/>
      <dgm:spPr/>
      <dgm:t>
        <a:bodyPr/>
        <a:lstStyle/>
        <a:p>
          <a:r>
            <a:rPr lang="en-US" dirty="0" smtClean="0"/>
            <a:t>Distribute</a:t>
          </a:r>
          <a:endParaRPr lang="en-US" dirty="0"/>
        </a:p>
      </dgm:t>
    </dgm:pt>
    <dgm:pt modelId="{68C148D1-F634-45EF-88DB-4B56EA74CE00}" type="parTrans" cxnId="{96970268-95A8-452B-93FB-CEFA83A48561}">
      <dgm:prSet/>
      <dgm:spPr/>
      <dgm:t>
        <a:bodyPr/>
        <a:lstStyle/>
        <a:p>
          <a:endParaRPr lang="en-US"/>
        </a:p>
      </dgm:t>
    </dgm:pt>
    <dgm:pt modelId="{2BA5057C-0641-490D-ADA6-56D4946F95BC}" type="sibTrans" cxnId="{96970268-95A8-452B-93FB-CEFA83A48561}">
      <dgm:prSet/>
      <dgm:spPr/>
      <dgm:t>
        <a:bodyPr/>
        <a:lstStyle/>
        <a:p>
          <a:endParaRPr lang="en-US"/>
        </a:p>
      </dgm:t>
    </dgm:pt>
    <dgm:pt modelId="{D6266ADC-4D67-478A-B646-A3F20B9F3D57}">
      <dgm:prSet phldrT="[Text]"/>
      <dgm:spPr/>
      <dgm:t>
        <a:bodyPr/>
        <a:lstStyle/>
        <a:p>
          <a:r>
            <a:rPr lang="en-US" dirty="0" smtClean="0"/>
            <a:t>Replicate</a:t>
          </a:r>
          <a:endParaRPr lang="en-US" dirty="0"/>
        </a:p>
      </dgm:t>
    </dgm:pt>
    <dgm:pt modelId="{F9845718-1CEC-48DC-A632-21E93016A93E}" type="parTrans" cxnId="{595C90C7-8E42-4FEE-8F99-C1A8C1CFB539}">
      <dgm:prSet/>
      <dgm:spPr/>
      <dgm:t>
        <a:bodyPr/>
        <a:lstStyle/>
        <a:p>
          <a:endParaRPr lang="en-US"/>
        </a:p>
      </dgm:t>
    </dgm:pt>
    <dgm:pt modelId="{15381B5D-29BA-479C-A202-F57946FDFAC8}" type="sibTrans" cxnId="{595C90C7-8E42-4FEE-8F99-C1A8C1CFB539}">
      <dgm:prSet/>
      <dgm:spPr/>
      <dgm:t>
        <a:bodyPr/>
        <a:lstStyle/>
        <a:p>
          <a:endParaRPr lang="en-US"/>
        </a:p>
      </dgm:t>
    </dgm:pt>
    <dgm:pt modelId="{88575B4F-9D80-43BD-B223-A4573D4145C5}">
      <dgm:prSet phldrT="[Text]"/>
      <dgm:spPr/>
      <dgm:t>
        <a:bodyPr/>
        <a:lstStyle/>
        <a:p>
          <a:r>
            <a:rPr lang="en-US" dirty="0" smtClean="0"/>
            <a:t>Inject noise</a:t>
          </a:r>
          <a:endParaRPr lang="en-US" dirty="0"/>
        </a:p>
      </dgm:t>
    </dgm:pt>
    <dgm:pt modelId="{4A3D05DB-56D5-4D5A-B284-B10D9389D41B}" type="parTrans" cxnId="{6BB8BB1C-1726-425F-9417-14AC4645AAF9}">
      <dgm:prSet/>
      <dgm:spPr/>
      <dgm:t>
        <a:bodyPr/>
        <a:lstStyle/>
        <a:p>
          <a:endParaRPr lang="en-US"/>
        </a:p>
      </dgm:t>
    </dgm:pt>
    <dgm:pt modelId="{4C93324B-A7D8-43B9-8C55-B013849C204F}" type="sibTrans" cxnId="{6BB8BB1C-1726-425F-9417-14AC4645AAF9}">
      <dgm:prSet/>
      <dgm:spPr/>
      <dgm:t>
        <a:bodyPr/>
        <a:lstStyle/>
        <a:p>
          <a:endParaRPr lang="en-US"/>
        </a:p>
      </dgm:t>
    </dgm:pt>
    <dgm:pt modelId="{1B85E228-04DA-4C6B-AE7E-2D66243F892E}">
      <dgm:prSet phldrT="[Text]"/>
      <dgm:spPr/>
      <dgm:t>
        <a:bodyPr/>
        <a:lstStyle/>
        <a:p>
          <a:r>
            <a:rPr lang="en-US" dirty="0" smtClean="0"/>
            <a:t>Add background</a:t>
          </a:r>
          <a:endParaRPr lang="en-US" dirty="0"/>
        </a:p>
      </dgm:t>
    </dgm:pt>
    <dgm:pt modelId="{300658B9-890F-412C-9E00-A84B3FE3664A}" type="parTrans" cxnId="{4AC16371-2583-481D-BEC1-2EF5E0165916}">
      <dgm:prSet/>
      <dgm:spPr/>
      <dgm:t>
        <a:bodyPr/>
        <a:lstStyle/>
        <a:p>
          <a:endParaRPr lang="en-US"/>
        </a:p>
      </dgm:t>
    </dgm:pt>
    <dgm:pt modelId="{6991EDFD-5598-417F-9B1B-45D725CAF747}" type="sibTrans" cxnId="{4AC16371-2583-481D-BEC1-2EF5E0165916}">
      <dgm:prSet/>
      <dgm:spPr/>
      <dgm:t>
        <a:bodyPr/>
        <a:lstStyle/>
        <a:p>
          <a:endParaRPr lang="en-US"/>
        </a:p>
      </dgm:t>
    </dgm:pt>
    <dgm:pt modelId="{5D9BB459-CCEC-4193-AF93-C2C9A21E7F61}">
      <dgm:prSet phldrT="[Text]"/>
      <dgm:spPr/>
      <dgm:t>
        <a:bodyPr/>
        <a:lstStyle/>
        <a:p>
          <a:r>
            <a:rPr lang="en-US" dirty="0" smtClean="0"/>
            <a:t>Overlay players</a:t>
          </a:r>
          <a:endParaRPr lang="en-US" dirty="0"/>
        </a:p>
      </dgm:t>
    </dgm:pt>
    <dgm:pt modelId="{8A7D3550-E456-410F-9AD4-2C198B8A9D9F}" type="parTrans" cxnId="{E3553421-650C-4025-B9BC-8BFE35014182}">
      <dgm:prSet/>
      <dgm:spPr/>
      <dgm:t>
        <a:bodyPr/>
        <a:lstStyle/>
        <a:p>
          <a:endParaRPr lang="en-US"/>
        </a:p>
      </dgm:t>
    </dgm:pt>
    <dgm:pt modelId="{E9ECA000-279D-4885-8CC0-1FF87058E4ED}" type="sibTrans" cxnId="{E3553421-650C-4025-B9BC-8BFE35014182}">
      <dgm:prSet/>
      <dgm:spPr/>
      <dgm:t>
        <a:bodyPr/>
        <a:lstStyle/>
        <a:p>
          <a:endParaRPr lang="en-US"/>
        </a:p>
      </dgm:t>
    </dgm:pt>
    <dgm:pt modelId="{8686F68C-27D8-48B7-835A-A7637EA8CFD6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7F57110F-2873-42F2-9847-41FCF84520B5}" type="parTrans" cxnId="{AA516E88-64EC-4CC4-AE8C-E643F1F025BA}">
      <dgm:prSet/>
      <dgm:spPr/>
      <dgm:t>
        <a:bodyPr/>
        <a:lstStyle/>
        <a:p>
          <a:endParaRPr lang="en-US"/>
        </a:p>
      </dgm:t>
    </dgm:pt>
    <dgm:pt modelId="{8E53ED68-4C3E-4837-AADE-1061E2C5DE73}" type="sibTrans" cxnId="{AA516E88-64EC-4CC4-AE8C-E643F1F025BA}">
      <dgm:prSet/>
      <dgm:spPr/>
      <dgm:t>
        <a:bodyPr/>
        <a:lstStyle/>
        <a:p>
          <a:endParaRPr lang="en-US"/>
        </a:p>
      </dgm:t>
    </dgm:pt>
    <dgm:pt modelId="{089A7E9F-389D-426C-A01F-804E6297CDA6}">
      <dgm:prSet phldrT="[Text]"/>
      <dgm:spPr/>
      <dgm:t>
        <a:bodyPr/>
        <a:lstStyle/>
        <a:p>
          <a:r>
            <a:rPr lang="en-US" dirty="0" smtClean="0"/>
            <a:t>Compute histograms</a:t>
          </a:r>
          <a:endParaRPr lang="en-US" dirty="0"/>
        </a:p>
      </dgm:t>
    </dgm:pt>
    <dgm:pt modelId="{747D3C11-D359-4A2D-B02B-063AF43E1328}" type="parTrans" cxnId="{F23F7009-9B18-4420-8B46-D11C79E1BC98}">
      <dgm:prSet/>
      <dgm:spPr/>
      <dgm:t>
        <a:bodyPr/>
        <a:lstStyle/>
        <a:p>
          <a:endParaRPr lang="en-US"/>
        </a:p>
      </dgm:t>
    </dgm:pt>
    <dgm:pt modelId="{7CDEDCFD-6C0F-4010-B852-75CA425434A1}" type="sibTrans" cxnId="{F23F7009-9B18-4420-8B46-D11C79E1BC98}">
      <dgm:prSet/>
      <dgm:spPr/>
      <dgm:t>
        <a:bodyPr/>
        <a:lstStyle/>
        <a:p>
          <a:endParaRPr lang="en-US"/>
        </a:p>
      </dgm:t>
    </dgm:pt>
    <dgm:pt modelId="{77CEB904-5AEC-44AD-8E65-328DC2251CCD}" type="pres">
      <dgm:prSet presAssocID="{B8E355FF-6489-4C71-8100-E33C942207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6577C6-A42B-4572-836F-C6E8D862DA63}" type="pres">
      <dgm:prSet presAssocID="{4C163190-45D8-40B3-A7EB-D6E242BC732C}" presName="boxAndChildren" presStyleCnt="0"/>
      <dgm:spPr/>
    </dgm:pt>
    <dgm:pt modelId="{9DE3B248-2CFF-46D5-AED6-E752A521CB75}" type="pres">
      <dgm:prSet presAssocID="{4C163190-45D8-40B3-A7EB-D6E242BC732C}" presName="parentTextBox" presStyleLbl="node1" presStyleIdx="0" presStyleCnt="3"/>
      <dgm:spPr/>
      <dgm:t>
        <a:bodyPr/>
        <a:lstStyle/>
        <a:p>
          <a:endParaRPr lang="en-US"/>
        </a:p>
      </dgm:t>
    </dgm:pt>
    <dgm:pt modelId="{FD04079D-6CA8-4932-8EFA-116B1FD7FE3E}" type="pres">
      <dgm:prSet presAssocID="{4C163190-45D8-40B3-A7EB-D6E242BC732C}" presName="entireBox" presStyleLbl="node1" presStyleIdx="0" presStyleCnt="3"/>
      <dgm:spPr/>
      <dgm:t>
        <a:bodyPr/>
        <a:lstStyle/>
        <a:p>
          <a:endParaRPr lang="en-US"/>
        </a:p>
      </dgm:t>
    </dgm:pt>
    <dgm:pt modelId="{F0E47F70-8906-4CAA-8B7D-A6CF3D193824}" type="pres">
      <dgm:prSet presAssocID="{4C163190-45D8-40B3-A7EB-D6E242BC732C}" presName="descendantBox" presStyleCnt="0"/>
      <dgm:spPr/>
    </dgm:pt>
    <dgm:pt modelId="{FC1C87C5-7188-44C7-B433-A71ECC225AB0}" type="pres">
      <dgm:prSet presAssocID="{8686F68C-27D8-48B7-835A-A7637EA8CFD6}" presName="childTextBox" presStyleLbl="fgAccFollow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4BD9BF-68EE-4583-8EDF-0F48F2B66AAF}" type="pres">
      <dgm:prSet presAssocID="{089A7E9F-389D-426C-A01F-804E6297CDA6}" presName="childTextBox" presStyleLbl="fgAccFollow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CCCB5-7F1B-44B0-A9BF-BBE4A342063F}" type="pres">
      <dgm:prSet presAssocID="{BF926A54-1CD2-49C3-86D3-6624639A26DE}" presName="sp" presStyleCnt="0"/>
      <dgm:spPr/>
    </dgm:pt>
    <dgm:pt modelId="{BA742521-C656-4938-A15A-06349B0E1980}" type="pres">
      <dgm:prSet presAssocID="{C25174D6-2819-49B8-B394-2C55F28B7059}" presName="arrowAndChildren" presStyleCnt="0"/>
      <dgm:spPr/>
    </dgm:pt>
    <dgm:pt modelId="{455292F9-0E84-44B1-B94D-91376C39739C}" type="pres">
      <dgm:prSet presAssocID="{C25174D6-2819-49B8-B394-2C55F28B7059}" presName="parentTextArrow" presStyleLbl="node1" presStyleIdx="0" presStyleCnt="3" custLinFactNeighborX="-1250" custLinFactNeighborY="2247"/>
      <dgm:spPr/>
      <dgm:t>
        <a:bodyPr/>
        <a:lstStyle/>
        <a:p>
          <a:endParaRPr lang="en-US"/>
        </a:p>
      </dgm:t>
    </dgm:pt>
    <dgm:pt modelId="{A9AF9AF6-C067-4FBD-934B-FF53BFA579D2}" type="pres">
      <dgm:prSet presAssocID="{C25174D6-2819-49B8-B394-2C55F28B7059}" presName="arrow" presStyleLbl="node1" presStyleIdx="1" presStyleCnt="3"/>
      <dgm:spPr/>
      <dgm:t>
        <a:bodyPr/>
        <a:lstStyle/>
        <a:p>
          <a:endParaRPr lang="en-US"/>
        </a:p>
      </dgm:t>
    </dgm:pt>
    <dgm:pt modelId="{5A61DD1C-765E-4DF4-BA44-203C30F61DD8}" type="pres">
      <dgm:prSet presAssocID="{C25174D6-2819-49B8-B394-2C55F28B7059}" presName="descendantArrow" presStyleCnt="0"/>
      <dgm:spPr/>
    </dgm:pt>
    <dgm:pt modelId="{DA5CF2F2-835F-46F8-92A2-314894EB8437}" type="pres">
      <dgm:prSet presAssocID="{5D9BB459-CCEC-4193-AF93-C2C9A21E7F61}" presName="childTextArrow" presStyleLbl="fgAccFollow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DF6CC5-0185-4604-B8C1-15F1C56E1544}" type="pres">
      <dgm:prSet presAssocID="{88575B4F-9D80-43BD-B223-A4573D4145C5}" presName="childTextArrow" presStyleLbl="fgAccFollow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93676A-AF4A-4B45-994C-05109C30C298}" type="pres">
      <dgm:prSet presAssocID="{1B85E228-04DA-4C6B-AE7E-2D66243F892E}" presName="childTextArrow" presStyleLbl="fgAccFollow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EA9D22-7A47-410B-BA93-DF41B53AD844}" type="pres">
      <dgm:prSet presAssocID="{13999BBD-B9D1-41AF-9321-D7A759CA0DEA}" presName="sp" presStyleCnt="0"/>
      <dgm:spPr/>
    </dgm:pt>
    <dgm:pt modelId="{77D7DA9F-37C2-4022-B2CC-C5752697F74A}" type="pres">
      <dgm:prSet presAssocID="{2A204C2D-ABAB-44CE-ACC8-6A7B3416638E}" presName="arrowAndChildren" presStyleCnt="0"/>
      <dgm:spPr/>
    </dgm:pt>
    <dgm:pt modelId="{25B9621F-E1B5-40AD-B42F-1299158B5348}" type="pres">
      <dgm:prSet presAssocID="{2A204C2D-ABAB-44CE-ACC8-6A7B3416638E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86F91F36-97DD-41FC-839D-184FAA2604B1}" type="pres">
      <dgm:prSet presAssocID="{2A204C2D-ABAB-44CE-ACC8-6A7B3416638E}" presName="arrow" presStyleLbl="node1" presStyleIdx="2" presStyleCnt="3"/>
      <dgm:spPr/>
      <dgm:t>
        <a:bodyPr/>
        <a:lstStyle/>
        <a:p>
          <a:endParaRPr lang="en-US"/>
        </a:p>
      </dgm:t>
    </dgm:pt>
    <dgm:pt modelId="{01DE0102-3112-4F04-B3ED-0E6EC17483B2}" type="pres">
      <dgm:prSet presAssocID="{2A204C2D-ABAB-44CE-ACC8-6A7B3416638E}" presName="descendantArrow" presStyleCnt="0"/>
      <dgm:spPr/>
    </dgm:pt>
    <dgm:pt modelId="{42FCCF78-8B52-4D77-95F4-6A2CD93220EA}" type="pres">
      <dgm:prSet presAssocID="{6A029898-4504-460C-A73E-37D5E7F044AC}" presName="childTextArrow" presStyleLbl="fgAccFollow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E5278-F589-449A-8C38-D67888606B87}" type="pres">
      <dgm:prSet presAssocID="{D6266ADC-4D67-478A-B646-A3F20B9F3D57}" presName="childTextArrow" presStyleLbl="fgAccFollow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C42710-0C0A-4227-AE14-A366679DB95B}" type="presOf" srcId="{B8E355FF-6489-4C71-8100-E33C942207C8}" destId="{77CEB904-5AEC-44AD-8E65-328DC2251CCD}" srcOrd="0" destOrd="0" presId="urn:microsoft.com/office/officeart/2005/8/layout/process4"/>
    <dgm:cxn modelId="{FB197A06-8E85-42D9-A464-DE9DC79E1A02}" type="presOf" srcId="{C25174D6-2819-49B8-B394-2C55F28B7059}" destId="{455292F9-0E84-44B1-B94D-91376C39739C}" srcOrd="0" destOrd="0" presId="urn:microsoft.com/office/officeart/2005/8/layout/process4"/>
    <dgm:cxn modelId="{C45538F7-69D8-4B8E-BE9D-D543B44C3571}" type="presOf" srcId="{D6266ADC-4D67-478A-B646-A3F20B9F3D57}" destId="{80BE5278-F589-449A-8C38-D67888606B87}" srcOrd="0" destOrd="0" presId="urn:microsoft.com/office/officeart/2005/8/layout/process4"/>
    <dgm:cxn modelId="{48350DE2-5097-4264-B1BF-4DFB8EECD446}" type="presOf" srcId="{4C163190-45D8-40B3-A7EB-D6E242BC732C}" destId="{9DE3B248-2CFF-46D5-AED6-E752A521CB75}" srcOrd="0" destOrd="0" presId="urn:microsoft.com/office/officeart/2005/8/layout/process4"/>
    <dgm:cxn modelId="{4AD4F0EE-D971-41F7-8721-F91E804B865C}" type="presOf" srcId="{88575B4F-9D80-43BD-B223-A4573D4145C5}" destId="{A2DF6CC5-0185-4604-B8C1-15F1C56E1544}" srcOrd="0" destOrd="0" presId="urn:microsoft.com/office/officeart/2005/8/layout/process4"/>
    <dgm:cxn modelId="{4AC16371-2583-481D-BEC1-2EF5E0165916}" srcId="{C25174D6-2819-49B8-B394-2C55F28B7059}" destId="{1B85E228-04DA-4C6B-AE7E-2D66243F892E}" srcOrd="2" destOrd="0" parTransId="{300658B9-890F-412C-9E00-A84B3FE3664A}" sibTransId="{6991EDFD-5598-417F-9B1B-45D725CAF747}"/>
    <dgm:cxn modelId="{F7CF2205-01E6-4468-98AE-57214D98E6FD}" type="presOf" srcId="{5D9BB459-CCEC-4193-AF93-C2C9A21E7F61}" destId="{DA5CF2F2-835F-46F8-92A2-314894EB8437}" srcOrd="0" destOrd="0" presId="urn:microsoft.com/office/officeart/2005/8/layout/process4"/>
    <dgm:cxn modelId="{7AE8C8BE-A61C-4435-842F-63341B3F6015}" type="presOf" srcId="{2A204C2D-ABAB-44CE-ACC8-6A7B3416638E}" destId="{86F91F36-97DD-41FC-839D-184FAA2604B1}" srcOrd="1" destOrd="0" presId="urn:microsoft.com/office/officeart/2005/8/layout/process4"/>
    <dgm:cxn modelId="{F23F7009-9B18-4420-8B46-D11C79E1BC98}" srcId="{4C163190-45D8-40B3-A7EB-D6E242BC732C}" destId="{089A7E9F-389D-426C-A01F-804E6297CDA6}" srcOrd="1" destOrd="0" parTransId="{747D3C11-D359-4A2D-B02B-063AF43E1328}" sibTransId="{7CDEDCFD-6C0F-4010-B852-75CA425434A1}"/>
    <dgm:cxn modelId="{120E571D-E708-495D-9F0F-081B7E5A8984}" srcId="{B8E355FF-6489-4C71-8100-E33C942207C8}" destId="{4C163190-45D8-40B3-A7EB-D6E242BC732C}" srcOrd="2" destOrd="0" parTransId="{5BE70966-5174-44B5-B79A-05C93F769EF1}" sibTransId="{6CB0433E-1496-4593-B663-BE6636543798}"/>
    <dgm:cxn modelId="{98B358A9-7F18-49C1-8C25-45400F46A486}" type="presOf" srcId="{2A204C2D-ABAB-44CE-ACC8-6A7B3416638E}" destId="{25B9621F-E1B5-40AD-B42F-1299158B5348}" srcOrd="0" destOrd="0" presId="urn:microsoft.com/office/officeart/2005/8/layout/process4"/>
    <dgm:cxn modelId="{174D91B7-350B-4C21-839C-1045D9A5BC77}" srcId="{B8E355FF-6489-4C71-8100-E33C942207C8}" destId="{2A204C2D-ABAB-44CE-ACC8-6A7B3416638E}" srcOrd="0" destOrd="0" parTransId="{EA6DC6E8-3744-4827-8FC5-C8923E3C7FDA}" sibTransId="{13999BBD-B9D1-41AF-9321-D7A759CA0DEA}"/>
    <dgm:cxn modelId="{96970268-95A8-452B-93FB-CEFA83A48561}" srcId="{2A204C2D-ABAB-44CE-ACC8-6A7B3416638E}" destId="{6A029898-4504-460C-A73E-37D5E7F044AC}" srcOrd="0" destOrd="0" parTransId="{68C148D1-F634-45EF-88DB-4B56EA74CE00}" sibTransId="{2BA5057C-0641-490D-ADA6-56D4946F95BC}"/>
    <dgm:cxn modelId="{595C90C7-8E42-4FEE-8F99-C1A8C1CFB539}" srcId="{2A204C2D-ABAB-44CE-ACC8-6A7B3416638E}" destId="{D6266ADC-4D67-478A-B646-A3F20B9F3D57}" srcOrd="1" destOrd="0" parTransId="{F9845718-1CEC-48DC-A632-21E93016A93E}" sibTransId="{15381B5D-29BA-479C-A202-F57946FDFAC8}"/>
    <dgm:cxn modelId="{93B78DAB-45B3-4696-8EFB-66EF22279090}" type="presOf" srcId="{1B85E228-04DA-4C6B-AE7E-2D66243F892E}" destId="{FA93676A-AF4A-4B45-994C-05109C30C298}" srcOrd="0" destOrd="0" presId="urn:microsoft.com/office/officeart/2005/8/layout/process4"/>
    <dgm:cxn modelId="{A5F3BA44-5D72-48CF-818D-FBF3445FE961}" type="presOf" srcId="{C25174D6-2819-49B8-B394-2C55F28B7059}" destId="{A9AF9AF6-C067-4FBD-934B-FF53BFA579D2}" srcOrd="1" destOrd="0" presId="urn:microsoft.com/office/officeart/2005/8/layout/process4"/>
    <dgm:cxn modelId="{3EC5B977-7370-46C0-9169-CA4C6A5C32C7}" type="presOf" srcId="{6A029898-4504-460C-A73E-37D5E7F044AC}" destId="{42FCCF78-8B52-4D77-95F4-6A2CD93220EA}" srcOrd="0" destOrd="0" presId="urn:microsoft.com/office/officeart/2005/8/layout/process4"/>
    <dgm:cxn modelId="{F6FDF9A2-A015-458D-8B5A-FB43502984A5}" srcId="{B8E355FF-6489-4C71-8100-E33C942207C8}" destId="{C25174D6-2819-49B8-B394-2C55F28B7059}" srcOrd="1" destOrd="0" parTransId="{6FEAE26D-76E1-4E04-B33B-4DAFC24137FE}" sibTransId="{BF926A54-1CD2-49C3-86D3-6624639A26DE}"/>
    <dgm:cxn modelId="{4924AB93-5882-4E69-BF6C-7373945A1A9B}" type="presOf" srcId="{4C163190-45D8-40B3-A7EB-D6E242BC732C}" destId="{FD04079D-6CA8-4932-8EFA-116B1FD7FE3E}" srcOrd="1" destOrd="0" presId="urn:microsoft.com/office/officeart/2005/8/layout/process4"/>
    <dgm:cxn modelId="{ADB106A8-A3D1-4C40-91B8-D1B88B575A70}" type="presOf" srcId="{089A7E9F-389D-426C-A01F-804E6297CDA6}" destId="{FA4BD9BF-68EE-4583-8EDF-0F48F2B66AAF}" srcOrd="0" destOrd="0" presId="urn:microsoft.com/office/officeart/2005/8/layout/process4"/>
    <dgm:cxn modelId="{6BB8BB1C-1726-425F-9417-14AC4645AAF9}" srcId="{C25174D6-2819-49B8-B394-2C55F28B7059}" destId="{88575B4F-9D80-43BD-B223-A4573D4145C5}" srcOrd="1" destOrd="0" parTransId="{4A3D05DB-56D5-4D5A-B284-B10D9389D41B}" sibTransId="{4C93324B-A7D8-43B9-8C55-B013849C204F}"/>
    <dgm:cxn modelId="{AA516E88-64EC-4CC4-AE8C-E643F1F025BA}" srcId="{4C163190-45D8-40B3-A7EB-D6E242BC732C}" destId="{8686F68C-27D8-48B7-835A-A7637EA8CFD6}" srcOrd="0" destOrd="0" parTransId="{7F57110F-2873-42F2-9847-41FCF84520B5}" sibTransId="{8E53ED68-4C3E-4837-AADE-1061E2C5DE73}"/>
    <dgm:cxn modelId="{5289C22F-585B-404E-AF61-B143931B75D1}" type="presOf" srcId="{8686F68C-27D8-48B7-835A-A7637EA8CFD6}" destId="{FC1C87C5-7188-44C7-B433-A71ECC225AB0}" srcOrd="0" destOrd="0" presId="urn:microsoft.com/office/officeart/2005/8/layout/process4"/>
    <dgm:cxn modelId="{E3553421-650C-4025-B9BC-8BFE35014182}" srcId="{C25174D6-2819-49B8-B394-2C55F28B7059}" destId="{5D9BB459-CCEC-4193-AF93-C2C9A21E7F61}" srcOrd="0" destOrd="0" parTransId="{8A7D3550-E456-410F-9AD4-2C198B8A9D9F}" sibTransId="{E9ECA000-279D-4885-8CC0-1FF87058E4ED}"/>
    <dgm:cxn modelId="{D26F82E8-42E1-44FB-AC98-A6BC5A99A7C1}" type="presParOf" srcId="{77CEB904-5AEC-44AD-8E65-328DC2251CCD}" destId="{2F6577C6-A42B-4572-836F-C6E8D862DA63}" srcOrd="0" destOrd="0" presId="urn:microsoft.com/office/officeart/2005/8/layout/process4"/>
    <dgm:cxn modelId="{1FD9FDB3-37DD-428A-AB7B-2D8CB5EDF03B}" type="presParOf" srcId="{2F6577C6-A42B-4572-836F-C6E8D862DA63}" destId="{9DE3B248-2CFF-46D5-AED6-E752A521CB75}" srcOrd="0" destOrd="0" presId="urn:microsoft.com/office/officeart/2005/8/layout/process4"/>
    <dgm:cxn modelId="{7154BA8C-1F8E-4530-A593-7666809D6437}" type="presParOf" srcId="{2F6577C6-A42B-4572-836F-C6E8D862DA63}" destId="{FD04079D-6CA8-4932-8EFA-116B1FD7FE3E}" srcOrd="1" destOrd="0" presId="urn:microsoft.com/office/officeart/2005/8/layout/process4"/>
    <dgm:cxn modelId="{95D6B94F-8E78-4E0C-8014-83EBCED76B91}" type="presParOf" srcId="{2F6577C6-A42B-4572-836F-C6E8D862DA63}" destId="{F0E47F70-8906-4CAA-8B7D-A6CF3D193824}" srcOrd="2" destOrd="0" presId="urn:microsoft.com/office/officeart/2005/8/layout/process4"/>
    <dgm:cxn modelId="{51630F97-B1A1-4452-A83A-A80E1CA44227}" type="presParOf" srcId="{F0E47F70-8906-4CAA-8B7D-A6CF3D193824}" destId="{FC1C87C5-7188-44C7-B433-A71ECC225AB0}" srcOrd="0" destOrd="0" presId="urn:microsoft.com/office/officeart/2005/8/layout/process4"/>
    <dgm:cxn modelId="{793244A9-7739-4300-9BA8-B86C57BD25AD}" type="presParOf" srcId="{F0E47F70-8906-4CAA-8B7D-A6CF3D193824}" destId="{FA4BD9BF-68EE-4583-8EDF-0F48F2B66AAF}" srcOrd="1" destOrd="0" presId="urn:microsoft.com/office/officeart/2005/8/layout/process4"/>
    <dgm:cxn modelId="{79581296-1EDA-4C10-A865-1E2CB89E9C8E}" type="presParOf" srcId="{77CEB904-5AEC-44AD-8E65-328DC2251CCD}" destId="{E3CCCCB5-7F1B-44B0-A9BF-BBE4A342063F}" srcOrd="1" destOrd="0" presId="urn:microsoft.com/office/officeart/2005/8/layout/process4"/>
    <dgm:cxn modelId="{534D5516-F2FD-455F-8A37-2A05FD2E5B04}" type="presParOf" srcId="{77CEB904-5AEC-44AD-8E65-328DC2251CCD}" destId="{BA742521-C656-4938-A15A-06349B0E1980}" srcOrd="2" destOrd="0" presId="urn:microsoft.com/office/officeart/2005/8/layout/process4"/>
    <dgm:cxn modelId="{5FDB7E1C-5150-4525-B5E1-E9FE3CDA1F8F}" type="presParOf" srcId="{BA742521-C656-4938-A15A-06349B0E1980}" destId="{455292F9-0E84-44B1-B94D-91376C39739C}" srcOrd="0" destOrd="0" presId="urn:microsoft.com/office/officeart/2005/8/layout/process4"/>
    <dgm:cxn modelId="{6BFD5829-0587-45AC-863B-D38A36CD0BFF}" type="presParOf" srcId="{BA742521-C656-4938-A15A-06349B0E1980}" destId="{A9AF9AF6-C067-4FBD-934B-FF53BFA579D2}" srcOrd="1" destOrd="0" presId="urn:microsoft.com/office/officeart/2005/8/layout/process4"/>
    <dgm:cxn modelId="{7A92B3DE-CBC3-486D-950D-69DF4A7D201B}" type="presParOf" srcId="{BA742521-C656-4938-A15A-06349B0E1980}" destId="{5A61DD1C-765E-4DF4-BA44-203C30F61DD8}" srcOrd="2" destOrd="0" presId="urn:microsoft.com/office/officeart/2005/8/layout/process4"/>
    <dgm:cxn modelId="{FA0858D0-A7F7-46C3-B4BC-AB13A498B487}" type="presParOf" srcId="{5A61DD1C-765E-4DF4-BA44-203C30F61DD8}" destId="{DA5CF2F2-835F-46F8-92A2-314894EB8437}" srcOrd="0" destOrd="0" presId="urn:microsoft.com/office/officeart/2005/8/layout/process4"/>
    <dgm:cxn modelId="{6FA9F8B9-E95E-4D21-BD3B-04BA45F7C3AB}" type="presParOf" srcId="{5A61DD1C-765E-4DF4-BA44-203C30F61DD8}" destId="{A2DF6CC5-0185-4604-B8C1-15F1C56E1544}" srcOrd="1" destOrd="0" presId="urn:microsoft.com/office/officeart/2005/8/layout/process4"/>
    <dgm:cxn modelId="{C677DE68-CAC9-42F9-B843-4BED15598DC2}" type="presParOf" srcId="{5A61DD1C-765E-4DF4-BA44-203C30F61DD8}" destId="{FA93676A-AF4A-4B45-994C-05109C30C298}" srcOrd="2" destOrd="0" presId="urn:microsoft.com/office/officeart/2005/8/layout/process4"/>
    <dgm:cxn modelId="{F6B7A2E6-A0D5-442B-8A2B-0D13BE9CB3DB}" type="presParOf" srcId="{77CEB904-5AEC-44AD-8E65-328DC2251CCD}" destId="{57EA9D22-7A47-410B-BA93-DF41B53AD844}" srcOrd="3" destOrd="0" presId="urn:microsoft.com/office/officeart/2005/8/layout/process4"/>
    <dgm:cxn modelId="{623710E6-3613-49BA-9FBC-A4D57B5B14F6}" type="presParOf" srcId="{77CEB904-5AEC-44AD-8E65-328DC2251CCD}" destId="{77D7DA9F-37C2-4022-B2CC-C5752697F74A}" srcOrd="4" destOrd="0" presId="urn:microsoft.com/office/officeart/2005/8/layout/process4"/>
    <dgm:cxn modelId="{59329509-1414-4FAA-86A0-128A52A64E49}" type="presParOf" srcId="{77D7DA9F-37C2-4022-B2CC-C5752697F74A}" destId="{25B9621F-E1B5-40AD-B42F-1299158B5348}" srcOrd="0" destOrd="0" presId="urn:microsoft.com/office/officeart/2005/8/layout/process4"/>
    <dgm:cxn modelId="{0ED091F7-3818-4B4F-BC7B-B0032EF2716F}" type="presParOf" srcId="{77D7DA9F-37C2-4022-B2CC-C5752697F74A}" destId="{86F91F36-97DD-41FC-839D-184FAA2604B1}" srcOrd="1" destOrd="0" presId="urn:microsoft.com/office/officeart/2005/8/layout/process4"/>
    <dgm:cxn modelId="{13A17F86-B2E1-40AC-B907-30362FD63AF8}" type="presParOf" srcId="{77D7DA9F-37C2-4022-B2CC-C5752697F74A}" destId="{01DE0102-3112-4F04-B3ED-0E6EC17483B2}" srcOrd="2" destOrd="0" presId="urn:microsoft.com/office/officeart/2005/8/layout/process4"/>
    <dgm:cxn modelId="{81D19B8B-25EF-4FDA-A3DE-10DC51D00306}" type="presParOf" srcId="{01DE0102-3112-4F04-B3ED-0E6EC17483B2}" destId="{42FCCF78-8B52-4D77-95F4-6A2CD93220EA}" srcOrd="0" destOrd="0" presId="urn:microsoft.com/office/officeart/2005/8/layout/process4"/>
    <dgm:cxn modelId="{EC99B421-F668-48A5-91C6-2704C298A6DA}" type="presParOf" srcId="{01DE0102-3112-4F04-B3ED-0E6EC17483B2}" destId="{80BE5278-F589-449A-8C38-D67888606B87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DE671-3AC8-401A-9C5B-591F53ED3067}" type="datetimeFigureOut">
              <a:rPr lang="en-US" smtClean="0"/>
              <a:t>2/5/2012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E2309-5A55-4018-9435-29699A344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0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74595-43DB-4A69-B7C6-AD58FAF4D8E7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59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780A-2B7D-418A-8726-97523CEE3BB3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51A5-DB3A-42EA-8BC4-106C8E0BBE6B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A5DFC-A29A-4629-94C4-1E8658870939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AF4F4-E62C-4224-A7DD-2F30D374E778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E7E5E-3E72-4056-973C-26F12C5F9A66}" type="datetime1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0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77BFC-DF2B-4CEF-B2CD-82B55E51C7DF}" type="datetime1">
              <a:rPr lang="en-US" smtClean="0"/>
              <a:t>2/5/2012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0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3D7C6-5397-4C72-A701-E85A2537F62C}" type="datetime1">
              <a:rPr lang="en-US" smtClean="0"/>
              <a:t>2/5/2012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3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F808-B322-4737-A9A8-F01221D0796A}" type="datetime1">
              <a:rPr lang="en-US" smtClean="0"/>
              <a:t>2/5/2012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7D90-3C8A-41F4-911A-8BE9053E0EC8}" type="datetime1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1C248-891F-44B5-87A9-8A29BEE2B166}" type="datetime1">
              <a:rPr lang="en-US" smtClean="0"/>
              <a:t>2/5/2012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5C6F-4483-4522-B56C-96D8B7C5ADAD}" type="datetime1">
              <a:rPr lang="en-US" smtClean="0"/>
              <a:t>2/5/2012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CAD5-FC1A-4314-98C1-C0B7035A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udiu.info/work/budiu-biglearn11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914400"/>
          </a:xfrm>
        </p:spPr>
        <p:txBody>
          <a:bodyPr>
            <a:noAutofit/>
          </a:bodyPr>
          <a:lstStyle/>
          <a:p>
            <a:r>
              <a:rPr lang="en-US" sz="6000" dirty="0" smtClean="0"/>
              <a:t>Training Kinect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9" y="4191000"/>
            <a:ext cx="6994513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Mihai Budiu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Microsoft Research, Silicon Valley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/>
              <a:t>UCSD CNS </a:t>
            </a:r>
            <a:r>
              <a:rPr lang="en-US" b="1" dirty="0" smtClean="0"/>
              <a:t>2012 </a:t>
            </a:r>
            <a:r>
              <a:rPr lang="en-US" b="1" dirty="0"/>
              <a:t>RESEARCH </a:t>
            </a:r>
            <a:r>
              <a:rPr lang="en-US" b="1" dirty="0" smtClean="0"/>
              <a:t>REVIEW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February 8, 2012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9" name="Group 22"/>
          <p:cNvGrpSpPr>
            <a:grpSpLocks noChangeAspect="1"/>
          </p:cNvGrpSpPr>
          <p:nvPr/>
        </p:nvGrpSpPr>
        <p:grpSpPr bwMode="auto">
          <a:xfrm>
            <a:off x="3227388" y="1490664"/>
            <a:ext cx="2695575" cy="2586038"/>
            <a:chOff x="2016" y="934"/>
            <a:chExt cx="1698" cy="1629"/>
          </a:xfrm>
        </p:grpSpPr>
        <p:grpSp>
          <p:nvGrpSpPr>
            <p:cNvPr id="11" name="Group 223"/>
            <p:cNvGrpSpPr>
              <a:grpSpLocks/>
            </p:cNvGrpSpPr>
            <p:nvPr/>
          </p:nvGrpSpPr>
          <p:grpSpPr bwMode="auto">
            <a:xfrm>
              <a:off x="2016" y="934"/>
              <a:ext cx="1698" cy="1629"/>
              <a:chOff x="2016" y="934"/>
              <a:chExt cx="1698" cy="1629"/>
            </a:xfrm>
          </p:grpSpPr>
          <p:sp>
            <p:nvSpPr>
              <p:cNvPr id="17" name="Freeform 24"/>
              <p:cNvSpPr>
                <a:spLocks/>
              </p:cNvSpPr>
              <p:nvPr/>
            </p:nvSpPr>
            <p:spPr bwMode="auto">
              <a:xfrm>
                <a:off x="3007" y="2336"/>
                <a:ext cx="707" cy="182"/>
              </a:xfrm>
              <a:custGeom>
                <a:avLst/>
                <a:gdLst>
                  <a:gd name="T0" fmla="*/ 0 w 707"/>
                  <a:gd name="T1" fmla="*/ 0 h 182"/>
                  <a:gd name="T2" fmla="*/ 18 w 707"/>
                  <a:gd name="T3" fmla="*/ 93 h 182"/>
                  <a:gd name="T4" fmla="*/ 667 w 707"/>
                  <a:gd name="T5" fmla="*/ 182 h 182"/>
                  <a:gd name="T6" fmla="*/ 707 w 707"/>
                  <a:gd name="T7" fmla="*/ 15 h 182"/>
                  <a:gd name="T8" fmla="*/ 0 w 707"/>
                  <a:gd name="T9" fmla="*/ 0 h 182"/>
                  <a:gd name="T10" fmla="*/ 0 w 707"/>
                  <a:gd name="T11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7" h="182">
                    <a:moveTo>
                      <a:pt x="0" y="0"/>
                    </a:moveTo>
                    <a:lnTo>
                      <a:pt x="18" y="93"/>
                    </a:lnTo>
                    <a:lnTo>
                      <a:pt x="667" y="182"/>
                    </a:lnTo>
                    <a:lnTo>
                      <a:pt x="707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8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2937" y="2427"/>
                <a:ext cx="240" cy="104"/>
              </a:xfrm>
              <a:custGeom>
                <a:avLst/>
                <a:gdLst>
                  <a:gd name="T0" fmla="*/ 91 w 240"/>
                  <a:gd name="T1" fmla="*/ 0 h 104"/>
                  <a:gd name="T2" fmla="*/ 90 w 240"/>
                  <a:gd name="T3" fmla="*/ 3 h 104"/>
                  <a:gd name="T4" fmla="*/ 88 w 240"/>
                  <a:gd name="T5" fmla="*/ 12 h 104"/>
                  <a:gd name="T6" fmla="*/ 83 w 240"/>
                  <a:gd name="T7" fmla="*/ 22 h 104"/>
                  <a:gd name="T8" fmla="*/ 70 w 240"/>
                  <a:gd name="T9" fmla="*/ 32 h 104"/>
                  <a:gd name="T10" fmla="*/ 50 w 240"/>
                  <a:gd name="T11" fmla="*/ 38 h 104"/>
                  <a:gd name="T12" fmla="*/ 27 w 240"/>
                  <a:gd name="T13" fmla="*/ 45 h 104"/>
                  <a:gd name="T14" fmla="*/ 8 w 240"/>
                  <a:gd name="T15" fmla="*/ 49 h 104"/>
                  <a:gd name="T16" fmla="*/ 0 w 240"/>
                  <a:gd name="T17" fmla="*/ 50 h 104"/>
                  <a:gd name="T18" fmla="*/ 17 w 240"/>
                  <a:gd name="T19" fmla="*/ 104 h 104"/>
                  <a:gd name="T20" fmla="*/ 232 w 240"/>
                  <a:gd name="T21" fmla="*/ 99 h 104"/>
                  <a:gd name="T22" fmla="*/ 240 w 240"/>
                  <a:gd name="T23" fmla="*/ 21 h 104"/>
                  <a:gd name="T24" fmla="*/ 91 w 240"/>
                  <a:gd name="T25" fmla="*/ 0 h 104"/>
                  <a:gd name="T26" fmla="*/ 91 w 240"/>
                  <a:gd name="T27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0" h="104">
                    <a:moveTo>
                      <a:pt x="91" y="0"/>
                    </a:moveTo>
                    <a:lnTo>
                      <a:pt x="90" y="3"/>
                    </a:lnTo>
                    <a:lnTo>
                      <a:pt x="88" y="12"/>
                    </a:lnTo>
                    <a:lnTo>
                      <a:pt x="83" y="22"/>
                    </a:lnTo>
                    <a:lnTo>
                      <a:pt x="70" y="32"/>
                    </a:lnTo>
                    <a:lnTo>
                      <a:pt x="50" y="38"/>
                    </a:lnTo>
                    <a:lnTo>
                      <a:pt x="27" y="45"/>
                    </a:lnTo>
                    <a:lnTo>
                      <a:pt x="8" y="49"/>
                    </a:lnTo>
                    <a:lnTo>
                      <a:pt x="0" y="50"/>
                    </a:lnTo>
                    <a:lnTo>
                      <a:pt x="17" y="104"/>
                    </a:lnTo>
                    <a:lnTo>
                      <a:pt x="232" y="99"/>
                    </a:lnTo>
                    <a:lnTo>
                      <a:pt x="240" y="21"/>
                    </a:lnTo>
                    <a:lnTo>
                      <a:pt x="91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2016" y="960"/>
                <a:ext cx="674" cy="1373"/>
              </a:xfrm>
              <a:custGeom>
                <a:avLst/>
                <a:gdLst>
                  <a:gd name="T0" fmla="*/ 674 w 674"/>
                  <a:gd name="T1" fmla="*/ 3 h 1373"/>
                  <a:gd name="T2" fmla="*/ 627 w 674"/>
                  <a:gd name="T3" fmla="*/ 0 h 1373"/>
                  <a:gd name="T4" fmla="*/ 510 w 674"/>
                  <a:gd name="T5" fmla="*/ 8 h 1373"/>
                  <a:gd name="T6" fmla="*/ 359 w 674"/>
                  <a:gd name="T7" fmla="*/ 47 h 1373"/>
                  <a:gd name="T8" fmla="*/ 203 w 674"/>
                  <a:gd name="T9" fmla="*/ 140 h 1373"/>
                  <a:gd name="T10" fmla="*/ 87 w 674"/>
                  <a:gd name="T11" fmla="*/ 297 h 1373"/>
                  <a:gd name="T12" fmla="*/ 24 w 674"/>
                  <a:gd name="T13" fmla="*/ 502 h 1373"/>
                  <a:gd name="T14" fmla="*/ 0 w 674"/>
                  <a:gd name="T15" fmla="*/ 725 h 1373"/>
                  <a:gd name="T16" fmla="*/ 0 w 674"/>
                  <a:gd name="T17" fmla="*/ 943 h 1373"/>
                  <a:gd name="T18" fmla="*/ 6 w 674"/>
                  <a:gd name="T19" fmla="*/ 1125 h 1373"/>
                  <a:gd name="T20" fmla="*/ 28 w 674"/>
                  <a:gd name="T21" fmla="*/ 1260 h 1373"/>
                  <a:gd name="T22" fmla="*/ 49 w 674"/>
                  <a:gd name="T23" fmla="*/ 1344 h 1373"/>
                  <a:gd name="T24" fmla="*/ 58 w 674"/>
                  <a:gd name="T25" fmla="*/ 1373 h 1373"/>
                  <a:gd name="T26" fmla="*/ 106 w 674"/>
                  <a:gd name="T27" fmla="*/ 1368 h 1373"/>
                  <a:gd name="T28" fmla="*/ 674 w 674"/>
                  <a:gd name="T29" fmla="*/ 3 h 1373"/>
                  <a:gd name="T30" fmla="*/ 674 w 674"/>
                  <a:gd name="T31" fmla="*/ 3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74" h="1373">
                    <a:moveTo>
                      <a:pt x="674" y="3"/>
                    </a:moveTo>
                    <a:lnTo>
                      <a:pt x="627" y="0"/>
                    </a:lnTo>
                    <a:lnTo>
                      <a:pt x="510" y="8"/>
                    </a:lnTo>
                    <a:lnTo>
                      <a:pt x="359" y="47"/>
                    </a:lnTo>
                    <a:lnTo>
                      <a:pt x="203" y="140"/>
                    </a:lnTo>
                    <a:lnTo>
                      <a:pt x="87" y="297"/>
                    </a:lnTo>
                    <a:lnTo>
                      <a:pt x="24" y="502"/>
                    </a:lnTo>
                    <a:lnTo>
                      <a:pt x="0" y="725"/>
                    </a:lnTo>
                    <a:lnTo>
                      <a:pt x="0" y="943"/>
                    </a:lnTo>
                    <a:lnTo>
                      <a:pt x="6" y="1125"/>
                    </a:lnTo>
                    <a:lnTo>
                      <a:pt x="28" y="1260"/>
                    </a:lnTo>
                    <a:lnTo>
                      <a:pt x="49" y="1344"/>
                    </a:lnTo>
                    <a:lnTo>
                      <a:pt x="58" y="1373"/>
                    </a:lnTo>
                    <a:lnTo>
                      <a:pt x="106" y="1368"/>
                    </a:lnTo>
                    <a:lnTo>
                      <a:pt x="674" y="3"/>
                    </a:lnTo>
                    <a:lnTo>
                      <a:pt x="674" y="3"/>
                    </a:lnTo>
                    <a:close/>
                  </a:path>
                </a:pathLst>
              </a:custGeom>
              <a:solidFill>
                <a:srgbClr val="7080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9"/>
              <p:cNvSpPr>
                <a:spLocks/>
              </p:cNvSpPr>
              <p:nvPr/>
            </p:nvSpPr>
            <p:spPr bwMode="auto">
              <a:xfrm>
                <a:off x="2289" y="1295"/>
                <a:ext cx="505" cy="735"/>
              </a:xfrm>
              <a:custGeom>
                <a:avLst/>
                <a:gdLst>
                  <a:gd name="T0" fmla="*/ 157 w 505"/>
                  <a:gd name="T1" fmla="*/ 82 h 735"/>
                  <a:gd name="T2" fmla="*/ 88 w 505"/>
                  <a:gd name="T3" fmla="*/ 241 h 735"/>
                  <a:gd name="T4" fmla="*/ 69 w 505"/>
                  <a:gd name="T5" fmla="*/ 388 h 735"/>
                  <a:gd name="T6" fmla="*/ 92 w 505"/>
                  <a:gd name="T7" fmla="*/ 477 h 735"/>
                  <a:gd name="T8" fmla="*/ 105 w 505"/>
                  <a:gd name="T9" fmla="*/ 519 h 735"/>
                  <a:gd name="T10" fmla="*/ 132 w 505"/>
                  <a:gd name="T11" fmla="*/ 527 h 735"/>
                  <a:gd name="T12" fmla="*/ 188 w 505"/>
                  <a:gd name="T13" fmla="*/ 534 h 735"/>
                  <a:gd name="T14" fmla="*/ 179 w 505"/>
                  <a:gd name="T15" fmla="*/ 538 h 735"/>
                  <a:gd name="T16" fmla="*/ 129 w 505"/>
                  <a:gd name="T17" fmla="*/ 543 h 735"/>
                  <a:gd name="T18" fmla="*/ 102 w 505"/>
                  <a:gd name="T19" fmla="*/ 542 h 735"/>
                  <a:gd name="T20" fmla="*/ 101 w 505"/>
                  <a:gd name="T21" fmla="*/ 565 h 735"/>
                  <a:gd name="T22" fmla="*/ 141 w 505"/>
                  <a:gd name="T23" fmla="*/ 586 h 735"/>
                  <a:gd name="T24" fmla="*/ 170 w 505"/>
                  <a:gd name="T25" fmla="*/ 595 h 735"/>
                  <a:gd name="T26" fmla="*/ 232 w 505"/>
                  <a:gd name="T27" fmla="*/ 595 h 735"/>
                  <a:gd name="T28" fmla="*/ 127 w 505"/>
                  <a:gd name="T29" fmla="*/ 609 h 735"/>
                  <a:gd name="T30" fmla="*/ 73 w 505"/>
                  <a:gd name="T31" fmla="*/ 598 h 735"/>
                  <a:gd name="T32" fmla="*/ 41 w 505"/>
                  <a:gd name="T33" fmla="*/ 638 h 735"/>
                  <a:gd name="T34" fmla="*/ 0 w 505"/>
                  <a:gd name="T35" fmla="*/ 674 h 735"/>
                  <a:gd name="T36" fmla="*/ 38 w 505"/>
                  <a:gd name="T37" fmla="*/ 678 h 735"/>
                  <a:gd name="T38" fmla="*/ 118 w 505"/>
                  <a:gd name="T39" fmla="*/ 716 h 735"/>
                  <a:gd name="T40" fmla="*/ 195 w 505"/>
                  <a:gd name="T41" fmla="*/ 664 h 735"/>
                  <a:gd name="T42" fmla="*/ 262 w 505"/>
                  <a:gd name="T43" fmla="*/ 604 h 735"/>
                  <a:gd name="T44" fmla="*/ 348 w 505"/>
                  <a:gd name="T45" fmla="*/ 651 h 735"/>
                  <a:gd name="T46" fmla="*/ 408 w 505"/>
                  <a:gd name="T47" fmla="*/ 674 h 735"/>
                  <a:gd name="T48" fmla="*/ 476 w 505"/>
                  <a:gd name="T49" fmla="*/ 690 h 735"/>
                  <a:gd name="T50" fmla="*/ 490 w 505"/>
                  <a:gd name="T51" fmla="*/ 686 h 735"/>
                  <a:gd name="T52" fmla="*/ 505 w 505"/>
                  <a:gd name="T53" fmla="*/ 642 h 735"/>
                  <a:gd name="T54" fmla="*/ 487 w 505"/>
                  <a:gd name="T55" fmla="*/ 592 h 735"/>
                  <a:gd name="T56" fmla="*/ 441 w 505"/>
                  <a:gd name="T57" fmla="*/ 580 h 735"/>
                  <a:gd name="T58" fmla="*/ 385 w 505"/>
                  <a:gd name="T59" fmla="*/ 600 h 735"/>
                  <a:gd name="T60" fmla="*/ 352 w 505"/>
                  <a:gd name="T61" fmla="*/ 616 h 735"/>
                  <a:gd name="T62" fmla="*/ 369 w 505"/>
                  <a:gd name="T63" fmla="*/ 583 h 735"/>
                  <a:gd name="T64" fmla="*/ 343 w 505"/>
                  <a:gd name="T65" fmla="*/ 541 h 735"/>
                  <a:gd name="T66" fmla="*/ 323 w 505"/>
                  <a:gd name="T67" fmla="*/ 421 h 735"/>
                  <a:gd name="T68" fmla="*/ 284 w 505"/>
                  <a:gd name="T69" fmla="*/ 500 h 735"/>
                  <a:gd name="T70" fmla="*/ 245 w 505"/>
                  <a:gd name="T71" fmla="*/ 508 h 735"/>
                  <a:gd name="T72" fmla="*/ 254 w 505"/>
                  <a:gd name="T73" fmla="*/ 390 h 735"/>
                  <a:gd name="T74" fmla="*/ 213 w 505"/>
                  <a:gd name="T75" fmla="*/ 289 h 735"/>
                  <a:gd name="T76" fmla="*/ 227 w 505"/>
                  <a:gd name="T77" fmla="*/ 145 h 735"/>
                  <a:gd name="T78" fmla="*/ 266 w 505"/>
                  <a:gd name="T79" fmla="*/ 100 h 735"/>
                  <a:gd name="T80" fmla="*/ 332 w 505"/>
                  <a:gd name="T81" fmla="*/ 72 h 735"/>
                  <a:gd name="T82" fmla="*/ 233 w 505"/>
                  <a:gd name="T83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05" h="735">
                    <a:moveTo>
                      <a:pt x="193" y="33"/>
                    </a:moveTo>
                    <a:lnTo>
                      <a:pt x="182" y="47"/>
                    </a:lnTo>
                    <a:lnTo>
                      <a:pt x="157" y="82"/>
                    </a:lnTo>
                    <a:lnTo>
                      <a:pt x="127" y="133"/>
                    </a:lnTo>
                    <a:lnTo>
                      <a:pt x="104" y="188"/>
                    </a:lnTo>
                    <a:lnTo>
                      <a:pt x="88" y="241"/>
                    </a:lnTo>
                    <a:lnTo>
                      <a:pt x="77" y="294"/>
                    </a:lnTo>
                    <a:lnTo>
                      <a:pt x="71" y="344"/>
                    </a:lnTo>
                    <a:lnTo>
                      <a:pt x="69" y="388"/>
                    </a:lnTo>
                    <a:lnTo>
                      <a:pt x="73" y="425"/>
                    </a:lnTo>
                    <a:lnTo>
                      <a:pt x="83" y="457"/>
                    </a:lnTo>
                    <a:lnTo>
                      <a:pt x="92" y="477"/>
                    </a:lnTo>
                    <a:lnTo>
                      <a:pt x="97" y="487"/>
                    </a:lnTo>
                    <a:lnTo>
                      <a:pt x="105" y="518"/>
                    </a:lnTo>
                    <a:lnTo>
                      <a:pt x="105" y="519"/>
                    </a:lnTo>
                    <a:lnTo>
                      <a:pt x="110" y="521"/>
                    </a:lnTo>
                    <a:lnTo>
                      <a:pt x="119" y="523"/>
                    </a:lnTo>
                    <a:lnTo>
                      <a:pt x="132" y="527"/>
                    </a:lnTo>
                    <a:lnTo>
                      <a:pt x="152" y="529"/>
                    </a:lnTo>
                    <a:lnTo>
                      <a:pt x="173" y="533"/>
                    </a:lnTo>
                    <a:lnTo>
                      <a:pt x="188" y="534"/>
                    </a:lnTo>
                    <a:lnTo>
                      <a:pt x="195" y="535"/>
                    </a:lnTo>
                    <a:lnTo>
                      <a:pt x="191" y="535"/>
                    </a:lnTo>
                    <a:lnTo>
                      <a:pt x="179" y="538"/>
                    </a:lnTo>
                    <a:lnTo>
                      <a:pt x="163" y="541"/>
                    </a:lnTo>
                    <a:lnTo>
                      <a:pt x="146" y="543"/>
                    </a:lnTo>
                    <a:lnTo>
                      <a:pt x="129" y="543"/>
                    </a:lnTo>
                    <a:lnTo>
                      <a:pt x="115" y="543"/>
                    </a:lnTo>
                    <a:lnTo>
                      <a:pt x="105" y="542"/>
                    </a:lnTo>
                    <a:lnTo>
                      <a:pt x="102" y="542"/>
                    </a:lnTo>
                    <a:lnTo>
                      <a:pt x="91" y="558"/>
                    </a:lnTo>
                    <a:lnTo>
                      <a:pt x="93" y="559"/>
                    </a:lnTo>
                    <a:lnTo>
                      <a:pt x="101" y="565"/>
                    </a:lnTo>
                    <a:lnTo>
                      <a:pt x="112" y="572"/>
                    </a:lnTo>
                    <a:lnTo>
                      <a:pt x="126" y="580"/>
                    </a:lnTo>
                    <a:lnTo>
                      <a:pt x="141" y="586"/>
                    </a:lnTo>
                    <a:lnTo>
                      <a:pt x="155" y="591"/>
                    </a:lnTo>
                    <a:lnTo>
                      <a:pt x="165" y="594"/>
                    </a:lnTo>
                    <a:lnTo>
                      <a:pt x="170" y="595"/>
                    </a:lnTo>
                    <a:lnTo>
                      <a:pt x="175" y="574"/>
                    </a:lnTo>
                    <a:lnTo>
                      <a:pt x="204" y="580"/>
                    </a:lnTo>
                    <a:lnTo>
                      <a:pt x="232" y="595"/>
                    </a:lnTo>
                    <a:lnTo>
                      <a:pt x="223" y="615"/>
                    </a:lnTo>
                    <a:lnTo>
                      <a:pt x="165" y="614"/>
                    </a:lnTo>
                    <a:lnTo>
                      <a:pt x="127" y="609"/>
                    </a:lnTo>
                    <a:lnTo>
                      <a:pt x="73" y="592"/>
                    </a:lnTo>
                    <a:lnTo>
                      <a:pt x="73" y="593"/>
                    </a:lnTo>
                    <a:lnTo>
                      <a:pt x="73" y="598"/>
                    </a:lnTo>
                    <a:lnTo>
                      <a:pt x="69" y="608"/>
                    </a:lnTo>
                    <a:lnTo>
                      <a:pt x="59" y="621"/>
                    </a:lnTo>
                    <a:lnTo>
                      <a:pt x="41" y="638"/>
                    </a:lnTo>
                    <a:lnTo>
                      <a:pt x="22" y="655"/>
                    </a:lnTo>
                    <a:lnTo>
                      <a:pt x="6" y="668"/>
                    </a:lnTo>
                    <a:lnTo>
                      <a:pt x="0" y="674"/>
                    </a:lnTo>
                    <a:lnTo>
                      <a:pt x="4" y="674"/>
                    </a:lnTo>
                    <a:lnTo>
                      <a:pt x="18" y="675"/>
                    </a:lnTo>
                    <a:lnTo>
                      <a:pt x="38" y="678"/>
                    </a:lnTo>
                    <a:lnTo>
                      <a:pt x="64" y="686"/>
                    </a:lnTo>
                    <a:lnTo>
                      <a:pt x="91" y="700"/>
                    </a:lnTo>
                    <a:lnTo>
                      <a:pt x="118" y="716"/>
                    </a:lnTo>
                    <a:lnTo>
                      <a:pt x="137" y="729"/>
                    </a:lnTo>
                    <a:lnTo>
                      <a:pt x="145" y="735"/>
                    </a:lnTo>
                    <a:lnTo>
                      <a:pt x="195" y="664"/>
                    </a:lnTo>
                    <a:lnTo>
                      <a:pt x="244" y="660"/>
                    </a:lnTo>
                    <a:lnTo>
                      <a:pt x="241" y="620"/>
                    </a:lnTo>
                    <a:lnTo>
                      <a:pt x="262" y="604"/>
                    </a:lnTo>
                    <a:lnTo>
                      <a:pt x="282" y="580"/>
                    </a:lnTo>
                    <a:lnTo>
                      <a:pt x="313" y="578"/>
                    </a:lnTo>
                    <a:lnTo>
                      <a:pt x="348" y="651"/>
                    </a:lnTo>
                    <a:lnTo>
                      <a:pt x="356" y="655"/>
                    </a:lnTo>
                    <a:lnTo>
                      <a:pt x="380" y="663"/>
                    </a:lnTo>
                    <a:lnTo>
                      <a:pt x="408" y="674"/>
                    </a:lnTo>
                    <a:lnTo>
                      <a:pt x="439" y="683"/>
                    </a:lnTo>
                    <a:lnTo>
                      <a:pt x="461" y="687"/>
                    </a:lnTo>
                    <a:lnTo>
                      <a:pt x="476" y="690"/>
                    </a:lnTo>
                    <a:lnTo>
                      <a:pt x="485" y="690"/>
                    </a:lnTo>
                    <a:lnTo>
                      <a:pt x="488" y="691"/>
                    </a:lnTo>
                    <a:lnTo>
                      <a:pt x="490" y="686"/>
                    </a:lnTo>
                    <a:lnTo>
                      <a:pt x="495" y="675"/>
                    </a:lnTo>
                    <a:lnTo>
                      <a:pt x="501" y="659"/>
                    </a:lnTo>
                    <a:lnTo>
                      <a:pt x="505" y="642"/>
                    </a:lnTo>
                    <a:lnTo>
                      <a:pt x="503" y="623"/>
                    </a:lnTo>
                    <a:lnTo>
                      <a:pt x="497" y="606"/>
                    </a:lnTo>
                    <a:lnTo>
                      <a:pt x="487" y="592"/>
                    </a:lnTo>
                    <a:lnTo>
                      <a:pt x="474" y="582"/>
                    </a:lnTo>
                    <a:lnTo>
                      <a:pt x="458" y="578"/>
                    </a:lnTo>
                    <a:lnTo>
                      <a:pt x="441" y="580"/>
                    </a:lnTo>
                    <a:lnTo>
                      <a:pt x="423" y="585"/>
                    </a:lnTo>
                    <a:lnTo>
                      <a:pt x="405" y="593"/>
                    </a:lnTo>
                    <a:lnTo>
                      <a:pt x="385" y="600"/>
                    </a:lnTo>
                    <a:lnTo>
                      <a:pt x="368" y="608"/>
                    </a:lnTo>
                    <a:lnTo>
                      <a:pt x="356" y="614"/>
                    </a:lnTo>
                    <a:lnTo>
                      <a:pt x="352" y="616"/>
                    </a:lnTo>
                    <a:lnTo>
                      <a:pt x="387" y="572"/>
                    </a:lnTo>
                    <a:lnTo>
                      <a:pt x="382" y="576"/>
                    </a:lnTo>
                    <a:lnTo>
                      <a:pt x="369" y="583"/>
                    </a:lnTo>
                    <a:lnTo>
                      <a:pt x="354" y="585"/>
                    </a:lnTo>
                    <a:lnTo>
                      <a:pt x="345" y="573"/>
                    </a:lnTo>
                    <a:lnTo>
                      <a:pt x="343" y="541"/>
                    </a:lnTo>
                    <a:lnTo>
                      <a:pt x="346" y="500"/>
                    </a:lnTo>
                    <a:lnTo>
                      <a:pt x="354" y="449"/>
                    </a:lnTo>
                    <a:lnTo>
                      <a:pt x="323" y="421"/>
                    </a:lnTo>
                    <a:lnTo>
                      <a:pt x="316" y="471"/>
                    </a:lnTo>
                    <a:lnTo>
                      <a:pt x="299" y="488"/>
                    </a:lnTo>
                    <a:lnTo>
                      <a:pt x="284" y="500"/>
                    </a:lnTo>
                    <a:lnTo>
                      <a:pt x="278" y="505"/>
                    </a:lnTo>
                    <a:lnTo>
                      <a:pt x="243" y="521"/>
                    </a:lnTo>
                    <a:lnTo>
                      <a:pt x="245" y="508"/>
                    </a:lnTo>
                    <a:lnTo>
                      <a:pt x="252" y="477"/>
                    </a:lnTo>
                    <a:lnTo>
                      <a:pt x="257" y="435"/>
                    </a:lnTo>
                    <a:lnTo>
                      <a:pt x="254" y="390"/>
                    </a:lnTo>
                    <a:lnTo>
                      <a:pt x="244" y="347"/>
                    </a:lnTo>
                    <a:lnTo>
                      <a:pt x="228" y="312"/>
                    </a:lnTo>
                    <a:lnTo>
                      <a:pt x="213" y="289"/>
                    </a:lnTo>
                    <a:lnTo>
                      <a:pt x="207" y="280"/>
                    </a:lnTo>
                    <a:lnTo>
                      <a:pt x="224" y="151"/>
                    </a:lnTo>
                    <a:lnTo>
                      <a:pt x="227" y="145"/>
                    </a:lnTo>
                    <a:lnTo>
                      <a:pt x="237" y="133"/>
                    </a:lnTo>
                    <a:lnTo>
                      <a:pt x="251" y="117"/>
                    </a:lnTo>
                    <a:lnTo>
                      <a:pt x="266" y="100"/>
                    </a:lnTo>
                    <a:lnTo>
                      <a:pt x="286" y="86"/>
                    </a:lnTo>
                    <a:lnTo>
                      <a:pt x="311" y="77"/>
                    </a:lnTo>
                    <a:lnTo>
                      <a:pt x="332" y="72"/>
                    </a:lnTo>
                    <a:lnTo>
                      <a:pt x="341" y="72"/>
                    </a:lnTo>
                    <a:lnTo>
                      <a:pt x="333" y="43"/>
                    </a:lnTo>
                    <a:lnTo>
                      <a:pt x="233" y="0"/>
                    </a:lnTo>
                    <a:lnTo>
                      <a:pt x="193" y="33"/>
                    </a:lnTo>
                    <a:lnTo>
                      <a:pt x="193" y="33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30"/>
              <p:cNvSpPr>
                <a:spLocks/>
              </p:cNvSpPr>
              <p:nvPr/>
            </p:nvSpPr>
            <p:spPr bwMode="auto">
              <a:xfrm>
                <a:off x="2251" y="1063"/>
                <a:ext cx="367" cy="613"/>
              </a:xfrm>
              <a:custGeom>
                <a:avLst/>
                <a:gdLst>
                  <a:gd name="T0" fmla="*/ 367 w 367"/>
                  <a:gd name="T1" fmla="*/ 10 h 613"/>
                  <a:gd name="T2" fmla="*/ 357 w 367"/>
                  <a:gd name="T3" fmla="*/ 9 h 613"/>
                  <a:gd name="T4" fmla="*/ 333 w 367"/>
                  <a:gd name="T5" fmla="*/ 8 h 613"/>
                  <a:gd name="T6" fmla="*/ 301 w 367"/>
                  <a:gd name="T7" fmla="*/ 10 h 613"/>
                  <a:gd name="T8" fmla="*/ 266 w 367"/>
                  <a:gd name="T9" fmla="*/ 16 h 613"/>
                  <a:gd name="T10" fmla="*/ 230 w 367"/>
                  <a:gd name="T11" fmla="*/ 24 h 613"/>
                  <a:gd name="T12" fmla="*/ 196 w 367"/>
                  <a:gd name="T13" fmla="*/ 42 h 613"/>
                  <a:gd name="T14" fmla="*/ 165 w 367"/>
                  <a:gd name="T15" fmla="*/ 70 h 613"/>
                  <a:gd name="T16" fmla="*/ 139 w 367"/>
                  <a:gd name="T17" fmla="*/ 109 h 613"/>
                  <a:gd name="T18" fmla="*/ 115 w 367"/>
                  <a:gd name="T19" fmla="*/ 159 h 613"/>
                  <a:gd name="T20" fmla="*/ 96 w 367"/>
                  <a:gd name="T21" fmla="*/ 214 h 613"/>
                  <a:gd name="T22" fmla="*/ 81 w 367"/>
                  <a:gd name="T23" fmla="*/ 272 h 613"/>
                  <a:gd name="T24" fmla="*/ 70 w 367"/>
                  <a:gd name="T25" fmla="*/ 332 h 613"/>
                  <a:gd name="T26" fmla="*/ 58 w 367"/>
                  <a:gd name="T27" fmla="*/ 394 h 613"/>
                  <a:gd name="T28" fmla="*/ 48 w 367"/>
                  <a:gd name="T29" fmla="*/ 458 h 613"/>
                  <a:gd name="T30" fmla="*/ 39 w 367"/>
                  <a:gd name="T31" fmla="*/ 515 h 613"/>
                  <a:gd name="T32" fmla="*/ 31 w 367"/>
                  <a:gd name="T33" fmla="*/ 560 h 613"/>
                  <a:gd name="T34" fmla="*/ 21 w 367"/>
                  <a:gd name="T35" fmla="*/ 587 h 613"/>
                  <a:gd name="T36" fmla="*/ 10 w 367"/>
                  <a:gd name="T37" fmla="*/ 604 h 613"/>
                  <a:gd name="T38" fmla="*/ 3 w 367"/>
                  <a:gd name="T39" fmla="*/ 612 h 613"/>
                  <a:gd name="T40" fmla="*/ 0 w 367"/>
                  <a:gd name="T41" fmla="*/ 613 h 613"/>
                  <a:gd name="T42" fmla="*/ 2 w 367"/>
                  <a:gd name="T43" fmla="*/ 604 h 613"/>
                  <a:gd name="T44" fmla="*/ 9 w 367"/>
                  <a:gd name="T45" fmla="*/ 580 h 613"/>
                  <a:gd name="T46" fmla="*/ 18 w 367"/>
                  <a:gd name="T47" fmla="*/ 542 h 613"/>
                  <a:gd name="T48" fmla="*/ 26 w 367"/>
                  <a:gd name="T49" fmla="*/ 493 h 613"/>
                  <a:gd name="T50" fmla="*/ 31 w 367"/>
                  <a:gd name="T51" fmla="*/ 435 h 613"/>
                  <a:gd name="T52" fmla="*/ 35 w 367"/>
                  <a:gd name="T53" fmla="*/ 373 h 613"/>
                  <a:gd name="T54" fmla="*/ 42 w 367"/>
                  <a:gd name="T55" fmla="*/ 308 h 613"/>
                  <a:gd name="T56" fmla="*/ 57 w 367"/>
                  <a:gd name="T57" fmla="*/ 242 h 613"/>
                  <a:gd name="T58" fmla="*/ 78 w 367"/>
                  <a:gd name="T59" fmla="*/ 173 h 613"/>
                  <a:gd name="T60" fmla="*/ 108 w 367"/>
                  <a:gd name="T61" fmla="*/ 107 h 613"/>
                  <a:gd name="T62" fmla="*/ 148 w 367"/>
                  <a:gd name="T63" fmla="*/ 53 h 613"/>
                  <a:gd name="T64" fmla="*/ 196 w 367"/>
                  <a:gd name="T65" fmla="*/ 17 h 613"/>
                  <a:gd name="T66" fmla="*/ 251 w 367"/>
                  <a:gd name="T67" fmla="*/ 1 h 613"/>
                  <a:gd name="T68" fmla="*/ 307 w 367"/>
                  <a:gd name="T69" fmla="*/ 0 h 613"/>
                  <a:gd name="T70" fmla="*/ 350 w 367"/>
                  <a:gd name="T71" fmla="*/ 6 h 613"/>
                  <a:gd name="T72" fmla="*/ 367 w 367"/>
                  <a:gd name="T73" fmla="*/ 10 h 613"/>
                  <a:gd name="T74" fmla="*/ 367 w 367"/>
                  <a:gd name="T75" fmla="*/ 10 h 6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7" h="613">
                    <a:moveTo>
                      <a:pt x="367" y="10"/>
                    </a:moveTo>
                    <a:lnTo>
                      <a:pt x="357" y="9"/>
                    </a:lnTo>
                    <a:lnTo>
                      <a:pt x="333" y="8"/>
                    </a:lnTo>
                    <a:lnTo>
                      <a:pt x="301" y="10"/>
                    </a:lnTo>
                    <a:lnTo>
                      <a:pt x="266" y="16"/>
                    </a:lnTo>
                    <a:lnTo>
                      <a:pt x="230" y="24"/>
                    </a:lnTo>
                    <a:lnTo>
                      <a:pt x="196" y="42"/>
                    </a:lnTo>
                    <a:lnTo>
                      <a:pt x="165" y="70"/>
                    </a:lnTo>
                    <a:lnTo>
                      <a:pt x="139" y="109"/>
                    </a:lnTo>
                    <a:lnTo>
                      <a:pt x="115" y="159"/>
                    </a:lnTo>
                    <a:lnTo>
                      <a:pt x="96" y="214"/>
                    </a:lnTo>
                    <a:lnTo>
                      <a:pt x="81" y="272"/>
                    </a:lnTo>
                    <a:lnTo>
                      <a:pt x="70" y="332"/>
                    </a:lnTo>
                    <a:lnTo>
                      <a:pt x="58" y="394"/>
                    </a:lnTo>
                    <a:lnTo>
                      <a:pt x="48" y="458"/>
                    </a:lnTo>
                    <a:lnTo>
                      <a:pt x="39" y="515"/>
                    </a:lnTo>
                    <a:lnTo>
                      <a:pt x="31" y="560"/>
                    </a:lnTo>
                    <a:lnTo>
                      <a:pt x="21" y="587"/>
                    </a:lnTo>
                    <a:lnTo>
                      <a:pt x="10" y="604"/>
                    </a:lnTo>
                    <a:lnTo>
                      <a:pt x="3" y="612"/>
                    </a:lnTo>
                    <a:lnTo>
                      <a:pt x="0" y="613"/>
                    </a:lnTo>
                    <a:lnTo>
                      <a:pt x="2" y="604"/>
                    </a:lnTo>
                    <a:lnTo>
                      <a:pt x="9" y="580"/>
                    </a:lnTo>
                    <a:lnTo>
                      <a:pt x="18" y="542"/>
                    </a:lnTo>
                    <a:lnTo>
                      <a:pt x="26" y="493"/>
                    </a:lnTo>
                    <a:lnTo>
                      <a:pt x="31" y="435"/>
                    </a:lnTo>
                    <a:lnTo>
                      <a:pt x="35" y="373"/>
                    </a:lnTo>
                    <a:lnTo>
                      <a:pt x="42" y="308"/>
                    </a:lnTo>
                    <a:lnTo>
                      <a:pt x="57" y="242"/>
                    </a:lnTo>
                    <a:lnTo>
                      <a:pt x="78" y="173"/>
                    </a:lnTo>
                    <a:lnTo>
                      <a:pt x="108" y="107"/>
                    </a:lnTo>
                    <a:lnTo>
                      <a:pt x="148" y="53"/>
                    </a:lnTo>
                    <a:lnTo>
                      <a:pt x="196" y="17"/>
                    </a:lnTo>
                    <a:lnTo>
                      <a:pt x="251" y="1"/>
                    </a:lnTo>
                    <a:lnTo>
                      <a:pt x="307" y="0"/>
                    </a:lnTo>
                    <a:lnTo>
                      <a:pt x="350" y="6"/>
                    </a:lnTo>
                    <a:lnTo>
                      <a:pt x="367" y="10"/>
                    </a:lnTo>
                    <a:lnTo>
                      <a:pt x="367" y="10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31"/>
              <p:cNvSpPr>
                <a:spLocks/>
              </p:cNvSpPr>
              <p:nvPr/>
            </p:nvSpPr>
            <p:spPr bwMode="auto">
              <a:xfrm>
                <a:off x="2259" y="1072"/>
                <a:ext cx="301" cy="600"/>
              </a:xfrm>
              <a:custGeom>
                <a:avLst/>
                <a:gdLst>
                  <a:gd name="T0" fmla="*/ 301 w 301"/>
                  <a:gd name="T1" fmla="*/ 1 h 600"/>
                  <a:gd name="T2" fmla="*/ 292 w 301"/>
                  <a:gd name="T3" fmla="*/ 0 h 600"/>
                  <a:gd name="T4" fmla="*/ 269 w 301"/>
                  <a:gd name="T5" fmla="*/ 1 h 600"/>
                  <a:gd name="T6" fmla="*/ 235 w 301"/>
                  <a:gd name="T7" fmla="*/ 7 h 600"/>
                  <a:gd name="T8" fmla="*/ 196 w 301"/>
                  <a:gd name="T9" fmla="*/ 19 h 600"/>
                  <a:gd name="T10" fmla="*/ 159 w 301"/>
                  <a:gd name="T11" fmla="*/ 45 h 600"/>
                  <a:gd name="T12" fmla="*/ 130 w 301"/>
                  <a:gd name="T13" fmla="*/ 83 h 600"/>
                  <a:gd name="T14" fmla="*/ 102 w 301"/>
                  <a:gd name="T15" fmla="*/ 136 h 600"/>
                  <a:gd name="T16" fmla="*/ 76 w 301"/>
                  <a:gd name="T17" fmla="*/ 205 h 600"/>
                  <a:gd name="T18" fmla="*/ 55 w 301"/>
                  <a:gd name="T19" fmla="*/ 283 h 600"/>
                  <a:gd name="T20" fmla="*/ 42 w 301"/>
                  <a:gd name="T21" fmla="*/ 362 h 600"/>
                  <a:gd name="T22" fmla="*/ 34 w 301"/>
                  <a:gd name="T23" fmla="*/ 436 h 600"/>
                  <a:gd name="T24" fmla="*/ 29 w 301"/>
                  <a:gd name="T25" fmla="*/ 499 h 600"/>
                  <a:gd name="T26" fmla="*/ 19 w 301"/>
                  <a:gd name="T27" fmla="*/ 547 h 600"/>
                  <a:gd name="T28" fmla="*/ 10 w 301"/>
                  <a:gd name="T29" fmla="*/ 577 h 600"/>
                  <a:gd name="T30" fmla="*/ 3 w 301"/>
                  <a:gd name="T31" fmla="*/ 593 h 600"/>
                  <a:gd name="T32" fmla="*/ 0 w 301"/>
                  <a:gd name="T33" fmla="*/ 600 h 600"/>
                  <a:gd name="T34" fmla="*/ 3 w 301"/>
                  <a:gd name="T35" fmla="*/ 596 h 600"/>
                  <a:gd name="T36" fmla="*/ 12 w 301"/>
                  <a:gd name="T37" fmla="*/ 588 h 600"/>
                  <a:gd name="T38" fmla="*/ 21 w 301"/>
                  <a:gd name="T39" fmla="*/ 564 h 600"/>
                  <a:gd name="T40" fmla="*/ 33 w 301"/>
                  <a:gd name="T41" fmla="*/ 519 h 600"/>
                  <a:gd name="T42" fmla="*/ 44 w 301"/>
                  <a:gd name="T43" fmla="*/ 451 h 600"/>
                  <a:gd name="T44" fmla="*/ 56 w 301"/>
                  <a:gd name="T45" fmla="*/ 368 h 600"/>
                  <a:gd name="T46" fmla="*/ 71 w 301"/>
                  <a:gd name="T47" fmla="*/ 280 h 600"/>
                  <a:gd name="T48" fmla="*/ 92 w 301"/>
                  <a:gd name="T49" fmla="*/ 199 h 600"/>
                  <a:gd name="T50" fmla="*/ 118 w 301"/>
                  <a:gd name="T51" fmla="*/ 131 h 600"/>
                  <a:gd name="T52" fmla="*/ 144 w 301"/>
                  <a:gd name="T53" fmla="*/ 82 h 600"/>
                  <a:gd name="T54" fmla="*/ 173 w 301"/>
                  <a:gd name="T55" fmla="*/ 47 h 600"/>
                  <a:gd name="T56" fmla="*/ 208 w 301"/>
                  <a:gd name="T57" fmla="*/ 23 h 600"/>
                  <a:gd name="T58" fmla="*/ 243 w 301"/>
                  <a:gd name="T59" fmla="*/ 10 h 600"/>
                  <a:gd name="T60" fmla="*/ 273 w 301"/>
                  <a:gd name="T61" fmla="*/ 3 h 600"/>
                  <a:gd name="T62" fmla="*/ 294 w 301"/>
                  <a:gd name="T63" fmla="*/ 1 h 600"/>
                  <a:gd name="T64" fmla="*/ 301 w 301"/>
                  <a:gd name="T65" fmla="*/ 1 h 600"/>
                  <a:gd name="T66" fmla="*/ 301 w 301"/>
                  <a:gd name="T67" fmla="*/ 1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1" h="600">
                    <a:moveTo>
                      <a:pt x="301" y="1"/>
                    </a:moveTo>
                    <a:lnTo>
                      <a:pt x="292" y="0"/>
                    </a:lnTo>
                    <a:lnTo>
                      <a:pt x="269" y="1"/>
                    </a:lnTo>
                    <a:lnTo>
                      <a:pt x="235" y="7"/>
                    </a:lnTo>
                    <a:lnTo>
                      <a:pt x="196" y="19"/>
                    </a:lnTo>
                    <a:lnTo>
                      <a:pt x="159" y="45"/>
                    </a:lnTo>
                    <a:lnTo>
                      <a:pt x="130" y="83"/>
                    </a:lnTo>
                    <a:lnTo>
                      <a:pt x="102" y="136"/>
                    </a:lnTo>
                    <a:lnTo>
                      <a:pt x="76" y="205"/>
                    </a:lnTo>
                    <a:lnTo>
                      <a:pt x="55" y="283"/>
                    </a:lnTo>
                    <a:lnTo>
                      <a:pt x="42" y="362"/>
                    </a:lnTo>
                    <a:lnTo>
                      <a:pt x="34" y="436"/>
                    </a:lnTo>
                    <a:lnTo>
                      <a:pt x="29" y="499"/>
                    </a:lnTo>
                    <a:lnTo>
                      <a:pt x="19" y="547"/>
                    </a:lnTo>
                    <a:lnTo>
                      <a:pt x="10" y="577"/>
                    </a:lnTo>
                    <a:lnTo>
                      <a:pt x="3" y="593"/>
                    </a:lnTo>
                    <a:lnTo>
                      <a:pt x="0" y="600"/>
                    </a:lnTo>
                    <a:lnTo>
                      <a:pt x="3" y="596"/>
                    </a:lnTo>
                    <a:lnTo>
                      <a:pt x="12" y="588"/>
                    </a:lnTo>
                    <a:lnTo>
                      <a:pt x="21" y="564"/>
                    </a:lnTo>
                    <a:lnTo>
                      <a:pt x="33" y="519"/>
                    </a:lnTo>
                    <a:lnTo>
                      <a:pt x="44" y="451"/>
                    </a:lnTo>
                    <a:lnTo>
                      <a:pt x="56" y="368"/>
                    </a:lnTo>
                    <a:lnTo>
                      <a:pt x="71" y="280"/>
                    </a:lnTo>
                    <a:lnTo>
                      <a:pt x="92" y="199"/>
                    </a:lnTo>
                    <a:lnTo>
                      <a:pt x="118" y="131"/>
                    </a:lnTo>
                    <a:lnTo>
                      <a:pt x="144" y="82"/>
                    </a:lnTo>
                    <a:lnTo>
                      <a:pt x="173" y="47"/>
                    </a:lnTo>
                    <a:lnTo>
                      <a:pt x="208" y="23"/>
                    </a:lnTo>
                    <a:lnTo>
                      <a:pt x="243" y="10"/>
                    </a:lnTo>
                    <a:lnTo>
                      <a:pt x="273" y="3"/>
                    </a:lnTo>
                    <a:lnTo>
                      <a:pt x="294" y="1"/>
                    </a:lnTo>
                    <a:lnTo>
                      <a:pt x="301" y="1"/>
                    </a:lnTo>
                    <a:lnTo>
                      <a:pt x="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32"/>
              <p:cNvSpPr>
                <a:spLocks/>
              </p:cNvSpPr>
              <p:nvPr/>
            </p:nvSpPr>
            <p:spPr bwMode="auto">
              <a:xfrm>
                <a:off x="2097" y="1054"/>
                <a:ext cx="308" cy="620"/>
              </a:xfrm>
              <a:custGeom>
                <a:avLst/>
                <a:gdLst>
                  <a:gd name="T0" fmla="*/ 142 w 308"/>
                  <a:gd name="T1" fmla="*/ 606 h 620"/>
                  <a:gd name="T2" fmla="*/ 137 w 308"/>
                  <a:gd name="T3" fmla="*/ 604 h 620"/>
                  <a:gd name="T4" fmla="*/ 122 w 308"/>
                  <a:gd name="T5" fmla="*/ 597 h 620"/>
                  <a:gd name="T6" fmla="*/ 103 w 308"/>
                  <a:gd name="T7" fmla="*/ 578 h 620"/>
                  <a:gd name="T8" fmla="*/ 80 w 308"/>
                  <a:gd name="T9" fmla="*/ 547 h 620"/>
                  <a:gd name="T10" fmla="*/ 57 w 308"/>
                  <a:gd name="T11" fmla="*/ 493 h 620"/>
                  <a:gd name="T12" fmla="*/ 38 w 308"/>
                  <a:gd name="T13" fmla="*/ 429 h 620"/>
                  <a:gd name="T14" fmla="*/ 24 w 308"/>
                  <a:gd name="T15" fmla="*/ 359 h 620"/>
                  <a:gd name="T16" fmla="*/ 21 w 308"/>
                  <a:gd name="T17" fmla="*/ 293 h 620"/>
                  <a:gd name="T18" fmla="*/ 28 w 308"/>
                  <a:gd name="T19" fmla="*/ 235 h 620"/>
                  <a:gd name="T20" fmla="*/ 45 w 308"/>
                  <a:gd name="T21" fmla="*/ 189 h 620"/>
                  <a:gd name="T22" fmla="*/ 68 w 308"/>
                  <a:gd name="T23" fmla="*/ 151 h 620"/>
                  <a:gd name="T24" fmla="*/ 92 w 308"/>
                  <a:gd name="T25" fmla="*/ 122 h 620"/>
                  <a:gd name="T26" fmla="*/ 116 w 308"/>
                  <a:gd name="T27" fmla="*/ 96 h 620"/>
                  <a:gd name="T28" fmla="*/ 142 w 308"/>
                  <a:gd name="T29" fmla="*/ 75 h 620"/>
                  <a:gd name="T30" fmla="*/ 169 w 308"/>
                  <a:gd name="T31" fmla="*/ 57 h 620"/>
                  <a:gd name="T32" fmla="*/ 201 w 308"/>
                  <a:gd name="T33" fmla="*/ 41 h 620"/>
                  <a:gd name="T34" fmla="*/ 237 w 308"/>
                  <a:gd name="T35" fmla="*/ 26 h 620"/>
                  <a:gd name="T36" fmla="*/ 272 w 308"/>
                  <a:gd name="T37" fmla="*/ 13 h 620"/>
                  <a:gd name="T38" fmla="*/ 299 w 308"/>
                  <a:gd name="T39" fmla="*/ 3 h 620"/>
                  <a:gd name="T40" fmla="*/ 308 w 308"/>
                  <a:gd name="T41" fmla="*/ 0 h 620"/>
                  <a:gd name="T42" fmla="*/ 299 w 308"/>
                  <a:gd name="T43" fmla="*/ 2 h 620"/>
                  <a:gd name="T44" fmla="*/ 271 w 308"/>
                  <a:gd name="T45" fmla="*/ 9 h 620"/>
                  <a:gd name="T46" fmla="*/ 234 w 308"/>
                  <a:gd name="T47" fmla="*/ 20 h 620"/>
                  <a:gd name="T48" fmla="*/ 195 w 308"/>
                  <a:gd name="T49" fmla="*/ 35 h 620"/>
                  <a:gd name="T50" fmla="*/ 156 w 308"/>
                  <a:gd name="T51" fmla="*/ 54 h 620"/>
                  <a:gd name="T52" fmla="*/ 121 w 308"/>
                  <a:gd name="T53" fmla="*/ 78 h 620"/>
                  <a:gd name="T54" fmla="*/ 88 w 308"/>
                  <a:gd name="T55" fmla="*/ 102 h 620"/>
                  <a:gd name="T56" fmla="*/ 58 w 308"/>
                  <a:gd name="T57" fmla="*/ 131 h 620"/>
                  <a:gd name="T58" fmla="*/ 34 w 308"/>
                  <a:gd name="T59" fmla="*/ 161 h 620"/>
                  <a:gd name="T60" fmla="*/ 15 w 308"/>
                  <a:gd name="T61" fmla="*/ 200 h 620"/>
                  <a:gd name="T62" fmla="*/ 3 w 308"/>
                  <a:gd name="T63" fmla="*/ 244 h 620"/>
                  <a:gd name="T64" fmla="*/ 0 w 308"/>
                  <a:gd name="T65" fmla="*/ 299 h 620"/>
                  <a:gd name="T66" fmla="*/ 7 w 308"/>
                  <a:gd name="T67" fmla="*/ 363 h 620"/>
                  <a:gd name="T68" fmla="*/ 23 w 308"/>
                  <a:gd name="T69" fmla="*/ 431 h 620"/>
                  <a:gd name="T70" fmla="*/ 43 w 308"/>
                  <a:gd name="T71" fmla="*/ 495 h 620"/>
                  <a:gd name="T72" fmla="*/ 67 w 308"/>
                  <a:gd name="T73" fmla="*/ 549 h 620"/>
                  <a:gd name="T74" fmla="*/ 87 w 308"/>
                  <a:gd name="T75" fmla="*/ 584 h 620"/>
                  <a:gd name="T76" fmla="*/ 104 w 308"/>
                  <a:gd name="T77" fmla="*/ 605 h 620"/>
                  <a:gd name="T78" fmla="*/ 115 w 308"/>
                  <a:gd name="T79" fmla="*/ 614 h 620"/>
                  <a:gd name="T80" fmla="*/ 121 w 308"/>
                  <a:gd name="T81" fmla="*/ 618 h 620"/>
                  <a:gd name="T82" fmla="*/ 135 w 308"/>
                  <a:gd name="T83" fmla="*/ 620 h 620"/>
                  <a:gd name="T84" fmla="*/ 142 w 308"/>
                  <a:gd name="T85" fmla="*/ 606 h 620"/>
                  <a:gd name="T86" fmla="*/ 142 w 308"/>
                  <a:gd name="T87" fmla="*/ 606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08" h="620">
                    <a:moveTo>
                      <a:pt x="142" y="606"/>
                    </a:moveTo>
                    <a:lnTo>
                      <a:pt x="137" y="604"/>
                    </a:lnTo>
                    <a:lnTo>
                      <a:pt x="122" y="597"/>
                    </a:lnTo>
                    <a:lnTo>
                      <a:pt x="103" y="578"/>
                    </a:lnTo>
                    <a:lnTo>
                      <a:pt x="80" y="547"/>
                    </a:lnTo>
                    <a:lnTo>
                      <a:pt x="57" y="493"/>
                    </a:lnTo>
                    <a:lnTo>
                      <a:pt x="38" y="429"/>
                    </a:lnTo>
                    <a:lnTo>
                      <a:pt x="24" y="359"/>
                    </a:lnTo>
                    <a:lnTo>
                      <a:pt x="21" y="293"/>
                    </a:lnTo>
                    <a:lnTo>
                      <a:pt x="28" y="235"/>
                    </a:lnTo>
                    <a:lnTo>
                      <a:pt x="45" y="189"/>
                    </a:lnTo>
                    <a:lnTo>
                      <a:pt x="68" y="151"/>
                    </a:lnTo>
                    <a:lnTo>
                      <a:pt x="92" y="122"/>
                    </a:lnTo>
                    <a:lnTo>
                      <a:pt x="116" y="96"/>
                    </a:lnTo>
                    <a:lnTo>
                      <a:pt x="142" y="75"/>
                    </a:lnTo>
                    <a:lnTo>
                      <a:pt x="169" y="57"/>
                    </a:lnTo>
                    <a:lnTo>
                      <a:pt x="201" y="41"/>
                    </a:lnTo>
                    <a:lnTo>
                      <a:pt x="237" y="26"/>
                    </a:lnTo>
                    <a:lnTo>
                      <a:pt x="272" y="13"/>
                    </a:lnTo>
                    <a:lnTo>
                      <a:pt x="299" y="3"/>
                    </a:lnTo>
                    <a:lnTo>
                      <a:pt x="308" y="0"/>
                    </a:lnTo>
                    <a:lnTo>
                      <a:pt x="299" y="2"/>
                    </a:lnTo>
                    <a:lnTo>
                      <a:pt x="271" y="9"/>
                    </a:lnTo>
                    <a:lnTo>
                      <a:pt x="234" y="20"/>
                    </a:lnTo>
                    <a:lnTo>
                      <a:pt x="195" y="35"/>
                    </a:lnTo>
                    <a:lnTo>
                      <a:pt x="156" y="54"/>
                    </a:lnTo>
                    <a:lnTo>
                      <a:pt x="121" y="78"/>
                    </a:lnTo>
                    <a:lnTo>
                      <a:pt x="88" y="102"/>
                    </a:lnTo>
                    <a:lnTo>
                      <a:pt x="58" y="131"/>
                    </a:lnTo>
                    <a:lnTo>
                      <a:pt x="34" y="161"/>
                    </a:lnTo>
                    <a:lnTo>
                      <a:pt x="15" y="200"/>
                    </a:lnTo>
                    <a:lnTo>
                      <a:pt x="3" y="244"/>
                    </a:lnTo>
                    <a:lnTo>
                      <a:pt x="0" y="299"/>
                    </a:lnTo>
                    <a:lnTo>
                      <a:pt x="7" y="363"/>
                    </a:lnTo>
                    <a:lnTo>
                      <a:pt x="23" y="431"/>
                    </a:lnTo>
                    <a:lnTo>
                      <a:pt x="43" y="495"/>
                    </a:lnTo>
                    <a:lnTo>
                      <a:pt x="67" y="549"/>
                    </a:lnTo>
                    <a:lnTo>
                      <a:pt x="87" y="584"/>
                    </a:lnTo>
                    <a:lnTo>
                      <a:pt x="104" y="605"/>
                    </a:lnTo>
                    <a:lnTo>
                      <a:pt x="115" y="614"/>
                    </a:lnTo>
                    <a:lnTo>
                      <a:pt x="121" y="618"/>
                    </a:lnTo>
                    <a:lnTo>
                      <a:pt x="135" y="620"/>
                    </a:lnTo>
                    <a:lnTo>
                      <a:pt x="142" y="606"/>
                    </a:lnTo>
                    <a:lnTo>
                      <a:pt x="142" y="606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33"/>
              <p:cNvSpPr>
                <a:spLocks/>
              </p:cNvSpPr>
              <p:nvPr/>
            </p:nvSpPr>
            <p:spPr bwMode="auto">
              <a:xfrm>
                <a:off x="2109" y="1098"/>
                <a:ext cx="176" cy="565"/>
              </a:xfrm>
              <a:custGeom>
                <a:avLst/>
                <a:gdLst>
                  <a:gd name="T0" fmla="*/ 176 w 176"/>
                  <a:gd name="T1" fmla="*/ 0 h 565"/>
                  <a:gd name="T2" fmla="*/ 163 w 176"/>
                  <a:gd name="T3" fmla="*/ 5 h 565"/>
                  <a:gd name="T4" fmla="*/ 133 w 176"/>
                  <a:gd name="T5" fmla="*/ 21 h 565"/>
                  <a:gd name="T6" fmla="*/ 95 w 176"/>
                  <a:gd name="T7" fmla="*/ 46 h 565"/>
                  <a:gd name="T8" fmla="*/ 58 w 176"/>
                  <a:gd name="T9" fmla="*/ 80 h 565"/>
                  <a:gd name="T10" fmla="*/ 29 w 176"/>
                  <a:gd name="T11" fmla="*/ 118 h 565"/>
                  <a:gd name="T12" fmla="*/ 10 w 176"/>
                  <a:gd name="T13" fmla="*/ 163 h 565"/>
                  <a:gd name="T14" fmla="*/ 0 w 176"/>
                  <a:gd name="T15" fmla="*/ 212 h 565"/>
                  <a:gd name="T16" fmla="*/ 0 w 176"/>
                  <a:gd name="T17" fmla="*/ 266 h 565"/>
                  <a:gd name="T18" fmla="*/ 8 w 176"/>
                  <a:gd name="T19" fmla="*/ 325 h 565"/>
                  <a:gd name="T20" fmla="*/ 23 w 176"/>
                  <a:gd name="T21" fmla="*/ 386 h 565"/>
                  <a:gd name="T22" fmla="*/ 41 w 176"/>
                  <a:gd name="T23" fmla="*/ 443 h 565"/>
                  <a:gd name="T24" fmla="*/ 62 w 176"/>
                  <a:gd name="T25" fmla="*/ 492 h 565"/>
                  <a:gd name="T26" fmla="*/ 82 w 176"/>
                  <a:gd name="T27" fmla="*/ 526 h 565"/>
                  <a:gd name="T28" fmla="*/ 100 w 176"/>
                  <a:gd name="T29" fmla="*/ 549 h 565"/>
                  <a:gd name="T30" fmla="*/ 113 w 176"/>
                  <a:gd name="T31" fmla="*/ 561 h 565"/>
                  <a:gd name="T32" fmla="*/ 118 w 176"/>
                  <a:gd name="T33" fmla="*/ 565 h 565"/>
                  <a:gd name="T34" fmla="*/ 133 w 176"/>
                  <a:gd name="T35" fmla="*/ 565 h 565"/>
                  <a:gd name="T36" fmla="*/ 143 w 176"/>
                  <a:gd name="T37" fmla="*/ 554 h 565"/>
                  <a:gd name="T38" fmla="*/ 129 w 176"/>
                  <a:gd name="T39" fmla="*/ 557 h 565"/>
                  <a:gd name="T40" fmla="*/ 115 w 176"/>
                  <a:gd name="T41" fmla="*/ 550 h 565"/>
                  <a:gd name="T42" fmla="*/ 112 w 176"/>
                  <a:gd name="T43" fmla="*/ 547 h 565"/>
                  <a:gd name="T44" fmla="*/ 103 w 176"/>
                  <a:gd name="T45" fmla="*/ 538 h 565"/>
                  <a:gd name="T46" fmla="*/ 91 w 176"/>
                  <a:gd name="T47" fmla="*/ 517 h 565"/>
                  <a:gd name="T48" fmla="*/ 75 w 176"/>
                  <a:gd name="T49" fmla="*/ 486 h 565"/>
                  <a:gd name="T50" fmla="*/ 55 w 176"/>
                  <a:gd name="T51" fmla="*/ 440 h 565"/>
                  <a:gd name="T52" fmla="*/ 35 w 176"/>
                  <a:gd name="T53" fmla="*/ 385 h 565"/>
                  <a:gd name="T54" fmla="*/ 19 w 176"/>
                  <a:gd name="T55" fmla="*/ 325 h 565"/>
                  <a:gd name="T56" fmla="*/ 11 w 176"/>
                  <a:gd name="T57" fmla="*/ 268 h 565"/>
                  <a:gd name="T58" fmla="*/ 10 w 176"/>
                  <a:gd name="T59" fmla="*/ 214 h 565"/>
                  <a:gd name="T60" fmla="*/ 18 w 176"/>
                  <a:gd name="T61" fmla="*/ 166 h 565"/>
                  <a:gd name="T62" fmla="*/ 36 w 176"/>
                  <a:gd name="T63" fmla="*/ 122 h 565"/>
                  <a:gd name="T64" fmla="*/ 64 w 176"/>
                  <a:gd name="T65" fmla="*/ 83 h 565"/>
                  <a:gd name="T66" fmla="*/ 100 w 176"/>
                  <a:gd name="T67" fmla="*/ 49 h 565"/>
                  <a:gd name="T68" fmla="*/ 136 w 176"/>
                  <a:gd name="T69" fmla="*/ 23 h 565"/>
                  <a:gd name="T70" fmla="*/ 164 w 176"/>
                  <a:gd name="T71" fmla="*/ 5 h 565"/>
                  <a:gd name="T72" fmla="*/ 176 w 176"/>
                  <a:gd name="T73" fmla="*/ 0 h 565"/>
                  <a:gd name="T74" fmla="*/ 176 w 176"/>
                  <a:gd name="T75" fmla="*/ 0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6" h="565">
                    <a:moveTo>
                      <a:pt x="176" y="0"/>
                    </a:moveTo>
                    <a:lnTo>
                      <a:pt x="163" y="5"/>
                    </a:lnTo>
                    <a:lnTo>
                      <a:pt x="133" y="21"/>
                    </a:lnTo>
                    <a:lnTo>
                      <a:pt x="95" y="46"/>
                    </a:lnTo>
                    <a:lnTo>
                      <a:pt x="58" y="80"/>
                    </a:lnTo>
                    <a:lnTo>
                      <a:pt x="29" y="118"/>
                    </a:lnTo>
                    <a:lnTo>
                      <a:pt x="10" y="163"/>
                    </a:lnTo>
                    <a:lnTo>
                      <a:pt x="0" y="212"/>
                    </a:lnTo>
                    <a:lnTo>
                      <a:pt x="0" y="266"/>
                    </a:lnTo>
                    <a:lnTo>
                      <a:pt x="8" y="325"/>
                    </a:lnTo>
                    <a:lnTo>
                      <a:pt x="23" y="386"/>
                    </a:lnTo>
                    <a:lnTo>
                      <a:pt x="41" y="443"/>
                    </a:lnTo>
                    <a:lnTo>
                      <a:pt x="62" y="492"/>
                    </a:lnTo>
                    <a:lnTo>
                      <a:pt x="82" y="526"/>
                    </a:lnTo>
                    <a:lnTo>
                      <a:pt x="100" y="549"/>
                    </a:lnTo>
                    <a:lnTo>
                      <a:pt x="113" y="561"/>
                    </a:lnTo>
                    <a:lnTo>
                      <a:pt x="118" y="565"/>
                    </a:lnTo>
                    <a:lnTo>
                      <a:pt x="133" y="565"/>
                    </a:lnTo>
                    <a:lnTo>
                      <a:pt x="143" y="554"/>
                    </a:lnTo>
                    <a:lnTo>
                      <a:pt x="129" y="557"/>
                    </a:lnTo>
                    <a:lnTo>
                      <a:pt x="115" y="550"/>
                    </a:lnTo>
                    <a:lnTo>
                      <a:pt x="112" y="547"/>
                    </a:lnTo>
                    <a:lnTo>
                      <a:pt x="103" y="538"/>
                    </a:lnTo>
                    <a:lnTo>
                      <a:pt x="91" y="517"/>
                    </a:lnTo>
                    <a:lnTo>
                      <a:pt x="75" y="486"/>
                    </a:lnTo>
                    <a:lnTo>
                      <a:pt x="55" y="440"/>
                    </a:lnTo>
                    <a:lnTo>
                      <a:pt x="35" y="385"/>
                    </a:lnTo>
                    <a:lnTo>
                      <a:pt x="19" y="325"/>
                    </a:lnTo>
                    <a:lnTo>
                      <a:pt x="11" y="268"/>
                    </a:lnTo>
                    <a:lnTo>
                      <a:pt x="10" y="214"/>
                    </a:lnTo>
                    <a:lnTo>
                      <a:pt x="18" y="166"/>
                    </a:lnTo>
                    <a:lnTo>
                      <a:pt x="36" y="122"/>
                    </a:lnTo>
                    <a:lnTo>
                      <a:pt x="64" y="83"/>
                    </a:lnTo>
                    <a:lnTo>
                      <a:pt x="100" y="49"/>
                    </a:lnTo>
                    <a:lnTo>
                      <a:pt x="136" y="23"/>
                    </a:lnTo>
                    <a:lnTo>
                      <a:pt x="164" y="5"/>
                    </a:lnTo>
                    <a:lnTo>
                      <a:pt x="176" y="0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34"/>
              <p:cNvSpPr>
                <a:spLocks/>
              </p:cNvSpPr>
              <p:nvPr/>
            </p:nvSpPr>
            <p:spPr bwMode="auto">
              <a:xfrm>
                <a:off x="2064" y="2340"/>
                <a:ext cx="855" cy="192"/>
              </a:xfrm>
              <a:custGeom>
                <a:avLst/>
                <a:gdLst>
                  <a:gd name="T0" fmla="*/ 293 w 855"/>
                  <a:gd name="T1" fmla="*/ 0 h 192"/>
                  <a:gd name="T2" fmla="*/ 0 w 855"/>
                  <a:gd name="T3" fmla="*/ 7 h 192"/>
                  <a:gd name="T4" fmla="*/ 49 w 855"/>
                  <a:gd name="T5" fmla="*/ 177 h 192"/>
                  <a:gd name="T6" fmla="*/ 644 w 855"/>
                  <a:gd name="T7" fmla="*/ 182 h 192"/>
                  <a:gd name="T8" fmla="*/ 731 w 855"/>
                  <a:gd name="T9" fmla="*/ 192 h 192"/>
                  <a:gd name="T10" fmla="*/ 855 w 855"/>
                  <a:gd name="T11" fmla="*/ 188 h 192"/>
                  <a:gd name="T12" fmla="*/ 843 w 855"/>
                  <a:gd name="T13" fmla="*/ 168 h 192"/>
                  <a:gd name="T14" fmla="*/ 686 w 855"/>
                  <a:gd name="T15" fmla="*/ 143 h 192"/>
                  <a:gd name="T16" fmla="*/ 656 w 855"/>
                  <a:gd name="T17" fmla="*/ 155 h 192"/>
                  <a:gd name="T18" fmla="*/ 600 w 855"/>
                  <a:gd name="T19" fmla="*/ 140 h 192"/>
                  <a:gd name="T20" fmla="*/ 345 w 855"/>
                  <a:gd name="T21" fmla="*/ 59 h 192"/>
                  <a:gd name="T22" fmla="*/ 284 w 855"/>
                  <a:gd name="T23" fmla="*/ 16 h 192"/>
                  <a:gd name="T24" fmla="*/ 293 w 855"/>
                  <a:gd name="T25" fmla="*/ 0 h 192"/>
                  <a:gd name="T26" fmla="*/ 293 w 855"/>
                  <a:gd name="T2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192">
                    <a:moveTo>
                      <a:pt x="293" y="0"/>
                    </a:moveTo>
                    <a:lnTo>
                      <a:pt x="0" y="7"/>
                    </a:lnTo>
                    <a:lnTo>
                      <a:pt x="49" y="177"/>
                    </a:lnTo>
                    <a:lnTo>
                      <a:pt x="644" y="182"/>
                    </a:lnTo>
                    <a:lnTo>
                      <a:pt x="731" y="192"/>
                    </a:lnTo>
                    <a:lnTo>
                      <a:pt x="855" y="188"/>
                    </a:lnTo>
                    <a:lnTo>
                      <a:pt x="843" y="168"/>
                    </a:lnTo>
                    <a:lnTo>
                      <a:pt x="686" y="143"/>
                    </a:lnTo>
                    <a:lnTo>
                      <a:pt x="656" y="155"/>
                    </a:lnTo>
                    <a:lnTo>
                      <a:pt x="600" y="140"/>
                    </a:lnTo>
                    <a:lnTo>
                      <a:pt x="345" y="59"/>
                    </a:lnTo>
                    <a:lnTo>
                      <a:pt x="284" y="16"/>
                    </a:lnTo>
                    <a:lnTo>
                      <a:pt x="293" y="0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8A8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35"/>
              <p:cNvSpPr>
                <a:spLocks/>
              </p:cNvSpPr>
              <p:nvPr/>
            </p:nvSpPr>
            <p:spPr bwMode="auto">
              <a:xfrm>
                <a:off x="2096" y="2358"/>
                <a:ext cx="909" cy="135"/>
              </a:xfrm>
              <a:custGeom>
                <a:avLst/>
                <a:gdLst>
                  <a:gd name="T0" fmla="*/ 0 w 909"/>
                  <a:gd name="T1" fmla="*/ 55 h 135"/>
                  <a:gd name="T2" fmla="*/ 10 w 909"/>
                  <a:gd name="T3" fmla="*/ 50 h 135"/>
                  <a:gd name="T4" fmla="*/ 42 w 909"/>
                  <a:gd name="T5" fmla="*/ 39 h 135"/>
                  <a:gd name="T6" fmla="*/ 89 w 909"/>
                  <a:gd name="T7" fmla="*/ 25 h 135"/>
                  <a:gd name="T8" fmla="*/ 150 w 909"/>
                  <a:gd name="T9" fmla="*/ 14 h 135"/>
                  <a:gd name="T10" fmla="*/ 218 w 909"/>
                  <a:gd name="T11" fmla="*/ 5 h 135"/>
                  <a:gd name="T12" fmla="*/ 283 w 909"/>
                  <a:gd name="T13" fmla="*/ 1 h 135"/>
                  <a:gd name="T14" fmla="*/ 331 w 909"/>
                  <a:gd name="T15" fmla="*/ 0 h 135"/>
                  <a:gd name="T16" fmla="*/ 351 w 909"/>
                  <a:gd name="T17" fmla="*/ 0 h 135"/>
                  <a:gd name="T18" fmla="*/ 367 w 909"/>
                  <a:gd name="T19" fmla="*/ 0 h 135"/>
                  <a:gd name="T20" fmla="*/ 416 w 909"/>
                  <a:gd name="T21" fmla="*/ 2 h 135"/>
                  <a:gd name="T22" fmla="*/ 488 w 909"/>
                  <a:gd name="T23" fmla="*/ 5 h 135"/>
                  <a:gd name="T24" fmla="*/ 581 w 909"/>
                  <a:gd name="T25" fmla="*/ 12 h 135"/>
                  <a:gd name="T26" fmla="*/ 685 w 909"/>
                  <a:gd name="T27" fmla="*/ 20 h 135"/>
                  <a:gd name="T28" fmla="*/ 786 w 909"/>
                  <a:gd name="T29" fmla="*/ 34 h 135"/>
                  <a:gd name="T30" fmla="*/ 867 w 909"/>
                  <a:gd name="T31" fmla="*/ 49 h 135"/>
                  <a:gd name="T32" fmla="*/ 909 w 909"/>
                  <a:gd name="T33" fmla="*/ 66 h 135"/>
                  <a:gd name="T34" fmla="*/ 901 w 909"/>
                  <a:gd name="T35" fmla="*/ 82 h 135"/>
                  <a:gd name="T36" fmla="*/ 853 w 909"/>
                  <a:gd name="T37" fmla="*/ 97 h 135"/>
                  <a:gd name="T38" fmla="*/ 782 w 909"/>
                  <a:gd name="T39" fmla="*/ 109 h 135"/>
                  <a:gd name="T40" fmla="*/ 703 w 909"/>
                  <a:gd name="T41" fmla="*/ 122 h 135"/>
                  <a:gd name="T42" fmla="*/ 630 w 909"/>
                  <a:gd name="T43" fmla="*/ 128 h 135"/>
                  <a:gd name="T44" fmla="*/ 574 w 909"/>
                  <a:gd name="T45" fmla="*/ 133 h 135"/>
                  <a:gd name="T46" fmla="*/ 534 w 909"/>
                  <a:gd name="T47" fmla="*/ 134 h 135"/>
                  <a:gd name="T48" fmla="*/ 522 w 909"/>
                  <a:gd name="T49" fmla="*/ 135 h 135"/>
                  <a:gd name="T50" fmla="*/ 226 w 909"/>
                  <a:gd name="T51" fmla="*/ 119 h 135"/>
                  <a:gd name="T52" fmla="*/ 35 w 909"/>
                  <a:gd name="T53" fmla="*/ 81 h 135"/>
                  <a:gd name="T54" fmla="*/ 0 w 909"/>
                  <a:gd name="T55" fmla="*/ 55 h 135"/>
                  <a:gd name="T56" fmla="*/ 0 w 909"/>
                  <a:gd name="T57" fmla="*/ 5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909" h="135">
                    <a:moveTo>
                      <a:pt x="0" y="55"/>
                    </a:moveTo>
                    <a:lnTo>
                      <a:pt x="10" y="50"/>
                    </a:lnTo>
                    <a:lnTo>
                      <a:pt x="42" y="39"/>
                    </a:lnTo>
                    <a:lnTo>
                      <a:pt x="89" y="25"/>
                    </a:lnTo>
                    <a:lnTo>
                      <a:pt x="150" y="14"/>
                    </a:lnTo>
                    <a:lnTo>
                      <a:pt x="218" y="5"/>
                    </a:lnTo>
                    <a:lnTo>
                      <a:pt x="283" y="1"/>
                    </a:lnTo>
                    <a:lnTo>
                      <a:pt x="331" y="0"/>
                    </a:lnTo>
                    <a:lnTo>
                      <a:pt x="351" y="0"/>
                    </a:lnTo>
                    <a:lnTo>
                      <a:pt x="367" y="0"/>
                    </a:lnTo>
                    <a:lnTo>
                      <a:pt x="416" y="2"/>
                    </a:lnTo>
                    <a:lnTo>
                      <a:pt x="488" y="5"/>
                    </a:lnTo>
                    <a:lnTo>
                      <a:pt x="581" y="12"/>
                    </a:lnTo>
                    <a:lnTo>
                      <a:pt x="685" y="20"/>
                    </a:lnTo>
                    <a:lnTo>
                      <a:pt x="786" y="34"/>
                    </a:lnTo>
                    <a:lnTo>
                      <a:pt x="867" y="49"/>
                    </a:lnTo>
                    <a:lnTo>
                      <a:pt x="909" y="66"/>
                    </a:lnTo>
                    <a:lnTo>
                      <a:pt x="901" y="82"/>
                    </a:lnTo>
                    <a:lnTo>
                      <a:pt x="853" y="97"/>
                    </a:lnTo>
                    <a:lnTo>
                      <a:pt x="782" y="109"/>
                    </a:lnTo>
                    <a:lnTo>
                      <a:pt x="703" y="122"/>
                    </a:lnTo>
                    <a:lnTo>
                      <a:pt x="630" y="128"/>
                    </a:lnTo>
                    <a:lnTo>
                      <a:pt x="574" y="133"/>
                    </a:lnTo>
                    <a:lnTo>
                      <a:pt x="534" y="134"/>
                    </a:lnTo>
                    <a:lnTo>
                      <a:pt x="522" y="135"/>
                    </a:lnTo>
                    <a:lnTo>
                      <a:pt x="226" y="119"/>
                    </a:lnTo>
                    <a:lnTo>
                      <a:pt x="35" y="81"/>
                    </a:lnTo>
                    <a:lnTo>
                      <a:pt x="0" y="55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36"/>
              <p:cNvSpPr>
                <a:spLocks/>
              </p:cNvSpPr>
              <p:nvPr/>
            </p:nvSpPr>
            <p:spPr bwMode="auto">
              <a:xfrm>
                <a:off x="2075" y="2358"/>
                <a:ext cx="661" cy="149"/>
              </a:xfrm>
              <a:custGeom>
                <a:avLst/>
                <a:gdLst>
                  <a:gd name="T0" fmla="*/ 359 w 661"/>
                  <a:gd name="T1" fmla="*/ 0 h 149"/>
                  <a:gd name="T2" fmla="*/ 300 w 661"/>
                  <a:gd name="T3" fmla="*/ 5 h 149"/>
                  <a:gd name="T4" fmla="*/ 177 w 661"/>
                  <a:gd name="T5" fmla="*/ 19 h 149"/>
                  <a:gd name="T6" fmla="*/ 65 w 661"/>
                  <a:gd name="T7" fmla="*/ 38 h 149"/>
                  <a:gd name="T8" fmla="*/ 44 w 661"/>
                  <a:gd name="T9" fmla="*/ 62 h 149"/>
                  <a:gd name="T10" fmla="*/ 84 w 661"/>
                  <a:gd name="T11" fmla="*/ 76 h 149"/>
                  <a:gd name="T12" fmla="*/ 151 w 661"/>
                  <a:gd name="T13" fmla="*/ 93 h 149"/>
                  <a:gd name="T14" fmla="*/ 238 w 661"/>
                  <a:gd name="T15" fmla="*/ 109 h 149"/>
                  <a:gd name="T16" fmla="*/ 340 w 661"/>
                  <a:gd name="T17" fmla="*/ 122 h 149"/>
                  <a:gd name="T18" fmla="*/ 438 w 661"/>
                  <a:gd name="T19" fmla="*/ 127 h 149"/>
                  <a:gd name="T20" fmla="*/ 529 w 661"/>
                  <a:gd name="T21" fmla="*/ 129 h 149"/>
                  <a:gd name="T22" fmla="*/ 595 w 661"/>
                  <a:gd name="T23" fmla="*/ 129 h 149"/>
                  <a:gd name="T24" fmla="*/ 621 w 661"/>
                  <a:gd name="T25" fmla="*/ 129 h 149"/>
                  <a:gd name="T26" fmla="*/ 661 w 661"/>
                  <a:gd name="T27" fmla="*/ 140 h 149"/>
                  <a:gd name="T28" fmla="*/ 636 w 661"/>
                  <a:gd name="T29" fmla="*/ 143 h 149"/>
                  <a:gd name="T30" fmla="*/ 569 w 661"/>
                  <a:gd name="T31" fmla="*/ 147 h 149"/>
                  <a:gd name="T32" fmla="*/ 468 w 661"/>
                  <a:gd name="T33" fmla="*/ 149 h 149"/>
                  <a:gd name="T34" fmla="*/ 345 w 661"/>
                  <a:gd name="T35" fmla="*/ 144 h 149"/>
                  <a:gd name="T36" fmla="*/ 210 w 661"/>
                  <a:gd name="T37" fmla="*/ 127 h 149"/>
                  <a:gd name="T38" fmla="*/ 90 w 661"/>
                  <a:gd name="T39" fmla="*/ 102 h 149"/>
                  <a:gd name="T40" fmla="*/ 10 w 661"/>
                  <a:gd name="T41" fmla="*/ 72 h 149"/>
                  <a:gd name="T42" fmla="*/ 0 w 661"/>
                  <a:gd name="T43" fmla="*/ 44 h 149"/>
                  <a:gd name="T44" fmla="*/ 75 w 661"/>
                  <a:gd name="T45" fmla="*/ 21 h 149"/>
                  <a:gd name="T46" fmla="*/ 196 w 661"/>
                  <a:gd name="T47" fmla="*/ 7 h 149"/>
                  <a:gd name="T48" fmla="*/ 309 w 661"/>
                  <a:gd name="T49" fmla="*/ 1 h 149"/>
                  <a:gd name="T50" fmla="*/ 359 w 661"/>
                  <a:gd name="T51" fmla="*/ 0 h 149"/>
                  <a:gd name="T52" fmla="*/ 359 w 661"/>
                  <a:gd name="T53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61" h="149">
                    <a:moveTo>
                      <a:pt x="359" y="0"/>
                    </a:moveTo>
                    <a:lnTo>
                      <a:pt x="300" y="5"/>
                    </a:lnTo>
                    <a:lnTo>
                      <a:pt x="177" y="19"/>
                    </a:lnTo>
                    <a:lnTo>
                      <a:pt x="65" y="38"/>
                    </a:lnTo>
                    <a:lnTo>
                      <a:pt x="44" y="62"/>
                    </a:lnTo>
                    <a:lnTo>
                      <a:pt x="84" y="76"/>
                    </a:lnTo>
                    <a:lnTo>
                      <a:pt x="151" y="93"/>
                    </a:lnTo>
                    <a:lnTo>
                      <a:pt x="238" y="109"/>
                    </a:lnTo>
                    <a:lnTo>
                      <a:pt x="340" y="122"/>
                    </a:lnTo>
                    <a:lnTo>
                      <a:pt x="438" y="127"/>
                    </a:lnTo>
                    <a:lnTo>
                      <a:pt x="529" y="129"/>
                    </a:lnTo>
                    <a:lnTo>
                      <a:pt x="595" y="129"/>
                    </a:lnTo>
                    <a:lnTo>
                      <a:pt x="621" y="129"/>
                    </a:lnTo>
                    <a:lnTo>
                      <a:pt x="661" y="140"/>
                    </a:lnTo>
                    <a:lnTo>
                      <a:pt x="636" y="143"/>
                    </a:lnTo>
                    <a:lnTo>
                      <a:pt x="569" y="147"/>
                    </a:lnTo>
                    <a:lnTo>
                      <a:pt x="468" y="149"/>
                    </a:lnTo>
                    <a:lnTo>
                      <a:pt x="345" y="144"/>
                    </a:lnTo>
                    <a:lnTo>
                      <a:pt x="210" y="127"/>
                    </a:lnTo>
                    <a:lnTo>
                      <a:pt x="90" y="102"/>
                    </a:lnTo>
                    <a:lnTo>
                      <a:pt x="10" y="72"/>
                    </a:lnTo>
                    <a:lnTo>
                      <a:pt x="0" y="44"/>
                    </a:lnTo>
                    <a:lnTo>
                      <a:pt x="75" y="21"/>
                    </a:lnTo>
                    <a:lnTo>
                      <a:pt x="196" y="7"/>
                    </a:lnTo>
                    <a:lnTo>
                      <a:pt x="309" y="1"/>
                    </a:lnTo>
                    <a:lnTo>
                      <a:pt x="359" y="0"/>
                    </a:lnTo>
                    <a:lnTo>
                      <a:pt x="35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37"/>
              <p:cNvSpPr>
                <a:spLocks/>
              </p:cNvSpPr>
              <p:nvPr/>
            </p:nvSpPr>
            <p:spPr bwMode="auto">
              <a:xfrm>
                <a:off x="2707" y="2242"/>
                <a:ext cx="223" cy="272"/>
              </a:xfrm>
              <a:custGeom>
                <a:avLst/>
                <a:gdLst>
                  <a:gd name="T0" fmla="*/ 52 w 223"/>
                  <a:gd name="T1" fmla="*/ 43 h 272"/>
                  <a:gd name="T2" fmla="*/ 61 w 223"/>
                  <a:gd name="T3" fmla="*/ 135 h 272"/>
                  <a:gd name="T4" fmla="*/ 76 w 223"/>
                  <a:gd name="T5" fmla="*/ 160 h 272"/>
                  <a:gd name="T6" fmla="*/ 139 w 223"/>
                  <a:gd name="T7" fmla="*/ 218 h 272"/>
                  <a:gd name="T8" fmla="*/ 221 w 223"/>
                  <a:gd name="T9" fmla="*/ 239 h 272"/>
                  <a:gd name="T10" fmla="*/ 223 w 223"/>
                  <a:gd name="T11" fmla="*/ 266 h 272"/>
                  <a:gd name="T12" fmla="*/ 150 w 223"/>
                  <a:gd name="T13" fmla="*/ 272 h 272"/>
                  <a:gd name="T14" fmla="*/ 55 w 223"/>
                  <a:gd name="T15" fmla="*/ 237 h 272"/>
                  <a:gd name="T16" fmla="*/ 36 w 223"/>
                  <a:gd name="T17" fmla="*/ 253 h 272"/>
                  <a:gd name="T18" fmla="*/ 0 w 223"/>
                  <a:gd name="T19" fmla="*/ 228 h 272"/>
                  <a:gd name="T20" fmla="*/ 6 w 223"/>
                  <a:gd name="T21" fmla="*/ 139 h 272"/>
                  <a:gd name="T22" fmla="*/ 22 w 223"/>
                  <a:gd name="T23" fmla="*/ 0 h 272"/>
                  <a:gd name="T24" fmla="*/ 52 w 223"/>
                  <a:gd name="T25" fmla="*/ 0 h 272"/>
                  <a:gd name="T26" fmla="*/ 52 w 223"/>
                  <a:gd name="T27" fmla="*/ 43 h 272"/>
                  <a:gd name="T28" fmla="*/ 52 w 223"/>
                  <a:gd name="T29" fmla="*/ 4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3" h="272">
                    <a:moveTo>
                      <a:pt x="52" y="43"/>
                    </a:moveTo>
                    <a:lnTo>
                      <a:pt x="61" y="135"/>
                    </a:lnTo>
                    <a:lnTo>
                      <a:pt x="76" y="160"/>
                    </a:lnTo>
                    <a:lnTo>
                      <a:pt x="139" y="218"/>
                    </a:lnTo>
                    <a:lnTo>
                      <a:pt x="221" y="239"/>
                    </a:lnTo>
                    <a:lnTo>
                      <a:pt x="223" y="266"/>
                    </a:lnTo>
                    <a:lnTo>
                      <a:pt x="150" y="272"/>
                    </a:lnTo>
                    <a:lnTo>
                      <a:pt x="55" y="237"/>
                    </a:lnTo>
                    <a:lnTo>
                      <a:pt x="36" y="253"/>
                    </a:lnTo>
                    <a:lnTo>
                      <a:pt x="0" y="228"/>
                    </a:lnTo>
                    <a:lnTo>
                      <a:pt x="6" y="139"/>
                    </a:lnTo>
                    <a:lnTo>
                      <a:pt x="22" y="0"/>
                    </a:lnTo>
                    <a:lnTo>
                      <a:pt x="52" y="0"/>
                    </a:lnTo>
                    <a:lnTo>
                      <a:pt x="52" y="43"/>
                    </a:lnTo>
                    <a:lnTo>
                      <a:pt x="52" y="4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38"/>
              <p:cNvSpPr>
                <a:spLocks/>
              </p:cNvSpPr>
              <p:nvPr/>
            </p:nvSpPr>
            <p:spPr bwMode="auto">
              <a:xfrm>
                <a:off x="2912" y="1703"/>
                <a:ext cx="99" cy="102"/>
              </a:xfrm>
              <a:custGeom>
                <a:avLst/>
                <a:gdLst>
                  <a:gd name="T0" fmla="*/ 6 w 99"/>
                  <a:gd name="T1" fmla="*/ 38 h 102"/>
                  <a:gd name="T2" fmla="*/ 66 w 99"/>
                  <a:gd name="T3" fmla="*/ 0 h 102"/>
                  <a:gd name="T4" fmla="*/ 99 w 99"/>
                  <a:gd name="T5" fmla="*/ 15 h 102"/>
                  <a:gd name="T6" fmla="*/ 89 w 99"/>
                  <a:gd name="T7" fmla="*/ 73 h 102"/>
                  <a:gd name="T8" fmla="*/ 0 w 99"/>
                  <a:gd name="T9" fmla="*/ 102 h 102"/>
                  <a:gd name="T10" fmla="*/ 6 w 99"/>
                  <a:gd name="T11" fmla="*/ 38 h 102"/>
                  <a:gd name="T12" fmla="*/ 6 w 99"/>
                  <a:gd name="T13" fmla="*/ 3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102">
                    <a:moveTo>
                      <a:pt x="6" y="38"/>
                    </a:moveTo>
                    <a:lnTo>
                      <a:pt x="66" y="0"/>
                    </a:lnTo>
                    <a:lnTo>
                      <a:pt x="99" y="15"/>
                    </a:lnTo>
                    <a:lnTo>
                      <a:pt x="89" y="73"/>
                    </a:lnTo>
                    <a:lnTo>
                      <a:pt x="0" y="102"/>
                    </a:lnTo>
                    <a:lnTo>
                      <a:pt x="6" y="38"/>
                    </a:lnTo>
                    <a:lnTo>
                      <a:pt x="6" y="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Freeform 39"/>
              <p:cNvSpPr>
                <a:spLocks/>
              </p:cNvSpPr>
              <p:nvPr/>
            </p:nvSpPr>
            <p:spPr bwMode="auto">
              <a:xfrm>
                <a:off x="2893" y="1535"/>
                <a:ext cx="255" cy="369"/>
              </a:xfrm>
              <a:custGeom>
                <a:avLst/>
                <a:gdLst>
                  <a:gd name="T0" fmla="*/ 46 w 255"/>
                  <a:gd name="T1" fmla="*/ 0 h 369"/>
                  <a:gd name="T2" fmla="*/ 78 w 255"/>
                  <a:gd name="T3" fmla="*/ 10 h 369"/>
                  <a:gd name="T4" fmla="*/ 89 w 255"/>
                  <a:gd name="T5" fmla="*/ 49 h 369"/>
                  <a:gd name="T6" fmla="*/ 203 w 255"/>
                  <a:gd name="T7" fmla="*/ 141 h 369"/>
                  <a:gd name="T8" fmla="*/ 239 w 255"/>
                  <a:gd name="T9" fmla="*/ 130 h 369"/>
                  <a:gd name="T10" fmla="*/ 255 w 255"/>
                  <a:gd name="T11" fmla="*/ 160 h 369"/>
                  <a:gd name="T12" fmla="*/ 244 w 255"/>
                  <a:gd name="T13" fmla="*/ 185 h 369"/>
                  <a:gd name="T14" fmla="*/ 229 w 255"/>
                  <a:gd name="T15" fmla="*/ 186 h 369"/>
                  <a:gd name="T16" fmla="*/ 203 w 255"/>
                  <a:gd name="T17" fmla="*/ 305 h 369"/>
                  <a:gd name="T18" fmla="*/ 217 w 255"/>
                  <a:gd name="T19" fmla="*/ 312 h 369"/>
                  <a:gd name="T20" fmla="*/ 225 w 255"/>
                  <a:gd name="T21" fmla="*/ 339 h 369"/>
                  <a:gd name="T22" fmla="*/ 191 w 255"/>
                  <a:gd name="T23" fmla="*/ 369 h 369"/>
                  <a:gd name="T24" fmla="*/ 175 w 255"/>
                  <a:gd name="T25" fmla="*/ 338 h 369"/>
                  <a:gd name="T26" fmla="*/ 0 w 255"/>
                  <a:gd name="T27" fmla="*/ 345 h 369"/>
                  <a:gd name="T28" fmla="*/ 14 w 255"/>
                  <a:gd name="T29" fmla="*/ 328 h 369"/>
                  <a:gd name="T30" fmla="*/ 146 w 255"/>
                  <a:gd name="T31" fmla="*/ 316 h 369"/>
                  <a:gd name="T32" fmla="*/ 58 w 255"/>
                  <a:gd name="T33" fmla="*/ 270 h 369"/>
                  <a:gd name="T34" fmla="*/ 89 w 255"/>
                  <a:gd name="T35" fmla="*/ 258 h 369"/>
                  <a:gd name="T36" fmla="*/ 165 w 255"/>
                  <a:gd name="T37" fmla="*/ 311 h 369"/>
                  <a:gd name="T38" fmla="*/ 177 w 255"/>
                  <a:gd name="T39" fmla="*/ 305 h 369"/>
                  <a:gd name="T40" fmla="*/ 210 w 255"/>
                  <a:gd name="T41" fmla="*/ 178 h 369"/>
                  <a:gd name="T42" fmla="*/ 74 w 255"/>
                  <a:gd name="T43" fmla="*/ 88 h 369"/>
                  <a:gd name="T44" fmla="*/ 19 w 255"/>
                  <a:gd name="T45" fmla="*/ 79 h 369"/>
                  <a:gd name="T46" fmla="*/ 46 w 255"/>
                  <a:gd name="T47" fmla="*/ 0 h 369"/>
                  <a:gd name="T48" fmla="*/ 46 w 255"/>
                  <a:gd name="T49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369">
                    <a:moveTo>
                      <a:pt x="46" y="0"/>
                    </a:moveTo>
                    <a:lnTo>
                      <a:pt x="78" y="10"/>
                    </a:lnTo>
                    <a:lnTo>
                      <a:pt x="89" y="49"/>
                    </a:lnTo>
                    <a:lnTo>
                      <a:pt x="203" y="141"/>
                    </a:lnTo>
                    <a:lnTo>
                      <a:pt x="239" y="130"/>
                    </a:lnTo>
                    <a:lnTo>
                      <a:pt x="255" y="160"/>
                    </a:lnTo>
                    <a:lnTo>
                      <a:pt x="244" y="185"/>
                    </a:lnTo>
                    <a:lnTo>
                      <a:pt x="229" y="186"/>
                    </a:lnTo>
                    <a:lnTo>
                      <a:pt x="203" y="305"/>
                    </a:lnTo>
                    <a:lnTo>
                      <a:pt x="217" y="312"/>
                    </a:lnTo>
                    <a:lnTo>
                      <a:pt x="225" y="339"/>
                    </a:lnTo>
                    <a:lnTo>
                      <a:pt x="191" y="369"/>
                    </a:lnTo>
                    <a:lnTo>
                      <a:pt x="175" y="338"/>
                    </a:lnTo>
                    <a:lnTo>
                      <a:pt x="0" y="345"/>
                    </a:lnTo>
                    <a:lnTo>
                      <a:pt x="14" y="328"/>
                    </a:lnTo>
                    <a:lnTo>
                      <a:pt x="146" y="316"/>
                    </a:lnTo>
                    <a:lnTo>
                      <a:pt x="58" y="270"/>
                    </a:lnTo>
                    <a:lnTo>
                      <a:pt x="89" y="258"/>
                    </a:lnTo>
                    <a:lnTo>
                      <a:pt x="165" y="311"/>
                    </a:lnTo>
                    <a:lnTo>
                      <a:pt x="177" y="305"/>
                    </a:lnTo>
                    <a:lnTo>
                      <a:pt x="210" y="178"/>
                    </a:lnTo>
                    <a:lnTo>
                      <a:pt x="74" y="88"/>
                    </a:lnTo>
                    <a:lnTo>
                      <a:pt x="19" y="79"/>
                    </a:lnTo>
                    <a:lnTo>
                      <a:pt x="46" y="0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5" name="Freeform 40"/>
              <p:cNvSpPr>
                <a:spLocks/>
              </p:cNvSpPr>
              <p:nvPr/>
            </p:nvSpPr>
            <p:spPr bwMode="auto">
              <a:xfrm>
                <a:off x="2104" y="2339"/>
                <a:ext cx="255" cy="51"/>
              </a:xfrm>
              <a:custGeom>
                <a:avLst/>
                <a:gdLst>
                  <a:gd name="T0" fmla="*/ 15 w 255"/>
                  <a:gd name="T1" fmla="*/ 5 h 51"/>
                  <a:gd name="T2" fmla="*/ 0 w 255"/>
                  <a:gd name="T3" fmla="*/ 51 h 51"/>
                  <a:gd name="T4" fmla="*/ 128 w 255"/>
                  <a:gd name="T5" fmla="*/ 32 h 51"/>
                  <a:gd name="T6" fmla="*/ 246 w 255"/>
                  <a:gd name="T7" fmla="*/ 20 h 51"/>
                  <a:gd name="T8" fmla="*/ 255 w 255"/>
                  <a:gd name="T9" fmla="*/ 0 h 51"/>
                  <a:gd name="T10" fmla="*/ 15 w 255"/>
                  <a:gd name="T11" fmla="*/ 5 h 51"/>
                  <a:gd name="T12" fmla="*/ 15 w 255"/>
                  <a:gd name="T13" fmla="*/ 5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5" h="51">
                    <a:moveTo>
                      <a:pt x="15" y="5"/>
                    </a:moveTo>
                    <a:lnTo>
                      <a:pt x="0" y="51"/>
                    </a:lnTo>
                    <a:lnTo>
                      <a:pt x="128" y="32"/>
                    </a:lnTo>
                    <a:lnTo>
                      <a:pt x="246" y="20"/>
                    </a:lnTo>
                    <a:lnTo>
                      <a:pt x="255" y="0"/>
                    </a:lnTo>
                    <a:lnTo>
                      <a:pt x="15" y="5"/>
                    </a:lnTo>
                    <a:lnTo>
                      <a:pt x="15" y="5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0" name="Freeform 41"/>
              <p:cNvSpPr>
                <a:spLocks/>
              </p:cNvSpPr>
              <p:nvPr/>
            </p:nvSpPr>
            <p:spPr bwMode="auto">
              <a:xfrm>
                <a:off x="2795" y="1095"/>
                <a:ext cx="101" cy="134"/>
              </a:xfrm>
              <a:custGeom>
                <a:avLst/>
                <a:gdLst>
                  <a:gd name="T0" fmla="*/ 0 w 101"/>
                  <a:gd name="T1" fmla="*/ 114 h 134"/>
                  <a:gd name="T2" fmla="*/ 4 w 101"/>
                  <a:gd name="T3" fmla="*/ 112 h 134"/>
                  <a:gd name="T4" fmla="*/ 16 w 101"/>
                  <a:gd name="T5" fmla="*/ 107 h 134"/>
                  <a:gd name="T6" fmla="*/ 31 w 101"/>
                  <a:gd name="T7" fmla="*/ 98 h 134"/>
                  <a:gd name="T8" fmla="*/ 48 w 101"/>
                  <a:gd name="T9" fmla="*/ 86 h 134"/>
                  <a:gd name="T10" fmla="*/ 62 w 101"/>
                  <a:gd name="T11" fmla="*/ 74 h 134"/>
                  <a:gd name="T12" fmla="*/ 71 w 101"/>
                  <a:gd name="T13" fmla="*/ 60 h 134"/>
                  <a:gd name="T14" fmla="*/ 74 w 101"/>
                  <a:gd name="T15" fmla="*/ 45 h 134"/>
                  <a:gd name="T16" fmla="*/ 73 w 101"/>
                  <a:gd name="T17" fmla="*/ 30 h 134"/>
                  <a:gd name="T18" fmla="*/ 62 w 101"/>
                  <a:gd name="T19" fmla="*/ 16 h 134"/>
                  <a:gd name="T20" fmla="*/ 42 w 101"/>
                  <a:gd name="T21" fmla="*/ 8 h 134"/>
                  <a:gd name="T22" fmla="*/ 24 w 101"/>
                  <a:gd name="T23" fmla="*/ 3 h 134"/>
                  <a:gd name="T24" fmla="*/ 17 w 101"/>
                  <a:gd name="T25" fmla="*/ 0 h 134"/>
                  <a:gd name="T26" fmla="*/ 28 w 101"/>
                  <a:gd name="T27" fmla="*/ 2 h 134"/>
                  <a:gd name="T28" fmla="*/ 54 w 101"/>
                  <a:gd name="T29" fmla="*/ 5 h 134"/>
                  <a:gd name="T30" fmla="*/ 82 w 101"/>
                  <a:gd name="T31" fmla="*/ 13 h 134"/>
                  <a:gd name="T32" fmla="*/ 100 w 101"/>
                  <a:gd name="T33" fmla="*/ 30 h 134"/>
                  <a:gd name="T34" fmla="*/ 101 w 101"/>
                  <a:gd name="T35" fmla="*/ 49 h 134"/>
                  <a:gd name="T36" fmla="*/ 91 w 101"/>
                  <a:gd name="T37" fmla="*/ 69 h 134"/>
                  <a:gd name="T38" fmla="*/ 73 w 101"/>
                  <a:gd name="T39" fmla="*/ 90 h 134"/>
                  <a:gd name="T40" fmla="*/ 50 w 101"/>
                  <a:gd name="T41" fmla="*/ 109 h 134"/>
                  <a:gd name="T42" fmla="*/ 29 w 101"/>
                  <a:gd name="T43" fmla="*/ 123 h 134"/>
                  <a:gd name="T44" fmla="*/ 17 w 101"/>
                  <a:gd name="T45" fmla="*/ 130 h 134"/>
                  <a:gd name="T46" fmla="*/ 11 w 101"/>
                  <a:gd name="T47" fmla="*/ 132 h 134"/>
                  <a:gd name="T48" fmla="*/ 10 w 101"/>
                  <a:gd name="T49" fmla="*/ 134 h 134"/>
                  <a:gd name="T50" fmla="*/ 0 w 101"/>
                  <a:gd name="T51" fmla="*/ 114 h 134"/>
                  <a:gd name="T52" fmla="*/ 0 w 101"/>
                  <a:gd name="T53" fmla="*/ 11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" h="134">
                    <a:moveTo>
                      <a:pt x="0" y="114"/>
                    </a:moveTo>
                    <a:lnTo>
                      <a:pt x="4" y="112"/>
                    </a:lnTo>
                    <a:lnTo>
                      <a:pt x="16" y="107"/>
                    </a:lnTo>
                    <a:lnTo>
                      <a:pt x="31" y="98"/>
                    </a:lnTo>
                    <a:lnTo>
                      <a:pt x="48" y="86"/>
                    </a:lnTo>
                    <a:lnTo>
                      <a:pt x="62" y="74"/>
                    </a:lnTo>
                    <a:lnTo>
                      <a:pt x="71" y="60"/>
                    </a:lnTo>
                    <a:lnTo>
                      <a:pt x="74" y="45"/>
                    </a:lnTo>
                    <a:lnTo>
                      <a:pt x="73" y="30"/>
                    </a:lnTo>
                    <a:lnTo>
                      <a:pt x="62" y="16"/>
                    </a:lnTo>
                    <a:lnTo>
                      <a:pt x="42" y="8"/>
                    </a:lnTo>
                    <a:lnTo>
                      <a:pt x="24" y="3"/>
                    </a:lnTo>
                    <a:lnTo>
                      <a:pt x="17" y="0"/>
                    </a:lnTo>
                    <a:lnTo>
                      <a:pt x="28" y="2"/>
                    </a:lnTo>
                    <a:lnTo>
                      <a:pt x="54" y="5"/>
                    </a:lnTo>
                    <a:lnTo>
                      <a:pt x="82" y="13"/>
                    </a:lnTo>
                    <a:lnTo>
                      <a:pt x="100" y="30"/>
                    </a:lnTo>
                    <a:lnTo>
                      <a:pt x="101" y="49"/>
                    </a:lnTo>
                    <a:lnTo>
                      <a:pt x="91" y="69"/>
                    </a:lnTo>
                    <a:lnTo>
                      <a:pt x="73" y="90"/>
                    </a:lnTo>
                    <a:lnTo>
                      <a:pt x="50" y="109"/>
                    </a:lnTo>
                    <a:lnTo>
                      <a:pt x="29" y="123"/>
                    </a:lnTo>
                    <a:lnTo>
                      <a:pt x="17" y="130"/>
                    </a:lnTo>
                    <a:lnTo>
                      <a:pt x="11" y="132"/>
                    </a:lnTo>
                    <a:lnTo>
                      <a:pt x="10" y="134"/>
                    </a:lnTo>
                    <a:lnTo>
                      <a:pt x="0" y="114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Freeform 42"/>
              <p:cNvSpPr>
                <a:spLocks/>
              </p:cNvSpPr>
              <p:nvPr/>
            </p:nvSpPr>
            <p:spPr bwMode="auto">
              <a:xfrm>
                <a:off x="2454" y="2337"/>
                <a:ext cx="214" cy="26"/>
              </a:xfrm>
              <a:custGeom>
                <a:avLst/>
                <a:gdLst>
                  <a:gd name="T0" fmla="*/ 6 w 214"/>
                  <a:gd name="T1" fmla="*/ 16 h 26"/>
                  <a:gd name="T2" fmla="*/ 27 w 214"/>
                  <a:gd name="T3" fmla="*/ 16 h 26"/>
                  <a:gd name="T4" fmla="*/ 81 w 214"/>
                  <a:gd name="T5" fmla="*/ 17 h 26"/>
                  <a:gd name="T6" fmla="*/ 147 w 214"/>
                  <a:gd name="T7" fmla="*/ 20 h 26"/>
                  <a:gd name="T8" fmla="*/ 203 w 214"/>
                  <a:gd name="T9" fmla="*/ 26 h 26"/>
                  <a:gd name="T10" fmla="*/ 214 w 214"/>
                  <a:gd name="T11" fmla="*/ 14 h 26"/>
                  <a:gd name="T12" fmla="*/ 198 w 214"/>
                  <a:gd name="T13" fmla="*/ 0 h 26"/>
                  <a:gd name="T14" fmla="*/ 0 w 214"/>
                  <a:gd name="T15" fmla="*/ 0 h 26"/>
                  <a:gd name="T16" fmla="*/ 6 w 214"/>
                  <a:gd name="T17" fmla="*/ 16 h 26"/>
                  <a:gd name="T18" fmla="*/ 6 w 214"/>
                  <a:gd name="T19" fmla="*/ 1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4" h="26">
                    <a:moveTo>
                      <a:pt x="6" y="16"/>
                    </a:moveTo>
                    <a:lnTo>
                      <a:pt x="27" y="16"/>
                    </a:lnTo>
                    <a:lnTo>
                      <a:pt x="81" y="17"/>
                    </a:lnTo>
                    <a:lnTo>
                      <a:pt x="147" y="20"/>
                    </a:lnTo>
                    <a:lnTo>
                      <a:pt x="203" y="26"/>
                    </a:lnTo>
                    <a:lnTo>
                      <a:pt x="214" y="14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6" y="16"/>
                    </a:lnTo>
                    <a:lnTo>
                      <a:pt x="6" y="16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Freeform 43"/>
              <p:cNvSpPr>
                <a:spLocks/>
              </p:cNvSpPr>
              <p:nvPr/>
            </p:nvSpPr>
            <p:spPr bwMode="auto">
              <a:xfrm>
                <a:off x="2801" y="1095"/>
                <a:ext cx="93" cy="135"/>
              </a:xfrm>
              <a:custGeom>
                <a:avLst/>
                <a:gdLst>
                  <a:gd name="T0" fmla="*/ 10 w 93"/>
                  <a:gd name="T1" fmla="*/ 0 h 135"/>
                  <a:gd name="T2" fmla="*/ 18 w 93"/>
                  <a:gd name="T3" fmla="*/ 2 h 135"/>
                  <a:gd name="T4" fmla="*/ 37 w 93"/>
                  <a:gd name="T5" fmla="*/ 5 h 135"/>
                  <a:gd name="T6" fmla="*/ 60 w 93"/>
                  <a:gd name="T7" fmla="*/ 13 h 135"/>
                  <a:gd name="T8" fmla="*/ 75 w 93"/>
                  <a:gd name="T9" fmla="*/ 30 h 135"/>
                  <a:gd name="T10" fmla="*/ 77 w 93"/>
                  <a:gd name="T11" fmla="*/ 49 h 135"/>
                  <a:gd name="T12" fmla="*/ 68 w 93"/>
                  <a:gd name="T13" fmla="*/ 67 h 135"/>
                  <a:gd name="T14" fmla="*/ 53 w 93"/>
                  <a:gd name="T15" fmla="*/ 86 h 135"/>
                  <a:gd name="T16" fmla="*/ 33 w 93"/>
                  <a:gd name="T17" fmla="*/ 104 h 135"/>
                  <a:gd name="T18" fmla="*/ 15 w 93"/>
                  <a:gd name="T19" fmla="*/ 118 h 135"/>
                  <a:gd name="T20" fmla="*/ 5 w 93"/>
                  <a:gd name="T21" fmla="*/ 124 h 135"/>
                  <a:gd name="T22" fmla="*/ 0 w 93"/>
                  <a:gd name="T23" fmla="*/ 125 h 135"/>
                  <a:gd name="T24" fmla="*/ 0 w 93"/>
                  <a:gd name="T25" fmla="*/ 125 h 135"/>
                  <a:gd name="T26" fmla="*/ 4 w 93"/>
                  <a:gd name="T27" fmla="*/ 135 h 135"/>
                  <a:gd name="T28" fmla="*/ 7 w 93"/>
                  <a:gd name="T29" fmla="*/ 134 h 135"/>
                  <a:gd name="T30" fmla="*/ 14 w 93"/>
                  <a:gd name="T31" fmla="*/ 129 h 135"/>
                  <a:gd name="T32" fmla="*/ 28 w 93"/>
                  <a:gd name="T33" fmla="*/ 119 h 135"/>
                  <a:gd name="T34" fmla="*/ 48 w 93"/>
                  <a:gd name="T35" fmla="*/ 103 h 135"/>
                  <a:gd name="T36" fmla="*/ 69 w 93"/>
                  <a:gd name="T37" fmla="*/ 84 h 135"/>
                  <a:gd name="T38" fmla="*/ 85 w 93"/>
                  <a:gd name="T39" fmla="*/ 66 h 135"/>
                  <a:gd name="T40" fmla="*/ 93 w 93"/>
                  <a:gd name="T41" fmla="*/ 47 h 135"/>
                  <a:gd name="T42" fmla="*/ 89 w 93"/>
                  <a:gd name="T43" fmla="*/ 28 h 135"/>
                  <a:gd name="T44" fmla="*/ 70 w 93"/>
                  <a:gd name="T45" fmla="*/ 12 h 135"/>
                  <a:gd name="T46" fmla="*/ 44 w 93"/>
                  <a:gd name="T47" fmla="*/ 5 h 135"/>
                  <a:gd name="T48" fmla="*/ 19 w 93"/>
                  <a:gd name="T49" fmla="*/ 0 h 135"/>
                  <a:gd name="T50" fmla="*/ 10 w 93"/>
                  <a:gd name="T51" fmla="*/ 0 h 135"/>
                  <a:gd name="T52" fmla="*/ 10 w 93"/>
                  <a:gd name="T5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3" h="135">
                    <a:moveTo>
                      <a:pt x="10" y="0"/>
                    </a:moveTo>
                    <a:lnTo>
                      <a:pt x="18" y="2"/>
                    </a:lnTo>
                    <a:lnTo>
                      <a:pt x="37" y="5"/>
                    </a:lnTo>
                    <a:lnTo>
                      <a:pt x="60" y="13"/>
                    </a:lnTo>
                    <a:lnTo>
                      <a:pt x="75" y="30"/>
                    </a:lnTo>
                    <a:lnTo>
                      <a:pt x="77" y="49"/>
                    </a:lnTo>
                    <a:lnTo>
                      <a:pt x="68" y="67"/>
                    </a:lnTo>
                    <a:lnTo>
                      <a:pt x="53" y="86"/>
                    </a:lnTo>
                    <a:lnTo>
                      <a:pt x="33" y="104"/>
                    </a:lnTo>
                    <a:lnTo>
                      <a:pt x="15" y="118"/>
                    </a:lnTo>
                    <a:lnTo>
                      <a:pt x="5" y="124"/>
                    </a:lnTo>
                    <a:lnTo>
                      <a:pt x="0" y="125"/>
                    </a:lnTo>
                    <a:lnTo>
                      <a:pt x="0" y="125"/>
                    </a:lnTo>
                    <a:lnTo>
                      <a:pt x="4" y="135"/>
                    </a:lnTo>
                    <a:lnTo>
                      <a:pt x="7" y="134"/>
                    </a:lnTo>
                    <a:lnTo>
                      <a:pt x="14" y="129"/>
                    </a:lnTo>
                    <a:lnTo>
                      <a:pt x="28" y="119"/>
                    </a:lnTo>
                    <a:lnTo>
                      <a:pt x="48" y="103"/>
                    </a:lnTo>
                    <a:lnTo>
                      <a:pt x="69" y="84"/>
                    </a:lnTo>
                    <a:lnTo>
                      <a:pt x="85" y="66"/>
                    </a:lnTo>
                    <a:lnTo>
                      <a:pt x="93" y="47"/>
                    </a:lnTo>
                    <a:lnTo>
                      <a:pt x="89" y="28"/>
                    </a:lnTo>
                    <a:lnTo>
                      <a:pt x="70" y="12"/>
                    </a:lnTo>
                    <a:lnTo>
                      <a:pt x="44" y="5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Freeform 44"/>
              <p:cNvSpPr>
                <a:spLocks/>
              </p:cNvSpPr>
              <p:nvPr/>
            </p:nvSpPr>
            <p:spPr bwMode="auto">
              <a:xfrm>
                <a:off x="2086" y="993"/>
                <a:ext cx="796" cy="692"/>
              </a:xfrm>
              <a:custGeom>
                <a:avLst/>
                <a:gdLst>
                  <a:gd name="T0" fmla="*/ 760 w 796"/>
                  <a:gd name="T1" fmla="*/ 161 h 692"/>
                  <a:gd name="T2" fmla="*/ 761 w 796"/>
                  <a:gd name="T3" fmla="*/ 143 h 692"/>
                  <a:gd name="T4" fmla="*/ 708 w 796"/>
                  <a:gd name="T5" fmla="*/ 111 h 692"/>
                  <a:gd name="T6" fmla="*/ 494 w 796"/>
                  <a:gd name="T7" fmla="*/ 74 h 692"/>
                  <a:gd name="T8" fmla="*/ 331 w 796"/>
                  <a:gd name="T9" fmla="*/ 114 h 692"/>
                  <a:gd name="T10" fmla="*/ 240 w 796"/>
                  <a:gd name="T11" fmla="*/ 272 h 692"/>
                  <a:gd name="T12" fmla="*/ 202 w 796"/>
                  <a:gd name="T13" fmla="*/ 496 h 692"/>
                  <a:gd name="T14" fmla="*/ 168 w 796"/>
                  <a:gd name="T15" fmla="*/ 676 h 692"/>
                  <a:gd name="T16" fmla="*/ 82 w 796"/>
                  <a:gd name="T17" fmla="*/ 633 h 692"/>
                  <a:gd name="T18" fmla="*/ 0 w 796"/>
                  <a:gd name="T19" fmla="*/ 386 h 692"/>
                  <a:gd name="T20" fmla="*/ 90 w 796"/>
                  <a:gd name="T21" fmla="*/ 154 h 692"/>
                  <a:gd name="T22" fmla="*/ 340 w 796"/>
                  <a:gd name="T23" fmla="*/ 41 h 692"/>
                  <a:gd name="T24" fmla="*/ 567 w 796"/>
                  <a:gd name="T25" fmla="*/ 28 h 692"/>
                  <a:gd name="T26" fmla="*/ 697 w 796"/>
                  <a:gd name="T27" fmla="*/ 65 h 692"/>
                  <a:gd name="T28" fmla="*/ 761 w 796"/>
                  <a:gd name="T29" fmla="*/ 75 h 692"/>
                  <a:gd name="T30" fmla="*/ 785 w 796"/>
                  <a:gd name="T31" fmla="*/ 48 h 692"/>
                  <a:gd name="T32" fmla="*/ 775 w 796"/>
                  <a:gd name="T33" fmla="*/ 23 h 692"/>
                  <a:gd name="T34" fmla="*/ 738 w 796"/>
                  <a:gd name="T35" fmla="*/ 10 h 692"/>
                  <a:gd name="T36" fmla="*/ 746 w 796"/>
                  <a:gd name="T37" fmla="*/ 0 h 692"/>
                  <a:gd name="T38" fmla="*/ 771 w 796"/>
                  <a:gd name="T39" fmla="*/ 7 h 692"/>
                  <a:gd name="T40" fmla="*/ 796 w 796"/>
                  <a:gd name="T41" fmla="*/ 40 h 692"/>
                  <a:gd name="T42" fmla="*/ 785 w 796"/>
                  <a:gd name="T43" fmla="*/ 76 h 692"/>
                  <a:gd name="T44" fmla="*/ 742 w 796"/>
                  <a:gd name="T45" fmla="*/ 86 h 692"/>
                  <a:gd name="T46" fmla="*/ 644 w 796"/>
                  <a:gd name="T47" fmla="*/ 60 h 692"/>
                  <a:gd name="T48" fmla="*/ 467 w 796"/>
                  <a:gd name="T49" fmla="*/ 41 h 692"/>
                  <a:gd name="T50" fmla="*/ 213 w 796"/>
                  <a:gd name="T51" fmla="*/ 93 h 692"/>
                  <a:gd name="T52" fmla="*/ 32 w 796"/>
                  <a:gd name="T53" fmla="*/ 253 h 692"/>
                  <a:gd name="T54" fmla="*/ 37 w 796"/>
                  <a:gd name="T55" fmla="*/ 506 h 692"/>
                  <a:gd name="T56" fmla="*/ 127 w 796"/>
                  <a:gd name="T57" fmla="*/ 668 h 692"/>
                  <a:gd name="T58" fmla="*/ 176 w 796"/>
                  <a:gd name="T59" fmla="*/ 599 h 692"/>
                  <a:gd name="T60" fmla="*/ 200 w 796"/>
                  <a:gd name="T61" fmla="*/ 397 h 692"/>
                  <a:gd name="T62" fmla="*/ 262 w 796"/>
                  <a:gd name="T63" fmla="*/ 184 h 692"/>
                  <a:gd name="T64" fmla="*/ 393 w 796"/>
                  <a:gd name="T65" fmla="*/ 65 h 692"/>
                  <a:gd name="T66" fmla="*/ 622 w 796"/>
                  <a:gd name="T67" fmla="*/ 80 h 692"/>
                  <a:gd name="T68" fmla="*/ 776 w 796"/>
                  <a:gd name="T69" fmla="*/ 134 h 692"/>
                  <a:gd name="T70" fmla="*/ 769 w 796"/>
                  <a:gd name="T71" fmla="*/ 169 h 692"/>
                  <a:gd name="T72" fmla="*/ 759 w 796"/>
                  <a:gd name="T73" fmla="*/ 183 h 692"/>
                  <a:gd name="T74" fmla="*/ 759 w 796"/>
                  <a:gd name="T75" fmla="*/ 164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96" h="692">
                    <a:moveTo>
                      <a:pt x="759" y="164"/>
                    </a:moveTo>
                    <a:lnTo>
                      <a:pt x="760" y="161"/>
                    </a:lnTo>
                    <a:lnTo>
                      <a:pt x="762" y="153"/>
                    </a:lnTo>
                    <a:lnTo>
                      <a:pt x="761" y="143"/>
                    </a:lnTo>
                    <a:lnTo>
                      <a:pt x="756" y="130"/>
                    </a:lnTo>
                    <a:lnTo>
                      <a:pt x="708" y="111"/>
                    </a:lnTo>
                    <a:lnTo>
                      <a:pt x="609" y="89"/>
                    </a:lnTo>
                    <a:lnTo>
                      <a:pt x="494" y="74"/>
                    </a:lnTo>
                    <a:lnTo>
                      <a:pt x="398" y="78"/>
                    </a:lnTo>
                    <a:lnTo>
                      <a:pt x="331" y="114"/>
                    </a:lnTo>
                    <a:lnTo>
                      <a:pt x="278" y="181"/>
                    </a:lnTo>
                    <a:lnTo>
                      <a:pt x="240" y="272"/>
                    </a:lnTo>
                    <a:lnTo>
                      <a:pt x="217" y="380"/>
                    </a:lnTo>
                    <a:lnTo>
                      <a:pt x="202" y="496"/>
                    </a:lnTo>
                    <a:lnTo>
                      <a:pt x="188" y="603"/>
                    </a:lnTo>
                    <a:lnTo>
                      <a:pt x="168" y="676"/>
                    </a:lnTo>
                    <a:lnTo>
                      <a:pt x="134" y="692"/>
                    </a:lnTo>
                    <a:lnTo>
                      <a:pt x="82" y="633"/>
                    </a:lnTo>
                    <a:lnTo>
                      <a:pt x="31" y="522"/>
                    </a:lnTo>
                    <a:lnTo>
                      <a:pt x="0" y="386"/>
                    </a:lnTo>
                    <a:lnTo>
                      <a:pt x="16" y="256"/>
                    </a:lnTo>
                    <a:lnTo>
                      <a:pt x="90" y="154"/>
                    </a:lnTo>
                    <a:lnTo>
                      <a:pt x="206" y="84"/>
                    </a:lnTo>
                    <a:lnTo>
                      <a:pt x="340" y="41"/>
                    </a:lnTo>
                    <a:lnTo>
                      <a:pt x="466" y="24"/>
                    </a:lnTo>
                    <a:lnTo>
                      <a:pt x="567" y="28"/>
                    </a:lnTo>
                    <a:lnTo>
                      <a:pt x="643" y="45"/>
                    </a:lnTo>
                    <a:lnTo>
                      <a:pt x="697" y="65"/>
                    </a:lnTo>
                    <a:lnTo>
                      <a:pt x="736" y="77"/>
                    </a:lnTo>
                    <a:lnTo>
                      <a:pt x="761" y="75"/>
                    </a:lnTo>
                    <a:lnTo>
                      <a:pt x="778" y="64"/>
                    </a:lnTo>
                    <a:lnTo>
                      <a:pt x="785" y="48"/>
                    </a:lnTo>
                    <a:lnTo>
                      <a:pt x="786" y="35"/>
                    </a:lnTo>
                    <a:lnTo>
                      <a:pt x="775" y="23"/>
                    </a:lnTo>
                    <a:lnTo>
                      <a:pt x="756" y="15"/>
                    </a:lnTo>
                    <a:lnTo>
                      <a:pt x="738" y="10"/>
                    </a:lnTo>
                    <a:lnTo>
                      <a:pt x="730" y="9"/>
                    </a:lnTo>
                    <a:lnTo>
                      <a:pt x="746" y="0"/>
                    </a:lnTo>
                    <a:lnTo>
                      <a:pt x="752" y="2"/>
                    </a:lnTo>
                    <a:lnTo>
                      <a:pt x="771" y="7"/>
                    </a:lnTo>
                    <a:lnTo>
                      <a:pt x="788" y="19"/>
                    </a:lnTo>
                    <a:lnTo>
                      <a:pt x="796" y="40"/>
                    </a:lnTo>
                    <a:lnTo>
                      <a:pt x="794" y="60"/>
                    </a:lnTo>
                    <a:lnTo>
                      <a:pt x="785" y="76"/>
                    </a:lnTo>
                    <a:lnTo>
                      <a:pt x="768" y="83"/>
                    </a:lnTo>
                    <a:lnTo>
                      <a:pt x="742" y="86"/>
                    </a:lnTo>
                    <a:lnTo>
                      <a:pt x="702" y="76"/>
                    </a:lnTo>
                    <a:lnTo>
                      <a:pt x="644" y="60"/>
                    </a:lnTo>
                    <a:lnTo>
                      <a:pt x="568" y="44"/>
                    </a:lnTo>
                    <a:lnTo>
                      <a:pt x="467" y="41"/>
                    </a:lnTo>
                    <a:lnTo>
                      <a:pt x="342" y="55"/>
                    </a:lnTo>
                    <a:lnTo>
                      <a:pt x="213" y="93"/>
                    </a:lnTo>
                    <a:lnTo>
                      <a:pt x="102" y="158"/>
                    </a:lnTo>
                    <a:lnTo>
                      <a:pt x="32" y="253"/>
                    </a:lnTo>
                    <a:lnTo>
                      <a:pt x="15" y="377"/>
                    </a:lnTo>
                    <a:lnTo>
                      <a:pt x="37" y="506"/>
                    </a:lnTo>
                    <a:lnTo>
                      <a:pt x="82" y="612"/>
                    </a:lnTo>
                    <a:lnTo>
                      <a:pt x="127" y="668"/>
                    </a:lnTo>
                    <a:lnTo>
                      <a:pt x="158" y="658"/>
                    </a:lnTo>
                    <a:lnTo>
                      <a:pt x="176" y="599"/>
                    </a:lnTo>
                    <a:lnTo>
                      <a:pt x="188" y="506"/>
                    </a:lnTo>
                    <a:lnTo>
                      <a:pt x="200" y="397"/>
                    </a:lnTo>
                    <a:lnTo>
                      <a:pt x="222" y="285"/>
                    </a:lnTo>
                    <a:lnTo>
                      <a:pt x="262" y="184"/>
                    </a:lnTo>
                    <a:lnTo>
                      <a:pt x="319" y="107"/>
                    </a:lnTo>
                    <a:lnTo>
                      <a:pt x="393" y="65"/>
                    </a:lnTo>
                    <a:lnTo>
                      <a:pt x="497" y="61"/>
                    </a:lnTo>
                    <a:lnTo>
                      <a:pt x="622" y="80"/>
                    </a:lnTo>
                    <a:lnTo>
                      <a:pt x="728" y="108"/>
                    </a:lnTo>
                    <a:lnTo>
                      <a:pt x="776" y="134"/>
                    </a:lnTo>
                    <a:lnTo>
                      <a:pt x="776" y="154"/>
                    </a:lnTo>
                    <a:lnTo>
                      <a:pt x="769" y="169"/>
                    </a:lnTo>
                    <a:lnTo>
                      <a:pt x="761" y="179"/>
                    </a:lnTo>
                    <a:lnTo>
                      <a:pt x="759" y="183"/>
                    </a:lnTo>
                    <a:lnTo>
                      <a:pt x="759" y="164"/>
                    </a:lnTo>
                    <a:lnTo>
                      <a:pt x="759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Freeform 45"/>
              <p:cNvSpPr>
                <a:spLocks/>
              </p:cNvSpPr>
              <p:nvPr/>
            </p:nvSpPr>
            <p:spPr bwMode="auto">
              <a:xfrm>
                <a:off x="2843" y="970"/>
                <a:ext cx="26" cy="17"/>
              </a:xfrm>
              <a:custGeom>
                <a:avLst/>
                <a:gdLst>
                  <a:gd name="T0" fmla="*/ 0 w 26"/>
                  <a:gd name="T1" fmla="*/ 17 h 17"/>
                  <a:gd name="T2" fmla="*/ 26 w 26"/>
                  <a:gd name="T3" fmla="*/ 11 h 17"/>
                  <a:gd name="T4" fmla="*/ 25 w 26"/>
                  <a:gd name="T5" fmla="*/ 3 h 17"/>
                  <a:gd name="T6" fmla="*/ 18 w 26"/>
                  <a:gd name="T7" fmla="*/ 0 h 17"/>
                  <a:gd name="T8" fmla="*/ 0 w 26"/>
                  <a:gd name="T9" fmla="*/ 17 h 17"/>
                  <a:gd name="T10" fmla="*/ 0 w 26"/>
                  <a:gd name="T1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7">
                    <a:moveTo>
                      <a:pt x="0" y="17"/>
                    </a:moveTo>
                    <a:lnTo>
                      <a:pt x="26" y="11"/>
                    </a:lnTo>
                    <a:lnTo>
                      <a:pt x="25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Freeform 46"/>
              <p:cNvSpPr>
                <a:spLocks/>
              </p:cNvSpPr>
              <p:nvPr/>
            </p:nvSpPr>
            <p:spPr bwMode="auto">
              <a:xfrm>
                <a:off x="2829" y="934"/>
                <a:ext cx="16" cy="41"/>
              </a:xfrm>
              <a:custGeom>
                <a:avLst/>
                <a:gdLst>
                  <a:gd name="T0" fmla="*/ 5 w 16"/>
                  <a:gd name="T1" fmla="*/ 41 h 41"/>
                  <a:gd name="T2" fmla="*/ 7 w 16"/>
                  <a:gd name="T3" fmla="*/ 21 h 41"/>
                  <a:gd name="T4" fmla="*/ 16 w 16"/>
                  <a:gd name="T5" fmla="*/ 9 h 41"/>
                  <a:gd name="T6" fmla="*/ 9 w 16"/>
                  <a:gd name="T7" fmla="*/ 0 h 41"/>
                  <a:gd name="T8" fmla="*/ 1 w 16"/>
                  <a:gd name="T9" fmla="*/ 10 h 41"/>
                  <a:gd name="T10" fmla="*/ 0 w 16"/>
                  <a:gd name="T11" fmla="*/ 26 h 41"/>
                  <a:gd name="T12" fmla="*/ 5 w 16"/>
                  <a:gd name="T13" fmla="*/ 41 h 41"/>
                  <a:gd name="T14" fmla="*/ 5 w 16"/>
                  <a:gd name="T15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41">
                    <a:moveTo>
                      <a:pt x="5" y="41"/>
                    </a:moveTo>
                    <a:lnTo>
                      <a:pt x="7" y="21"/>
                    </a:lnTo>
                    <a:lnTo>
                      <a:pt x="16" y="9"/>
                    </a:lnTo>
                    <a:lnTo>
                      <a:pt x="9" y="0"/>
                    </a:lnTo>
                    <a:lnTo>
                      <a:pt x="1" y="10"/>
                    </a:lnTo>
                    <a:lnTo>
                      <a:pt x="0" y="26"/>
                    </a:lnTo>
                    <a:lnTo>
                      <a:pt x="5" y="41"/>
                    </a:lnTo>
                    <a:lnTo>
                      <a:pt x="5" y="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Freeform 47"/>
              <p:cNvSpPr>
                <a:spLocks/>
              </p:cNvSpPr>
              <p:nvPr/>
            </p:nvSpPr>
            <p:spPr bwMode="auto">
              <a:xfrm>
                <a:off x="2782" y="957"/>
                <a:ext cx="35" cy="26"/>
              </a:xfrm>
              <a:custGeom>
                <a:avLst/>
                <a:gdLst>
                  <a:gd name="T0" fmla="*/ 35 w 35"/>
                  <a:gd name="T1" fmla="*/ 26 h 26"/>
                  <a:gd name="T2" fmla="*/ 18 w 35"/>
                  <a:gd name="T3" fmla="*/ 2 h 26"/>
                  <a:gd name="T4" fmla="*/ 6 w 35"/>
                  <a:gd name="T5" fmla="*/ 0 h 26"/>
                  <a:gd name="T6" fmla="*/ 0 w 35"/>
                  <a:gd name="T7" fmla="*/ 7 h 26"/>
                  <a:gd name="T8" fmla="*/ 14 w 35"/>
                  <a:gd name="T9" fmla="*/ 14 h 26"/>
                  <a:gd name="T10" fmla="*/ 35 w 35"/>
                  <a:gd name="T11" fmla="*/ 26 h 26"/>
                  <a:gd name="T12" fmla="*/ 35 w 35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26">
                    <a:moveTo>
                      <a:pt x="35" y="26"/>
                    </a:moveTo>
                    <a:lnTo>
                      <a:pt x="18" y="2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4" y="14"/>
                    </a:lnTo>
                    <a:lnTo>
                      <a:pt x="35" y="26"/>
                    </a:lnTo>
                    <a:lnTo>
                      <a:pt x="35" y="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Freeform 48"/>
              <p:cNvSpPr>
                <a:spLocks/>
              </p:cNvSpPr>
              <p:nvPr/>
            </p:nvSpPr>
            <p:spPr bwMode="auto">
              <a:xfrm>
                <a:off x="2767" y="1001"/>
                <a:ext cx="38" cy="19"/>
              </a:xfrm>
              <a:custGeom>
                <a:avLst/>
                <a:gdLst>
                  <a:gd name="T0" fmla="*/ 38 w 38"/>
                  <a:gd name="T1" fmla="*/ 0 h 19"/>
                  <a:gd name="T2" fmla="*/ 10 w 38"/>
                  <a:gd name="T3" fmla="*/ 2 h 19"/>
                  <a:gd name="T4" fmla="*/ 0 w 38"/>
                  <a:gd name="T5" fmla="*/ 11 h 19"/>
                  <a:gd name="T6" fmla="*/ 0 w 38"/>
                  <a:gd name="T7" fmla="*/ 19 h 19"/>
                  <a:gd name="T8" fmla="*/ 14 w 38"/>
                  <a:gd name="T9" fmla="*/ 19 h 19"/>
                  <a:gd name="T10" fmla="*/ 25 w 38"/>
                  <a:gd name="T11" fmla="*/ 10 h 19"/>
                  <a:gd name="T12" fmla="*/ 38 w 38"/>
                  <a:gd name="T13" fmla="*/ 0 h 19"/>
                  <a:gd name="T14" fmla="*/ 38 w 38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19">
                    <a:moveTo>
                      <a:pt x="38" y="0"/>
                    </a:moveTo>
                    <a:lnTo>
                      <a:pt x="10" y="2"/>
                    </a:lnTo>
                    <a:lnTo>
                      <a:pt x="0" y="11"/>
                    </a:lnTo>
                    <a:lnTo>
                      <a:pt x="0" y="19"/>
                    </a:lnTo>
                    <a:lnTo>
                      <a:pt x="14" y="19"/>
                    </a:lnTo>
                    <a:lnTo>
                      <a:pt x="25" y="10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Freeform 49"/>
              <p:cNvSpPr>
                <a:spLocks/>
              </p:cNvSpPr>
              <p:nvPr/>
            </p:nvSpPr>
            <p:spPr bwMode="auto">
              <a:xfrm>
                <a:off x="2619" y="1684"/>
                <a:ext cx="48" cy="39"/>
              </a:xfrm>
              <a:custGeom>
                <a:avLst/>
                <a:gdLst>
                  <a:gd name="T0" fmla="*/ 0 w 48"/>
                  <a:gd name="T1" fmla="*/ 0 h 39"/>
                  <a:gd name="T2" fmla="*/ 5 w 48"/>
                  <a:gd name="T3" fmla="*/ 0 h 39"/>
                  <a:gd name="T4" fmla="*/ 20 w 48"/>
                  <a:gd name="T5" fmla="*/ 1 h 39"/>
                  <a:gd name="T6" fmla="*/ 35 w 48"/>
                  <a:gd name="T7" fmla="*/ 5 h 39"/>
                  <a:gd name="T8" fmla="*/ 46 w 48"/>
                  <a:gd name="T9" fmla="*/ 11 h 39"/>
                  <a:gd name="T10" fmla="*/ 48 w 48"/>
                  <a:gd name="T11" fmla="*/ 19 h 39"/>
                  <a:gd name="T12" fmla="*/ 43 w 48"/>
                  <a:gd name="T13" fmla="*/ 28 h 39"/>
                  <a:gd name="T14" fmla="*/ 37 w 48"/>
                  <a:gd name="T15" fmla="*/ 35 h 39"/>
                  <a:gd name="T16" fmla="*/ 34 w 48"/>
                  <a:gd name="T17" fmla="*/ 39 h 39"/>
                  <a:gd name="T18" fmla="*/ 9 w 48"/>
                  <a:gd name="T19" fmla="*/ 25 h 39"/>
                  <a:gd name="T20" fmla="*/ 0 w 48"/>
                  <a:gd name="T21" fmla="*/ 0 h 39"/>
                  <a:gd name="T22" fmla="*/ 0 w 48"/>
                  <a:gd name="T23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39">
                    <a:moveTo>
                      <a:pt x="0" y="0"/>
                    </a:moveTo>
                    <a:lnTo>
                      <a:pt x="5" y="0"/>
                    </a:lnTo>
                    <a:lnTo>
                      <a:pt x="20" y="1"/>
                    </a:lnTo>
                    <a:lnTo>
                      <a:pt x="35" y="5"/>
                    </a:lnTo>
                    <a:lnTo>
                      <a:pt x="46" y="11"/>
                    </a:lnTo>
                    <a:lnTo>
                      <a:pt x="48" y="19"/>
                    </a:lnTo>
                    <a:lnTo>
                      <a:pt x="43" y="28"/>
                    </a:lnTo>
                    <a:lnTo>
                      <a:pt x="37" y="35"/>
                    </a:lnTo>
                    <a:lnTo>
                      <a:pt x="34" y="39"/>
                    </a:lnTo>
                    <a:lnTo>
                      <a:pt x="9" y="2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Freeform 50"/>
              <p:cNvSpPr>
                <a:spLocks/>
              </p:cNvSpPr>
              <p:nvPr/>
            </p:nvSpPr>
            <p:spPr bwMode="auto">
              <a:xfrm>
                <a:off x="2514" y="1416"/>
                <a:ext cx="219" cy="171"/>
              </a:xfrm>
              <a:custGeom>
                <a:avLst/>
                <a:gdLst>
                  <a:gd name="T0" fmla="*/ 28 w 219"/>
                  <a:gd name="T1" fmla="*/ 4 h 171"/>
                  <a:gd name="T2" fmla="*/ 35 w 219"/>
                  <a:gd name="T3" fmla="*/ 2 h 171"/>
                  <a:gd name="T4" fmla="*/ 52 w 219"/>
                  <a:gd name="T5" fmla="*/ 0 h 171"/>
                  <a:gd name="T6" fmla="*/ 74 w 219"/>
                  <a:gd name="T7" fmla="*/ 1 h 171"/>
                  <a:gd name="T8" fmla="*/ 96 w 219"/>
                  <a:gd name="T9" fmla="*/ 9 h 171"/>
                  <a:gd name="T10" fmla="*/ 115 w 219"/>
                  <a:gd name="T11" fmla="*/ 29 h 171"/>
                  <a:gd name="T12" fmla="*/ 136 w 219"/>
                  <a:gd name="T13" fmla="*/ 57 h 171"/>
                  <a:gd name="T14" fmla="*/ 156 w 219"/>
                  <a:gd name="T15" fmla="*/ 87 h 171"/>
                  <a:gd name="T16" fmla="*/ 175 w 219"/>
                  <a:gd name="T17" fmla="*/ 111 h 171"/>
                  <a:gd name="T18" fmla="*/ 191 w 219"/>
                  <a:gd name="T19" fmla="*/ 124 h 171"/>
                  <a:gd name="T20" fmla="*/ 206 w 219"/>
                  <a:gd name="T21" fmla="*/ 130 h 171"/>
                  <a:gd name="T22" fmla="*/ 215 w 219"/>
                  <a:gd name="T23" fmla="*/ 133 h 171"/>
                  <a:gd name="T24" fmla="*/ 219 w 219"/>
                  <a:gd name="T25" fmla="*/ 133 h 171"/>
                  <a:gd name="T26" fmla="*/ 217 w 219"/>
                  <a:gd name="T27" fmla="*/ 136 h 171"/>
                  <a:gd name="T28" fmla="*/ 212 w 219"/>
                  <a:gd name="T29" fmla="*/ 145 h 171"/>
                  <a:gd name="T30" fmla="*/ 204 w 219"/>
                  <a:gd name="T31" fmla="*/ 157 h 171"/>
                  <a:gd name="T32" fmla="*/ 191 w 219"/>
                  <a:gd name="T33" fmla="*/ 166 h 171"/>
                  <a:gd name="T34" fmla="*/ 174 w 219"/>
                  <a:gd name="T35" fmla="*/ 170 h 171"/>
                  <a:gd name="T36" fmla="*/ 159 w 219"/>
                  <a:gd name="T37" fmla="*/ 171 h 171"/>
                  <a:gd name="T38" fmla="*/ 147 w 219"/>
                  <a:gd name="T39" fmla="*/ 170 h 171"/>
                  <a:gd name="T40" fmla="*/ 143 w 219"/>
                  <a:gd name="T41" fmla="*/ 170 h 171"/>
                  <a:gd name="T42" fmla="*/ 137 w 219"/>
                  <a:gd name="T43" fmla="*/ 145 h 171"/>
                  <a:gd name="T44" fmla="*/ 151 w 219"/>
                  <a:gd name="T45" fmla="*/ 142 h 171"/>
                  <a:gd name="T46" fmla="*/ 151 w 219"/>
                  <a:gd name="T47" fmla="*/ 124 h 171"/>
                  <a:gd name="T48" fmla="*/ 97 w 219"/>
                  <a:gd name="T49" fmla="*/ 61 h 171"/>
                  <a:gd name="T50" fmla="*/ 94 w 219"/>
                  <a:gd name="T51" fmla="*/ 58 h 171"/>
                  <a:gd name="T52" fmla="*/ 87 w 219"/>
                  <a:gd name="T53" fmla="*/ 54 h 171"/>
                  <a:gd name="T54" fmla="*/ 75 w 219"/>
                  <a:gd name="T55" fmla="*/ 49 h 171"/>
                  <a:gd name="T56" fmla="*/ 59 w 219"/>
                  <a:gd name="T57" fmla="*/ 47 h 171"/>
                  <a:gd name="T58" fmla="*/ 40 w 219"/>
                  <a:gd name="T59" fmla="*/ 49 h 171"/>
                  <a:gd name="T60" fmla="*/ 20 w 219"/>
                  <a:gd name="T61" fmla="*/ 54 h 171"/>
                  <a:gd name="T62" fmla="*/ 5 w 219"/>
                  <a:gd name="T63" fmla="*/ 58 h 171"/>
                  <a:gd name="T64" fmla="*/ 0 w 219"/>
                  <a:gd name="T65" fmla="*/ 61 h 171"/>
                  <a:gd name="T66" fmla="*/ 0 w 219"/>
                  <a:gd name="T67" fmla="*/ 31 h 171"/>
                  <a:gd name="T68" fmla="*/ 28 w 219"/>
                  <a:gd name="T69" fmla="*/ 4 h 171"/>
                  <a:gd name="T70" fmla="*/ 28 w 219"/>
                  <a:gd name="T71" fmla="*/ 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9" h="171">
                    <a:moveTo>
                      <a:pt x="28" y="4"/>
                    </a:moveTo>
                    <a:lnTo>
                      <a:pt x="35" y="2"/>
                    </a:lnTo>
                    <a:lnTo>
                      <a:pt x="52" y="0"/>
                    </a:lnTo>
                    <a:lnTo>
                      <a:pt x="74" y="1"/>
                    </a:lnTo>
                    <a:lnTo>
                      <a:pt x="96" y="9"/>
                    </a:lnTo>
                    <a:lnTo>
                      <a:pt x="115" y="29"/>
                    </a:lnTo>
                    <a:lnTo>
                      <a:pt x="136" y="57"/>
                    </a:lnTo>
                    <a:lnTo>
                      <a:pt x="156" y="87"/>
                    </a:lnTo>
                    <a:lnTo>
                      <a:pt x="175" y="111"/>
                    </a:lnTo>
                    <a:lnTo>
                      <a:pt x="191" y="124"/>
                    </a:lnTo>
                    <a:lnTo>
                      <a:pt x="206" y="130"/>
                    </a:lnTo>
                    <a:lnTo>
                      <a:pt x="215" y="133"/>
                    </a:lnTo>
                    <a:lnTo>
                      <a:pt x="219" y="133"/>
                    </a:lnTo>
                    <a:lnTo>
                      <a:pt x="217" y="136"/>
                    </a:lnTo>
                    <a:lnTo>
                      <a:pt x="212" y="145"/>
                    </a:lnTo>
                    <a:lnTo>
                      <a:pt x="204" y="157"/>
                    </a:lnTo>
                    <a:lnTo>
                      <a:pt x="191" y="166"/>
                    </a:lnTo>
                    <a:lnTo>
                      <a:pt x="174" y="170"/>
                    </a:lnTo>
                    <a:lnTo>
                      <a:pt x="159" y="171"/>
                    </a:lnTo>
                    <a:lnTo>
                      <a:pt x="147" y="170"/>
                    </a:lnTo>
                    <a:lnTo>
                      <a:pt x="143" y="170"/>
                    </a:lnTo>
                    <a:lnTo>
                      <a:pt x="137" y="145"/>
                    </a:lnTo>
                    <a:lnTo>
                      <a:pt x="151" y="142"/>
                    </a:lnTo>
                    <a:lnTo>
                      <a:pt x="151" y="124"/>
                    </a:lnTo>
                    <a:lnTo>
                      <a:pt x="97" y="61"/>
                    </a:lnTo>
                    <a:lnTo>
                      <a:pt x="94" y="58"/>
                    </a:lnTo>
                    <a:lnTo>
                      <a:pt x="87" y="54"/>
                    </a:lnTo>
                    <a:lnTo>
                      <a:pt x="75" y="49"/>
                    </a:lnTo>
                    <a:lnTo>
                      <a:pt x="59" y="47"/>
                    </a:lnTo>
                    <a:lnTo>
                      <a:pt x="40" y="49"/>
                    </a:lnTo>
                    <a:lnTo>
                      <a:pt x="20" y="54"/>
                    </a:lnTo>
                    <a:lnTo>
                      <a:pt x="5" y="58"/>
                    </a:lnTo>
                    <a:lnTo>
                      <a:pt x="0" y="61"/>
                    </a:lnTo>
                    <a:lnTo>
                      <a:pt x="0" y="31"/>
                    </a:lnTo>
                    <a:lnTo>
                      <a:pt x="28" y="4"/>
                    </a:lnTo>
                    <a:lnTo>
                      <a:pt x="28" y="4"/>
                    </a:lnTo>
                    <a:close/>
                  </a:path>
                </a:pathLst>
              </a:custGeom>
              <a:solidFill>
                <a:srgbClr val="80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Freeform 51"/>
              <p:cNvSpPr>
                <a:spLocks/>
              </p:cNvSpPr>
              <p:nvPr/>
            </p:nvSpPr>
            <p:spPr bwMode="auto">
              <a:xfrm>
                <a:off x="2487" y="1462"/>
                <a:ext cx="164" cy="123"/>
              </a:xfrm>
              <a:custGeom>
                <a:avLst/>
                <a:gdLst>
                  <a:gd name="T0" fmla="*/ 0 w 164"/>
                  <a:gd name="T1" fmla="*/ 90 h 123"/>
                  <a:gd name="T2" fmla="*/ 35 w 164"/>
                  <a:gd name="T3" fmla="*/ 123 h 123"/>
                  <a:gd name="T4" fmla="*/ 134 w 164"/>
                  <a:gd name="T5" fmla="*/ 11 h 123"/>
                  <a:gd name="T6" fmla="*/ 155 w 164"/>
                  <a:gd name="T7" fmla="*/ 48 h 123"/>
                  <a:gd name="T8" fmla="*/ 164 w 164"/>
                  <a:gd name="T9" fmla="*/ 33 h 123"/>
                  <a:gd name="T10" fmla="*/ 156 w 164"/>
                  <a:gd name="T11" fmla="*/ 33 h 123"/>
                  <a:gd name="T12" fmla="*/ 155 w 164"/>
                  <a:gd name="T13" fmla="*/ 29 h 123"/>
                  <a:gd name="T14" fmla="*/ 153 w 164"/>
                  <a:gd name="T15" fmla="*/ 22 h 123"/>
                  <a:gd name="T16" fmla="*/ 149 w 164"/>
                  <a:gd name="T17" fmla="*/ 13 h 123"/>
                  <a:gd name="T18" fmla="*/ 143 w 164"/>
                  <a:gd name="T19" fmla="*/ 7 h 123"/>
                  <a:gd name="T20" fmla="*/ 134 w 164"/>
                  <a:gd name="T21" fmla="*/ 3 h 123"/>
                  <a:gd name="T22" fmla="*/ 124 w 164"/>
                  <a:gd name="T23" fmla="*/ 2 h 123"/>
                  <a:gd name="T24" fmla="*/ 117 w 164"/>
                  <a:gd name="T25" fmla="*/ 3 h 123"/>
                  <a:gd name="T26" fmla="*/ 114 w 164"/>
                  <a:gd name="T27" fmla="*/ 3 h 123"/>
                  <a:gd name="T28" fmla="*/ 110 w 164"/>
                  <a:gd name="T29" fmla="*/ 2 h 123"/>
                  <a:gd name="T30" fmla="*/ 97 w 164"/>
                  <a:gd name="T31" fmla="*/ 1 h 123"/>
                  <a:gd name="T32" fmla="*/ 81 w 164"/>
                  <a:gd name="T33" fmla="*/ 0 h 123"/>
                  <a:gd name="T34" fmla="*/ 64 w 164"/>
                  <a:gd name="T35" fmla="*/ 0 h 123"/>
                  <a:gd name="T36" fmla="*/ 47 w 164"/>
                  <a:gd name="T37" fmla="*/ 4 h 123"/>
                  <a:gd name="T38" fmla="*/ 34 w 164"/>
                  <a:gd name="T39" fmla="*/ 9 h 123"/>
                  <a:gd name="T40" fmla="*/ 25 w 164"/>
                  <a:gd name="T41" fmla="*/ 12 h 123"/>
                  <a:gd name="T42" fmla="*/ 21 w 164"/>
                  <a:gd name="T43" fmla="*/ 15 h 123"/>
                  <a:gd name="T44" fmla="*/ 0 w 164"/>
                  <a:gd name="T45" fmla="*/ 90 h 123"/>
                  <a:gd name="T46" fmla="*/ 0 w 164"/>
                  <a:gd name="T47" fmla="*/ 9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4" h="123">
                    <a:moveTo>
                      <a:pt x="0" y="90"/>
                    </a:moveTo>
                    <a:lnTo>
                      <a:pt x="35" y="123"/>
                    </a:lnTo>
                    <a:lnTo>
                      <a:pt x="134" y="11"/>
                    </a:lnTo>
                    <a:lnTo>
                      <a:pt x="155" y="48"/>
                    </a:lnTo>
                    <a:lnTo>
                      <a:pt x="164" y="33"/>
                    </a:lnTo>
                    <a:lnTo>
                      <a:pt x="156" y="33"/>
                    </a:lnTo>
                    <a:lnTo>
                      <a:pt x="155" y="29"/>
                    </a:lnTo>
                    <a:lnTo>
                      <a:pt x="153" y="22"/>
                    </a:lnTo>
                    <a:lnTo>
                      <a:pt x="149" y="13"/>
                    </a:lnTo>
                    <a:lnTo>
                      <a:pt x="143" y="7"/>
                    </a:lnTo>
                    <a:lnTo>
                      <a:pt x="134" y="3"/>
                    </a:lnTo>
                    <a:lnTo>
                      <a:pt x="124" y="2"/>
                    </a:lnTo>
                    <a:lnTo>
                      <a:pt x="117" y="3"/>
                    </a:lnTo>
                    <a:lnTo>
                      <a:pt x="114" y="3"/>
                    </a:lnTo>
                    <a:lnTo>
                      <a:pt x="110" y="2"/>
                    </a:lnTo>
                    <a:lnTo>
                      <a:pt x="97" y="1"/>
                    </a:lnTo>
                    <a:lnTo>
                      <a:pt x="81" y="0"/>
                    </a:lnTo>
                    <a:lnTo>
                      <a:pt x="64" y="0"/>
                    </a:lnTo>
                    <a:lnTo>
                      <a:pt x="47" y="4"/>
                    </a:lnTo>
                    <a:lnTo>
                      <a:pt x="34" y="9"/>
                    </a:lnTo>
                    <a:lnTo>
                      <a:pt x="25" y="12"/>
                    </a:lnTo>
                    <a:lnTo>
                      <a:pt x="21" y="15"/>
                    </a:lnTo>
                    <a:lnTo>
                      <a:pt x="0" y="9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52"/>
              <p:cNvSpPr>
                <a:spLocks/>
              </p:cNvSpPr>
              <p:nvPr/>
            </p:nvSpPr>
            <p:spPr bwMode="auto">
              <a:xfrm>
                <a:off x="2507" y="1473"/>
                <a:ext cx="161" cy="183"/>
              </a:xfrm>
              <a:custGeom>
                <a:avLst/>
                <a:gdLst>
                  <a:gd name="T0" fmla="*/ 161 w 161"/>
                  <a:gd name="T1" fmla="*/ 63 h 183"/>
                  <a:gd name="T2" fmla="*/ 132 w 161"/>
                  <a:gd name="T3" fmla="*/ 70 h 183"/>
                  <a:gd name="T4" fmla="*/ 131 w 161"/>
                  <a:gd name="T5" fmla="*/ 67 h 183"/>
                  <a:gd name="T6" fmla="*/ 129 w 161"/>
                  <a:gd name="T7" fmla="*/ 62 h 183"/>
                  <a:gd name="T8" fmla="*/ 122 w 161"/>
                  <a:gd name="T9" fmla="*/ 59 h 183"/>
                  <a:gd name="T10" fmla="*/ 113 w 161"/>
                  <a:gd name="T11" fmla="*/ 62 h 183"/>
                  <a:gd name="T12" fmla="*/ 99 w 161"/>
                  <a:gd name="T13" fmla="*/ 71 h 183"/>
                  <a:gd name="T14" fmla="*/ 85 w 161"/>
                  <a:gd name="T15" fmla="*/ 88 h 183"/>
                  <a:gd name="T16" fmla="*/ 76 w 161"/>
                  <a:gd name="T17" fmla="*/ 106 h 183"/>
                  <a:gd name="T18" fmla="*/ 74 w 161"/>
                  <a:gd name="T19" fmla="*/ 123 h 183"/>
                  <a:gd name="T20" fmla="*/ 83 w 161"/>
                  <a:gd name="T21" fmla="*/ 133 h 183"/>
                  <a:gd name="T22" fmla="*/ 98 w 161"/>
                  <a:gd name="T23" fmla="*/ 140 h 183"/>
                  <a:gd name="T24" fmla="*/ 113 w 161"/>
                  <a:gd name="T25" fmla="*/ 142 h 183"/>
                  <a:gd name="T26" fmla="*/ 119 w 161"/>
                  <a:gd name="T27" fmla="*/ 143 h 183"/>
                  <a:gd name="T28" fmla="*/ 138 w 161"/>
                  <a:gd name="T29" fmla="*/ 137 h 183"/>
                  <a:gd name="T30" fmla="*/ 147 w 161"/>
                  <a:gd name="T31" fmla="*/ 153 h 183"/>
                  <a:gd name="T32" fmla="*/ 99 w 161"/>
                  <a:gd name="T33" fmla="*/ 167 h 183"/>
                  <a:gd name="T34" fmla="*/ 51 w 161"/>
                  <a:gd name="T35" fmla="*/ 183 h 183"/>
                  <a:gd name="T36" fmla="*/ 0 w 161"/>
                  <a:gd name="T37" fmla="*/ 142 h 183"/>
                  <a:gd name="T38" fmla="*/ 12 w 161"/>
                  <a:gd name="T39" fmla="*/ 98 h 183"/>
                  <a:gd name="T40" fmla="*/ 10 w 161"/>
                  <a:gd name="T41" fmla="*/ 92 h 183"/>
                  <a:gd name="T42" fmla="*/ 8 w 161"/>
                  <a:gd name="T43" fmla="*/ 83 h 183"/>
                  <a:gd name="T44" fmla="*/ 5 w 161"/>
                  <a:gd name="T45" fmla="*/ 68 h 183"/>
                  <a:gd name="T46" fmla="*/ 6 w 161"/>
                  <a:gd name="T47" fmla="*/ 55 h 183"/>
                  <a:gd name="T48" fmla="*/ 9 w 161"/>
                  <a:gd name="T49" fmla="*/ 44 h 183"/>
                  <a:gd name="T50" fmla="*/ 17 w 161"/>
                  <a:gd name="T51" fmla="*/ 38 h 183"/>
                  <a:gd name="T52" fmla="*/ 25 w 161"/>
                  <a:gd name="T53" fmla="*/ 35 h 183"/>
                  <a:gd name="T54" fmla="*/ 31 w 161"/>
                  <a:gd name="T55" fmla="*/ 38 h 183"/>
                  <a:gd name="T56" fmla="*/ 34 w 161"/>
                  <a:gd name="T57" fmla="*/ 45 h 183"/>
                  <a:gd name="T58" fmla="*/ 38 w 161"/>
                  <a:gd name="T59" fmla="*/ 53 h 183"/>
                  <a:gd name="T60" fmla="*/ 39 w 161"/>
                  <a:gd name="T61" fmla="*/ 60 h 183"/>
                  <a:gd name="T62" fmla="*/ 40 w 161"/>
                  <a:gd name="T63" fmla="*/ 63 h 183"/>
                  <a:gd name="T64" fmla="*/ 57 w 161"/>
                  <a:gd name="T65" fmla="*/ 57 h 183"/>
                  <a:gd name="T66" fmla="*/ 59 w 161"/>
                  <a:gd name="T67" fmla="*/ 11 h 183"/>
                  <a:gd name="T68" fmla="*/ 62 w 161"/>
                  <a:gd name="T69" fmla="*/ 8 h 183"/>
                  <a:gd name="T70" fmla="*/ 71 w 161"/>
                  <a:gd name="T71" fmla="*/ 3 h 183"/>
                  <a:gd name="T72" fmla="*/ 84 w 161"/>
                  <a:gd name="T73" fmla="*/ 0 h 183"/>
                  <a:gd name="T74" fmla="*/ 99 w 161"/>
                  <a:gd name="T75" fmla="*/ 0 h 183"/>
                  <a:gd name="T76" fmla="*/ 114 w 161"/>
                  <a:gd name="T77" fmla="*/ 8 h 183"/>
                  <a:gd name="T78" fmla="*/ 128 w 161"/>
                  <a:gd name="T79" fmla="*/ 19 h 183"/>
                  <a:gd name="T80" fmla="*/ 136 w 161"/>
                  <a:gd name="T81" fmla="*/ 29 h 183"/>
                  <a:gd name="T82" fmla="*/ 142 w 161"/>
                  <a:gd name="T83" fmla="*/ 33 h 183"/>
                  <a:gd name="T84" fmla="*/ 161 w 161"/>
                  <a:gd name="T85" fmla="*/ 63 h 183"/>
                  <a:gd name="T86" fmla="*/ 161 w 161"/>
                  <a:gd name="T87" fmla="*/ 63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1" h="183">
                    <a:moveTo>
                      <a:pt x="161" y="63"/>
                    </a:moveTo>
                    <a:lnTo>
                      <a:pt x="132" y="70"/>
                    </a:lnTo>
                    <a:lnTo>
                      <a:pt x="131" y="67"/>
                    </a:lnTo>
                    <a:lnTo>
                      <a:pt x="129" y="62"/>
                    </a:lnTo>
                    <a:lnTo>
                      <a:pt x="122" y="59"/>
                    </a:lnTo>
                    <a:lnTo>
                      <a:pt x="113" y="62"/>
                    </a:lnTo>
                    <a:lnTo>
                      <a:pt x="99" y="71"/>
                    </a:lnTo>
                    <a:lnTo>
                      <a:pt x="85" y="88"/>
                    </a:lnTo>
                    <a:lnTo>
                      <a:pt x="76" y="106"/>
                    </a:lnTo>
                    <a:lnTo>
                      <a:pt x="74" y="123"/>
                    </a:lnTo>
                    <a:lnTo>
                      <a:pt x="83" y="133"/>
                    </a:lnTo>
                    <a:lnTo>
                      <a:pt x="98" y="140"/>
                    </a:lnTo>
                    <a:lnTo>
                      <a:pt x="113" y="142"/>
                    </a:lnTo>
                    <a:lnTo>
                      <a:pt x="119" y="143"/>
                    </a:lnTo>
                    <a:lnTo>
                      <a:pt x="138" y="137"/>
                    </a:lnTo>
                    <a:lnTo>
                      <a:pt x="147" y="153"/>
                    </a:lnTo>
                    <a:lnTo>
                      <a:pt x="99" y="167"/>
                    </a:lnTo>
                    <a:lnTo>
                      <a:pt x="51" y="183"/>
                    </a:lnTo>
                    <a:lnTo>
                      <a:pt x="0" y="142"/>
                    </a:lnTo>
                    <a:lnTo>
                      <a:pt x="12" y="98"/>
                    </a:lnTo>
                    <a:lnTo>
                      <a:pt x="10" y="92"/>
                    </a:lnTo>
                    <a:lnTo>
                      <a:pt x="8" y="83"/>
                    </a:lnTo>
                    <a:lnTo>
                      <a:pt x="5" y="68"/>
                    </a:lnTo>
                    <a:lnTo>
                      <a:pt x="6" y="55"/>
                    </a:lnTo>
                    <a:lnTo>
                      <a:pt x="9" y="44"/>
                    </a:lnTo>
                    <a:lnTo>
                      <a:pt x="17" y="38"/>
                    </a:lnTo>
                    <a:lnTo>
                      <a:pt x="25" y="35"/>
                    </a:lnTo>
                    <a:lnTo>
                      <a:pt x="31" y="38"/>
                    </a:lnTo>
                    <a:lnTo>
                      <a:pt x="34" y="45"/>
                    </a:lnTo>
                    <a:lnTo>
                      <a:pt x="38" y="53"/>
                    </a:lnTo>
                    <a:lnTo>
                      <a:pt x="39" y="60"/>
                    </a:lnTo>
                    <a:lnTo>
                      <a:pt x="40" y="63"/>
                    </a:lnTo>
                    <a:lnTo>
                      <a:pt x="57" y="57"/>
                    </a:lnTo>
                    <a:lnTo>
                      <a:pt x="59" y="11"/>
                    </a:lnTo>
                    <a:lnTo>
                      <a:pt x="62" y="8"/>
                    </a:lnTo>
                    <a:lnTo>
                      <a:pt x="71" y="3"/>
                    </a:lnTo>
                    <a:lnTo>
                      <a:pt x="84" y="0"/>
                    </a:lnTo>
                    <a:lnTo>
                      <a:pt x="99" y="0"/>
                    </a:lnTo>
                    <a:lnTo>
                      <a:pt x="114" y="8"/>
                    </a:lnTo>
                    <a:lnTo>
                      <a:pt x="128" y="19"/>
                    </a:lnTo>
                    <a:lnTo>
                      <a:pt x="136" y="29"/>
                    </a:lnTo>
                    <a:lnTo>
                      <a:pt x="142" y="33"/>
                    </a:lnTo>
                    <a:lnTo>
                      <a:pt x="161" y="63"/>
                    </a:lnTo>
                    <a:lnTo>
                      <a:pt x="161" y="63"/>
                    </a:lnTo>
                    <a:close/>
                  </a:path>
                </a:pathLst>
              </a:custGeom>
              <a:solidFill>
                <a:srgbClr val="F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Freeform 53"/>
              <p:cNvSpPr>
                <a:spLocks/>
              </p:cNvSpPr>
              <p:nvPr/>
            </p:nvSpPr>
            <p:spPr bwMode="auto">
              <a:xfrm>
                <a:off x="2518" y="1478"/>
                <a:ext cx="229" cy="167"/>
              </a:xfrm>
              <a:custGeom>
                <a:avLst/>
                <a:gdLst>
                  <a:gd name="T0" fmla="*/ 134 w 229"/>
                  <a:gd name="T1" fmla="*/ 82 h 167"/>
                  <a:gd name="T2" fmla="*/ 149 w 229"/>
                  <a:gd name="T3" fmla="*/ 79 h 167"/>
                  <a:gd name="T4" fmla="*/ 162 w 229"/>
                  <a:gd name="T5" fmla="*/ 95 h 167"/>
                  <a:gd name="T6" fmla="*/ 174 w 229"/>
                  <a:gd name="T7" fmla="*/ 124 h 167"/>
                  <a:gd name="T8" fmla="*/ 189 w 229"/>
                  <a:gd name="T9" fmla="*/ 135 h 167"/>
                  <a:gd name="T10" fmla="*/ 203 w 229"/>
                  <a:gd name="T11" fmla="*/ 124 h 167"/>
                  <a:gd name="T12" fmla="*/ 207 w 229"/>
                  <a:gd name="T13" fmla="*/ 109 h 167"/>
                  <a:gd name="T14" fmla="*/ 203 w 229"/>
                  <a:gd name="T15" fmla="*/ 104 h 167"/>
                  <a:gd name="T16" fmla="*/ 197 w 229"/>
                  <a:gd name="T17" fmla="*/ 112 h 167"/>
                  <a:gd name="T18" fmla="*/ 193 w 229"/>
                  <a:gd name="T19" fmla="*/ 84 h 167"/>
                  <a:gd name="T20" fmla="*/ 203 w 229"/>
                  <a:gd name="T21" fmla="*/ 84 h 167"/>
                  <a:gd name="T22" fmla="*/ 220 w 229"/>
                  <a:gd name="T23" fmla="*/ 91 h 167"/>
                  <a:gd name="T24" fmla="*/ 228 w 229"/>
                  <a:gd name="T25" fmla="*/ 107 h 167"/>
                  <a:gd name="T26" fmla="*/ 227 w 229"/>
                  <a:gd name="T27" fmla="*/ 127 h 167"/>
                  <a:gd name="T28" fmla="*/ 215 w 229"/>
                  <a:gd name="T29" fmla="*/ 147 h 167"/>
                  <a:gd name="T30" fmla="*/ 198 w 229"/>
                  <a:gd name="T31" fmla="*/ 164 h 167"/>
                  <a:gd name="T32" fmla="*/ 174 w 229"/>
                  <a:gd name="T33" fmla="*/ 166 h 167"/>
                  <a:gd name="T34" fmla="*/ 154 w 229"/>
                  <a:gd name="T35" fmla="*/ 152 h 167"/>
                  <a:gd name="T36" fmla="*/ 149 w 229"/>
                  <a:gd name="T37" fmla="*/ 129 h 167"/>
                  <a:gd name="T38" fmla="*/ 140 w 229"/>
                  <a:gd name="T39" fmla="*/ 107 h 167"/>
                  <a:gd name="T40" fmla="*/ 129 w 229"/>
                  <a:gd name="T41" fmla="*/ 103 h 167"/>
                  <a:gd name="T42" fmla="*/ 126 w 229"/>
                  <a:gd name="T43" fmla="*/ 108 h 167"/>
                  <a:gd name="T44" fmla="*/ 120 w 229"/>
                  <a:gd name="T45" fmla="*/ 100 h 167"/>
                  <a:gd name="T46" fmla="*/ 101 w 229"/>
                  <a:gd name="T47" fmla="*/ 93 h 167"/>
                  <a:gd name="T48" fmla="*/ 63 w 229"/>
                  <a:gd name="T49" fmla="*/ 102 h 167"/>
                  <a:gd name="T50" fmla="*/ 23 w 229"/>
                  <a:gd name="T51" fmla="*/ 106 h 167"/>
                  <a:gd name="T52" fmla="*/ 3 w 229"/>
                  <a:gd name="T53" fmla="*/ 75 h 167"/>
                  <a:gd name="T54" fmla="*/ 1 w 229"/>
                  <a:gd name="T55" fmla="*/ 34 h 167"/>
                  <a:gd name="T56" fmla="*/ 11 w 229"/>
                  <a:gd name="T57" fmla="*/ 9 h 167"/>
                  <a:gd name="T58" fmla="*/ 29 w 229"/>
                  <a:gd name="T59" fmla="*/ 0 h 167"/>
                  <a:gd name="T60" fmla="*/ 48 w 229"/>
                  <a:gd name="T61" fmla="*/ 11 h 167"/>
                  <a:gd name="T62" fmla="*/ 62 w 229"/>
                  <a:gd name="T63" fmla="*/ 30 h 167"/>
                  <a:gd name="T64" fmla="*/ 58 w 229"/>
                  <a:gd name="T65" fmla="*/ 45 h 167"/>
                  <a:gd name="T66" fmla="*/ 47 w 229"/>
                  <a:gd name="T67" fmla="*/ 52 h 167"/>
                  <a:gd name="T68" fmla="*/ 35 w 229"/>
                  <a:gd name="T69" fmla="*/ 52 h 167"/>
                  <a:gd name="T70" fmla="*/ 31 w 229"/>
                  <a:gd name="T71" fmla="*/ 51 h 167"/>
                  <a:gd name="T72" fmla="*/ 34 w 229"/>
                  <a:gd name="T73" fmla="*/ 45 h 167"/>
                  <a:gd name="T74" fmla="*/ 37 w 229"/>
                  <a:gd name="T75" fmla="*/ 37 h 167"/>
                  <a:gd name="T76" fmla="*/ 29 w 229"/>
                  <a:gd name="T77" fmla="*/ 31 h 167"/>
                  <a:gd name="T78" fmla="*/ 22 w 229"/>
                  <a:gd name="T79" fmla="*/ 30 h 167"/>
                  <a:gd name="T80" fmla="*/ 20 w 229"/>
                  <a:gd name="T81" fmla="*/ 38 h 167"/>
                  <a:gd name="T82" fmla="*/ 20 w 229"/>
                  <a:gd name="T83" fmla="*/ 51 h 167"/>
                  <a:gd name="T84" fmla="*/ 21 w 229"/>
                  <a:gd name="T85" fmla="*/ 65 h 167"/>
                  <a:gd name="T86" fmla="*/ 24 w 229"/>
                  <a:gd name="T87" fmla="*/ 76 h 167"/>
                  <a:gd name="T88" fmla="*/ 31 w 229"/>
                  <a:gd name="T89" fmla="*/ 81 h 167"/>
                  <a:gd name="T90" fmla="*/ 47 w 229"/>
                  <a:gd name="T91" fmla="*/ 79 h 167"/>
                  <a:gd name="T92" fmla="*/ 74 w 229"/>
                  <a:gd name="T93" fmla="*/ 72 h 167"/>
                  <a:gd name="T94" fmla="*/ 104 w 229"/>
                  <a:gd name="T95" fmla="*/ 69 h 167"/>
                  <a:gd name="T96" fmla="*/ 124 w 229"/>
                  <a:gd name="T97" fmla="*/ 77 h 167"/>
                  <a:gd name="T98" fmla="*/ 132 w 229"/>
                  <a:gd name="T99" fmla="*/ 84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9" h="167">
                    <a:moveTo>
                      <a:pt x="132" y="84"/>
                    </a:moveTo>
                    <a:lnTo>
                      <a:pt x="134" y="82"/>
                    </a:lnTo>
                    <a:lnTo>
                      <a:pt x="140" y="80"/>
                    </a:lnTo>
                    <a:lnTo>
                      <a:pt x="149" y="79"/>
                    </a:lnTo>
                    <a:lnTo>
                      <a:pt x="157" y="84"/>
                    </a:lnTo>
                    <a:lnTo>
                      <a:pt x="162" y="95"/>
                    </a:lnTo>
                    <a:lnTo>
                      <a:pt x="169" y="111"/>
                    </a:lnTo>
                    <a:lnTo>
                      <a:pt x="174" y="124"/>
                    </a:lnTo>
                    <a:lnTo>
                      <a:pt x="180" y="133"/>
                    </a:lnTo>
                    <a:lnTo>
                      <a:pt x="189" y="135"/>
                    </a:lnTo>
                    <a:lnTo>
                      <a:pt x="196" y="131"/>
                    </a:lnTo>
                    <a:lnTo>
                      <a:pt x="203" y="124"/>
                    </a:lnTo>
                    <a:lnTo>
                      <a:pt x="207" y="116"/>
                    </a:lnTo>
                    <a:lnTo>
                      <a:pt x="207" y="109"/>
                    </a:lnTo>
                    <a:lnTo>
                      <a:pt x="206" y="107"/>
                    </a:lnTo>
                    <a:lnTo>
                      <a:pt x="203" y="104"/>
                    </a:lnTo>
                    <a:lnTo>
                      <a:pt x="203" y="104"/>
                    </a:lnTo>
                    <a:lnTo>
                      <a:pt x="197" y="112"/>
                    </a:lnTo>
                    <a:lnTo>
                      <a:pt x="186" y="104"/>
                    </a:lnTo>
                    <a:lnTo>
                      <a:pt x="193" y="84"/>
                    </a:lnTo>
                    <a:lnTo>
                      <a:pt x="195" y="83"/>
                    </a:lnTo>
                    <a:lnTo>
                      <a:pt x="203" y="84"/>
                    </a:lnTo>
                    <a:lnTo>
                      <a:pt x="211" y="86"/>
                    </a:lnTo>
                    <a:lnTo>
                      <a:pt x="220" y="91"/>
                    </a:lnTo>
                    <a:lnTo>
                      <a:pt x="225" y="97"/>
                    </a:lnTo>
                    <a:lnTo>
                      <a:pt x="228" y="107"/>
                    </a:lnTo>
                    <a:lnTo>
                      <a:pt x="229" y="115"/>
                    </a:lnTo>
                    <a:lnTo>
                      <a:pt x="227" y="127"/>
                    </a:lnTo>
                    <a:lnTo>
                      <a:pt x="223" y="136"/>
                    </a:lnTo>
                    <a:lnTo>
                      <a:pt x="215" y="147"/>
                    </a:lnTo>
                    <a:lnTo>
                      <a:pt x="207" y="156"/>
                    </a:lnTo>
                    <a:lnTo>
                      <a:pt x="198" y="164"/>
                    </a:lnTo>
                    <a:lnTo>
                      <a:pt x="187" y="167"/>
                    </a:lnTo>
                    <a:lnTo>
                      <a:pt x="174" y="166"/>
                    </a:lnTo>
                    <a:lnTo>
                      <a:pt x="161" y="161"/>
                    </a:lnTo>
                    <a:lnTo>
                      <a:pt x="154" y="152"/>
                    </a:lnTo>
                    <a:lnTo>
                      <a:pt x="151" y="141"/>
                    </a:lnTo>
                    <a:lnTo>
                      <a:pt x="149" y="129"/>
                    </a:lnTo>
                    <a:lnTo>
                      <a:pt x="145" y="116"/>
                    </a:lnTo>
                    <a:lnTo>
                      <a:pt x="140" y="107"/>
                    </a:lnTo>
                    <a:lnTo>
                      <a:pt x="134" y="102"/>
                    </a:lnTo>
                    <a:lnTo>
                      <a:pt x="129" y="103"/>
                    </a:lnTo>
                    <a:lnTo>
                      <a:pt x="127" y="107"/>
                    </a:lnTo>
                    <a:lnTo>
                      <a:pt x="126" y="108"/>
                    </a:lnTo>
                    <a:lnTo>
                      <a:pt x="124" y="104"/>
                    </a:lnTo>
                    <a:lnTo>
                      <a:pt x="120" y="100"/>
                    </a:lnTo>
                    <a:lnTo>
                      <a:pt x="112" y="95"/>
                    </a:lnTo>
                    <a:lnTo>
                      <a:pt x="101" y="93"/>
                    </a:lnTo>
                    <a:lnTo>
                      <a:pt x="83" y="96"/>
                    </a:lnTo>
                    <a:lnTo>
                      <a:pt x="63" y="102"/>
                    </a:lnTo>
                    <a:lnTo>
                      <a:pt x="41" y="107"/>
                    </a:lnTo>
                    <a:lnTo>
                      <a:pt x="23" y="106"/>
                    </a:lnTo>
                    <a:lnTo>
                      <a:pt x="11" y="94"/>
                    </a:lnTo>
                    <a:lnTo>
                      <a:pt x="3" y="75"/>
                    </a:lnTo>
                    <a:lnTo>
                      <a:pt x="0" y="54"/>
                    </a:lnTo>
                    <a:lnTo>
                      <a:pt x="1" y="34"/>
                    </a:lnTo>
                    <a:lnTo>
                      <a:pt x="4" y="20"/>
                    </a:lnTo>
                    <a:lnTo>
                      <a:pt x="11" y="9"/>
                    </a:lnTo>
                    <a:lnTo>
                      <a:pt x="19" y="2"/>
                    </a:lnTo>
                    <a:lnTo>
                      <a:pt x="29" y="0"/>
                    </a:lnTo>
                    <a:lnTo>
                      <a:pt x="38" y="4"/>
                    </a:lnTo>
                    <a:lnTo>
                      <a:pt x="48" y="11"/>
                    </a:lnTo>
                    <a:lnTo>
                      <a:pt x="56" y="21"/>
                    </a:lnTo>
                    <a:lnTo>
                      <a:pt x="62" y="30"/>
                    </a:lnTo>
                    <a:lnTo>
                      <a:pt x="62" y="38"/>
                    </a:lnTo>
                    <a:lnTo>
                      <a:pt x="58" y="45"/>
                    </a:lnTo>
                    <a:lnTo>
                      <a:pt x="53" y="49"/>
                    </a:lnTo>
                    <a:lnTo>
                      <a:pt x="47" y="52"/>
                    </a:lnTo>
                    <a:lnTo>
                      <a:pt x="39" y="54"/>
                    </a:lnTo>
                    <a:lnTo>
                      <a:pt x="35" y="52"/>
                    </a:lnTo>
                    <a:lnTo>
                      <a:pt x="32" y="51"/>
                    </a:lnTo>
                    <a:lnTo>
                      <a:pt x="31" y="51"/>
                    </a:lnTo>
                    <a:lnTo>
                      <a:pt x="31" y="49"/>
                    </a:lnTo>
                    <a:lnTo>
                      <a:pt x="34" y="45"/>
                    </a:lnTo>
                    <a:lnTo>
                      <a:pt x="36" y="41"/>
                    </a:lnTo>
                    <a:lnTo>
                      <a:pt x="37" y="37"/>
                    </a:lnTo>
                    <a:lnTo>
                      <a:pt x="34" y="32"/>
                    </a:lnTo>
                    <a:lnTo>
                      <a:pt x="29" y="31"/>
                    </a:lnTo>
                    <a:lnTo>
                      <a:pt x="24" y="30"/>
                    </a:lnTo>
                    <a:lnTo>
                      <a:pt x="22" y="30"/>
                    </a:lnTo>
                    <a:lnTo>
                      <a:pt x="21" y="32"/>
                    </a:lnTo>
                    <a:lnTo>
                      <a:pt x="20" y="38"/>
                    </a:lnTo>
                    <a:lnTo>
                      <a:pt x="19" y="44"/>
                    </a:lnTo>
                    <a:lnTo>
                      <a:pt x="20" y="51"/>
                    </a:lnTo>
                    <a:lnTo>
                      <a:pt x="20" y="58"/>
                    </a:lnTo>
                    <a:lnTo>
                      <a:pt x="21" y="65"/>
                    </a:lnTo>
                    <a:lnTo>
                      <a:pt x="23" y="71"/>
                    </a:lnTo>
                    <a:lnTo>
                      <a:pt x="24" y="76"/>
                    </a:lnTo>
                    <a:lnTo>
                      <a:pt x="27" y="79"/>
                    </a:lnTo>
                    <a:lnTo>
                      <a:pt x="31" y="81"/>
                    </a:lnTo>
                    <a:lnTo>
                      <a:pt x="37" y="81"/>
                    </a:lnTo>
                    <a:lnTo>
                      <a:pt x="47" y="79"/>
                    </a:lnTo>
                    <a:lnTo>
                      <a:pt x="59" y="75"/>
                    </a:lnTo>
                    <a:lnTo>
                      <a:pt x="74" y="72"/>
                    </a:lnTo>
                    <a:lnTo>
                      <a:pt x="90" y="68"/>
                    </a:lnTo>
                    <a:lnTo>
                      <a:pt x="104" y="69"/>
                    </a:lnTo>
                    <a:lnTo>
                      <a:pt x="116" y="72"/>
                    </a:lnTo>
                    <a:lnTo>
                      <a:pt x="124" y="77"/>
                    </a:lnTo>
                    <a:lnTo>
                      <a:pt x="129" y="82"/>
                    </a:lnTo>
                    <a:lnTo>
                      <a:pt x="132" y="84"/>
                    </a:lnTo>
                    <a:lnTo>
                      <a:pt x="132" y="84"/>
                    </a:lnTo>
                    <a:close/>
                  </a:path>
                </a:pathLst>
              </a:custGeom>
              <a:solidFill>
                <a:srgbClr val="FFCC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6" name="Freeform 54"/>
              <p:cNvSpPr>
                <a:spLocks/>
              </p:cNvSpPr>
              <p:nvPr/>
            </p:nvSpPr>
            <p:spPr bwMode="auto">
              <a:xfrm>
                <a:off x="2487" y="1275"/>
                <a:ext cx="86" cy="85"/>
              </a:xfrm>
              <a:custGeom>
                <a:avLst/>
                <a:gdLst>
                  <a:gd name="T0" fmla="*/ 34 w 86"/>
                  <a:gd name="T1" fmla="*/ 0 h 85"/>
                  <a:gd name="T2" fmla="*/ 35 w 86"/>
                  <a:gd name="T3" fmla="*/ 3 h 85"/>
                  <a:gd name="T4" fmla="*/ 39 w 86"/>
                  <a:gd name="T5" fmla="*/ 13 h 85"/>
                  <a:gd name="T6" fmla="*/ 45 w 86"/>
                  <a:gd name="T7" fmla="*/ 23 h 85"/>
                  <a:gd name="T8" fmla="*/ 53 w 86"/>
                  <a:gd name="T9" fmla="*/ 34 h 85"/>
                  <a:gd name="T10" fmla="*/ 63 w 86"/>
                  <a:gd name="T11" fmla="*/ 40 h 85"/>
                  <a:gd name="T12" fmla="*/ 74 w 86"/>
                  <a:gd name="T13" fmla="*/ 46 h 85"/>
                  <a:gd name="T14" fmla="*/ 83 w 86"/>
                  <a:gd name="T15" fmla="*/ 51 h 85"/>
                  <a:gd name="T16" fmla="*/ 86 w 86"/>
                  <a:gd name="T17" fmla="*/ 53 h 85"/>
                  <a:gd name="T18" fmla="*/ 83 w 86"/>
                  <a:gd name="T19" fmla="*/ 70 h 85"/>
                  <a:gd name="T20" fmla="*/ 37 w 86"/>
                  <a:gd name="T21" fmla="*/ 85 h 85"/>
                  <a:gd name="T22" fmla="*/ 0 w 86"/>
                  <a:gd name="T23" fmla="*/ 22 h 85"/>
                  <a:gd name="T24" fmla="*/ 34 w 86"/>
                  <a:gd name="T25" fmla="*/ 0 h 85"/>
                  <a:gd name="T26" fmla="*/ 34 w 86"/>
                  <a:gd name="T2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6" h="85">
                    <a:moveTo>
                      <a:pt x="34" y="0"/>
                    </a:moveTo>
                    <a:lnTo>
                      <a:pt x="35" y="3"/>
                    </a:lnTo>
                    <a:lnTo>
                      <a:pt x="39" y="13"/>
                    </a:lnTo>
                    <a:lnTo>
                      <a:pt x="45" y="23"/>
                    </a:lnTo>
                    <a:lnTo>
                      <a:pt x="53" y="34"/>
                    </a:lnTo>
                    <a:lnTo>
                      <a:pt x="63" y="40"/>
                    </a:lnTo>
                    <a:lnTo>
                      <a:pt x="74" y="46"/>
                    </a:lnTo>
                    <a:lnTo>
                      <a:pt x="83" y="51"/>
                    </a:lnTo>
                    <a:lnTo>
                      <a:pt x="86" y="53"/>
                    </a:lnTo>
                    <a:lnTo>
                      <a:pt x="83" y="70"/>
                    </a:lnTo>
                    <a:lnTo>
                      <a:pt x="37" y="85"/>
                    </a:lnTo>
                    <a:lnTo>
                      <a:pt x="0" y="2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7" name="Freeform 55"/>
              <p:cNvSpPr>
                <a:spLocks/>
              </p:cNvSpPr>
              <p:nvPr/>
            </p:nvSpPr>
            <p:spPr bwMode="auto">
              <a:xfrm>
                <a:off x="2552" y="1269"/>
                <a:ext cx="101" cy="82"/>
              </a:xfrm>
              <a:custGeom>
                <a:avLst/>
                <a:gdLst>
                  <a:gd name="T0" fmla="*/ 0 w 101"/>
                  <a:gd name="T1" fmla="*/ 41 h 82"/>
                  <a:gd name="T2" fmla="*/ 50 w 101"/>
                  <a:gd name="T3" fmla="*/ 0 h 82"/>
                  <a:gd name="T4" fmla="*/ 101 w 101"/>
                  <a:gd name="T5" fmla="*/ 47 h 82"/>
                  <a:gd name="T6" fmla="*/ 52 w 101"/>
                  <a:gd name="T7" fmla="*/ 82 h 82"/>
                  <a:gd name="T8" fmla="*/ 0 w 101"/>
                  <a:gd name="T9" fmla="*/ 41 h 82"/>
                  <a:gd name="T10" fmla="*/ 0 w 101"/>
                  <a:gd name="T11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1" h="82">
                    <a:moveTo>
                      <a:pt x="0" y="41"/>
                    </a:moveTo>
                    <a:lnTo>
                      <a:pt x="50" y="0"/>
                    </a:lnTo>
                    <a:lnTo>
                      <a:pt x="101" y="47"/>
                    </a:lnTo>
                    <a:lnTo>
                      <a:pt x="52" y="82"/>
                    </a:lnTo>
                    <a:lnTo>
                      <a:pt x="0" y="41"/>
                    </a:lnTo>
                    <a:lnTo>
                      <a:pt x="0" y="41"/>
                    </a:lnTo>
                    <a:close/>
                  </a:path>
                </a:pathLst>
              </a:custGeom>
              <a:solidFill>
                <a:srgbClr val="F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8" name="Freeform 56"/>
              <p:cNvSpPr>
                <a:spLocks/>
              </p:cNvSpPr>
              <p:nvPr/>
            </p:nvSpPr>
            <p:spPr bwMode="auto">
              <a:xfrm>
                <a:off x="2836" y="1192"/>
                <a:ext cx="43" cy="32"/>
              </a:xfrm>
              <a:custGeom>
                <a:avLst/>
                <a:gdLst>
                  <a:gd name="T0" fmla="*/ 23 w 43"/>
                  <a:gd name="T1" fmla="*/ 0 h 32"/>
                  <a:gd name="T2" fmla="*/ 43 w 43"/>
                  <a:gd name="T3" fmla="*/ 19 h 32"/>
                  <a:gd name="T4" fmla="*/ 41 w 43"/>
                  <a:gd name="T5" fmla="*/ 21 h 32"/>
                  <a:gd name="T6" fmla="*/ 36 w 43"/>
                  <a:gd name="T7" fmla="*/ 26 h 32"/>
                  <a:gd name="T8" fmla="*/ 30 w 43"/>
                  <a:gd name="T9" fmla="*/ 30 h 32"/>
                  <a:gd name="T10" fmla="*/ 24 w 43"/>
                  <a:gd name="T11" fmla="*/ 32 h 32"/>
                  <a:gd name="T12" fmla="*/ 15 w 43"/>
                  <a:gd name="T13" fmla="*/ 30 h 32"/>
                  <a:gd name="T14" fmla="*/ 8 w 43"/>
                  <a:gd name="T15" fmla="*/ 26 h 32"/>
                  <a:gd name="T16" fmla="*/ 2 w 43"/>
                  <a:gd name="T17" fmla="*/ 21 h 32"/>
                  <a:gd name="T18" fmla="*/ 0 w 43"/>
                  <a:gd name="T19" fmla="*/ 19 h 32"/>
                  <a:gd name="T20" fmla="*/ 23 w 43"/>
                  <a:gd name="T21" fmla="*/ 0 h 32"/>
                  <a:gd name="T22" fmla="*/ 23 w 43"/>
                  <a:gd name="T2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32">
                    <a:moveTo>
                      <a:pt x="23" y="0"/>
                    </a:moveTo>
                    <a:lnTo>
                      <a:pt x="43" y="19"/>
                    </a:lnTo>
                    <a:lnTo>
                      <a:pt x="41" y="21"/>
                    </a:lnTo>
                    <a:lnTo>
                      <a:pt x="36" y="26"/>
                    </a:lnTo>
                    <a:lnTo>
                      <a:pt x="30" y="30"/>
                    </a:lnTo>
                    <a:lnTo>
                      <a:pt x="24" y="32"/>
                    </a:lnTo>
                    <a:lnTo>
                      <a:pt x="15" y="30"/>
                    </a:lnTo>
                    <a:lnTo>
                      <a:pt x="8" y="26"/>
                    </a:lnTo>
                    <a:lnTo>
                      <a:pt x="2" y="21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CC8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9" name="Freeform 57"/>
              <p:cNvSpPr>
                <a:spLocks/>
              </p:cNvSpPr>
              <p:nvPr/>
            </p:nvSpPr>
            <p:spPr bwMode="auto">
              <a:xfrm>
                <a:off x="2574" y="1225"/>
                <a:ext cx="193" cy="110"/>
              </a:xfrm>
              <a:custGeom>
                <a:avLst/>
                <a:gdLst>
                  <a:gd name="T0" fmla="*/ 2 w 193"/>
                  <a:gd name="T1" fmla="*/ 13 h 110"/>
                  <a:gd name="T2" fmla="*/ 108 w 193"/>
                  <a:gd name="T3" fmla="*/ 12 h 110"/>
                  <a:gd name="T4" fmla="*/ 52 w 193"/>
                  <a:gd name="T5" fmla="*/ 39 h 110"/>
                  <a:gd name="T6" fmla="*/ 76 w 193"/>
                  <a:gd name="T7" fmla="*/ 80 h 110"/>
                  <a:gd name="T8" fmla="*/ 135 w 193"/>
                  <a:gd name="T9" fmla="*/ 47 h 110"/>
                  <a:gd name="T10" fmla="*/ 131 w 193"/>
                  <a:gd name="T11" fmla="*/ 0 h 110"/>
                  <a:gd name="T12" fmla="*/ 159 w 193"/>
                  <a:gd name="T13" fmla="*/ 0 h 110"/>
                  <a:gd name="T14" fmla="*/ 171 w 193"/>
                  <a:gd name="T15" fmla="*/ 40 h 110"/>
                  <a:gd name="T16" fmla="*/ 184 w 193"/>
                  <a:gd name="T17" fmla="*/ 18 h 110"/>
                  <a:gd name="T18" fmla="*/ 193 w 193"/>
                  <a:gd name="T19" fmla="*/ 46 h 110"/>
                  <a:gd name="T20" fmla="*/ 164 w 193"/>
                  <a:gd name="T21" fmla="*/ 77 h 110"/>
                  <a:gd name="T22" fmla="*/ 156 w 193"/>
                  <a:gd name="T23" fmla="*/ 59 h 110"/>
                  <a:gd name="T24" fmla="*/ 139 w 193"/>
                  <a:gd name="T25" fmla="*/ 59 h 110"/>
                  <a:gd name="T26" fmla="*/ 122 w 193"/>
                  <a:gd name="T27" fmla="*/ 92 h 110"/>
                  <a:gd name="T28" fmla="*/ 91 w 193"/>
                  <a:gd name="T29" fmla="*/ 110 h 110"/>
                  <a:gd name="T30" fmla="*/ 55 w 193"/>
                  <a:gd name="T31" fmla="*/ 101 h 110"/>
                  <a:gd name="T32" fmla="*/ 55 w 193"/>
                  <a:gd name="T33" fmla="*/ 71 h 110"/>
                  <a:gd name="T34" fmla="*/ 21 w 193"/>
                  <a:gd name="T35" fmla="*/ 73 h 110"/>
                  <a:gd name="T36" fmla="*/ 0 w 193"/>
                  <a:gd name="T37" fmla="*/ 37 h 110"/>
                  <a:gd name="T38" fmla="*/ 2 w 193"/>
                  <a:gd name="T39" fmla="*/ 13 h 110"/>
                  <a:gd name="T40" fmla="*/ 2 w 193"/>
                  <a:gd name="T41" fmla="*/ 1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3" h="110">
                    <a:moveTo>
                      <a:pt x="2" y="13"/>
                    </a:moveTo>
                    <a:lnTo>
                      <a:pt x="108" y="12"/>
                    </a:lnTo>
                    <a:lnTo>
                      <a:pt x="52" y="39"/>
                    </a:lnTo>
                    <a:lnTo>
                      <a:pt x="76" y="80"/>
                    </a:lnTo>
                    <a:lnTo>
                      <a:pt x="135" y="47"/>
                    </a:lnTo>
                    <a:lnTo>
                      <a:pt x="131" y="0"/>
                    </a:lnTo>
                    <a:lnTo>
                      <a:pt x="159" y="0"/>
                    </a:lnTo>
                    <a:lnTo>
                      <a:pt x="171" y="40"/>
                    </a:lnTo>
                    <a:lnTo>
                      <a:pt x="184" y="18"/>
                    </a:lnTo>
                    <a:lnTo>
                      <a:pt x="193" y="46"/>
                    </a:lnTo>
                    <a:lnTo>
                      <a:pt x="164" y="77"/>
                    </a:lnTo>
                    <a:lnTo>
                      <a:pt x="156" y="59"/>
                    </a:lnTo>
                    <a:lnTo>
                      <a:pt x="139" y="59"/>
                    </a:lnTo>
                    <a:lnTo>
                      <a:pt x="122" y="92"/>
                    </a:lnTo>
                    <a:lnTo>
                      <a:pt x="91" y="110"/>
                    </a:lnTo>
                    <a:lnTo>
                      <a:pt x="55" y="101"/>
                    </a:lnTo>
                    <a:lnTo>
                      <a:pt x="55" y="71"/>
                    </a:lnTo>
                    <a:lnTo>
                      <a:pt x="21" y="73"/>
                    </a:lnTo>
                    <a:lnTo>
                      <a:pt x="0" y="37"/>
                    </a:lnTo>
                    <a:lnTo>
                      <a:pt x="2" y="13"/>
                    </a:lnTo>
                    <a:lnTo>
                      <a:pt x="2" y="13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0" name="Freeform 58"/>
              <p:cNvSpPr>
                <a:spLocks/>
              </p:cNvSpPr>
              <p:nvPr/>
            </p:nvSpPr>
            <p:spPr bwMode="auto">
              <a:xfrm>
                <a:off x="2737" y="1201"/>
                <a:ext cx="59" cy="61"/>
              </a:xfrm>
              <a:custGeom>
                <a:avLst/>
                <a:gdLst>
                  <a:gd name="T0" fmla="*/ 8 w 59"/>
                  <a:gd name="T1" fmla="*/ 0 h 61"/>
                  <a:gd name="T2" fmla="*/ 44 w 59"/>
                  <a:gd name="T3" fmla="*/ 8 h 61"/>
                  <a:gd name="T4" fmla="*/ 59 w 59"/>
                  <a:gd name="T5" fmla="*/ 52 h 61"/>
                  <a:gd name="T6" fmla="*/ 43 w 59"/>
                  <a:gd name="T7" fmla="*/ 61 h 61"/>
                  <a:gd name="T8" fmla="*/ 35 w 59"/>
                  <a:gd name="T9" fmla="*/ 19 h 61"/>
                  <a:gd name="T10" fmla="*/ 0 w 59"/>
                  <a:gd name="T11" fmla="*/ 10 h 61"/>
                  <a:gd name="T12" fmla="*/ 8 w 59"/>
                  <a:gd name="T13" fmla="*/ 0 h 61"/>
                  <a:gd name="T14" fmla="*/ 8 w 59"/>
                  <a:gd name="T1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61">
                    <a:moveTo>
                      <a:pt x="8" y="0"/>
                    </a:moveTo>
                    <a:lnTo>
                      <a:pt x="44" y="8"/>
                    </a:lnTo>
                    <a:lnTo>
                      <a:pt x="59" y="52"/>
                    </a:lnTo>
                    <a:lnTo>
                      <a:pt x="43" y="61"/>
                    </a:lnTo>
                    <a:lnTo>
                      <a:pt x="35" y="19"/>
                    </a:lnTo>
                    <a:lnTo>
                      <a:pt x="0" y="10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1" name="Freeform 59"/>
              <p:cNvSpPr>
                <a:spLocks/>
              </p:cNvSpPr>
              <p:nvPr/>
            </p:nvSpPr>
            <p:spPr bwMode="auto">
              <a:xfrm>
                <a:off x="2739" y="1164"/>
                <a:ext cx="97" cy="29"/>
              </a:xfrm>
              <a:custGeom>
                <a:avLst/>
                <a:gdLst>
                  <a:gd name="T0" fmla="*/ 0 w 97"/>
                  <a:gd name="T1" fmla="*/ 15 h 29"/>
                  <a:gd name="T2" fmla="*/ 50 w 97"/>
                  <a:gd name="T3" fmla="*/ 4 h 29"/>
                  <a:gd name="T4" fmla="*/ 97 w 97"/>
                  <a:gd name="T5" fmla="*/ 0 h 29"/>
                  <a:gd name="T6" fmla="*/ 88 w 97"/>
                  <a:gd name="T7" fmla="*/ 21 h 29"/>
                  <a:gd name="T8" fmla="*/ 61 w 97"/>
                  <a:gd name="T9" fmla="*/ 21 h 29"/>
                  <a:gd name="T10" fmla="*/ 53 w 97"/>
                  <a:gd name="T11" fmla="*/ 29 h 29"/>
                  <a:gd name="T12" fmla="*/ 7 w 97"/>
                  <a:gd name="T13" fmla="*/ 26 h 29"/>
                  <a:gd name="T14" fmla="*/ 0 w 97"/>
                  <a:gd name="T15" fmla="*/ 15 h 29"/>
                  <a:gd name="T16" fmla="*/ 0 w 97"/>
                  <a:gd name="T17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7" h="29">
                    <a:moveTo>
                      <a:pt x="0" y="15"/>
                    </a:moveTo>
                    <a:lnTo>
                      <a:pt x="50" y="4"/>
                    </a:lnTo>
                    <a:lnTo>
                      <a:pt x="97" y="0"/>
                    </a:lnTo>
                    <a:lnTo>
                      <a:pt x="88" y="21"/>
                    </a:lnTo>
                    <a:lnTo>
                      <a:pt x="61" y="21"/>
                    </a:lnTo>
                    <a:lnTo>
                      <a:pt x="53" y="29"/>
                    </a:lnTo>
                    <a:lnTo>
                      <a:pt x="7" y="26"/>
                    </a:lnTo>
                    <a:lnTo>
                      <a:pt x="0" y="15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2" name="Freeform 60"/>
              <p:cNvSpPr>
                <a:spLocks/>
              </p:cNvSpPr>
              <p:nvPr/>
            </p:nvSpPr>
            <p:spPr bwMode="auto">
              <a:xfrm>
                <a:off x="2643" y="1231"/>
                <a:ext cx="75" cy="64"/>
              </a:xfrm>
              <a:custGeom>
                <a:avLst/>
                <a:gdLst>
                  <a:gd name="T0" fmla="*/ 0 w 75"/>
                  <a:gd name="T1" fmla="*/ 36 h 64"/>
                  <a:gd name="T2" fmla="*/ 66 w 75"/>
                  <a:gd name="T3" fmla="*/ 0 h 64"/>
                  <a:gd name="T4" fmla="*/ 75 w 75"/>
                  <a:gd name="T5" fmla="*/ 31 h 64"/>
                  <a:gd name="T6" fmla="*/ 56 w 75"/>
                  <a:gd name="T7" fmla="*/ 41 h 64"/>
                  <a:gd name="T8" fmla="*/ 32 w 75"/>
                  <a:gd name="T9" fmla="*/ 33 h 64"/>
                  <a:gd name="T10" fmla="*/ 11 w 75"/>
                  <a:gd name="T11" fmla="*/ 64 h 64"/>
                  <a:gd name="T12" fmla="*/ 0 w 75"/>
                  <a:gd name="T13" fmla="*/ 36 h 64"/>
                  <a:gd name="T14" fmla="*/ 0 w 75"/>
                  <a:gd name="T15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" h="64">
                    <a:moveTo>
                      <a:pt x="0" y="36"/>
                    </a:moveTo>
                    <a:lnTo>
                      <a:pt x="66" y="0"/>
                    </a:lnTo>
                    <a:lnTo>
                      <a:pt x="75" y="31"/>
                    </a:lnTo>
                    <a:lnTo>
                      <a:pt x="56" y="41"/>
                    </a:lnTo>
                    <a:lnTo>
                      <a:pt x="32" y="33"/>
                    </a:lnTo>
                    <a:lnTo>
                      <a:pt x="11" y="64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3" name="Freeform 61"/>
              <p:cNvSpPr>
                <a:spLocks/>
              </p:cNvSpPr>
              <p:nvPr/>
            </p:nvSpPr>
            <p:spPr bwMode="auto">
              <a:xfrm>
                <a:off x="2330" y="1969"/>
                <a:ext cx="412" cy="273"/>
              </a:xfrm>
              <a:custGeom>
                <a:avLst/>
                <a:gdLst>
                  <a:gd name="T0" fmla="*/ 146 w 412"/>
                  <a:gd name="T1" fmla="*/ 0 h 273"/>
                  <a:gd name="T2" fmla="*/ 163 w 412"/>
                  <a:gd name="T3" fmla="*/ 1 h 273"/>
                  <a:gd name="T4" fmla="*/ 203 w 412"/>
                  <a:gd name="T5" fmla="*/ 7 h 273"/>
                  <a:gd name="T6" fmla="*/ 252 w 412"/>
                  <a:gd name="T7" fmla="*/ 15 h 273"/>
                  <a:gd name="T8" fmla="*/ 296 w 412"/>
                  <a:gd name="T9" fmla="*/ 27 h 273"/>
                  <a:gd name="T10" fmla="*/ 324 w 412"/>
                  <a:gd name="T11" fmla="*/ 41 h 273"/>
                  <a:gd name="T12" fmla="*/ 338 w 412"/>
                  <a:gd name="T13" fmla="*/ 57 h 273"/>
                  <a:gd name="T14" fmla="*/ 343 w 412"/>
                  <a:gd name="T15" fmla="*/ 69 h 273"/>
                  <a:gd name="T16" fmla="*/ 343 w 412"/>
                  <a:gd name="T17" fmla="*/ 70 h 273"/>
                  <a:gd name="T18" fmla="*/ 348 w 412"/>
                  <a:gd name="T19" fmla="*/ 51 h 273"/>
                  <a:gd name="T20" fmla="*/ 358 w 412"/>
                  <a:gd name="T21" fmla="*/ 53 h 273"/>
                  <a:gd name="T22" fmla="*/ 374 w 412"/>
                  <a:gd name="T23" fmla="*/ 57 h 273"/>
                  <a:gd name="T24" fmla="*/ 392 w 412"/>
                  <a:gd name="T25" fmla="*/ 65 h 273"/>
                  <a:gd name="T26" fmla="*/ 407 w 412"/>
                  <a:gd name="T27" fmla="*/ 81 h 273"/>
                  <a:gd name="T28" fmla="*/ 412 w 412"/>
                  <a:gd name="T29" fmla="*/ 102 h 273"/>
                  <a:gd name="T30" fmla="*/ 412 w 412"/>
                  <a:gd name="T31" fmla="*/ 123 h 273"/>
                  <a:gd name="T32" fmla="*/ 408 w 412"/>
                  <a:gd name="T33" fmla="*/ 139 h 273"/>
                  <a:gd name="T34" fmla="*/ 407 w 412"/>
                  <a:gd name="T35" fmla="*/ 146 h 273"/>
                  <a:gd name="T36" fmla="*/ 312 w 412"/>
                  <a:gd name="T37" fmla="*/ 123 h 273"/>
                  <a:gd name="T38" fmla="*/ 275 w 412"/>
                  <a:gd name="T39" fmla="*/ 149 h 273"/>
                  <a:gd name="T40" fmla="*/ 296 w 412"/>
                  <a:gd name="T41" fmla="*/ 255 h 273"/>
                  <a:gd name="T42" fmla="*/ 261 w 412"/>
                  <a:gd name="T43" fmla="*/ 273 h 273"/>
                  <a:gd name="T44" fmla="*/ 175 w 412"/>
                  <a:gd name="T45" fmla="*/ 135 h 273"/>
                  <a:gd name="T46" fmla="*/ 0 w 412"/>
                  <a:gd name="T47" fmla="*/ 107 h 273"/>
                  <a:gd name="T48" fmla="*/ 27 w 412"/>
                  <a:gd name="T49" fmla="*/ 1 h 273"/>
                  <a:gd name="T50" fmla="*/ 146 w 412"/>
                  <a:gd name="T51" fmla="*/ 0 h 273"/>
                  <a:gd name="T52" fmla="*/ 146 w 412"/>
                  <a:gd name="T53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2" h="273">
                    <a:moveTo>
                      <a:pt x="146" y="0"/>
                    </a:moveTo>
                    <a:lnTo>
                      <a:pt x="163" y="1"/>
                    </a:lnTo>
                    <a:lnTo>
                      <a:pt x="203" y="7"/>
                    </a:lnTo>
                    <a:lnTo>
                      <a:pt x="252" y="15"/>
                    </a:lnTo>
                    <a:lnTo>
                      <a:pt x="296" y="27"/>
                    </a:lnTo>
                    <a:lnTo>
                      <a:pt x="324" y="41"/>
                    </a:lnTo>
                    <a:lnTo>
                      <a:pt x="338" y="57"/>
                    </a:lnTo>
                    <a:lnTo>
                      <a:pt x="343" y="69"/>
                    </a:lnTo>
                    <a:lnTo>
                      <a:pt x="343" y="70"/>
                    </a:lnTo>
                    <a:lnTo>
                      <a:pt x="348" y="51"/>
                    </a:lnTo>
                    <a:lnTo>
                      <a:pt x="358" y="53"/>
                    </a:lnTo>
                    <a:lnTo>
                      <a:pt x="374" y="57"/>
                    </a:lnTo>
                    <a:lnTo>
                      <a:pt x="392" y="65"/>
                    </a:lnTo>
                    <a:lnTo>
                      <a:pt x="407" y="81"/>
                    </a:lnTo>
                    <a:lnTo>
                      <a:pt x="412" y="102"/>
                    </a:lnTo>
                    <a:lnTo>
                      <a:pt x="412" y="123"/>
                    </a:lnTo>
                    <a:lnTo>
                      <a:pt x="408" y="139"/>
                    </a:lnTo>
                    <a:lnTo>
                      <a:pt x="407" y="146"/>
                    </a:lnTo>
                    <a:lnTo>
                      <a:pt x="312" y="123"/>
                    </a:lnTo>
                    <a:lnTo>
                      <a:pt x="275" y="149"/>
                    </a:lnTo>
                    <a:lnTo>
                      <a:pt x="296" y="255"/>
                    </a:lnTo>
                    <a:lnTo>
                      <a:pt x="261" y="273"/>
                    </a:lnTo>
                    <a:lnTo>
                      <a:pt x="175" y="135"/>
                    </a:lnTo>
                    <a:lnTo>
                      <a:pt x="0" y="107"/>
                    </a:lnTo>
                    <a:lnTo>
                      <a:pt x="27" y="1"/>
                    </a:lnTo>
                    <a:lnTo>
                      <a:pt x="146" y="0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F0E6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4" name="Freeform 62"/>
              <p:cNvSpPr>
                <a:spLocks/>
              </p:cNvSpPr>
              <p:nvPr/>
            </p:nvSpPr>
            <p:spPr bwMode="auto">
              <a:xfrm>
                <a:off x="2734" y="1554"/>
                <a:ext cx="204" cy="365"/>
              </a:xfrm>
              <a:custGeom>
                <a:avLst/>
                <a:gdLst>
                  <a:gd name="T0" fmla="*/ 187 w 204"/>
                  <a:gd name="T1" fmla="*/ 0 h 365"/>
                  <a:gd name="T2" fmla="*/ 204 w 204"/>
                  <a:gd name="T3" fmla="*/ 24 h 365"/>
                  <a:gd name="T4" fmla="*/ 185 w 204"/>
                  <a:gd name="T5" fmla="*/ 59 h 365"/>
                  <a:gd name="T6" fmla="*/ 189 w 204"/>
                  <a:gd name="T7" fmla="*/ 175 h 365"/>
                  <a:gd name="T8" fmla="*/ 171 w 204"/>
                  <a:gd name="T9" fmla="*/ 195 h 365"/>
                  <a:gd name="T10" fmla="*/ 167 w 204"/>
                  <a:gd name="T11" fmla="*/ 129 h 365"/>
                  <a:gd name="T12" fmla="*/ 108 w 204"/>
                  <a:gd name="T13" fmla="*/ 195 h 365"/>
                  <a:gd name="T14" fmla="*/ 127 w 204"/>
                  <a:gd name="T15" fmla="*/ 199 h 365"/>
                  <a:gd name="T16" fmla="*/ 130 w 204"/>
                  <a:gd name="T17" fmla="*/ 201 h 365"/>
                  <a:gd name="T18" fmla="*/ 137 w 204"/>
                  <a:gd name="T19" fmla="*/ 210 h 365"/>
                  <a:gd name="T20" fmla="*/ 147 w 204"/>
                  <a:gd name="T21" fmla="*/ 222 h 365"/>
                  <a:gd name="T22" fmla="*/ 154 w 204"/>
                  <a:gd name="T23" fmla="*/ 239 h 365"/>
                  <a:gd name="T24" fmla="*/ 158 w 204"/>
                  <a:gd name="T25" fmla="*/ 257 h 365"/>
                  <a:gd name="T26" fmla="*/ 158 w 204"/>
                  <a:gd name="T27" fmla="*/ 274 h 365"/>
                  <a:gd name="T28" fmla="*/ 156 w 204"/>
                  <a:gd name="T29" fmla="*/ 286 h 365"/>
                  <a:gd name="T30" fmla="*/ 156 w 204"/>
                  <a:gd name="T31" fmla="*/ 292 h 365"/>
                  <a:gd name="T32" fmla="*/ 135 w 204"/>
                  <a:gd name="T33" fmla="*/ 301 h 365"/>
                  <a:gd name="T34" fmla="*/ 119 w 204"/>
                  <a:gd name="T35" fmla="*/ 355 h 365"/>
                  <a:gd name="T36" fmla="*/ 111 w 204"/>
                  <a:gd name="T37" fmla="*/ 357 h 365"/>
                  <a:gd name="T38" fmla="*/ 92 w 204"/>
                  <a:gd name="T39" fmla="*/ 363 h 365"/>
                  <a:gd name="T40" fmla="*/ 66 w 204"/>
                  <a:gd name="T41" fmla="*/ 365 h 365"/>
                  <a:gd name="T42" fmla="*/ 42 w 204"/>
                  <a:gd name="T43" fmla="*/ 361 h 365"/>
                  <a:gd name="T44" fmla="*/ 22 w 204"/>
                  <a:gd name="T45" fmla="*/ 346 h 365"/>
                  <a:gd name="T46" fmla="*/ 9 w 204"/>
                  <a:gd name="T47" fmla="*/ 324 h 365"/>
                  <a:gd name="T48" fmla="*/ 2 w 204"/>
                  <a:gd name="T49" fmla="*/ 299 h 365"/>
                  <a:gd name="T50" fmla="*/ 0 w 204"/>
                  <a:gd name="T51" fmla="*/ 274 h 365"/>
                  <a:gd name="T52" fmla="*/ 3 w 204"/>
                  <a:gd name="T53" fmla="*/ 248 h 365"/>
                  <a:gd name="T54" fmla="*/ 9 w 204"/>
                  <a:gd name="T55" fmla="*/ 228 h 365"/>
                  <a:gd name="T56" fmla="*/ 13 w 204"/>
                  <a:gd name="T57" fmla="*/ 214 h 365"/>
                  <a:gd name="T58" fmla="*/ 16 w 204"/>
                  <a:gd name="T59" fmla="*/ 210 h 365"/>
                  <a:gd name="T60" fmla="*/ 66 w 204"/>
                  <a:gd name="T61" fmla="*/ 184 h 365"/>
                  <a:gd name="T62" fmla="*/ 92 w 204"/>
                  <a:gd name="T63" fmla="*/ 189 h 365"/>
                  <a:gd name="T64" fmla="*/ 187 w 204"/>
                  <a:gd name="T65" fmla="*/ 0 h 365"/>
                  <a:gd name="T66" fmla="*/ 187 w 204"/>
                  <a:gd name="T67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" h="365">
                    <a:moveTo>
                      <a:pt x="187" y="0"/>
                    </a:moveTo>
                    <a:lnTo>
                      <a:pt x="204" y="24"/>
                    </a:lnTo>
                    <a:lnTo>
                      <a:pt x="185" y="59"/>
                    </a:lnTo>
                    <a:lnTo>
                      <a:pt x="189" y="175"/>
                    </a:lnTo>
                    <a:lnTo>
                      <a:pt x="171" y="195"/>
                    </a:lnTo>
                    <a:lnTo>
                      <a:pt x="167" y="129"/>
                    </a:lnTo>
                    <a:lnTo>
                      <a:pt x="108" y="195"/>
                    </a:lnTo>
                    <a:lnTo>
                      <a:pt x="127" y="199"/>
                    </a:lnTo>
                    <a:lnTo>
                      <a:pt x="130" y="201"/>
                    </a:lnTo>
                    <a:lnTo>
                      <a:pt x="137" y="210"/>
                    </a:lnTo>
                    <a:lnTo>
                      <a:pt x="147" y="222"/>
                    </a:lnTo>
                    <a:lnTo>
                      <a:pt x="154" y="239"/>
                    </a:lnTo>
                    <a:lnTo>
                      <a:pt x="158" y="257"/>
                    </a:lnTo>
                    <a:lnTo>
                      <a:pt x="158" y="274"/>
                    </a:lnTo>
                    <a:lnTo>
                      <a:pt x="156" y="286"/>
                    </a:lnTo>
                    <a:lnTo>
                      <a:pt x="156" y="292"/>
                    </a:lnTo>
                    <a:lnTo>
                      <a:pt x="135" y="301"/>
                    </a:lnTo>
                    <a:lnTo>
                      <a:pt x="119" y="355"/>
                    </a:lnTo>
                    <a:lnTo>
                      <a:pt x="111" y="357"/>
                    </a:lnTo>
                    <a:lnTo>
                      <a:pt x="92" y="363"/>
                    </a:lnTo>
                    <a:lnTo>
                      <a:pt x="66" y="365"/>
                    </a:lnTo>
                    <a:lnTo>
                      <a:pt x="42" y="361"/>
                    </a:lnTo>
                    <a:lnTo>
                      <a:pt x="22" y="346"/>
                    </a:lnTo>
                    <a:lnTo>
                      <a:pt x="9" y="324"/>
                    </a:lnTo>
                    <a:lnTo>
                      <a:pt x="2" y="299"/>
                    </a:lnTo>
                    <a:lnTo>
                      <a:pt x="0" y="274"/>
                    </a:lnTo>
                    <a:lnTo>
                      <a:pt x="3" y="248"/>
                    </a:lnTo>
                    <a:lnTo>
                      <a:pt x="9" y="228"/>
                    </a:lnTo>
                    <a:lnTo>
                      <a:pt x="13" y="214"/>
                    </a:lnTo>
                    <a:lnTo>
                      <a:pt x="16" y="210"/>
                    </a:lnTo>
                    <a:lnTo>
                      <a:pt x="66" y="184"/>
                    </a:lnTo>
                    <a:lnTo>
                      <a:pt x="92" y="189"/>
                    </a:lnTo>
                    <a:lnTo>
                      <a:pt x="187" y="0"/>
                    </a:lnTo>
                    <a:lnTo>
                      <a:pt x="187" y="0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5" name="Freeform 63"/>
              <p:cNvSpPr>
                <a:spLocks/>
              </p:cNvSpPr>
              <p:nvPr/>
            </p:nvSpPr>
            <p:spPr bwMode="auto">
              <a:xfrm>
                <a:off x="2772" y="1857"/>
                <a:ext cx="144" cy="91"/>
              </a:xfrm>
              <a:custGeom>
                <a:avLst/>
                <a:gdLst>
                  <a:gd name="T0" fmla="*/ 7 w 144"/>
                  <a:gd name="T1" fmla="*/ 49 h 91"/>
                  <a:gd name="T2" fmla="*/ 6 w 144"/>
                  <a:gd name="T3" fmla="*/ 50 h 91"/>
                  <a:gd name="T4" fmla="*/ 4 w 144"/>
                  <a:gd name="T5" fmla="*/ 54 h 91"/>
                  <a:gd name="T6" fmla="*/ 2 w 144"/>
                  <a:gd name="T7" fmla="*/ 61 h 91"/>
                  <a:gd name="T8" fmla="*/ 0 w 144"/>
                  <a:gd name="T9" fmla="*/ 68 h 91"/>
                  <a:gd name="T10" fmla="*/ 0 w 144"/>
                  <a:gd name="T11" fmla="*/ 76 h 91"/>
                  <a:gd name="T12" fmla="*/ 0 w 144"/>
                  <a:gd name="T13" fmla="*/ 84 h 91"/>
                  <a:gd name="T14" fmla="*/ 0 w 144"/>
                  <a:gd name="T15" fmla="*/ 89 h 91"/>
                  <a:gd name="T16" fmla="*/ 0 w 144"/>
                  <a:gd name="T17" fmla="*/ 91 h 91"/>
                  <a:gd name="T18" fmla="*/ 19 w 144"/>
                  <a:gd name="T19" fmla="*/ 78 h 91"/>
                  <a:gd name="T20" fmla="*/ 71 w 144"/>
                  <a:gd name="T21" fmla="*/ 90 h 91"/>
                  <a:gd name="T22" fmla="*/ 96 w 144"/>
                  <a:gd name="T23" fmla="*/ 82 h 91"/>
                  <a:gd name="T24" fmla="*/ 107 w 144"/>
                  <a:gd name="T25" fmla="*/ 87 h 91"/>
                  <a:gd name="T26" fmla="*/ 133 w 144"/>
                  <a:gd name="T27" fmla="*/ 70 h 91"/>
                  <a:gd name="T28" fmla="*/ 144 w 144"/>
                  <a:gd name="T29" fmla="*/ 31 h 91"/>
                  <a:gd name="T30" fmla="*/ 111 w 144"/>
                  <a:gd name="T31" fmla="*/ 33 h 91"/>
                  <a:gd name="T32" fmla="*/ 112 w 144"/>
                  <a:gd name="T33" fmla="*/ 29 h 91"/>
                  <a:gd name="T34" fmla="*/ 115 w 144"/>
                  <a:gd name="T35" fmla="*/ 19 h 91"/>
                  <a:gd name="T36" fmla="*/ 118 w 144"/>
                  <a:gd name="T37" fmla="*/ 9 h 91"/>
                  <a:gd name="T38" fmla="*/ 118 w 144"/>
                  <a:gd name="T39" fmla="*/ 1 h 91"/>
                  <a:gd name="T40" fmla="*/ 114 w 144"/>
                  <a:gd name="T41" fmla="*/ 0 h 91"/>
                  <a:gd name="T42" fmla="*/ 108 w 144"/>
                  <a:gd name="T43" fmla="*/ 2 h 91"/>
                  <a:gd name="T44" fmla="*/ 103 w 144"/>
                  <a:gd name="T45" fmla="*/ 6 h 91"/>
                  <a:gd name="T46" fmla="*/ 100 w 144"/>
                  <a:gd name="T47" fmla="*/ 8 h 91"/>
                  <a:gd name="T48" fmla="*/ 81 w 144"/>
                  <a:gd name="T49" fmla="*/ 46 h 91"/>
                  <a:gd name="T50" fmla="*/ 66 w 144"/>
                  <a:gd name="T51" fmla="*/ 3 h 91"/>
                  <a:gd name="T52" fmla="*/ 52 w 144"/>
                  <a:gd name="T53" fmla="*/ 3 h 91"/>
                  <a:gd name="T54" fmla="*/ 61 w 144"/>
                  <a:gd name="T55" fmla="*/ 52 h 91"/>
                  <a:gd name="T56" fmla="*/ 40 w 144"/>
                  <a:gd name="T57" fmla="*/ 25 h 91"/>
                  <a:gd name="T58" fmla="*/ 29 w 144"/>
                  <a:gd name="T59" fmla="*/ 21 h 91"/>
                  <a:gd name="T60" fmla="*/ 22 w 144"/>
                  <a:gd name="T61" fmla="*/ 32 h 91"/>
                  <a:gd name="T62" fmla="*/ 37 w 144"/>
                  <a:gd name="T63" fmla="*/ 56 h 91"/>
                  <a:gd name="T64" fmla="*/ 20 w 144"/>
                  <a:gd name="T65" fmla="*/ 52 h 91"/>
                  <a:gd name="T66" fmla="*/ 7 w 144"/>
                  <a:gd name="T67" fmla="*/ 49 h 91"/>
                  <a:gd name="T68" fmla="*/ 7 w 144"/>
                  <a:gd name="T69" fmla="*/ 49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91">
                    <a:moveTo>
                      <a:pt x="7" y="49"/>
                    </a:moveTo>
                    <a:lnTo>
                      <a:pt x="6" y="50"/>
                    </a:lnTo>
                    <a:lnTo>
                      <a:pt x="4" y="54"/>
                    </a:lnTo>
                    <a:lnTo>
                      <a:pt x="2" y="61"/>
                    </a:lnTo>
                    <a:lnTo>
                      <a:pt x="0" y="68"/>
                    </a:lnTo>
                    <a:lnTo>
                      <a:pt x="0" y="76"/>
                    </a:lnTo>
                    <a:lnTo>
                      <a:pt x="0" y="84"/>
                    </a:lnTo>
                    <a:lnTo>
                      <a:pt x="0" y="89"/>
                    </a:lnTo>
                    <a:lnTo>
                      <a:pt x="0" y="91"/>
                    </a:lnTo>
                    <a:lnTo>
                      <a:pt x="19" y="78"/>
                    </a:lnTo>
                    <a:lnTo>
                      <a:pt x="71" y="90"/>
                    </a:lnTo>
                    <a:lnTo>
                      <a:pt x="96" y="82"/>
                    </a:lnTo>
                    <a:lnTo>
                      <a:pt x="107" y="87"/>
                    </a:lnTo>
                    <a:lnTo>
                      <a:pt x="133" y="70"/>
                    </a:lnTo>
                    <a:lnTo>
                      <a:pt x="144" y="31"/>
                    </a:lnTo>
                    <a:lnTo>
                      <a:pt x="111" y="33"/>
                    </a:lnTo>
                    <a:lnTo>
                      <a:pt x="112" y="29"/>
                    </a:lnTo>
                    <a:lnTo>
                      <a:pt x="115" y="19"/>
                    </a:lnTo>
                    <a:lnTo>
                      <a:pt x="118" y="9"/>
                    </a:lnTo>
                    <a:lnTo>
                      <a:pt x="118" y="1"/>
                    </a:lnTo>
                    <a:lnTo>
                      <a:pt x="114" y="0"/>
                    </a:lnTo>
                    <a:lnTo>
                      <a:pt x="108" y="2"/>
                    </a:lnTo>
                    <a:lnTo>
                      <a:pt x="103" y="6"/>
                    </a:lnTo>
                    <a:lnTo>
                      <a:pt x="100" y="8"/>
                    </a:lnTo>
                    <a:lnTo>
                      <a:pt x="81" y="46"/>
                    </a:lnTo>
                    <a:lnTo>
                      <a:pt x="66" y="3"/>
                    </a:lnTo>
                    <a:lnTo>
                      <a:pt x="52" y="3"/>
                    </a:lnTo>
                    <a:lnTo>
                      <a:pt x="61" y="52"/>
                    </a:lnTo>
                    <a:lnTo>
                      <a:pt x="40" y="25"/>
                    </a:lnTo>
                    <a:lnTo>
                      <a:pt x="29" y="21"/>
                    </a:lnTo>
                    <a:lnTo>
                      <a:pt x="22" y="32"/>
                    </a:lnTo>
                    <a:lnTo>
                      <a:pt x="37" y="56"/>
                    </a:lnTo>
                    <a:lnTo>
                      <a:pt x="20" y="52"/>
                    </a:lnTo>
                    <a:lnTo>
                      <a:pt x="7" y="49"/>
                    </a:lnTo>
                    <a:lnTo>
                      <a:pt x="7" y="49"/>
                    </a:lnTo>
                    <a:close/>
                  </a:path>
                </a:pathLst>
              </a:custGeom>
              <a:solidFill>
                <a:srgbClr val="F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6" name="Freeform 64"/>
              <p:cNvSpPr>
                <a:spLocks/>
              </p:cNvSpPr>
              <p:nvPr/>
            </p:nvSpPr>
            <p:spPr bwMode="auto">
              <a:xfrm>
                <a:off x="2901" y="1836"/>
                <a:ext cx="17" cy="28"/>
              </a:xfrm>
              <a:custGeom>
                <a:avLst/>
                <a:gdLst>
                  <a:gd name="T0" fmla="*/ 0 w 17"/>
                  <a:gd name="T1" fmla="*/ 17 h 28"/>
                  <a:gd name="T2" fmla="*/ 1 w 17"/>
                  <a:gd name="T3" fmla="*/ 14 h 28"/>
                  <a:gd name="T4" fmla="*/ 4 w 17"/>
                  <a:gd name="T5" fmla="*/ 9 h 28"/>
                  <a:gd name="T6" fmla="*/ 8 w 17"/>
                  <a:gd name="T7" fmla="*/ 2 h 28"/>
                  <a:gd name="T8" fmla="*/ 12 w 17"/>
                  <a:gd name="T9" fmla="*/ 0 h 28"/>
                  <a:gd name="T10" fmla="*/ 14 w 17"/>
                  <a:gd name="T11" fmla="*/ 1 h 28"/>
                  <a:gd name="T12" fmla="*/ 15 w 17"/>
                  <a:gd name="T13" fmla="*/ 4 h 28"/>
                  <a:gd name="T14" fmla="*/ 16 w 17"/>
                  <a:gd name="T15" fmla="*/ 9 h 28"/>
                  <a:gd name="T16" fmla="*/ 17 w 17"/>
                  <a:gd name="T17" fmla="*/ 11 h 28"/>
                  <a:gd name="T18" fmla="*/ 17 w 17"/>
                  <a:gd name="T19" fmla="*/ 28 h 28"/>
                  <a:gd name="T20" fmla="*/ 4 w 17"/>
                  <a:gd name="T21" fmla="*/ 28 h 28"/>
                  <a:gd name="T22" fmla="*/ 0 w 17"/>
                  <a:gd name="T23" fmla="*/ 17 h 28"/>
                  <a:gd name="T24" fmla="*/ 0 w 17"/>
                  <a:gd name="T25" fmla="*/ 1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" h="28">
                    <a:moveTo>
                      <a:pt x="0" y="17"/>
                    </a:moveTo>
                    <a:lnTo>
                      <a:pt x="1" y="14"/>
                    </a:lnTo>
                    <a:lnTo>
                      <a:pt x="4" y="9"/>
                    </a:lnTo>
                    <a:lnTo>
                      <a:pt x="8" y="2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4"/>
                    </a:lnTo>
                    <a:lnTo>
                      <a:pt x="16" y="9"/>
                    </a:lnTo>
                    <a:lnTo>
                      <a:pt x="17" y="11"/>
                    </a:lnTo>
                    <a:lnTo>
                      <a:pt x="17" y="28"/>
                    </a:lnTo>
                    <a:lnTo>
                      <a:pt x="4" y="28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FF8F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7" name="Freeform 65"/>
              <p:cNvSpPr>
                <a:spLocks/>
              </p:cNvSpPr>
              <p:nvPr/>
            </p:nvSpPr>
            <p:spPr bwMode="auto">
              <a:xfrm>
                <a:off x="2953" y="1601"/>
                <a:ext cx="178" cy="245"/>
              </a:xfrm>
              <a:custGeom>
                <a:avLst/>
                <a:gdLst>
                  <a:gd name="T0" fmla="*/ 29 w 178"/>
                  <a:gd name="T1" fmla="*/ 0 h 245"/>
                  <a:gd name="T2" fmla="*/ 46 w 178"/>
                  <a:gd name="T3" fmla="*/ 13 h 245"/>
                  <a:gd name="T4" fmla="*/ 84 w 178"/>
                  <a:gd name="T5" fmla="*/ 43 h 245"/>
                  <a:gd name="T6" fmla="*/ 122 w 178"/>
                  <a:gd name="T7" fmla="*/ 72 h 245"/>
                  <a:gd name="T8" fmla="*/ 139 w 178"/>
                  <a:gd name="T9" fmla="*/ 85 h 245"/>
                  <a:gd name="T10" fmla="*/ 171 w 178"/>
                  <a:gd name="T11" fmla="*/ 76 h 245"/>
                  <a:gd name="T12" fmla="*/ 171 w 178"/>
                  <a:gd name="T13" fmla="*/ 77 h 245"/>
                  <a:gd name="T14" fmla="*/ 170 w 178"/>
                  <a:gd name="T15" fmla="*/ 80 h 245"/>
                  <a:gd name="T16" fmla="*/ 170 w 178"/>
                  <a:gd name="T17" fmla="*/ 85 h 245"/>
                  <a:gd name="T18" fmla="*/ 171 w 178"/>
                  <a:gd name="T19" fmla="*/ 93 h 245"/>
                  <a:gd name="T20" fmla="*/ 172 w 178"/>
                  <a:gd name="T21" fmla="*/ 99 h 245"/>
                  <a:gd name="T22" fmla="*/ 175 w 178"/>
                  <a:gd name="T23" fmla="*/ 107 h 245"/>
                  <a:gd name="T24" fmla="*/ 177 w 178"/>
                  <a:gd name="T25" fmla="*/ 112 h 245"/>
                  <a:gd name="T26" fmla="*/ 178 w 178"/>
                  <a:gd name="T27" fmla="*/ 115 h 245"/>
                  <a:gd name="T28" fmla="*/ 175 w 178"/>
                  <a:gd name="T29" fmla="*/ 126 h 245"/>
                  <a:gd name="T30" fmla="*/ 168 w 178"/>
                  <a:gd name="T31" fmla="*/ 126 h 245"/>
                  <a:gd name="T32" fmla="*/ 156 w 178"/>
                  <a:gd name="T33" fmla="*/ 125 h 245"/>
                  <a:gd name="T34" fmla="*/ 132 w 178"/>
                  <a:gd name="T35" fmla="*/ 240 h 245"/>
                  <a:gd name="T36" fmla="*/ 112 w 178"/>
                  <a:gd name="T37" fmla="*/ 245 h 245"/>
                  <a:gd name="T38" fmla="*/ 139 w 178"/>
                  <a:gd name="T39" fmla="*/ 135 h 245"/>
                  <a:gd name="T40" fmla="*/ 52 w 178"/>
                  <a:gd name="T41" fmla="*/ 163 h 245"/>
                  <a:gd name="T42" fmla="*/ 65 w 178"/>
                  <a:gd name="T43" fmla="*/ 131 h 245"/>
                  <a:gd name="T44" fmla="*/ 124 w 178"/>
                  <a:gd name="T45" fmla="*/ 94 h 245"/>
                  <a:gd name="T46" fmla="*/ 0 w 178"/>
                  <a:gd name="T47" fmla="*/ 30 h 245"/>
                  <a:gd name="T48" fmla="*/ 29 w 178"/>
                  <a:gd name="T49" fmla="*/ 0 h 245"/>
                  <a:gd name="T50" fmla="*/ 29 w 178"/>
                  <a:gd name="T51" fmla="*/ 0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78" h="245">
                    <a:moveTo>
                      <a:pt x="29" y="0"/>
                    </a:moveTo>
                    <a:lnTo>
                      <a:pt x="46" y="13"/>
                    </a:lnTo>
                    <a:lnTo>
                      <a:pt x="84" y="43"/>
                    </a:lnTo>
                    <a:lnTo>
                      <a:pt x="122" y="72"/>
                    </a:lnTo>
                    <a:lnTo>
                      <a:pt x="139" y="85"/>
                    </a:lnTo>
                    <a:lnTo>
                      <a:pt x="171" y="76"/>
                    </a:lnTo>
                    <a:lnTo>
                      <a:pt x="171" y="77"/>
                    </a:lnTo>
                    <a:lnTo>
                      <a:pt x="170" y="80"/>
                    </a:lnTo>
                    <a:lnTo>
                      <a:pt x="170" y="85"/>
                    </a:lnTo>
                    <a:lnTo>
                      <a:pt x="171" y="93"/>
                    </a:lnTo>
                    <a:lnTo>
                      <a:pt x="172" y="99"/>
                    </a:lnTo>
                    <a:lnTo>
                      <a:pt x="175" y="107"/>
                    </a:lnTo>
                    <a:lnTo>
                      <a:pt x="177" y="112"/>
                    </a:lnTo>
                    <a:lnTo>
                      <a:pt x="178" y="115"/>
                    </a:lnTo>
                    <a:lnTo>
                      <a:pt x="175" y="126"/>
                    </a:lnTo>
                    <a:lnTo>
                      <a:pt x="168" y="126"/>
                    </a:lnTo>
                    <a:lnTo>
                      <a:pt x="156" y="125"/>
                    </a:lnTo>
                    <a:lnTo>
                      <a:pt x="132" y="240"/>
                    </a:lnTo>
                    <a:lnTo>
                      <a:pt x="112" y="245"/>
                    </a:lnTo>
                    <a:lnTo>
                      <a:pt x="139" y="135"/>
                    </a:lnTo>
                    <a:lnTo>
                      <a:pt x="52" y="163"/>
                    </a:lnTo>
                    <a:lnTo>
                      <a:pt x="65" y="131"/>
                    </a:lnTo>
                    <a:lnTo>
                      <a:pt x="124" y="94"/>
                    </a:lnTo>
                    <a:lnTo>
                      <a:pt x="0" y="30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8" name="Freeform 66"/>
              <p:cNvSpPr>
                <a:spLocks/>
              </p:cNvSpPr>
              <p:nvPr/>
            </p:nvSpPr>
            <p:spPr bwMode="auto">
              <a:xfrm>
                <a:off x="2830" y="1719"/>
                <a:ext cx="152" cy="119"/>
              </a:xfrm>
              <a:custGeom>
                <a:avLst/>
                <a:gdLst>
                  <a:gd name="T0" fmla="*/ 0 w 152"/>
                  <a:gd name="T1" fmla="*/ 64 h 119"/>
                  <a:gd name="T2" fmla="*/ 136 w 152"/>
                  <a:gd name="T3" fmla="*/ 0 h 119"/>
                  <a:gd name="T4" fmla="*/ 136 w 152"/>
                  <a:gd name="T5" fmla="*/ 2 h 119"/>
                  <a:gd name="T6" fmla="*/ 137 w 152"/>
                  <a:gd name="T7" fmla="*/ 11 h 119"/>
                  <a:gd name="T8" fmla="*/ 138 w 152"/>
                  <a:gd name="T9" fmla="*/ 20 h 119"/>
                  <a:gd name="T10" fmla="*/ 141 w 152"/>
                  <a:gd name="T11" fmla="*/ 32 h 119"/>
                  <a:gd name="T12" fmla="*/ 144 w 152"/>
                  <a:gd name="T13" fmla="*/ 40 h 119"/>
                  <a:gd name="T14" fmla="*/ 148 w 152"/>
                  <a:gd name="T15" fmla="*/ 46 h 119"/>
                  <a:gd name="T16" fmla="*/ 150 w 152"/>
                  <a:gd name="T17" fmla="*/ 49 h 119"/>
                  <a:gd name="T18" fmla="*/ 152 w 152"/>
                  <a:gd name="T19" fmla="*/ 51 h 119"/>
                  <a:gd name="T20" fmla="*/ 33 w 152"/>
                  <a:gd name="T21" fmla="*/ 119 h 119"/>
                  <a:gd name="T22" fmla="*/ 0 w 152"/>
                  <a:gd name="T23" fmla="*/ 64 h 119"/>
                  <a:gd name="T24" fmla="*/ 0 w 152"/>
                  <a:gd name="T25" fmla="*/ 6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2" h="119">
                    <a:moveTo>
                      <a:pt x="0" y="64"/>
                    </a:moveTo>
                    <a:lnTo>
                      <a:pt x="136" y="0"/>
                    </a:lnTo>
                    <a:lnTo>
                      <a:pt x="136" y="2"/>
                    </a:lnTo>
                    <a:lnTo>
                      <a:pt x="137" y="11"/>
                    </a:lnTo>
                    <a:lnTo>
                      <a:pt x="138" y="20"/>
                    </a:lnTo>
                    <a:lnTo>
                      <a:pt x="141" y="32"/>
                    </a:lnTo>
                    <a:lnTo>
                      <a:pt x="144" y="40"/>
                    </a:lnTo>
                    <a:lnTo>
                      <a:pt x="148" y="46"/>
                    </a:lnTo>
                    <a:lnTo>
                      <a:pt x="150" y="49"/>
                    </a:lnTo>
                    <a:lnTo>
                      <a:pt x="152" y="51"/>
                    </a:lnTo>
                    <a:lnTo>
                      <a:pt x="33" y="119"/>
                    </a:lnTo>
                    <a:lnTo>
                      <a:pt x="0" y="64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9" name="Freeform 67"/>
              <p:cNvSpPr>
                <a:spLocks/>
              </p:cNvSpPr>
              <p:nvPr/>
            </p:nvSpPr>
            <p:spPr bwMode="auto">
              <a:xfrm>
                <a:off x="2887" y="1796"/>
                <a:ext cx="201" cy="106"/>
              </a:xfrm>
              <a:custGeom>
                <a:avLst/>
                <a:gdLst>
                  <a:gd name="T0" fmla="*/ 87 w 201"/>
                  <a:gd name="T1" fmla="*/ 0 h 106"/>
                  <a:gd name="T2" fmla="*/ 175 w 201"/>
                  <a:gd name="T3" fmla="*/ 64 h 106"/>
                  <a:gd name="T4" fmla="*/ 201 w 201"/>
                  <a:gd name="T5" fmla="*/ 68 h 106"/>
                  <a:gd name="T6" fmla="*/ 196 w 201"/>
                  <a:gd name="T7" fmla="*/ 84 h 106"/>
                  <a:gd name="T8" fmla="*/ 198 w 201"/>
                  <a:gd name="T9" fmla="*/ 106 h 106"/>
                  <a:gd name="T10" fmla="*/ 0 w 201"/>
                  <a:gd name="T11" fmla="*/ 93 h 106"/>
                  <a:gd name="T12" fmla="*/ 6 w 201"/>
                  <a:gd name="T13" fmla="*/ 80 h 106"/>
                  <a:gd name="T14" fmla="*/ 151 w 201"/>
                  <a:gd name="T15" fmla="*/ 67 h 106"/>
                  <a:gd name="T16" fmla="*/ 42 w 201"/>
                  <a:gd name="T17" fmla="*/ 11 h 106"/>
                  <a:gd name="T18" fmla="*/ 87 w 201"/>
                  <a:gd name="T19" fmla="*/ 0 h 106"/>
                  <a:gd name="T20" fmla="*/ 87 w 201"/>
                  <a:gd name="T2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1" h="106">
                    <a:moveTo>
                      <a:pt x="87" y="0"/>
                    </a:moveTo>
                    <a:lnTo>
                      <a:pt x="175" y="64"/>
                    </a:lnTo>
                    <a:lnTo>
                      <a:pt x="201" y="68"/>
                    </a:lnTo>
                    <a:lnTo>
                      <a:pt x="196" y="84"/>
                    </a:lnTo>
                    <a:lnTo>
                      <a:pt x="198" y="106"/>
                    </a:lnTo>
                    <a:lnTo>
                      <a:pt x="0" y="93"/>
                    </a:lnTo>
                    <a:lnTo>
                      <a:pt x="6" y="80"/>
                    </a:lnTo>
                    <a:lnTo>
                      <a:pt x="151" y="67"/>
                    </a:lnTo>
                    <a:lnTo>
                      <a:pt x="42" y="11"/>
                    </a:lnTo>
                    <a:lnTo>
                      <a:pt x="87" y="0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E680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0" name="Freeform 68"/>
              <p:cNvSpPr>
                <a:spLocks/>
              </p:cNvSpPr>
              <p:nvPr/>
            </p:nvSpPr>
            <p:spPr bwMode="auto">
              <a:xfrm>
                <a:off x="2460" y="1878"/>
                <a:ext cx="58" cy="43"/>
              </a:xfrm>
              <a:custGeom>
                <a:avLst/>
                <a:gdLst>
                  <a:gd name="T0" fmla="*/ 12 w 58"/>
                  <a:gd name="T1" fmla="*/ 0 h 43"/>
                  <a:gd name="T2" fmla="*/ 0 w 58"/>
                  <a:gd name="T3" fmla="*/ 22 h 43"/>
                  <a:gd name="T4" fmla="*/ 54 w 58"/>
                  <a:gd name="T5" fmla="*/ 43 h 43"/>
                  <a:gd name="T6" fmla="*/ 58 w 58"/>
                  <a:gd name="T7" fmla="*/ 12 h 43"/>
                  <a:gd name="T8" fmla="*/ 16 w 58"/>
                  <a:gd name="T9" fmla="*/ 16 h 43"/>
                  <a:gd name="T10" fmla="*/ 31 w 58"/>
                  <a:gd name="T11" fmla="*/ 9 h 43"/>
                  <a:gd name="T12" fmla="*/ 12 w 58"/>
                  <a:gd name="T13" fmla="*/ 0 h 43"/>
                  <a:gd name="T14" fmla="*/ 12 w 58"/>
                  <a:gd name="T15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43">
                    <a:moveTo>
                      <a:pt x="12" y="0"/>
                    </a:moveTo>
                    <a:lnTo>
                      <a:pt x="0" y="22"/>
                    </a:lnTo>
                    <a:lnTo>
                      <a:pt x="54" y="43"/>
                    </a:lnTo>
                    <a:lnTo>
                      <a:pt x="58" y="12"/>
                    </a:lnTo>
                    <a:lnTo>
                      <a:pt x="16" y="16"/>
                    </a:lnTo>
                    <a:lnTo>
                      <a:pt x="31" y="9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1" name="Freeform 69"/>
              <p:cNvSpPr>
                <a:spLocks/>
              </p:cNvSpPr>
              <p:nvPr/>
            </p:nvSpPr>
            <p:spPr bwMode="auto">
              <a:xfrm>
                <a:off x="2363" y="1863"/>
                <a:ext cx="94" cy="48"/>
              </a:xfrm>
              <a:custGeom>
                <a:avLst/>
                <a:gdLst>
                  <a:gd name="T0" fmla="*/ 12 w 94"/>
                  <a:gd name="T1" fmla="*/ 0 h 48"/>
                  <a:gd name="T2" fmla="*/ 0 w 94"/>
                  <a:gd name="T3" fmla="*/ 19 h 48"/>
                  <a:gd name="T4" fmla="*/ 3 w 94"/>
                  <a:gd name="T5" fmla="*/ 20 h 48"/>
                  <a:gd name="T6" fmla="*/ 12 w 94"/>
                  <a:gd name="T7" fmla="*/ 25 h 48"/>
                  <a:gd name="T8" fmla="*/ 23 w 94"/>
                  <a:gd name="T9" fmla="*/ 31 h 48"/>
                  <a:gd name="T10" fmla="*/ 39 w 94"/>
                  <a:gd name="T11" fmla="*/ 39 h 48"/>
                  <a:gd name="T12" fmla="*/ 55 w 94"/>
                  <a:gd name="T13" fmla="*/ 44 h 48"/>
                  <a:gd name="T14" fmla="*/ 71 w 94"/>
                  <a:gd name="T15" fmla="*/ 47 h 48"/>
                  <a:gd name="T16" fmla="*/ 83 w 94"/>
                  <a:gd name="T17" fmla="*/ 48 h 48"/>
                  <a:gd name="T18" fmla="*/ 87 w 94"/>
                  <a:gd name="T19" fmla="*/ 48 h 48"/>
                  <a:gd name="T20" fmla="*/ 94 w 94"/>
                  <a:gd name="T21" fmla="*/ 32 h 48"/>
                  <a:gd name="T22" fmla="*/ 88 w 94"/>
                  <a:gd name="T23" fmla="*/ 30 h 48"/>
                  <a:gd name="T24" fmla="*/ 75 w 94"/>
                  <a:gd name="T25" fmla="*/ 27 h 48"/>
                  <a:gd name="T26" fmla="*/ 58 w 94"/>
                  <a:gd name="T27" fmla="*/ 22 h 48"/>
                  <a:gd name="T28" fmla="*/ 41 w 94"/>
                  <a:gd name="T29" fmla="*/ 15 h 48"/>
                  <a:gd name="T30" fmla="*/ 28 w 94"/>
                  <a:gd name="T31" fmla="*/ 9 h 48"/>
                  <a:gd name="T32" fmla="*/ 18 w 94"/>
                  <a:gd name="T33" fmla="*/ 4 h 48"/>
                  <a:gd name="T34" fmla="*/ 13 w 94"/>
                  <a:gd name="T35" fmla="*/ 1 h 48"/>
                  <a:gd name="T36" fmla="*/ 12 w 94"/>
                  <a:gd name="T37" fmla="*/ 0 h 48"/>
                  <a:gd name="T38" fmla="*/ 12 w 94"/>
                  <a:gd name="T3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4" h="48">
                    <a:moveTo>
                      <a:pt x="12" y="0"/>
                    </a:moveTo>
                    <a:lnTo>
                      <a:pt x="0" y="19"/>
                    </a:lnTo>
                    <a:lnTo>
                      <a:pt x="3" y="20"/>
                    </a:lnTo>
                    <a:lnTo>
                      <a:pt x="12" y="25"/>
                    </a:lnTo>
                    <a:lnTo>
                      <a:pt x="23" y="31"/>
                    </a:lnTo>
                    <a:lnTo>
                      <a:pt x="39" y="39"/>
                    </a:lnTo>
                    <a:lnTo>
                      <a:pt x="55" y="44"/>
                    </a:lnTo>
                    <a:lnTo>
                      <a:pt x="71" y="47"/>
                    </a:lnTo>
                    <a:lnTo>
                      <a:pt x="83" y="48"/>
                    </a:lnTo>
                    <a:lnTo>
                      <a:pt x="87" y="48"/>
                    </a:lnTo>
                    <a:lnTo>
                      <a:pt x="94" y="32"/>
                    </a:lnTo>
                    <a:lnTo>
                      <a:pt x="88" y="30"/>
                    </a:lnTo>
                    <a:lnTo>
                      <a:pt x="75" y="27"/>
                    </a:lnTo>
                    <a:lnTo>
                      <a:pt x="58" y="22"/>
                    </a:lnTo>
                    <a:lnTo>
                      <a:pt x="41" y="15"/>
                    </a:lnTo>
                    <a:lnTo>
                      <a:pt x="28" y="9"/>
                    </a:lnTo>
                    <a:lnTo>
                      <a:pt x="18" y="4"/>
                    </a:lnTo>
                    <a:lnTo>
                      <a:pt x="13" y="1"/>
                    </a:lnTo>
                    <a:lnTo>
                      <a:pt x="12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2" name="Freeform 70"/>
              <p:cNvSpPr>
                <a:spLocks/>
              </p:cNvSpPr>
              <p:nvPr/>
            </p:nvSpPr>
            <p:spPr bwMode="auto">
              <a:xfrm>
                <a:off x="2609" y="2103"/>
                <a:ext cx="297" cy="416"/>
              </a:xfrm>
              <a:custGeom>
                <a:avLst/>
                <a:gdLst>
                  <a:gd name="T0" fmla="*/ 44 w 297"/>
                  <a:gd name="T1" fmla="*/ 0 h 416"/>
                  <a:gd name="T2" fmla="*/ 62 w 297"/>
                  <a:gd name="T3" fmla="*/ 15 h 416"/>
                  <a:gd name="T4" fmla="*/ 48 w 297"/>
                  <a:gd name="T5" fmla="*/ 48 h 416"/>
                  <a:gd name="T6" fmla="*/ 49 w 297"/>
                  <a:gd name="T7" fmla="*/ 75 h 416"/>
                  <a:gd name="T8" fmla="*/ 63 w 297"/>
                  <a:gd name="T9" fmla="*/ 86 h 416"/>
                  <a:gd name="T10" fmla="*/ 65 w 297"/>
                  <a:gd name="T11" fmla="*/ 100 h 416"/>
                  <a:gd name="T12" fmla="*/ 54 w 297"/>
                  <a:gd name="T13" fmla="*/ 119 h 416"/>
                  <a:gd name="T14" fmla="*/ 56 w 297"/>
                  <a:gd name="T15" fmla="*/ 138 h 416"/>
                  <a:gd name="T16" fmla="*/ 69 w 297"/>
                  <a:gd name="T17" fmla="*/ 157 h 416"/>
                  <a:gd name="T18" fmla="*/ 75 w 297"/>
                  <a:gd name="T19" fmla="*/ 175 h 416"/>
                  <a:gd name="T20" fmla="*/ 70 w 297"/>
                  <a:gd name="T21" fmla="*/ 195 h 416"/>
                  <a:gd name="T22" fmla="*/ 73 w 297"/>
                  <a:gd name="T23" fmla="*/ 209 h 416"/>
                  <a:gd name="T24" fmla="*/ 86 w 297"/>
                  <a:gd name="T25" fmla="*/ 222 h 416"/>
                  <a:gd name="T26" fmla="*/ 93 w 297"/>
                  <a:gd name="T27" fmla="*/ 240 h 416"/>
                  <a:gd name="T28" fmla="*/ 92 w 297"/>
                  <a:gd name="T29" fmla="*/ 256 h 416"/>
                  <a:gd name="T30" fmla="*/ 134 w 297"/>
                  <a:gd name="T31" fmla="*/ 278 h 416"/>
                  <a:gd name="T32" fmla="*/ 116 w 297"/>
                  <a:gd name="T33" fmla="*/ 299 h 416"/>
                  <a:gd name="T34" fmla="*/ 134 w 297"/>
                  <a:gd name="T35" fmla="*/ 304 h 416"/>
                  <a:gd name="T36" fmla="*/ 161 w 297"/>
                  <a:gd name="T37" fmla="*/ 327 h 416"/>
                  <a:gd name="T38" fmla="*/ 188 w 297"/>
                  <a:gd name="T39" fmla="*/ 361 h 416"/>
                  <a:gd name="T40" fmla="*/ 213 w 297"/>
                  <a:gd name="T41" fmla="*/ 378 h 416"/>
                  <a:gd name="T42" fmla="*/ 228 w 297"/>
                  <a:gd name="T43" fmla="*/ 378 h 416"/>
                  <a:gd name="T44" fmla="*/ 228 w 297"/>
                  <a:gd name="T45" fmla="*/ 390 h 416"/>
                  <a:gd name="T46" fmla="*/ 297 w 297"/>
                  <a:gd name="T47" fmla="*/ 407 h 416"/>
                  <a:gd name="T48" fmla="*/ 194 w 297"/>
                  <a:gd name="T49" fmla="*/ 409 h 416"/>
                  <a:gd name="T50" fmla="*/ 186 w 297"/>
                  <a:gd name="T51" fmla="*/ 394 h 416"/>
                  <a:gd name="T52" fmla="*/ 158 w 297"/>
                  <a:gd name="T53" fmla="*/ 371 h 416"/>
                  <a:gd name="T54" fmla="*/ 117 w 297"/>
                  <a:gd name="T55" fmla="*/ 361 h 416"/>
                  <a:gd name="T56" fmla="*/ 95 w 297"/>
                  <a:gd name="T57" fmla="*/ 360 h 416"/>
                  <a:gd name="T58" fmla="*/ 135 w 297"/>
                  <a:gd name="T59" fmla="*/ 393 h 416"/>
                  <a:gd name="T60" fmla="*/ 76 w 297"/>
                  <a:gd name="T61" fmla="*/ 376 h 416"/>
                  <a:gd name="T62" fmla="*/ 70 w 297"/>
                  <a:gd name="T63" fmla="*/ 345 h 416"/>
                  <a:gd name="T64" fmla="*/ 71 w 297"/>
                  <a:gd name="T65" fmla="*/ 320 h 416"/>
                  <a:gd name="T66" fmla="*/ 81 w 297"/>
                  <a:gd name="T67" fmla="*/ 310 h 416"/>
                  <a:gd name="T68" fmla="*/ 75 w 297"/>
                  <a:gd name="T69" fmla="*/ 293 h 416"/>
                  <a:gd name="T70" fmla="*/ 83 w 297"/>
                  <a:gd name="T71" fmla="*/ 278 h 416"/>
                  <a:gd name="T72" fmla="*/ 63 w 297"/>
                  <a:gd name="T73" fmla="*/ 258 h 416"/>
                  <a:gd name="T74" fmla="*/ 65 w 297"/>
                  <a:gd name="T75" fmla="*/ 236 h 416"/>
                  <a:gd name="T76" fmla="*/ 28 w 297"/>
                  <a:gd name="T77" fmla="*/ 184 h 416"/>
                  <a:gd name="T78" fmla="*/ 2 w 297"/>
                  <a:gd name="T79" fmla="*/ 103 h 416"/>
                  <a:gd name="T80" fmla="*/ 1 w 297"/>
                  <a:gd name="T81" fmla="*/ 32 h 416"/>
                  <a:gd name="T82" fmla="*/ 2 w 297"/>
                  <a:gd name="T83" fmla="*/ 2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97" h="416">
                    <a:moveTo>
                      <a:pt x="2" y="21"/>
                    </a:moveTo>
                    <a:lnTo>
                      <a:pt x="44" y="0"/>
                    </a:lnTo>
                    <a:lnTo>
                      <a:pt x="66" y="9"/>
                    </a:lnTo>
                    <a:lnTo>
                      <a:pt x="62" y="15"/>
                    </a:lnTo>
                    <a:lnTo>
                      <a:pt x="55" y="30"/>
                    </a:lnTo>
                    <a:lnTo>
                      <a:pt x="48" y="48"/>
                    </a:lnTo>
                    <a:lnTo>
                      <a:pt x="45" y="65"/>
                    </a:lnTo>
                    <a:lnTo>
                      <a:pt x="49" y="75"/>
                    </a:lnTo>
                    <a:lnTo>
                      <a:pt x="56" y="81"/>
                    </a:lnTo>
                    <a:lnTo>
                      <a:pt x="63" y="86"/>
                    </a:lnTo>
                    <a:lnTo>
                      <a:pt x="67" y="93"/>
                    </a:lnTo>
                    <a:lnTo>
                      <a:pt x="65" y="100"/>
                    </a:lnTo>
                    <a:lnTo>
                      <a:pt x="61" y="110"/>
                    </a:lnTo>
                    <a:lnTo>
                      <a:pt x="54" y="119"/>
                    </a:lnTo>
                    <a:lnTo>
                      <a:pt x="53" y="130"/>
                    </a:lnTo>
                    <a:lnTo>
                      <a:pt x="56" y="138"/>
                    </a:lnTo>
                    <a:lnTo>
                      <a:pt x="63" y="148"/>
                    </a:lnTo>
                    <a:lnTo>
                      <a:pt x="69" y="157"/>
                    </a:lnTo>
                    <a:lnTo>
                      <a:pt x="75" y="167"/>
                    </a:lnTo>
                    <a:lnTo>
                      <a:pt x="75" y="175"/>
                    </a:lnTo>
                    <a:lnTo>
                      <a:pt x="73" y="185"/>
                    </a:lnTo>
                    <a:lnTo>
                      <a:pt x="70" y="195"/>
                    </a:lnTo>
                    <a:lnTo>
                      <a:pt x="70" y="203"/>
                    </a:lnTo>
                    <a:lnTo>
                      <a:pt x="73" y="209"/>
                    </a:lnTo>
                    <a:lnTo>
                      <a:pt x="80" y="217"/>
                    </a:lnTo>
                    <a:lnTo>
                      <a:pt x="86" y="222"/>
                    </a:lnTo>
                    <a:lnTo>
                      <a:pt x="90" y="232"/>
                    </a:lnTo>
                    <a:lnTo>
                      <a:pt x="93" y="240"/>
                    </a:lnTo>
                    <a:lnTo>
                      <a:pt x="93" y="250"/>
                    </a:lnTo>
                    <a:lnTo>
                      <a:pt x="92" y="256"/>
                    </a:lnTo>
                    <a:lnTo>
                      <a:pt x="90" y="259"/>
                    </a:lnTo>
                    <a:lnTo>
                      <a:pt x="134" y="278"/>
                    </a:lnTo>
                    <a:lnTo>
                      <a:pt x="114" y="299"/>
                    </a:lnTo>
                    <a:lnTo>
                      <a:pt x="116" y="299"/>
                    </a:lnTo>
                    <a:lnTo>
                      <a:pt x="124" y="300"/>
                    </a:lnTo>
                    <a:lnTo>
                      <a:pt x="134" y="304"/>
                    </a:lnTo>
                    <a:lnTo>
                      <a:pt x="148" y="313"/>
                    </a:lnTo>
                    <a:lnTo>
                      <a:pt x="161" y="327"/>
                    </a:lnTo>
                    <a:lnTo>
                      <a:pt x="174" y="345"/>
                    </a:lnTo>
                    <a:lnTo>
                      <a:pt x="188" y="361"/>
                    </a:lnTo>
                    <a:lnTo>
                      <a:pt x="202" y="373"/>
                    </a:lnTo>
                    <a:lnTo>
                      <a:pt x="213" y="378"/>
                    </a:lnTo>
                    <a:lnTo>
                      <a:pt x="223" y="380"/>
                    </a:lnTo>
                    <a:lnTo>
                      <a:pt x="228" y="378"/>
                    </a:lnTo>
                    <a:lnTo>
                      <a:pt x="232" y="378"/>
                    </a:lnTo>
                    <a:lnTo>
                      <a:pt x="228" y="390"/>
                    </a:lnTo>
                    <a:lnTo>
                      <a:pt x="291" y="392"/>
                    </a:lnTo>
                    <a:lnTo>
                      <a:pt x="297" y="407"/>
                    </a:lnTo>
                    <a:lnTo>
                      <a:pt x="255" y="416"/>
                    </a:lnTo>
                    <a:lnTo>
                      <a:pt x="194" y="409"/>
                    </a:lnTo>
                    <a:lnTo>
                      <a:pt x="192" y="404"/>
                    </a:lnTo>
                    <a:lnTo>
                      <a:pt x="186" y="394"/>
                    </a:lnTo>
                    <a:lnTo>
                      <a:pt x="174" y="381"/>
                    </a:lnTo>
                    <a:lnTo>
                      <a:pt x="158" y="371"/>
                    </a:lnTo>
                    <a:lnTo>
                      <a:pt x="137" y="364"/>
                    </a:lnTo>
                    <a:lnTo>
                      <a:pt x="117" y="361"/>
                    </a:lnTo>
                    <a:lnTo>
                      <a:pt x="101" y="360"/>
                    </a:lnTo>
                    <a:lnTo>
                      <a:pt x="95" y="360"/>
                    </a:lnTo>
                    <a:lnTo>
                      <a:pt x="135" y="380"/>
                    </a:lnTo>
                    <a:lnTo>
                      <a:pt x="135" y="393"/>
                    </a:lnTo>
                    <a:lnTo>
                      <a:pt x="78" y="382"/>
                    </a:lnTo>
                    <a:lnTo>
                      <a:pt x="76" y="376"/>
                    </a:lnTo>
                    <a:lnTo>
                      <a:pt x="72" y="363"/>
                    </a:lnTo>
                    <a:lnTo>
                      <a:pt x="70" y="345"/>
                    </a:lnTo>
                    <a:lnTo>
                      <a:pt x="69" y="331"/>
                    </a:lnTo>
                    <a:lnTo>
                      <a:pt x="71" y="320"/>
                    </a:lnTo>
                    <a:lnTo>
                      <a:pt x="77" y="313"/>
                    </a:lnTo>
                    <a:lnTo>
                      <a:pt x="81" y="310"/>
                    </a:lnTo>
                    <a:lnTo>
                      <a:pt x="83" y="310"/>
                    </a:lnTo>
                    <a:lnTo>
                      <a:pt x="75" y="293"/>
                    </a:lnTo>
                    <a:lnTo>
                      <a:pt x="75" y="283"/>
                    </a:lnTo>
                    <a:lnTo>
                      <a:pt x="83" y="278"/>
                    </a:lnTo>
                    <a:lnTo>
                      <a:pt x="65" y="268"/>
                    </a:lnTo>
                    <a:lnTo>
                      <a:pt x="63" y="258"/>
                    </a:lnTo>
                    <a:lnTo>
                      <a:pt x="73" y="244"/>
                    </a:lnTo>
                    <a:lnTo>
                      <a:pt x="65" y="236"/>
                    </a:lnTo>
                    <a:lnTo>
                      <a:pt x="48" y="216"/>
                    </a:lnTo>
                    <a:lnTo>
                      <a:pt x="28" y="184"/>
                    </a:lnTo>
                    <a:lnTo>
                      <a:pt x="11" y="146"/>
                    </a:lnTo>
                    <a:lnTo>
                      <a:pt x="2" y="103"/>
                    </a:lnTo>
                    <a:lnTo>
                      <a:pt x="0" y="62"/>
                    </a:lnTo>
                    <a:lnTo>
                      <a:pt x="1" y="32"/>
                    </a:lnTo>
                    <a:lnTo>
                      <a:pt x="2" y="21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3" name="Freeform 71"/>
              <p:cNvSpPr>
                <a:spLocks/>
              </p:cNvSpPr>
              <p:nvPr/>
            </p:nvSpPr>
            <p:spPr bwMode="auto">
              <a:xfrm>
                <a:off x="2675" y="2111"/>
                <a:ext cx="70" cy="251"/>
              </a:xfrm>
              <a:custGeom>
                <a:avLst/>
                <a:gdLst>
                  <a:gd name="T0" fmla="*/ 23 w 70"/>
                  <a:gd name="T1" fmla="*/ 1 h 251"/>
                  <a:gd name="T2" fmla="*/ 49 w 70"/>
                  <a:gd name="T3" fmla="*/ 11 h 251"/>
                  <a:gd name="T4" fmla="*/ 51 w 70"/>
                  <a:gd name="T5" fmla="*/ 24 h 251"/>
                  <a:gd name="T6" fmla="*/ 57 w 70"/>
                  <a:gd name="T7" fmla="*/ 58 h 251"/>
                  <a:gd name="T8" fmla="*/ 64 w 70"/>
                  <a:gd name="T9" fmla="*/ 103 h 251"/>
                  <a:gd name="T10" fmla="*/ 69 w 70"/>
                  <a:gd name="T11" fmla="*/ 149 h 251"/>
                  <a:gd name="T12" fmla="*/ 70 w 70"/>
                  <a:gd name="T13" fmla="*/ 189 h 251"/>
                  <a:gd name="T14" fmla="*/ 68 w 70"/>
                  <a:gd name="T15" fmla="*/ 218 h 251"/>
                  <a:gd name="T16" fmla="*/ 66 w 70"/>
                  <a:gd name="T17" fmla="*/ 236 h 251"/>
                  <a:gd name="T18" fmla="*/ 66 w 70"/>
                  <a:gd name="T19" fmla="*/ 243 h 251"/>
                  <a:gd name="T20" fmla="*/ 48 w 70"/>
                  <a:gd name="T21" fmla="*/ 251 h 251"/>
                  <a:gd name="T22" fmla="*/ 49 w 70"/>
                  <a:gd name="T23" fmla="*/ 245 h 251"/>
                  <a:gd name="T24" fmla="*/ 50 w 70"/>
                  <a:gd name="T25" fmla="*/ 229 h 251"/>
                  <a:gd name="T26" fmla="*/ 50 w 70"/>
                  <a:gd name="T27" fmla="*/ 210 h 251"/>
                  <a:gd name="T28" fmla="*/ 49 w 70"/>
                  <a:gd name="T29" fmla="*/ 194 h 251"/>
                  <a:gd name="T30" fmla="*/ 45 w 70"/>
                  <a:gd name="T31" fmla="*/ 180 h 251"/>
                  <a:gd name="T32" fmla="*/ 37 w 70"/>
                  <a:gd name="T33" fmla="*/ 171 h 251"/>
                  <a:gd name="T34" fmla="*/ 32 w 70"/>
                  <a:gd name="T35" fmla="*/ 163 h 251"/>
                  <a:gd name="T36" fmla="*/ 29 w 70"/>
                  <a:gd name="T37" fmla="*/ 158 h 251"/>
                  <a:gd name="T38" fmla="*/ 32 w 70"/>
                  <a:gd name="T39" fmla="*/ 152 h 251"/>
                  <a:gd name="T40" fmla="*/ 38 w 70"/>
                  <a:gd name="T41" fmla="*/ 147 h 251"/>
                  <a:gd name="T42" fmla="*/ 43 w 70"/>
                  <a:gd name="T43" fmla="*/ 141 h 251"/>
                  <a:gd name="T44" fmla="*/ 46 w 70"/>
                  <a:gd name="T45" fmla="*/ 135 h 251"/>
                  <a:gd name="T46" fmla="*/ 41 w 70"/>
                  <a:gd name="T47" fmla="*/ 124 h 251"/>
                  <a:gd name="T48" fmla="*/ 35 w 70"/>
                  <a:gd name="T49" fmla="*/ 112 h 251"/>
                  <a:gd name="T50" fmla="*/ 28 w 70"/>
                  <a:gd name="T51" fmla="*/ 102 h 251"/>
                  <a:gd name="T52" fmla="*/ 24 w 70"/>
                  <a:gd name="T53" fmla="*/ 92 h 251"/>
                  <a:gd name="T54" fmla="*/ 27 w 70"/>
                  <a:gd name="T55" fmla="*/ 86 h 251"/>
                  <a:gd name="T56" fmla="*/ 33 w 70"/>
                  <a:gd name="T57" fmla="*/ 80 h 251"/>
                  <a:gd name="T58" fmla="*/ 37 w 70"/>
                  <a:gd name="T59" fmla="*/ 73 h 251"/>
                  <a:gd name="T60" fmla="*/ 36 w 70"/>
                  <a:gd name="T61" fmla="*/ 60 h 251"/>
                  <a:gd name="T62" fmla="*/ 28 w 70"/>
                  <a:gd name="T63" fmla="*/ 42 h 251"/>
                  <a:gd name="T64" fmla="*/ 16 w 70"/>
                  <a:gd name="T65" fmla="*/ 22 h 251"/>
                  <a:gd name="T66" fmla="*/ 4 w 70"/>
                  <a:gd name="T67" fmla="*/ 6 h 251"/>
                  <a:gd name="T68" fmla="*/ 0 w 70"/>
                  <a:gd name="T69" fmla="*/ 0 h 251"/>
                  <a:gd name="T70" fmla="*/ 23 w 70"/>
                  <a:gd name="T71" fmla="*/ 1 h 251"/>
                  <a:gd name="T72" fmla="*/ 23 w 70"/>
                  <a:gd name="T73" fmla="*/ 1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0" h="251">
                    <a:moveTo>
                      <a:pt x="23" y="1"/>
                    </a:moveTo>
                    <a:lnTo>
                      <a:pt x="49" y="11"/>
                    </a:lnTo>
                    <a:lnTo>
                      <a:pt x="51" y="24"/>
                    </a:lnTo>
                    <a:lnTo>
                      <a:pt x="57" y="58"/>
                    </a:lnTo>
                    <a:lnTo>
                      <a:pt x="64" y="103"/>
                    </a:lnTo>
                    <a:lnTo>
                      <a:pt x="69" y="149"/>
                    </a:lnTo>
                    <a:lnTo>
                      <a:pt x="70" y="189"/>
                    </a:lnTo>
                    <a:lnTo>
                      <a:pt x="68" y="218"/>
                    </a:lnTo>
                    <a:lnTo>
                      <a:pt x="66" y="236"/>
                    </a:lnTo>
                    <a:lnTo>
                      <a:pt x="66" y="243"/>
                    </a:lnTo>
                    <a:lnTo>
                      <a:pt x="48" y="251"/>
                    </a:lnTo>
                    <a:lnTo>
                      <a:pt x="49" y="245"/>
                    </a:lnTo>
                    <a:lnTo>
                      <a:pt x="50" y="229"/>
                    </a:lnTo>
                    <a:lnTo>
                      <a:pt x="50" y="210"/>
                    </a:lnTo>
                    <a:lnTo>
                      <a:pt x="49" y="194"/>
                    </a:lnTo>
                    <a:lnTo>
                      <a:pt x="45" y="180"/>
                    </a:lnTo>
                    <a:lnTo>
                      <a:pt x="37" y="171"/>
                    </a:lnTo>
                    <a:lnTo>
                      <a:pt x="32" y="163"/>
                    </a:lnTo>
                    <a:lnTo>
                      <a:pt x="29" y="158"/>
                    </a:lnTo>
                    <a:lnTo>
                      <a:pt x="32" y="152"/>
                    </a:lnTo>
                    <a:lnTo>
                      <a:pt x="38" y="147"/>
                    </a:lnTo>
                    <a:lnTo>
                      <a:pt x="43" y="141"/>
                    </a:lnTo>
                    <a:lnTo>
                      <a:pt x="46" y="135"/>
                    </a:lnTo>
                    <a:lnTo>
                      <a:pt x="41" y="124"/>
                    </a:lnTo>
                    <a:lnTo>
                      <a:pt x="35" y="112"/>
                    </a:lnTo>
                    <a:lnTo>
                      <a:pt x="28" y="102"/>
                    </a:lnTo>
                    <a:lnTo>
                      <a:pt x="24" y="92"/>
                    </a:lnTo>
                    <a:lnTo>
                      <a:pt x="27" y="86"/>
                    </a:lnTo>
                    <a:lnTo>
                      <a:pt x="33" y="80"/>
                    </a:lnTo>
                    <a:lnTo>
                      <a:pt x="37" y="73"/>
                    </a:lnTo>
                    <a:lnTo>
                      <a:pt x="36" y="60"/>
                    </a:lnTo>
                    <a:lnTo>
                      <a:pt x="28" y="42"/>
                    </a:lnTo>
                    <a:lnTo>
                      <a:pt x="16" y="22"/>
                    </a:lnTo>
                    <a:lnTo>
                      <a:pt x="4" y="6"/>
                    </a:lnTo>
                    <a:lnTo>
                      <a:pt x="0" y="0"/>
                    </a:lnTo>
                    <a:lnTo>
                      <a:pt x="23" y="1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4" name="Freeform 72"/>
              <p:cNvSpPr>
                <a:spLocks/>
              </p:cNvSpPr>
              <p:nvPr/>
            </p:nvSpPr>
            <p:spPr bwMode="auto">
              <a:xfrm>
                <a:off x="2357" y="2159"/>
                <a:ext cx="198" cy="195"/>
              </a:xfrm>
              <a:custGeom>
                <a:avLst/>
                <a:gdLst>
                  <a:gd name="T0" fmla="*/ 186 w 198"/>
                  <a:gd name="T1" fmla="*/ 7 h 195"/>
                  <a:gd name="T2" fmla="*/ 181 w 198"/>
                  <a:gd name="T3" fmla="*/ 4 h 195"/>
                  <a:gd name="T4" fmla="*/ 166 w 198"/>
                  <a:gd name="T5" fmla="*/ 0 h 195"/>
                  <a:gd name="T6" fmla="*/ 147 w 198"/>
                  <a:gd name="T7" fmla="*/ 0 h 195"/>
                  <a:gd name="T8" fmla="*/ 127 w 198"/>
                  <a:gd name="T9" fmla="*/ 7 h 195"/>
                  <a:gd name="T10" fmla="*/ 108 w 198"/>
                  <a:gd name="T11" fmla="*/ 21 h 195"/>
                  <a:gd name="T12" fmla="*/ 90 w 198"/>
                  <a:gd name="T13" fmla="*/ 38 h 195"/>
                  <a:gd name="T14" fmla="*/ 77 w 198"/>
                  <a:gd name="T15" fmla="*/ 50 h 195"/>
                  <a:gd name="T16" fmla="*/ 72 w 198"/>
                  <a:gd name="T17" fmla="*/ 57 h 195"/>
                  <a:gd name="T18" fmla="*/ 58 w 198"/>
                  <a:gd name="T19" fmla="*/ 55 h 195"/>
                  <a:gd name="T20" fmla="*/ 58 w 198"/>
                  <a:gd name="T21" fmla="*/ 85 h 195"/>
                  <a:gd name="T22" fmla="*/ 38 w 198"/>
                  <a:gd name="T23" fmla="*/ 81 h 195"/>
                  <a:gd name="T24" fmla="*/ 22 w 198"/>
                  <a:gd name="T25" fmla="*/ 95 h 195"/>
                  <a:gd name="T26" fmla="*/ 26 w 198"/>
                  <a:gd name="T27" fmla="*/ 128 h 195"/>
                  <a:gd name="T28" fmla="*/ 15 w 198"/>
                  <a:gd name="T29" fmla="*/ 100 h 195"/>
                  <a:gd name="T30" fmla="*/ 0 w 198"/>
                  <a:gd name="T31" fmla="*/ 111 h 195"/>
                  <a:gd name="T32" fmla="*/ 2 w 198"/>
                  <a:gd name="T33" fmla="*/ 148 h 195"/>
                  <a:gd name="T34" fmla="*/ 18 w 198"/>
                  <a:gd name="T35" fmla="*/ 147 h 195"/>
                  <a:gd name="T36" fmla="*/ 13 w 198"/>
                  <a:gd name="T37" fmla="*/ 194 h 195"/>
                  <a:gd name="T38" fmla="*/ 57 w 198"/>
                  <a:gd name="T39" fmla="*/ 195 h 195"/>
                  <a:gd name="T40" fmla="*/ 79 w 198"/>
                  <a:gd name="T41" fmla="*/ 195 h 195"/>
                  <a:gd name="T42" fmla="*/ 79 w 198"/>
                  <a:gd name="T43" fmla="*/ 184 h 195"/>
                  <a:gd name="T44" fmla="*/ 33 w 198"/>
                  <a:gd name="T45" fmla="*/ 182 h 195"/>
                  <a:gd name="T46" fmla="*/ 55 w 198"/>
                  <a:gd name="T47" fmla="*/ 160 h 195"/>
                  <a:gd name="T48" fmla="*/ 64 w 198"/>
                  <a:gd name="T49" fmla="*/ 113 h 195"/>
                  <a:gd name="T50" fmla="*/ 113 w 198"/>
                  <a:gd name="T51" fmla="*/ 88 h 195"/>
                  <a:gd name="T52" fmla="*/ 113 w 198"/>
                  <a:gd name="T53" fmla="*/ 83 h 195"/>
                  <a:gd name="T54" fmla="*/ 115 w 198"/>
                  <a:gd name="T55" fmla="*/ 77 h 195"/>
                  <a:gd name="T56" fmla="*/ 119 w 198"/>
                  <a:gd name="T57" fmla="*/ 69 h 195"/>
                  <a:gd name="T58" fmla="*/ 120 w 198"/>
                  <a:gd name="T59" fmla="*/ 65 h 195"/>
                  <a:gd name="T60" fmla="*/ 122 w 198"/>
                  <a:gd name="T61" fmla="*/ 66 h 195"/>
                  <a:gd name="T62" fmla="*/ 124 w 198"/>
                  <a:gd name="T63" fmla="*/ 71 h 195"/>
                  <a:gd name="T64" fmla="*/ 128 w 198"/>
                  <a:gd name="T65" fmla="*/ 74 h 195"/>
                  <a:gd name="T66" fmla="*/ 133 w 198"/>
                  <a:gd name="T67" fmla="*/ 75 h 195"/>
                  <a:gd name="T68" fmla="*/ 136 w 198"/>
                  <a:gd name="T69" fmla="*/ 71 h 195"/>
                  <a:gd name="T70" fmla="*/ 140 w 198"/>
                  <a:gd name="T71" fmla="*/ 64 h 195"/>
                  <a:gd name="T72" fmla="*/ 143 w 198"/>
                  <a:gd name="T73" fmla="*/ 58 h 195"/>
                  <a:gd name="T74" fmla="*/ 146 w 198"/>
                  <a:gd name="T75" fmla="*/ 55 h 195"/>
                  <a:gd name="T76" fmla="*/ 146 w 198"/>
                  <a:gd name="T77" fmla="*/ 56 h 195"/>
                  <a:gd name="T78" fmla="*/ 148 w 198"/>
                  <a:gd name="T79" fmla="*/ 61 h 195"/>
                  <a:gd name="T80" fmla="*/ 151 w 198"/>
                  <a:gd name="T81" fmla="*/ 66 h 195"/>
                  <a:gd name="T82" fmla="*/ 160 w 198"/>
                  <a:gd name="T83" fmla="*/ 71 h 195"/>
                  <a:gd name="T84" fmla="*/ 171 w 198"/>
                  <a:gd name="T85" fmla="*/ 73 h 195"/>
                  <a:gd name="T86" fmla="*/ 183 w 198"/>
                  <a:gd name="T87" fmla="*/ 73 h 195"/>
                  <a:gd name="T88" fmla="*/ 194 w 198"/>
                  <a:gd name="T89" fmla="*/ 71 h 195"/>
                  <a:gd name="T90" fmla="*/ 198 w 198"/>
                  <a:gd name="T91" fmla="*/ 70 h 195"/>
                  <a:gd name="T92" fmla="*/ 186 w 198"/>
                  <a:gd name="T93" fmla="*/ 7 h 195"/>
                  <a:gd name="T94" fmla="*/ 186 w 198"/>
                  <a:gd name="T95" fmla="*/ 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8" h="195">
                    <a:moveTo>
                      <a:pt x="186" y="7"/>
                    </a:moveTo>
                    <a:lnTo>
                      <a:pt x="181" y="4"/>
                    </a:lnTo>
                    <a:lnTo>
                      <a:pt x="166" y="0"/>
                    </a:lnTo>
                    <a:lnTo>
                      <a:pt x="147" y="0"/>
                    </a:lnTo>
                    <a:lnTo>
                      <a:pt x="127" y="7"/>
                    </a:lnTo>
                    <a:lnTo>
                      <a:pt x="108" y="21"/>
                    </a:lnTo>
                    <a:lnTo>
                      <a:pt x="90" y="38"/>
                    </a:lnTo>
                    <a:lnTo>
                      <a:pt x="77" y="50"/>
                    </a:lnTo>
                    <a:lnTo>
                      <a:pt x="72" y="57"/>
                    </a:lnTo>
                    <a:lnTo>
                      <a:pt x="58" y="55"/>
                    </a:lnTo>
                    <a:lnTo>
                      <a:pt x="58" y="85"/>
                    </a:lnTo>
                    <a:lnTo>
                      <a:pt x="38" y="81"/>
                    </a:lnTo>
                    <a:lnTo>
                      <a:pt x="22" y="95"/>
                    </a:lnTo>
                    <a:lnTo>
                      <a:pt x="26" y="128"/>
                    </a:lnTo>
                    <a:lnTo>
                      <a:pt x="15" y="100"/>
                    </a:lnTo>
                    <a:lnTo>
                      <a:pt x="0" y="111"/>
                    </a:lnTo>
                    <a:lnTo>
                      <a:pt x="2" y="148"/>
                    </a:lnTo>
                    <a:lnTo>
                      <a:pt x="18" y="147"/>
                    </a:lnTo>
                    <a:lnTo>
                      <a:pt x="13" y="194"/>
                    </a:lnTo>
                    <a:lnTo>
                      <a:pt x="57" y="195"/>
                    </a:lnTo>
                    <a:lnTo>
                      <a:pt x="79" y="195"/>
                    </a:lnTo>
                    <a:lnTo>
                      <a:pt x="79" y="184"/>
                    </a:lnTo>
                    <a:lnTo>
                      <a:pt x="33" y="182"/>
                    </a:lnTo>
                    <a:lnTo>
                      <a:pt x="55" y="160"/>
                    </a:lnTo>
                    <a:lnTo>
                      <a:pt x="64" y="113"/>
                    </a:lnTo>
                    <a:lnTo>
                      <a:pt x="113" y="88"/>
                    </a:lnTo>
                    <a:lnTo>
                      <a:pt x="113" y="83"/>
                    </a:lnTo>
                    <a:lnTo>
                      <a:pt x="115" y="77"/>
                    </a:lnTo>
                    <a:lnTo>
                      <a:pt x="119" y="69"/>
                    </a:lnTo>
                    <a:lnTo>
                      <a:pt x="120" y="65"/>
                    </a:lnTo>
                    <a:lnTo>
                      <a:pt x="122" y="66"/>
                    </a:lnTo>
                    <a:lnTo>
                      <a:pt x="124" y="71"/>
                    </a:lnTo>
                    <a:lnTo>
                      <a:pt x="128" y="74"/>
                    </a:lnTo>
                    <a:lnTo>
                      <a:pt x="133" y="75"/>
                    </a:lnTo>
                    <a:lnTo>
                      <a:pt x="136" y="71"/>
                    </a:lnTo>
                    <a:lnTo>
                      <a:pt x="140" y="64"/>
                    </a:lnTo>
                    <a:lnTo>
                      <a:pt x="143" y="58"/>
                    </a:lnTo>
                    <a:lnTo>
                      <a:pt x="146" y="55"/>
                    </a:lnTo>
                    <a:lnTo>
                      <a:pt x="146" y="56"/>
                    </a:lnTo>
                    <a:lnTo>
                      <a:pt x="148" y="61"/>
                    </a:lnTo>
                    <a:lnTo>
                      <a:pt x="151" y="66"/>
                    </a:lnTo>
                    <a:lnTo>
                      <a:pt x="160" y="71"/>
                    </a:lnTo>
                    <a:lnTo>
                      <a:pt x="171" y="73"/>
                    </a:lnTo>
                    <a:lnTo>
                      <a:pt x="183" y="73"/>
                    </a:lnTo>
                    <a:lnTo>
                      <a:pt x="194" y="71"/>
                    </a:lnTo>
                    <a:lnTo>
                      <a:pt x="198" y="70"/>
                    </a:lnTo>
                    <a:lnTo>
                      <a:pt x="186" y="7"/>
                    </a:lnTo>
                    <a:lnTo>
                      <a:pt x="186" y="7"/>
                    </a:lnTo>
                    <a:close/>
                  </a:path>
                </a:pathLst>
              </a:custGeom>
              <a:solidFill>
                <a:srgbClr val="AD54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5" name="Freeform 73"/>
              <p:cNvSpPr>
                <a:spLocks/>
              </p:cNvSpPr>
              <p:nvPr/>
            </p:nvSpPr>
            <p:spPr bwMode="auto">
              <a:xfrm>
                <a:off x="2316" y="1985"/>
                <a:ext cx="418" cy="261"/>
              </a:xfrm>
              <a:custGeom>
                <a:avLst/>
                <a:gdLst>
                  <a:gd name="T0" fmla="*/ 413 w 418"/>
                  <a:gd name="T1" fmla="*/ 125 h 261"/>
                  <a:gd name="T2" fmla="*/ 418 w 418"/>
                  <a:gd name="T3" fmla="*/ 99 h 261"/>
                  <a:gd name="T4" fmla="*/ 403 w 418"/>
                  <a:gd name="T5" fmla="*/ 67 h 261"/>
                  <a:gd name="T6" fmla="*/ 373 w 418"/>
                  <a:gd name="T7" fmla="*/ 45 h 261"/>
                  <a:gd name="T8" fmla="*/ 368 w 418"/>
                  <a:gd name="T9" fmla="*/ 46 h 261"/>
                  <a:gd name="T10" fmla="*/ 372 w 418"/>
                  <a:gd name="T11" fmla="*/ 70 h 261"/>
                  <a:gd name="T12" fmla="*/ 369 w 418"/>
                  <a:gd name="T13" fmla="*/ 81 h 261"/>
                  <a:gd name="T14" fmla="*/ 354 w 418"/>
                  <a:gd name="T15" fmla="*/ 77 h 261"/>
                  <a:gd name="T16" fmla="*/ 326 w 418"/>
                  <a:gd name="T17" fmla="*/ 79 h 261"/>
                  <a:gd name="T18" fmla="*/ 301 w 418"/>
                  <a:gd name="T19" fmla="*/ 90 h 261"/>
                  <a:gd name="T20" fmla="*/ 294 w 418"/>
                  <a:gd name="T21" fmla="*/ 88 h 261"/>
                  <a:gd name="T22" fmla="*/ 282 w 418"/>
                  <a:gd name="T23" fmla="*/ 65 h 261"/>
                  <a:gd name="T24" fmla="*/ 264 w 418"/>
                  <a:gd name="T25" fmla="*/ 46 h 261"/>
                  <a:gd name="T26" fmla="*/ 249 w 418"/>
                  <a:gd name="T27" fmla="*/ 40 h 261"/>
                  <a:gd name="T28" fmla="*/ 248 w 418"/>
                  <a:gd name="T29" fmla="*/ 58 h 261"/>
                  <a:gd name="T30" fmla="*/ 220 w 418"/>
                  <a:gd name="T31" fmla="*/ 44 h 261"/>
                  <a:gd name="T32" fmla="*/ 182 w 418"/>
                  <a:gd name="T33" fmla="*/ 35 h 261"/>
                  <a:gd name="T34" fmla="*/ 178 w 418"/>
                  <a:gd name="T35" fmla="*/ 57 h 261"/>
                  <a:gd name="T36" fmla="*/ 167 w 418"/>
                  <a:gd name="T37" fmla="*/ 86 h 261"/>
                  <a:gd name="T38" fmla="*/ 112 w 418"/>
                  <a:gd name="T39" fmla="*/ 92 h 261"/>
                  <a:gd name="T40" fmla="*/ 63 w 418"/>
                  <a:gd name="T41" fmla="*/ 79 h 261"/>
                  <a:gd name="T42" fmla="*/ 69 w 418"/>
                  <a:gd name="T43" fmla="*/ 59 h 261"/>
                  <a:gd name="T44" fmla="*/ 87 w 418"/>
                  <a:gd name="T45" fmla="*/ 48 h 261"/>
                  <a:gd name="T46" fmla="*/ 121 w 418"/>
                  <a:gd name="T47" fmla="*/ 46 h 261"/>
                  <a:gd name="T48" fmla="*/ 13 w 418"/>
                  <a:gd name="T49" fmla="*/ 19 h 261"/>
                  <a:gd name="T50" fmla="*/ 4 w 418"/>
                  <a:gd name="T51" fmla="*/ 55 h 261"/>
                  <a:gd name="T52" fmla="*/ 1 w 418"/>
                  <a:gd name="T53" fmla="*/ 91 h 261"/>
                  <a:gd name="T54" fmla="*/ 41 w 418"/>
                  <a:gd name="T55" fmla="*/ 127 h 261"/>
                  <a:gd name="T56" fmla="*/ 115 w 418"/>
                  <a:gd name="T57" fmla="*/ 146 h 261"/>
                  <a:gd name="T58" fmla="*/ 167 w 418"/>
                  <a:gd name="T59" fmla="*/ 164 h 261"/>
                  <a:gd name="T60" fmla="*/ 180 w 418"/>
                  <a:gd name="T61" fmla="*/ 179 h 261"/>
                  <a:gd name="T62" fmla="*/ 221 w 418"/>
                  <a:gd name="T63" fmla="*/ 185 h 261"/>
                  <a:gd name="T64" fmla="*/ 262 w 418"/>
                  <a:gd name="T65" fmla="*/ 261 h 261"/>
                  <a:gd name="T66" fmla="*/ 274 w 418"/>
                  <a:gd name="T67" fmla="*/ 254 h 261"/>
                  <a:gd name="T68" fmla="*/ 286 w 418"/>
                  <a:gd name="T69" fmla="*/ 236 h 261"/>
                  <a:gd name="T70" fmla="*/ 281 w 418"/>
                  <a:gd name="T71" fmla="*/ 208 h 261"/>
                  <a:gd name="T72" fmla="*/ 274 w 418"/>
                  <a:gd name="T73" fmla="*/ 194 h 261"/>
                  <a:gd name="T74" fmla="*/ 253 w 418"/>
                  <a:gd name="T75" fmla="*/ 199 h 261"/>
                  <a:gd name="T76" fmla="*/ 262 w 418"/>
                  <a:gd name="T77" fmla="*/ 182 h 261"/>
                  <a:gd name="T78" fmla="*/ 258 w 418"/>
                  <a:gd name="T79" fmla="*/ 161 h 261"/>
                  <a:gd name="T80" fmla="*/ 244 w 418"/>
                  <a:gd name="T81" fmla="*/ 146 h 261"/>
                  <a:gd name="T82" fmla="*/ 283 w 418"/>
                  <a:gd name="T83" fmla="*/ 131 h 261"/>
                  <a:gd name="T84" fmla="*/ 335 w 418"/>
                  <a:gd name="T85" fmla="*/ 124 h 261"/>
                  <a:gd name="T86" fmla="*/ 412 w 418"/>
                  <a:gd name="T87" fmla="*/ 129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8" h="261">
                    <a:moveTo>
                      <a:pt x="412" y="129"/>
                    </a:moveTo>
                    <a:lnTo>
                      <a:pt x="413" y="125"/>
                    </a:lnTo>
                    <a:lnTo>
                      <a:pt x="417" y="114"/>
                    </a:lnTo>
                    <a:lnTo>
                      <a:pt x="418" y="99"/>
                    </a:lnTo>
                    <a:lnTo>
                      <a:pt x="415" y="84"/>
                    </a:lnTo>
                    <a:lnTo>
                      <a:pt x="403" y="67"/>
                    </a:lnTo>
                    <a:lnTo>
                      <a:pt x="387" y="55"/>
                    </a:lnTo>
                    <a:lnTo>
                      <a:pt x="373" y="45"/>
                    </a:lnTo>
                    <a:lnTo>
                      <a:pt x="368" y="42"/>
                    </a:lnTo>
                    <a:lnTo>
                      <a:pt x="368" y="46"/>
                    </a:lnTo>
                    <a:lnTo>
                      <a:pt x="371" y="57"/>
                    </a:lnTo>
                    <a:lnTo>
                      <a:pt x="372" y="70"/>
                    </a:lnTo>
                    <a:lnTo>
                      <a:pt x="373" y="79"/>
                    </a:lnTo>
                    <a:lnTo>
                      <a:pt x="369" y="81"/>
                    </a:lnTo>
                    <a:lnTo>
                      <a:pt x="363" y="80"/>
                    </a:lnTo>
                    <a:lnTo>
                      <a:pt x="354" y="77"/>
                    </a:lnTo>
                    <a:lnTo>
                      <a:pt x="341" y="76"/>
                    </a:lnTo>
                    <a:lnTo>
                      <a:pt x="326" y="79"/>
                    </a:lnTo>
                    <a:lnTo>
                      <a:pt x="312" y="86"/>
                    </a:lnTo>
                    <a:lnTo>
                      <a:pt x="301" y="90"/>
                    </a:lnTo>
                    <a:lnTo>
                      <a:pt x="296" y="93"/>
                    </a:lnTo>
                    <a:lnTo>
                      <a:pt x="294" y="88"/>
                    </a:lnTo>
                    <a:lnTo>
                      <a:pt x="289" y="78"/>
                    </a:lnTo>
                    <a:lnTo>
                      <a:pt x="282" y="65"/>
                    </a:lnTo>
                    <a:lnTo>
                      <a:pt x="274" y="54"/>
                    </a:lnTo>
                    <a:lnTo>
                      <a:pt x="264" y="46"/>
                    </a:lnTo>
                    <a:lnTo>
                      <a:pt x="255" y="42"/>
                    </a:lnTo>
                    <a:lnTo>
                      <a:pt x="249" y="40"/>
                    </a:lnTo>
                    <a:lnTo>
                      <a:pt x="247" y="40"/>
                    </a:lnTo>
                    <a:lnTo>
                      <a:pt x="248" y="58"/>
                    </a:lnTo>
                    <a:lnTo>
                      <a:pt x="239" y="54"/>
                    </a:lnTo>
                    <a:lnTo>
                      <a:pt x="220" y="44"/>
                    </a:lnTo>
                    <a:lnTo>
                      <a:pt x="198" y="37"/>
                    </a:lnTo>
                    <a:lnTo>
                      <a:pt x="182" y="35"/>
                    </a:lnTo>
                    <a:lnTo>
                      <a:pt x="177" y="42"/>
                    </a:lnTo>
                    <a:lnTo>
                      <a:pt x="178" y="57"/>
                    </a:lnTo>
                    <a:lnTo>
                      <a:pt x="177" y="72"/>
                    </a:lnTo>
                    <a:lnTo>
                      <a:pt x="167" y="86"/>
                    </a:lnTo>
                    <a:lnTo>
                      <a:pt x="143" y="91"/>
                    </a:lnTo>
                    <a:lnTo>
                      <a:pt x="112" y="92"/>
                    </a:lnTo>
                    <a:lnTo>
                      <a:pt x="81" y="87"/>
                    </a:lnTo>
                    <a:lnTo>
                      <a:pt x="63" y="79"/>
                    </a:lnTo>
                    <a:lnTo>
                      <a:pt x="60" y="69"/>
                    </a:lnTo>
                    <a:lnTo>
                      <a:pt x="69" y="59"/>
                    </a:lnTo>
                    <a:lnTo>
                      <a:pt x="81" y="50"/>
                    </a:lnTo>
                    <a:lnTo>
                      <a:pt x="87" y="48"/>
                    </a:lnTo>
                    <a:lnTo>
                      <a:pt x="106" y="76"/>
                    </a:lnTo>
                    <a:lnTo>
                      <a:pt x="121" y="46"/>
                    </a:lnTo>
                    <a:lnTo>
                      <a:pt x="31" y="0"/>
                    </a:lnTo>
                    <a:lnTo>
                      <a:pt x="13" y="19"/>
                    </a:lnTo>
                    <a:lnTo>
                      <a:pt x="7" y="48"/>
                    </a:lnTo>
                    <a:lnTo>
                      <a:pt x="4" y="55"/>
                    </a:lnTo>
                    <a:lnTo>
                      <a:pt x="0" y="71"/>
                    </a:lnTo>
                    <a:lnTo>
                      <a:pt x="1" y="91"/>
                    </a:lnTo>
                    <a:lnTo>
                      <a:pt x="14" y="112"/>
                    </a:lnTo>
                    <a:lnTo>
                      <a:pt x="41" y="127"/>
                    </a:lnTo>
                    <a:lnTo>
                      <a:pt x="78" y="137"/>
                    </a:lnTo>
                    <a:lnTo>
                      <a:pt x="115" y="146"/>
                    </a:lnTo>
                    <a:lnTo>
                      <a:pt x="147" y="154"/>
                    </a:lnTo>
                    <a:lnTo>
                      <a:pt x="167" y="164"/>
                    </a:lnTo>
                    <a:lnTo>
                      <a:pt x="177" y="173"/>
                    </a:lnTo>
                    <a:lnTo>
                      <a:pt x="180" y="179"/>
                    </a:lnTo>
                    <a:lnTo>
                      <a:pt x="180" y="182"/>
                    </a:lnTo>
                    <a:lnTo>
                      <a:pt x="221" y="185"/>
                    </a:lnTo>
                    <a:lnTo>
                      <a:pt x="225" y="218"/>
                    </a:lnTo>
                    <a:lnTo>
                      <a:pt x="262" y="261"/>
                    </a:lnTo>
                    <a:lnTo>
                      <a:pt x="266" y="258"/>
                    </a:lnTo>
                    <a:lnTo>
                      <a:pt x="274" y="254"/>
                    </a:lnTo>
                    <a:lnTo>
                      <a:pt x="282" y="247"/>
                    </a:lnTo>
                    <a:lnTo>
                      <a:pt x="286" y="236"/>
                    </a:lnTo>
                    <a:lnTo>
                      <a:pt x="285" y="222"/>
                    </a:lnTo>
                    <a:lnTo>
                      <a:pt x="281" y="208"/>
                    </a:lnTo>
                    <a:lnTo>
                      <a:pt x="275" y="197"/>
                    </a:lnTo>
                    <a:lnTo>
                      <a:pt x="274" y="194"/>
                    </a:lnTo>
                    <a:lnTo>
                      <a:pt x="251" y="202"/>
                    </a:lnTo>
                    <a:lnTo>
                      <a:pt x="253" y="199"/>
                    </a:lnTo>
                    <a:lnTo>
                      <a:pt x="258" y="193"/>
                    </a:lnTo>
                    <a:lnTo>
                      <a:pt x="262" y="182"/>
                    </a:lnTo>
                    <a:lnTo>
                      <a:pt x="264" y="171"/>
                    </a:lnTo>
                    <a:lnTo>
                      <a:pt x="258" y="161"/>
                    </a:lnTo>
                    <a:lnTo>
                      <a:pt x="252" y="152"/>
                    </a:lnTo>
                    <a:lnTo>
                      <a:pt x="244" y="146"/>
                    </a:lnTo>
                    <a:lnTo>
                      <a:pt x="242" y="144"/>
                    </a:lnTo>
                    <a:lnTo>
                      <a:pt x="283" y="131"/>
                    </a:lnTo>
                    <a:lnTo>
                      <a:pt x="290" y="144"/>
                    </a:lnTo>
                    <a:lnTo>
                      <a:pt x="335" y="124"/>
                    </a:lnTo>
                    <a:lnTo>
                      <a:pt x="412" y="129"/>
                    </a:lnTo>
                    <a:lnTo>
                      <a:pt x="412" y="129"/>
                    </a:lnTo>
                    <a:close/>
                  </a:path>
                </a:pathLst>
              </a:custGeom>
              <a:solidFill>
                <a:srgbClr val="8A80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6" name="Freeform 74"/>
              <p:cNvSpPr>
                <a:spLocks/>
              </p:cNvSpPr>
              <p:nvPr/>
            </p:nvSpPr>
            <p:spPr bwMode="auto">
              <a:xfrm>
                <a:off x="2224" y="1969"/>
                <a:ext cx="107" cy="68"/>
              </a:xfrm>
              <a:custGeom>
                <a:avLst/>
                <a:gdLst>
                  <a:gd name="T0" fmla="*/ 107 w 107"/>
                  <a:gd name="T1" fmla="*/ 5 h 68"/>
                  <a:gd name="T2" fmla="*/ 102 w 107"/>
                  <a:gd name="T3" fmla="*/ 4 h 68"/>
                  <a:gd name="T4" fmla="*/ 90 w 107"/>
                  <a:gd name="T5" fmla="*/ 1 h 68"/>
                  <a:gd name="T6" fmla="*/ 72 w 107"/>
                  <a:gd name="T7" fmla="*/ 0 h 68"/>
                  <a:gd name="T8" fmla="*/ 52 w 107"/>
                  <a:gd name="T9" fmla="*/ 3 h 68"/>
                  <a:gd name="T10" fmla="*/ 32 w 107"/>
                  <a:gd name="T11" fmla="*/ 9 h 68"/>
                  <a:gd name="T12" fmla="*/ 16 w 107"/>
                  <a:gd name="T13" fmla="*/ 19 h 68"/>
                  <a:gd name="T14" fmla="*/ 4 w 107"/>
                  <a:gd name="T15" fmla="*/ 27 h 68"/>
                  <a:gd name="T16" fmla="*/ 0 w 107"/>
                  <a:gd name="T17" fmla="*/ 30 h 68"/>
                  <a:gd name="T18" fmla="*/ 5 w 107"/>
                  <a:gd name="T19" fmla="*/ 33 h 68"/>
                  <a:gd name="T20" fmla="*/ 19 w 107"/>
                  <a:gd name="T21" fmla="*/ 40 h 68"/>
                  <a:gd name="T22" fmla="*/ 38 w 107"/>
                  <a:gd name="T23" fmla="*/ 50 h 68"/>
                  <a:gd name="T24" fmla="*/ 58 w 107"/>
                  <a:gd name="T25" fmla="*/ 58 h 68"/>
                  <a:gd name="T26" fmla="*/ 73 w 107"/>
                  <a:gd name="T27" fmla="*/ 63 h 68"/>
                  <a:gd name="T28" fmla="*/ 86 w 107"/>
                  <a:gd name="T29" fmla="*/ 66 h 68"/>
                  <a:gd name="T30" fmla="*/ 94 w 107"/>
                  <a:gd name="T31" fmla="*/ 66 h 68"/>
                  <a:gd name="T32" fmla="*/ 98 w 107"/>
                  <a:gd name="T33" fmla="*/ 68 h 68"/>
                  <a:gd name="T34" fmla="*/ 107 w 107"/>
                  <a:gd name="T35" fmla="*/ 5 h 68"/>
                  <a:gd name="T36" fmla="*/ 107 w 107"/>
                  <a:gd name="T37" fmla="*/ 5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7" h="68">
                    <a:moveTo>
                      <a:pt x="107" y="5"/>
                    </a:moveTo>
                    <a:lnTo>
                      <a:pt x="102" y="4"/>
                    </a:lnTo>
                    <a:lnTo>
                      <a:pt x="90" y="1"/>
                    </a:lnTo>
                    <a:lnTo>
                      <a:pt x="72" y="0"/>
                    </a:lnTo>
                    <a:lnTo>
                      <a:pt x="52" y="3"/>
                    </a:lnTo>
                    <a:lnTo>
                      <a:pt x="32" y="9"/>
                    </a:lnTo>
                    <a:lnTo>
                      <a:pt x="16" y="19"/>
                    </a:lnTo>
                    <a:lnTo>
                      <a:pt x="4" y="27"/>
                    </a:lnTo>
                    <a:lnTo>
                      <a:pt x="0" y="30"/>
                    </a:lnTo>
                    <a:lnTo>
                      <a:pt x="5" y="33"/>
                    </a:lnTo>
                    <a:lnTo>
                      <a:pt x="19" y="40"/>
                    </a:lnTo>
                    <a:lnTo>
                      <a:pt x="38" y="50"/>
                    </a:lnTo>
                    <a:lnTo>
                      <a:pt x="58" y="58"/>
                    </a:lnTo>
                    <a:lnTo>
                      <a:pt x="73" y="63"/>
                    </a:lnTo>
                    <a:lnTo>
                      <a:pt x="86" y="66"/>
                    </a:lnTo>
                    <a:lnTo>
                      <a:pt x="94" y="66"/>
                    </a:lnTo>
                    <a:lnTo>
                      <a:pt x="98" y="68"/>
                    </a:lnTo>
                    <a:lnTo>
                      <a:pt x="107" y="5"/>
                    </a:lnTo>
                    <a:lnTo>
                      <a:pt x="107" y="5"/>
                    </a:lnTo>
                    <a:close/>
                  </a:path>
                </a:pathLst>
              </a:custGeom>
              <a:solidFill>
                <a:srgbClr val="8054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7" name="Freeform 75"/>
              <p:cNvSpPr>
                <a:spLocks/>
              </p:cNvSpPr>
              <p:nvPr/>
            </p:nvSpPr>
            <p:spPr bwMode="auto">
              <a:xfrm>
                <a:off x="2578" y="1399"/>
                <a:ext cx="102" cy="90"/>
              </a:xfrm>
              <a:custGeom>
                <a:avLst/>
                <a:gdLst>
                  <a:gd name="T0" fmla="*/ 0 w 102"/>
                  <a:gd name="T1" fmla="*/ 13 h 90"/>
                  <a:gd name="T2" fmla="*/ 7 w 102"/>
                  <a:gd name="T3" fmla="*/ 9 h 90"/>
                  <a:gd name="T4" fmla="*/ 22 w 102"/>
                  <a:gd name="T5" fmla="*/ 4 h 90"/>
                  <a:gd name="T6" fmla="*/ 40 w 102"/>
                  <a:gd name="T7" fmla="*/ 0 h 90"/>
                  <a:gd name="T8" fmla="*/ 59 w 102"/>
                  <a:gd name="T9" fmla="*/ 1 h 90"/>
                  <a:gd name="T10" fmla="*/ 71 w 102"/>
                  <a:gd name="T11" fmla="*/ 6 h 90"/>
                  <a:gd name="T12" fmla="*/ 77 w 102"/>
                  <a:gd name="T13" fmla="*/ 16 h 90"/>
                  <a:gd name="T14" fmla="*/ 80 w 102"/>
                  <a:gd name="T15" fmla="*/ 24 h 90"/>
                  <a:gd name="T16" fmla="*/ 81 w 102"/>
                  <a:gd name="T17" fmla="*/ 29 h 90"/>
                  <a:gd name="T18" fmla="*/ 102 w 102"/>
                  <a:gd name="T19" fmla="*/ 33 h 90"/>
                  <a:gd name="T20" fmla="*/ 93 w 102"/>
                  <a:gd name="T21" fmla="*/ 90 h 90"/>
                  <a:gd name="T22" fmla="*/ 73 w 102"/>
                  <a:gd name="T23" fmla="*/ 51 h 90"/>
                  <a:gd name="T24" fmla="*/ 48 w 102"/>
                  <a:gd name="T25" fmla="*/ 28 h 90"/>
                  <a:gd name="T26" fmla="*/ 0 w 102"/>
                  <a:gd name="T27" fmla="*/ 13 h 90"/>
                  <a:gd name="T28" fmla="*/ 0 w 102"/>
                  <a:gd name="T29" fmla="*/ 1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2" h="90">
                    <a:moveTo>
                      <a:pt x="0" y="13"/>
                    </a:moveTo>
                    <a:lnTo>
                      <a:pt x="7" y="9"/>
                    </a:lnTo>
                    <a:lnTo>
                      <a:pt x="22" y="4"/>
                    </a:lnTo>
                    <a:lnTo>
                      <a:pt x="40" y="0"/>
                    </a:lnTo>
                    <a:lnTo>
                      <a:pt x="59" y="1"/>
                    </a:lnTo>
                    <a:lnTo>
                      <a:pt x="71" y="6"/>
                    </a:lnTo>
                    <a:lnTo>
                      <a:pt x="77" y="16"/>
                    </a:lnTo>
                    <a:lnTo>
                      <a:pt x="80" y="24"/>
                    </a:lnTo>
                    <a:lnTo>
                      <a:pt x="81" y="29"/>
                    </a:lnTo>
                    <a:lnTo>
                      <a:pt x="102" y="33"/>
                    </a:lnTo>
                    <a:lnTo>
                      <a:pt x="93" y="90"/>
                    </a:lnTo>
                    <a:lnTo>
                      <a:pt x="73" y="51"/>
                    </a:lnTo>
                    <a:lnTo>
                      <a:pt x="48" y="28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8" name="Freeform 76"/>
              <p:cNvSpPr>
                <a:spLocks/>
              </p:cNvSpPr>
              <p:nvPr/>
            </p:nvSpPr>
            <p:spPr bwMode="auto">
              <a:xfrm>
                <a:off x="2565" y="1661"/>
                <a:ext cx="46" cy="137"/>
              </a:xfrm>
              <a:custGeom>
                <a:avLst/>
                <a:gdLst>
                  <a:gd name="T0" fmla="*/ 16 w 46"/>
                  <a:gd name="T1" fmla="*/ 0 h 137"/>
                  <a:gd name="T2" fmla="*/ 19 w 46"/>
                  <a:gd name="T3" fmla="*/ 2 h 137"/>
                  <a:gd name="T4" fmla="*/ 25 w 46"/>
                  <a:gd name="T5" fmla="*/ 7 h 137"/>
                  <a:gd name="T6" fmla="*/ 32 w 46"/>
                  <a:gd name="T7" fmla="*/ 16 h 137"/>
                  <a:gd name="T8" fmla="*/ 39 w 46"/>
                  <a:gd name="T9" fmla="*/ 24 h 137"/>
                  <a:gd name="T10" fmla="*/ 43 w 46"/>
                  <a:gd name="T11" fmla="*/ 30 h 137"/>
                  <a:gd name="T12" fmla="*/ 46 w 46"/>
                  <a:gd name="T13" fmla="*/ 34 h 137"/>
                  <a:gd name="T14" fmla="*/ 46 w 46"/>
                  <a:gd name="T15" fmla="*/ 37 h 137"/>
                  <a:gd name="T16" fmla="*/ 46 w 46"/>
                  <a:gd name="T17" fmla="*/ 38 h 137"/>
                  <a:gd name="T18" fmla="*/ 34 w 46"/>
                  <a:gd name="T19" fmla="*/ 49 h 137"/>
                  <a:gd name="T20" fmla="*/ 36 w 46"/>
                  <a:gd name="T21" fmla="*/ 51 h 137"/>
                  <a:gd name="T22" fmla="*/ 41 w 46"/>
                  <a:gd name="T23" fmla="*/ 56 h 137"/>
                  <a:gd name="T24" fmla="*/ 44 w 46"/>
                  <a:gd name="T25" fmla="*/ 66 h 137"/>
                  <a:gd name="T26" fmla="*/ 44 w 46"/>
                  <a:gd name="T27" fmla="*/ 82 h 137"/>
                  <a:gd name="T28" fmla="*/ 35 w 46"/>
                  <a:gd name="T29" fmla="*/ 99 h 137"/>
                  <a:gd name="T30" fmla="*/ 23 w 46"/>
                  <a:gd name="T31" fmla="*/ 117 h 137"/>
                  <a:gd name="T32" fmla="*/ 11 w 46"/>
                  <a:gd name="T33" fmla="*/ 130 h 137"/>
                  <a:gd name="T34" fmla="*/ 7 w 46"/>
                  <a:gd name="T35" fmla="*/ 137 h 137"/>
                  <a:gd name="T36" fmla="*/ 0 w 46"/>
                  <a:gd name="T37" fmla="*/ 0 h 137"/>
                  <a:gd name="T38" fmla="*/ 16 w 46"/>
                  <a:gd name="T39" fmla="*/ 0 h 137"/>
                  <a:gd name="T40" fmla="*/ 16 w 46"/>
                  <a:gd name="T4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37">
                    <a:moveTo>
                      <a:pt x="16" y="0"/>
                    </a:moveTo>
                    <a:lnTo>
                      <a:pt x="19" y="2"/>
                    </a:lnTo>
                    <a:lnTo>
                      <a:pt x="25" y="7"/>
                    </a:lnTo>
                    <a:lnTo>
                      <a:pt x="32" y="16"/>
                    </a:lnTo>
                    <a:lnTo>
                      <a:pt x="39" y="24"/>
                    </a:lnTo>
                    <a:lnTo>
                      <a:pt x="43" y="30"/>
                    </a:lnTo>
                    <a:lnTo>
                      <a:pt x="46" y="34"/>
                    </a:lnTo>
                    <a:lnTo>
                      <a:pt x="46" y="37"/>
                    </a:lnTo>
                    <a:lnTo>
                      <a:pt x="46" y="38"/>
                    </a:lnTo>
                    <a:lnTo>
                      <a:pt x="34" y="49"/>
                    </a:lnTo>
                    <a:lnTo>
                      <a:pt x="36" y="51"/>
                    </a:lnTo>
                    <a:lnTo>
                      <a:pt x="41" y="56"/>
                    </a:lnTo>
                    <a:lnTo>
                      <a:pt x="44" y="66"/>
                    </a:lnTo>
                    <a:lnTo>
                      <a:pt x="44" y="82"/>
                    </a:lnTo>
                    <a:lnTo>
                      <a:pt x="35" y="99"/>
                    </a:lnTo>
                    <a:lnTo>
                      <a:pt x="23" y="117"/>
                    </a:lnTo>
                    <a:lnTo>
                      <a:pt x="11" y="130"/>
                    </a:lnTo>
                    <a:lnTo>
                      <a:pt x="7" y="137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9" name="Freeform 77"/>
              <p:cNvSpPr>
                <a:spLocks/>
              </p:cNvSpPr>
              <p:nvPr/>
            </p:nvSpPr>
            <p:spPr bwMode="auto">
              <a:xfrm>
                <a:off x="2532" y="1632"/>
                <a:ext cx="56" cy="183"/>
              </a:xfrm>
              <a:custGeom>
                <a:avLst/>
                <a:gdLst>
                  <a:gd name="T0" fmla="*/ 0 w 56"/>
                  <a:gd name="T1" fmla="*/ 0 h 183"/>
                  <a:gd name="T2" fmla="*/ 32 w 56"/>
                  <a:gd name="T3" fmla="*/ 27 h 183"/>
                  <a:gd name="T4" fmla="*/ 52 w 56"/>
                  <a:gd name="T5" fmla="*/ 51 h 183"/>
                  <a:gd name="T6" fmla="*/ 56 w 56"/>
                  <a:gd name="T7" fmla="*/ 95 h 183"/>
                  <a:gd name="T8" fmla="*/ 34 w 56"/>
                  <a:gd name="T9" fmla="*/ 163 h 183"/>
                  <a:gd name="T10" fmla="*/ 2 w 56"/>
                  <a:gd name="T11" fmla="*/ 183 h 183"/>
                  <a:gd name="T12" fmla="*/ 11 w 56"/>
                  <a:gd name="T13" fmla="*/ 68 h 183"/>
                  <a:gd name="T14" fmla="*/ 0 w 56"/>
                  <a:gd name="T15" fmla="*/ 0 h 183"/>
                  <a:gd name="T16" fmla="*/ 0 w 56"/>
                  <a:gd name="T17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183">
                    <a:moveTo>
                      <a:pt x="0" y="0"/>
                    </a:moveTo>
                    <a:lnTo>
                      <a:pt x="32" y="27"/>
                    </a:lnTo>
                    <a:lnTo>
                      <a:pt x="52" y="51"/>
                    </a:lnTo>
                    <a:lnTo>
                      <a:pt x="56" y="95"/>
                    </a:lnTo>
                    <a:lnTo>
                      <a:pt x="34" y="163"/>
                    </a:lnTo>
                    <a:lnTo>
                      <a:pt x="2" y="183"/>
                    </a:lnTo>
                    <a:lnTo>
                      <a:pt x="11" y="6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2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0" name="Freeform 78"/>
              <p:cNvSpPr>
                <a:spLocks/>
              </p:cNvSpPr>
              <p:nvPr/>
            </p:nvSpPr>
            <p:spPr bwMode="auto">
              <a:xfrm>
                <a:off x="2574" y="1525"/>
                <a:ext cx="31" cy="43"/>
              </a:xfrm>
              <a:custGeom>
                <a:avLst/>
                <a:gdLst>
                  <a:gd name="T0" fmla="*/ 0 w 31"/>
                  <a:gd name="T1" fmla="*/ 12 h 43"/>
                  <a:gd name="T2" fmla="*/ 0 w 31"/>
                  <a:gd name="T3" fmla="*/ 10 h 43"/>
                  <a:gd name="T4" fmla="*/ 2 w 31"/>
                  <a:gd name="T5" fmla="*/ 7 h 43"/>
                  <a:gd name="T6" fmla="*/ 6 w 31"/>
                  <a:gd name="T7" fmla="*/ 2 h 43"/>
                  <a:gd name="T8" fmla="*/ 11 w 31"/>
                  <a:gd name="T9" fmla="*/ 0 h 43"/>
                  <a:gd name="T10" fmla="*/ 16 w 31"/>
                  <a:gd name="T11" fmla="*/ 1 h 43"/>
                  <a:gd name="T12" fmla="*/ 21 w 31"/>
                  <a:gd name="T13" fmla="*/ 3 h 43"/>
                  <a:gd name="T14" fmla="*/ 25 w 31"/>
                  <a:gd name="T15" fmla="*/ 7 h 43"/>
                  <a:gd name="T16" fmla="*/ 27 w 31"/>
                  <a:gd name="T17" fmla="*/ 8 h 43"/>
                  <a:gd name="T18" fmla="*/ 17 w 31"/>
                  <a:gd name="T19" fmla="*/ 10 h 43"/>
                  <a:gd name="T20" fmla="*/ 17 w 31"/>
                  <a:gd name="T21" fmla="*/ 11 h 43"/>
                  <a:gd name="T22" fmla="*/ 19 w 31"/>
                  <a:gd name="T23" fmla="*/ 15 h 43"/>
                  <a:gd name="T24" fmla="*/ 21 w 31"/>
                  <a:gd name="T25" fmla="*/ 20 h 43"/>
                  <a:gd name="T26" fmla="*/ 25 w 31"/>
                  <a:gd name="T27" fmla="*/ 27 h 43"/>
                  <a:gd name="T28" fmla="*/ 27 w 31"/>
                  <a:gd name="T29" fmla="*/ 31 h 43"/>
                  <a:gd name="T30" fmla="*/ 29 w 31"/>
                  <a:gd name="T31" fmla="*/ 35 h 43"/>
                  <a:gd name="T32" fmla="*/ 30 w 31"/>
                  <a:gd name="T33" fmla="*/ 37 h 43"/>
                  <a:gd name="T34" fmla="*/ 31 w 31"/>
                  <a:gd name="T35" fmla="*/ 38 h 43"/>
                  <a:gd name="T36" fmla="*/ 24 w 31"/>
                  <a:gd name="T37" fmla="*/ 43 h 43"/>
                  <a:gd name="T38" fmla="*/ 16 w 31"/>
                  <a:gd name="T39" fmla="*/ 31 h 43"/>
                  <a:gd name="T40" fmla="*/ 11 w 31"/>
                  <a:gd name="T41" fmla="*/ 12 h 43"/>
                  <a:gd name="T42" fmla="*/ 0 w 31"/>
                  <a:gd name="T43" fmla="*/ 12 h 43"/>
                  <a:gd name="T44" fmla="*/ 0 w 31"/>
                  <a:gd name="T45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43">
                    <a:moveTo>
                      <a:pt x="0" y="12"/>
                    </a:moveTo>
                    <a:lnTo>
                      <a:pt x="0" y="10"/>
                    </a:lnTo>
                    <a:lnTo>
                      <a:pt x="2" y="7"/>
                    </a:lnTo>
                    <a:lnTo>
                      <a:pt x="6" y="2"/>
                    </a:lnTo>
                    <a:lnTo>
                      <a:pt x="11" y="0"/>
                    </a:lnTo>
                    <a:lnTo>
                      <a:pt x="16" y="1"/>
                    </a:lnTo>
                    <a:lnTo>
                      <a:pt x="21" y="3"/>
                    </a:lnTo>
                    <a:lnTo>
                      <a:pt x="25" y="7"/>
                    </a:lnTo>
                    <a:lnTo>
                      <a:pt x="27" y="8"/>
                    </a:lnTo>
                    <a:lnTo>
                      <a:pt x="17" y="10"/>
                    </a:lnTo>
                    <a:lnTo>
                      <a:pt x="17" y="11"/>
                    </a:lnTo>
                    <a:lnTo>
                      <a:pt x="19" y="15"/>
                    </a:lnTo>
                    <a:lnTo>
                      <a:pt x="21" y="20"/>
                    </a:lnTo>
                    <a:lnTo>
                      <a:pt x="25" y="27"/>
                    </a:lnTo>
                    <a:lnTo>
                      <a:pt x="27" y="31"/>
                    </a:lnTo>
                    <a:lnTo>
                      <a:pt x="29" y="35"/>
                    </a:lnTo>
                    <a:lnTo>
                      <a:pt x="30" y="37"/>
                    </a:lnTo>
                    <a:lnTo>
                      <a:pt x="31" y="38"/>
                    </a:lnTo>
                    <a:lnTo>
                      <a:pt x="24" y="43"/>
                    </a:lnTo>
                    <a:lnTo>
                      <a:pt x="16" y="31"/>
                    </a:lnTo>
                    <a:lnTo>
                      <a:pt x="11" y="12"/>
                    </a:lnTo>
                    <a:lnTo>
                      <a:pt x="0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1" name="Freeform 79"/>
              <p:cNvSpPr>
                <a:spLocks/>
              </p:cNvSpPr>
              <p:nvPr/>
            </p:nvSpPr>
            <p:spPr bwMode="auto">
              <a:xfrm>
                <a:off x="2637" y="1511"/>
                <a:ext cx="33" cy="57"/>
              </a:xfrm>
              <a:custGeom>
                <a:avLst/>
                <a:gdLst>
                  <a:gd name="T0" fmla="*/ 7 w 33"/>
                  <a:gd name="T1" fmla="*/ 57 h 57"/>
                  <a:gd name="T2" fmla="*/ 31 w 33"/>
                  <a:gd name="T3" fmla="*/ 52 h 57"/>
                  <a:gd name="T4" fmla="*/ 32 w 33"/>
                  <a:gd name="T5" fmla="*/ 50 h 57"/>
                  <a:gd name="T6" fmla="*/ 33 w 33"/>
                  <a:gd name="T7" fmla="*/ 45 h 57"/>
                  <a:gd name="T8" fmla="*/ 33 w 33"/>
                  <a:gd name="T9" fmla="*/ 36 h 57"/>
                  <a:gd name="T10" fmla="*/ 31 w 33"/>
                  <a:gd name="T11" fmla="*/ 28 h 57"/>
                  <a:gd name="T12" fmla="*/ 26 w 33"/>
                  <a:gd name="T13" fmla="*/ 18 h 57"/>
                  <a:gd name="T14" fmla="*/ 21 w 33"/>
                  <a:gd name="T15" fmla="*/ 10 h 57"/>
                  <a:gd name="T16" fmla="*/ 14 w 33"/>
                  <a:gd name="T17" fmla="*/ 0 h 57"/>
                  <a:gd name="T18" fmla="*/ 18 w 33"/>
                  <a:gd name="T19" fmla="*/ 8 h 57"/>
                  <a:gd name="T20" fmla="*/ 21 w 33"/>
                  <a:gd name="T21" fmla="*/ 14 h 57"/>
                  <a:gd name="T22" fmla="*/ 23 w 33"/>
                  <a:gd name="T23" fmla="*/ 24 h 57"/>
                  <a:gd name="T24" fmla="*/ 24 w 33"/>
                  <a:gd name="T25" fmla="*/ 30 h 57"/>
                  <a:gd name="T26" fmla="*/ 24 w 33"/>
                  <a:gd name="T27" fmla="*/ 38 h 57"/>
                  <a:gd name="T28" fmla="*/ 23 w 33"/>
                  <a:gd name="T29" fmla="*/ 42 h 57"/>
                  <a:gd name="T30" fmla="*/ 23 w 33"/>
                  <a:gd name="T31" fmla="*/ 45 h 57"/>
                  <a:gd name="T32" fmla="*/ 8 w 33"/>
                  <a:gd name="T33" fmla="*/ 46 h 57"/>
                  <a:gd name="T34" fmla="*/ 8 w 33"/>
                  <a:gd name="T35" fmla="*/ 34 h 57"/>
                  <a:gd name="T36" fmla="*/ 7 w 33"/>
                  <a:gd name="T37" fmla="*/ 34 h 57"/>
                  <a:gd name="T38" fmla="*/ 5 w 33"/>
                  <a:gd name="T39" fmla="*/ 36 h 57"/>
                  <a:gd name="T40" fmla="*/ 2 w 33"/>
                  <a:gd name="T41" fmla="*/ 40 h 57"/>
                  <a:gd name="T42" fmla="*/ 1 w 33"/>
                  <a:gd name="T43" fmla="*/ 42 h 57"/>
                  <a:gd name="T44" fmla="*/ 0 w 33"/>
                  <a:gd name="T45" fmla="*/ 46 h 57"/>
                  <a:gd name="T46" fmla="*/ 0 w 33"/>
                  <a:gd name="T47" fmla="*/ 49 h 57"/>
                  <a:gd name="T48" fmla="*/ 0 w 33"/>
                  <a:gd name="T49" fmla="*/ 52 h 57"/>
                  <a:gd name="T50" fmla="*/ 1 w 33"/>
                  <a:gd name="T51" fmla="*/ 53 h 57"/>
                  <a:gd name="T52" fmla="*/ 7 w 33"/>
                  <a:gd name="T53" fmla="*/ 57 h 57"/>
                  <a:gd name="T54" fmla="*/ 7 w 33"/>
                  <a:gd name="T5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" h="57">
                    <a:moveTo>
                      <a:pt x="7" y="57"/>
                    </a:moveTo>
                    <a:lnTo>
                      <a:pt x="31" y="52"/>
                    </a:lnTo>
                    <a:lnTo>
                      <a:pt x="32" y="50"/>
                    </a:lnTo>
                    <a:lnTo>
                      <a:pt x="33" y="45"/>
                    </a:lnTo>
                    <a:lnTo>
                      <a:pt x="33" y="36"/>
                    </a:lnTo>
                    <a:lnTo>
                      <a:pt x="31" y="28"/>
                    </a:lnTo>
                    <a:lnTo>
                      <a:pt x="26" y="18"/>
                    </a:lnTo>
                    <a:lnTo>
                      <a:pt x="21" y="10"/>
                    </a:lnTo>
                    <a:lnTo>
                      <a:pt x="14" y="0"/>
                    </a:lnTo>
                    <a:lnTo>
                      <a:pt x="18" y="8"/>
                    </a:lnTo>
                    <a:lnTo>
                      <a:pt x="21" y="14"/>
                    </a:lnTo>
                    <a:lnTo>
                      <a:pt x="23" y="24"/>
                    </a:lnTo>
                    <a:lnTo>
                      <a:pt x="24" y="30"/>
                    </a:lnTo>
                    <a:lnTo>
                      <a:pt x="24" y="38"/>
                    </a:lnTo>
                    <a:lnTo>
                      <a:pt x="23" y="42"/>
                    </a:lnTo>
                    <a:lnTo>
                      <a:pt x="23" y="45"/>
                    </a:lnTo>
                    <a:lnTo>
                      <a:pt x="8" y="46"/>
                    </a:lnTo>
                    <a:lnTo>
                      <a:pt x="8" y="34"/>
                    </a:lnTo>
                    <a:lnTo>
                      <a:pt x="7" y="34"/>
                    </a:lnTo>
                    <a:lnTo>
                      <a:pt x="5" y="36"/>
                    </a:lnTo>
                    <a:lnTo>
                      <a:pt x="2" y="40"/>
                    </a:lnTo>
                    <a:lnTo>
                      <a:pt x="1" y="42"/>
                    </a:lnTo>
                    <a:lnTo>
                      <a:pt x="0" y="46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1" y="53"/>
                    </a:lnTo>
                    <a:lnTo>
                      <a:pt x="7" y="57"/>
                    </a:lnTo>
                    <a:lnTo>
                      <a:pt x="7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2" name="Freeform 80"/>
              <p:cNvSpPr>
                <a:spLocks/>
              </p:cNvSpPr>
              <p:nvPr/>
            </p:nvSpPr>
            <p:spPr bwMode="auto">
              <a:xfrm>
                <a:off x="2588" y="1471"/>
                <a:ext cx="63" cy="41"/>
              </a:xfrm>
              <a:custGeom>
                <a:avLst/>
                <a:gdLst>
                  <a:gd name="T0" fmla="*/ 63 w 63"/>
                  <a:gd name="T1" fmla="*/ 29 h 41"/>
                  <a:gd name="T2" fmla="*/ 51 w 63"/>
                  <a:gd name="T3" fmla="*/ 32 h 41"/>
                  <a:gd name="T4" fmla="*/ 50 w 63"/>
                  <a:gd name="T5" fmla="*/ 28 h 41"/>
                  <a:gd name="T6" fmla="*/ 49 w 63"/>
                  <a:gd name="T7" fmla="*/ 21 h 41"/>
                  <a:gd name="T8" fmla="*/ 45 w 63"/>
                  <a:gd name="T9" fmla="*/ 13 h 41"/>
                  <a:gd name="T10" fmla="*/ 40 w 63"/>
                  <a:gd name="T11" fmla="*/ 6 h 41"/>
                  <a:gd name="T12" fmla="*/ 32 w 63"/>
                  <a:gd name="T13" fmla="*/ 2 h 41"/>
                  <a:gd name="T14" fmla="*/ 23 w 63"/>
                  <a:gd name="T15" fmla="*/ 0 h 41"/>
                  <a:gd name="T16" fmla="*/ 14 w 63"/>
                  <a:gd name="T17" fmla="*/ 1 h 41"/>
                  <a:gd name="T18" fmla="*/ 9 w 63"/>
                  <a:gd name="T19" fmla="*/ 3 h 41"/>
                  <a:gd name="T20" fmla="*/ 3 w 63"/>
                  <a:gd name="T21" fmla="*/ 6 h 41"/>
                  <a:gd name="T22" fmla="*/ 1 w 63"/>
                  <a:gd name="T23" fmla="*/ 10 h 41"/>
                  <a:gd name="T24" fmla="*/ 0 w 63"/>
                  <a:gd name="T25" fmla="*/ 13 h 41"/>
                  <a:gd name="T26" fmla="*/ 0 w 63"/>
                  <a:gd name="T27" fmla="*/ 14 h 41"/>
                  <a:gd name="T28" fmla="*/ 9 w 63"/>
                  <a:gd name="T29" fmla="*/ 28 h 41"/>
                  <a:gd name="T30" fmla="*/ 11 w 63"/>
                  <a:gd name="T31" fmla="*/ 27 h 41"/>
                  <a:gd name="T32" fmla="*/ 19 w 63"/>
                  <a:gd name="T33" fmla="*/ 22 h 41"/>
                  <a:gd name="T34" fmla="*/ 28 w 63"/>
                  <a:gd name="T35" fmla="*/ 19 h 41"/>
                  <a:gd name="T36" fmla="*/ 36 w 63"/>
                  <a:gd name="T37" fmla="*/ 19 h 41"/>
                  <a:gd name="T38" fmla="*/ 40 w 63"/>
                  <a:gd name="T39" fmla="*/ 21 h 41"/>
                  <a:gd name="T40" fmla="*/ 42 w 63"/>
                  <a:gd name="T41" fmla="*/ 27 h 41"/>
                  <a:gd name="T42" fmla="*/ 44 w 63"/>
                  <a:gd name="T43" fmla="*/ 32 h 41"/>
                  <a:gd name="T44" fmla="*/ 46 w 63"/>
                  <a:gd name="T45" fmla="*/ 37 h 41"/>
                  <a:gd name="T46" fmla="*/ 49 w 63"/>
                  <a:gd name="T47" fmla="*/ 40 h 41"/>
                  <a:gd name="T48" fmla="*/ 53 w 63"/>
                  <a:gd name="T49" fmla="*/ 41 h 41"/>
                  <a:gd name="T50" fmla="*/ 55 w 63"/>
                  <a:gd name="T51" fmla="*/ 41 h 41"/>
                  <a:gd name="T52" fmla="*/ 57 w 63"/>
                  <a:gd name="T53" fmla="*/ 41 h 41"/>
                  <a:gd name="T54" fmla="*/ 63 w 63"/>
                  <a:gd name="T55" fmla="*/ 29 h 41"/>
                  <a:gd name="T56" fmla="*/ 63 w 63"/>
                  <a:gd name="T57" fmla="*/ 2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3" h="41">
                    <a:moveTo>
                      <a:pt x="63" y="29"/>
                    </a:moveTo>
                    <a:lnTo>
                      <a:pt x="51" y="32"/>
                    </a:lnTo>
                    <a:lnTo>
                      <a:pt x="50" y="28"/>
                    </a:lnTo>
                    <a:lnTo>
                      <a:pt x="49" y="21"/>
                    </a:lnTo>
                    <a:lnTo>
                      <a:pt x="45" y="13"/>
                    </a:lnTo>
                    <a:lnTo>
                      <a:pt x="40" y="6"/>
                    </a:lnTo>
                    <a:lnTo>
                      <a:pt x="32" y="2"/>
                    </a:lnTo>
                    <a:lnTo>
                      <a:pt x="23" y="0"/>
                    </a:lnTo>
                    <a:lnTo>
                      <a:pt x="14" y="1"/>
                    </a:lnTo>
                    <a:lnTo>
                      <a:pt x="9" y="3"/>
                    </a:lnTo>
                    <a:lnTo>
                      <a:pt x="3" y="6"/>
                    </a:lnTo>
                    <a:lnTo>
                      <a:pt x="1" y="10"/>
                    </a:lnTo>
                    <a:lnTo>
                      <a:pt x="0" y="13"/>
                    </a:lnTo>
                    <a:lnTo>
                      <a:pt x="0" y="14"/>
                    </a:lnTo>
                    <a:lnTo>
                      <a:pt x="9" y="28"/>
                    </a:lnTo>
                    <a:lnTo>
                      <a:pt x="11" y="27"/>
                    </a:lnTo>
                    <a:lnTo>
                      <a:pt x="19" y="22"/>
                    </a:lnTo>
                    <a:lnTo>
                      <a:pt x="28" y="19"/>
                    </a:lnTo>
                    <a:lnTo>
                      <a:pt x="36" y="19"/>
                    </a:lnTo>
                    <a:lnTo>
                      <a:pt x="40" y="21"/>
                    </a:lnTo>
                    <a:lnTo>
                      <a:pt x="42" y="27"/>
                    </a:lnTo>
                    <a:lnTo>
                      <a:pt x="44" y="32"/>
                    </a:lnTo>
                    <a:lnTo>
                      <a:pt x="46" y="37"/>
                    </a:lnTo>
                    <a:lnTo>
                      <a:pt x="49" y="40"/>
                    </a:lnTo>
                    <a:lnTo>
                      <a:pt x="53" y="41"/>
                    </a:lnTo>
                    <a:lnTo>
                      <a:pt x="55" y="41"/>
                    </a:lnTo>
                    <a:lnTo>
                      <a:pt x="57" y="41"/>
                    </a:lnTo>
                    <a:lnTo>
                      <a:pt x="63" y="29"/>
                    </a:lnTo>
                    <a:lnTo>
                      <a:pt x="63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3" name="Freeform 81"/>
              <p:cNvSpPr>
                <a:spLocks/>
              </p:cNvSpPr>
              <p:nvPr/>
            </p:nvSpPr>
            <p:spPr bwMode="auto">
              <a:xfrm>
                <a:off x="2602" y="1507"/>
                <a:ext cx="27" cy="13"/>
              </a:xfrm>
              <a:custGeom>
                <a:avLst/>
                <a:gdLst>
                  <a:gd name="T0" fmla="*/ 5 w 27"/>
                  <a:gd name="T1" fmla="*/ 1 h 13"/>
                  <a:gd name="T2" fmla="*/ 6 w 27"/>
                  <a:gd name="T3" fmla="*/ 1 h 13"/>
                  <a:gd name="T4" fmla="*/ 8 w 27"/>
                  <a:gd name="T5" fmla="*/ 1 h 13"/>
                  <a:gd name="T6" fmla="*/ 11 w 27"/>
                  <a:gd name="T7" fmla="*/ 0 h 13"/>
                  <a:gd name="T8" fmla="*/ 16 w 27"/>
                  <a:gd name="T9" fmla="*/ 0 h 13"/>
                  <a:gd name="T10" fmla="*/ 19 w 27"/>
                  <a:gd name="T11" fmla="*/ 0 h 13"/>
                  <a:gd name="T12" fmla="*/ 22 w 27"/>
                  <a:gd name="T13" fmla="*/ 1 h 13"/>
                  <a:gd name="T14" fmla="*/ 24 w 27"/>
                  <a:gd name="T15" fmla="*/ 1 h 13"/>
                  <a:gd name="T16" fmla="*/ 26 w 27"/>
                  <a:gd name="T17" fmla="*/ 1 h 13"/>
                  <a:gd name="T18" fmla="*/ 27 w 27"/>
                  <a:gd name="T19" fmla="*/ 10 h 13"/>
                  <a:gd name="T20" fmla="*/ 16 w 27"/>
                  <a:gd name="T21" fmla="*/ 13 h 13"/>
                  <a:gd name="T22" fmla="*/ 15 w 27"/>
                  <a:gd name="T23" fmla="*/ 8 h 13"/>
                  <a:gd name="T24" fmla="*/ 0 w 27"/>
                  <a:gd name="T25" fmla="*/ 8 h 13"/>
                  <a:gd name="T26" fmla="*/ 5 w 27"/>
                  <a:gd name="T27" fmla="*/ 1 h 13"/>
                  <a:gd name="T28" fmla="*/ 5 w 27"/>
                  <a:gd name="T29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13">
                    <a:moveTo>
                      <a:pt x="5" y="1"/>
                    </a:moveTo>
                    <a:lnTo>
                      <a:pt x="6" y="1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1"/>
                    </a:lnTo>
                    <a:lnTo>
                      <a:pt x="24" y="1"/>
                    </a:lnTo>
                    <a:lnTo>
                      <a:pt x="26" y="1"/>
                    </a:lnTo>
                    <a:lnTo>
                      <a:pt x="27" y="10"/>
                    </a:lnTo>
                    <a:lnTo>
                      <a:pt x="16" y="13"/>
                    </a:lnTo>
                    <a:lnTo>
                      <a:pt x="15" y="8"/>
                    </a:lnTo>
                    <a:lnTo>
                      <a:pt x="0" y="8"/>
                    </a:lnTo>
                    <a:lnTo>
                      <a:pt x="5" y="1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4" name="Freeform 82"/>
              <p:cNvSpPr>
                <a:spLocks/>
              </p:cNvSpPr>
              <p:nvPr/>
            </p:nvSpPr>
            <p:spPr bwMode="auto">
              <a:xfrm>
                <a:off x="2519" y="1480"/>
                <a:ext cx="133" cy="104"/>
              </a:xfrm>
              <a:custGeom>
                <a:avLst/>
                <a:gdLst>
                  <a:gd name="T0" fmla="*/ 124 w 133"/>
                  <a:gd name="T1" fmla="*/ 82 h 104"/>
                  <a:gd name="T2" fmla="*/ 123 w 133"/>
                  <a:gd name="T3" fmla="*/ 79 h 104"/>
                  <a:gd name="T4" fmla="*/ 120 w 133"/>
                  <a:gd name="T5" fmla="*/ 73 h 104"/>
                  <a:gd name="T6" fmla="*/ 114 w 133"/>
                  <a:gd name="T7" fmla="*/ 67 h 104"/>
                  <a:gd name="T8" fmla="*/ 103 w 133"/>
                  <a:gd name="T9" fmla="*/ 65 h 104"/>
                  <a:gd name="T10" fmla="*/ 86 w 133"/>
                  <a:gd name="T11" fmla="*/ 72 h 104"/>
                  <a:gd name="T12" fmla="*/ 65 w 133"/>
                  <a:gd name="T13" fmla="*/ 80 h 104"/>
                  <a:gd name="T14" fmla="*/ 42 w 133"/>
                  <a:gd name="T15" fmla="*/ 88 h 104"/>
                  <a:gd name="T16" fmla="*/ 24 w 133"/>
                  <a:gd name="T17" fmla="*/ 88 h 104"/>
                  <a:gd name="T18" fmla="*/ 15 w 133"/>
                  <a:gd name="T19" fmla="*/ 74 h 104"/>
                  <a:gd name="T20" fmla="*/ 12 w 133"/>
                  <a:gd name="T21" fmla="*/ 53 h 104"/>
                  <a:gd name="T22" fmla="*/ 13 w 133"/>
                  <a:gd name="T23" fmla="*/ 29 h 104"/>
                  <a:gd name="T24" fmla="*/ 18 w 133"/>
                  <a:gd name="T25" fmla="*/ 13 h 104"/>
                  <a:gd name="T26" fmla="*/ 23 w 133"/>
                  <a:gd name="T27" fmla="*/ 8 h 104"/>
                  <a:gd name="T28" fmla="*/ 33 w 133"/>
                  <a:gd name="T29" fmla="*/ 13 h 104"/>
                  <a:gd name="T30" fmla="*/ 40 w 133"/>
                  <a:gd name="T31" fmla="*/ 23 h 104"/>
                  <a:gd name="T32" fmla="*/ 45 w 133"/>
                  <a:gd name="T33" fmla="*/ 31 h 104"/>
                  <a:gd name="T34" fmla="*/ 42 w 133"/>
                  <a:gd name="T35" fmla="*/ 36 h 104"/>
                  <a:gd name="T36" fmla="*/ 37 w 133"/>
                  <a:gd name="T37" fmla="*/ 40 h 104"/>
                  <a:gd name="T38" fmla="*/ 32 w 133"/>
                  <a:gd name="T39" fmla="*/ 42 h 104"/>
                  <a:gd name="T40" fmla="*/ 30 w 133"/>
                  <a:gd name="T41" fmla="*/ 43 h 104"/>
                  <a:gd name="T42" fmla="*/ 31 w 133"/>
                  <a:gd name="T43" fmla="*/ 43 h 104"/>
                  <a:gd name="T44" fmla="*/ 35 w 133"/>
                  <a:gd name="T45" fmla="*/ 46 h 104"/>
                  <a:gd name="T46" fmla="*/ 41 w 133"/>
                  <a:gd name="T47" fmla="*/ 47 h 104"/>
                  <a:gd name="T48" fmla="*/ 48 w 133"/>
                  <a:gd name="T49" fmla="*/ 45 h 104"/>
                  <a:gd name="T50" fmla="*/ 51 w 133"/>
                  <a:gd name="T51" fmla="*/ 39 h 104"/>
                  <a:gd name="T52" fmla="*/ 52 w 133"/>
                  <a:gd name="T53" fmla="*/ 29 h 104"/>
                  <a:gd name="T54" fmla="*/ 51 w 133"/>
                  <a:gd name="T55" fmla="*/ 19 h 104"/>
                  <a:gd name="T56" fmla="*/ 46 w 133"/>
                  <a:gd name="T57" fmla="*/ 10 h 104"/>
                  <a:gd name="T58" fmla="*/ 36 w 133"/>
                  <a:gd name="T59" fmla="*/ 3 h 104"/>
                  <a:gd name="T60" fmla="*/ 24 w 133"/>
                  <a:gd name="T61" fmla="*/ 0 h 104"/>
                  <a:gd name="T62" fmla="*/ 14 w 133"/>
                  <a:gd name="T63" fmla="*/ 4 h 104"/>
                  <a:gd name="T64" fmla="*/ 5 w 133"/>
                  <a:gd name="T65" fmla="*/ 15 h 104"/>
                  <a:gd name="T66" fmla="*/ 0 w 133"/>
                  <a:gd name="T67" fmla="*/ 35 h 104"/>
                  <a:gd name="T68" fmla="*/ 1 w 133"/>
                  <a:gd name="T69" fmla="*/ 58 h 104"/>
                  <a:gd name="T70" fmla="*/ 7 w 133"/>
                  <a:gd name="T71" fmla="*/ 80 h 104"/>
                  <a:gd name="T72" fmla="*/ 21 w 133"/>
                  <a:gd name="T73" fmla="*/ 95 h 104"/>
                  <a:gd name="T74" fmla="*/ 40 w 133"/>
                  <a:gd name="T75" fmla="*/ 98 h 104"/>
                  <a:gd name="T76" fmla="*/ 64 w 133"/>
                  <a:gd name="T77" fmla="*/ 94 h 104"/>
                  <a:gd name="T78" fmla="*/ 87 w 133"/>
                  <a:gd name="T79" fmla="*/ 89 h 104"/>
                  <a:gd name="T80" fmla="*/ 106 w 133"/>
                  <a:gd name="T81" fmla="*/ 84 h 104"/>
                  <a:gd name="T82" fmla="*/ 118 w 133"/>
                  <a:gd name="T83" fmla="*/ 87 h 104"/>
                  <a:gd name="T84" fmla="*/ 124 w 133"/>
                  <a:gd name="T85" fmla="*/ 93 h 104"/>
                  <a:gd name="T86" fmla="*/ 126 w 133"/>
                  <a:gd name="T87" fmla="*/ 100 h 104"/>
                  <a:gd name="T88" fmla="*/ 126 w 133"/>
                  <a:gd name="T89" fmla="*/ 104 h 104"/>
                  <a:gd name="T90" fmla="*/ 133 w 133"/>
                  <a:gd name="T91" fmla="*/ 85 h 104"/>
                  <a:gd name="T92" fmla="*/ 124 w 133"/>
                  <a:gd name="T93" fmla="*/ 82 h 104"/>
                  <a:gd name="T94" fmla="*/ 124 w 133"/>
                  <a:gd name="T95" fmla="*/ 8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3" h="104">
                    <a:moveTo>
                      <a:pt x="124" y="82"/>
                    </a:moveTo>
                    <a:lnTo>
                      <a:pt x="123" y="79"/>
                    </a:lnTo>
                    <a:lnTo>
                      <a:pt x="120" y="73"/>
                    </a:lnTo>
                    <a:lnTo>
                      <a:pt x="114" y="67"/>
                    </a:lnTo>
                    <a:lnTo>
                      <a:pt x="103" y="65"/>
                    </a:lnTo>
                    <a:lnTo>
                      <a:pt x="86" y="72"/>
                    </a:lnTo>
                    <a:lnTo>
                      <a:pt x="65" y="80"/>
                    </a:lnTo>
                    <a:lnTo>
                      <a:pt x="42" y="88"/>
                    </a:lnTo>
                    <a:lnTo>
                      <a:pt x="24" y="88"/>
                    </a:lnTo>
                    <a:lnTo>
                      <a:pt x="15" y="74"/>
                    </a:lnTo>
                    <a:lnTo>
                      <a:pt x="12" y="53"/>
                    </a:lnTo>
                    <a:lnTo>
                      <a:pt x="13" y="29"/>
                    </a:lnTo>
                    <a:lnTo>
                      <a:pt x="18" y="13"/>
                    </a:lnTo>
                    <a:lnTo>
                      <a:pt x="23" y="8"/>
                    </a:lnTo>
                    <a:lnTo>
                      <a:pt x="33" y="13"/>
                    </a:lnTo>
                    <a:lnTo>
                      <a:pt x="40" y="23"/>
                    </a:lnTo>
                    <a:lnTo>
                      <a:pt x="45" y="31"/>
                    </a:lnTo>
                    <a:lnTo>
                      <a:pt x="42" y="36"/>
                    </a:lnTo>
                    <a:lnTo>
                      <a:pt x="37" y="40"/>
                    </a:lnTo>
                    <a:lnTo>
                      <a:pt x="32" y="42"/>
                    </a:lnTo>
                    <a:lnTo>
                      <a:pt x="30" y="43"/>
                    </a:lnTo>
                    <a:lnTo>
                      <a:pt x="31" y="43"/>
                    </a:lnTo>
                    <a:lnTo>
                      <a:pt x="35" y="46"/>
                    </a:lnTo>
                    <a:lnTo>
                      <a:pt x="41" y="47"/>
                    </a:lnTo>
                    <a:lnTo>
                      <a:pt x="48" y="45"/>
                    </a:lnTo>
                    <a:lnTo>
                      <a:pt x="51" y="39"/>
                    </a:lnTo>
                    <a:lnTo>
                      <a:pt x="52" y="29"/>
                    </a:lnTo>
                    <a:lnTo>
                      <a:pt x="51" y="19"/>
                    </a:lnTo>
                    <a:lnTo>
                      <a:pt x="46" y="10"/>
                    </a:lnTo>
                    <a:lnTo>
                      <a:pt x="36" y="3"/>
                    </a:lnTo>
                    <a:lnTo>
                      <a:pt x="24" y="0"/>
                    </a:lnTo>
                    <a:lnTo>
                      <a:pt x="14" y="4"/>
                    </a:lnTo>
                    <a:lnTo>
                      <a:pt x="5" y="15"/>
                    </a:lnTo>
                    <a:lnTo>
                      <a:pt x="0" y="35"/>
                    </a:lnTo>
                    <a:lnTo>
                      <a:pt x="1" y="58"/>
                    </a:lnTo>
                    <a:lnTo>
                      <a:pt x="7" y="80"/>
                    </a:lnTo>
                    <a:lnTo>
                      <a:pt x="21" y="95"/>
                    </a:lnTo>
                    <a:lnTo>
                      <a:pt x="40" y="98"/>
                    </a:lnTo>
                    <a:lnTo>
                      <a:pt x="64" y="94"/>
                    </a:lnTo>
                    <a:lnTo>
                      <a:pt x="87" y="89"/>
                    </a:lnTo>
                    <a:lnTo>
                      <a:pt x="106" y="84"/>
                    </a:lnTo>
                    <a:lnTo>
                      <a:pt x="118" y="87"/>
                    </a:lnTo>
                    <a:lnTo>
                      <a:pt x="124" y="93"/>
                    </a:lnTo>
                    <a:lnTo>
                      <a:pt x="126" y="100"/>
                    </a:lnTo>
                    <a:lnTo>
                      <a:pt x="126" y="104"/>
                    </a:lnTo>
                    <a:lnTo>
                      <a:pt x="133" y="85"/>
                    </a:lnTo>
                    <a:lnTo>
                      <a:pt x="124" y="82"/>
                    </a:lnTo>
                    <a:lnTo>
                      <a:pt x="124" y="8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5" name="Freeform 83"/>
              <p:cNvSpPr>
                <a:spLocks/>
              </p:cNvSpPr>
              <p:nvPr/>
            </p:nvSpPr>
            <p:spPr bwMode="auto">
              <a:xfrm>
                <a:off x="2645" y="1562"/>
                <a:ext cx="94" cy="75"/>
              </a:xfrm>
              <a:custGeom>
                <a:avLst/>
                <a:gdLst>
                  <a:gd name="T0" fmla="*/ 17 w 94"/>
                  <a:gd name="T1" fmla="*/ 6 h 75"/>
                  <a:gd name="T2" fmla="*/ 18 w 94"/>
                  <a:gd name="T3" fmla="*/ 5 h 75"/>
                  <a:gd name="T4" fmla="*/ 22 w 94"/>
                  <a:gd name="T5" fmla="*/ 6 h 75"/>
                  <a:gd name="T6" fmla="*/ 25 w 94"/>
                  <a:gd name="T7" fmla="*/ 8 h 75"/>
                  <a:gd name="T8" fmla="*/ 30 w 94"/>
                  <a:gd name="T9" fmla="*/ 15 h 75"/>
                  <a:gd name="T10" fmla="*/ 33 w 94"/>
                  <a:gd name="T11" fmla="*/ 26 h 75"/>
                  <a:gd name="T12" fmla="*/ 37 w 94"/>
                  <a:gd name="T13" fmla="*/ 39 h 75"/>
                  <a:gd name="T14" fmla="*/ 42 w 94"/>
                  <a:gd name="T15" fmla="*/ 48 h 75"/>
                  <a:gd name="T16" fmla="*/ 50 w 94"/>
                  <a:gd name="T17" fmla="*/ 55 h 75"/>
                  <a:gd name="T18" fmla="*/ 59 w 94"/>
                  <a:gd name="T19" fmla="*/ 55 h 75"/>
                  <a:gd name="T20" fmla="*/ 70 w 94"/>
                  <a:gd name="T21" fmla="*/ 51 h 75"/>
                  <a:gd name="T22" fmla="*/ 79 w 94"/>
                  <a:gd name="T23" fmla="*/ 43 h 75"/>
                  <a:gd name="T24" fmla="*/ 85 w 94"/>
                  <a:gd name="T25" fmla="*/ 33 h 75"/>
                  <a:gd name="T26" fmla="*/ 85 w 94"/>
                  <a:gd name="T27" fmla="*/ 23 h 75"/>
                  <a:gd name="T28" fmla="*/ 83 w 94"/>
                  <a:gd name="T29" fmla="*/ 15 h 75"/>
                  <a:gd name="T30" fmla="*/ 77 w 94"/>
                  <a:gd name="T31" fmla="*/ 10 h 75"/>
                  <a:gd name="T32" fmla="*/ 71 w 94"/>
                  <a:gd name="T33" fmla="*/ 9 h 75"/>
                  <a:gd name="T34" fmla="*/ 67 w 94"/>
                  <a:gd name="T35" fmla="*/ 11 h 75"/>
                  <a:gd name="T36" fmla="*/ 65 w 94"/>
                  <a:gd name="T37" fmla="*/ 16 h 75"/>
                  <a:gd name="T38" fmla="*/ 64 w 94"/>
                  <a:gd name="T39" fmla="*/ 20 h 75"/>
                  <a:gd name="T40" fmla="*/ 64 w 94"/>
                  <a:gd name="T41" fmla="*/ 23 h 75"/>
                  <a:gd name="T42" fmla="*/ 70 w 94"/>
                  <a:gd name="T43" fmla="*/ 28 h 75"/>
                  <a:gd name="T44" fmla="*/ 67 w 94"/>
                  <a:gd name="T45" fmla="*/ 28 h 75"/>
                  <a:gd name="T46" fmla="*/ 64 w 94"/>
                  <a:gd name="T47" fmla="*/ 28 h 75"/>
                  <a:gd name="T48" fmla="*/ 59 w 94"/>
                  <a:gd name="T49" fmla="*/ 27 h 75"/>
                  <a:gd name="T50" fmla="*/ 54 w 94"/>
                  <a:gd name="T51" fmla="*/ 23 h 75"/>
                  <a:gd name="T52" fmla="*/ 52 w 94"/>
                  <a:gd name="T53" fmla="*/ 16 h 75"/>
                  <a:gd name="T54" fmla="*/ 54 w 94"/>
                  <a:gd name="T55" fmla="*/ 9 h 75"/>
                  <a:gd name="T56" fmla="*/ 59 w 94"/>
                  <a:gd name="T57" fmla="*/ 2 h 75"/>
                  <a:gd name="T58" fmla="*/ 66 w 94"/>
                  <a:gd name="T59" fmla="*/ 0 h 75"/>
                  <a:gd name="T60" fmla="*/ 76 w 94"/>
                  <a:gd name="T61" fmla="*/ 3 h 75"/>
                  <a:gd name="T62" fmla="*/ 86 w 94"/>
                  <a:gd name="T63" fmla="*/ 13 h 75"/>
                  <a:gd name="T64" fmla="*/ 93 w 94"/>
                  <a:gd name="T65" fmla="*/ 26 h 75"/>
                  <a:gd name="T66" fmla="*/ 94 w 94"/>
                  <a:gd name="T67" fmla="*/ 41 h 75"/>
                  <a:gd name="T68" fmla="*/ 87 w 94"/>
                  <a:gd name="T69" fmla="*/ 54 h 75"/>
                  <a:gd name="T70" fmla="*/ 76 w 94"/>
                  <a:gd name="T71" fmla="*/ 67 h 75"/>
                  <a:gd name="T72" fmla="*/ 62 w 94"/>
                  <a:gd name="T73" fmla="*/ 74 h 75"/>
                  <a:gd name="T74" fmla="*/ 50 w 94"/>
                  <a:gd name="T75" fmla="*/ 75 h 75"/>
                  <a:gd name="T76" fmla="*/ 40 w 94"/>
                  <a:gd name="T77" fmla="*/ 65 h 75"/>
                  <a:gd name="T78" fmla="*/ 32 w 94"/>
                  <a:gd name="T79" fmla="*/ 49 h 75"/>
                  <a:gd name="T80" fmla="*/ 26 w 94"/>
                  <a:gd name="T81" fmla="*/ 32 h 75"/>
                  <a:gd name="T82" fmla="*/ 20 w 94"/>
                  <a:gd name="T83" fmla="*/ 20 h 75"/>
                  <a:gd name="T84" fmla="*/ 14 w 94"/>
                  <a:gd name="T85" fmla="*/ 14 h 75"/>
                  <a:gd name="T86" fmla="*/ 8 w 94"/>
                  <a:gd name="T87" fmla="*/ 14 h 75"/>
                  <a:gd name="T88" fmla="*/ 2 w 94"/>
                  <a:gd name="T89" fmla="*/ 16 h 75"/>
                  <a:gd name="T90" fmla="*/ 0 w 94"/>
                  <a:gd name="T91" fmla="*/ 18 h 75"/>
                  <a:gd name="T92" fmla="*/ 6 w 94"/>
                  <a:gd name="T93" fmla="*/ 6 h 75"/>
                  <a:gd name="T94" fmla="*/ 17 w 94"/>
                  <a:gd name="T95" fmla="*/ 6 h 75"/>
                  <a:gd name="T96" fmla="*/ 17 w 94"/>
                  <a:gd name="T97" fmla="*/ 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4" h="75">
                    <a:moveTo>
                      <a:pt x="17" y="6"/>
                    </a:moveTo>
                    <a:lnTo>
                      <a:pt x="18" y="5"/>
                    </a:lnTo>
                    <a:lnTo>
                      <a:pt x="22" y="6"/>
                    </a:lnTo>
                    <a:lnTo>
                      <a:pt x="25" y="8"/>
                    </a:lnTo>
                    <a:lnTo>
                      <a:pt x="30" y="15"/>
                    </a:lnTo>
                    <a:lnTo>
                      <a:pt x="33" y="26"/>
                    </a:lnTo>
                    <a:lnTo>
                      <a:pt x="37" y="39"/>
                    </a:lnTo>
                    <a:lnTo>
                      <a:pt x="42" y="48"/>
                    </a:lnTo>
                    <a:lnTo>
                      <a:pt x="50" y="55"/>
                    </a:lnTo>
                    <a:lnTo>
                      <a:pt x="59" y="55"/>
                    </a:lnTo>
                    <a:lnTo>
                      <a:pt x="70" y="51"/>
                    </a:lnTo>
                    <a:lnTo>
                      <a:pt x="79" y="43"/>
                    </a:lnTo>
                    <a:lnTo>
                      <a:pt x="85" y="33"/>
                    </a:lnTo>
                    <a:lnTo>
                      <a:pt x="85" y="23"/>
                    </a:lnTo>
                    <a:lnTo>
                      <a:pt x="83" y="15"/>
                    </a:lnTo>
                    <a:lnTo>
                      <a:pt x="77" y="10"/>
                    </a:lnTo>
                    <a:lnTo>
                      <a:pt x="71" y="9"/>
                    </a:lnTo>
                    <a:lnTo>
                      <a:pt x="67" y="11"/>
                    </a:lnTo>
                    <a:lnTo>
                      <a:pt x="65" y="16"/>
                    </a:lnTo>
                    <a:lnTo>
                      <a:pt x="64" y="20"/>
                    </a:lnTo>
                    <a:lnTo>
                      <a:pt x="64" y="23"/>
                    </a:lnTo>
                    <a:lnTo>
                      <a:pt x="70" y="28"/>
                    </a:lnTo>
                    <a:lnTo>
                      <a:pt x="67" y="28"/>
                    </a:lnTo>
                    <a:lnTo>
                      <a:pt x="64" y="28"/>
                    </a:lnTo>
                    <a:lnTo>
                      <a:pt x="59" y="27"/>
                    </a:lnTo>
                    <a:lnTo>
                      <a:pt x="54" y="23"/>
                    </a:lnTo>
                    <a:lnTo>
                      <a:pt x="52" y="16"/>
                    </a:lnTo>
                    <a:lnTo>
                      <a:pt x="54" y="9"/>
                    </a:lnTo>
                    <a:lnTo>
                      <a:pt x="59" y="2"/>
                    </a:lnTo>
                    <a:lnTo>
                      <a:pt x="66" y="0"/>
                    </a:lnTo>
                    <a:lnTo>
                      <a:pt x="76" y="3"/>
                    </a:lnTo>
                    <a:lnTo>
                      <a:pt x="86" y="13"/>
                    </a:lnTo>
                    <a:lnTo>
                      <a:pt x="93" y="26"/>
                    </a:lnTo>
                    <a:lnTo>
                      <a:pt x="94" y="41"/>
                    </a:lnTo>
                    <a:lnTo>
                      <a:pt x="87" y="54"/>
                    </a:lnTo>
                    <a:lnTo>
                      <a:pt x="76" y="67"/>
                    </a:lnTo>
                    <a:lnTo>
                      <a:pt x="62" y="74"/>
                    </a:lnTo>
                    <a:lnTo>
                      <a:pt x="50" y="75"/>
                    </a:lnTo>
                    <a:lnTo>
                      <a:pt x="40" y="65"/>
                    </a:lnTo>
                    <a:lnTo>
                      <a:pt x="32" y="49"/>
                    </a:lnTo>
                    <a:lnTo>
                      <a:pt x="26" y="32"/>
                    </a:lnTo>
                    <a:lnTo>
                      <a:pt x="20" y="20"/>
                    </a:lnTo>
                    <a:lnTo>
                      <a:pt x="14" y="14"/>
                    </a:lnTo>
                    <a:lnTo>
                      <a:pt x="8" y="14"/>
                    </a:lnTo>
                    <a:lnTo>
                      <a:pt x="2" y="16"/>
                    </a:lnTo>
                    <a:lnTo>
                      <a:pt x="0" y="18"/>
                    </a:lnTo>
                    <a:lnTo>
                      <a:pt x="6" y="6"/>
                    </a:lnTo>
                    <a:lnTo>
                      <a:pt x="17" y="6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6" name="Freeform 84"/>
              <p:cNvSpPr>
                <a:spLocks/>
              </p:cNvSpPr>
              <p:nvPr/>
            </p:nvSpPr>
            <p:spPr bwMode="auto">
              <a:xfrm>
                <a:off x="2541" y="1575"/>
                <a:ext cx="121" cy="120"/>
              </a:xfrm>
              <a:custGeom>
                <a:avLst/>
                <a:gdLst>
                  <a:gd name="T0" fmla="*/ 112 w 121"/>
                  <a:gd name="T1" fmla="*/ 0 h 120"/>
                  <a:gd name="T2" fmla="*/ 116 w 121"/>
                  <a:gd name="T3" fmla="*/ 46 h 120"/>
                  <a:gd name="T4" fmla="*/ 113 w 121"/>
                  <a:gd name="T5" fmla="*/ 46 h 120"/>
                  <a:gd name="T6" fmla="*/ 108 w 121"/>
                  <a:gd name="T7" fmla="*/ 48 h 120"/>
                  <a:gd name="T8" fmla="*/ 97 w 121"/>
                  <a:gd name="T9" fmla="*/ 51 h 120"/>
                  <a:gd name="T10" fmla="*/ 85 w 121"/>
                  <a:gd name="T11" fmla="*/ 54 h 120"/>
                  <a:gd name="T12" fmla="*/ 71 w 121"/>
                  <a:gd name="T13" fmla="*/ 56 h 120"/>
                  <a:gd name="T14" fmla="*/ 57 w 121"/>
                  <a:gd name="T15" fmla="*/ 61 h 120"/>
                  <a:gd name="T16" fmla="*/ 42 w 121"/>
                  <a:gd name="T17" fmla="*/ 66 h 120"/>
                  <a:gd name="T18" fmla="*/ 29 w 121"/>
                  <a:gd name="T19" fmla="*/ 73 h 120"/>
                  <a:gd name="T20" fmla="*/ 17 w 121"/>
                  <a:gd name="T21" fmla="*/ 82 h 120"/>
                  <a:gd name="T22" fmla="*/ 8 w 121"/>
                  <a:gd name="T23" fmla="*/ 92 h 120"/>
                  <a:gd name="T24" fmla="*/ 2 w 121"/>
                  <a:gd name="T25" fmla="*/ 99 h 120"/>
                  <a:gd name="T26" fmla="*/ 0 w 121"/>
                  <a:gd name="T27" fmla="*/ 102 h 120"/>
                  <a:gd name="T28" fmla="*/ 5 w 121"/>
                  <a:gd name="T29" fmla="*/ 120 h 120"/>
                  <a:gd name="T30" fmla="*/ 6 w 121"/>
                  <a:gd name="T31" fmla="*/ 115 h 120"/>
                  <a:gd name="T32" fmla="*/ 13 w 121"/>
                  <a:gd name="T33" fmla="*/ 104 h 120"/>
                  <a:gd name="T34" fmla="*/ 26 w 121"/>
                  <a:gd name="T35" fmla="*/ 90 h 120"/>
                  <a:gd name="T36" fmla="*/ 44 w 121"/>
                  <a:gd name="T37" fmla="*/ 77 h 120"/>
                  <a:gd name="T38" fmla="*/ 65 w 121"/>
                  <a:gd name="T39" fmla="*/ 68 h 120"/>
                  <a:gd name="T40" fmla="*/ 87 w 121"/>
                  <a:gd name="T41" fmla="*/ 63 h 120"/>
                  <a:gd name="T42" fmla="*/ 103 w 121"/>
                  <a:gd name="T43" fmla="*/ 61 h 120"/>
                  <a:gd name="T44" fmla="*/ 111 w 121"/>
                  <a:gd name="T45" fmla="*/ 59 h 120"/>
                  <a:gd name="T46" fmla="*/ 121 w 121"/>
                  <a:gd name="T47" fmla="*/ 52 h 120"/>
                  <a:gd name="T48" fmla="*/ 119 w 121"/>
                  <a:gd name="T49" fmla="*/ 7 h 120"/>
                  <a:gd name="T50" fmla="*/ 112 w 121"/>
                  <a:gd name="T51" fmla="*/ 0 h 120"/>
                  <a:gd name="T52" fmla="*/ 112 w 121"/>
                  <a:gd name="T5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1" h="120">
                    <a:moveTo>
                      <a:pt x="112" y="0"/>
                    </a:moveTo>
                    <a:lnTo>
                      <a:pt x="116" y="46"/>
                    </a:lnTo>
                    <a:lnTo>
                      <a:pt x="113" y="46"/>
                    </a:lnTo>
                    <a:lnTo>
                      <a:pt x="108" y="48"/>
                    </a:lnTo>
                    <a:lnTo>
                      <a:pt x="97" y="51"/>
                    </a:lnTo>
                    <a:lnTo>
                      <a:pt x="85" y="54"/>
                    </a:lnTo>
                    <a:lnTo>
                      <a:pt x="71" y="56"/>
                    </a:lnTo>
                    <a:lnTo>
                      <a:pt x="57" y="61"/>
                    </a:lnTo>
                    <a:lnTo>
                      <a:pt x="42" y="66"/>
                    </a:lnTo>
                    <a:lnTo>
                      <a:pt x="29" y="73"/>
                    </a:lnTo>
                    <a:lnTo>
                      <a:pt x="17" y="82"/>
                    </a:lnTo>
                    <a:lnTo>
                      <a:pt x="8" y="92"/>
                    </a:lnTo>
                    <a:lnTo>
                      <a:pt x="2" y="99"/>
                    </a:lnTo>
                    <a:lnTo>
                      <a:pt x="0" y="102"/>
                    </a:lnTo>
                    <a:lnTo>
                      <a:pt x="5" y="120"/>
                    </a:lnTo>
                    <a:lnTo>
                      <a:pt x="6" y="115"/>
                    </a:lnTo>
                    <a:lnTo>
                      <a:pt x="13" y="104"/>
                    </a:lnTo>
                    <a:lnTo>
                      <a:pt x="26" y="90"/>
                    </a:lnTo>
                    <a:lnTo>
                      <a:pt x="44" y="77"/>
                    </a:lnTo>
                    <a:lnTo>
                      <a:pt x="65" y="68"/>
                    </a:lnTo>
                    <a:lnTo>
                      <a:pt x="87" y="63"/>
                    </a:lnTo>
                    <a:lnTo>
                      <a:pt x="103" y="61"/>
                    </a:lnTo>
                    <a:lnTo>
                      <a:pt x="111" y="59"/>
                    </a:lnTo>
                    <a:lnTo>
                      <a:pt x="121" y="52"/>
                    </a:lnTo>
                    <a:lnTo>
                      <a:pt x="119" y="7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7" name="Freeform 85"/>
              <p:cNvSpPr>
                <a:spLocks/>
              </p:cNvSpPr>
              <p:nvPr/>
            </p:nvSpPr>
            <p:spPr bwMode="auto">
              <a:xfrm>
                <a:off x="2590" y="1558"/>
                <a:ext cx="49" cy="32"/>
              </a:xfrm>
              <a:custGeom>
                <a:avLst/>
                <a:gdLst>
                  <a:gd name="T0" fmla="*/ 10 w 49"/>
                  <a:gd name="T1" fmla="*/ 2 h 32"/>
                  <a:gd name="T2" fmla="*/ 10 w 49"/>
                  <a:gd name="T3" fmla="*/ 3 h 32"/>
                  <a:gd name="T4" fmla="*/ 12 w 49"/>
                  <a:gd name="T5" fmla="*/ 7 h 32"/>
                  <a:gd name="T6" fmla="*/ 17 w 49"/>
                  <a:gd name="T7" fmla="*/ 14 h 32"/>
                  <a:gd name="T8" fmla="*/ 22 w 49"/>
                  <a:gd name="T9" fmla="*/ 20 h 32"/>
                  <a:gd name="T10" fmla="*/ 31 w 49"/>
                  <a:gd name="T11" fmla="*/ 24 h 32"/>
                  <a:gd name="T12" fmla="*/ 39 w 49"/>
                  <a:gd name="T13" fmla="*/ 28 h 32"/>
                  <a:gd name="T14" fmla="*/ 47 w 49"/>
                  <a:gd name="T15" fmla="*/ 30 h 32"/>
                  <a:gd name="T16" fmla="*/ 49 w 49"/>
                  <a:gd name="T17" fmla="*/ 31 h 32"/>
                  <a:gd name="T18" fmla="*/ 46 w 49"/>
                  <a:gd name="T19" fmla="*/ 32 h 32"/>
                  <a:gd name="T20" fmla="*/ 38 w 49"/>
                  <a:gd name="T21" fmla="*/ 32 h 32"/>
                  <a:gd name="T22" fmla="*/ 27 w 49"/>
                  <a:gd name="T23" fmla="*/ 31 h 32"/>
                  <a:gd name="T24" fmla="*/ 17 w 49"/>
                  <a:gd name="T25" fmla="*/ 28 h 32"/>
                  <a:gd name="T26" fmla="*/ 10 w 49"/>
                  <a:gd name="T27" fmla="*/ 20 h 32"/>
                  <a:gd name="T28" fmla="*/ 3 w 49"/>
                  <a:gd name="T29" fmla="*/ 12 h 32"/>
                  <a:gd name="T30" fmla="*/ 0 w 49"/>
                  <a:gd name="T31" fmla="*/ 3 h 32"/>
                  <a:gd name="T32" fmla="*/ 0 w 49"/>
                  <a:gd name="T33" fmla="*/ 0 h 32"/>
                  <a:gd name="T34" fmla="*/ 10 w 49"/>
                  <a:gd name="T35" fmla="*/ 2 h 32"/>
                  <a:gd name="T36" fmla="*/ 10 w 49"/>
                  <a:gd name="T37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9" h="32">
                    <a:moveTo>
                      <a:pt x="10" y="2"/>
                    </a:moveTo>
                    <a:lnTo>
                      <a:pt x="10" y="3"/>
                    </a:lnTo>
                    <a:lnTo>
                      <a:pt x="12" y="7"/>
                    </a:lnTo>
                    <a:lnTo>
                      <a:pt x="17" y="14"/>
                    </a:lnTo>
                    <a:lnTo>
                      <a:pt x="22" y="20"/>
                    </a:lnTo>
                    <a:lnTo>
                      <a:pt x="31" y="24"/>
                    </a:lnTo>
                    <a:lnTo>
                      <a:pt x="39" y="28"/>
                    </a:lnTo>
                    <a:lnTo>
                      <a:pt x="47" y="30"/>
                    </a:lnTo>
                    <a:lnTo>
                      <a:pt x="49" y="31"/>
                    </a:lnTo>
                    <a:lnTo>
                      <a:pt x="46" y="32"/>
                    </a:lnTo>
                    <a:lnTo>
                      <a:pt x="38" y="32"/>
                    </a:lnTo>
                    <a:lnTo>
                      <a:pt x="27" y="31"/>
                    </a:lnTo>
                    <a:lnTo>
                      <a:pt x="17" y="28"/>
                    </a:lnTo>
                    <a:lnTo>
                      <a:pt x="10" y="20"/>
                    </a:lnTo>
                    <a:lnTo>
                      <a:pt x="3" y="12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10" y="2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8" name="Freeform 86"/>
              <p:cNvSpPr>
                <a:spLocks/>
              </p:cNvSpPr>
              <p:nvPr/>
            </p:nvSpPr>
            <p:spPr bwMode="auto">
              <a:xfrm>
                <a:off x="2518" y="1404"/>
                <a:ext cx="239" cy="161"/>
              </a:xfrm>
              <a:custGeom>
                <a:avLst/>
                <a:gdLst>
                  <a:gd name="T0" fmla="*/ 211 w 239"/>
                  <a:gd name="T1" fmla="*/ 161 h 161"/>
                  <a:gd name="T2" fmla="*/ 212 w 239"/>
                  <a:gd name="T3" fmla="*/ 160 h 161"/>
                  <a:gd name="T4" fmla="*/ 216 w 239"/>
                  <a:gd name="T5" fmla="*/ 159 h 161"/>
                  <a:gd name="T6" fmla="*/ 223 w 239"/>
                  <a:gd name="T7" fmla="*/ 154 h 161"/>
                  <a:gd name="T8" fmla="*/ 230 w 239"/>
                  <a:gd name="T9" fmla="*/ 149 h 161"/>
                  <a:gd name="T10" fmla="*/ 236 w 239"/>
                  <a:gd name="T11" fmla="*/ 143 h 161"/>
                  <a:gd name="T12" fmla="*/ 239 w 239"/>
                  <a:gd name="T13" fmla="*/ 137 h 161"/>
                  <a:gd name="T14" fmla="*/ 239 w 239"/>
                  <a:gd name="T15" fmla="*/ 133 h 161"/>
                  <a:gd name="T16" fmla="*/ 239 w 239"/>
                  <a:gd name="T17" fmla="*/ 132 h 161"/>
                  <a:gd name="T18" fmla="*/ 232 w 239"/>
                  <a:gd name="T19" fmla="*/ 131 h 161"/>
                  <a:gd name="T20" fmla="*/ 216 w 239"/>
                  <a:gd name="T21" fmla="*/ 128 h 161"/>
                  <a:gd name="T22" fmla="*/ 195 w 239"/>
                  <a:gd name="T23" fmla="*/ 121 h 161"/>
                  <a:gd name="T24" fmla="*/ 177 w 239"/>
                  <a:gd name="T25" fmla="*/ 108 h 161"/>
                  <a:gd name="T26" fmla="*/ 161 w 239"/>
                  <a:gd name="T27" fmla="*/ 90 h 161"/>
                  <a:gd name="T28" fmla="*/ 150 w 239"/>
                  <a:gd name="T29" fmla="*/ 68 h 161"/>
                  <a:gd name="T30" fmla="*/ 137 w 239"/>
                  <a:gd name="T31" fmla="*/ 46 h 161"/>
                  <a:gd name="T32" fmla="*/ 124 w 239"/>
                  <a:gd name="T33" fmla="*/ 26 h 161"/>
                  <a:gd name="T34" fmla="*/ 105 w 239"/>
                  <a:gd name="T35" fmla="*/ 13 h 161"/>
                  <a:gd name="T36" fmla="*/ 84 w 239"/>
                  <a:gd name="T37" fmla="*/ 4 h 161"/>
                  <a:gd name="T38" fmla="*/ 63 w 239"/>
                  <a:gd name="T39" fmla="*/ 0 h 161"/>
                  <a:gd name="T40" fmla="*/ 46 w 239"/>
                  <a:gd name="T41" fmla="*/ 0 h 161"/>
                  <a:gd name="T42" fmla="*/ 32 w 239"/>
                  <a:gd name="T43" fmla="*/ 0 h 161"/>
                  <a:gd name="T44" fmla="*/ 22 w 239"/>
                  <a:gd name="T45" fmla="*/ 2 h 161"/>
                  <a:gd name="T46" fmla="*/ 17 w 239"/>
                  <a:gd name="T47" fmla="*/ 3 h 161"/>
                  <a:gd name="T48" fmla="*/ 16 w 239"/>
                  <a:gd name="T49" fmla="*/ 4 h 161"/>
                  <a:gd name="T50" fmla="*/ 0 w 239"/>
                  <a:gd name="T51" fmla="*/ 25 h 161"/>
                  <a:gd name="T52" fmla="*/ 4 w 239"/>
                  <a:gd name="T53" fmla="*/ 24 h 161"/>
                  <a:gd name="T54" fmla="*/ 16 w 239"/>
                  <a:gd name="T55" fmla="*/ 20 h 161"/>
                  <a:gd name="T56" fmla="*/ 32 w 239"/>
                  <a:gd name="T57" fmla="*/ 16 h 161"/>
                  <a:gd name="T58" fmla="*/ 50 w 239"/>
                  <a:gd name="T59" fmla="*/ 14 h 161"/>
                  <a:gd name="T60" fmla="*/ 67 w 239"/>
                  <a:gd name="T61" fmla="*/ 14 h 161"/>
                  <a:gd name="T62" fmla="*/ 84 w 239"/>
                  <a:gd name="T63" fmla="*/ 17 h 161"/>
                  <a:gd name="T64" fmla="*/ 100 w 239"/>
                  <a:gd name="T65" fmla="*/ 26 h 161"/>
                  <a:gd name="T66" fmla="*/ 115 w 239"/>
                  <a:gd name="T67" fmla="*/ 39 h 161"/>
                  <a:gd name="T68" fmla="*/ 128 w 239"/>
                  <a:gd name="T69" fmla="*/ 58 h 161"/>
                  <a:gd name="T70" fmla="*/ 142 w 239"/>
                  <a:gd name="T71" fmla="*/ 80 h 161"/>
                  <a:gd name="T72" fmla="*/ 157 w 239"/>
                  <a:gd name="T73" fmla="*/ 102 h 161"/>
                  <a:gd name="T74" fmla="*/ 173 w 239"/>
                  <a:gd name="T75" fmla="*/ 120 h 161"/>
                  <a:gd name="T76" fmla="*/ 190 w 239"/>
                  <a:gd name="T77" fmla="*/ 130 h 161"/>
                  <a:gd name="T78" fmla="*/ 207 w 239"/>
                  <a:gd name="T79" fmla="*/ 135 h 161"/>
                  <a:gd name="T80" fmla="*/ 219 w 239"/>
                  <a:gd name="T81" fmla="*/ 136 h 161"/>
                  <a:gd name="T82" fmla="*/ 224 w 239"/>
                  <a:gd name="T83" fmla="*/ 136 h 161"/>
                  <a:gd name="T84" fmla="*/ 218 w 239"/>
                  <a:gd name="T85" fmla="*/ 148 h 161"/>
                  <a:gd name="T86" fmla="*/ 211 w 239"/>
                  <a:gd name="T87" fmla="*/ 161 h 161"/>
                  <a:gd name="T88" fmla="*/ 211 w 239"/>
                  <a:gd name="T89" fmla="*/ 16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9" h="161">
                    <a:moveTo>
                      <a:pt x="211" y="161"/>
                    </a:moveTo>
                    <a:lnTo>
                      <a:pt x="212" y="160"/>
                    </a:lnTo>
                    <a:lnTo>
                      <a:pt x="216" y="159"/>
                    </a:lnTo>
                    <a:lnTo>
                      <a:pt x="223" y="154"/>
                    </a:lnTo>
                    <a:lnTo>
                      <a:pt x="230" y="149"/>
                    </a:lnTo>
                    <a:lnTo>
                      <a:pt x="236" y="143"/>
                    </a:lnTo>
                    <a:lnTo>
                      <a:pt x="239" y="137"/>
                    </a:lnTo>
                    <a:lnTo>
                      <a:pt x="239" y="133"/>
                    </a:lnTo>
                    <a:lnTo>
                      <a:pt x="239" y="132"/>
                    </a:lnTo>
                    <a:lnTo>
                      <a:pt x="232" y="131"/>
                    </a:lnTo>
                    <a:lnTo>
                      <a:pt x="216" y="128"/>
                    </a:lnTo>
                    <a:lnTo>
                      <a:pt x="195" y="121"/>
                    </a:lnTo>
                    <a:lnTo>
                      <a:pt x="177" y="108"/>
                    </a:lnTo>
                    <a:lnTo>
                      <a:pt x="161" y="90"/>
                    </a:lnTo>
                    <a:lnTo>
                      <a:pt x="150" y="68"/>
                    </a:lnTo>
                    <a:lnTo>
                      <a:pt x="137" y="46"/>
                    </a:lnTo>
                    <a:lnTo>
                      <a:pt x="124" y="26"/>
                    </a:lnTo>
                    <a:lnTo>
                      <a:pt x="105" y="13"/>
                    </a:lnTo>
                    <a:lnTo>
                      <a:pt x="84" y="4"/>
                    </a:lnTo>
                    <a:lnTo>
                      <a:pt x="63" y="0"/>
                    </a:lnTo>
                    <a:lnTo>
                      <a:pt x="46" y="0"/>
                    </a:lnTo>
                    <a:lnTo>
                      <a:pt x="32" y="0"/>
                    </a:lnTo>
                    <a:lnTo>
                      <a:pt x="22" y="2"/>
                    </a:lnTo>
                    <a:lnTo>
                      <a:pt x="17" y="3"/>
                    </a:lnTo>
                    <a:lnTo>
                      <a:pt x="16" y="4"/>
                    </a:lnTo>
                    <a:lnTo>
                      <a:pt x="0" y="25"/>
                    </a:lnTo>
                    <a:lnTo>
                      <a:pt x="4" y="24"/>
                    </a:lnTo>
                    <a:lnTo>
                      <a:pt x="16" y="20"/>
                    </a:lnTo>
                    <a:lnTo>
                      <a:pt x="32" y="16"/>
                    </a:lnTo>
                    <a:lnTo>
                      <a:pt x="50" y="14"/>
                    </a:lnTo>
                    <a:lnTo>
                      <a:pt x="67" y="14"/>
                    </a:lnTo>
                    <a:lnTo>
                      <a:pt x="84" y="17"/>
                    </a:lnTo>
                    <a:lnTo>
                      <a:pt x="100" y="26"/>
                    </a:lnTo>
                    <a:lnTo>
                      <a:pt x="115" y="39"/>
                    </a:lnTo>
                    <a:lnTo>
                      <a:pt x="128" y="58"/>
                    </a:lnTo>
                    <a:lnTo>
                      <a:pt x="142" y="80"/>
                    </a:lnTo>
                    <a:lnTo>
                      <a:pt x="157" y="102"/>
                    </a:lnTo>
                    <a:lnTo>
                      <a:pt x="173" y="120"/>
                    </a:lnTo>
                    <a:lnTo>
                      <a:pt x="190" y="130"/>
                    </a:lnTo>
                    <a:lnTo>
                      <a:pt x="207" y="135"/>
                    </a:lnTo>
                    <a:lnTo>
                      <a:pt x="219" y="136"/>
                    </a:lnTo>
                    <a:lnTo>
                      <a:pt x="224" y="136"/>
                    </a:lnTo>
                    <a:lnTo>
                      <a:pt x="218" y="148"/>
                    </a:lnTo>
                    <a:lnTo>
                      <a:pt x="211" y="161"/>
                    </a:lnTo>
                    <a:lnTo>
                      <a:pt x="211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9" name="Freeform 87"/>
              <p:cNvSpPr>
                <a:spLocks/>
              </p:cNvSpPr>
              <p:nvPr/>
            </p:nvSpPr>
            <p:spPr bwMode="auto">
              <a:xfrm>
                <a:off x="2566" y="1394"/>
                <a:ext cx="137" cy="118"/>
              </a:xfrm>
              <a:custGeom>
                <a:avLst/>
                <a:gdLst>
                  <a:gd name="T0" fmla="*/ 112 w 137"/>
                  <a:gd name="T1" fmla="*/ 106 h 118"/>
                  <a:gd name="T2" fmla="*/ 111 w 137"/>
                  <a:gd name="T3" fmla="*/ 104 h 118"/>
                  <a:gd name="T4" fmla="*/ 110 w 137"/>
                  <a:gd name="T5" fmla="*/ 97 h 118"/>
                  <a:gd name="T6" fmla="*/ 110 w 137"/>
                  <a:gd name="T7" fmla="*/ 87 h 118"/>
                  <a:gd name="T8" fmla="*/ 112 w 137"/>
                  <a:gd name="T9" fmla="*/ 75 h 118"/>
                  <a:gd name="T10" fmla="*/ 116 w 137"/>
                  <a:gd name="T11" fmla="*/ 58 h 118"/>
                  <a:gd name="T12" fmla="*/ 121 w 137"/>
                  <a:gd name="T13" fmla="*/ 43 h 118"/>
                  <a:gd name="T14" fmla="*/ 125 w 137"/>
                  <a:gd name="T15" fmla="*/ 33 h 118"/>
                  <a:gd name="T16" fmla="*/ 128 w 137"/>
                  <a:gd name="T17" fmla="*/ 29 h 118"/>
                  <a:gd name="T18" fmla="*/ 99 w 137"/>
                  <a:gd name="T19" fmla="*/ 35 h 118"/>
                  <a:gd name="T20" fmla="*/ 93 w 137"/>
                  <a:gd name="T21" fmla="*/ 12 h 118"/>
                  <a:gd name="T22" fmla="*/ 89 w 137"/>
                  <a:gd name="T23" fmla="*/ 11 h 118"/>
                  <a:gd name="T24" fmla="*/ 80 w 137"/>
                  <a:gd name="T25" fmla="*/ 9 h 118"/>
                  <a:gd name="T26" fmla="*/ 69 w 137"/>
                  <a:gd name="T27" fmla="*/ 7 h 118"/>
                  <a:gd name="T28" fmla="*/ 58 w 137"/>
                  <a:gd name="T29" fmla="*/ 7 h 118"/>
                  <a:gd name="T30" fmla="*/ 50 w 137"/>
                  <a:gd name="T31" fmla="*/ 9 h 118"/>
                  <a:gd name="T32" fmla="*/ 43 w 137"/>
                  <a:gd name="T33" fmla="*/ 13 h 118"/>
                  <a:gd name="T34" fmla="*/ 41 w 137"/>
                  <a:gd name="T35" fmla="*/ 17 h 118"/>
                  <a:gd name="T36" fmla="*/ 40 w 137"/>
                  <a:gd name="T37" fmla="*/ 19 h 118"/>
                  <a:gd name="T38" fmla="*/ 0 w 137"/>
                  <a:gd name="T39" fmla="*/ 16 h 118"/>
                  <a:gd name="T40" fmla="*/ 2 w 137"/>
                  <a:gd name="T41" fmla="*/ 13 h 118"/>
                  <a:gd name="T42" fmla="*/ 10 w 137"/>
                  <a:gd name="T43" fmla="*/ 9 h 118"/>
                  <a:gd name="T44" fmla="*/ 24 w 137"/>
                  <a:gd name="T45" fmla="*/ 3 h 118"/>
                  <a:gd name="T46" fmla="*/ 40 w 137"/>
                  <a:gd name="T47" fmla="*/ 0 h 118"/>
                  <a:gd name="T48" fmla="*/ 59 w 137"/>
                  <a:gd name="T49" fmla="*/ 0 h 118"/>
                  <a:gd name="T50" fmla="*/ 78 w 137"/>
                  <a:gd name="T51" fmla="*/ 2 h 118"/>
                  <a:gd name="T52" fmla="*/ 92 w 137"/>
                  <a:gd name="T53" fmla="*/ 5 h 118"/>
                  <a:gd name="T54" fmla="*/ 98 w 137"/>
                  <a:gd name="T55" fmla="*/ 7 h 118"/>
                  <a:gd name="T56" fmla="*/ 106 w 137"/>
                  <a:gd name="T57" fmla="*/ 20 h 118"/>
                  <a:gd name="T58" fmla="*/ 137 w 137"/>
                  <a:gd name="T59" fmla="*/ 24 h 118"/>
                  <a:gd name="T60" fmla="*/ 135 w 137"/>
                  <a:gd name="T61" fmla="*/ 29 h 118"/>
                  <a:gd name="T62" fmla="*/ 130 w 137"/>
                  <a:gd name="T63" fmla="*/ 42 h 118"/>
                  <a:gd name="T64" fmla="*/ 125 w 137"/>
                  <a:gd name="T65" fmla="*/ 60 h 118"/>
                  <a:gd name="T66" fmla="*/ 122 w 137"/>
                  <a:gd name="T67" fmla="*/ 79 h 118"/>
                  <a:gd name="T68" fmla="*/ 119 w 137"/>
                  <a:gd name="T69" fmla="*/ 95 h 118"/>
                  <a:gd name="T70" fmla="*/ 120 w 137"/>
                  <a:gd name="T71" fmla="*/ 108 h 118"/>
                  <a:gd name="T72" fmla="*/ 121 w 137"/>
                  <a:gd name="T73" fmla="*/ 116 h 118"/>
                  <a:gd name="T74" fmla="*/ 122 w 137"/>
                  <a:gd name="T75" fmla="*/ 118 h 118"/>
                  <a:gd name="T76" fmla="*/ 112 w 137"/>
                  <a:gd name="T77" fmla="*/ 106 h 118"/>
                  <a:gd name="T78" fmla="*/ 112 w 137"/>
                  <a:gd name="T79" fmla="*/ 106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37" h="118">
                    <a:moveTo>
                      <a:pt x="112" y="106"/>
                    </a:moveTo>
                    <a:lnTo>
                      <a:pt x="111" y="104"/>
                    </a:lnTo>
                    <a:lnTo>
                      <a:pt x="110" y="97"/>
                    </a:lnTo>
                    <a:lnTo>
                      <a:pt x="110" y="87"/>
                    </a:lnTo>
                    <a:lnTo>
                      <a:pt x="112" y="75"/>
                    </a:lnTo>
                    <a:lnTo>
                      <a:pt x="116" y="58"/>
                    </a:lnTo>
                    <a:lnTo>
                      <a:pt x="121" y="43"/>
                    </a:lnTo>
                    <a:lnTo>
                      <a:pt x="125" y="33"/>
                    </a:lnTo>
                    <a:lnTo>
                      <a:pt x="128" y="29"/>
                    </a:lnTo>
                    <a:lnTo>
                      <a:pt x="99" y="35"/>
                    </a:lnTo>
                    <a:lnTo>
                      <a:pt x="93" y="12"/>
                    </a:lnTo>
                    <a:lnTo>
                      <a:pt x="89" y="11"/>
                    </a:lnTo>
                    <a:lnTo>
                      <a:pt x="80" y="9"/>
                    </a:lnTo>
                    <a:lnTo>
                      <a:pt x="69" y="7"/>
                    </a:lnTo>
                    <a:lnTo>
                      <a:pt x="58" y="7"/>
                    </a:lnTo>
                    <a:lnTo>
                      <a:pt x="50" y="9"/>
                    </a:lnTo>
                    <a:lnTo>
                      <a:pt x="43" y="13"/>
                    </a:lnTo>
                    <a:lnTo>
                      <a:pt x="41" y="17"/>
                    </a:lnTo>
                    <a:lnTo>
                      <a:pt x="40" y="19"/>
                    </a:lnTo>
                    <a:lnTo>
                      <a:pt x="0" y="16"/>
                    </a:lnTo>
                    <a:lnTo>
                      <a:pt x="2" y="13"/>
                    </a:lnTo>
                    <a:lnTo>
                      <a:pt x="10" y="9"/>
                    </a:lnTo>
                    <a:lnTo>
                      <a:pt x="24" y="3"/>
                    </a:lnTo>
                    <a:lnTo>
                      <a:pt x="40" y="0"/>
                    </a:lnTo>
                    <a:lnTo>
                      <a:pt x="59" y="0"/>
                    </a:lnTo>
                    <a:lnTo>
                      <a:pt x="78" y="2"/>
                    </a:lnTo>
                    <a:lnTo>
                      <a:pt x="92" y="5"/>
                    </a:lnTo>
                    <a:lnTo>
                      <a:pt x="98" y="7"/>
                    </a:lnTo>
                    <a:lnTo>
                      <a:pt x="106" y="20"/>
                    </a:lnTo>
                    <a:lnTo>
                      <a:pt x="137" y="24"/>
                    </a:lnTo>
                    <a:lnTo>
                      <a:pt x="135" y="29"/>
                    </a:lnTo>
                    <a:lnTo>
                      <a:pt x="130" y="42"/>
                    </a:lnTo>
                    <a:lnTo>
                      <a:pt x="125" y="60"/>
                    </a:lnTo>
                    <a:lnTo>
                      <a:pt x="122" y="79"/>
                    </a:lnTo>
                    <a:lnTo>
                      <a:pt x="119" y="95"/>
                    </a:lnTo>
                    <a:lnTo>
                      <a:pt x="120" y="108"/>
                    </a:lnTo>
                    <a:lnTo>
                      <a:pt x="121" y="116"/>
                    </a:lnTo>
                    <a:lnTo>
                      <a:pt x="122" y="118"/>
                    </a:lnTo>
                    <a:lnTo>
                      <a:pt x="112" y="106"/>
                    </a:lnTo>
                    <a:lnTo>
                      <a:pt x="112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0" name="Freeform 88"/>
              <p:cNvSpPr>
                <a:spLocks/>
              </p:cNvSpPr>
              <p:nvPr/>
            </p:nvSpPr>
            <p:spPr bwMode="auto">
              <a:xfrm>
                <a:off x="2644" y="1439"/>
                <a:ext cx="51" cy="39"/>
              </a:xfrm>
              <a:custGeom>
                <a:avLst/>
                <a:gdLst>
                  <a:gd name="T0" fmla="*/ 0 w 51"/>
                  <a:gd name="T1" fmla="*/ 0 h 39"/>
                  <a:gd name="T2" fmla="*/ 1 w 51"/>
                  <a:gd name="T3" fmla="*/ 0 h 39"/>
                  <a:gd name="T4" fmla="*/ 6 w 51"/>
                  <a:gd name="T5" fmla="*/ 2 h 39"/>
                  <a:gd name="T6" fmla="*/ 11 w 51"/>
                  <a:gd name="T7" fmla="*/ 6 h 39"/>
                  <a:gd name="T8" fmla="*/ 20 w 51"/>
                  <a:gd name="T9" fmla="*/ 12 h 39"/>
                  <a:gd name="T10" fmla="*/ 30 w 51"/>
                  <a:gd name="T11" fmla="*/ 19 h 39"/>
                  <a:gd name="T12" fmla="*/ 40 w 51"/>
                  <a:gd name="T13" fmla="*/ 28 h 39"/>
                  <a:gd name="T14" fmla="*/ 47 w 51"/>
                  <a:gd name="T15" fmla="*/ 35 h 39"/>
                  <a:gd name="T16" fmla="*/ 51 w 51"/>
                  <a:gd name="T17" fmla="*/ 39 h 39"/>
                  <a:gd name="T18" fmla="*/ 24 w 51"/>
                  <a:gd name="T19" fmla="*/ 23 h 39"/>
                  <a:gd name="T20" fmla="*/ 6 w 51"/>
                  <a:gd name="T21" fmla="*/ 17 h 39"/>
                  <a:gd name="T22" fmla="*/ 0 w 51"/>
                  <a:gd name="T23" fmla="*/ 0 h 39"/>
                  <a:gd name="T24" fmla="*/ 0 w 51"/>
                  <a:gd name="T25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39">
                    <a:moveTo>
                      <a:pt x="0" y="0"/>
                    </a:moveTo>
                    <a:lnTo>
                      <a:pt x="1" y="0"/>
                    </a:lnTo>
                    <a:lnTo>
                      <a:pt x="6" y="2"/>
                    </a:lnTo>
                    <a:lnTo>
                      <a:pt x="11" y="6"/>
                    </a:lnTo>
                    <a:lnTo>
                      <a:pt x="20" y="12"/>
                    </a:lnTo>
                    <a:lnTo>
                      <a:pt x="30" y="19"/>
                    </a:lnTo>
                    <a:lnTo>
                      <a:pt x="40" y="28"/>
                    </a:lnTo>
                    <a:lnTo>
                      <a:pt x="47" y="35"/>
                    </a:lnTo>
                    <a:lnTo>
                      <a:pt x="51" y="39"/>
                    </a:lnTo>
                    <a:lnTo>
                      <a:pt x="24" y="23"/>
                    </a:lnTo>
                    <a:lnTo>
                      <a:pt x="6" y="1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1" name="Freeform 89"/>
              <p:cNvSpPr>
                <a:spLocks/>
              </p:cNvSpPr>
              <p:nvPr/>
            </p:nvSpPr>
            <p:spPr bwMode="auto">
              <a:xfrm>
                <a:off x="2488" y="1571"/>
                <a:ext cx="149" cy="309"/>
              </a:xfrm>
              <a:custGeom>
                <a:avLst/>
                <a:gdLst>
                  <a:gd name="T0" fmla="*/ 5 w 149"/>
                  <a:gd name="T1" fmla="*/ 0 h 309"/>
                  <a:gd name="T2" fmla="*/ 10 w 149"/>
                  <a:gd name="T3" fmla="*/ 6 h 309"/>
                  <a:gd name="T4" fmla="*/ 26 w 149"/>
                  <a:gd name="T5" fmla="*/ 26 h 309"/>
                  <a:gd name="T6" fmla="*/ 43 w 149"/>
                  <a:gd name="T7" fmla="*/ 58 h 309"/>
                  <a:gd name="T8" fmla="*/ 55 w 149"/>
                  <a:gd name="T9" fmla="*/ 100 h 309"/>
                  <a:gd name="T10" fmla="*/ 59 w 149"/>
                  <a:gd name="T11" fmla="*/ 147 h 309"/>
                  <a:gd name="T12" fmla="*/ 55 w 149"/>
                  <a:gd name="T13" fmla="*/ 196 h 309"/>
                  <a:gd name="T14" fmla="*/ 50 w 149"/>
                  <a:gd name="T15" fmla="*/ 232 h 309"/>
                  <a:gd name="T16" fmla="*/ 47 w 149"/>
                  <a:gd name="T17" fmla="*/ 247 h 309"/>
                  <a:gd name="T18" fmla="*/ 58 w 149"/>
                  <a:gd name="T19" fmla="*/ 240 h 309"/>
                  <a:gd name="T20" fmla="*/ 81 w 149"/>
                  <a:gd name="T21" fmla="*/ 223 h 309"/>
                  <a:gd name="T22" fmla="*/ 106 w 149"/>
                  <a:gd name="T23" fmla="*/ 200 h 309"/>
                  <a:gd name="T24" fmla="*/ 124 w 149"/>
                  <a:gd name="T25" fmla="*/ 179 h 309"/>
                  <a:gd name="T26" fmla="*/ 127 w 149"/>
                  <a:gd name="T27" fmla="*/ 160 h 309"/>
                  <a:gd name="T28" fmla="*/ 117 w 149"/>
                  <a:gd name="T29" fmla="*/ 148 h 309"/>
                  <a:gd name="T30" fmla="*/ 105 w 149"/>
                  <a:gd name="T31" fmla="*/ 141 h 309"/>
                  <a:gd name="T32" fmla="*/ 100 w 149"/>
                  <a:gd name="T33" fmla="*/ 138 h 309"/>
                  <a:gd name="T34" fmla="*/ 131 w 149"/>
                  <a:gd name="T35" fmla="*/ 136 h 309"/>
                  <a:gd name="T36" fmla="*/ 130 w 149"/>
                  <a:gd name="T37" fmla="*/ 133 h 309"/>
                  <a:gd name="T38" fmla="*/ 130 w 149"/>
                  <a:gd name="T39" fmla="*/ 127 h 309"/>
                  <a:gd name="T40" fmla="*/ 125 w 149"/>
                  <a:gd name="T41" fmla="*/ 120 h 309"/>
                  <a:gd name="T42" fmla="*/ 119 w 149"/>
                  <a:gd name="T43" fmla="*/ 112 h 309"/>
                  <a:gd name="T44" fmla="*/ 107 w 149"/>
                  <a:gd name="T45" fmla="*/ 103 h 309"/>
                  <a:gd name="T46" fmla="*/ 95 w 149"/>
                  <a:gd name="T47" fmla="*/ 95 h 309"/>
                  <a:gd name="T48" fmla="*/ 84 w 149"/>
                  <a:gd name="T49" fmla="*/ 90 h 309"/>
                  <a:gd name="T50" fmla="*/ 80 w 149"/>
                  <a:gd name="T51" fmla="*/ 89 h 309"/>
                  <a:gd name="T52" fmla="*/ 90 w 149"/>
                  <a:gd name="T53" fmla="*/ 80 h 309"/>
                  <a:gd name="T54" fmla="*/ 95 w 149"/>
                  <a:gd name="T55" fmla="*/ 81 h 309"/>
                  <a:gd name="T56" fmla="*/ 104 w 149"/>
                  <a:gd name="T57" fmla="*/ 86 h 309"/>
                  <a:gd name="T58" fmla="*/ 117 w 149"/>
                  <a:gd name="T59" fmla="*/ 93 h 309"/>
                  <a:gd name="T60" fmla="*/ 129 w 149"/>
                  <a:gd name="T61" fmla="*/ 104 h 309"/>
                  <a:gd name="T62" fmla="*/ 136 w 149"/>
                  <a:gd name="T63" fmla="*/ 117 h 309"/>
                  <a:gd name="T64" fmla="*/ 142 w 149"/>
                  <a:gd name="T65" fmla="*/ 129 h 309"/>
                  <a:gd name="T66" fmla="*/ 147 w 149"/>
                  <a:gd name="T67" fmla="*/ 140 h 309"/>
                  <a:gd name="T68" fmla="*/ 149 w 149"/>
                  <a:gd name="T69" fmla="*/ 145 h 309"/>
                  <a:gd name="T70" fmla="*/ 125 w 149"/>
                  <a:gd name="T71" fmla="*/ 143 h 309"/>
                  <a:gd name="T72" fmla="*/ 129 w 149"/>
                  <a:gd name="T73" fmla="*/ 146 h 309"/>
                  <a:gd name="T74" fmla="*/ 133 w 149"/>
                  <a:gd name="T75" fmla="*/ 155 h 309"/>
                  <a:gd name="T76" fmla="*/ 136 w 149"/>
                  <a:gd name="T77" fmla="*/ 167 h 309"/>
                  <a:gd name="T78" fmla="*/ 132 w 149"/>
                  <a:gd name="T79" fmla="*/ 184 h 309"/>
                  <a:gd name="T80" fmla="*/ 117 w 149"/>
                  <a:gd name="T81" fmla="*/ 205 h 309"/>
                  <a:gd name="T82" fmla="*/ 96 w 149"/>
                  <a:gd name="T83" fmla="*/ 226 h 309"/>
                  <a:gd name="T84" fmla="*/ 71 w 149"/>
                  <a:gd name="T85" fmla="*/ 245 h 309"/>
                  <a:gd name="T86" fmla="*/ 52 w 149"/>
                  <a:gd name="T87" fmla="*/ 260 h 309"/>
                  <a:gd name="T88" fmla="*/ 38 w 149"/>
                  <a:gd name="T89" fmla="*/ 266 h 309"/>
                  <a:gd name="T90" fmla="*/ 33 w 149"/>
                  <a:gd name="T91" fmla="*/ 269 h 309"/>
                  <a:gd name="T92" fmla="*/ 31 w 149"/>
                  <a:gd name="T93" fmla="*/ 268 h 309"/>
                  <a:gd name="T94" fmla="*/ 31 w 149"/>
                  <a:gd name="T95" fmla="*/ 267 h 309"/>
                  <a:gd name="T96" fmla="*/ 13 w 149"/>
                  <a:gd name="T97" fmla="*/ 309 h 309"/>
                  <a:gd name="T98" fmla="*/ 2 w 149"/>
                  <a:gd name="T99" fmla="*/ 305 h 309"/>
                  <a:gd name="T100" fmla="*/ 10 w 149"/>
                  <a:gd name="T101" fmla="*/ 267 h 309"/>
                  <a:gd name="T102" fmla="*/ 33 w 149"/>
                  <a:gd name="T103" fmla="*/ 254 h 309"/>
                  <a:gd name="T104" fmla="*/ 36 w 149"/>
                  <a:gd name="T105" fmla="*/ 243 h 309"/>
                  <a:gd name="T106" fmla="*/ 45 w 149"/>
                  <a:gd name="T107" fmla="*/ 212 h 309"/>
                  <a:gd name="T108" fmla="*/ 50 w 149"/>
                  <a:gd name="T109" fmla="*/ 172 h 309"/>
                  <a:gd name="T110" fmla="*/ 51 w 149"/>
                  <a:gd name="T111" fmla="*/ 128 h 309"/>
                  <a:gd name="T112" fmla="*/ 41 w 149"/>
                  <a:gd name="T113" fmla="*/ 85 h 309"/>
                  <a:gd name="T114" fmla="*/ 24 w 149"/>
                  <a:gd name="T115" fmla="*/ 48 h 309"/>
                  <a:gd name="T116" fmla="*/ 8 w 149"/>
                  <a:gd name="T117" fmla="*/ 20 h 309"/>
                  <a:gd name="T118" fmla="*/ 0 w 149"/>
                  <a:gd name="T119" fmla="*/ 10 h 309"/>
                  <a:gd name="T120" fmla="*/ 5 w 149"/>
                  <a:gd name="T121" fmla="*/ 0 h 309"/>
                  <a:gd name="T122" fmla="*/ 5 w 149"/>
                  <a:gd name="T123" fmla="*/ 0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9" h="309">
                    <a:moveTo>
                      <a:pt x="5" y="0"/>
                    </a:moveTo>
                    <a:lnTo>
                      <a:pt x="10" y="6"/>
                    </a:lnTo>
                    <a:lnTo>
                      <a:pt x="26" y="26"/>
                    </a:lnTo>
                    <a:lnTo>
                      <a:pt x="43" y="58"/>
                    </a:lnTo>
                    <a:lnTo>
                      <a:pt x="55" y="100"/>
                    </a:lnTo>
                    <a:lnTo>
                      <a:pt x="59" y="147"/>
                    </a:lnTo>
                    <a:lnTo>
                      <a:pt x="55" y="196"/>
                    </a:lnTo>
                    <a:lnTo>
                      <a:pt x="50" y="232"/>
                    </a:lnTo>
                    <a:lnTo>
                      <a:pt x="47" y="247"/>
                    </a:lnTo>
                    <a:lnTo>
                      <a:pt x="58" y="240"/>
                    </a:lnTo>
                    <a:lnTo>
                      <a:pt x="81" y="223"/>
                    </a:lnTo>
                    <a:lnTo>
                      <a:pt x="106" y="200"/>
                    </a:lnTo>
                    <a:lnTo>
                      <a:pt x="124" y="179"/>
                    </a:lnTo>
                    <a:lnTo>
                      <a:pt x="127" y="160"/>
                    </a:lnTo>
                    <a:lnTo>
                      <a:pt x="117" y="148"/>
                    </a:lnTo>
                    <a:lnTo>
                      <a:pt x="105" y="141"/>
                    </a:lnTo>
                    <a:lnTo>
                      <a:pt x="100" y="138"/>
                    </a:lnTo>
                    <a:lnTo>
                      <a:pt x="131" y="136"/>
                    </a:lnTo>
                    <a:lnTo>
                      <a:pt x="130" y="133"/>
                    </a:lnTo>
                    <a:lnTo>
                      <a:pt x="130" y="127"/>
                    </a:lnTo>
                    <a:lnTo>
                      <a:pt x="125" y="120"/>
                    </a:lnTo>
                    <a:lnTo>
                      <a:pt x="119" y="112"/>
                    </a:lnTo>
                    <a:lnTo>
                      <a:pt x="107" y="103"/>
                    </a:lnTo>
                    <a:lnTo>
                      <a:pt x="95" y="95"/>
                    </a:lnTo>
                    <a:lnTo>
                      <a:pt x="84" y="90"/>
                    </a:lnTo>
                    <a:lnTo>
                      <a:pt x="80" y="89"/>
                    </a:lnTo>
                    <a:lnTo>
                      <a:pt x="90" y="80"/>
                    </a:lnTo>
                    <a:lnTo>
                      <a:pt x="95" y="81"/>
                    </a:lnTo>
                    <a:lnTo>
                      <a:pt x="104" y="86"/>
                    </a:lnTo>
                    <a:lnTo>
                      <a:pt x="117" y="93"/>
                    </a:lnTo>
                    <a:lnTo>
                      <a:pt x="129" y="104"/>
                    </a:lnTo>
                    <a:lnTo>
                      <a:pt x="136" y="117"/>
                    </a:lnTo>
                    <a:lnTo>
                      <a:pt x="142" y="129"/>
                    </a:lnTo>
                    <a:lnTo>
                      <a:pt x="147" y="140"/>
                    </a:lnTo>
                    <a:lnTo>
                      <a:pt x="149" y="145"/>
                    </a:lnTo>
                    <a:lnTo>
                      <a:pt x="125" y="143"/>
                    </a:lnTo>
                    <a:lnTo>
                      <a:pt x="129" y="146"/>
                    </a:lnTo>
                    <a:lnTo>
                      <a:pt x="133" y="155"/>
                    </a:lnTo>
                    <a:lnTo>
                      <a:pt x="136" y="167"/>
                    </a:lnTo>
                    <a:lnTo>
                      <a:pt x="132" y="184"/>
                    </a:lnTo>
                    <a:lnTo>
                      <a:pt x="117" y="205"/>
                    </a:lnTo>
                    <a:lnTo>
                      <a:pt x="96" y="226"/>
                    </a:lnTo>
                    <a:lnTo>
                      <a:pt x="71" y="245"/>
                    </a:lnTo>
                    <a:lnTo>
                      <a:pt x="52" y="260"/>
                    </a:lnTo>
                    <a:lnTo>
                      <a:pt x="38" y="266"/>
                    </a:lnTo>
                    <a:lnTo>
                      <a:pt x="33" y="269"/>
                    </a:lnTo>
                    <a:lnTo>
                      <a:pt x="31" y="268"/>
                    </a:lnTo>
                    <a:lnTo>
                      <a:pt x="31" y="267"/>
                    </a:lnTo>
                    <a:lnTo>
                      <a:pt x="13" y="309"/>
                    </a:lnTo>
                    <a:lnTo>
                      <a:pt x="2" y="305"/>
                    </a:lnTo>
                    <a:lnTo>
                      <a:pt x="10" y="267"/>
                    </a:lnTo>
                    <a:lnTo>
                      <a:pt x="33" y="254"/>
                    </a:lnTo>
                    <a:lnTo>
                      <a:pt x="36" y="243"/>
                    </a:lnTo>
                    <a:lnTo>
                      <a:pt x="45" y="212"/>
                    </a:lnTo>
                    <a:lnTo>
                      <a:pt x="50" y="172"/>
                    </a:lnTo>
                    <a:lnTo>
                      <a:pt x="51" y="128"/>
                    </a:lnTo>
                    <a:lnTo>
                      <a:pt x="41" y="85"/>
                    </a:lnTo>
                    <a:lnTo>
                      <a:pt x="24" y="48"/>
                    </a:lnTo>
                    <a:lnTo>
                      <a:pt x="8" y="20"/>
                    </a:lnTo>
                    <a:lnTo>
                      <a:pt x="0" y="1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2" name="Freeform 90"/>
              <p:cNvSpPr>
                <a:spLocks/>
              </p:cNvSpPr>
              <p:nvPr/>
            </p:nvSpPr>
            <p:spPr bwMode="auto">
              <a:xfrm>
                <a:off x="2474" y="1593"/>
                <a:ext cx="51" cy="124"/>
              </a:xfrm>
              <a:custGeom>
                <a:avLst/>
                <a:gdLst>
                  <a:gd name="T0" fmla="*/ 20 w 51"/>
                  <a:gd name="T1" fmla="*/ 0 h 124"/>
                  <a:gd name="T2" fmla="*/ 0 w 51"/>
                  <a:gd name="T3" fmla="*/ 34 h 124"/>
                  <a:gd name="T4" fmla="*/ 24 w 51"/>
                  <a:gd name="T5" fmla="*/ 58 h 124"/>
                  <a:gd name="T6" fmla="*/ 17 w 51"/>
                  <a:gd name="T7" fmla="*/ 69 h 124"/>
                  <a:gd name="T8" fmla="*/ 19 w 51"/>
                  <a:gd name="T9" fmla="*/ 70 h 124"/>
                  <a:gd name="T10" fmla="*/ 25 w 51"/>
                  <a:gd name="T11" fmla="*/ 75 h 124"/>
                  <a:gd name="T12" fmla="*/ 32 w 51"/>
                  <a:gd name="T13" fmla="*/ 83 h 124"/>
                  <a:gd name="T14" fmla="*/ 40 w 51"/>
                  <a:gd name="T15" fmla="*/ 92 h 124"/>
                  <a:gd name="T16" fmla="*/ 45 w 51"/>
                  <a:gd name="T17" fmla="*/ 103 h 124"/>
                  <a:gd name="T18" fmla="*/ 48 w 51"/>
                  <a:gd name="T19" fmla="*/ 113 h 124"/>
                  <a:gd name="T20" fmla="*/ 50 w 51"/>
                  <a:gd name="T21" fmla="*/ 120 h 124"/>
                  <a:gd name="T22" fmla="*/ 51 w 51"/>
                  <a:gd name="T23" fmla="*/ 124 h 124"/>
                  <a:gd name="T24" fmla="*/ 45 w 51"/>
                  <a:gd name="T25" fmla="*/ 82 h 124"/>
                  <a:gd name="T26" fmla="*/ 33 w 51"/>
                  <a:gd name="T27" fmla="*/ 64 h 124"/>
                  <a:gd name="T28" fmla="*/ 44 w 51"/>
                  <a:gd name="T29" fmla="*/ 62 h 124"/>
                  <a:gd name="T30" fmla="*/ 16 w 51"/>
                  <a:gd name="T31" fmla="*/ 36 h 124"/>
                  <a:gd name="T32" fmla="*/ 20 w 51"/>
                  <a:gd name="T33" fmla="*/ 0 h 124"/>
                  <a:gd name="T34" fmla="*/ 20 w 51"/>
                  <a:gd name="T35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1" h="124">
                    <a:moveTo>
                      <a:pt x="20" y="0"/>
                    </a:moveTo>
                    <a:lnTo>
                      <a:pt x="0" y="34"/>
                    </a:lnTo>
                    <a:lnTo>
                      <a:pt x="24" y="58"/>
                    </a:lnTo>
                    <a:lnTo>
                      <a:pt x="17" y="69"/>
                    </a:lnTo>
                    <a:lnTo>
                      <a:pt x="19" y="70"/>
                    </a:lnTo>
                    <a:lnTo>
                      <a:pt x="25" y="75"/>
                    </a:lnTo>
                    <a:lnTo>
                      <a:pt x="32" y="83"/>
                    </a:lnTo>
                    <a:lnTo>
                      <a:pt x="40" y="92"/>
                    </a:lnTo>
                    <a:lnTo>
                      <a:pt x="45" y="103"/>
                    </a:lnTo>
                    <a:lnTo>
                      <a:pt x="48" y="113"/>
                    </a:lnTo>
                    <a:lnTo>
                      <a:pt x="50" y="120"/>
                    </a:lnTo>
                    <a:lnTo>
                      <a:pt x="51" y="124"/>
                    </a:lnTo>
                    <a:lnTo>
                      <a:pt x="45" y="82"/>
                    </a:lnTo>
                    <a:lnTo>
                      <a:pt x="33" y="64"/>
                    </a:lnTo>
                    <a:lnTo>
                      <a:pt x="44" y="62"/>
                    </a:lnTo>
                    <a:lnTo>
                      <a:pt x="16" y="36"/>
                    </a:lnTo>
                    <a:lnTo>
                      <a:pt x="20" y="0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3" name="Freeform 91"/>
              <p:cNvSpPr>
                <a:spLocks/>
              </p:cNvSpPr>
              <p:nvPr/>
            </p:nvSpPr>
            <p:spPr bwMode="auto">
              <a:xfrm>
                <a:off x="2428" y="1685"/>
                <a:ext cx="56" cy="118"/>
              </a:xfrm>
              <a:custGeom>
                <a:avLst/>
                <a:gdLst>
                  <a:gd name="T0" fmla="*/ 56 w 56"/>
                  <a:gd name="T1" fmla="*/ 0 h 118"/>
                  <a:gd name="T2" fmla="*/ 55 w 56"/>
                  <a:gd name="T3" fmla="*/ 4 h 118"/>
                  <a:gd name="T4" fmla="*/ 53 w 56"/>
                  <a:gd name="T5" fmla="*/ 12 h 118"/>
                  <a:gd name="T6" fmla="*/ 49 w 56"/>
                  <a:gd name="T7" fmla="*/ 26 h 118"/>
                  <a:gd name="T8" fmla="*/ 42 w 56"/>
                  <a:gd name="T9" fmla="*/ 45 h 118"/>
                  <a:gd name="T10" fmla="*/ 31 w 56"/>
                  <a:gd name="T11" fmla="*/ 65 h 118"/>
                  <a:gd name="T12" fmla="*/ 17 w 56"/>
                  <a:gd name="T13" fmla="*/ 86 h 118"/>
                  <a:gd name="T14" fmla="*/ 5 w 56"/>
                  <a:gd name="T15" fmla="*/ 102 h 118"/>
                  <a:gd name="T16" fmla="*/ 0 w 56"/>
                  <a:gd name="T17" fmla="*/ 110 h 118"/>
                  <a:gd name="T18" fmla="*/ 8 w 56"/>
                  <a:gd name="T19" fmla="*/ 118 h 118"/>
                  <a:gd name="T20" fmla="*/ 13 w 56"/>
                  <a:gd name="T21" fmla="*/ 112 h 118"/>
                  <a:gd name="T22" fmla="*/ 23 w 56"/>
                  <a:gd name="T23" fmla="*/ 98 h 118"/>
                  <a:gd name="T24" fmla="*/ 36 w 56"/>
                  <a:gd name="T25" fmla="*/ 79 h 118"/>
                  <a:gd name="T26" fmla="*/ 46 w 56"/>
                  <a:gd name="T27" fmla="*/ 58 h 118"/>
                  <a:gd name="T28" fmla="*/ 52 w 56"/>
                  <a:gd name="T29" fmla="*/ 36 h 118"/>
                  <a:gd name="T30" fmla="*/ 55 w 56"/>
                  <a:gd name="T31" fmla="*/ 18 h 118"/>
                  <a:gd name="T32" fmla="*/ 56 w 56"/>
                  <a:gd name="T33" fmla="*/ 5 h 118"/>
                  <a:gd name="T34" fmla="*/ 56 w 56"/>
                  <a:gd name="T35" fmla="*/ 0 h 118"/>
                  <a:gd name="T36" fmla="*/ 56 w 56"/>
                  <a:gd name="T37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6" h="118">
                    <a:moveTo>
                      <a:pt x="56" y="0"/>
                    </a:moveTo>
                    <a:lnTo>
                      <a:pt x="55" y="4"/>
                    </a:lnTo>
                    <a:lnTo>
                      <a:pt x="53" y="12"/>
                    </a:lnTo>
                    <a:lnTo>
                      <a:pt x="49" y="26"/>
                    </a:lnTo>
                    <a:lnTo>
                      <a:pt x="42" y="45"/>
                    </a:lnTo>
                    <a:lnTo>
                      <a:pt x="31" y="65"/>
                    </a:lnTo>
                    <a:lnTo>
                      <a:pt x="17" y="86"/>
                    </a:lnTo>
                    <a:lnTo>
                      <a:pt x="5" y="102"/>
                    </a:lnTo>
                    <a:lnTo>
                      <a:pt x="0" y="110"/>
                    </a:lnTo>
                    <a:lnTo>
                      <a:pt x="8" y="118"/>
                    </a:lnTo>
                    <a:lnTo>
                      <a:pt x="13" y="112"/>
                    </a:lnTo>
                    <a:lnTo>
                      <a:pt x="23" y="98"/>
                    </a:lnTo>
                    <a:lnTo>
                      <a:pt x="36" y="79"/>
                    </a:lnTo>
                    <a:lnTo>
                      <a:pt x="46" y="58"/>
                    </a:lnTo>
                    <a:lnTo>
                      <a:pt x="52" y="36"/>
                    </a:lnTo>
                    <a:lnTo>
                      <a:pt x="55" y="18"/>
                    </a:lnTo>
                    <a:lnTo>
                      <a:pt x="56" y="5"/>
                    </a:lnTo>
                    <a:lnTo>
                      <a:pt x="56" y="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4" name="Freeform 92"/>
              <p:cNvSpPr>
                <a:spLocks/>
              </p:cNvSpPr>
              <p:nvPr/>
            </p:nvSpPr>
            <p:spPr bwMode="auto">
              <a:xfrm>
                <a:off x="2468" y="1708"/>
                <a:ext cx="44" cy="107"/>
              </a:xfrm>
              <a:custGeom>
                <a:avLst/>
                <a:gdLst>
                  <a:gd name="T0" fmla="*/ 44 w 44"/>
                  <a:gd name="T1" fmla="*/ 0 h 107"/>
                  <a:gd name="T2" fmla="*/ 41 w 44"/>
                  <a:gd name="T3" fmla="*/ 3 h 107"/>
                  <a:gd name="T4" fmla="*/ 39 w 44"/>
                  <a:gd name="T5" fmla="*/ 12 h 107"/>
                  <a:gd name="T6" fmla="*/ 35 w 44"/>
                  <a:gd name="T7" fmla="*/ 25 h 107"/>
                  <a:gd name="T8" fmla="*/ 29 w 44"/>
                  <a:gd name="T9" fmla="*/ 44 h 107"/>
                  <a:gd name="T10" fmla="*/ 19 w 44"/>
                  <a:gd name="T11" fmla="*/ 64 h 107"/>
                  <a:gd name="T12" fmla="*/ 11 w 44"/>
                  <a:gd name="T13" fmla="*/ 85 h 107"/>
                  <a:gd name="T14" fmla="*/ 2 w 44"/>
                  <a:gd name="T15" fmla="*/ 100 h 107"/>
                  <a:gd name="T16" fmla="*/ 0 w 44"/>
                  <a:gd name="T17" fmla="*/ 107 h 107"/>
                  <a:gd name="T18" fmla="*/ 12 w 44"/>
                  <a:gd name="T19" fmla="*/ 107 h 107"/>
                  <a:gd name="T20" fmla="*/ 13 w 44"/>
                  <a:gd name="T21" fmla="*/ 103 h 107"/>
                  <a:gd name="T22" fmla="*/ 19 w 44"/>
                  <a:gd name="T23" fmla="*/ 92 h 107"/>
                  <a:gd name="T24" fmla="*/ 26 w 44"/>
                  <a:gd name="T25" fmla="*/ 76 h 107"/>
                  <a:gd name="T26" fmla="*/ 35 w 44"/>
                  <a:gd name="T27" fmla="*/ 57 h 107"/>
                  <a:gd name="T28" fmla="*/ 39 w 44"/>
                  <a:gd name="T29" fmla="*/ 36 h 107"/>
                  <a:gd name="T30" fmla="*/ 41 w 44"/>
                  <a:gd name="T31" fmla="*/ 18 h 107"/>
                  <a:gd name="T32" fmla="*/ 43 w 44"/>
                  <a:gd name="T33" fmla="*/ 5 h 107"/>
                  <a:gd name="T34" fmla="*/ 44 w 44"/>
                  <a:gd name="T35" fmla="*/ 0 h 107"/>
                  <a:gd name="T36" fmla="*/ 44 w 44"/>
                  <a:gd name="T37" fmla="*/ 0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4" h="107">
                    <a:moveTo>
                      <a:pt x="44" y="0"/>
                    </a:moveTo>
                    <a:lnTo>
                      <a:pt x="41" y="3"/>
                    </a:lnTo>
                    <a:lnTo>
                      <a:pt x="39" y="12"/>
                    </a:lnTo>
                    <a:lnTo>
                      <a:pt x="35" y="25"/>
                    </a:lnTo>
                    <a:lnTo>
                      <a:pt x="29" y="44"/>
                    </a:lnTo>
                    <a:lnTo>
                      <a:pt x="19" y="64"/>
                    </a:lnTo>
                    <a:lnTo>
                      <a:pt x="11" y="85"/>
                    </a:lnTo>
                    <a:lnTo>
                      <a:pt x="2" y="100"/>
                    </a:lnTo>
                    <a:lnTo>
                      <a:pt x="0" y="107"/>
                    </a:lnTo>
                    <a:lnTo>
                      <a:pt x="12" y="107"/>
                    </a:lnTo>
                    <a:lnTo>
                      <a:pt x="13" y="103"/>
                    </a:lnTo>
                    <a:lnTo>
                      <a:pt x="19" y="92"/>
                    </a:lnTo>
                    <a:lnTo>
                      <a:pt x="26" y="76"/>
                    </a:lnTo>
                    <a:lnTo>
                      <a:pt x="35" y="57"/>
                    </a:lnTo>
                    <a:lnTo>
                      <a:pt x="39" y="36"/>
                    </a:lnTo>
                    <a:lnTo>
                      <a:pt x="41" y="18"/>
                    </a:lnTo>
                    <a:lnTo>
                      <a:pt x="43" y="5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5" name="Freeform 93"/>
              <p:cNvSpPr>
                <a:spLocks/>
              </p:cNvSpPr>
              <p:nvPr/>
            </p:nvSpPr>
            <p:spPr bwMode="auto">
              <a:xfrm>
                <a:off x="2434" y="1648"/>
                <a:ext cx="91" cy="117"/>
              </a:xfrm>
              <a:custGeom>
                <a:avLst/>
                <a:gdLst>
                  <a:gd name="T0" fmla="*/ 43 w 91"/>
                  <a:gd name="T1" fmla="*/ 11 h 117"/>
                  <a:gd name="T2" fmla="*/ 29 w 91"/>
                  <a:gd name="T3" fmla="*/ 0 h 117"/>
                  <a:gd name="T4" fmla="*/ 0 w 91"/>
                  <a:gd name="T5" fmla="*/ 28 h 117"/>
                  <a:gd name="T6" fmla="*/ 46 w 91"/>
                  <a:gd name="T7" fmla="*/ 117 h 117"/>
                  <a:gd name="T8" fmla="*/ 91 w 91"/>
                  <a:gd name="T9" fmla="*/ 98 h 117"/>
                  <a:gd name="T10" fmla="*/ 47 w 91"/>
                  <a:gd name="T11" fmla="*/ 101 h 117"/>
                  <a:gd name="T12" fmla="*/ 14 w 91"/>
                  <a:gd name="T13" fmla="*/ 35 h 117"/>
                  <a:gd name="T14" fmla="*/ 30 w 91"/>
                  <a:gd name="T15" fmla="*/ 11 h 117"/>
                  <a:gd name="T16" fmla="*/ 43 w 91"/>
                  <a:gd name="T17" fmla="*/ 11 h 117"/>
                  <a:gd name="T18" fmla="*/ 43 w 91"/>
                  <a:gd name="T19" fmla="*/ 1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" h="117">
                    <a:moveTo>
                      <a:pt x="43" y="11"/>
                    </a:moveTo>
                    <a:lnTo>
                      <a:pt x="29" y="0"/>
                    </a:lnTo>
                    <a:lnTo>
                      <a:pt x="0" y="28"/>
                    </a:lnTo>
                    <a:lnTo>
                      <a:pt x="46" y="117"/>
                    </a:lnTo>
                    <a:lnTo>
                      <a:pt x="91" y="98"/>
                    </a:lnTo>
                    <a:lnTo>
                      <a:pt x="47" y="101"/>
                    </a:lnTo>
                    <a:lnTo>
                      <a:pt x="14" y="35"/>
                    </a:lnTo>
                    <a:lnTo>
                      <a:pt x="30" y="11"/>
                    </a:lnTo>
                    <a:lnTo>
                      <a:pt x="43" y="11"/>
                    </a:lnTo>
                    <a:lnTo>
                      <a:pt x="4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6" name="Freeform 94"/>
              <p:cNvSpPr>
                <a:spLocks/>
              </p:cNvSpPr>
              <p:nvPr/>
            </p:nvSpPr>
            <p:spPr bwMode="auto">
              <a:xfrm>
                <a:off x="2416" y="1699"/>
                <a:ext cx="112" cy="117"/>
              </a:xfrm>
              <a:custGeom>
                <a:avLst/>
                <a:gdLst>
                  <a:gd name="T0" fmla="*/ 32 w 112"/>
                  <a:gd name="T1" fmla="*/ 0 h 117"/>
                  <a:gd name="T2" fmla="*/ 0 w 112"/>
                  <a:gd name="T3" fmla="*/ 69 h 117"/>
                  <a:gd name="T4" fmla="*/ 0 w 112"/>
                  <a:gd name="T5" fmla="*/ 73 h 117"/>
                  <a:gd name="T6" fmla="*/ 2 w 112"/>
                  <a:gd name="T7" fmla="*/ 83 h 117"/>
                  <a:gd name="T8" fmla="*/ 8 w 112"/>
                  <a:gd name="T9" fmla="*/ 95 h 117"/>
                  <a:gd name="T10" fmla="*/ 20 w 112"/>
                  <a:gd name="T11" fmla="*/ 105 h 117"/>
                  <a:gd name="T12" fmla="*/ 39 w 112"/>
                  <a:gd name="T13" fmla="*/ 113 h 117"/>
                  <a:gd name="T14" fmla="*/ 62 w 112"/>
                  <a:gd name="T15" fmla="*/ 116 h 117"/>
                  <a:gd name="T16" fmla="*/ 79 w 112"/>
                  <a:gd name="T17" fmla="*/ 116 h 117"/>
                  <a:gd name="T18" fmla="*/ 87 w 112"/>
                  <a:gd name="T19" fmla="*/ 117 h 117"/>
                  <a:gd name="T20" fmla="*/ 112 w 112"/>
                  <a:gd name="T21" fmla="*/ 46 h 117"/>
                  <a:gd name="T22" fmla="*/ 104 w 112"/>
                  <a:gd name="T23" fmla="*/ 46 h 117"/>
                  <a:gd name="T24" fmla="*/ 78 w 112"/>
                  <a:gd name="T25" fmla="*/ 106 h 117"/>
                  <a:gd name="T26" fmla="*/ 75 w 112"/>
                  <a:gd name="T27" fmla="*/ 106 h 117"/>
                  <a:gd name="T28" fmla="*/ 72 w 112"/>
                  <a:gd name="T29" fmla="*/ 106 h 117"/>
                  <a:gd name="T30" fmla="*/ 65 w 112"/>
                  <a:gd name="T31" fmla="*/ 106 h 117"/>
                  <a:gd name="T32" fmla="*/ 57 w 112"/>
                  <a:gd name="T33" fmla="*/ 106 h 117"/>
                  <a:gd name="T34" fmla="*/ 48 w 112"/>
                  <a:gd name="T35" fmla="*/ 105 h 117"/>
                  <a:gd name="T36" fmla="*/ 38 w 112"/>
                  <a:gd name="T37" fmla="*/ 103 h 117"/>
                  <a:gd name="T38" fmla="*/ 29 w 112"/>
                  <a:gd name="T39" fmla="*/ 100 h 117"/>
                  <a:gd name="T40" fmla="*/ 21 w 112"/>
                  <a:gd name="T41" fmla="*/ 94 h 117"/>
                  <a:gd name="T42" fmla="*/ 16 w 112"/>
                  <a:gd name="T43" fmla="*/ 85 h 117"/>
                  <a:gd name="T44" fmla="*/ 14 w 112"/>
                  <a:gd name="T45" fmla="*/ 77 h 117"/>
                  <a:gd name="T46" fmla="*/ 13 w 112"/>
                  <a:gd name="T47" fmla="*/ 69 h 117"/>
                  <a:gd name="T48" fmla="*/ 13 w 112"/>
                  <a:gd name="T49" fmla="*/ 67 h 117"/>
                  <a:gd name="T50" fmla="*/ 39 w 112"/>
                  <a:gd name="T51" fmla="*/ 9 h 117"/>
                  <a:gd name="T52" fmla="*/ 32 w 112"/>
                  <a:gd name="T53" fmla="*/ 0 h 117"/>
                  <a:gd name="T54" fmla="*/ 32 w 112"/>
                  <a:gd name="T5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12" h="117">
                    <a:moveTo>
                      <a:pt x="32" y="0"/>
                    </a:moveTo>
                    <a:lnTo>
                      <a:pt x="0" y="69"/>
                    </a:lnTo>
                    <a:lnTo>
                      <a:pt x="0" y="73"/>
                    </a:lnTo>
                    <a:lnTo>
                      <a:pt x="2" y="83"/>
                    </a:lnTo>
                    <a:lnTo>
                      <a:pt x="8" y="95"/>
                    </a:lnTo>
                    <a:lnTo>
                      <a:pt x="20" y="105"/>
                    </a:lnTo>
                    <a:lnTo>
                      <a:pt x="39" y="113"/>
                    </a:lnTo>
                    <a:lnTo>
                      <a:pt x="62" y="116"/>
                    </a:lnTo>
                    <a:lnTo>
                      <a:pt x="79" y="116"/>
                    </a:lnTo>
                    <a:lnTo>
                      <a:pt x="87" y="117"/>
                    </a:lnTo>
                    <a:lnTo>
                      <a:pt x="112" y="46"/>
                    </a:lnTo>
                    <a:lnTo>
                      <a:pt x="104" y="46"/>
                    </a:lnTo>
                    <a:lnTo>
                      <a:pt x="78" y="106"/>
                    </a:lnTo>
                    <a:lnTo>
                      <a:pt x="75" y="106"/>
                    </a:lnTo>
                    <a:lnTo>
                      <a:pt x="72" y="106"/>
                    </a:lnTo>
                    <a:lnTo>
                      <a:pt x="65" y="106"/>
                    </a:lnTo>
                    <a:lnTo>
                      <a:pt x="57" y="106"/>
                    </a:lnTo>
                    <a:lnTo>
                      <a:pt x="48" y="105"/>
                    </a:lnTo>
                    <a:lnTo>
                      <a:pt x="38" y="103"/>
                    </a:lnTo>
                    <a:lnTo>
                      <a:pt x="29" y="100"/>
                    </a:lnTo>
                    <a:lnTo>
                      <a:pt x="21" y="94"/>
                    </a:lnTo>
                    <a:lnTo>
                      <a:pt x="16" y="85"/>
                    </a:lnTo>
                    <a:lnTo>
                      <a:pt x="14" y="77"/>
                    </a:lnTo>
                    <a:lnTo>
                      <a:pt x="13" y="69"/>
                    </a:lnTo>
                    <a:lnTo>
                      <a:pt x="13" y="67"/>
                    </a:lnTo>
                    <a:lnTo>
                      <a:pt x="39" y="9"/>
                    </a:lnTo>
                    <a:lnTo>
                      <a:pt x="32" y="0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7" name="Freeform 95"/>
              <p:cNvSpPr>
                <a:spLocks/>
              </p:cNvSpPr>
              <p:nvPr/>
            </p:nvSpPr>
            <p:spPr bwMode="auto">
              <a:xfrm>
                <a:off x="2576" y="1783"/>
                <a:ext cx="65" cy="57"/>
              </a:xfrm>
              <a:custGeom>
                <a:avLst/>
                <a:gdLst>
                  <a:gd name="T0" fmla="*/ 34 w 65"/>
                  <a:gd name="T1" fmla="*/ 0 h 57"/>
                  <a:gd name="T2" fmla="*/ 65 w 65"/>
                  <a:gd name="T3" fmla="*/ 3 h 57"/>
                  <a:gd name="T4" fmla="*/ 65 w 65"/>
                  <a:gd name="T5" fmla="*/ 34 h 57"/>
                  <a:gd name="T6" fmla="*/ 10 w 65"/>
                  <a:gd name="T7" fmla="*/ 57 h 57"/>
                  <a:gd name="T8" fmla="*/ 0 w 65"/>
                  <a:gd name="T9" fmla="*/ 20 h 57"/>
                  <a:gd name="T10" fmla="*/ 8 w 65"/>
                  <a:gd name="T11" fmla="*/ 6 h 57"/>
                  <a:gd name="T12" fmla="*/ 16 w 65"/>
                  <a:gd name="T13" fmla="*/ 41 h 57"/>
                  <a:gd name="T14" fmla="*/ 53 w 65"/>
                  <a:gd name="T15" fmla="*/ 30 h 57"/>
                  <a:gd name="T16" fmla="*/ 53 w 65"/>
                  <a:gd name="T17" fmla="*/ 12 h 57"/>
                  <a:gd name="T18" fmla="*/ 34 w 65"/>
                  <a:gd name="T19" fmla="*/ 0 h 57"/>
                  <a:gd name="T20" fmla="*/ 34 w 65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5" h="57">
                    <a:moveTo>
                      <a:pt x="34" y="0"/>
                    </a:moveTo>
                    <a:lnTo>
                      <a:pt x="65" y="3"/>
                    </a:lnTo>
                    <a:lnTo>
                      <a:pt x="65" y="34"/>
                    </a:lnTo>
                    <a:lnTo>
                      <a:pt x="10" y="57"/>
                    </a:lnTo>
                    <a:lnTo>
                      <a:pt x="0" y="20"/>
                    </a:lnTo>
                    <a:lnTo>
                      <a:pt x="8" y="6"/>
                    </a:lnTo>
                    <a:lnTo>
                      <a:pt x="16" y="41"/>
                    </a:lnTo>
                    <a:lnTo>
                      <a:pt x="53" y="30"/>
                    </a:lnTo>
                    <a:lnTo>
                      <a:pt x="53" y="12"/>
                    </a:lnTo>
                    <a:lnTo>
                      <a:pt x="34" y="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8" name="Freeform 96"/>
              <p:cNvSpPr>
                <a:spLocks/>
              </p:cNvSpPr>
              <p:nvPr/>
            </p:nvSpPr>
            <p:spPr bwMode="auto">
              <a:xfrm>
                <a:off x="2533" y="1799"/>
                <a:ext cx="92" cy="75"/>
              </a:xfrm>
              <a:custGeom>
                <a:avLst/>
                <a:gdLst>
                  <a:gd name="T0" fmla="*/ 45 w 92"/>
                  <a:gd name="T1" fmla="*/ 0 h 75"/>
                  <a:gd name="T2" fmla="*/ 0 w 92"/>
                  <a:gd name="T3" fmla="*/ 57 h 75"/>
                  <a:gd name="T4" fmla="*/ 1 w 92"/>
                  <a:gd name="T5" fmla="*/ 59 h 75"/>
                  <a:gd name="T6" fmla="*/ 5 w 92"/>
                  <a:gd name="T7" fmla="*/ 64 h 75"/>
                  <a:gd name="T8" fmla="*/ 13 w 92"/>
                  <a:gd name="T9" fmla="*/ 70 h 75"/>
                  <a:gd name="T10" fmla="*/ 23 w 92"/>
                  <a:gd name="T11" fmla="*/ 74 h 75"/>
                  <a:gd name="T12" fmla="*/ 37 w 92"/>
                  <a:gd name="T13" fmla="*/ 75 h 75"/>
                  <a:gd name="T14" fmla="*/ 52 w 92"/>
                  <a:gd name="T15" fmla="*/ 75 h 75"/>
                  <a:gd name="T16" fmla="*/ 65 w 92"/>
                  <a:gd name="T17" fmla="*/ 75 h 75"/>
                  <a:gd name="T18" fmla="*/ 69 w 92"/>
                  <a:gd name="T19" fmla="*/ 75 h 75"/>
                  <a:gd name="T20" fmla="*/ 92 w 92"/>
                  <a:gd name="T21" fmla="*/ 4 h 75"/>
                  <a:gd name="T22" fmla="*/ 60 w 92"/>
                  <a:gd name="T23" fmla="*/ 68 h 75"/>
                  <a:gd name="T24" fmla="*/ 57 w 92"/>
                  <a:gd name="T25" fmla="*/ 68 h 75"/>
                  <a:gd name="T26" fmla="*/ 50 w 92"/>
                  <a:gd name="T27" fmla="*/ 69 h 75"/>
                  <a:gd name="T28" fmla="*/ 41 w 92"/>
                  <a:gd name="T29" fmla="*/ 69 h 75"/>
                  <a:gd name="T30" fmla="*/ 32 w 92"/>
                  <a:gd name="T31" fmla="*/ 68 h 75"/>
                  <a:gd name="T32" fmla="*/ 23 w 92"/>
                  <a:gd name="T33" fmla="*/ 62 h 75"/>
                  <a:gd name="T34" fmla="*/ 17 w 92"/>
                  <a:gd name="T35" fmla="*/ 58 h 75"/>
                  <a:gd name="T36" fmla="*/ 14 w 92"/>
                  <a:gd name="T37" fmla="*/ 55 h 75"/>
                  <a:gd name="T38" fmla="*/ 13 w 92"/>
                  <a:gd name="T39" fmla="*/ 54 h 75"/>
                  <a:gd name="T40" fmla="*/ 48 w 92"/>
                  <a:gd name="T41" fmla="*/ 12 h 75"/>
                  <a:gd name="T42" fmla="*/ 45 w 92"/>
                  <a:gd name="T43" fmla="*/ 0 h 75"/>
                  <a:gd name="T44" fmla="*/ 45 w 92"/>
                  <a:gd name="T4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2" h="75">
                    <a:moveTo>
                      <a:pt x="45" y="0"/>
                    </a:moveTo>
                    <a:lnTo>
                      <a:pt x="0" y="57"/>
                    </a:lnTo>
                    <a:lnTo>
                      <a:pt x="1" y="59"/>
                    </a:lnTo>
                    <a:lnTo>
                      <a:pt x="5" y="64"/>
                    </a:lnTo>
                    <a:lnTo>
                      <a:pt x="13" y="70"/>
                    </a:lnTo>
                    <a:lnTo>
                      <a:pt x="23" y="74"/>
                    </a:lnTo>
                    <a:lnTo>
                      <a:pt x="37" y="75"/>
                    </a:lnTo>
                    <a:lnTo>
                      <a:pt x="52" y="75"/>
                    </a:lnTo>
                    <a:lnTo>
                      <a:pt x="65" y="75"/>
                    </a:lnTo>
                    <a:lnTo>
                      <a:pt x="69" y="75"/>
                    </a:lnTo>
                    <a:lnTo>
                      <a:pt x="92" y="4"/>
                    </a:lnTo>
                    <a:lnTo>
                      <a:pt x="60" y="68"/>
                    </a:lnTo>
                    <a:lnTo>
                      <a:pt x="57" y="68"/>
                    </a:lnTo>
                    <a:lnTo>
                      <a:pt x="50" y="69"/>
                    </a:lnTo>
                    <a:lnTo>
                      <a:pt x="41" y="69"/>
                    </a:lnTo>
                    <a:lnTo>
                      <a:pt x="32" y="68"/>
                    </a:lnTo>
                    <a:lnTo>
                      <a:pt x="23" y="62"/>
                    </a:lnTo>
                    <a:lnTo>
                      <a:pt x="17" y="58"/>
                    </a:lnTo>
                    <a:lnTo>
                      <a:pt x="14" y="55"/>
                    </a:lnTo>
                    <a:lnTo>
                      <a:pt x="13" y="54"/>
                    </a:lnTo>
                    <a:lnTo>
                      <a:pt x="48" y="12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9" name="Freeform 97"/>
              <p:cNvSpPr>
                <a:spLocks/>
              </p:cNvSpPr>
              <p:nvPr/>
            </p:nvSpPr>
            <p:spPr bwMode="auto">
              <a:xfrm>
                <a:off x="2551" y="1801"/>
                <a:ext cx="44" cy="69"/>
              </a:xfrm>
              <a:custGeom>
                <a:avLst/>
                <a:gdLst>
                  <a:gd name="T0" fmla="*/ 44 w 44"/>
                  <a:gd name="T1" fmla="*/ 0 h 69"/>
                  <a:gd name="T2" fmla="*/ 0 w 44"/>
                  <a:gd name="T3" fmla="*/ 64 h 69"/>
                  <a:gd name="T4" fmla="*/ 7 w 44"/>
                  <a:gd name="T5" fmla="*/ 69 h 69"/>
                  <a:gd name="T6" fmla="*/ 44 w 44"/>
                  <a:gd name="T7" fmla="*/ 0 h 69"/>
                  <a:gd name="T8" fmla="*/ 44 w 44"/>
                  <a:gd name="T9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69">
                    <a:moveTo>
                      <a:pt x="44" y="0"/>
                    </a:moveTo>
                    <a:lnTo>
                      <a:pt x="0" y="64"/>
                    </a:lnTo>
                    <a:lnTo>
                      <a:pt x="7" y="69"/>
                    </a:lnTo>
                    <a:lnTo>
                      <a:pt x="44" y="0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0" name="Freeform 98"/>
              <p:cNvSpPr>
                <a:spLocks/>
              </p:cNvSpPr>
              <p:nvPr/>
            </p:nvSpPr>
            <p:spPr bwMode="auto">
              <a:xfrm>
                <a:off x="2576" y="1825"/>
                <a:ext cx="30" cy="46"/>
              </a:xfrm>
              <a:custGeom>
                <a:avLst/>
                <a:gdLst>
                  <a:gd name="T0" fmla="*/ 30 w 30"/>
                  <a:gd name="T1" fmla="*/ 0 h 46"/>
                  <a:gd name="T2" fmla="*/ 10 w 30"/>
                  <a:gd name="T3" fmla="*/ 46 h 46"/>
                  <a:gd name="T4" fmla="*/ 0 w 30"/>
                  <a:gd name="T5" fmla="*/ 46 h 46"/>
                  <a:gd name="T6" fmla="*/ 22 w 30"/>
                  <a:gd name="T7" fmla="*/ 7 h 46"/>
                  <a:gd name="T8" fmla="*/ 30 w 30"/>
                  <a:gd name="T9" fmla="*/ 0 h 46"/>
                  <a:gd name="T10" fmla="*/ 30 w 30"/>
                  <a:gd name="T1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46">
                    <a:moveTo>
                      <a:pt x="30" y="0"/>
                    </a:moveTo>
                    <a:lnTo>
                      <a:pt x="10" y="46"/>
                    </a:lnTo>
                    <a:lnTo>
                      <a:pt x="0" y="46"/>
                    </a:lnTo>
                    <a:lnTo>
                      <a:pt x="22" y="7"/>
                    </a:lnTo>
                    <a:lnTo>
                      <a:pt x="30" y="0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1" name="Freeform 99"/>
              <p:cNvSpPr>
                <a:spLocks/>
              </p:cNvSpPr>
              <p:nvPr/>
            </p:nvSpPr>
            <p:spPr bwMode="auto">
              <a:xfrm>
                <a:off x="2599" y="1668"/>
                <a:ext cx="81" cy="50"/>
              </a:xfrm>
              <a:custGeom>
                <a:avLst/>
                <a:gdLst>
                  <a:gd name="T0" fmla="*/ 0 w 81"/>
                  <a:gd name="T1" fmla="*/ 0 h 50"/>
                  <a:gd name="T2" fmla="*/ 2 w 81"/>
                  <a:gd name="T3" fmla="*/ 0 h 50"/>
                  <a:gd name="T4" fmla="*/ 9 w 81"/>
                  <a:gd name="T5" fmla="*/ 3 h 50"/>
                  <a:gd name="T6" fmla="*/ 19 w 81"/>
                  <a:gd name="T7" fmla="*/ 4 h 50"/>
                  <a:gd name="T8" fmla="*/ 31 w 81"/>
                  <a:gd name="T9" fmla="*/ 5 h 50"/>
                  <a:gd name="T10" fmla="*/ 43 w 81"/>
                  <a:gd name="T11" fmla="*/ 4 h 50"/>
                  <a:gd name="T12" fmla="*/ 56 w 81"/>
                  <a:gd name="T13" fmla="*/ 3 h 50"/>
                  <a:gd name="T14" fmla="*/ 66 w 81"/>
                  <a:gd name="T15" fmla="*/ 4 h 50"/>
                  <a:gd name="T16" fmla="*/ 75 w 81"/>
                  <a:gd name="T17" fmla="*/ 8 h 50"/>
                  <a:gd name="T18" fmla="*/ 78 w 81"/>
                  <a:gd name="T19" fmla="*/ 17 h 50"/>
                  <a:gd name="T20" fmla="*/ 80 w 81"/>
                  <a:gd name="T21" fmla="*/ 30 h 50"/>
                  <a:gd name="T22" fmla="*/ 81 w 81"/>
                  <a:gd name="T23" fmla="*/ 41 h 50"/>
                  <a:gd name="T24" fmla="*/ 81 w 81"/>
                  <a:gd name="T25" fmla="*/ 45 h 50"/>
                  <a:gd name="T26" fmla="*/ 80 w 81"/>
                  <a:gd name="T27" fmla="*/ 46 h 50"/>
                  <a:gd name="T28" fmla="*/ 77 w 81"/>
                  <a:gd name="T29" fmla="*/ 48 h 50"/>
                  <a:gd name="T30" fmla="*/ 71 w 81"/>
                  <a:gd name="T31" fmla="*/ 49 h 50"/>
                  <a:gd name="T32" fmla="*/ 63 w 81"/>
                  <a:gd name="T33" fmla="*/ 50 h 50"/>
                  <a:gd name="T34" fmla="*/ 52 w 81"/>
                  <a:gd name="T35" fmla="*/ 49 h 50"/>
                  <a:gd name="T36" fmla="*/ 40 w 81"/>
                  <a:gd name="T37" fmla="*/ 47 h 50"/>
                  <a:gd name="T38" fmla="*/ 31 w 81"/>
                  <a:gd name="T39" fmla="*/ 45 h 50"/>
                  <a:gd name="T40" fmla="*/ 29 w 81"/>
                  <a:gd name="T41" fmla="*/ 44 h 50"/>
                  <a:gd name="T42" fmla="*/ 25 w 81"/>
                  <a:gd name="T43" fmla="*/ 35 h 50"/>
                  <a:gd name="T44" fmla="*/ 26 w 81"/>
                  <a:gd name="T45" fmla="*/ 35 h 50"/>
                  <a:gd name="T46" fmla="*/ 31 w 81"/>
                  <a:gd name="T47" fmla="*/ 38 h 50"/>
                  <a:gd name="T48" fmla="*/ 38 w 81"/>
                  <a:gd name="T49" fmla="*/ 41 h 50"/>
                  <a:gd name="T50" fmla="*/ 46 w 81"/>
                  <a:gd name="T51" fmla="*/ 42 h 50"/>
                  <a:gd name="T52" fmla="*/ 56 w 81"/>
                  <a:gd name="T53" fmla="*/ 42 h 50"/>
                  <a:gd name="T54" fmla="*/ 64 w 81"/>
                  <a:gd name="T55" fmla="*/ 42 h 50"/>
                  <a:gd name="T56" fmla="*/ 71 w 81"/>
                  <a:gd name="T57" fmla="*/ 41 h 50"/>
                  <a:gd name="T58" fmla="*/ 73 w 81"/>
                  <a:gd name="T59" fmla="*/ 41 h 50"/>
                  <a:gd name="T60" fmla="*/ 73 w 81"/>
                  <a:gd name="T61" fmla="*/ 38 h 50"/>
                  <a:gd name="T62" fmla="*/ 73 w 81"/>
                  <a:gd name="T63" fmla="*/ 29 h 50"/>
                  <a:gd name="T64" fmla="*/ 71 w 81"/>
                  <a:gd name="T65" fmla="*/ 20 h 50"/>
                  <a:gd name="T66" fmla="*/ 63 w 81"/>
                  <a:gd name="T67" fmla="*/ 12 h 50"/>
                  <a:gd name="T68" fmla="*/ 47 w 81"/>
                  <a:gd name="T69" fmla="*/ 9 h 50"/>
                  <a:gd name="T70" fmla="*/ 30 w 81"/>
                  <a:gd name="T71" fmla="*/ 11 h 50"/>
                  <a:gd name="T72" fmla="*/ 16 w 81"/>
                  <a:gd name="T73" fmla="*/ 13 h 50"/>
                  <a:gd name="T74" fmla="*/ 10 w 81"/>
                  <a:gd name="T75" fmla="*/ 15 h 50"/>
                  <a:gd name="T76" fmla="*/ 0 w 81"/>
                  <a:gd name="T77" fmla="*/ 0 h 50"/>
                  <a:gd name="T78" fmla="*/ 0 w 81"/>
                  <a:gd name="T7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1" h="50">
                    <a:moveTo>
                      <a:pt x="0" y="0"/>
                    </a:moveTo>
                    <a:lnTo>
                      <a:pt x="2" y="0"/>
                    </a:lnTo>
                    <a:lnTo>
                      <a:pt x="9" y="3"/>
                    </a:lnTo>
                    <a:lnTo>
                      <a:pt x="19" y="4"/>
                    </a:lnTo>
                    <a:lnTo>
                      <a:pt x="31" y="5"/>
                    </a:lnTo>
                    <a:lnTo>
                      <a:pt x="43" y="4"/>
                    </a:lnTo>
                    <a:lnTo>
                      <a:pt x="56" y="3"/>
                    </a:lnTo>
                    <a:lnTo>
                      <a:pt x="66" y="4"/>
                    </a:lnTo>
                    <a:lnTo>
                      <a:pt x="75" y="8"/>
                    </a:lnTo>
                    <a:lnTo>
                      <a:pt x="78" y="17"/>
                    </a:lnTo>
                    <a:lnTo>
                      <a:pt x="80" y="30"/>
                    </a:lnTo>
                    <a:lnTo>
                      <a:pt x="81" y="41"/>
                    </a:lnTo>
                    <a:lnTo>
                      <a:pt x="81" y="45"/>
                    </a:lnTo>
                    <a:lnTo>
                      <a:pt x="80" y="46"/>
                    </a:lnTo>
                    <a:lnTo>
                      <a:pt x="77" y="48"/>
                    </a:lnTo>
                    <a:lnTo>
                      <a:pt x="71" y="49"/>
                    </a:lnTo>
                    <a:lnTo>
                      <a:pt x="63" y="50"/>
                    </a:lnTo>
                    <a:lnTo>
                      <a:pt x="52" y="49"/>
                    </a:lnTo>
                    <a:lnTo>
                      <a:pt x="40" y="47"/>
                    </a:lnTo>
                    <a:lnTo>
                      <a:pt x="31" y="45"/>
                    </a:lnTo>
                    <a:lnTo>
                      <a:pt x="29" y="44"/>
                    </a:lnTo>
                    <a:lnTo>
                      <a:pt x="25" y="35"/>
                    </a:lnTo>
                    <a:lnTo>
                      <a:pt x="26" y="35"/>
                    </a:lnTo>
                    <a:lnTo>
                      <a:pt x="31" y="38"/>
                    </a:lnTo>
                    <a:lnTo>
                      <a:pt x="38" y="41"/>
                    </a:lnTo>
                    <a:lnTo>
                      <a:pt x="46" y="42"/>
                    </a:lnTo>
                    <a:lnTo>
                      <a:pt x="56" y="42"/>
                    </a:lnTo>
                    <a:lnTo>
                      <a:pt x="64" y="42"/>
                    </a:lnTo>
                    <a:lnTo>
                      <a:pt x="71" y="41"/>
                    </a:lnTo>
                    <a:lnTo>
                      <a:pt x="73" y="41"/>
                    </a:lnTo>
                    <a:lnTo>
                      <a:pt x="73" y="38"/>
                    </a:lnTo>
                    <a:lnTo>
                      <a:pt x="73" y="29"/>
                    </a:lnTo>
                    <a:lnTo>
                      <a:pt x="71" y="20"/>
                    </a:lnTo>
                    <a:lnTo>
                      <a:pt x="63" y="12"/>
                    </a:lnTo>
                    <a:lnTo>
                      <a:pt x="47" y="9"/>
                    </a:lnTo>
                    <a:lnTo>
                      <a:pt x="30" y="11"/>
                    </a:lnTo>
                    <a:lnTo>
                      <a:pt x="16" y="13"/>
                    </a:lnTo>
                    <a:lnTo>
                      <a:pt x="1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2" name="Freeform 100"/>
              <p:cNvSpPr>
                <a:spLocks/>
              </p:cNvSpPr>
              <p:nvPr/>
            </p:nvSpPr>
            <p:spPr bwMode="auto">
              <a:xfrm>
                <a:off x="2620" y="1693"/>
                <a:ext cx="43" cy="16"/>
              </a:xfrm>
              <a:custGeom>
                <a:avLst/>
                <a:gdLst>
                  <a:gd name="T0" fmla="*/ 0 w 43"/>
                  <a:gd name="T1" fmla="*/ 2 h 16"/>
                  <a:gd name="T2" fmla="*/ 3 w 43"/>
                  <a:gd name="T3" fmla="*/ 1 h 16"/>
                  <a:gd name="T4" fmla="*/ 13 w 43"/>
                  <a:gd name="T5" fmla="*/ 0 h 16"/>
                  <a:gd name="T6" fmla="*/ 22 w 43"/>
                  <a:gd name="T7" fmla="*/ 0 h 16"/>
                  <a:gd name="T8" fmla="*/ 32 w 43"/>
                  <a:gd name="T9" fmla="*/ 2 h 16"/>
                  <a:gd name="T10" fmla="*/ 38 w 43"/>
                  <a:gd name="T11" fmla="*/ 5 h 16"/>
                  <a:gd name="T12" fmla="*/ 41 w 43"/>
                  <a:gd name="T13" fmla="*/ 10 h 16"/>
                  <a:gd name="T14" fmla="*/ 42 w 43"/>
                  <a:gd name="T15" fmla="*/ 15 h 16"/>
                  <a:gd name="T16" fmla="*/ 43 w 43"/>
                  <a:gd name="T17" fmla="*/ 16 h 16"/>
                  <a:gd name="T18" fmla="*/ 29 w 43"/>
                  <a:gd name="T19" fmla="*/ 8 h 16"/>
                  <a:gd name="T20" fmla="*/ 4 w 43"/>
                  <a:gd name="T21" fmla="*/ 10 h 16"/>
                  <a:gd name="T22" fmla="*/ 0 w 43"/>
                  <a:gd name="T23" fmla="*/ 2 h 16"/>
                  <a:gd name="T24" fmla="*/ 0 w 43"/>
                  <a:gd name="T25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16">
                    <a:moveTo>
                      <a:pt x="0" y="2"/>
                    </a:moveTo>
                    <a:lnTo>
                      <a:pt x="3" y="1"/>
                    </a:lnTo>
                    <a:lnTo>
                      <a:pt x="13" y="0"/>
                    </a:lnTo>
                    <a:lnTo>
                      <a:pt x="22" y="0"/>
                    </a:lnTo>
                    <a:lnTo>
                      <a:pt x="32" y="2"/>
                    </a:lnTo>
                    <a:lnTo>
                      <a:pt x="38" y="5"/>
                    </a:lnTo>
                    <a:lnTo>
                      <a:pt x="41" y="10"/>
                    </a:lnTo>
                    <a:lnTo>
                      <a:pt x="42" y="15"/>
                    </a:lnTo>
                    <a:lnTo>
                      <a:pt x="43" y="16"/>
                    </a:lnTo>
                    <a:lnTo>
                      <a:pt x="29" y="8"/>
                    </a:lnTo>
                    <a:lnTo>
                      <a:pt x="4" y="1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3" name="Freeform 101"/>
              <p:cNvSpPr>
                <a:spLocks/>
              </p:cNvSpPr>
              <p:nvPr/>
            </p:nvSpPr>
            <p:spPr bwMode="auto">
              <a:xfrm>
                <a:off x="2624" y="1710"/>
                <a:ext cx="126" cy="183"/>
              </a:xfrm>
              <a:custGeom>
                <a:avLst/>
                <a:gdLst>
                  <a:gd name="T0" fmla="*/ 43 w 126"/>
                  <a:gd name="T1" fmla="*/ 21 h 183"/>
                  <a:gd name="T2" fmla="*/ 41 w 126"/>
                  <a:gd name="T3" fmla="*/ 27 h 183"/>
                  <a:gd name="T4" fmla="*/ 39 w 126"/>
                  <a:gd name="T5" fmla="*/ 44 h 183"/>
                  <a:gd name="T6" fmla="*/ 39 w 126"/>
                  <a:gd name="T7" fmla="*/ 67 h 183"/>
                  <a:gd name="T8" fmla="*/ 44 w 126"/>
                  <a:gd name="T9" fmla="*/ 93 h 183"/>
                  <a:gd name="T10" fmla="*/ 51 w 126"/>
                  <a:gd name="T11" fmla="*/ 115 h 183"/>
                  <a:gd name="T12" fmla="*/ 60 w 126"/>
                  <a:gd name="T13" fmla="*/ 135 h 183"/>
                  <a:gd name="T14" fmla="*/ 67 w 126"/>
                  <a:gd name="T15" fmla="*/ 144 h 183"/>
                  <a:gd name="T16" fmla="*/ 71 w 126"/>
                  <a:gd name="T17" fmla="*/ 148 h 183"/>
                  <a:gd name="T18" fmla="*/ 119 w 126"/>
                  <a:gd name="T19" fmla="*/ 146 h 183"/>
                  <a:gd name="T20" fmla="*/ 126 w 126"/>
                  <a:gd name="T21" fmla="*/ 158 h 183"/>
                  <a:gd name="T22" fmla="*/ 123 w 126"/>
                  <a:gd name="T23" fmla="*/ 158 h 183"/>
                  <a:gd name="T24" fmla="*/ 114 w 126"/>
                  <a:gd name="T25" fmla="*/ 159 h 183"/>
                  <a:gd name="T26" fmla="*/ 100 w 126"/>
                  <a:gd name="T27" fmla="*/ 160 h 183"/>
                  <a:gd name="T28" fmla="*/ 83 w 126"/>
                  <a:gd name="T29" fmla="*/ 164 h 183"/>
                  <a:gd name="T30" fmla="*/ 63 w 126"/>
                  <a:gd name="T31" fmla="*/ 168 h 183"/>
                  <a:gd name="T32" fmla="*/ 45 w 126"/>
                  <a:gd name="T33" fmla="*/ 176 h 183"/>
                  <a:gd name="T34" fmla="*/ 32 w 126"/>
                  <a:gd name="T35" fmla="*/ 180 h 183"/>
                  <a:gd name="T36" fmla="*/ 28 w 126"/>
                  <a:gd name="T37" fmla="*/ 183 h 183"/>
                  <a:gd name="T38" fmla="*/ 51 w 126"/>
                  <a:gd name="T39" fmla="*/ 151 h 183"/>
                  <a:gd name="T40" fmla="*/ 48 w 126"/>
                  <a:gd name="T41" fmla="*/ 146 h 183"/>
                  <a:gd name="T42" fmla="*/ 43 w 126"/>
                  <a:gd name="T43" fmla="*/ 131 h 183"/>
                  <a:gd name="T44" fmla="*/ 36 w 126"/>
                  <a:gd name="T45" fmla="*/ 110 h 183"/>
                  <a:gd name="T46" fmla="*/ 32 w 126"/>
                  <a:gd name="T47" fmla="*/ 87 h 183"/>
                  <a:gd name="T48" fmla="*/ 28 w 126"/>
                  <a:gd name="T49" fmla="*/ 61 h 183"/>
                  <a:gd name="T50" fmla="*/ 27 w 126"/>
                  <a:gd name="T51" fmla="*/ 39 h 183"/>
                  <a:gd name="T52" fmla="*/ 27 w 126"/>
                  <a:gd name="T53" fmla="*/ 23 h 183"/>
                  <a:gd name="T54" fmla="*/ 28 w 126"/>
                  <a:gd name="T55" fmla="*/ 17 h 183"/>
                  <a:gd name="T56" fmla="*/ 0 w 126"/>
                  <a:gd name="T57" fmla="*/ 0 h 183"/>
                  <a:gd name="T58" fmla="*/ 21 w 126"/>
                  <a:gd name="T59" fmla="*/ 3 h 183"/>
                  <a:gd name="T60" fmla="*/ 43 w 126"/>
                  <a:gd name="T61" fmla="*/ 21 h 183"/>
                  <a:gd name="T62" fmla="*/ 43 w 126"/>
                  <a:gd name="T63" fmla="*/ 21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183">
                    <a:moveTo>
                      <a:pt x="43" y="21"/>
                    </a:moveTo>
                    <a:lnTo>
                      <a:pt x="41" y="27"/>
                    </a:lnTo>
                    <a:lnTo>
                      <a:pt x="39" y="44"/>
                    </a:lnTo>
                    <a:lnTo>
                      <a:pt x="39" y="67"/>
                    </a:lnTo>
                    <a:lnTo>
                      <a:pt x="44" y="93"/>
                    </a:lnTo>
                    <a:lnTo>
                      <a:pt x="51" y="115"/>
                    </a:lnTo>
                    <a:lnTo>
                      <a:pt x="60" y="135"/>
                    </a:lnTo>
                    <a:lnTo>
                      <a:pt x="67" y="144"/>
                    </a:lnTo>
                    <a:lnTo>
                      <a:pt x="71" y="148"/>
                    </a:lnTo>
                    <a:lnTo>
                      <a:pt x="119" y="146"/>
                    </a:lnTo>
                    <a:lnTo>
                      <a:pt x="126" y="158"/>
                    </a:lnTo>
                    <a:lnTo>
                      <a:pt x="123" y="158"/>
                    </a:lnTo>
                    <a:lnTo>
                      <a:pt x="114" y="159"/>
                    </a:lnTo>
                    <a:lnTo>
                      <a:pt x="100" y="160"/>
                    </a:lnTo>
                    <a:lnTo>
                      <a:pt x="83" y="164"/>
                    </a:lnTo>
                    <a:lnTo>
                      <a:pt x="63" y="168"/>
                    </a:lnTo>
                    <a:lnTo>
                      <a:pt x="45" y="176"/>
                    </a:lnTo>
                    <a:lnTo>
                      <a:pt x="32" y="180"/>
                    </a:lnTo>
                    <a:lnTo>
                      <a:pt x="28" y="183"/>
                    </a:lnTo>
                    <a:lnTo>
                      <a:pt x="51" y="151"/>
                    </a:lnTo>
                    <a:lnTo>
                      <a:pt x="48" y="146"/>
                    </a:lnTo>
                    <a:lnTo>
                      <a:pt x="43" y="131"/>
                    </a:lnTo>
                    <a:lnTo>
                      <a:pt x="36" y="110"/>
                    </a:lnTo>
                    <a:lnTo>
                      <a:pt x="32" y="87"/>
                    </a:lnTo>
                    <a:lnTo>
                      <a:pt x="28" y="61"/>
                    </a:lnTo>
                    <a:lnTo>
                      <a:pt x="27" y="39"/>
                    </a:lnTo>
                    <a:lnTo>
                      <a:pt x="27" y="23"/>
                    </a:lnTo>
                    <a:lnTo>
                      <a:pt x="28" y="17"/>
                    </a:lnTo>
                    <a:lnTo>
                      <a:pt x="0" y="0"/>
                    </a:lnTo>
                    <a:lnTo>
                      <a:pt x="21" y="3"/>
                    </a:lnTo>
                    <a:lnTo>
                      <a:pt x="43" y="21"/>
                    </a:lnTo>
                    <a:lnTo>
                      <a:pt x="43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4" name="Freeform 102"/>
              <p:cNvSpPr>
                <a:spLocks/>
              </p:cNvSpPr>
              <p:nvPr/>
            </p:nvSpPr>
            <p:spPr bwMode="auto">
              <a:xfrm>
                <a:off x="2543" y="1680"/>
                <a:ext cx="25" cy="36"/>
              </a:xfrm>
              <a:custGeom>
                <a:avLst/>
                <a:gdLst>
                  <a:gd name="T0" fmla="*/ 11 w 25"/>
                  <a:gd name="T1" fmla="*/ 0 h 36"/>
                  <a:gd name="T2" fmla="*/ 25 w 25"/>
                  <a:gd name="T3" fmla="*/ 8 h 36"/>
                  <a:gd name="T4" fmla="*/ 20 w 25"/>
                  <a:gd name="T5" fmla="*/ 36 h 36"/>
                  <a:gd name="T6" fmla="*/ 0 w 25"/>
                  <a:gd name="T7" fmla="*/ 15 h 36"/>
                  <a:gd name="T8" fmla="*/ 11 w 25"/>
                  <a:gd name="T9" fmla="*/ 0 h 36"/>
                  <a:gd name="T10" fmla="*/ 11 w 25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6">
                    <a:moveTo>
                      <a:pt x="11" y="0"/>
                    </a:moveTo>
                    <a:lnTo>
                      <a:pt x="25" y="8"/>
                    </a:lnTo>
                    <a:lnTo>
                      <a:pt x="20" y="36"/>
                    </a:lnTo>
                    <a:lnTo>
                      <a:pt x="0" y="15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5" name="Freeform 103"/>
              <p:cNvSpPr>
                <a:spLocks/>
              </p:cNvSpPr>
              <p:nvPr/>
            </p:nvSpPr>
            <p:spPr bwMode="auto">
              <a:xfrm>
                <a:off x="2533" y="1707"/>
                <a:ext cx="50" cy="117"/>
              </a:xfrm>
              <a:custGeom>
                <a:avLst/>
                <a:gdLst>
                  <a:gd name="T0" fmla="*/ 26 w 50"/>
                  <a:gd name="T1" fmla="*/ 0 h 117"/>
                  <a:gd name="T2" fmla="*/ 30 w 50"/>
                  <a:gd name="T3" fmla="*/ 4 h 117"/>
                  <a:gd name="T4" fmla="*/ 37 w 50"/>
                  <a:gd name="T5" fmla="*/ 16 h 117"/>
                  <a:gd name="T6" fmla="*/ 45 w 50"/>
                  <a:gd name="T7" fmla="*/ 31 h 117"/>
                  <a:gd name="T8" fmla="*/ 50 w 50"/>
                  <a:gd name="T9" fmla="*/ 51 h 117"/>
                  <a:gd name="T10" fmla="*/ 47 w 50"/>
                  <a:gd name="T11" fmla="*/ 67 h 117"/>
                  <a:gd name="T12" fmla="*/ 41 w 50"/>
                  <a:gd name="T13" fmla="*/ 81 h 117"/>
                  <a:gd name="T14" fmla="*/ 34 w 50"/>
                  <a:gd name="T15" fmla="*/ 92 h 117"/>
                  <a:gd name="T16" fmla="*/ 32 w 50"/>
                  <a:gd name="T17" fmla="*/ 96 h 117"/>
                  <a:gd name="T18" fmla="*/ 0 w 50"/>
                  <a:gd name="T19" fmla="*/ 117 h 117"/>
                  <a:gd name="T20" fmla="*/ 4 w 50"/>
                  <a:gd name="T21" fmla="*/ 84 h 117"/>
                  <a:gd name="T22" fmla="*/ 5 w 50"/>
                  <a:gd name="T23" fmla="*/ 83 h 117"/>
                  <a:gd name="T24" fmla="*/ 9 w 50"/>
                  <a:gd name="T25" fmla="*/ 79 h 117"/>
                  <a:gd name="T26" fmla="*/ 16 w 50"/>
                  <a:gd name="T27" fmla="*/ 70 h 117"/>
                  <a:gd name="T28" fmla="*/ 20 w 50"/>
                  <a:gd name="T29" fmla="*/ 57 h 117"/>
                  <a:gd name="T30" fmla="*/ 22 w 50"/>
                  <a:gd name="T31" fmla="*/ 39 h 117"/>
                  <a:gd name="T32" fmla="*/ 25 w 50"/>
                  <a:gd name="T33" fmla="*/ 20 h 117"/>
                  <a:gd name="T34" fmla="*/ 25 w 50"/>
                  <a:gd name="T35" fmla="*/ 5 h 117"/>
                  <a:gd name="T36" fmla="*/ 26 w 50"/>
                  <a:gd name="T37" fmla="*/ 0 h 117"/>
                  <a:gd name="T38" fmla="*/ 26 w 50"/>
                  <a:gd name="T3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0" h="117">
                    <a:moveTo>
                      <a:pt x="26" y="0"/>
                    </a:moveTo>
                    <a:lnTo>
                      <a:pt x="30" y="4"/>
                    </a:lnTo>
                    <a:lnTo>
                      <a:pt x="37" y="16"/>
                    </a:lnTo>
                    <a:lnTo>
                      <a:pt x="45" y="31"/>
                    </a:lnTo>
                    <a:lnTo>
                      <a:pt x="50" y="51"/>
                    </a:lnTo>
                    <a:lnTo>
                      <a:pt x="47" y="67"/>
                    </a:lnTo>
                    <a:lnTo>
                      <a:pt x="41" y="81"/>
                    </a:lnTo>
                    <a:lnTo>
                      <a:pt x="34" y="92"/>
                    </a:lnTo>
                    <a:lnTo>
                      <a:pt x="32" y="96"/>
                    </a:lnTo>
                    <a:lnTo>
                      <a:pt x="0" y="117"/>
                    </a:lnTo>
                    <a:lnTo>
                      <a:pt x="4" y="84"/>
                    </a:lnTo>
                    <a:lnTo>
                      <a:pt x="5" y="83"/>
                    </a:lnTo>
                    <a:lnTo>
                      <a:pt x="9" y="79"/>
                    </a:lnTo>
                    <a:lnTo>
                      <a:pt x="16" y="70"/>
                    </a:lnTo>
                    <a:lnTo>
                      <a:pt x="20" y="57"/>
                    </a:lnTo>
                    <a:lnTo>
                      <a:pt x="22" y="39"/>
                    </a:lnTo>
                    <a:lnTo>
                      <a:pt x="25" y="20"/>
                    </a:lnTo>
                    <a:lnTo>
                      <a:pt x="25" y="5"/>
                    </a:lnTo>
                    <a:lnTo>
                      <a:pt x="26" y="0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6" name="Freeform 104"/>
              <p:cNvSpPr>
                <a:spLocks/>
              </p:cNvSpPr>
              <p:nvPr/>
            </p:nvSpPr>
            <p:spPr bwMode="auto">
              <a:xfrm>
                <a:off x="2558" y="1654"/>
                <a:ext cx="32" cy="125"/>
              </a:xfrm>
              <a:custGeom>
                <a:avLst/>
                <a:gdLst>
                  <a:gd name="T0" fmla="*/ 0 w 32"/>
                  <a:gd name="T1" fmla="*/ 9 h 125"/>
                  <a:gd name="T2" fmla="*/ 3 w 32"/>
                  <a:gd name="T3" fmla="*/ 11 h 125"/>
                  <a:gd name="T4" fmla="*/ 11 w 32"/>
                  <a:gd name="T5" fmla="*/ 21 h 125"/>
                  <a:gd name="T6" fmla="*/ 19 w 32"/>
                  <a:gd name="T7" fmla="*/ 35 h 125"/>
                  <a:gd name="T8" fmla="*/ 26 w 32"/>
                  <a:gd name="T9" fmla="*/ 55 h 125"/>
                  <a:gd name="T10" fmla="*/ 25 w 32"/>
                  <a:gd name="T11" fmla="*/ 77 h 125"/>
                  <a:gd name="T12" fmla="*/ 22 w 32"/>
                  <a:gd name="T13" fmla="*/ 100 h 125"/>
                  <a:gd name="T14" fmla="*/ 17 w 32"/>
                  <a:gd name="T15" fmla="*/ 117 h 125"/>
                  <a:gd name="T16" fmla="*/ 15 w 32"/>
                  <a:gd name="T17" fmla="*/ 125 h 125"/>
                  <a:gd name="T18" fmla="*/ 17 w 32"/>
                  <a:gd name="T19" fmla="*/ 118 h 125"/>
                  <a:gd name="T20" fmla="*/ 23 w 32"/>
                  <a:gd name="T21" fmla="*/ 104 h 125"/>
                  <a:gd name="T22" fmla="*/ 29 w 32"/>
                  <a:gd name="T23" fmla="*/ 81 h 125"/>
                  <a:gd name="T24" fmla="*/ 32 w 32"/>
                  <a:gd name="T25" fmla="*/ 58 h 125"/>
                  <a:gd name="T26" fmla="*/ 29 w 32"/>
                  <a:gd name="T27" fmla="*/ 35 h 125"/>
                  <a:gd name="T28" fmla="*/ 23 w 32"/>
                  <a:gd name="T29" fmla="*/ 17 h 125"/>
                  <a:gd name="T30" fmla="*/ 17 w 32"/>
                  <a:gd name="T31" fmla="*/ 4 h 125"/>
                  <a:gd name="T32" fmla="*/ 15 w 32"/>
                  <a:gd name="T33" fmla="*/ 0 h 125"/>
                  <a:gd name="T34" fmla="*/ 0 w 32"/>
                  <a:gd name="T35" fmla="*/ 9 h 125"/>
                  <a:gd name="T36" fmla="*/ 0 w 32"/>
                  <a:gd name="T37" fmla="*/ 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125">
                    <a:moveTo>
                      <a:pt x="0" y="9"/>
                    </a:moveTo>
                    <a:lnTo>
                      <a:pt x="3" y="11"/>
                    </a:lnTo>
                    <a:lnTo>
                      <a:pt x="11" y="21"/>
                    </a:lnTo>
                    <a:lnTo>
                      <a:pt x="19" y="35"/>
                    </a:lnTo>
                    <a:lnTo>
                      <a:pt x="26" y="55"/>
                    </a:lnTo>
                    <a:lnTo>
                      <a:pt x="25" y="77"/>
                    </a:lnTo>
                    <a:lnTo>
                      <a:pt x="22" y="100"/>
                    </a:lnTo>
                    <a:lnTo>
                      <a:pt x="17" y="117"/>
                    </a:lnTo>
                    <a:lnTo>
                      <a:pt x="15" y="125"/>
                    </a:lnTo>
                    <a:lnTo>
                      <a:pt x="17" y="118"/>
                    </a:lnTo>
                    <a:lnTo>
                      <a:pt x="23" y="104"/>
                    </a:lnTo>
                    <a:lnTo>
                      <a:pt x="29" y="81"/>
                    </a:lnTo>
                    <a:lnTo>
                      <a:pt x="32" y="58"/>
                    </a:lnTo>
                    <a:lnTo>
                      <a:pt x="29" y="35"/>
                    </a:lnTo>
                    <a:lnTo>
                      <a:pt x="23" y="17"/>
                    </a:lnTo>
                    <a:lnTo>
                      <a:pt x="17" y="4"/>
                    </a:lnTo>
                    <a:lnTo>
                      <a:pt x="15" y="0"/>
                    </a:lnTo>
                    <a:lnTo>
                      <a:pt x="0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7" name="Freeform 105"/>
              <p:cNvSpPr>
                <a:spLocks/>
              </p:cNvSpPr>
              <p:nvPr/>
            </p:nvSpPr>
            <p:spPr bwMode="auto">
              <a:xfrm>
                <a:off x="2223" y="1837"/>
                <a:ext cx="360" cy="210"/>
              </a:xfrm>
              <a:custGeom>
                <a:avLst/>
                <a:gdLst>
                  <a:gd name="T0" fmla="*/ 313 w 360"/>
                  <a:gd name="T1" fmla="*/ 76 h 210"/>
                  <a:gd name="T2" fmla="*/ 314 w 360"/>
                  <a:gd name="T3" fmla="*/ 90 h 210"/>
                  <a:gd name="T4" fmla="*/ 320 w 360"/>
                  <a:gd name="T5" fmla="*/ 110 h 210"/>
                  <a:gd name="T6" fmla="*/ 330 w 360"/>
                  <a:gd name="T7" fmla="*/ 127 h 210"/>
                  <a:gd name="T8" fmla="*/ 327 w 360"/>
                  <a:gd name="T9" fmla="*/ 127 h 210"/>
                  <a:gd name="T10" fmla="*/ 296 w 360"/>
                  <a:gd name="T11" fmla="*/ 123 h 210"/>
                  <a:gd name="T12" fmla="*/ 254 w 360"/>
                  <a:gd name="T13" fmla="*/ 152 h 210"/>
                  <a:gd name="T14" fmla="*/ 220 w 360"/>
                  <a:gd name="T15" fmla="*/ 201 h 210"/>
                  <a:gd name="T16" fmla="*/ 203 w 360"/>
                  <a:gd name="T17" fmla="*/ 203 h 210"/>
                  <a:gd name="T18" fmla="*/ 138 w 360"/>
                  <a:gd name="T19" fmla="*/ 162 h 210"/>
                  <a:gd name="T20" fmla="*/ 67 w 360"/>
                  <a:gd name="T21" fmla="*/ 141 h 210"/>
                  <a:gd name="T22" fmla="*/ 26 w 360"/>
                  <a:gd name="T23" fmla="*/ 148 h 210"/>
                  <a:gd name="T24" fmla="*/ 23 w 360"/>
                  <a:gd name="T25" fmla="*/ 152 h 210"/>
                  <a:gd name="T26" fmla="*/ 40 w 360"/>
                  <a:gd name="T27" fmla="*/ 160 h 210"/>
                  <a:gd name="T28" fmla="*/ 69 w 360"/>
                  <a:gd name="T29" fmla="*/ 169 h 210"/>
                  <a:gd name="T30" fmla="*/ 93 w 360"/>
                  <a:gd name="T31" fmla="*/ 174 h 210"/>
                  <a:gd name="T32" fmla="*/ 95 w 360"/>
                  <a:gd name="T33" fmla="*/ 176 h 210"/>
                  <a:gd name="T34" fmla="*/ 74 w 360"/>
                  <a:gd name="T35" fmla="*/ 177 h 210"/>
                  <a:gd name="T36" fmla="*/ 37 w 360"/>
                  <a:gd name="T37" fmla="*/ 169 h 210"/>
                  <a:gd name="T38" fmla="*/ 4 w 360"/>
                  <a:gd name="T39" fmla="*/ 155 h 210"/>
                  <a:gd name="T40" fmla="*/ 8 w 360"/>
                  <a:gd name="T41" fmla="*/ 145 h 210"/>
                  <a:gd name="T42" fmla="*/ 60 w 360"/>
                  <a:gd name="T43" fmla="*/ 103 h 210"/>
                  <a:gd name="T44" fmla="*/ 112 w 360"/>
                  <a:gd name="T45" fmla="*/ 47 h 210"/>
                  <a:gd name="T46" fmla="*/ 139 w 360"/>
                  <a:gd name="T47" fmla="*/ 6 h 210"/>
                  <a:gd name="T48" fmla="*/ 143 w 360"/>
                  <a:gd name="T49" fmla="*/ 3 h 210"/>
                  <a:gd name="T50" fmla="*/ 137 w 360"/>
                  <a:gd name="T51" fmla="*/ 28 h 210"/>
                  <a:gd name="T52" fmla="*/ 102 w 360"/>
                  <a:gd name="T53" fmla="*/ 74 h 210"/>
                  <a:gd name="T54" fmla="*/ 54 w 360"/>
                  <a:gd name="T55" fmla="*/ 119 h 210"/>
                  <a:gd name="T56" fmla="*/ 52 w 360"/>
                  <a:gd name="T57" fmla="*/ 126 h 210"/>
                  <a:gd name="T58" fmla="*/ 91 w 360"/>
                  <a:gd name="T59" fmla="*/ 127 h 210"/>
                  <a:gd name="T60" fmla="*/ 152 w 360"/>
                  <a:gd name="T61" fmla="*/ 148 h 210"/>
                  <a:gd name="T62" fmla="*/ 203 w 360"/>
                  <a:gd name="T63" fmla="*/ 178 h 210"/>
                  <a:gd name="T64" fmla="*/ 249 w 360"/>
                  <a:gd name="T65" fmla="*/ 126 h 210"/>
                  <a:gd name="T66" fmla="*/ 270 w 360"/>
                  <a:gd name="T67" fmla="*/ 113 h 210"/>
                  <a:gd name="T68" fmla="*/ 283 w 360"/>
                  <a:gd name="T69" fmla="*/ 110 h 210"/>
                  <a:gd name="T70" fmla="*/ 303 w 360"/>
                  <a:gd name="T71" fmla="*/ 78 h 210"/>
                  <a:gd name="T72" fmla="*/ 360 w 360"/>
                  <a:gd name="T73" fmla="*/ 37 h 210"/>
                  <a:gd name="T74" fmla="*/ 314 w 360"/>
                  <a:gd name="T75" fmla="*/ 74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60" h="210">
                    <a:moveTo>
                      <a:pt x="314" y="74"/>
                    </a:moveTo>
                    <a:lnTo>
                      <a:pt x="313" y="76"/>
                    </a:lnTo>
                    <a:lnTo>
                      <a:pt x="314" y="82"/>
                    </a:lnTo>
                    <a:lnTo>
                      <a:pt x="314" y="90"/>
                    </a:lnTo>
                    <a:lnTo>
                      <a:pt x="317" y="100"/>
                    </a:lnTo>
                    <a:lnTo>
                      <a:pt x="320" y="110"/>
                    </a:lnTo>
                    <a:lnTo>
                      <a:pt x="326" y="120"/>
                    </a:lnTo>
                    <a:lnTo>
                      <a:pt x="330" y="127"/>
                    </a:lnTo>
                    <a:lnTo>
                      <a:pt x="332" y="131"/>
                    </a:lnTo>
                    <a:lnTo>
                      <a:pt x="327" y="127"/>
                    </a:lnTo>
                    <a:lnTo>
                      <a:pt x="315" y="123"/>
                    </a:lnTo>
                    <a:lnTo>
                      <a:pt x="296" y="123"/>
                    </a:lnTo>
                    <a:lnTo>
                      <a:pt x="275" y="132"/>
                    </a:lnTo>
                    <a:lnTo>
                      <a:pt x="254" y="152"/>
                    </a:lnTo>
                    <a:lnTo>
                      <a:pt x="234" y="178"/>
                    </a:lnTo>
                    <a:lnTo>
                      <a:pt x="220" y="201"/>
                    </a:lnTo>
                    <a:lnTo>
                      <a:pt x="214" y="210"/>
                    </a:lnTo>
                    <a:lnTo>
                      <a:pt x="203" y="203"/>
                    </a:lnTo>
                    <a:lnTo>
                      <a:pt x="175" y="185"/>
                    </a:lnTo>
                    <a:lnTo>
                      <a:pt x="138" y="162"/>
                    </a:lnTo>
                    <a:lnTo>
                      <a:pt x="100" y="148"/>
                    </a:lnTo>
                    <a:lnTo>
                      <a:pt x="67" y="141"/>
                    </a:lnTo>
                    <a:lnTo>
                      <a:pt x="41" y="143"/>
                    </a:lnTo>
                    <a:lnTo>
                      <a:pt x="26" y="148"/>
                    </a:lnTo>
                    <a:lnTo>
                      <a:pt x="21" y="151"/>
                    </a:lnTo>
                    <a:lnTo>
                      <a:pt x="23" y="152"/>
                    </a:lnTo>
                    <a:lnTo>
                      <a:pt x="30" y="155"/>
                    </a:lnTo>
                    <a:lnTo>
                      <a:pt x="40" y="160"/>
                    </a:lnTo>
                    <a:lnTo>
                      <a:pt x="54" y="165"/>
                    </a:lnTo>
                    <a:lnTo>
                      <a:pt x="69" y="169"/>
                    </a:lnTo>
                    <a:lnTo>
                      <a:pt x="83" y="172"/>
                    </a:lnTo>
                    <a:lnTo>
                      <a:pt x="93" y="174"/>
                    </a:lnTo>
                    <a:lnTo>
                      <a:pt x="99" y="175"/>
                    </a:lnTo>
                    <a:lnTo>
                      <a:pt x="95" y="176"/>
                    </a:lnTo>
                    <a:lnTo>
                      <a:pt x="87" y="177"/>
                    </a:lnTo>
                    <a:lnTo>
                      <a:pt x="74" y="177"/>
                    </a:lnTo>
                    <a:lnTo>
                      <a:pt x="57" y="175"/>
                    </a:lnTo>
                    <a:lnTo>
                      <a:pt x="37" y="169"/>
                    </a:lnTo>
                    <a:lnTo>
                      <a:pt x="19" y="161"/>
                    </a:lnTo>
                    <a:lnTo>
                      <a:pt x="4" y="155"/>
                    </a:lnTo>
                    <a:lnTo>
                      <a:pt x="0" y="153"/>
                    </a:lnTo>
                    <a:lnTo>
                      <a:pt x="8" y="145"/>
                    </a:lnTo>
                    <a:lnTo>
                      <a:pt x="31" y="127"/>
                    </a:lnTo>
                    <a:lnTo>
                      <a:pt x="60" y="103"/>
                    </a:lnTo>
                    <a:lnTo>
                      <a:pt x="89" y="74"/>
                    </a:lnTo>
                    <a:lnTo>
                      <a:pt x="112" y="47"/>
                    </a:lnTo>
                    <a:lnTo>
                      <a:pt x="129" y="23"/>
                    </a:lnTo>
                    <a:lnTo>
                      <a:pt x="139" y="6"/>
                    </a:lnTo>
                    <a:lnTo>
                      <a:pt x="143" y="0"/>
                    </a:lnTo>
                    <a:lnTo>
                      <a:pt x="143" y="3"/>
                    </a:lnTo>
                    <a:lnTo>
                      <a:pt x="142" y="13"/>
                    </a:lnTo>
                    <a:lnTo>
                      <a:pt x="137" y="28"/>
                    </a:lnTo>
                    <a:lnTo>
                      <a:pt x="124" y="49"/>
                    </a:lnTo>
                    <a:lnTo>
                      <a:pt x="102" y="74"/>
                    </a:lnTo>
                    <a:lnTo>
                      <a:pt x="76" y="100"/>
                    </a:lnTo>
                    <a:lnTo>
                      <a:pt x="54" y="119"/>
                    </a:lnTo>
                    <a:lnTo>
                      <a:pt x="47" y="127"/>
                    </a:lnTo>
                    <a:lnTo>
                      <a:pt x="52" y="126"/>
                    </a:lnTo>
                    <a:lnTo>
                      <a:pt x="68" y="125"/>
                    </a:lnTo>
                    <a:lnTo>
                      <a:pt x="91" y="127"/>
                    </a:lnTo>
                    <a:lnTo>
                      <a:pt x="121" y="135"/>
                    </a:lnTo>
                    <a:lnTo>
                      <a:pt x="152" y="148"/>
                    </a:lnTo>
                    <a:lnTo>
                      <a:pt x="181" y="165"/>
                    </a:lnTo>
                    <a:lnTo>
                      <a:pt x="203" y="178"/>
                    </a:lnTo>
                    <a:lnTo>
                      <a:pt x="211" y="185"/>
                    </a:lnTo>
                    <a:lnTo>
                      <a:pt x="249" y="126"/>
                    </a:lnTo>
                    <a:lnTo>
                      <a:pt x="203" y="119"/>
                    </a:lnTo>
                    <a:lnTo>
                      <a:pt x="270" y="113"/>
                    </a:lnTo>
                    <a:lnTo>
                      <a:pt x="283" y="83"/>
                    </a:lnTo>
                    <a:lnTo>
                      <a:pt x="283" y="110"/>
                    </a:lnTo>
                    <a:lnTo>
                      <a:pt x="303" y="110"/>
                    </a:lnTo>
                    <a:lnTo>
                      <a:pt x="303" y="78"/>
                    </a:lnTo>
                    <a:lnTo>
                      <a:pt x="340" y="37"/>
                    </a:lnTo>
                    <a:lnTo>
                      <a:pt x="360" y="37"/>
                    </a:lnTo>
                    <a:lnTo>
                      <a:pt x="333" y="65"/>
                    </a:lnTo>
                    <a:lnTo>
                      <a:pt x="314" y="74"/>
                    </a:lnTo>
                    <a:lnTo>
                      <a:pt x="314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8" name="Freeform 106"/>
              <p:cNvSpPr>
                <a:spLocks/>
              </p:cNvSpPr>
              <p:nvPr/>
            </p:nvSpPr>
            <p:spPr bwMode="auto">
              <a:xfrm>
                <a:off x="2446" y="1867"/>
                <a:ext cx="82" cy="56"/>
              </a:xfrm>
              <a:custGeom>
                <a:avLst/>
                <a:gdLst>
                  <a:gd name="T0" fmla="*/ 15 w 82"/>
                  <a:gd name="T1" fmla="*/ 0 h 56"/>
                  <a:gd name="T2" fmla="*/ 0 w 82"/>
                  <a:gd name="T3" fmla="*/ 44 h 56"/>
                  <a:gd name="T4" fmla="*/ 37 w 82"/>
                  <a:gd name="T5" fmla="*/ 56 h 56"/>
                  <a:gd name="T6" fmla="*/ 74 w 82"/>
                  <a:gd name="T7" fmla="*/ 56 h 56"/>
                  <a:gd name="T8" fmla="*/ 82 w 82"/>
                  <a:gd name="T9" fmla="*/ 16 h 56"/>
                  <a:gd name="T10" fmla="*/ 31 w 82"/>
                  <a:gd name="T11" fmla="*/ 3 h 56"/>
                  <a:gd name="T12" fmla="*/ 68 w 82"/>
                  <a:gd name="T13" fmla="*/ 23 h 56"/>
                  <a:gd name="T14" fmla="*/ 59 w 82"/>
                  <a:gd name="T15" fmla="*/ 41 h 56"/>
                  <a:gd name="T16" fmla="*/ 13 w 82"/>
                  <a:gd name="T17" fmla="*/ 35 h 56"/>
                  <a:gd name="T18" fmla="*/ 21 w 82"/>
                  <a:gd name="T19" fmla="*/ 11 h 56"/>
                  <a:gd name="T20" fmla="*/ 15 w 82"/>
                  <a:gd name="T21" fmla="*/ 0 h 56"/>
                  <a:gd name="T22" fmla="*/ 15 w 82"/>
                  <a:gd name="T2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2" h="56">
                    <a:moveTo>
                      <a:pt x="15" y="0"/>
                    </a:moveTo>
                    <a:lnTo>
                      <a:pt x="0" y="44"/>
                    </a:lnTo>
                    <a:lnTo>
                      <a:pt x="37" y="56"/>
                    </a:lnTo>
                    <a:lnTo>
                      <a:pt x="74" y="56"/>
                    </a:lnTo>
                    <a:lnTo>
                      <a:pt x="82" y="16"/>
                    </a:lnTo>
                    <a:lnTo>
                      <a:pt x="31" y="3"/>
                    </a:lnTo>
                    <a:lnTo>
                      <a:pt x="68" y="23"/>
                    </a:lnTo>
                    <a:lnTo>
                      <a:pt x="59" y="41"/>
                    </a:lnTo>
                    <a:lnTo>
                      <a:pt x="13" y="35"/>
                    </a:lnTo>
                    <a:lnTo>
                      <a:pt x="21" y="11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9" name="Freeform 107"/>
              <p:cNvSpPr>
                <a:spLocks/>
              </p:cNvSpPr>
              <p:nvPr/>
            </p:nvSpPr>
            <p:spPr bwMode="auto">
              <a:xfrm>
                <a:off x="2364" y="1829"/>
                <a:ext cx="98" cy="66"/>
              </a:xfrm>
              <a:custGeom>
                <a:avLst/>
                <a:gdLst>
                  <a:gd name="T0" fmla="*/ 0 w 98"/>
                  <a:gd name="T1" fmla="*/ 0 h 66"/>
                  <a:gd name="T2" fmla="*/ 2 w 98"/>
                  <a:gd name="T3" fmla="*/ 2 h 66"/>
                  <a:gd name="T4" fmla="*/ 9 w 98"/>
                  <a:gd name="T5" fmla="*/ 9 h 66"/>
                  <a:gd name="T6" fmla="*/ 19 w 98"/>
                  <a:gd name="T7" fmla="*/ 19 h 66"/>
                  <a:gd name="T8" fmla="*/ 35 w 98"/>
                  <a:gd name="T9" fmla="*/ 29 h 66"/>
                  <a:gd name="T10" fmla="*/ 54 w 98"/>
                  <a:gd name="T11" fmla="*/ 38 h 66"/>
                  <a:gd name="T12" fmla="*/ 74 w 98"/>
                  <a:gd name="T13" fmla="*/ 46 h 66"/>
                  <a:gd name="T14" fmla="*/ 90 w 98"/>
                  <a:gd name="T15" fmla="*/ 52 h 66"/>
                  <a:gd name="T16" fmla="*/ 98 w 98"/>
                  <a:gd name="T17" fmla="*/ 54 h 66"/>
                  <a:gd name="T18" fmla="*/ 91 w 98"/>
                  <a:gd name="T19" fmla="*/ 66 h 66"/>
                  <a:gd name="T20" fmla="*/ 87 w 98"/>
                  <a:gd name="T21" fmla="*/ 64 h 66"/>
                  <a:gd name="T22" fmla="*/ 74 w 98"/>
                  <a:gd name="T23" fmla="*/ 59 h 66"/>
                  <a:gd name="T24" fmla="*/ 58 w 98"/>
                  <a:gd name="T25" fmla="*/ 51 h 66"/>
                  <a:gd name="T26" fmla="*/ 40 w 98"/>
                  <a:gd name="T27" fmla="*/ 42 h 66"/>
                  <a:gd name="T28" fmla="*/ 25 w 98"/>
                  <a:gd name="T29" fmla="*/ 34 h 66"/>
                  <a:gd name="T30" fmla="*/ 12 w 98"/>
                  <a:gd name="T31" fmla="*/ 25 h 66"/>
                  <a:gd name="T32" fmla="*/ 3 w 98"/>
                  <a:gd name="T33" fmla="*/ 20 h 66"/>
                  <a:gd name="T34" fmla="*/ 0 w 98"/>
                  <a:gd name="T35" fmla="*/ 18 h 66"/>
                  <a:gd name="T36" fmla="*/ 0 w 98"/>
                  <a:gd name="T37" fmla="*/ 0 h 66"/>
                  <a:gd name="T38" fmla="*/ 0 w 98"/>
                  <a:gd name="T3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8" h="66">
                    <a:moveTo>
                      <a:pt x="0" y="0"/>
                    </a:moveTo>
                    <a:lnTo>
                      <a:pt x="2" y="2"/>
                    </a:lnTo>
                    <a:lnTo>
                      <a:pt x="9" y="9"/>
                    </a:lnTo>
                    <a:lnTo>
                      <a:pt x="19" y="19"/>
                    </a:lnTo>
                    <a:lnTo>
                      <a:pt x="35" y="29"/>
                    </a:lnTo>
                    <a:lnTo>
                      <a:pt x="54" y="38"/>
                    </a:lnTo>
                    <a:lnTo>
                      <a:pt x="74" y="46"/>
                    </a:lnTo>
                    <a:lnTo>
                      <a:pt x="90" y="52"/>
                    </a:lnTo>
                    <a:lnTo>
                      <a:pt x="98" y="54"/>
                    </a:lnTo>
                    <a:lnTo>
                      <a:pt x="91" y="66"/>
                    </a:lnTo>
                    <a:lnTo>
                      <a:pt x="87" y="64"/>
                    </a:lnTo>
                    <a:lnTo>
                      <a:pt x="74" y="59"/>
                    </a:lnTo>
                    <a:lnTo>
                      <a:pt x="58" y="51"/>
                    </a:lnTo>
                    <a:lnTo>
                      <a:pt x="40" y="42"/>
                    </a:lnTo>
                    <a:lnTo>
                      <a:pt x="25" y="34"/>
                    </a:lnTo>
                    <a:lnTo>
                      <a:pt x="12" y="25"/>
                    </a:lnTo>
                    <a:lnTo>
                      <a:pt x="3" y="20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0" name="Freeform 108"/>
              <p:cNvSpPr>
                <a:spLocks/>
              </p:cNvSpPr>
              <p:nvPr/>
            </p:nvSpPr>
            <p:spPr bwMode="auto">
              <a:xfrm>
                <a:off x="2334" y="1865"/>
                <a:ext cx="116" cy="44"/>
              </a:xfrm>
              <a:custGeom>
                <a:avLst/>
                <a:gdLst>
                  <a:gd name="T0" fmla="*/ 8 w 116"/>
                  <a:gd name="T1" fmla="*/ 0 h 44"/>
                  <a:gd name="T2" fmla="*/ 12 w 116"/>
                  <a:gd name="T3" fmla="*/ 3 h 44"/>
                  <a:gd name="T4" fmla="*/ 26 w 116"/>
                  <a:gd name="T5" fmla="*/ 10 h 44"/>
                  <a:gd name="T6" fmla="*/ 46 w 116"/>
                  <a:gd name="T7" fmla="*/ 21 h 44"/>
                  <a:gd name="T8" fmla="*/ 67 w 116"/>
                  <a:gd name="T9" fmla="*/ 30 h 44"/>
                  <a:gd name="T10" fmla="*/ 86 w 116"/>
                  <a:gd name="T11" fmla="*/ 37 h 44"/>
                  <a:gd name="T12" fmla="*/ 101 w 116"/>
                  <a:gd name="T13" fmla="*/ 41 h 44"/>
                  <a:gd name="T14" fmla="*/ 112 w 116"/>
                  <a:gd name="T15" fmla="*/ 43 h 44"/>
                  <a:gd name="T16" fmla="*/ 116 w 116"/>
                  <a:gd name="T17" fmla="*/ 44 h 44"/>
                  <a:gd name="T18" fmla="*/ 112 w 116"/>
                  <a:gd name="T19" fmla="*/ 43 h 44"/>
                  <a:gd name="T20" fmla="*/ 100 w 116"/>
                  <a:gd name="T21" fmla="*/ 43 h 44"/>
                  <a:gd name="T22" fmla="*/ 83 w 116"/>
                  <a:gd name="T23" fmla="*/ 41 h 44"/>
                  <a:gd name="T24" fmla="*/ 62 w 116"/>
                  <a:gd name="T25" fmla="*/ 37 h 44"/>
                  <a:gd name="T26" fmla="*/ 40 w 116"/>
                  <a:gd name="T27" fmla="*/ 27 h 44"/>
                  <a:gd name="T28" fmla="*/ 21 w 116"/>
                  <a:gd name="T29" fmla="*/ 18 h 44"/>
                  <a:gd name="T30" fmla="*/ 6 w 116"/>
                  <a:gd name="T31" fmla="*/ 10 h 44"/>
                  <a:gd name="T32" fmla="*/ 0 w 116"/>
                  <a:gd name="T33" fmla="*/ 8 h 44"/>
                  <a:gd name="T34" fmla="*/ 8 w 116"/>
                  <a:gd name="T35" fmla="*/ 0 h 44"/>
                  <a:gd name="T36" fmla="*/ 8 w 116"/>
                  <a:gd name="T3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6" h="44">
                    <a:moveTo>
                      <a:pt x="8" y="0"/>
                    </a:moveTo>
                    <a:lnTo>
                      <a:pt x="12" y="3"/>
                    </a:lnTo>
                    <a:lnTo>
                      <a:pt x="26" y="10"/>
                    </a:lnTo>
                    <a:lnTo>
                      <a:pt x="46" y="21"/>
                    </a:lnTo>
                    <a:lnTo>
                      <a:pt x="67" y="30"/>
                    </a:lnTo>
                    <a:lnTo>
                      <a:pt x="86" y="37"/>
                    </a:lnTo>
                    <a:lnTo>
                      <a:pt x="101" y="41"/>
                    </a:lnTo>
                    <a:lnTo>
                      <a:pt x="112" y="43"/>
                    </a:lnTo>
                    <a:lnTo>
                      <a:pt x="116" y="44"/>
                    </a:lnTo>
                    <a:lnTo>
                      <a:pt x="112" y="43"/>
                    </a:lnTo>
                    <a:lnTo>
                      <a:pt x="100" y="43"/>
                    </a:lnTo>
                    <a:lnTo>
                      <a:pt x="83" y="41"/>
                    </a:lnTo>
                    <a:lnTo>
                      <a:pt x="62" y="37"/>
                    </a:lnTo>
                    <a:lnTo>
                      <a:pt x="40" y="27"/>
                    </a:lnTo>
                    <a:lnTo>
                      <a:pt x="21" y="18"/>
                    </a:lnTo>
                    <a:lnTo>
                      <a:pt x="6" y="1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1" name="Freeform 109"/>
              <p:cNvSpPr>
                <a:spLocks/>
              </p:cNvSpPr>
              <p:nvPr/>
            </p:nvSpPr>
            <p:spPr bwMode="auto">
              <a:xfrm>
                <a:off x="2404" y="2044"/>
                <a:ext cx="245" cy="91"/>
              </a:xfrm>
              <a:custGeom>
                <a:avLst/>
                <a:gdLst>
                  <a:gd name="T0" fmla="*/ 202 w 245"/>
                  <a:gd name="T1" fmla="*/ 80 h 91"/>
                  <a:gd name="T2" fmla="*/ 202 w 245"/>
                  <a:gd name="T3" fmla="*/ 76 h 91"/>
                  <a:gd name="T4" fmla="*/ 204 w 245"/>
                  <a:gd name="T5" fmla="*/ 69 h 91"/>
                  <a:gd name="T6" fmla="*/ 207 w 245"/>
                  <a:gd name="T7" fmla="*/ 59 h 91"/>
                  <a:gd name="T8" fmla="*/ 215 w 245"/>
                  <a:gd name="T9" fmla="*/ 50 h 91"/>
                  <a:gd name="T10" fmla="*/ 223 w 245"/>
                  <a:gd name="T11" fmla="*/ 41 h 91"/>
                  <a:gd name="T12" fmla="*/ 233 w 245"/>
                  <a:gd name="T13" fmla="*/ 35 h 91"/>
                  <a:gd name="T14" fmla="*/ 240 w 245"/>
                  <a:gd name="T15" fmla="*/ 31 h 91"/>
                  <a:gd name="T16" fmla="*/ 245 w 245"/>
                  <a:gd name="T17" fmla="*/ 29 h 91"/>
                  <a:gd name="T18" fmla="*/ 241 w 245"/>
                  <a:gd name="T19" fmla="*/ 29 h 91"/>
                  <a:gd name="T20" fmla="*/ 234 w 245"/>
                  <a:gd name="T21" fmla="*/ 29 h 91"/>
                  <a:gd name="T22" fmla="*/ 224 w 245"/>
                  <a:gd name="T23" fmla="*/ 30 h 91"/>
                  <a:gd name="T24" fmla="*/ 215 w 245"/>
                  <a:gd name="T25" fmla="*/ 33 h 91"/>
                  <a:gd name="T26" fmla="*/ 205 w 245"/>
                  <a:gd name="T27" fmla="*/ 37 h 91"/>
                  <a:gd name="T28" fmla="*/ 198 w 245"/>
                  <a:gd name="T29" fmla="*/ 43 h 91"/>
                  <a:gd name="T30" fmla="*/ 194 w 245"/>
                  <a:gd name="T31" fmla="*/ 48 h 91"/>
                  <a:gd name="T32" fmla="*/ 193 w 245"/>
                  <a:gd name="T33" fmla="*/ 50 h 91"/>
                  <a:gd name="T34" fmla="*/ 191 w 245"/>
                  <a:gd name="T35" fmla="*/ 50 h 91"/>
                  <a:gd name="T36" fmla="*/ 190 w 245"/>
                  <a:gd name="T37" fmla="*/ 48 h 91"/>
                  <a:gd name="T38" fmla="*/ 188 w 245"/>
                  <a:gd name="T39" fmla="*/ 43 h 91"/>
                  <a:gd name="T40" fmla="*/ 186 w 245"/>
                  <a:gd name="T41" fmla="*/ 36 h 91"/>
                  <a:gd name="T42" fmla="*/ 181 w 245"/>
                  <a:gd name="T43" fmla="*/ 25 h 91"/>
                  <a:gd name="T44" fmla="*/ 179 w 245"/>
                  <a:gd name="T45" fmla="*/ 13 h 91"/>
                  <a:gd name="T46" fmla="*/ 176 w 245"/>
                  <a:gd name="T47" fmla="*/ 3 h 91"/>
                  <a:gd name="T48" fmla="*/ 174 w 245"/>
                  <a:gd name="T49" fmla="*/ 0 h 91"/>
                  <a:gd name="T50" fmla="*/ 168 w 245"/>
                  <a:gd name="T51" fmla="*/ 32 h 91"/>
                  <a:gd name="T52" fmla="*/ 159 w 245"/>
                  <a:gd name="T53" fmla="*/ 27 h 91"/>
                  <a:gd name="T54" fmla="*/ 137 w 245"/>
                  <a:gd name="T55" fmla="*/ 15 h 91"/>
                  <a:gd name="T56" fmla="*/ 114 w 245"/>
                  <a:gd name="T57" fmla="*/ 4 h 91"/>
                  <a:gd name="T58" fmla="*/ 99 w 245"/>
                  <a:gd name="T59" fmla="*/ 2 h 91"/>
                  <a:gd name="T60" fmla="*/ 96 w 245"/>
                  <a:gd name="T61" fmla="*/ 11 h 91"/>
                  <a:gd name="T62" fmla="*/ 104 w 245"/>
                  <a:gd name="T63" fmla="*/ 24 h 91"/>
                  <a:gd name="T64" fmla="*/ 116 w 245"/>
                  <a:gd name="T65" fmla="*/ 39 h 91"/>
                  <a:gd name="T66" fmla="*/ 121 w 245"/>
                  <a:gd name="T67" fmla="*/ 46 h 91"/>
                  <a:gd name="T68" fmla="*/ 119 w 245"/>
                  <a:gd name="T69" fmla="*/ 41 h 91"/>
                  <a:gd name="T70" fmla="*/ 117 w 245"/>
                  <a:gd name="T71" fmla="*/ 33 h 91"/>
                  <a:gd name="T72" fmla="*/ 116 w 245"/>
                  <a:gd name="T73" fmla="*/ 23 h 91"/>
                  <a:gd name="T74" fmla="*/ 120 w 245"/>
                  <a:gd name="T75" fmla="*/ 17 h 91"/>
                  <a:gd name="T76" fmla="*/ 129 w 245"/>
                  <a:gd name="T77" fmla="*/ 18 h 91"/>
                  <a:gd name="T78" fmla="*/ 141 w 245"/>
                  <a:gd name="T79" fmla="*/ 24 h 91"/>
                  <a:gd name="T80" fmla="*/ 154 w 245"/>
                  <a:gd name="T81" fmla="*/ 34 h 91"/>
                  <a:gd name="T82" fmla="*/ 166 w 245"/>
                  <a:gd name="T83" fmla="*/ 46 h 91"/>
                  <a:gd name="T84" fmla="*/ 172 w 245"/>
                  <a:gd name="T85" fmla="*/ 55 h 91"/>
                  <a:gd name="T86" fmla="*/ 177 w 245"/>
                  <a:gd name="T87" fmla="*/ 63 h 91"/>
                  <a:gd name="T88" fmla="*/ 178 w 245"/>
                  <a:gd name="T89" fmla="*/ 69 h 91"/>
                  <a:gd name="T90" fmla="*/ 179 w 245"/>
                  <a:gd name="T91" fmla="*/ 71 h 91"/>
                  <a:gd name="T92" fmla="*/ 170 w 245"/>
                  <a:gd name="T93" fmla="*/ 72 h 91"/>
                  <a:gd name="T94" fmla="*/ 149 w 245"/>
                  <a:gd name="T95" fmla="*/ 74 h 91"/>
                  <a:gd name="T96" fmla="*/ 120 w 245"/>
                  <a:gd name="T97" fmla="*/ 77 h 91"/>
                  <a:gd name="T98" fmla="*/ 87 w 245"/>
                  <a:gd name="T99" fmla="*/ 78 h 91"/>
                  <a:gd name="T100" fmla="*/ 55 w 245"/>
                  <a:gd name="T101" fmla="*/ 76 h 91"/>
                  <a:gd name="T102" fmla="*/ 27 w 245"/>
                  <a:gd name="T103" fmla="*/ 72 h 91"/>
                  <a:gd name="T104" fmla="*/ 8 w 245"/>
                  <a:gd name="T105" fmla="*/ 68 h 91"/>
                  <a:gd name="T106" fmla="*/ 0 w 245"/>
                  <a:gd name="T107" fmla="*/ 67 h 91"/>
                  <a:gd name="T108" fmla="*/ 9 w 245"/>
                  <a:gd name="T109" fmla="*/ 70 h 91"/>
                  <a:gd name="T110" fmla="*/ 30 w 245"/>
                  <a:gd name="T111" fmla="*/ 77 h 91"/>
                  <a:gd name="T112" fmla="*/ 62 w 245"/>
                  <a:gd name="T113" fmla="*/ 86 h 91"/>
                  <a:gd name="T114" fmla="*/ 99 w 245"/>
                  <a:gd name="T115" fmla="*/ 91 h 91"/>
                  <a:gd name="T116" fmla="*/ 135 w 245"/>
                  <a:gd name="T117" fmla="*/ 90 h 91"/>
                  <a:gd name="T118" fmla="*/ 169 w 245"/>
                  <a:gd name="T119" fmla="*/ 86 h 91"/>
                  <a:gd name="T120" fmla="*/ 193 w 245"/>
                  <a:gd name="T121" fmla="*/ 82 h 91"/>
                  <a:gd name="T122" fmla="*/ 202 w 245"/>
                  <a:gd name="T123" fmla="*/ 80 h 91"/>
                  <a:gd name="T124" fmla="*/ 202 w 245"/>
                  <a:gd name="T125" fmla="*/ 8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45" h="91">
                    <a:moveTo>
                      <a:pt x="202" y="80"/>
                    </a:moveTo>
                    <a:lnTo>
                      <a:pt x="202" y="76"/>
                    </a:lnTo>
                    <a:lnTo>
                      <a:pt x="204" y="69"/>
                    </a:lnTo>
                    <a:lnTo>
                      <a:pt x="207" y="59"/>
                    </a:lnTo>
                    <a:lnTo>
                      <a:pt x="215" y="50"/>
                    </a:lnTo>
                    <a:lnTo>
                      <a:pt x="223" y="41"/>
                    </a:lnTo>
                    <a:lnTo>
                      <a:pt x="233" y="35"/>
                    </a:lnTo>
                    <a:lnTo>
                      <a:pt x="240" y="31"/>
                    </a:lnTo>
                    <a:lnTo>
                      <a:pt x="245" y="29"/>
                    </a:lnTo>
                    <a:lnTo>
                      <a:pt x="241" y="29"/>
                    </a:lnTo>
                    <a:lnTo>
                      <a:pt x="234" y="29"/>
                    </a:lnTo>
                    <a:lnTo>
                      <a:pt x="224" y="30"/>
                    </a:lnTo>
                    <a:lnTo>
                      <a:pt x="215" y="33"/>
                    </a:lnTo>
                    <a:lnTo>
                      <a:pt x="205" y="37"/>
                    </a:lnTo>
                    <a:lnTo>
                      <a:pt x="198" y="43"/>
                    </a:lnTo>
                    <a:lnTo>
                      <a:pt x="194" y="48"/>
                    </a:lnTo>
                    <a:lnTo>
                      <a:pt x="193" y="50"/>
                    </a:lnTo>
                    <a:lnTo>
                      <a:pt x="191" y="50"/>
                    </a:lnTo>
                    <a:lnTo>
                      <a:pt x="190" y="48"/>
                    </a:lnTo>
                    <a:lnTo>
                      <a:pt x="188" y="43"/>
                    </a:lnTo>
                    <a:lnTo>
                      <a:pt x="186" y="36"/>
                    </a:lnTo>
                    <a:lnTo>
                      <a:pt x="181" y="25"/>
                    </a:lnTo>
                    <a:lnTo>
                      <a:pt x="179" y="13"/>
                    </a:lnTo>
                    <a:lnTo>
                      <a:pt x="176" y="3"/>
                    </a:lnTo>
                    <a:lnTo>
                      <a:pt x="174" y="0"/>
                    </a:lnTo>
                    <a:lnTo>
                      <a:pt x="168" y="32"/>
                    </a:lnTo>
                    <a:lnTo>
                      <a:pt x="159" y="27"/>
                    </a:lnTo>
                    <a:lnTo>
                      <a:pt x="137" y="15"/>
                    </a:lnTo>
                    <a:lnTo>
                      <a:pt x="114" y="4"/>
                    </a:lnTo>
                    <a:lnTo>
                      <a:pt x="99" y="2"/>
                    </a:lnTo>
                    <a:lnTo>
                      <a:pt x="96" y="11"/>
                    </a:lnTo>
                    <a:lnTo>
                      <a:pt x="104" y="24"/>
                    </a:lnTo>
                    <a:lnTo>
                      <a:pt x="116" y="39"/>
                    </a:lnTo>
                    <a:lnTo>
                      <a:pt x="121" y="46"/>
                    </a:lnTo>
                    <a:lnTo>
                      <a:pt x="119" y="41"/>
                    </a:lnTo>
                    <a:lnTo>
                      <a:pt x="117" y="33"/>
                    </a:lnTo>
                    <a:lnTo>
                      <a:pt x="116" y="23"/>
                    </a:lnTo>
                    <a:lnTo>
                      <a:pt x="120" y="17"/>
                    </a:lnTo>
                    <a:lnTo>
                      <a:pt x="129" y="18"/>
                    </a:lnTo>
                    <a:lnTo>
                      <a:pt x="141" y="24"/>
                    </a:lnTo>
                    <a:lnTo>
                      <a:pt x="154" y="34"/>
                    </a:lnTo>
                    <a:lnTo>
                      <a:pt x="166" y="46"/>
                    </a:lnTo>
                    <a:lnTo>
                      <a:pt x="172" y="55"/>
                    </a:lnTo>
                    <a:lnTo>
                      <a:pt x="177" y="63"/>
                    </a:lnTo>
                    <a:lnTo>
                      <a:pt x="178" y="69"/>
                    </a:lnTo>
                    <a:lnTo>
                      <a:pt x="179" y="71"/>
                    </a:lnTo>
                    <a:lnTo>
                      <a:pt x="170" y="72"/>
                    </a:lnTo>
                    <a:lnTo>
                      <a:pt x="149" y="74"/>
                    </a:lnTo>
                    <a:lnTo>
                      <a:pt x="120" y="77"/>
                    </a:lnTo>
                    <a:lnTo>
                      <a:pt x="87" y="78"/>
                    </a:lnTo>
                    <a:lnTo>
                      <a:pt x="55" y="76"/>
                    </a:lnTo>
                    <a:lnTo>
                      <a:pt x="27" y="72"/>
                    </a:lnTo>
                    <a:lnTo>
                      <a:pt x="8" y="68"/>
                    </a:lnTo>
                    <a:lnTo>
                      <a:pt x="0" y="67"/>
                    </a:lnTo>
                    <a:lnTo>
                      <a:pt x="9" y="70"/>
                    </a:lnTo>
                    <a:lnTo>
                      <a:pt x="30" y="77"/>
                    </a:lnTo>
                    <a:lnTo>
                      <a:pt x="62" y="86"/>
                    </a:lnTo>
                    <a:lnTo>
                      <a:pt x="99" y="91"/>
                    </a:lnTo>
                    <a:lnTo>
                      <a:pt x="135" y="90"/>
                    </a:lnTo>
                    <a:lnTo>
                      <a:pt x="169" y="86"/>
                    </a:lnTo>
                    <a:lnTo>
                      <a:pt x="193" y="82"/>
                    </a:lnTo>
                    <a:lnTo>
                      <a:pt x="202" y="80"/>
                    </a:lnTo>
                    <a:lnTo>
                      <a:pt x="202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2" name="Freeform 110"/>
              <p:cNvSpPr>
                <a:spLocks/>
              </p:cNvSpPr>
              <p:nvPr/>
            </p:nvSpPr>
            <p:spPr bwMode="auto">
              <a:xfrm>
                <a:off x="2321" y="1978"/>
                <a:ext cx="197" cy="190"/>
              </a:xfrm>
              <a:custGeom>
                <a:avLst/>
                <a:gdLst>
                  <a:gd name="T0" fmla="*/ 5 w 197"/>
                  <a:gd name="T1" fmla="*/ 0 h 190"/>
                  <a:gd name="T2" fmla="*/ 3 w 197"/>
                  <a:gd name="T3" fmla="*/ 12 h 190"/>
                  <a:gd name="T4" fmla="*/ 0 w 197"/>
                  <a:gd name="T5" fmla="*/ 39 h 190"/>
                  <a:gd name="T6" fmla="*/ 0 w 197"/>
                  <a:gd name="T7" fmla="*/ 74 h 190"/>
                  <a:gd name="T8" fmla="*/ 6 w 197"/>
                  <a:gd name="T9" fmla="*/ 106 h 190"/>
                  <a:gd name="T10" fmla="*/ 25 w 197"/>
                  <a:gd name="T11" fmla="*/ 126 h 190"/>
                  <a:gd name="T12" fmla="*/ 52 w 197"/>
                  <a:gd name="T13" fmla="*/ 138 h 190"/>
                  <a:gd name="T14" fmla="*/ 81 w 197"/>
                  <a:gd name="T15" fmla="*/ 144 h 190"/>
                  <a:gd name="T16" fmla="*/ 112 w 197"/>
                  <a:gd name="T17" fmla="*/ 153 h 190"/>
                  <a:gd name="T18" fmla="*/ 136 w 197"/>
                  <a:gd name="T19" fmla="*/ 164 h 190"/>
                  <a:gd name="T20" fmla="*/ 156 w 197"/>
                  <a:gd name="T21" fmla="*/ 175 h 190"/>
                  <a:gd name="T22" fmla="*/ 169 w 197"/>
                  <a:gd name="T23" fmla="*/ 185 h 190"/>
                  <a:gd name="T24" fmla="*/ 174 w 197"/>
                  <a:gd name="T25" fmla="*/ 190 h 190"/>
                  <a:gd name="T26" fmla="*/ 197 w 197"/>
                  <a:gd name="T27" fmla="*/ 189 h 190"/>
                  <a:gd name="T28" fmla="*/ 191 w 197"/>
                  <a:gd name="T29" fmla="*/ 184 h 190"/>
                  <a:gd name="T30" fmla="*/ 173 w 197"/>
                  <a:gd name="T31" fmla="*/ 173 h 190"/>
                  <a:gd name="T32" fmla="*/ 149 w 197"/>
                  <a:gd name="T33" fmla="*/ 158 h 190"/>
                  <a:gd name="T34" fmla="*/ 121 w 197"/>
                  <a:gd name="T35" fmla="*/ 144 h 190"/>
                  <a:gd name="T36" fmla="*/ 91 w 197"/>
                  <a:gd name="T37" fmla="*/ 132 h 190"/>
                  <a:gd name="T38" fmla="*/ 62 w 197"/>
                  <a:gd name="T39" fmla="*/ 122 h 190"/>
                  <a:gd name="T40" fmla="*/ 37 w 197"/>
                  <a:gd name="T41" fmla="*/ 111 h 190"/>
                  <a:gd name="T42" fmla="*/ 20 w 197"/>
                  <a:gd name="T43" fmla="*/ 99 h 190"/>
                  <a:gd name="T44" fmla="*/ 9 w 197"/>
                  <a:gd name="T45" fmla="*/ 83 h 190"/>
                  <a:gd name="T46" fmla="*/ 6 w 197"/>
                  <a:gd name="T47" fmla="*/ 66 h 190"/>
                  <a:gd name="T48" fmla="*/ 9 w 197"/>
                  <a:gd name="T49" fmla="*/ 49 h 190"/>
                  <a:gd name="T50" fmla="*/ 18 w 197"/>
                  <a:gd name="T51" fmla="*/ 36 h 190"/>
                  <a:gd name="T52" fmla="*/ 28 w 197"/>
                  <a:gd name="T53" fmla="*/ 28 h 190"/>
                  <a:gd name="T54" fmla="*/ 39 w 197"/>
                  <a:gd name="T55" fmla="*/ 22 h 190"/>
                  <a:gd name="T56" fmla="*/ 48 w 197"/>
                  <a:gd name="T57" fmla="*/ 20 h 190"/>
                  <a:gd name="T58" fmla="*/ 52 w 197"/>
                  <a:gd name="T59" fmla="*/ 20 h 190"/>
                  <a:gd name="T60" fmla="*/ 5 w 197"/>
                  <a:gd name="T61" fmla="*/ 0 h 190"/>
                  <a:gd name="T62" fmla="*/ 5 w 197"/>
                  <a:gd name="T63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97" h="190">
                    <a:moveTo>
                      <a:pt x="5" y="0"/>
                    </a:moveTo>
                    <a:lnTo>
                      <a:pt x="3" y="12"/>
                    </a:lnTo>
                    <a:lnTo>
                      <a:pt x="0" y="39"/>
                    </a:lnTo>
                    <a:lnTo>
                      <a:pt x="0" y="74"/>
                    </a:lnTo>
                    <a:lnTo>
                      <a:pt x="6" y="106"/>
                    </a:lnTo>
                    <a:lnTo>
                      <a:pt x="25" y="126"/>
                    </a:lnTo>
                    <a:lnTo>
                      <a:pt x="52" y="138"/>
                    </a:lnTo>
                    <a:lnTo>
                      <a:pt x="81" y="144"/>
                    </a:lnTo>
                    <a:lnTo>
                      <a:pt x="112" y="153"/>
                    </a:lnTo>
                    <a:lnTo>
                      <a:pt x="136" y="164"/>
                    </a:lnTo>
                    <a:lnTo>
                      <a:pt x="156" y="175"/>
                    </a:lnTo>
                    <a:lnTo>
                      <a:pt x="169" y="185"/>
                    </a:lnTo>
                    <a:lnTo>
                      <a:pt x="174" y="190"/>
                    </a:lnTo>
                    <a:lnTo>
                      <a:pt x="197" y="189"/>
                    </a:lnTo>
                    <a:lnTo>
                      <a:pt x="191" y="184"/>
                    </a:lnTo>
                    <a:lnTo>
                      <a:pt x="173" y="173"/>
                    </a:lnTo>
                    <a:lnTo>
                      <a:pt x="149" y="158"/>
                    </a:lnTo>
                    <a:lnTo>
                      <a:pt x="121" y="144"/>
                    </a:lnTo>
                    <a:lnTo>
                      <a:pt x="91" y="132"/>
                    </a:lnTo>
                    <a:lnTo>
                      <a:pt x="62" y="122"/>
                    </a:lnTo>
                    <a:lnTo>
                      <a:pt x="37" y="111"/>
                    </a:lnTo>
                    <a:lnTo>
                      <a:pt x="20" y="99"/>
                    </a:lnTo>
                    <a:lnTo>
                      <a:pt x="9" y="83"/>
                    </a:lnTo>
                    <a:lnTo>
                      <a:pt x="6" y="66"/>
                    </a:lnTo>
                    <a:lnTo>
                      <a:pt x="9" y="49"/>
                    </a:lnTo>
                    <a:lnTo>
                      <a:pt x="18" y="36"/>
                    </a:lnTo>
                    <a:lnTo>
                      <a:pt x="28" y="28"/>
                    </a:lnTo>
                    <a:lnTo>
                      <a:pt x="39" y="22"/>
                    </a:lnTo>
                    <a:lnTo>
                      <a:pt x="48" y="20"/>
                    </a:lnTo>
                    <a:lnTo>
                      <a:pt x="52" y="20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3" name="Freeform 111"/>
              <p:cNvSpPr>
                <a:spLocks/>
              </p:cNvSpPr>
              <p:nvPr/>
            </p:nvSpPr>
            <p:spPr bwMode="auto">
              <a:xfrm>
                <a:off x="2353" y="2162"/>
                <a:ext cx="181" cy="145"/>
              </a:xfrm>
              <a:custGeom>
                <a:avLst/>
                <a:gdLst>
                  <a:gd name="T0" fmla="*/ 167 w 181"/>
                  <a:gd name="T1" fmla="*/ 2 h 145"/>
                  <a:gd name="T2" fmla="*/ 145 w 181"/>
                  <a:gd name="T3" fmla="*/ 0 h 145"/>
                  <a:gd name="T4" fmla="*/ 144 w 181"/>
                  <a:gd name="T5" fmla="*/ 0 h 145"/>
                  <a:gd name="T6" fmla="*/ 141 w 181"/>
                  <a:gd name="T7" fmla="*/ 2 h 145"/>
                  <a:gd name="T8" fmla="*/ 135 w 181"/>
                  <a:gd name="T9" fmla="*/ 6 h 145"/>
                  <a:gd name="T10" fmla="*/ 128 w 181"/>
                  <a:gd name="T11" fmla="*/ 12 h 145"/>
                  <a:gd name="T12" fmla="*/ 118 w 181"/>
                  <a:gd name="T13" fmla="*/ 21 h 145"/>
                  <a:gd name="T14" fmla="*/ 109 w 181"/>
                  <a:gd name="T15" fmla="*/ 31 h 145"/>
                  <a:gd name="T16" fmla="*/ 99 w 181"/>
                  <a:gd name="T17" fmla="*/ 41 h 145"/>
                  <a:gd name="T18" fmla="*/ 93 w 181"/>
                  <a:gd name="T19" fmla="*/ 50 h 145"/>
                  <a:gd name="T20" fmla="*/ 85 w 181"/>
                  <a:gd name="T21" fmla="*/ 55 h 145"/>
                  <a:gd name="T22" fmla="*/ 82 w 181"/>
                  <a:gd name="T23" fmla="*/ 58 h 145"/>
                  <a:gd name="T24" fmla="*/ 80 w 181"/>
                  <a:gd name="T25" fmla="*/ 59 h 145"/>
                  <a:gd name="T26" fmla="*/ 80 w 181"/>
                  <a:gd name="T27" fmla="*/ 59 h 145"/>
                  <a:gd name="T28" fmla="*/ 65 w 181"/>
                  <a:gd name="T29" fmla="*/ 56 h 145"/>
                  <a:gd name="T30" fmla="*/ 67 w 181"/>
                  <a:gd name="T31" fmla="*/ 74 h 145"/>
                  <a:gd name="T32" fmla="*/ 57 w 181"/>
                  <a:gd name="T33" fmla="*/ 61 h 145"/>
                  <a:gd name="T34" fmla="*/ 55 w 181"/>
                  <a:gd name="T35" fmla="*/ 61 h 145"/>
                  <a:gd name="T36" fmla="*/ 48 w 181"/>
                  <a:gd name="T37" fmla="*/ 62 h 145"/>
                  <a:gd name="T38" fmla="*/ 39 w 181"/>
                  <a:gd name="T39" fmla="*/ 66 h 145"/>
                  <a:gd name="T40" fmla="*/ 30 w 181"/>
                  <a:gd name="T41" fmla="*/ 71 h 145"/>
                  <a:gd name="T42" fmla="*/ 22 w 181"/>
                  <a:gd name="T43" fmla="*/ 75 h 145"/>
                  <a:gd name="T44" fmla="*/ 14 w 181"/>
                  <a:gd name="T45" fmla="*/ 80 h 145"/>
                  <a:gd name="T46" fmla="*/ 9 w 181"/>
                  <a:gd name="T47" fmla="*/ 85 h 145"/>
                  <a:gd name="T48" fmla="*/ 7 w 181"/>
                  <a:gd name="T49" fmla="*/ 87 h 145"/>
                  <a:gd name="T50" fmla="*/ 6 w 181"/>
                  <a:gd name="T51" fmla="*/ 87 h 145"/>
                  <a:gd name="T52" fmla="*/ 5 w 181"/>
                  <a:gd name="T53" fmla="*/ 90 h 145"/>
                  <a:gd name="T54" fmla="*/ 2 w 181"/>
                  <a:gd name="T55" fmla="*/ 94 h 145"/>
                  <a:gd name="T56" fmla="*/ 2 w 181"/>
                  <a:gd name="T57" fmla="*/ 104 h 145"/>
                  <a:gd name="T58" fmla="*/ 0 w 181"/>
                  <a:gd name="T59" fmla="*/ 115 h 145"/>
                  <a:gd name="T60" fmla="*/ 2 w 181"/>
                  <a:gd name="T61" fmla="*/ 129 h 145"/>
                  <a:gd name="T62" fmla="*/ 3 w 181"/>
                  <a:gd name="T63" fmla="*/ 141 h 145"/>
                  <a:gd name="T64" fmla="*/ 4 w 181"/>
                  <a:gd name="T65" fmla="*/ 145 h 145"/>
                  <a:gd name="T66" fmla="*/ 11 w 181"/>
                  <a:gd name="T67" fmla="*/ 145 h 145"/>
                  <a:gd name="T68" fmla="*/ 10 w 181"/>
                  <a:gd name="T69" fmla="*/ 107 h 145"/>
                  <a:gd name="T70" fmla="*/ 16 w 181"/>
                  <a:gd name="T71" fmla="*/ 88 h 145"/>
                  <a:gd name="T72" fmla="*/ 46 w 181"/>
                  <a:gd name="T73" fmla="*/ 72 h 145"/>
                  <a:gd name="T74" fmla="*/ 69 w 181"/>
                  <a:gd name="T75" fmla="*/ 92 h 145"/>
                  <a:gd name="T76" fmla="*/ 76 w 181"/>
                  <a:gd name="T77" fmla="*/ 70 h 145"/>
                  <a:gd name="T78" fmla="*/ 83 w 181"/>
                  <a:gd name="T79" fmla="*/ 76 h 145"/>
                  <a:gd name="T80" fmla="*/ 88 w 181"/>
                  <a:gd name="T81" fmla="*/ 69 h 145"/>
                  <a:gd name="T82" fmla="*/ 99 w 181"/>
                  <a:gd name="T83" fmla="*/ 53 h 145"/>
                  <a:gd name="T84" fmla="*/ 115 w 181"/>
                  <a:gd name="T85" fmla="*/ 34 h 145"/>
                  <a:gd name="T86" fmla="*/ 133 w 181"/>
                  <a:gd name="T87" fmla="*/ 18 h 145"/>
                  <a:gd name="T88" fmla="*/ 150 w 181"/>
                  <a:gd name="T89" fmla="*/ 9 h 145"/>
                  <a:gd name="T90" fmla="*/ 166 w 181"/>
                  <a:gd name="T91" fmla="*/ 7 h 145"/>
                  <a:gd name="T92" fmla="*/ 177 w 181"/>
                  <a:gd name="T93" fmla="*/ 8 h 145"/>
                  <a:gd name="T94" fmla="*/ 181 w 181"/>
                  <a:gd name="T95" fmla="*/ 9 h 145"/>
                  <a:gd name="T96" fmla="*/ 167 w 181"/>
                  <a:gd name="T97" fmla="*/ 2 h 145"/>
                  <a:gd name="T98" fmla="*/ 167 w 181"/>
                  <a:gd name="T99" fmla="*/ 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81" h="145">
                    <a:moveTo>
                      <a:pt x="167" y="2"/>
                    </a:moveTo>
                    <a:lnTo>
                      <a:pt x="145" y="0"/>
                    </a:lnTo>
                    <a:lnTo>
                      <a:pt x="144" y="0"/>
                    </a:lnTo>
                    <a:lnTo>
                      <a:pt x="141" y="2"/>
                    </a:lnTo>
                    <a:lnTo>
                      <a:pt x="135" y="6"/>
                    </a:lnTo>
                    <a:lnTo>
                      <a:pt x="128" y="12"/>
                    </a:lnTo>
                    <a:lnTo>
                      <a:pt x="118" y="21"/>
                    </a:lnTo>
                    <a:lnTo>
                      <a:pt x="109" y="31"/>
                    </a:lnTo>
                    <a:lnTo>
                      <a:pt x="99" y="41"/>
                    </a:lnTo>
                    <a:lnTo>
                      <a:pt x="93" y="50"/>
                    </a:lnTo>
                    <a:lnTo>
                      <a:pt x="85" y="55"/>
                    </a:lnTo>
                    <a:lnTo>
                      <a:pt x="82" y="58"/>
                    </a:lnTo>
                    <a:lnTo>
                      <a:pt x="80" y="59"/>
                    </a:lnTo>
                    <a:lnTo>
                      <a:pt x="80" y="59"/>
                    </a:lnTo>
                    <a:lnTo>
                      <a:pt x="65" y="56"/>
                    </a:lnTo>
                    <a:lnTo>
                      <a:pt x="67" y="74"/>
                    </a:lnTo>
                    <a:lnTo>
                      <a:pt x="57" y="61"/>
                    </a:lnTo>
                    <a:lnTo>
                      <a:pt x="55" y="61"/>
                    </a:lnTo>
                    <a:lnTo>
                      <a:pt x="48" y="62"/>
                    </a:lnTo>
                    <a:lnTo>
                      <a:pt x="39" y="66"/>
                    </a:lnTo>
                    <a:lnTo>
                      <a:pt x="30" y="71"/>
                    </a:lnTo>
                    <a:lnTo>
                      <a:pt x="22" y="75"/>
                    </a:lnTo>
                    <a:lnTo>
                      <a:pt x="14" y="80"/>
                    </a:lnTo>
                    <a:lnTo>
                      <a:pt x="9" y="85"/>
                    </a:lnTo>
                    <a:lnTo>
                      <a:pt x="7" y="87"/>
                    </a:lnTo>
                    <a:lnTo>
                      <a:pt x="6" y="87"/>
                    </a:lnTo>
                    <a:lnTo>
                      <a:pt x="5" y="90"/>
                    </a:lnTo>
                    <a:lnTo>
                      <a:pt x="2" y="94"/>
                    </a:lnTo>
                    <a:lnTo>
                      <a:pt x="2" y="104"/>
                    </a:lnTo>
                    <a:lnTo>
                      <a:pt x="0" y="115"/>
                    </a:lnTo>
                    <a:lnTo>
                      <a:pt x="2" y="129"/>
                    </a:lnTo>
                    <a:lnTo>
                      <a:pt x="3" y="141"/>
                    </a:lnTo>
                    <a:lnTo>
                      <a:pt x="4" y="145"/>
                    </a:lnTo>
                    <a:lnTo>
                      <a:pt x="11" y="145"/>
                    </a:lnTo>
                    <a:lnTo>
                      <a:pt x="10" y="107"/>
                    </a:lnTo>
                    <a:lnTo>
                      <a:pt x="16" y="88"/>
                    </a:lnTo>
                    <a:lnTo>
                      <a:pt x="46" y="72"/>
                    </a:lnTo>
                    <a:lnTo>
                      <a:pt x="69" y="92"/>
                    </a:lnTo>
                    <a:lnTo>
                      <a:pt x="76" y="70"/>
                    </a:lnTo>
                    <a:lnTo>
                      <a:pt x="83" y="76"/>
                    </a:lnTo>
                    <a:lnTo>
                      <a:pt x="88" y="69"/>
                    </a:lnTo>
                    <a:lnTo>
                      <a:pt x="99" y="53"/>
                    </a:lnTo>
                    <a:lnTo>
                      <a:pt x="115" y="34"/>
                    </a:lnTo>
                    <a:lnTo>
                      <a:pt x="133" y="18"/>
                    </a:lnTo>
                    <a:lnTo>
                      <a:pt x="150" y="9"/>
                    </a:lnTo>
                    <a:lnTo>
                      <a:pt x="166" y="7"/>
                    </a:lnTo>
                    <a:lnTo>
                      <a:pt x="177" y="8"/>
                    </a:lnTo>
                    <a:lnTo>
                      <a:pt x="181" y="9"/>
                    </a:lnTo>
                    <a:lnTo>
                      <a:pt x="167" y="2"/>
                    </a:lnTo>
                    <a:lnTo>
                      <a:pt x="167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4" name="Freeform 112"/>
              <p:cNvSpPr>
                <a:spLocks/>
              </p:cNvSpPr>
              <p:nvPr/>
            </p:nvSpPr>
            <p:spPr bwMode="auto">
              <a:xfrm>
                <a:off x="2395" y="2236"/>
                <a:ext cx="173" cy="116"/>
              </a:xfrm>
              <a:custGeom>
                <a:avLst/>
                <a:gdLst>
                  <a:gd name="T0" fmla="*/ 169 w 173"/>
                  <a:gd name="T1" fmla="*/ 0 h 116"/>
                  <a:gd name="T2" fmla="*/ 157 w 173"/>
                  <a:gd name="T3" fmla="*/ 2 h 116"/>
                  <a:gd name="T4" fmla="*/ 130 w 173"/>
                  <a:gd name="T5" fmla="*/ 8 h 116"/>
                  <a:gd name="T6" fmla="*/ 98 w 173"/>
                  <a:gd name="T7" fmla="*/ 16 h 116"/>
                  <a:gd name="T8" fmla="*/ 67 w 173"/>
                  <a:gd name="T9" fmla="*/ 24 h 116"/>
                  <a:gd name="T10" fmla="*/ 47 w 173"/>
                  <a:gd name="T11" fmla="*/ 32 h 116"/>
                  <a:gd name="T12" fmla="*/ 35 w 173"/>
                  <a:gd name="T13" fmla="*/ 38 h 116"/>
                  <a:gd name="T14" fmla="*/ 30 w 173"/>
                  <a:gd name="T15" fmla="*/ 41 h 116"/>
                  <a:gd name="T16" fmla="*/ 30 w 173"/>
                  <a:gd name="T17" fmla="*/ 44 h 116"/>
                  <a:gd name="T18" fmla="*/ 22 w 173"/>
                  <a:gd name="T19" fmla="*/ 75 h 116"/>
                  <a:gd name="T20" fmla="*/ 5 w 173"/>
                  <a:gd name="T21" fmla="*/ 82 h 116"/>
                  <a:gd name="T22" fmla="*/ 0 w 173"/>
                  <a:gd name="T23" fmla="*/ 91 h 116"/>
                  <a:gd name="T24" fmla="*/ 36 w 173"/>
                  <a:gd name="T25" fmla="*/ 90 h 116"/>
                  <a:gd name="T26" fmla="*/ 9 w 173"/>
                  <a:gd name="T27" fmla="*/ 102 h 116"/>
                  <a:gd name="T28" fmla="*/ 51 w 173"/>
                  <a:gd name="T29" fmla="*/ 103 h 116"/>
                  <a:gd name="T30" fmla="*/ 54 w 173"/>
                  <a:gd name="T31" fmla="*/ 116 h 116"/>
                  <a:gd name="T32" fmla="*/ 65 w 173"/>
                  <a:gd name="T33" fmla="*/ 116 h 116"/>
                  <a:gd name="T34" fmla="*/ 60 w 173"/>
                  <a:gd name="T35" fmla="*/ 97 h 116"/>
                  <a:gd name="T36" fmla="*/ 52 w 173"/>
                  <a:gd name="T37" fmla="*/ 92 h 116"/>
                  <a:gd name="T38" fmla="*/ 34 w 173"/>
                  <a:gd name="T39" fmla="*/ 83 h 116"/>
                  <a:gd name="T40" fmla="*/ 41 w 173"/>
                  <a:gd name="T41" fmla="*/ 81 h 116"/>
                  <a:gd name="T42" fmla="*/ 39 w 173"/>
                  <a:gd name="T43" fmla="*/ 68 h 116"/>
                  <a:gd name="T44" fmla="*/ 42 w 173"/>
                  <a:gd name="T45" fmla="*/ 50 h 116"/>
                  <a:gd name="T46" fmla="*/ 46 w 173"/>
                  <a:gd name="T47" fmla="*/ 48 h 116"/>
                  <a:gd name="T48" fmla="*/ 56 w 173"/>
                  <a:gd name="T49" fmla="*/ 41 h 116"/>
                  <a:gd name="T50" fmla="*/ 73 w 173"/>
                  <a:gd name="T51" fmla="*/ 33 h 116"/>
                  <a:gd name="T52" fmla="*/ 95 w 173"/>
                  <a:gd name="T53" fmla="*/ 24 h 116"/>
                  <a:gd name="T54" fmla="*/ 121 w 173"/>
                  <a:gd name="T55" fmla="*/ 17 h 116"/>
                  <a:gd name="T56" fmla="*/ 146 w 173"/>
                  <a:gd name="T57" fmla="*/ 12 h 116"/>
                  <a:gd name="T58" fmla="*/ 165 w 173"/>
                  <a:gd name="T59" fmla="*/ 8 h 116"/>
                  <a:gd name="T60" fmla="*/ 173 w 173"/>
                  <a:gd name="T61" fmla="*/ 6 h 116"/>
                  <a:gd name="T62" fmla="*/ 169 w 173"/>
                  <a:gd name="T63" fmla="*/ 0 h 116"/>
                  <a:gd name="T64" fmla="*/ 169 w 173"/>
                  <a:gd name="T6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3" h="116">
                    <a:moveTo>
                      <a:pt x="169" y="0"/>
                    </a:moveTo>
                    <a:lnTo>
                      <a:pt x="157" y="2"/>
                    </a:lnTo>
                    <a:lnTo>
                      <a:pt x="130" y="8"/>
                    </a:lnTo>
                    <a:lnTo>
                      <a:pt x="98" y="16"/>
                    </a:lnTo>
                    <a:lnTo>
                      <a:pt x="67" y="24"/>
                    </a:lnTo>
                    <a:lnTo>
                      <a:pt x="47" y="32"/>
                    </a:lnTo>
                    <a:lnTo>
                      <a:pt x="35" y="38"/>
                    </a:lnTo>
                    <a:lnTo>
                      <a:pt x="30" y="41"/>
                    </a:lnTo>
                    <a:lnTo>
                      <a:pt x="30" y="44"/>
                    </a:lnTo>
                    <a:lnTo>
                      <a:pt x="22" y="75"/>
                    </a:lnTo>
                    <a:lnTo>
                      <a:pt x="5" y="82"/>
                    </a:lnTo>
                    <a:lnTo>
                      <a:pt x="0" y="91"/>
                    </a:lnTo>
                    <a:lnTo>
                      <a:pt x="36" y="90"/>
                    </a:lnTo>
                    <a:lnTo>
                      <a:pt x="9" y="102"/>
                    </a:lnTo>
                    <a:lnTo>
                      <a:pt x="51" y="103"/>
                    </a:lnTo>
                    <a:lnTo>
                      <a:pt x="54" y="116"/>
                    </a:lnTo>
                    <a:lnTo>
                      <a:pt x="65" y="116"/>
                    </a:lnTo>
                    <a:lnTo>
                      <a:pt x="60" y="97"/>
                    </a:lnTo>
                    <a:lnTo>
                      <a:pt x="52" y="92"/>
                    </a:lnTo>
                    <a:lnTo>
                      <a:pt x="34" y="83"/>
                    </a:lnTo>
                    <a:lnTo>
                      <a:pt x="41" y="81"/>
                    </a:lnTo>
                    <a:lnTo>
                      <a:pt x="39" y="68"/>
                    </a:lnTo>
                    <a:lnTo>
                      <a:pt x="42" y="50"/>
                    </a:lnTo>
                    <a:lnTo>
                      <a:pt x="46" y="48"/>
                    </a:lnTo>
                    <a:lnTo>
                      <a:pt x="56" y="41"/>
                    </a:lnTo>
                    <a:lnTo>
                      <a:pt x="73" y="33"/>
                    </a:lnTo>
                    <a:lnTo>
                      <a:pt x="95" y="24"/>
                    </a:lnTo>
                    <a:lnTo>
                      <a:pt x="121" y="17"/>
                    </a:lnTo>
                    <a:lnTo>
                      <a:pt x="146" y="12"/>
                    </a:lnTo>
                    <a:lnTo>
                      <a:pt x="165" y="8"/>
                    </a:lnTo>
                    <a:lnTo>
                      <a:pt x="173" y="6"/>
                    </a:lnTo>
                    <a:lnTo>
                      <a:pt x="169" y="0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5" name="Freeform 113"/>
              <p:cNvSpPr>
                <a:spLocks/>
              </p:cNvSpPr>
              <p:nvPr/>
            </p:nvSpPr>
            <p:spPr bwMode="auto">
              <a:xfrm>
                <a:off x="2362" y="2267"/>
                <a:ext cx="84" cy="91"/>
              </a:xfrm>
              <a:custGeom>
                <a:avLst/>
                <a:gdLst>
                  <a:gd name="T0" fmla="*/ 7 w 84"/>
                  <a:gd name="T1" fmla="*/ 0 h 91"/>
                  <a:gd name="T2" fmla="*/ 8 w 84"/>
                  <a:gd name="T3" fmla="*/ 3 h 91"/>
                  <a:gd name="T4" fmla="*/ 10 w 84"/>
                  <a:gd name="T5" fmla="*/ 13 h 91"/>
                  <a:gd name="T6" fmla="*/ 11 w 84"/>
                  <a:gd name="T7" fmla="*/ 25 h 91"/>
                  <a:gd name="T8" fmla="*/ 11 w 84"/>
                  <a:gd name="T9" fmla="*/ 40 h 91"/>
                  <a:gd name="T10" fmla="*/ 8 w 84"/>
                  <a:gd name="T11" fmla="*/ 53 h 91"/>
                  <a:gd name="T12" fmla="*/ 4 w 84"/>
                  <a:gd name="T13" fmla="*/ 64 h 91"/>
                  <a:gd name="T14" fmla="*/ 1 w 84"/>
                  <a:gd name="T15" fmla="*/ 73 h 91"/>
                  <a:gd name="T16" fmla="*/ 0 w 84"/>
                  <a:gd name="T17" fmla="*/ 76 h 91"/>
                  <a:gd name="T18" fmla="*/ 0 w 84"/>
                  <a:gd name="T19" fmla="*/ 89 h 91"/>
                  <a:gd name="T20" fmla="*/ 3 w 84"/>
                  <a:gd name="T21" fmla="*/ 89 h 91"/>
                  <a:gd name="T22" fmla="*/ 13 w 84"/>
                  <a:gd name="T23" fmla="*/ 90 h 91"/>
                  <a:gd name="T24" fmla="*/ 27 w 84"/>
                  <a:gd name="T25" fmla="*/ 91 h 91"/>
                  <a:gd name="T26" fmla="*/ 41 w 84"/>
                  <a:gd name="T27" fmla="*/ 91 h 91"/>
                  <a:gd name="T28" fmla="*/ 56 w 84"/>
                  <a:gd name="T29" fmla="*/ 89 h 91"/>
                  <a:gd name="T30" fmla="*/ 70 w 84"/>
                  <a:gd name="T31" fmla="*/ 88 h 91"/>
                  <a:gd name="T32" fmla="*/ 80 w 84"/>
                  <a:gd name="T33" fmla="*/ 86 h 91"/>
                  <a:gd name="T34" fmla="*/ 84 w 84"/>
                  <a:gd name="T35" fmla="*/ 86 h 91"/>
                  <a:gd name="T36" fmla="*/ 82 w 84"/>
                  <a:gd name="T37" fmla="*/ 86 h 91"/>
                  <a:gd name="T38" fmla="*/ 76 w 84"/>
                  <a:gd name="T39" fmla="*/ 86 h 91"/>
                  <a:gd name="T40" fmla="*/ 68 w 84"/>
                  <a:gd name="T41" fmla="*/ 86 h 91"/>
                  <a:gd name="T42" fmla="*/ 56 w 84"/>
                  <a:gd name="T43" fmla="*/ 86 h 91"/>
                  <a:gd name="T44" fmla="*/ 42 w 84"/>
                  <a:gd name="T45" fmla="*/ 85 h 91"/>
                  <a:gd name="T46" fmla="*/ 29 w 84"/>
                  <a:gd name="T47" fmla="*/ 83 h 91"/>
                  <a:gd name="T48" fmla="*/ 18 w 84"/>
                  <a:gd name="T49" fmla="*/ 80 h 91"/>
                  <a:gd name="T50" fmla="*/ 14 w 84"/>
                  <a:gd name="T51" fmla="*/ 80 h 91"/>
                  <a:gd name="T52" fmla="*/ 14 w 84"/>
                  <a:gd name="T53" fmla="*/ 77 h 91"/>
                  <a:gd name="T54" fmla="*/ 17 w 84"/>
                  <a:gd name="T55" fmla="*/ 70 h 91"/>
                  <a:gd name="T56" fmla="*/ 19 w 84"/>
                  <a:gd name="T57" fmla="*/ 57 h 91"/>
                  <a:gd name="T58" fmla="*/ 21 w 84"/>
                  <a:gd name="T59" fmla="*/ 43 h 91"/>
                  <a:gd name="T60" fmla="*/ 18 w 84"/>
                  <a:gd name="T61" fmla="*/ 27 h 91"/>
                  <a:gd name="T62" fmla="*/ 14 w 84"/>
                  <a:gd name="T63" fmla="*/ 14 h 91"/>
                  <a:gd name="T64" fmla="*/ 10 w 84"/>
                  <a:gd name="T65" fmla="*/ 3 h 91"/>
                  <a:gd name="T66" fmla="*/ 7 w 84"/>
                  <a:gd name="T67" fmla="*/ 0 h 91"/>
                  <a:gd name="T68" fmla="*/ 7 w 84"/>
                  <a:gd name="T6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84" h="91">
                    <a:moveTo>
                      <a:pt x="7" y="0"/>
                    </a:moveTo>
                    <a:lnTo>
                      <a:pt x="8" y="3"/>
                    </a:lnTo>
                    <a:lnTo>
                      <a:pt x="10" y="13"/>
                    </a:lnTo>
                    <a:lnTo>
                      <a:pt x="11" y="25"/>
                    </a:lnTo>
                    <a:lnTo>
                      <a:pt x="11" y="40"/>
                    </a:lnTo>
                    <a:lnTo>
                      <a:pt x="8" y="53"/>
                    </a:lnTo>
                    <a:lnTo>
                      <a:pt x="4" y="64"/>
                    </a:lnTo>
                    <a:lnTo>
                      <a:pt x="1" y="73"/>
                    </a:lnTo>
                    <a:lnTo>
                      <a:pt x="0" y="76"/>
                    </a:lnTo>
                    <a:lnTo>
                      <a:pt x="0" y="89"/>
                    </a:lnTo>
                    <a:lnTo>
                      <a:pt x="3" y="89"/>
                    </a:lnTo>
                    <a:lnTo>
                      <a:pt x="13" y="90"/>
                    </a:lnTo>
                    <a:lnTo>
                      <a:pt x="27" y="91"/>
                    </a:lnTo>
                    <a:lnTo>
                      <a:pt x="41" y="91"/>
                    </a:lnTo>
                    <a:lnTo>
                      <a:pt x="56" y="89"/>
                    </a:lnTo>
                    <a:lnTo>
                      <a:pt x="70" y="88"/>
                    </a:lnTo>
                    <a:lnTo>
                      <a:pt x="80" y="86"/>
                    </a:lnTo>
                    <a:lnTo>
                      <a:pt x="84" y="86"/>
                    </a:lnTo>
                    <a:lnTo>
                      <a:pt x="82" y="86"/>
                    </a:lnTo>
                    <a:lnTo>
                      <a:pt x="76" y="86"/>
                    </a:lnTo>
                    <a:lnTo>
                      <a:pt x="68" y="86"/>
                    </a:lnTo>
                    <a:lnTo>
                      <a:pt x="56" y="86"/>
                    </a:lnTo>
                    <a:lnTo>
                      <a:pt x="42" y="85"/>
                    </a:lnTo>
                    <a:lnTo>
                      <a:pt x="29" y="83"/>
                    </a:lnTo>
                    <a:lnTo>
                      <a:pt x="18" y="80"/>
                    </a:lnTo>
                    <a:lnTo>
                      <a:pt x="14" y="80"/>
                    </a:lnTo>
                    <a:lnTo>
                      <a:pt x="14" y="77"/>
                    </a:lnTo>
                    <a:lnTo>
                      <a:pt x="17" y="70"/>
                    </a:lnTo>
                    <a:lnTo>
                      <a:pt x="19" y="57"/>
                    </a:lnTo>
                    <a:lnTo>
                      <a:pt x="21" y="43"/>
                    </a:lnTo>
                    <a:lnTo>
                      <a:pt x="18" y="27"/>
                    </a:lnTo>
                    <a:lnTo>
                      <a:pt x="14" y="14"/>
                    </a:lnTo>
                    <a:lnTo>
                      <a:pt x="10" y="3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6" name="Freeform 114"/>
              <p:cNvSpPr>
                <a:spLocks/>
              </p:cNvSpPr>
              <p:nvPr/>
            </p:nvSpPr>
            <p:spPr bwMode="auto">
              <a:xfrm>
                <a:off x="2518" y="2148"/>
                <a:ext cx="106" cy="100"/>
              </a:xfrm>
              <a:custGeom>
                <a:avLst/>
                <a:gdLst>
                  <a:gd name="T0" fmla="*/ 12 w 106"/>
                  <a:gd name="T1" fmla="*/ 22 h 100"/>
                  <a:gd name="T2" fmla="*/ 11 w 106"/>
                  <a:gd name="T3" fmla="*/ 24 h 100"/>
                  <a:gd name="T4" fmla="*/ 11 w 106"/>
                  <a:gd name="T5" fmla="*/ 31 h 100"/>
                  <a:gd name="T6" fmla="*/ 11 w 106"/>
                  <a:gd name="T7" fmla="*/ 39 h 100"/>
                  <a:gd name="T8" fmla="*/ 16 w 106"/>
                  <a:gd name="T9" fmla="*/ 53 h 100"/>
                  <a:gd name="T10" fmla="*/ 25 w 106"/>
                  <a:gd name="T11" fmla="*/ 68 h 100"/>
                  <a:gd name="T12" fmla="*/ 38 w 106"/>
                  <a:gd name="T13" fmla="*/ 83 h 100"/>
                  <a:gd name="T14" fmla="*/ 48 w 106"/>
                  <a:gd name="T15" fmla="*/ 93 h 100"/>
                  <a:gd name="T16" fmla="*/ 53 w 106"/>
                  <a:gd name="T17" fmla="*/ 99 h 100"/>
                  <a:gd name="T18" fmla="*/ 55 w 106"/>
                  <a:gd name="T19" fmla="*/ 99 h 100"/>
                  <a:gd name="T20" fmla="*/ 62 w 106"/>
                  <a:gd name="T21" fmla="*/ 100 h 100"/>
                  <a:gd name="T22" fmla="*/ 71 w 106"/>
                  <a:gd name="T23" fmla="*/ 100 h 100"/>
                  <a:gd name="T24" fmla="*/ 82 w 106"/>
                  <a:gd name="T25" fmla="*/ 99 h 100"/>
                  <a:gd name="T26" fmla="*/ 90 w 106"/>
                  <a:gd name="T27" fmla="*/ 94 h 100"/>
                  <a:gd name="T28" fmla="*/ 99 w 106"/>
                  <a:gd name="T29" fmla="*/ 89 h 100"/>
                  <a:gd name="T30" fmla="*/ 104 w 106"/>
                  <a:gd name="T31" fmla="*/ 84 h 100"/>
                  <a:gd name="T32" fmla="*/ 106 w 106"/>
                  <a:gd name="T33" fmla="*/ 82 h 100"/>
                  <a:gd name="T34" fmla="*/ 99 w 106"/>
                  <a:gd name="T35" fmla="*/ 65 h 100"/>
                  <a:gd name="T36" fmla="*/ 95 w 106"/>
                  <a:gd name="T37" fmla="*/ 67 h 100"/>
                  <a:gd name="T38" fmla="*/ 90 w 106"/>
                  <a:gd name="T39" fmla="*/ 73 h 100"/>
                  <a:gd name="T40" fmla="*/ 82 w 106"/>
                  <a:gd name="T41" fmla="*/ 80 h 100"/>
                  <a:gd name="T42" fmla="*/ 74 w 106"/>
                  <a:gd name="T43" fmla="*/ 85 h 100"/>
                  <a:gd name="T44" fmla="*/ 66 w 106"/>
                  <a:gd name="T45" fmla="*/ 85 h 100"/>
                  <a:gd name="T46" fmla="*/ 57 w 106"/>
                  <a:gd name="T47" fmla="*/ 83 h 100"/>
                  <a:gd name="T48" fmla="*/ 52 w 106"/>
                  <a:gd name="T49" fmla="*/ 80 h 100"/>
                  <a:gd name="T50" fmla="*/ 50 w 106"/>
                  <a:gd name="T51" fmla="*/ 78 h 100"/>
                  <a:gd name="T52" fmla="*/ 55 w 106"/>
                  <a:gd name="T53" fmla="*/ 52 h 100"/>
                  <a:gd name="T54" fmla="*/ 34 w 106"/>
                  <a:gd name="T55" fmla="*/ 65 h 100"/>
                  <a:gd name="T56" fmla="*/ 23 w 106"/>
                  <a:gd name="T57" fmla="*/ 46 h 100"/>
                  <a:gd name="T58" fmla="*/ 24 w 106"/>
                  <a:gd name="T59" fmla="*/ 43 h 100"/>
                  <a:gd name="T60" fmla="*/ 25 w 106"/>
                  <a:gd name="T61" fmla="*/ 37 h 100"/>
                  <a:gd name="T62" fmla="*/ 27 w 106"/>
                  <a:gd name="T63" fmla="*/ 29 h 100"/>
                  <a:gd name="T64" fmla="*/ 24 w 106"/>
                  <a:gd name="T65" fmla="*/ 20 h 100"/>
                  <a:gd name="T66" fmla="*/ 19 w 106"/>
                  <a:gd name="T67" fmla="*/ 12 h 100"/>
                  <a:gd name="T68" fmla="*/ 12 w 106"/>
                  <a:gd name="T69" fmla="*/ 5 h 100"/>
                  <a:gd name="T70" fmla="*/ 6 w 106"/>
                  <a:gd name="T71" fmla="*/ 1 h 100"/>
                  <a:gd name="T72" fmla="*/ 3 w 106"/>
                  <a:gd name="T73" fmla="*/ 0 h 100"/>
                  <a:gd name="T74" fmla="*/ 0 w 106"/>
                  <a:gd name="T75" fmla="*/ 18 h 100"/>
                  <a:gd name="T76" fmla="*/ 12 w 106"/>
                  <a:gd name="T77" fmla="*/ 22 h 100"/>
                  <a:gd name="T78" fmla="*/ 12 w 106"/>
                  <a:gd name="T79" fmla="*/ 2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" h="100">
                    <a:moveTo>
                      <a:pt x="12" y="22"/>
                    </a:moveTo>
                    <a:lnTo>
                      <a:pt x="11" y="24"/>
                    </a:lnTo>
                    <a:lnTo>
                      <a:pt x="11" y="31"/>
                    </a:lnTo>
                    <a:lnTo>
                      <a:pt x="11" y="39"/>
                    </a:lnTo>
                    <a:lnTo>
                      <a:pt x="16" y="53"/>
                    </a:lnTo>
                    <a:lnTo>
                      <a:pt x="25" y="68"/>
                    </a:lnTo>
                    <a:lnTo>
                      <a:pt x="38" y="83"/>
                    </a:lnTo>
                    <a:lnTo>
                      <a:pt x="48" y="93"/>
                    </a:lnTo>
                    <a:lnTo>
                      <a:pt x="53" y="99"/>
                    </a:lnTo>
                    <a:lnTo>
                      <a:pt x="55" y="99"/>
                    </a:lnTo>
                    <a:lnTo>
                      <a:pt x="62" y="100"/>
                    </a:lnTo>
                    <a:lnTo>
                      <a:pt x="71" y="100"/>
                    </a:lnTo>
                    <a:lnTo>
                      <a:pt x="82" y="99"/>
                    </a:lnTo>
                    <a:lnTo>
                      <a:pt x="90" y="94"/>
                    </a:lnTo>
                    <a:lnTo>
                      <a:pt x="99" y="89"/>
                    </a:lnTo>
                    <a:lnTo>
                      <a:pt x="104" y="84"/>
                    </a:lnTo>
                    <a:lnTo>
                      <a:pt x="106" y="82"/>
                    </a:lnTo>
                    <a:lnTo>
                      <a:pt x="99" y="65"/>
                    </a:lnTo>
                    <a:lnTo>
                      <a:pt x="95" y="67"/>
                    </a:lnTo>
                    <a:lnTo>
                      <a:pt x="90" y="73"/>
                    </a:lnTo>
                    <a:lnTo>
                      <a:pt x="82" y="80"/>
                    </a:lnTo>
                    <a:lnTo>
                      <a:pt x="74" y="85"/>
                    </a:lnTo>
                    <a:lnTo>
                      <a:pt x="66" y="85"/>
                    </a:lnTo>
                    <a:lnTo>
                      <a:pt x="57" y="83"/>
                    </a:lnTo>
                    <a:lnTo>
                      <a:pt x="52" y="80"/>
                    </a:lnTo>
                    <a:lnTo>
                      <a:pt x="50" y="78"/>
                    </a:lnTo>
                    <a:lnTo>
                      <a:pt x="55" y="52"/>
                    </a:lnTo>
                    <a:lnTo>
                      <a:pt x="34" y="65"/>
                    </a:lnTo>
                    <a:lnTo>
                      <a:pt x="23" y="46"/>
                    </a:lnTo>
                    <a:lnTo>
                      <a:pt x="24" y="43"/>
                    </a:lnTo>
                    <a:lnTo>
                      <a:pt x="25" y="37"/>
                    </a:lnTo>
                    <a:lnTo>
                      <a:pt x="27" y="29"/>
                    </a:lnTo>
                    <a:lnTo>
                      <a:pt x="24" y="20"/>
                    </a:lnTo>
                    <a:lnTo>
                      <a:pt x="19" y="12"/>
                    </a:lnTo>
                    <a:lnTo>
                      <a:pt x="12" y="5"/>
                    </a:lnTo>
                    <a:lnTo>
                      <a:pt x="6" y="1"/>
                    </a:lnTo>
                    <a:lnTo>
                      <a:pt x="3" y="0"/>
                    </a:lnTo>
                    <a:lnTo>
                      <a:pt x="0" y="18"/>
                    </a:lnTo>
                    <a:lnTo>
                      <a:pt x="12" y="22"/>
                    </a:lnTo>
                    <a:lnTo>
                      <a:pt x="12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7" name="Freeform 115"/>
              <p:cNvSpPr>
                <a:spLocks/>
              </p:cNvSpPr>
              <p:nvPr/>
            </p:nvSpPr>
            <p:spPr bwMode="auto">
              <a:xfrm>
                <a:off x="2490" y="1944"/>
                <a:ext cx="282" cy="192"/>
              </a:xfrm>
              <a:custGeom>
                <a:avLst/>
                <a:gdLst>
                  <a:gd name="T0" fmla="*/ 16 w 282"/>
                  <a:gd name="T1" fmla="*/ 0 h 192"/>
                  <a:gd name="T2" fmla="*/ 29 w 282"/>
                  <a:gd name="T3" fmla="*/ 1 h 192"/>
                  <a:gd name="T4" fmla="*/ 63 w 282"/>
                  <a:gd name="T5" fmla="*/ 7 h 192"/>
                  <a:gd name="T6" fmla="*/ 109 w 282"/>
                  <a:gd name="T7" fmla="*/ 16 h 192"/>
                  <a:gd name="T8" fmla="*/ 159 w 282"/>
                  <a:gd name="T9" fmla="*/ 32 h 192"/>
                  <a:gd name="T10" fmla="*/ 202 w 282"/>
                  <a:gd name="T11" fmla="*/ 52 h 192"/>
                  <a:gd name="T12" fmla="*/ 239 w 282"/>
                  <a:gd name="T13" fmla="*/ 76 h 192"/>
                  <a:gd name="T14" fmla="*/ 267 w 282"/>
                  <a:gd name="T15" fmla="*/ 102 h 192"/>
                  <a:gd name="T16" fmla="*/ 282 w 282"/>
                  <a:gd name="T17" fmla="*/ 127 h 192"/>
                  <a:gd name="T18" fmla="*/ 282 w 282"/>
                  <a:gd name="T19" fmla="*/ 149 h 192"/>
                  <a:gd name="T20" fmla="*/ 273 w 282"/>
                  <a:gd name="T21" fmla="*/ 170 h 192"/>
                  <a:gd name="T22" fmla="*/ 260 w 282"/>
                  <a:gd name="T23" fmla="*/ 186 h 192"/>
                  <a:gd name="T24" fmla="*/ 255 w 282"/>
                  <a:gd name="T25" fmla="*/ 192 h 192"/>
                  <a:gd name="T26" fmla="*/ 214 w 282"/>
                  <a:gd name="T27" fmla="*/ 158 h 192"/>
                  <a:gd name="T28" fmla="*/ 215 w 282"/>
                  <a:gd name="T29" fmla="*/ 156 h 192"/>
                  <a:gd name="T30" fmla="*/ 217 w 282"/>
                  <a:gd name="T31" fmla="*/ 152 h 192"/>
                  <a:gd name="T32" fmla="*/ 218 w 282"/>
                  <a:gd name="T33" fmla="*/ 143 h 192"/>
                  <a:gd name="T34" fmla="*/ 218 w 282"/>
                  <a:gd name="T35" fmla="*/ 134 h 192"/>
                  <a:gd name="T36" fmla="*/ 214 w 282"/>
                  <a:gd name="T37" fmla="*/ 120 h 192"/>
                  <a:gd name="T38" fmla="*/ 209 w 282"/>
                  <a:gd name="T39" fmla="*/ 108 h 192"/>
                  <a:gd name="T40" fmla="*/ 204 w 282"/>
                  <a:gd name="T41" fmla="*/ 99 h 192"/>
                  <a:gd name="T42" fmla="*/ 202 w 282"/>
                  <a:gd name="T43" fmla="*/ 96 h 192"/>
                  <a:gd name="T44" fmla="*/ 204 w 282"/>
                  <a:gd name="T45" fmla="*/ 98 h 192"/>
                  <a:gd name="T46" fmla="*/ 209 w 282"/>
                  <a:gd name="T47" fmla="*/ 103 h 192"/>
                  <a:gd name="T48" fmla="*/ 216 w 282"/>
                  <a:gd name="T49" fmla="*/ 112 h 192"/>
                  <a:gd name="T50" fmla="*/ 223 w 282"/>
                  <a:gd name="T51" fmla="*/ 123 h 192"/>
                  <a:gd name="T52" fmla="*/ 230 w 282"/>
                  <a:gd name="T53" fmla="*/ 135 h 192"/>
                  <a:gd name="T54" fmla="*/ 235 w 282"/>
                  <a:gd name="T55" fmla="*/ 146 h 192"/>
                  <a:gd name="T56" fmla="*/ 238 w 282"/>
                  <a:gd name="T57" fmla="*/ 155 h 192"/>
                  <a:gd name="T58" fmla="*/ 239 w 282"/>
                  <a:gd name="T59" fmla="*/ 158 h 192"/>
                  <a:gd name="T60" fmla="*/ 242 w 282"/>
                  <a:gd name="T61" fmla="*/ 154 h 192"/>
                  <a:gd name="T62" fmla="*/ 250 w 282"/>
                  <a:gd name="T63" fmla="*/ 145 h 192"/>
                  <a:gd name="T64" fmla="*/ 255 w 282"/>
                  <a:gd name="T65" fmla="*/ 130 h 192"/>
                  <a:gd name="T66" fmla="*/ 254 w 282"/>
                  <a:gd name="T67" fmla="*/ 113 h 192"/>
                  <a:gd name="T68" fmla="*/ 241 w 282"/>
                  <a:gd name="T69" fmla="*/ 91 h 192"/>
                  <a:gd name="T70" fmla="*/ 218 w 282"/>
                  <a:gd name="T71" fmla="*/ 71 h 192"/>
                  <a:gd name="T72" fmla="*/ 184 w 282"/>
                  <a:gd name="T73" fmla="*/ 53 h 192"/>
                  <a:gd name="T74" fmla="*/ 143 w 282"/>
                  <a:gd name="T75" fmla="*/ 38 h 192"/>
                  <a:gd name="T76" fmla="*/ 94 w 282"/>
                  <a:gd name="T77" fmla="*/ 29 h 192"/>
                  <a:gd name="T78" fmla="*/ 48 w 282"/>
                  <a:gd name="T79" fmla="*/ 24 h 192"/>
                  <a:gd name="T80" fmla="*/ 13 w 282"/>
                  <a:gd name="T81" fmla="*/ 20 h 192"/>
                  <a:gd name="T82" fmla="*/ 0 w 282"/>
                  <a:gd name="T83" fmla="*/ 20 h 192"/>
                  <a:gd name="T84" fmla="*/ 16 w 282"/>
                  <a:gd name="T85" fmla="*/ 0 h 192"/>
                  <a:gd name="T86" fmla="*/ 16 w 282"/>
                  <a:gd name="T87" fmla="*/ 0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82" h="192">
                    <a:moveTo>
                      <a:pt x="16" y="0"/>
                    </a:moveTo>
                    <a:lnTo>
                      <a:pt x="29" y="1"/>
                    </a:lnTo>
                    <a:lnTo>
                      <a:pt x="63" y="7"/>
                    </a:lnTo>
                    <a:lnTo>
                      <a:pt x="109" y="16"/>
                    </a:lnTo>
                    <a:lnTo>
                      <a:pt x="159" y="32"/>
                    </a:lnTo>
                    <a:lnTo>
                      <a:pt x="202" y="52"/>
                    </a:lnTo>
                    <a:lnTo>
                      <a:pt x="239" y="76"/>
                    </a:lnTo>
                    <a:lnTo>
                      <a:pt x="267" y="102"/>
                    </a:lnTo>
                    <a:lnTo>
                      <a:pt x="282" y="127"/>
                    </a:lnTo>
                    <a:lnTo>
                      <a:pt x="282" y="149"/>
                    </a:lnTo>
                    <a:lnTo>
                      <a:pt x="273" y="170"/>
                    </a:lnTo>
                    <a:lnTo>
                      <a:pt x="260" y="186"/>
                    </a:lnTo>
                    <a:lnTo>
                      <a:pt x="255" y="192"/>
                    </a:lnTo>
                    <a:lnTo>
                      <a:pt x="214" y="158"/>
                    </a:lnTo>
                    <a:lnTo>
                      <a:pt x="215" y="156"/>
                    </a:lnTo>
                    <a:lnTo>
                      <a:pt x="217" y="152"/>
                    </a:lnTo>
                    <a:lnTo>
                      <a:pt x="218" y="143"/>
                    </a:lnTo>
                    <a:lnTo>
                      <a:pt x="218" y="134"/>
                    </a:lnTo>
                    <a:lnTo>
                      <a:pt x="214" y="120"/>
                    </a:lnTo>
                    <a:lnTo>
                      <a:pt x="209" y="108"/>
                    </a:lnTo>
                    <a:lnTo>
                      <a:pt x="204" y="99"/>
                    </a:lnTo>
                    <a:lnTo>
                      <a:pt x="202" y="96"/>
                    </a:lnTo>
                    <a:lnTo>
                      <a:pt x="204" y="98"/>
                    </a:lnTo>
                    <a:lnTo>
                      <a:pt x="209" y="103"/>
                    </a:lnTo>
                    <a:lnTo>
                      <a:pt x="216" y="112"/>
                    </a:lnTo>
                    <a:lnTo>
                      <a:pt x="223" y="123"/>
                    </a:lnTo>
                    <a:lnTo>
                      <a:pt x="230" y="135"/>
                    </a:lnTo>
                    <a:lnTo>
                      <a:pt x="235" y="146"/>
                    </a:lnTo>
                    <a:lnTo>
                      <a:pt x="238" y="155"/>
                    </a:lnTo>
                    <a:lnTo>
                      <a:pt x="239" y="158"/>
                    </a:lnTo>
                    <a:lnTo>
                      <a:pt x="242" y="154"/>
                    </a:lnTo>
                    <a:lnTo>
                      <a:pt x="250" y="145"/>
                    </a:lnTo>
                    <a:lnTo>
                      <a:pt x="255" y="130"/>
                    </a:lnTo>
                    <a:lnTo>
                      <a:pt x="254" y="113"/>
                    </a:lnTo>
                    <a:lnTo>
                      <a:pt x="241" y="91"/>
                    </a:lnTo>
                    <a:lnTo>
                      <a:pt x="218" y="71"/>
                    </a:lnTo>
                    <a:lnTo>
                      <a:pt x="184" y="53"/>
                    </a:lnTo>
                    <a:lnTo>
                      <a:pt x="143" y="38"/>
                    </a:lnTo>
                    <a:lnTo>
                      <a:pt x="94" y="29"/>
                    </a:lnTo>
                    <a:lnTo>
                      <a:pt x="48" y="24"/>
                    </a:lnTo>
                    <a:lnTo>
                      <a:pt x="13" y="20"/>
                    </a:lnTo>
                    <a:lnTo>
                      <a:pt x="0" y="20"/>
                    </a:lnTo>
                    <a:lnTo>
                      <a:pt x="16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8" name="Freeform 116"/>
              <p:cNvSpPr>
                <a:spLocks/>
              </p:cNvSpPr>
              <p:nvPr/>
            </p:nvSpPr>
            <p:spPr bwMode="auto">
              <a:xfrm>
                <a:off x="2597" y="2116"/>
                <a:ext cx="133" cy="364"/>
              </a:xfrm>
              <a:custGeom>
                <a:avLst/>
                <a:gdLst>
                  <a:gd name="T0" fmla="*/ 0 w 133"/>
                  <a:gd name="T1" fmla="*/ 10 h 364"/>
                  <a:gd name="T2" fmla="*/ 0 w 133"/>
                  <a:gd name="T3" fmla="*/ 18 h 364"/>
                  <a:gd name="T4" fmla="*/ 3 w 133"/>
                  <a:gd name="T5" fmla="*/ 42 h 364"/>
                  <a:gd name="T6" fmla="*/ 10 w 133"/>
                  <a:gd name="T7" fmla="*/ 75 h 364"/>
                  <a:gd name="T8" fmla="*/ 24 w 133"/>
                  <a:gd name="T9" fmla="*/ 118 h 364"/>
                  <a:gd name="T10" fmla="*/ 44 w 133"/>
                  <a:gd name="T11" fmla="*/ 161 h 364"/>
                  <a:gd name="T12" fmla="*/ 65 w 133"/>
                  <a:gd name="T13" fmla="*/ 201 h 364"/>
                  <a:gd name="T14" fmla="*/ 83 w 133"/>
                  <a:gd name="T15" fmla="*/ 230 h 364"/>
                  <a:gd name="T16" fmla="*/ 91 w 133"/>
                  <a:gd name="T17" fmla="*/ 242 h 364"/>
                  <a:gd name="T18" fmla="*/ 85 w 133"/>
                  <a:gd name="T19" fmla="*/ 253 h 364"/>
                  <a:gd name="T20" fmla="*/ 87 w 133"/>
                  <a:gd name="T21" fmla="*/ 260 h 364"/>
                  <a:gd name="T22" fmla="*/ 114 w 133"/>
                  <a:gd name="T23" fmla="*/ 267 h 364"/>
                  <a:gd name="T24" fmla="*/ 92 w 133"/>
                  <a:gd name="T25" fmla="*/ 274 h 364"/>
                  <a:gd name="T26" fmla="*/ 101 w 133"/>
                  <a:gd name="T27" fmla="*/ 283 h 364"/>
                  <a:gd name="T28" fmla="*/ 99 w 133"/>
                  <a:gd name="T29" fmla="*/ 286 h 364"/>
                  <a:gd name="T30" fmla="*/ 95 w 133"/>
                  <a:gd name="T31" fmla="*/ 291 h 364"/>
                  <a:gd name="T32" fmla="*/ 91 w 133"/>
                  <a:gd name="T33" fmla="*/ 300 h 364"/>
                  <a:gd name="T34" fmla="*/ 88 w 133"/>
                  <a:gd name="T35" fmla="*/ 313 h 364"/>
                  <a:gd name="T36" fmla="*/ 88 w 133"/>
                  <a:gd name="T37" fmla="*/ 328 h 364"/>
                  <a:gd name="T38" fmla="*/ 90 w 133"/>
                  <a:gd name="T39" fmla="*/ 344 h 364"/>
                  <a:gd name="T40" fmla="*/ 92 w 133"/>
                  <a:gd name="T41" fmla="*/ 356 h 364"/>
                  <a:gd name="T42" fmla="*/ 94 w 133"/>
                  <a:gd name="T43" fmla="*/ 360 h 364"/>
                  <a:gd name="T44" fmla="*/ 110 w 133"/>
                  <a:gd name="T45" fmla="*/ 364 h 364"/>
                  <a:gd name="T46" fmla="*/ 108 w 133"/>
                  <a:gd name="T47" fmla="*/ 360 h 364"/>
                  <a:gd name="T48" fmla="*/ 104 w 133"/>
                  <a:gd name="T49" fmla="*/ 349 h 364"/>
                  <a:gd name="T50" fmla="*/ 100 w 133"/>
                  <a:gd name="T51" fmla="*/ 335 h 364"/>
                  <a:gd name="T52" fmla="*/ 100 w 133"/>
                  <a:gd name="T53" fmla="*/ 323 h 364"/>
                  <a:gd name="T54" fmla="*/ 104 w 133"/>
                  <a:gd name="T55" fmla="*/ 308 h 364"/>
                  <a:gd name="T56" fmla="*/ 111 w 133"/>
                  <a:gd name="T57" fmla="*/ 298 h 364"/>
                  <a:gd name="T58" fmla="*/ 116 w 133"/>
                  <a:gd name="T59" fmla="*/ 291 h 364"/>
                  <a:gd name="T60" fmla="*/ 119 w 133"/>
                  <a:gd name="T61" fmla="*/ 289 h 364"/>
                  <a:gd name="T62" fmla="*/ 116 w 133"/>
                  <a:gd name="T63" fmla="*/ 278 h 364"/>
                  <a:gd name="T64" fmla="*/ 133 w 133"/>
                  <a:gd name="T65" fmla="*/ 267 h 364"/>
                  <a:gd name="T66" fmla="*/ 97 w 133"/>
                  <a:gd name="T67" fmla="*/ 253 h 364"/>
                  <a:gd name="T68" fmla="*/ 111 w 133"/>
                  <a:gd name="T69" fmla="*/ 241 h 364"/>
                  <a:gd name="T70" fmla="*/ 102 w 133"/>
                  <a:gd name="T71" fmla="*/ 231 h 364"/>
                  <a:gd name="T72" fmla="*/ 85 w 133"/>
                  <a:gd name="T73" fmla="*/ 207 h 364"/>
                  <a:gd name="T74" fmla="*/ 63 w 133"/>
                  <a:gd name="T75" fmla="*/ 171 h 364"/>
                  <a:gd name="T76" fmla="*/ 44 w 133"/>
                  <a:gd name="T77" fmla="*/ 130 h 364"/>
                  <a:gd name="T78" fmla="*/ 29 w 133"/>
                  <a:gd name="T79" fmla="*/ 83 h 364"/>
                  <a:gd name="T80" fmla="*/ 23 w 133"/>
                  <a:gd name="T81" fmla="*/ 42 h 364"/>
                  <a:gd name="T82" fmla="*/ 20 w 133"/>
                  <a:gd name="T83" fmla="*/ 12 h 364"/>
                  <a:gd name="T84" fmla="*/ 20 w 133"/>
                  <a:gd name="T85" fmla="*/ 0 h 364"/>
                  <a:gd name="T86" fmla="*/ 0 w 133"/>
                  <a:gd name="T87" fmla="*/ 10 h 364"/>
                  <a:gd name="T88" fmla="*/ 0 w 133"/>
                  <a:gd name="T89" fmla="*/ 1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33" h="364">
                    <a:moveTo>
                      <a:pt x="0" y="10"/>
                    </a:moveTo>
                    <a:lnTo>
                      <a:pt x="0" y="18"/>
                    </a:lnTo>
                    <a:lnTo>
                      <a:pt x="3" y="42"/>
                    </a:lnTo>
                    <a:lnTo>
                      <a:pt x="10" y="75"/>
                    </a:lnTo>
                    <a:lnTo>
                      <a:pt x="24" y="118"/>
                    </a:lnTo>
                    <a:lnTo>
                      <a:pt x="44" y="161"/>
                    </a:lnTo>
                    <a:lnTo>
                      <a:pt x="65" y="201"/>
                    </a:lnTo>
                    <a:lnTo>
                      <a:pt x="83" y="230"/>
                    </a:lnTo>
                    <a:lnTo>
                      <a:pt x="91" y="242"/>
                    </a:lnTo>
                    <a:lnTo>
                      <a:pt x="85" y="253"/>
                    </a:lnTo>
                    <a:lnTo>
                      <a:pt x="87" y="260"/>
                    </a:lnTo>
                    <a:lnTo>
                      <a:pt x="114" y="267"/>
                    </a:lnTo>
                    <a:lnTo>
                      <a:pt x="92" y="274"/>
                    </a:lnTo>
                    <a:lnTo>
                      <a:pt x="101" y="283"/>
                    </a:lnTo>
                    <a:lnTo>
                      <a:pt x="99" y="286"/>
                    </a:lnTo>
                    <a:lnTo>
                      <a:pt x="95" y="291"/>
                    </a:lnTo>
                    <a:lnTo>
                      <a:pt x="91" y="300"/>
                    </a:lnTo>
                    <a:lnTo>
                      <a:pt x="88" y="313"/>
                    </a:lnTo>
                    <a:lnTo>
                      <a:pt x="88" y="328"/>
                    </a:lnTo>
                    <a:lnTo>
                      <a:pt x="90" y="344"/>
                    </a:lnTo>
                    <a:lnTo>
                      <a:pt x="92" y="356"/>
                    </a:lnTo>
                    <a:lnTo>
                      <a:pt x="94" y="360"/>
                    </a:lnTo>
                    <a:lnTo>
                      <a:pt x="110" y="364"/>
                    </a:lnTo>
                    <a:lnTo>
                      <a:pt x="108" y="360"/>
                    </a:lnTo>
                    <a:lnTo>
                      <a:pt x="104" y="349"/>
                    </a:lnTo>
                    <a:lnTo>
                      <a:pt x="100" y="335"/>
                    </a:lnTo>
                    <a:lnTo>
                      <a:pt x="100" y="323"/>
                    </a:lnTo>
                    <a:lnTo>
                      <a:pt x="104" y="308"/>
                    </a:lnTo>
                    <a:lnTo>
                      <a:pt x="111" y="298"/>
                    </a:lnTo>
                    <a:lnTo>
                      <a:pt x="116" y="291"/>
                    </a:lnTo>
                    <a:lnTo>
                      <a:pt x="119" y="289"/>
                    </a:lnTo>
                    <a:lnTo>
                      <a:pt x="116" y="278"/>
                    </a:lnTo>
                    <a:lnTo>
                      <a:pt x="133" y="267"/>
                    </a:lnTo>
                    <a:lnTo>
                      <a:pt x="97" y="253"/>
                    </a:lnTo>
                    <a:lnTo>
                      <a:pt x="111" y="241"/>
                    </a:lnTo>
                    <a:lnTo>
                      <a:pt x="102" y="231"/>
                    </a:lnTo>
                    <a:lnTo>
                      <a:pt x="85" y="207"/>
                    </a:lnTo>
                    <a:lnTo>
                      <a:pt x="63" y="171"/>
                    </a:lnTo>
                    <a:lnTo>
                      <a:pt x="44" y="130"/>
                    </a:lnTo>
                    <a:lnTo>
                      <a:pt x="29" y="83"/>
                    </a:lnTo>
                    <a:lnTo>
                      <a:pt x="23" y="42"/>
                    </a:lnTo>
                    <a:lnTo>
                      <a:pt x="20" y="12"/>
                    </a:lnTo>
                    <a:lnTo>
                      <a:pt x="20" y="0"/>
                    </a:lnTo>
                    <a:lnTo>
                      <a:pt x="0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9" name="Freeform 117"/>
              <p:cNvSpPr>
                <a:spLocks/>
              </p:cNvSpPr>
              <p:nvPr/>
            </p:nvSpPr>
            <p:spPr bwMode="auto">
              <a:xfrm>
                <a:off x="2592" y="2097"/>
                <a:ext cx="190" cy="300"/>
              </a:xfrm>
              <a:custGeom>
                <a:avLst/>
                <a:gdLst>
                  <a:gd name="T0" fmla="*/ 0 w 190"/>
                  <a:gd name="T1" fmla="*/ 28 h 300"/>
                  <a:gd name="T2" fmla="*/ 6 w 190"/>
                  <a:gd name="T3" fmla="*/ 23 h 300"/>
                  <a:gd name="T4" fmla="*/ 24 w 190"/>
                  <a:gd name="T5" fmla="*/ 14 h 300"/>
                  <a:gd name="T6" fmla="*/ 47 w 190"/>
                  <a:gd name="T7" fmla="*/ 4 h 300"/>
                  <a:gd name="T8" fmla="*/ 75 w 190"/>
                  <a:gd name="T9" fmla="*/ 0 h 300"/>
                  <a:gd name="T10" fmla="*/ 102 w 190"/>
                  <a:gd name="T11" fmla="*/ 2 h 300"/>
                  <a:gd name="T12" fmla="*/ 127 w 190"/>
                  <a:gd name="T13" fmla="*/ 10 h 300"/>
                  <a:gd name="T14" fmla="*/ 145 w 190"/>
                  <a:gd name="T15" fmla="*/ 17 h 300"/>
                  <a:gd name="T16" fmla="*/ 151 w 190"/>
                  <a:gd name="T17" fmla="*/ 21 h 300"/>
                  <a:gd name="T18" fmla="*/ 152 w 190"/>
                  <a:gd name="T19" fmla="*/ 31 h 300"/>
                  <a:gd name="T20" fmla="*/ 157 w 190"/>
                  <a:gd name="T21" fmla="*/ 57 h 300"/>
                  <a:gd name="T22" fmla="*/ 163 w 190"/>
                  <a:gd name="T23" fmla="*/ 94 h 300"/>
                  <a:gd name="T24" fmla="*/ 168 w 190"/>
                  <a:gd name="T25" fmla="*/ 137 h 300"/>
                  <a:gd name="T26" fmla="*/ 171 w 190"/>
                  <a:gd name="T27" fmla="*/ 178 h 300"/>
                  <a:gd name="T28" fmla="*/ 174 w 190"/>
                  <a:gd name="T29" fmla="*/ 215 h 300"/>
                  <a:gd name="T30" fmla="*/ 176 w 190"/>
                  <a:gd name="T31" fmla="*/ 247 h 300"/>
                  <a:gd name="T32" fmla="*/ 180 w 190"/>
                  <a:gd name="T33" fmla="*/ 272 h 300"/>
                  <a:gd name="T34" fmla="*/ 183 w 190"/>
                  <a:gd name="T35" fmla="*/ 288 h 300"/>
                  <a:gd name="T36" fmla="*/ 187 w 190"/>
                  <a:gd name="T37" fmla="*/ 296 h 300"/>
                  <a:gd name="T38" fmla="*/ 189 w 190"/>
                  <a:gd name="T39" fmla="*/ 299 h 300"/>
                  <a:gd name="T40" fmla="*/ 190 w 190"/>
                  <a:gd name="T41" fmla="*/ 300 h 300"/>
                  <a:gd name="T42" fmla="*/ 164 w 190"/>
                  <a:gd name="T43" fmla="*/ 284 h 300"/>
                  <a:gd name="T44" fmla="*/ 167 w 190"/>
                  <a:gd name="T45" fmla="*/ 273 h 300"/>
                  <a:gd name="T46" fmla="*/ 136 w 190"/>
                  <a:gd name="T47" fmla="*/ 266 h 300"/>
                  <a:gd name="T48" fmla="*/ 158 w 190"/>
                  <a:gd name="T49" fmla="*/ 253 h 300"/>
                  <a:gd name="T50" fmla="*/ 158 w 190"/>
                  <a:gd name="T51" fmla="*/ 243 h 300"/>
                  <a:gd name="T52" fmla="*/ 158 w 190"/>
                  <a:gd name="T53" fmla="*/ 220 h 300"/>
                  <a:gd name="T54" fmla="*/ 157 w 190"/>
                  <a:gd name="T55" fmla="*/ 186 h 300"/>
                  <a:gd name="T56" fmla="*/ 154 w 190"/>
                  <a:gd name="T57" fmla="*/ 147 h 300"/>
                  <a:gd name="T58" fmla="*/ 149 w 190"/>
                  <a:gd name="T59" fmla="*/ 106 h 300"/>
                  <a:gd name="T60" fmla="*/ 141 w 190"/>
                  <a:gd name="T61" fmla="*/ 70 h 300"/>
                  <a:gd name="T62" fmla="*/ 135 w 190"/>
                  <a:gd name="T63" fmla="*/ 44 h 300"/>
                  <a:gd name="T64" fmla="*/ 133 w 190"/>
                  <a:gd name="T65" fmla="*/ 34 h 300"/>
                  <a:gd name="T66" fmla="*/ 128 w 190"/>
                  <a:gd name="T67" fmla="*/ 31 h 300"/>
                  <a:gd name="T68" fmla="*/ 113 w 190"/>
                  <a:gd name="T69" fmla="*/ 24 h 300"/>
                  <a:gd name="T70" fmla="*/ 93 w 190"/>
                  <a:gd name="T71" fmla="*/ 17 h 300"/>
                  <a:gd name="T72" fmla="*/ 70 w 190"/>
                  <a:gd name="T73" fmla="*/ 15 h 300"/>
                  <a:gd name="T74" fmla="*/ 47 w 190"/>
                  <a:gd name="T75" fmla="*/ 18 h 300"/>
                  <a:gd name="T76" fmla="*/ 29 w 190"/>
                  <a:gd name="T77" fmla="*/ 27 h 300"/>
                  <a:gd name="T78" fmla="*/ 15 w 190"/>
                  <a:gd name="T79" fmla="*/ 34 h 300"/>
                  <a:gd name="T80" fmla="*/ 10 w 190"/>
                  <a:gd name="T81" fmla="*/ 38 h 300"/>
                  <a:gd name="T82" fmla="*/ 0 w 190"/>
                  <a:gd name="T83" fmla="*/ 28 h 300"/>
                  <a:gd name="T84" fmla="*/ 0 w 190"/>
                  <a:gd name="T85" fmla="*/ 28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0" h="300">
                    <a:moveTo>
                      <a:pt x="0" y="28"/>
                    </a:moveTo>
                    <a:lnTo>
                      <a:pt x="6" y="23"/>
                    </a:lnTo>
                    <a:lnTo>
                      <a:pt x="24" y="14"/>
                    </a:lnTo>
                    <a:lnTo>
                      <a:pt x="47" y="4"/>
                    </a:lnTo>
                    <a:lnTo>
                      <a:pt x="75" y="0"/>
                    </a:lnTo>
                    <a:lnTo>
                      <a:pt x="102" y="2"/>
                    </a:lnTo>
                    <a:lnTo>
                      <a:pt x="127" y="10"/>
                    </a:lnTo>
                    <a:lnTo>
                      <a:pt x="145" y="17"/>
                    </a:lnTo>
                    <a:lnTo>
                      <a:pt x="151" y="21"/>
                    </a:lnTo>
                    <a:lnTo>
                      <a:pt x="152" y="31"/>
                    </a:lnTo>
                    <a:lnTo>
                      <a:pt x="157" y="57"/>
                    </a:lnTo>
                    <a:lnTo>
                      <a:pt x="163" y="94"/>
                    </a:lnTo>
                    <a:lnTo>
                      <a:pt x="168" y="137"/>
                    </a:lnTo>
                    <a:lnTo>
                      <a:pt x="171" y="178"/>
                    </a:lnTo>
                    <a:lnTo>
                      <a:pt x="174" y="215"/>
                    </a:lnTo>
                    <a:lnTo>
                      <a:pt x="176" y="247"/>
                    </a:lnTo>
                    <a:lnTo>
                      <a:pt x="180" y="272"/>
                    </a:lnTo>
                    <a:lnTo>
                      <a:pt x="183" y="288"/>
                    </a:lnTo>
                    <a:lnTo>
                      <a:pt x="187" y="296"/>
                    </a:lnTo>
                    <a:lnTo>
                      <a:pt x="189" y="299"/>
                    </a:lnTo>
                    <a:lnTo>
                      <a:pt x="190" y="300"/>
                    </a:lnTo>
                    <a:lnTo>
                      <a:pt x="164" y="284"/>
                    </a:lnTo>
                    <a:lnTo>
                      <a:pt x="167" y="273"/>
                    </a:lnTo>
                    <a:lnTo>
                      <a:pt x="136" y="266"/>
                    </a:lnTo>
                    <a:lnTo>
                      <a:pt x="158" y="253"/>
                    </a:lnTo>
                    <a:lnTo>
                      <a:pt x="158" y="243"/>
                    </a:lnTo>
                    <a:lnTo>
                      <a:pt x="158" y="220"/>
                    </a:lnTo>
                    <a:lnTo>
                      <a:pt x="157" y="186"/>
                    </a:lnTo>
                    <a:lnTo>
                      <a:pt x="154" y="147"/>
                    </a:lnTo>
                    <a:lnTo>
                      <a:pt x="149" y="106"/>
                    </a:lnTo>
                    <a:lnTo>
                      <a:pt x="141" y="70"/>
                    </a:lnTo>
                    <a:lnTo>
                      <a:pt x="135" y="44"/>
                    </a:lnTo>
                    <a:lnTo>
                      <a:pt x="133" y="34"/>
                    </a:lnTo>
                    <a:lnTo>
                      <a:pt x="128" y="31"/>
                    </a:lnTo>
                    <a:lnTo>
                      <a:pt x="113" y="24"/>
                    </a:lnTo>
                    <a:lnTo>
                      <a:pt x="93" y="17"/>
                    </a:lnTo>
                    <a:lnTo>
                      <a:pt x="70" y="15"/>
                    </a:lnTo>
                    <a:lnTo>
                      <a:pt x="47" y="18"/>
                    </a:lnTo>
                    <a:lnTo>
                      <a:pt x="29" y="27"/>
                    </a:lnTo>
                    <a:lnTo>
                      <a:pt x="15" y="34"/>
                    </a:lnTo>
                    <a:lnTo>
                      <a:pt x="10" y="38"/>
                    </a:lnTo>
                    <a:lnTo>
                      <a:pt x="0" y="28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0" name="Freeform 118"/>
              <p:cNvSpPr>
                <a:spLocks/>
              </p:cNvSpPr>
              <p:nvPr/>
            </p:nvSpPr>
            <p:spPr bwMode="auto">
              <a:xfrm>
                <a:off x="2710" y="2409"/>
                <a:ext cx="236" cy="117"/>
              </a:xfrm>
              <a:custGeom>
                <a:avLst/>
                <a:gdLst>
                  <a:gd name="T0" fmla="*/ 80 w 236"/>
                  <a:gd name="T1" fmla="*/ 0 h 117"/>
                  <a:gd name="T2" fmla="*/ 85 w 236"/>
                  <a:gd name="T3" fmla="*/ 4 h 117"/>
                  <a:gd name="T4" fmla="*/ 100 w 236"/>
                  <a:gd name="T5" fmla="*/ 15 h 117"/>
                  <a:gd name="T6" fmla="*/ 120 w 236"/>
                  <a:gd name="T7" fmla="*/ 30 h 117"/>
                  <a:gd name="T8" fmla="*/ 147 w 236"/>
                  <a:gd name="T9" fmla="*/ 45 h 117"/>
                  <a:gd name="T10" fmla="*/ 171 w 236"/>
                  <a:gd name="T11" fmla="*/ 55 h 117"/>
                  <a:gd name="T12" fmla="*/ 194 w 236"/>
                  <a:gd name="T13" fmla="*/ 63 h 117"/>
                  <a:gd name="T14" fmla="*/ 211 w 236"/>
                  <a:gd name="T15" fmla="*/ 65 h 117"/>
                  <a:gd name="T16" fmla="*/ 218 w 236"/>
                  <a:gd name="T17" fmla="*/ 66 h 117"/>
                  <a:gd name="T18" fmla="*/ 229 w 236"/>
                  <a:gd name="T19" fmla="*/ 80 h 117"/>
                  <a:gd name="T20" fmla="*/ 236 w 236"/>
                  <a:gd name="T21" fmla="*/ 103 h 117"/>
                  <a:gd name="T22" fmla="*/ 150 w 236"/>
                  <a:gd name="T23" fmla="*/ 117 h 117"/>
                  <a:gd name="T24" fmla="*/ 90 w 236"/>
                  <a:gd name="T25" fmla="*/ 103 h 117"/>
                  <a:gd name="T26" fmla="*/ 88 w 236"/>
                  <a:gd name="T27" fmla="*/ 100 h 117"/>
                  <a:gd name="T28" fmla="*/ 82 w 236"/>
                  <a:gd name="T29" fmla="*/ 92 h 117"/>
                  <a:gd name="T30" fmla="*/ 70 w 236"/>
                  <a:gd name="T31" fmla="*/ 84 h 117"/>
                  <a:gd name="T32" fmla="*/ 55 w 236"/>
                  <a:gd name="T33" fmla="*/ 74 h 117"/>
                  <a:gd name="T34" fmla="*/ 35 w 236"/>
                  <a:gd name="T35" fmla="*/ 66 h 117"/>
                  <a:gd name="T36" fmla="*/ 18 w 236"/>
                  <a:gd name="T37" fmla="*/ 59 h 117"/>
                  <a:gd name="T38" fmla="*/ 5 w 236"/>
                  <a:gd name="T39" fmla="*/ 54 h 117"/>
                  <a:gd name="T40" fmla="*/ 0 w 236"/>
                  <a:gd name="T41" fmla="*/ 53 h 117"/>
                  <a:gd name="T42" fmla="*/ 4 w 236"/>
                  <a:gd name="T43" fmla="*/ 52 h 117"/>
                  <a:gd name="T44" fmla="*/ 16 w 236"/>
                  <a:gd name="T45" fmla="*/ 54 h 117"/>
                  <a:gd name="T46" fmla="*/ 33 w 236"/>
                  <a:gd name="T47" fmla="*/ 57 h 117"/>
                  <a:gd name="T48" fmla="*/ 55 w 236"/>
                  <a:gd name="T49" fmla="*/ 64 h 117"/>
                  <a:gd name="T50" fmla="*/ 75 w 236"/>
                  <a:gd name="T51" fmla="*/ 73 h 117"/>
                  <a:gd name="T52" fmla="*/ 93 w 236"/>
                  <a:gd name="T53" fmla="*/ 84 h 117"/>
                  <a:gd name="T54" fmla="*/ 105 w 236"/>
                  <a:gd name="T55" fmla="*/ 93 h 117"/>
                  <a:gd name="T56" fmla="*/ 109 w 236"/>
                  <a:gd name="T57" fmla="*/ 98 h 117"/>
                  <a:gd name="T58" fmla="*/ 151 w 236"/>
                  <a:gd name="T59" fmla="*/ 105 h 117"/>
                  <a:gd name="T60" fmla="*/ 216 w 236"/>
                  <a:gd name="T61" fmla="*/ 95 h 117"/>
                  <a:gd name="T62" fmla="*/ 209 w 236"/>
                  <a:gd name="T63" fmla="*/ 73 h 117"/>
                  <a:gd name="T64" fmla="*/ 139 w 236"/>
                  <a:gd name="T65" fmla="*/ 78 h 117"/>
                  <a:gd name="T66" fmla="*/ 151 w 236"/>
                  <a:gd name="T67" fmla="*/ 63 h 117"/>
                  <a:gd name="T68" fmla="*/ 147 w 236"/>
                  <a:gd name="T69" fmla="*/ 60 h 117"/>
                  <a:gd name="T70" fmla="*/ 137 w 236"/>
                  <a:gd name="T71" fmla="*/ 57 h 117"/>
                  <a:gd name="T72" fmla="*/ 123 w 236"/>
                  <a:gd name="T73" fmla="*/ 50 h 117"/>
                  <a:gd name="T74" fmla="*/ 109 w 236"/>
                  <a:gd name="T75" fmla="*/ 39 h 117"/>
                  <a:gd name="T76" fmla="*/ 96 w 236"/>
                  <a:gd name="T77" fmla="*/ 25 h 117"/>
                  <a:gd name="T78" fmla="*/ 87 w 236"/>
                  <a:gd name="T79" fmla="*/ 13 h 117"/>
                  <a:gd name="T80" fmla="*/ 82 w 236"/>
                  <a:gd name="T81" fmla="*/ 3 h 117"/>
                  <a:gd name="T82" fmla="*/ 80 w 236"/>
                  <a:gd name="T83" fmla="*/ 0 h 117"/>
                  <a:gd name="T84" fmla="*/ 80 w 236"/>
                  <a:gd name="T8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" h="117">
                    <a:moveTo>
                      <a:pt x="80" y="0"/>
                    </a:moveTo>
                    <a:lnTo>
                      <a:pt x="85" y="4"/>
                    </a:lnTo>
                    <a:lnTo>
                      <a:pt x="100" y="15"/>
                    </a:lnTo>
                    <a:lnTo>
                      <a:pt x="120" y="30"/>
                    </a:lnTo>
                    <a:lnTo>
                      <a:pt x="147" y="45"/>
                    </a:lnTo>
                    <a:lnTo>
                      <a:pt x="171" y="55"/>
                    </a:lnTo>
                    <a:lnTo>
                      <a:pt x="194" y="63"/>
                    </a:lnTo>
                    <a:lnTo>
                      <a:pt x="211" y="65"/>
                    </a:lnTo>
                    <a:lnTo>
                      <a:pt x="218" y="66"/>
                    </a:lnTo>
                    <a:lnTo>
                      <a:pt x="229" y="80"/>
                    </a:lnTo>
                    <a:lnTo>
                      <a:pt x="236" y="103"/>
                    </a:lnTo>
                    <a:lnTo>
                      <a:pt x="150" y="117"/>
                    </a:lnTo>
                    <a:lnTo>
                      <a:pt x="90" y="103"/>
                    </a:lnTo>
                    <a:lnTo>
                      <a:pt x="88" y="100"/>
                    </a:lnTo>
                    <a:lnTo>
                      <a:pt x="82" y="92"/>
                    </a:lnTo>
                    <a:lnTo>
                      <a:pt x="70" y="84"/>
                    </a:lnTo>
                    <a:lnTo>
                      <a:pt x="55" y="74"/>
                    </a:lnTo>
                    <a:lnTo>
                      <a:pt x="35" y="66"/>
                    </a:lnTo>
                    <a:lnTo>
                      <a:pt x="18" y="59"/>
                    </a:lnTo>
                    <a:lnTo>
                      <a:pt x="5" y="54"/>
                    </a:lnTo>
                    <a:lnTo>
                      <a:pt x="0" y="53"/>
                    </a:lnTo>
                    <a:lnTo>
                      <a:pt x="4" y="52"/>
                    </a:lnTo>
                    <a:lnTo>
                      <a:pt x="16" y="54"/>
                    </a:lnTo>
                    <a:lnTo>
                      <a:pt x="33" y="57"/>
                    </a:lnTo>
                    <a:lnTo>
                      <a:pt x="55" y="64"/>
                    </a:lnTo>
                    <a:lnTo>
                      <a:pt x="75" y="73"/>
                    </a:lnTo>
                    <a:lnTo>
                      <a:pt x="93" y="84"/>
                    </a:lnTo>
                    <a:lnTo>
                      <a:pt x="105" y="93"/>
                    </a:lnTo>
                    <a:lnTo>
                      <a:pt x="109" y="98"/>
                    </a:lnTo>
                    <a:lnTo>
                      <a:pt x="151" y="105"/>
                    </a:lnTo>
                    <a:lnTo>
                      <a:pt x="216" y="95"/>
                    </a:lnTo>
                    <a:lnTo>
                      <a:pt x="209" y="73"/>
                    </a:lnTo>
                    <a:lnTo>
                      <a:pt x="139" y="78"/>
                    </a:lnTo>
                    <a:lnTo>
                      <a:pt x="151" y="63"/>
                    </a:lnTo>
                    <a:lnTo>
                      <a:pt x="147" y="60"/>
                    </a:lnTo>
                    <a:lnTo>
                      <a:pt x="137" y="57"/>
                    </a:lnTo>
                    <a:lnTo>
                      <a:pt x="123" y="50"/>
                    </a:lnTo>
                    <a:lnTo>
                      <a:pt x="109" y="39"/>
                    </a:lnTo>
                    <a:lnTo>
                      <a:pt x="96" y="25"/>
                    </a:lnTo>
                    <a:lnTo>
                      <a:pt x="87" y="13"/>
                    </a:lnTo>
                    <a:lnTo>
                      <a:pt x="82" y="3"/>
                    </a:lnTo>
                    <a:lnTo>
                      <a:pt x="80" y="0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1" name="Freeform 119"/>
              <p:cNvSpPr>
                <a:spLocks/>
              </p:cNvSpPr>
              <p:nvPr/>
            </p:nvSpPr>
            <p:spPr bwMode="auto">
              <a:xfrm>
                <a:off x="2691" y="2472"/>
                <a:ext cx="91" cy="30"/>
              </a:xfrm>
              <a:custGeom>
                <a:avLst/>
                <a:gdLst>
                  <a:gd name="T0" fmla="*/ 0 w 91"/>
                  <a:gd name="T1" fmla="*/ 0 h 30"/>
                  <a:gd name="T2" fmla="*/ 1 w 91"/>
                  <a:gd name="T3" fmla="*/ 1 h 30"/>
                  <a:gd name="T4" fmla="*/ 6 w 91"/>
                  <a:gd name="T5" fmla="*/ 4 h 30"/>
                  <a:gd name="T6" fmla="*/ 14 w 91"/>
                  <a:gd name="T7" fmla="*/ 7 h 30"/>
                  <a:gd name="T8" fmla="*/ 22 w 91"/>
                  <a:gd name="T9" fmla="*/ 11 h 30"/>
                  <a:gd name="T10" fmla="*/ 33 w 91"/>
                  <a:gd name="T11" fmla="*/ 14 h 30"/>
                  <a:gd name="T12" fmla="*/ 42 w 91"/>
                  <a:gd name="T13" fmla="*/ 17 h 30"/>
                  <a:gd name="T14" fmla="*/ 50 w 91"/>
                  <a:gd name="T15" fmla="*/ 19 h 30"/>
                  <a:gd name="T16" fmla="*/ 53 w 91"/>
                  <a:gd name="T17" fmla="*/ 20 h 30"/>
                  <a:gd name="T18" fmla="*/ 57 w 91"/>
                  <a:gd name="T19" fmla="*/ 1 h 30"/>
                  <a:gd name="T20" fmla="*/ 91 w 91"/>
                  <a:gd name="T21" fmla="*/ 14 h 30"/>
                  <a:gd name="T22" fmla="*/ 57 w 91"/>
                  <a:gd name="T23" fmla="*/ 30 h 30"/>
                  <a:gd name="T24" fmla="*/ 0 w 91"/>
                  <a:gd name="T25" fmla="*/ 23 h 30"/>
                  <a:gd name="T26" fmla="*/ 0 w 91"/>
                  <a:gd name="T27" fmla="*/ 0 h 30"/>
                  <a:gd name="T28" fmla="*/ 0 w 91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1" h="30">
                    <a:moveTo>
                      <a:pt x="0" y="0"/>
                    </a:moveTo>
                    <a:lnTo>
                      <a:pt x="1" y="1"/>
                    </a:lnTo>
                    <a:lnTo>
                      <a:pt x="6" y="4"/>
                    </a:lnTo>
                    <a:lnTo>
                      <a:pt x="14" y="7"/>
                    </a:lnTo>
                    <a:lnTo>
                      <a:pt x="22" y="11"/>
                    </a:lnTo>
                    <a:lnTo>
                      <a:pt x="33" y="14"/>
                    </a:lnTo>
                    <a:lnTo>
                      <a:pt x="42" y="17"/>
                    </a:lnTo>
                    <a:lnTo>
                      <a:pt x="50" y="19"/>
                    </a:lnTo>
                    <a:lnTo>
                      <a:pt x="53" y="20"/>
                    </a:lnTo>
                    <a:lnTo>
                      <a:pt x="57" y="1"/>
                    </a:lnTo>
                    <a:lnTo>
                      <a:pt x="91" y="14"/>
                    </a:lnTo>
                    <a:lnTo>
                      <a:pt x="57" y="30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2" name="Freeform 120"/>
              <p:cNvSpPr>
                <a:spLocks/>
              </p:cNvSpPr>
              <p:nvPr/>
            </p:nvSpPr>
            <p:spPr bwMode="auto">
              <a:xfrm>
                <a:off x="2783" y="1152"/>
                <a:ext cx="65" cy="49"/>
              </a:xfrm>
              <a:custGeom>
                <a:avLst/>
                <a:gdLst>
                  <a:gd name="T0" fmla="*/ 15 w 65"/>
                  <a:gd name="T1" fmla="*/ 37 h 49"/>
                  <a:gd name="T2" fmla="*/ 17 w 65"/>
                  <a:gd name="T3" fmla="*/ 37 h 49"/>
                  <a:gd name="T4" fmla="*/ 26 w 65"/>
                  <a:gd name="T5" fmla="*/ 38 h 49"/>
                  <a:gd name="T6" fmla="*/ 35 w 65"/>
                  <a:gd name="T7" fmla="*/ 38 h 49"/>
                  <a:gd name="T8" fmla="*/ 46 w 65"/>
                  <a:gd name="T9" fmla="*/ 37 h 49"/>
                  <a:gd name="T10" fmla="*/ 54 w 65"/>
                  <a:gd name="T11" fmla="*/ 32 h 49"/>
                  <a:gd name="T12" fmla="*/ 60 w 65"/>
                  <a:gd name="T13" fmla="*/ 25 h 49"/>
                  <a:gd name="T14" fmla="*/ 63 w 65"/>
                  <a:gd name="T15" fmla="*/ 17 h 49"/>
                  <a:gd name="T16" fmla="*/ 65 w 65"/>
                  <a:gd name="T17" fmla="*/ 9 h 49"/>
                  <a:gd name="T18" fmla="*/ 63 w 65"/>
                  <a:gd name="T19" fmla="*/ 4 h 49"/>
                  <a:gd name="T20" fmla="*/ 60 w 65"/>
                  <a:gd name="T21" fmla="*/ 1 h 49"/>
                  <a:gd name="T22" fmla="*/ 57 w 65"/>
                  <a:gd name="T23" fmla="*/ 0 h 49"/>
                  <a:gd name="T24" fmla="*/ 55 w 65"/>
                  <a:gd name="T25" fmla="*/ 0 h 49"/>
                  <a:gd name="T26" fmla="*/ 29 w 65"/>
                  <a:gd name="T27" fmla="*/ 7 h 49"/>
                  <a:gd name="T28" fmla="*/ 28 w 65"/>
                  <a:gd name="T29" fmla="*/ 22 h 49"/>
                  <a:gd name="T30" fmla="*/ 29 w 65"/>
                  <a:gd name="T31" fmla="*/ 22 h 49"/>
                  <a:gd name="T32" fmla="*/ 32 w 65"/>
                  <a:gd name="T33" fmla="*/ 24 h 49"/>
                  <a:gd name="T34" fmla="*/ 36 w 65"/>
                  <a:gd name="T35" fmla="*/ 24 h 49"/>
                  <a:gd name="T36" fmla="*/ 41 w 65"/>
                  <a:gd name="T37" fmla="*/ 22 h 49"/>
                  <a:gd name="T38" fmla="*/ 44 w 65"/>
                  <a:gd name="T39" fmla="*/ 20 h 49"/>
                  <a:gd name="T40" fmla="*/ 46 w 65"/>
                  <a:gd name="T41" fmla="*/ 17 h 49"/>
                  <a:gd name="T42" fmla="*/ 47 w 65"/>
                  <a:gd name="T43" fmla="*/ 14 h 49"/>
                  <a:gd name="T44" fmla="*/ 47 w 65"/>
                  <a:gd name="T45" fmla="*/ 12 h 49"/>
                  <a:gd name="T46" fmla="*/ 45 w 65"/>
                  <a:gd name="T47" fmla="*/ 14 h 49"/>
                  <a:gd name="T48" fmla="*/ 40 w 65"/>
                  <a:gd name="T49" fmla="*/ 17 h 49"/>
                  <a:gd name="T50" fmla="*/ 36 w 65"/>
                  <a:gd name="T51" fmla="*/ 17 h 49"/>
                  <a:gd name="T52" fmla="*/ 33 w 65"/>
                  <a:gd name="T53" fmla="*/ 17 h 49"/>
                  <a:gd name="T54" fmla="*/ 32 w 65"/>
                  <a:gd name="T55" fmla="*/ 16 h 49"/>
                  <a:gd name="T56" fmla="*/ 31 w 65"/>
                  <a:gd name="T57" fmla="*/ 16 h 49"/>
                  <a:gd name="T58" fmla="*/ 34 w 65"/>
                  <a:gd name="T59" fmla="*/ 8 h 49"/>
                  <a:gd name="T60" fmla="*/ 54 w 65"/>
                  <a:gd name="T61" fmla="*/ 6 h 49"/>
                  <a:gd name="T62" fmla="*/ 54 w 65"/>
                  <a:gd name="T63" fmla="*/ 7 h 49"/>
                  <a:gd name="T64" fmla="*/ 54 w 65"/>
                  <a:gd name="T65" fmla="*/ 10 h 49"/>
                  <a:gd name="T66" fmla="*/ 54 w 65"/>
                  <a:gd name="T67" fmla="*/ 16 h 49"/>
                  <a:gd name="T68" fmla="*/ 53 w 65"/>
                  <a:gd name="T69" fmla="*/ 21 h 49"/>
                  <a:gd name="T70" fmla="*/ 50 w 65"/>
                  <a:gd name="T71" fmla="*/ 25 h 49"/>
                  <a:gd name="T72" fmla="*/ 47 w 65"/>
                  <a:gd name="T73" fmla="*/ 28 h 49"/>
                  <a:gd name="T74" fmla="*/ 42 w 65"/>
                  <a:gd name="T75" fmla="*/ 29 h 49"/>
                  <a:gd name="T76" fmla="*/ 36 w 65"/>
                  <a:gd name="T77" fmla="*/ 32 h 49"/>
                  <a:gd name="T78" fmla="*/ 29 w 65"/>
                  <a:gd name="T79" fmla="*/ 30 h 49"/>
                  <a:gd name="T80" fmla="*/ 23 w 65"/>
                  <a:gd name="T81" fmla="*/ 29 h 49"/>
                  <a:gd name="T82" fmla="*/ 18 w 65"/>
                  <a:gd name="T83" fmla="*/ 28 h 49"/>
                  <a:gd name="T84" fmla="*/ 17 w 65"/>
                  <a:gd name="T85" fmla="*/ 28 h 49"/>
                  <a:gd name="T86" fmla="*/ 0 w 65"/>
                  <a:gd name="T87" fmla="*/ 39 h 49"/>
                  <a:gd name="T88" fmla="*/ 5 w 65"/>
                  <a:gd name="T89" fmla="*/ 49 h 49"/>
                  <a:gd name="T90" fmla="*/ 15 w 65"/>
                  <a:gd name="T91" fmla="*/ 37 h 49"/>
                  <a:gd name="T92" fmla="*/ 15 w 65"/>
                  <a:gd name="T93" fmla="*/ 3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5" h="49">
                    <a:moveTo>
                      <a:pt x="15" y="37"/>
                    </a:moveTo>
                    <a:lnTo>
                      <a:pt x="17" y="37"/>
                    </a:lnTo>
                    <a:lnTo>
                      <a:pt x="26" y="38"/>
                    </a:lnTo>
                    <a:lnTo>
                      <a:pt x="35" y="38"/>
                    </a:lnTo>
                    <a:lnTo>
                      <a:pt x="46" y="37"/>
                    </a:lnTo>
                    <a:lnTo>
                      <a:pt x="54" y="32"/>
                    </a:lnTo>
                    <a:lnTo>
                      <a:pt x="60" y="25"/>
                    </a:lnTo>
                    <a:lnTo>
                      <a:pt x="63" y="17"/>
                    </a:lnTo>
                    <a:lnTo>
                      <a:pt x="65" y="9"/>
                    </a:lnTo>
                    <a:lnTo>
                      <a:pt x="63" y="4"/>
                    </a:lnTo>
                    <a:lnTo>
                      <a:pt x="60" y="1"/>
                    </a:lnTo>
                    <a:lnTo>
                      <a:pt x="57" y="0"/>
                    </a:lnTo>
                    <a:lnTo>
                      <a:pt x="55" y="0"/>
                    </a:lnTo>
                    <a:lnTo>
                      <a:pt x="29" y="7"/>
                    </a:lnTo>
                    <a:lnTo>
                      <a:pt x="28" y="22"/>
                    </a:lnTo>
                    <a:lnTo>
                      <a:pt x="29" y="22"/>
                    </a:lnTo>
                    <a:lnTo>
                      <a:pt x="32" y="24"/>
                    </a:lnTo>
                    <a:lnTo>
                      <a:pt x="36" y="24"/>
                    </a:lnTo>
                    <a:lnTo>
                      <a:pt x="41" y="22"/>
                    </a:lnTo>
                    <a:lnTo>
                      <a:pt x="44" y="20"/>
                    </a:lnTo>
                    <a:lnTo>
                      <a:pt x="46" y="17"/>
                    </a:lnTo>
                    <a:lnTo>
                      <a:pt x="47" y="14"/>
                    </a:lnTo>
                    <a:lnTo>
                      <a:pt x="47" y="12"/>
                    </a:lnTo>
                    <a:lnTo>
                      <a:pt x="45" y="14"/>
                    </a:lnTo>
                    <a:lnTo>
                      <a:pt x="40" y="17"/>
                    </a:lnTo>
                    <a:lnTo>
                      <a:pt x="36" y="17"/>
                    </a:lnTo>
                    <a:lnTo>
                      <a:pt x="33" y="17"/>
                    </a:lnTo>
                    <a:lnTo>
                      <a:pt x="32" y="16"/>
                    </a:lnTo>
                    <a:lnTo>
                      <a:pt x="31" y="16"/>
                    </a:lnTo>
                    <a:lnTo>
                      <a:pt x="34" y="8"/>
                    </a:lnTo>
                    <a:lnTo>
                      <a:pt x="54" y="6"/>
                    </a:lnTo>
                    <a:lnTo>
                      <a:pt x="54" y="7"/>
                    </a:lnTo>
                    <a:lnTo>
                      <a:pt x="54" y="10"/>
                    </a:lnTo>
                    <a:lnTo>
                      <a:pt x="54" y="16"/>
                    </a:lnTo>
                    <a:lnTo>
                      <a:pt x="53" y="21"/>
                    </a:lnTo>
                    <a:lnTo>
                      <a:pt x="50" y="25"/>
                    </a:lnTo>
                    <a:lnTo>
                      <a:pt x="47" y="28"/>
                    </a:lnTo>
                    <a:lnTo>
                      <a:pt x="42" y="29"/>
                    </a:lnTo>
                    <a:lnTo>
                      <a:pt x="36" y="32"/>
                    </a:lnTo>
                    <a:lnTo>
                      <a:pt x="29" y="30"/>
                    </a:lnTo>
                    <a:lnTo>
                      <a:pt x="23" y="29"/>
                    </a:lnTo>
                    <a:lnTo>
                      <a:pt x="18" y="28"/>
                    </a:lnTo>
                    <a:lnTo>
                      <a:pt x="17" y="28"/>
                    </a:lnTo>
                    <a:lnTo>
                      <a:pt x="0" y="39"/>
                    </a:lnTo>
                    <a:lnTo>
                      <a:pt x="5" y="49"/>
                    </a:lnTo>
                    <a:lnTo>
                      <a:pt x="15" y="37"/>
                    </a:lnTo>
                    <a:lnTo>
                      <a:pt x="15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3" name="Freeform 121"/>
              <p:cNvSpPr>
                <a:spLocks/>
              </p:cNvSpPr>
              <p:nvPr/>
            </p:nvSpPr>
            <p:spPr bwMode="auto">
              <a:xfrm>
                <a:off x="2676" y="1158"/>
                <a:ext cx="126" cy="84"/>
              </a:xfrm>
              <a:custGeom>
                <a:avLst/>
                <a:gdLst>
                  <a:gd name="T0" fmla="*/ 126 w 126"/>
                  <a:gd name="T1" fmla="*/ 0 h 84"/>
                  <a:gd name="T2" fmla="*/ 83 w 126"/>
                  <a:gd name="T3" fmla="*/ 0 h 84"/>
                  <a:gd name="T4" fmla="*/ 39 w 126"/>
                  <a:gd name="T5" fmla="*/ 6 h 84"/>
                  <a:gd name="T6" fmla="*/ 26 w 126"/>
                  <a:gd name="T7" fmla="*/ 26 h 84"/>
                  <a:gd name="T8" fmla="*/ 23 w 126"/>
                  <a:gd name="T9" fmla="*/ 35 h 84"/>
                  <a:gd name="T10" fmla="*/ 12 w 126"/>
                  <a:gd name="T11" fmla="*/ 47 h 84"/>
                  <a:gd name="T12" fmla="*/ 0 w 126"/>
                  <a:gd name="T13" fmla="*/ 84 h 84"/>
                  <a:gd name="T14" fmla="*/ 13 w 126"/>
                  <a:gd name="T15" fmla="*/ 81 h 84"/>
                  <a:gd name="T16" fmla="*/ 19 w 126"/>
                  <a:gd name="T17" fmla="*/ 48 h 84"/>
                  <a:gd name="T18" fmla="*/ 37 w 126"/>
                  <a:gd name="T19" fmla="*/ 37 h 84"/>
                  <a:gd name="T20" fmla="*/ 44 w 126"/>
                  <a:gd name="T21" fmla="*/ 16 h 84"/>
                  <a:gd name="T22" fmla="*/ 91 w 126"/>
                  <a:gd name="T23" fmla="*/ 4 h 84"/>
                  <a:gd name="T24" fmla="*/ 126 w 126"/>
                  <a:gd name="T25" fmla="*/ 0 h 84"/>
                  <a:gd name="T26" fmla="*/ 126 w 126"/>
                  <a:gd name="T27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6" h="84">
                    <a:moveTo>
                      <a:pt x="126" y="0"/>
                    </a:moveTo>
                    <a:lnTo>
                      <a:pt x="83" y="0"/>
                    </a:lnTo>
                    <a:lnTo>
                      <a:pt x="39" y="6"/>
                    </a:lnTo>
                    <a:lnTo>
                      <a:pt x="26" y="26"/>
                    </a:lnTo>
                    <a:lnTo>
                      <a:pt x="23" y="35"/>
                    </a:lnTo>
                    <a:lnTo>
                      <a:pt x="12" y="47"/>
                    </a:lnTo>
                    <a:lnTo>
                      <a:pt x="0" y="84"/>
                    </a:lnTo>
                    <a:lnTo>
                      <a:pt x="13" y="81"/>
                    </a:lnTo>
                    <a:lnTo>
                      <a:pt x="19" y="48"/>
                    </a:lnTo>
                    <a:lnTo>
                      <a:pt x="37" y="37"/>
                    </a:lnTo>
                    <a:lnTo>
                      <a:pt x="44" y="16"/>
                    </a:lnTo>
                    <a:lnTo>
                      <a:pt x="91" y="4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4" name="Freeform 122"/>
              <p:cNvSpPr>
                <a:spLocks/>
              </p:cNvSpPr>
              <p:nvPr/>
            </p:nvSpPr>
            <p:spPr bwMode="auto">
              <a:xfrm>
                <a:off x="2737" y="1184"/>
                <a:ext cx="75" cy="79"/>
              </a:xfrm>
              <a:custGeom>
                <a:avLst/>
                <a:gdLst>
                  <a:gd name="T0" fmla="*/ 0 w 75"/>
                  <a:gd name="T1" fmla="*/ 0 h 79"/>
                  <a:gd name="T2" fmla="*/ 53 w 75"/>
                  <a:gd name="T3" fmla="*/ 7 h 79"/>
                  <a:gd name="T4" fmla="*/ 75 w 75"/>
                  <a:gd name="T5" fmla="*/ 43 h 79"/>
                  <a:gd name="T6" fmla="*/ 74 w 75"/>
                  <a:gd name="T7" fmla="*/ 46 h 79"/>
                  <a:gd name="T8" fmla="*/ 71 w 75"/>
                  <a:gd name="T9" fmla="*/ 53 h 79"/>
                  <a:gd name="T10" fmla="*/ 66 w 75"/>
                  <a:gd name="T11" fmla="*/ 60 h 79"/>
                  <a:gd name="T12" fmla="*/ 62 w 75"/>
                  <a:gd name="T13" fmla="*/ 69 h 79"/>
                  <a:gd name="T14" fmla="*/ 55 w 75"/>
                  <a:gd name="T15" fmla="*/ 74 h 79"/>
                  <a:gd name="T16" fmla="*/ 51 w 75"/>
                  <a:gd name="T17" fmla="*/ 77 h 79"/>
                  <a:gd name="T18" fmla="*/ 46 w 75"/>
                  <a:gd name="T19" fmla="*/ 78 h 79"/>
                  <a:gd name="T20" fmla="*/ 45 w 75"/>
                  <a:gd name="T21" fmla="*/ 79 h 79"/>
                  <a:gd name="T22" fmla="*/ 44 w 75"/>
                  <a:gd name="T23" fmla="*/ 67 h 79"/>
                  <a:gd name="T24" fmla="*/ 58 w 75"/>
                  <a:gd name="T25" fmla="*/ 65 h 79"/>
                  <a:gd name="T26" fmla="*/ 65 w 75"/>
                  <a:gd name="T27" fmla="*/ 47 h 79"/>
                  <a:gd name="T28" fmla="*/ 46 w 75"/>
                  <a:gd name="T29" fmla="*/ 13 h 79"/>
                  <a:gd name="T30" fmla="*/ 11 w 75"/>
                  <a:gd name="T31" fmla="*/ 10 h 79"/>
                  <a:gd name="T32" fmla="*/ 0 w 75"/>
                  <a:gd name="T33" fmla="*/ 0 h 79"/>
                  <a:gd name="T34" fmla="*/ 0 w 75"/>
                  <a:gd name="T35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5" h="79">
                    <a:moveTo>
                      <a:pt x="0" y="0"/>
                    </a:moveTo>
                    <a:lnTo>
                      <a:pt x="53" y="7"/>
                    </a:lnTo>
                    <a:lnTo>
                      <a:pt x="75" y="43"/>
                    </a:lnTo>
                    <a:lnTo>
                      <a:pt x="74" y="46"/>
                    </a:lnTo>
                    <a:lnTo>
                      <a:pt x="71" y="53"/>
                    </a:lnTo>
                    <a:lnTo>
                      <a:pt x="66" y="60"/>
                    </a:lnTo>
                    <a:lnTo>
                      <a:pt x="62" y="69"/>
                    </a:lnTo>
                    <a:lnTo>
                      <a:pt x="55" y="74"/>
                    </a:lnTo>
                    <a:lnTo>
                      <a:pt x="51" y="77"/>
                    </a:lnTo>
                    <a:lnTo>
                      <a:pt x="46" y="78"/>
                    </a:lnTo>
                    <a:lnTo>
                      <a:pt x="45" y="79"/>
                    </a:lnTo>
                    <a:lnTo>
                      <a:pt x="44" y="67"/>
                    </a:lnTo>
                    <a:lnTo>
                      <a:pt x="58" y="65"/>
                    </a:lnTo>
                    <a:lnTo>
                      <a:pt x="65" y="47"/>
                    </a:lnTo>
                    <a:lnTo>
                      <a:pt x="46" y="13"/>
                    </a:lnTo>
                    <a:lnTo>
                      <a:pt x="11" y="1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5" name="Freeform 123"/>
              <p:cNvSpPr>
                <a:spLocks/>
              </p:cNvSpPr>
              <p:nvPr/>
            </p:nvSpPr>
            <p:spPr bwMode="auto">
              <a:xfrm>
                <a:off x="2729" y="1209"/>
                <a:ext cx="52" cy="97"/>
              </a:xfrm>
              <a:custGeom>
                <a:avLst/>
                <a:gdLst>
                  <a:gd name="T0" fmla="*/ 2 w 52"/>
                  <a:gd name="T1" fmla="*/ 0 h 97"/>
                  <a:gd name="T2" fmla="*/ 46 w 52"/>
                  <a:gd name="T3" fmla="*/ 9 h 97"/>
                  <a:gd name="T4" fmla="*/ 52 w 52"/>
                  <a:gd name="T5" fmla="*/ 58 h 97"/>
                  <a:gd name="T6" fmla="*/ 47 w 52"/>
                  <a:gd name="T7" fmla="*/ 71 h 97"/>
                  <a:gd name="T8" fmla="*/ 45 w 52"/>
                  <a:gd name="T9" fmla="*/ 72 h 97"/>
                  <a:gd name="T10" fmla="*/ 38 w 52"/>
                  <a:gd name="T11" fmla="*/ 75 h 97"/>
                  <a:gd name="T12" fmla="*/ 31 w 52"/>
                  <a:gd name="T13" fmla="*/ 80 h 97"/>
                  <a:gd name="T14" fmla="*/ 25 w 52"/>
                  <a:gd name="T15" fmla="*/ 84 h 97"/>
                  <a:gd name="T16" fmla="*/ 18 w 52"/>
                  <a:gd name="T17" fmla="*/ 89 h 97"/>
                  <a:gd name="T18" fmla="*/ 14 w 52"/>
                  <a:gd name="T19" fmla="*/ 93 h 97"/>
                  <a:gd name="T20" fmla="*/ 12 w 52"/>
                  <a:gd name="T21" fmla="*/ 96 h 97"/>
                  <a:gd name="T22" fmla="*/ 12 w 52"/>
                  <a:gd name="T23" fmla="*/ 97 h 97"/>
                  <a:gd name="T24" fmla="*/ 10 w 52"/>
                  <a:gd name="T25" fmla="*/ 96 h 97"/>
                  <a:gd name="T26" fmla="*/ 8 w 52"/>
                  <a:gd name="T27" fmla="*/ 93 h 97"/>
                  <a:gd name="T28" fmla="*/ 3 w 52"/>
                  <a:gd name="T29" fmla="*/ 90 h 97"/>
                  <a:gd name="T30" fmla="*/ 1 w 52"/>
                  <a:gd name="T31" fmla="*/ 87 h 97"/>
                  <a:gd name="T32" fmla="*/ 0 w 52"/>
                  <a:gd name="T33" fmla="*/ 82 h 97"/>
                  <a:gd name="T34" fmla="*/ 0 w 52"/>
                  <a:gd name="T35" fmla="*/ 79 h 97"/>
                  <a:gd name="T36" fmla="*/ 0 w 52"/>
                  <a:gd name="T37" fmla="*/ 75 h 97"/>
                  <a:gd name="T38" fmla="*/ 1 w 52"/>
                  <a:gd name="T39" fmla="*/ 74 h 97"/>
                  <a:gd name="T40" fmla="*/ 8 w 52"/>
                  <a:gd name="T41" fmla="*/ 74 h 97"/>
                  <a:gd name="T42" fmla="*/ 7 w 52"/>
                  <a:gd name="T43" fmla="*/ 82 h 97"/>
                  <a:gd name="T44" fmla="*/ 12 w 52"/>
                  <a:gd name="T45" fmla="*/ 87 h 97"/>
                  <a:gd name="T46" fmla="*/ 12 w 52"/>
                  <a:gd name="T47" fmla="*/ 86 h 97"/>
                  <a:gd name="T48" fmla="*/ 13 w 52"/>
                  <a:gd name="T49" fmla="*/ 84 h 97"/>
                  <a:gd name="T50" fmla="*/ 15 w 52"/>
                  <a:gd name="T51" fmla="*/ 81 h 97"/>
                  <a:gd name="T52" fmla="*/ 20 w 52"/>
                  <a:gd name="T53" fmla="*/ 79 h 97"/>
                  <a:gd name="T54" fmla="*/ 27 w 52"/>
                  <a:gd name="T55" fmla="*/ 73 h 97"/>
                  <a:gd name="T56" fmla="*/ 34 w 52"/>
                  <a:gd name="T57" fmla="*/ 68 h 97"/>
                  <a:gd name="T58" fmla="*/ 39 w 52"/>
                  <a:gd name="T59" fmla="*/ 66 h 97"/>
                  <a:gd name="T60" fmla="*/ 42 w 52"/>
                  <a:gd name="T61" fmla="*/ 64 h 97"/>
                  <a:gd name="T62" fmla="*/ 42 w 52"/>
                  <a:gd name="T63" fmla="*/ 64 h 97"/>
                  <a:gd name="T64" fmla="*/ 44 w 52"/>
                  <a:gd name="T65" fmla="*/ 60 h 97"/>
                  <a:gd name="T66" fmla="*/ 45 w 52"/>
                  <a:gd name="T67" fmla="*/ 56 h 97"/>
                  <a:gd name="T68" fmla="*/ 46 w 52"/>
                  <a:gd name="T69" fmla="*/ 51 h 97"/>
                  <a:gd name="T70" fmla="*/ 45 w 52"/>
                  <a:gd name="T71" fmla="*/ 41 h 97"/>
                  <a:gd name="T72" fmla="*/ 43 w 52"/>
                  <a:gd name="T73" fmla="*/ 31 h 97"/>
                  <a:gd name="T74" fmla="*/ 42 w 52"/>
                  <a:gd name="T75" fmla="*/ 22 h 97"/>
                  <a:gd name="T76" fmla="*/ 41 w 52"/>
                  <a:gd name="T77" fmla="*/ 20 h 97"/>
                  <a:gd name="T78" fmla="*/ 28 w 52"/>
                  <a:gd name="T79" fmla="*/ 30 h 97"/>
                  <a:gd name="T80" fmla="*/ 33 w 52"/>
                  <a:gd name="T81" fmla="*/ 15 h 97"/>
                  <a:gd name="T82" fmla="*/ 5 w 52"/>
                  <a:gd name="T83" fmla="*/ 6 h 97"/>
                  <a:gd name="T84" fmla="*/ 2 w 52"/>
                  <a:gd name="T85" fmla="*/ 0 h 97"/>
                  <a:gd name="T86" fmla="*/ 2 w 52"/>
                  <a:gd name="T8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2" h="97">
                    <a:moveTo>
                      <a:pt x="2" y="0"/>
                    </a:moveTo>
                    <a:lnTo>
                      <a:pt x="46" y="9"/>
                    </a:lnTo>
                    <a:lnTo>
                      <a:pt x="52" y="58"/>
                    </a:lnTo>
                    <a:lnTo>
                      <a:pt x="47" y="71"/>
                    </a:lnTo>
                    <a:lnTo>
                      <a:pt x="45" y="72"/>
                    </a:lnTo>
                    <a:lnTo>
                      <a:pt x="38" y="75"/>
                    </a:lnTo>
                    <a:lnTo>
                      <a:pt x="31" y="80"/>
                    </a:lnTo>
                    <a:lnTo>
                      <a:pt x="25" y="84"/>
                    </a:lnTo>
                    <a:lnTo>
                      <a:pt x="18" y="89"/>
                    </a:lnTo>
                    <a:lnTo>
                      <a:pt x="14" y="93"/>
                    </a:lnTo>
                    <a:lnTo>
                      <a:pt x="12" y="96"/>
                    </a:lnTo>
                    <a:lnTo>
                      <a:pt x="12" y="97"/>
                    </a:lnTo>
                    <a:lnTo>
                      <a:pt x="10" y="96"/>
                    </a:lnTo>
                    <a:lnTo>
                      <a:pt x="8" y="93"/>
                    </a:lnTo>
                    <a:lnTo>
                      <a:pt x="3" y="90"/>
                    </a:lnTo>
                    <a:lnTo>
                      <a:pt x="1" y="87"/>
                    </a:lnTo>
                    <a:lnTo>
                      <a:pt x="0" y="82"/>
                    </a:lnTo>
                    <a:lnTo>
                      <a:pt x="0" y="79"/>
                    </a:lnTo>
                    <a:lnTo>
                      <a:pt x="0" y="75"/>
                    </a:lnTo>
                    <a:lnTo>
                      <a:pt x="1" y="74"/>
                    </a:lnTo>
                    <a:lnTo>
                      <a:pt x="8" y="74"/>
                    </a:lnTo>
                    <a:lnTo>
                      <a:pt x="7" y="82"/>
                    </a:lnTo>
                    <a:lnTo>
                      <a:pt x="12" y="87"/>
                    </a:lnTo>
                    <a:lnTo>
                      <a:pt x="12" y="86"/>
                    </a:lnTo>
                    <a:lnTo>
                      <a:pt x="13" y="84"/>
                    </a:lnTo>
                    <a:lnTo>
                      <a:pt x="15" y="81"/>
                    </a:lnTo>
                    <a:lnTo>
                      <a:pt x="20" y="79"/>
                    </a:lnTo>
                    <a:lnTo>
                      <a:pt x="27" y="73"/>
                    </a:lnTo>
                    <a:lnTo>
                      <a:pt x="34" y="68"/>
                    </a:lnTo>
                    <a:lnTo>
                      <a:pt x="39" y="66"/>
                    </a:lnTo>
                    <a:lnTo>
                      <a:pt x="42" y="64"/>
                    </a:lnTo>
                    <a:lnTo>
                      <a:pt x="42" y="64"/>
                    </a:lnTo>
                    <a:lnTo>
                      <a:pt x="44" y="60"/>
                    </a:lnTo>
                    <a:lnTo>
                      <a:pt x="45" y="56"/>
                    </a:lnTo>
                    <a:lnTo>
                      <a:pt x="46" y="51"/>
                    </a:lnTo>
                    <a:lnTo>
                      <a:pt x="45" y="41"/>
                    </a:lnTo>
                    <a:lnTo>
                      <a:pt x="43" y="31"/>
                    </a:lnTo>
                    <a:lnTo>
                      <a:pt x="42" y="22"/>
                    </a:lnTo>
                    <a:lnTo>
                      <a:pt x="41" y="20"/>
                    </a:lnTo>
                    <a:lnTo>
                      <a:pt x="28" y="30"/>
                    </a:lnTo>
                    <a:lnTo>
                      <a:pt x="33" y="15"/>
                    </a:lnTo>
                    <a:lnTo>
                      <a:pt x="5" y="6"/>
                    </a:lnTo>
                    <a:lnTo>
                      <a:pt x="2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6" name="Freeform 124"/>
              <p:cNvSpPr>
                <a:spLocks/>
              </p:cNvSpPr>
              <p:nvPr/>
            </p:nvSpPr>
            <p:spPr bwMode="auto">
              <a:xfrm>
                <a:off x="2702" y="1222"/>
                <a:ext cx="57" cy="64"/>
              </a:xfrm>
              <a:custGeom>
                <a:avLst/>
                <a:gdLst>
                  <a:gd name="T0" fmla="*/ 0 w 57"/>
                  <a:gd name="T1" fmla="*/ 2 h 64"/>
                  <a:gd name="T2" fmla="*/ 0 w 57"/>
                  <a:gd name="T3" fmla="*/ 3 h 64"/>
                  <a:gd name="T4" fmla="*/ 3 w 57"/>
                  <a:gd name="T5" fmla="*/ 7 h 64"/>
                  <a:gd name="T6" fmla="*/ 6 w 57"/>
                  <a:gd name="T7" fmla="*/ 12 h 64"/>
                  <a:gd name="T8" fmla="*/ 9 w 57"/>
                  <a:gd name="T9" fmla="*/ 18 h 64"/>
                  <a:gd name="T10" fmla="*/ 12 w 57"/>
                  <a:gd name="T11" fmla="*/ 23 h 64"/>
                  <a:gd name="T12" fmla="*/ 16 w 57"/>
                  <a:gd name="T13" fmla="*/ 28 h 64"/>
                  <a:gd name="T14" fmla="*/ 19 w 57"/>
                  <a:gd name="T15" fmla="*/ 32 h 64"/>
                  <a:gd name="T16" fmla="*/ 20 w 57"/>
                  <a:gd name="T17" fmla="*/ 34 h 64"/>
                  <a:gd name="T18" fmla="*/ 2 w 57"/>
                  <a:gd name="T19" fmla="*/ 47 h 64"/>
                  <a:gd name="T20" fmla="*/ 3 w 57"/>
                  <a:gd name="T21" fmla="*/ 49 h 64"/>
                  <a:gd name="T22" fmla="*/ 5 w 57"/>
                  <a:gd name="T23" fmla="*/ 54 h 64"/>
                  <a:gd name="T24" fmla="*/ 8 w 57"/>
                  <a:gd name="T25" fmla="*/ 58 h 64"/>
                  <a:gd name="T26" fmla="*/ 13 w 57"/>
                  <a:gd name="T27" fmla="*/ 62 h 64"/>
                  <a:gd name="T28" fmla="*/ 19 w 57"/>
                  <a:gd name="T29" fmla="*/ 63 h 64"/>
                  <a:gd name="T30" fmla="*/ 24 w 57"/>
                  <a:gd name="T31" fmla="*/ 64 h 64"/>
                  <a:gd name="T32" fmla="*/ 27 w 57"/>
                  <a:gd name="T33" fmla="*/ 63 h 64"/>
                  <a:gd name="T34" fmla="*/ 29 w 57"/>
                  <a:gd name="T35" fmla="*/ 63 h 64"/>
                  <a:gd name="T36" fmla="*/ 57 w 57"/>
                  <a:gd name="T37" fmla="*/ 42 h 64"/>
                  <a:gd name="T38" fmla="*/ 57 w 57"/>
                  <a:gd name="T39" fmla="*/ 41 h 64"/>
                  <a:gd name="T40" fmla="*/ 57 w 57"/>
                  <a:gd name="T41" fmla="*/ 37 h 64"/>
                  <a:gd name="T42" fmla="*/ 57 w 57"/>
                  <a:gd name="T43" fmla="*/ 33 h 64"/>
                  <a:gd name="T44" fmla="*/ 56 w 57"/>
                  <a:gd name="T45" fmla="*/ 27 h 64"/>
                  <a:gd name="T46" fmla="*/ 53 w 57"/>
                  <a:gd name="T47" fmla="*/ 21 h 64"/>
                  <a:gd name="T48" fmla="*/ 51 w 57"/>
                  <a:gd name="T49" fmla="*/ 17 h 64"/>
                  <a:gd name="T50" fmla="*/ 47 w 57"/>
                  <a:gd name="T51" fmla="*/ 14 h 64"/>
                  <a:gd name="T52" fmla="*/ 46 w 57"/>
                  <a:gd name="T53" fmla="*/ 14 h 64"/>
                  <a:gd name="T54" fmla="*/ 52 w 57"/>
                  <a:gd name="T55" fmla="*/ 34 h 64"/>
                  <a:gd name="T56" fmla="*/ 52 w 57"/>
                  <a:gd name="T57" fmla="*/ 43 h 64"/>
                  <a:gd name="T58" fmla="*/ 40 w 57"/>
                  <a:gd name="T59" fmla="*/ 47 h 64"/>
                  <a:gd name="T60" fmla="*/ 20 w 57"/>
                  <a:gd name="T61" fmla="*/ 58 h 64"/>
                  <a:gd name="T62" fmla="*/ 13 w 57"/>
                  <a:gd name="T63" fmla="*/ 45 h 64"/>
                  <a:gd name="T64" fmla="*/ 32 w 57"/>
                  <a:gd name="T65" fmla="*/ 38 h 64"/>
                  <a:gd name="T66" fmla="*/ 30 w 57"/>
                  <a:gd name="T67" fmla="*/ 36 h 64"/>
                  <a:gd name="T68" fmla="*/ 26 w 57"/>
                  <a:gd name="T69" fmla="*/ 31 h 64"/>
                  <a:gd name="T70" fmla="*/ 21 w 57"/>
                  <a:gd name="T71" fmla="*/ 24 h 64"/>
                  <a:gd name="T72" fmla="*/ 18 w 57"/>
                  <a:gd name="T73" fmla="*/ 17 h 64"/>
                  <a:gd name="T74" fmla="*/ 14 w 57"/>
                  <a:gd name="T75" fmla="*/ 9 h 64"/>
                  <a:gd name="T76" fmla="*/ 14 w 57"/>
                  <a:gd name="T77" fmla="*/ 4 h 64"/>
                  <a:gd name="T78" fmla="*/ 16 w 57"/>
                  <a:gd name="T79" fmla="*/ 1 h 64"/>
                  <a:gd name="T80" fmla="*/ 16 w 57"/>
                  <a:gd name="T81" fmla="*/ 0 h 64"/>
                  <a:gd name="T82" fmla="*/ 0 w 57"/>
                  <a:gd name="T83" fmla="*/ 2 h 64"/>
                  <a:gd name="T84" fmla="*/ 0 w 57"/>
                  <a:gd name="T85" fmla="*/ 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7" h="64">
                    <a:moveTo>
                      <a:pt x="0" y="2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6" y="12"/>
                    </a:lnTo>
                    <a:lnTo>
                      <a:pt x="9" y="18"/>
                    </a:lnTo>
                    <a:lnTo>
                      <a:pt x="12" y="23"/>
                    </a:lnTo>
                    <a:lnTo>
                      <a:pt x="16" y="28"/>
                    </a:lnTo>
                    <a:lnTo>
                      <a:pt x="19" y="32"/>
                    </a:lnTo>
                    <a:lnTo>
                      <a:pt x="20" y="34"/>
                    </a:lnTo>
                    <a:lnTo>
                      <a:pt x="2" y="47"/>
                    </a:lnTo>
                    <a:lnTo>
                      <a:pt x="3" y="49"/>
                    </a:lnTo>
                    <a:lnTo>
                      <a:pt x="5" y="54"/>
                    </a:lnTo>
                    <a:lnTo>
                      <a:pt x="8" y="58"/>
                    </a:lnTo>
                    <a:lnTo>
                      <a:pt x="13" y="62"/>
                    </a:lnTo>
                    <a:lnTo>
                      <a:pt x="19" y="63"/>
                    </a:lnTo>
                    <a:lnTo>
                      <a:pt x="24" y="64"/>
                    </a:lnTo>
                    <a:lnTo>
                      <a:pt x="27" y="63"/>
                    </a:lnTo>
                    <a:lnTo>
                      <a:pt x="29" y="63"/>
                    </a:lnTo>
                    <a:lnTo>
                      <a:pt x="57" y="42"/>
                    </a:lnTo>
                    <a:lnTo>
                      <a:pt x="57" y="41"/>
                    </a:lnTo>
                    <a:lnTo>
                      <a:pt x="57" y="37"/>
                    </a:lnTo>
                    <a:lnTo>
                      <a:pt x="57" y="33"/>
                    </a:lnTo>
                    <a:lnTo>
                      <a:pt x="56" y="27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7" y="14"/>
                    </a:lnTo>
                    <a:lnTo>
                      <a:pt x="46" y="14"/>
                    </a:lnTo>
                    <a:lnTo>
                      <a:pt x="52" y="34"/>
                    </a:lnTo>
                    <a:lnTo>
                      <a:pt x="52" y="43"/>
                    </a:lnTo>
                    <a:lnTo>
                      <a:pt x="40" y="47"/>
                    </a:lnTo>
                    <a:lnTo>
                      <a:pt x="20" y="58"/>
                    </a:lnTo>
                    <a:lnTo>
                      <a:pt x="13" y="45"/>
                    </a:lnTo>
                    <a:lnTo>
                      <a:pt x="32" y="38"/>
                    </a:lnTo>
                    <a:lnTo>
                      <a:pt x="30" y="36"/>
                    </a:lnTo>
                    <a:lnTo>
                      <a:pt x="26" y="31"/>
                    </a:lnTo>
                    <a:lnTo>
                      <a:pt x="21" y="24"/>
                    </a:lnTo>
                    <a:lnTo>
                      <a:pt x="18" y="17"/>
                    </a:lnTo>
                    <a:lnTo>
                      <a:pt x="14" y="9"/>
                    </a:lnTo>
                    <a:lnTo>
                      <a:pt x="14" y="4"/>
                    </a:lnTo>
                    <a:lnTo>
                      <a:pt x="16" y="1"/>
                    </a:lnTo>
                    <a:lnTo>
                      <a:pt x="16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7" name="Freeform 125"/>
              <p:cNvSpPr>
                <a:spLocks/>
              </p:cNvSpPr>
              <p:nvPr/>
            </p:nvSpPr>
            <p:spPr bwMode="auto">
              <a:xfrm>
                <a:off x="2620" y="1229"/>
                <a:ext cx="111" cy="86"/>
              </a:xfrm>
              <a:custGeom>
                <a:avLst/>
                <a:gdLst>
                  <a:gd name="T0" fmla="*/ 78 w 111"/>
                  <a:gd name="T1" fmla="*/ 1 h 86"/>
                  <a:gd name="T2" fmla="*/ 0 w 111"/>
                  <a:gd name="T3" fmla="*/ 29 h 86"/>
                  <a:gd name="T4" fmla="*/ 0 w 111"/>
                  <a:gd name="T5" fmla="*/ 31 h 86"/>
                  <a:gd name="T6" fmla="*/ 0 w 111"/>
                  <a:gd name="T7" fmla="*/ 38 h 86"/>
                  <a:gd name="T8" fmla="*/ 1 w 111"/>
                  <a:gd name="T9" fmla="*/ 48 h 86"/>
                  <a:gd name="T10" fmla="*/ 6 w 111"/>
                  <a:gd name="T11" fmla="*/ 60 h 86"/>
                  <a:gd name="T12" fmla="*/ 14 w 111"/>
                  <a:gd name="T13" fmla="*/ 69 h 86"/>
                  <a:gd name="T14" fmla="*/ 23 w 111"/>
                  <a:gd name="T15" fmla="*/ 78 h 86"/>
                  <a:gd name="T16" fmla="*/ 31 w 111"/>
                  <a:gd name="T17" fmla="*/ 84 h 86"/>
                  <a:gd name="T18" fmla="*/ 34 w 111"/>
                  <a:gd name="T19" fmla="*/ 86 h 86"/>
                  <a:gd name="T20" fmla="*/ 111 w 111"/>
                  <a:gd name="T21" fmla="*/ 33 h 86"/>
                  <a:gd name="T22" fmla="*/ 104 w 111"/>
                  <a:gd name="T23" fmla="*/ 24 h 86"/>
                  <a:gd name="T24" fmla="*/ 32 w 111"/>
                  <a:gd name="T25" fmla="*/ 76 h 86"/>
                  <a:gd name="T26" fmla="*/ 23 w 111"/>
                  <a:gd name="T27" fmla="*/ 53 h 86"/>
                  <a:gd name="T28" fmla="*/ 12 w 111"/>
                  <a:gd name="T29" fmla="*/ 34 h 86"/>
                  <a:gd name="T30" fmla="*/ 90 w 111"/>
                  <a:gd name="T31" fmla="*/ 0 h 86"/>
                  <a:gd name="T32" fmla="*/ 78 w 111"/>
                  <a:gd name="T33" fmla="*/ 1 h 86"/>
                  <a:gd name="T34" fmla="*/ 78 w 111"/>
                  <a:gd name="T35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1" h="86">
                    <a:moveTo>
                      <a:pt x="78" y="1"/>
                    </a:moveTo>
                    <a:lnTo>
                      <a:pt x="0" y="29"/>
                    </a:lnTo>
                    <a:lnTo>
                      <a:pt x="0" y="31"/>
                    </a:lnTo>
                    <a:lnTo>
                      <a:pt x="0" y="38"/>
                    </a:lnTo>
                    <a:lnTo>
                      <a:pt x="1" y="48"/>
                    </a:lnTo>
                    <a:lnTo>
                      <a:pt x="6" y="60"/>
                    </a:lnTo>
                    <a:lnTo>
                      <a:pt x="14" y="69"/>
                    </a:lnTo>
                    <a:lnTo>
                      <a:pt x="23" y="78"/>
                    </a:lnTo>
                    <a:lnTo>
                      <a:pt x="31" y="84"/>
                    </a:lnTo>
                    <a:lnTo>
                      <a:pt x="34" y="86"/>
                    </a:lnTo>
                    <a:lnTo>
                      <a:pt x="111" y="33"/>
                    </a:lnTo>
                    <a:lnTo>
                      <a:pt x="104" y="24"/>
                    </a:lnTo>
                    <a:lnTo>
                      <a:pt x="32" y="76"/>
                    </a:lnTo>
                    <a:lnTo>
                      <a:pt x="23" y="53"/>
                    </a:lnTo>
                    <a:lnTo>
                      <a:pt x="12" y="34"/>
                    </a:lnTo>
                    <a:lnTo>
                      <a:pt x="90" y="0"/>
                    </a:lnTo>
                    <a:lnTo>
                      <a:pt x="78" y="1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8" name="Freeform 126"/>
              <p:cNvSpPr>
                <a:spLocks/>
              </p:cNvSpPr>
              <p:nvPr/>
            </p:nvSpPr>
            <p:spPr bwMode="auto">
              <a:xfrm>
                <a:off x="2638" y="1253"/>
                <a:ext cx="32" cy="55"/>
              </a:xfrm>
              <a:custGeom>
                <a:avLst/>
                <a:gdLst>
                  <a:gd name="T0" fmla="*/ 0 w 32"/>
                  <a:gd name="T1" fmla="*/ 3 h 55"/>
                  <a:gd name="T2" fmla="*/ 24 w 32"/>
                  <a:gd name="T3" fmla="*/ 16 h 55"/>
                  <a:gd name="T4" fmla="*/ 16 w 32"/>
                  <a:gd name="T5" fmla="*/ 55 h 55"/>
                  <a:gd name="T6" fmla="*/ 30 w 32"/>
                  <a:gd name="T7" fmla="*/ 43 h 55"/>
                  <a:gd name="T8" fmla="*/ 32 w 32"/>
                  <a:gd name="T9" fmla="*/ 0 h 55"/>
                  <a:gd name="T10" fmla="*/ 24 w 32"/>
                  <a:gd name="T11" fmla="*/ 7 h 55"/>
                  <a:gd name="T12" fmla="*/ 0 w 32"/>
                  <a:gd name="T13" fmla="*/ 3 h 55"/>
                  <a:gd name="T14" fmla="*/ 0 w 32"/>
                  <a:gd name="T15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5">
                    <a:moveTo>
                      <a:pt x="0" y="3"/>
                    </a:moveTo>
                    <a:lnTo>
                      <a:pt x="24" y="16"/>
                    </a:lnTo>
                    <a:lnTo>
                      <a:pt x="16" y="55"/>
                    </a:lnTo>
                    <a:lnTo>
                      <a:pt x="30" y="43"/>
                    </a:lnTo>
                    <a:lnTo>
                      <a:pt x="32" y="0"/>
                    </a:lnTo>
                    <a:lnTo>
                      <a:pt x="24" y="7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9" name="Freeform 127"/>
              <p:cNvSpPr>
                <a:spLocks/>
              </p:cNvSpPr>
              <p:nvPr/>
            </p:nvSpPr>
            <p:spPr bwMode="auto">
              <a:xfrm>
                <a:off x="2674" y="1249"/>
                <a:ext cx="34" cy="29"/>
              </a:xfrm>
              <a:custGeom>
                <a:avLst/>
                <a:gdLst>
                  <a:gd name="T0" fmla="*/ 14 w 34"/>
                  <a:gd name="T1" fmla="*/ 0 h 29"/>
                  <a:gd name="T2" fmla="*/ 0 w 34"/>
                  <a:gd name="T3" fmla="*/ 20 h 29"/>
                  <a:gd name="T4" fmla="*/ 0 w 34"/>
                  <a:gd name="T5" fmla="*/ 29 h 29"/>
                  <a:gd name="T6" fmla="*/ 8 w 34"/>
                  <a:gd name="T7" fmla="*/ 22 h 29"/>
                  <a:gd name="T8" fmla="*/ 21 w 34"/>
                  <a:gd name="T9" fmla="*/ 23 h 29"/>
                  <a:gd name="T10" fmla="*/ 34 w 34"/>
                  <a:gd name="T11" fmla="*/ 20 h 29"/>
                  <a:gd name="T12" fmla="*/ 15 w 34"/>
                  <a:gd name="T13" fmla="*/ 11 h 29"/>
                  <a:gd name="T14" fmla="*/ 14 w 34"/>
                  <a:gd name="T15" fmla="*/ 0 h 29"/>
                  <a:gd name="T16" fmla="*/ 14 w 34"/>
                  <a:gd name="T1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" h="29">
                    <a:moveTo>
                      <a:pt x="14" y="0"/>
                    </a:moveTo>
                    <a:lnTo>
                      <a:pt x="0" y="20"/>
                    </a:lnTo>
                    <a:lnTo>
                      <a:pt x="0" y="29"/>
                    </a:lnTo>
                    <a:lnTo>
                      <a:pt x="8" y="22"/>
                    </a:lnTo>
                    <a:lnTo>
                      <a:pt x="21" y="23"/>
                    </a:lnTo>
                    <a:lnTo>
                      <a:pt x="34" y="20"/>
                    </a:lnTo>
                    <a:lnTo>
                      <a:pt x="15" y="11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0" name="Freeform 128"/>
              <p:cNvSpPr>
                <a:spLocks/>
              </p:cNvSpPr>
              <p:nvPr/>
            </p:nvSpPr>
            <p:spPr bwMode="auto">
              <a:xfrm>
                <a:off x="2690" y="1229"/>
                <a:ext cx="23" cy="31"/>
              </a:xfrm>
              <a:custGeom>
                <a:avLst/>
                <a:gdLst>
                  <a:gd name="T0" fmla="*/ 13 w 23"/>
                  <a:gd name="T1" fmla="*/ 4 h 31"/>
                  <a:gd name="T2" fmla="*/ 8 w 23"/>
                  <a:gd name="T3" fmla="*/ 19 h 31"/>
                  <a:gd name="T4" fmla="*/ 0 w 23"/>
                  <a:gd name="T5" fmla="*/ 17 h 31"/>
                  <a:gd name="T6" fmla="*/ 2 w 23"/>
                  <a:gd name="T7" fmla="*/ 27 h 31"/>
                  <a:gd name="T8" fmla="*/ 23 w 23"/>
                  <a:gd name="T9" fmla="*/ 31 h 31"/>
                  <a:gd name="T10" fmla="*/ 14 w 23"/>
                  <a:gd name="T11" fmla="*/ 20 h 31"/>
                  <a:gd name="T12" fmla="*/ 19 w 23"/>
                  <a:gd name="T13" fmla="*/ 0 h 31"/>
                  <a:gd name="T14" fmla="*/ 13 w 23"/>
                  <a:gd name="T15" fmla="*/ 4 h 31"/>
                  <a:gd name="T16" fmla="*/ 13 w 23"/>
                  <a:gd name="T17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" h="31">
                    <a:moveTo>
                      <a:pt x="13" y="4"/>
                    </a:moveTo>
                    <a:lnTo>
                      <a:pt x="8" y="19"/>
                    </a:lnTo>
                    <a:lnTo>
                      <a:pt x="0" y="17"/>
                    </a:lnTo>
                    <a:lnTo>
                      <a:pt x="2" y="27"/>
                    </a:lnTo>
                    <a:lnTo>
                      <a:pt x="23" y="31"/>
                    </a:lnTo>
                    <a:lnTo>
                      <a:pt x="14" y="20"/>
                    </a:lnTo>
                    <a:lnTo>
                      <a:pt x="19" y="0"/>
                    </a:lnTo>
                    <a:lnTo>
                      <a:pt x="13" y="4"/>
                    </a:lnTo>
                    <a:lnTo>
                      <a:pt x="1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1" name="Freeform 129"/>
              <p:cNvSpPr>
                <a:spLocks/>
              </p:cNvSpPr>
              <p:nvPr/>
            </p:nvSpPr>
            <p:spPr bwMode="auto">
              <a:xfrm>
                <a:off x="2559" y="1220"/>
                <a:ext cx="156" cy="117"/>
              </a:xfrm>
              <a:custGeom>
                <a:avLst/>
                <a:gdLst>
                  <a:gd name="T0" fmla="*/ 126 w 156"/>
                  <a:gd name="T1" fmla="*/ 0 h 117"/>
                  <a:gd name="T2" fmla="*/ 104 w 156"/>
                  <a:gd name="T3" fmla="*/ 5 h 117"/>
                  <a:gd name="T4" fmla="*/ 76 w 156"/>
                  <a:gd name="T5" fmla="*/ 4 h 117"/>
                  <a:gd name="T6" fmla="*/ 43 w 156"/>
                  <a:gd name="T7" fmla="*/ 4 h 117"/>
                  <a:gd name="T8" fmla="*/ 15 w 156"/>
                  <a:gd name="T9" fmla="*/ 3 h 117"/>
                  <a:gd name="T10" fmla="*/ 5 w 156"/>
                  <a:gd name="T11" fmla="*/ 3 h 117"/>
                  <a:gd name="T12" fmla="*/ 4 w 156"/>
                  <a:gd name="T13" fmla="*/ 4 h 117"/>
                  <a:gd name="T14" fmla="*/ 1 w 156"/>
                  <a:gd name="T15" fmla="*/ 9 h 117"/>
                  <a:gd name="T16" fmla="*/ 0 w 156"/>
                  <a:gd name="T17" fmla="*/ 18 h 117"/>
                  <a:gd name="T18" fmla="*/ 5 w 156"/>
                  <a:gd name="T19" fmla="*/ 30 h 117"/>
                  <a:gd name="T20" fmla="*/ 12 w 156"/>
                  <a:gd name="T21" fmla="*/ 47 h 117"/>
                  <a:gd name="T22" fmla="*/ 21 w 156"/>
                  <a:gd name="T23" fmla="*/ 64 h 117"/>
                  <a:gd name="T24" fmla="*/ 28 w 156"/>
                  <a:gd name="T25" fmla="*/ 78 h 117"/>
                  <a:gd name="T26" fmla="*/ 32 w 156"/>
                  <a:gd name="T27" fmla="*/ 85 h 117"/>
                  <a:gd name="T28" fmla="*/ 67 w 156"/>
                  <a:gd name="T29" fmla="*/ 83 h 117"/>
                  <a:gd name="T30" fmla="*/ 60 w 156"/>
                  <a:gd name="T31" fmla="*/ 104 h 117"/>
                  <a:gd name="T32" fmla="*/ 65 w 156"/>
                  <a:gd name="T33" fmla="*/ 106 h 117"/>
                  <a:gd name="T34" fmla="*/ 78 w 156"/>
                  <a:gd name="T35" fmla="*/ 112 h 117"/>
                  <a:gd name="T36" fmla="*/ 96 w 156"/>
                  <a:gd name="T37" fmla="*/ 117 h 117"/>
                  <a:gd name="T38" fmla="*/ 113 w 156"/>
                  <a:gd name="T39" fmla="*/ 116 h 117"/>
                  <a:gd name="T40" fmla="*/ 128 w 156"/>
                  <a:gd name="T41" fmla="*/ 108 h 117"/>
                  <a:gd name="T42" fmla="*/ 138 w 156"/>
                  <a:gd name="T43" fmla="*/ 96 h 117"/>
                  <a:gd name="T44" fmla="*/ 145 w 156"/>
                  <a:gd name="T45" fmla="*/ 85 h 117"/>
                  <a:gd name="T46" fmla="*/ 148 w 156"/>
                  <a:gd name="T47" fmla="*/ 80 h 117"/>
                  <a:gd name="T48" fmla="*/ 156 w 156"/>
                  <a:gd name="T49" fmla="*/ 60 h 117"/>
                  <a:gd name="T50" fmla="*/ 150 w 156"/>
                  <a:gd name="T51" fmla="*/ 53 h 117"/>
                  <a:gd name="T52" fmla="*/ 149 w 156"/>
                  <a:gd name="T53" fmla="*/ 55 h 117"/>
                  <a:gd name="T54" fmla="*/ 148 w 156"/>
                  <a:gd name="T55" fmla="*/ 60 h 117"/>
                  <a:gd name="T56" fmla="*/ 145 w 156"/>
                  <a:gd name="T57" fmla="*/ 68 h 117"/>
                  <a:gd name="T58" fmla="*/ 139 w 156"/>
                  <a:gd name="T59" fmla="*/ 76 h 117"/>
                  <a:gd name="T60" fmla="*/ 129 w 156"/>
                  <a:gd name="T61" fmla="*/ 87 h 117"/>
                  <a:gd name="T62" fmla="*/ 119 w 156"/>
                  <a:gd name="T63" fmla="*/ 97 h 117"/>
                  <a:gd name="T64" fmla="*/ 110 w 156"/>
                  <a:gd name="T65" fmla="*/ 106 h 117"/>
                  <a:gd name="T66" fmla="*/ 106 w 156"/>
                  <a:gd name="T67" fmla="*/ 109 h 117"/>
                  <a:gd name="T68" fmla="*/ 73 w 156"/>
                  <a:gd name="T69" fmla="*/ 101 h 117"/>
                  <a:gd name="T70" fmla="*/ 71 w 156"/>
                  <a:gd name="T71" fmla="*/ 73 h 117"/>
                  <a:gd name="T72" fmla="*/ 42 w 156"/>
                  <a:gd name="T73" fmla="*/ 76 h 117"/>
                  <a:gd name="T74" fmla="*/ 38 w 156"/>
                  <a:gd name="T75" fmla="*/ 72 h 117"/>
                  <a:gd name="T76" fmla="*/ 29 w 156"/>
                  <a:gd name="T77" fmla="*/ 61 h 117"/>
                  <a:gd name="T78" fmla="*/ 19 w 156"/>
                  <a:gd name="T79" fmla="*/ 48 h 117"/>
                  <a:gd name="T80" fmla="*/ 12 w 156"/>
                  <a:gd name="T81" fmla="*/ 36 h 117"/>
                  <a:gd name="T82" fmla="*/ 8 w 156"/>
                  <a:gd name="T83" fmla="*/ 24 h 117"/>
                  <a:gd name="T84" fmla="*/ 9 w 156"/>
                  <a:gd name="T85" fmla="*/ 16 h 117"/>
                  <a:gd name="T86" fmla="*/ 11 w 156"/>
                  <a:gd name="T87" fmla="*/ 11 h 117"/>
                  <a:gd name="T88" fmla="*/ 12 w 156"/>
                  <a:gd name="T89" fmla="*/ 10 h 117"/>
                  <a:gd name="T90" fmla="*/ 86 w 156"/>
                  <a:gd name="T91" fmla="*/ 11 h 117"/>
                  <a:gd name="T92" fmla="*/ 126 w 156"/>
                  <a:gd name="T93" fmla="*/ 9 h 117"/>
                  <a:gd name="T94" fmla="*/ 126 w 156"/>
                  <a:gd name="T95" fmla="*/ 0 h 117"/>
                  <a:gd name="T96" fmla="*/ 126 w 156"/>
                  <a:gd name="T97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6" h="117">
                    <a:moveTo>
                      <a:pt x="126" y="0"/>
                    </a:moveTo>
                    <a:lnTo>
                      <a:pt x="104" y="5"/>
                    </a:lnTo>
                    <a:lnTo>
                      <a:pt x="76" y="4"/>
                    </a:lnTo>
                    <a:lnTo>
                      <a:pt x="43" y="4"/>
                    </a:lnTo>
                    <a:lnTo>
                      <a:pt x="15" y="3"/>
                    </a:lnTo>
                    <a:lnTo>
                      <a:pt x="5" y="3"/>
                    </a:lnTo>
                    <a:lnTo>
                      <a:pt x="4" y="4"/>
                    </a:lnTo>
                    <a:lnTo>
                      <a:pt x="1" y="9"/>
                    </a:lnTo>
                    <a:lnTo>
                      <a:pt x="0" y="18"/>
                    </a:lnTo>
                    <a:lnTo>
                      <a:pt x="5" y="30"/>
                    </a:lnTo>
                    <a:lnTo>
                      <a:pt x="12" y="47"/>
                    </a:lnTo>
                    <a:lnTo>
                      <a:pt x="21" y="64"/>
                    </a:lnTo>
                    <a:lnTo>
                      <a:pt x="28" y="78"/>
                    </a:lnTo>
                    <a:lnTo>
                      <a:pt x="32" y="85"/>
                    </a:lnTo>
                    <a:lnTo>
                      <a:pt x="67" y="83"/>
                    </a:lnTo>
                    <a:lnTo>
                      <a:pt x="60" y="104"/>
                    </a:lnTo>
                    <a:lnTo>
                      <a:pt x="65" y="106"/>
                    </a:lnTo>
                    <a:lnTo>
                      <a:pt x="78" y="112"/>
                    </a:lnTo>
                    <a:lnTo>
                      <a:pt x="96" y="117"/>
                    </a:lnTo>
                    <a:lnTo>
                      <a:pt x="113" y="116"/>
                    </a:lnTo>
                    <a:lnTo>
                      <a:pt x="128" y="108"/>
                    </a:lnTo>
                    <a:lnTo>
                      <a:pt x="138" y="96"/>
                    </a:lnTo>
                    <a:lnTo>
                      <a:pt x="145" y="85"/>
                    </a:lnTo>
                    <a:lnTo>
                      <a:pt x="148" y="80"/>
                    </a:lnTo>
                    <a:lnTo>
                      <a:pt x="156" y="60"/>
                    </a:lnTo>
                    <a:lnTo>
                      <a:pt x="150" y="53"/>
                    </a:lnTo>
                    <a:lnTo>
                      <a:pt x="149" y="55"/>
                    </a:lnTo>
                    <a:lnTo>
                      <a:pt x="148" y="60"/>
                    </a:lnTo>
                    <a:lnTo>
                      <a:pt x="145" y="68"/>
                    </a:lnTo>
                    <a:lnTo>
                      <a:pt x="139" y="76"/>
                    </a:lnTo>
                    <a:lnTo>
                      <a:pt x="129" y="87"/>
                    </a:lnTo>
                    <a:lnTo>
                      <a:pt x="119" y="97"/>
                    </a:lnTo>
                    <a:lnTo>
                      <a:pt x="110" y="106"/>
                    </a:lnTo>
                    <a:lnTo>
                      <a:pt x="106" y="109"/>
                    </a:lnTo>
                    <a:lnTo>
                      <a:pt x="73" y="101"/>
                    </a:lnTo>
                    <a:lnTo>
                      <a:pt x="71" y="73"/>
                    </a:lnTo>
                    <a:lnTo>
                      <a:pt x="42" y="76"/>
                    </a:lnTo>
                    <a:lnTo>
                      <a:pt x="38" y="72"/>
                    </a:lnTo>
                    <a:lnTo>
                      <a:pt x="29" y="61"/>
                    </a:lnTo>
                    <a:lnTo>
                      <a:pt x="19" y="48"/>
                    </a:lnTo>
                    <a:lnTo>
                      <a:pt x="12" y="36"/>
                    </a:lnTo>
                    <a:lnTo>
                      <a:pt x="8" y="24"/>
                    </a:lnTo>
                    <a:lnTo>
                      <a:pt x="9" y="16"/>
                    </a:lnTo>
                    <a:lnTo>
                      <a:pt x="11" y="11"/>
                    </a:lnTo>
                    <a:lnTo>
                      <a:pt x="12" y="10"/>
                    </a:lnTo>
                    <a:lnTo>
                      <a:pt x="86" y="11"/>
                    </a:lnTo>
                    <a:lnTo>
                      <a:pt x="126" y="9"/>
                    </a:lnTo>
                    <a:lnTo>
                      <a:pt x="126" y="0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2" name="Freeform 130"/>
              <p:cNvSpPr>
                <a:spLocks/>
              </p:cNvSpPr>
              <p:nvPr/>
            </p:nvSpPr>
            <p:spPr bwMode="auto">
              <a:xfrm>
                <a:off x="2835" y="1181"/>
                <a:ext cx="48" cy="38"/>
              </a:xfrm>
              <a:custGeom>
                <a:avLst/>
                <a:gdLst>
                  <a:gd name="T0" fmla="*/ 0 w 48"/>
                  <a:gd name="T1" fmla="*/ 29 h 38"/>
                  <a:gd name="T2" fmla="*/ 3 w 48"/>
                  <a:gd name="T3" fmla="*/ 30 h 38"/>
                  <a:gd name="T4" fmla="*/ 12 w 48"/>
                  <a:gd name="T5" fmla="*/ 33 h 38"/>
                  <a:gd name="T6" fmla="*/ 23 w 48"/>
                  <a:gd name="T7" fmla="*/ 37 h 38"/>
                  <a:gd name="T8" fmla="*/ 32 w 48"/>
                  <a:gd name="T9" fmla="*/ 38 h 38"/>
                  <a:gd name="T10" fmla="*/ 40 w 48"/>
                  <a:gd name="T11" fmla="*/ 35 h 38"/>
                  <a:gd name="T12" fmla="*/ 45 w 48"/>
                  <a:gd name="T13" fmla="*/ 31 h 38"/>
                  <a:gd name="T14" fmla="*/ 47 w 48"/>
                  <a:gd name="T15" fmla="*/ 28 h 38"/>
                  <a:gd name="T16" fmla="*/ 48 w 48"/>
                  <a:gd name="T17" fmla="*/ 26 h 38"/>
                  <a:gd name="T18" fmla="*/ 48 w 48"/>
                  <a:gd name="T19" fmla="*/ 25 h 38"/>
                  <a:gd name="T20" fmla="*/ 48 w 48"/>
                  <a:gd name="T21" fmla="*/ 23 h 38"/>
                  <a:gd name="T22" fmla="*/ 48 w 48"/>
                  <a:gd name="T23" fmla="*/ 20 h 38"/>
                  <a:gd name="T24" fmla="*/ 46 w 48"/>
                  <a:gd name="T25" fmla="*/ 14 h 38"/>
                  <a:gd name="T26" fmla="*/ 43 w 48"/>
                  <a:gd name="T27" fmla="*/ 10 h 38"/>
                  <a:gd name="T28" fmla="*/ 40 w 48"/>
                  <a:gd name="T29" fmla="*/ 5 h 38"/>
                  <a:gd name="T30" fmla="*/ 35 w 48"/>
                  <a:gd name="T31" fmla="*/ 3 h 38"/>
                  <a:gd name="T32" fmla="*/ 34 w 48"/>
                  <a:gd name="T33" fmla="*/ 0 h 38"/>
                  <a:gd name="T34" fmla="*/ 25 w 48"/>
                  <a:gd name="T35" fmla="*/ 6 h 38"/>
                  <a:gd name="T36" fmla="*/ 40 w 48"/>
                  <a:gd name="T37" fmla="*/ 17 h 38"/>
                  <a:gd name="T38" fmla="*/ 40 w 48"/>
                  <a:gd name="T39" fmla="*/ 18 h 38"/>
                  <a:gd name="T40" fmla="*/ 39 w 48"/>
                  <a:gd name="T41" fmla="*/ 23 h 38"/>
                  <a:gd name="T42" fmla="*/ 36 w 48"/>
                  <a:gd name="T43" fmla="*/ 27 h 38"/>
                  <a:gd name="T44" fmla="*/ 32 w 48"/>
                  <a:gd name="T45" fmla="*/ 30 h 38"/>
                  <a:gd name="T46" fmla="*/ 24 w 48"/>
                  <a:gd name="T47" fmla="*/ 28 h 38"/>
                  <a:gd name="T48" fmla="*/ 16 w 48"/>
                  <a:gd name="T49" fmla="*/ 26 h 38"/>
                  <a:gd name="T50" fmla="*/ 11 w 48"/>
                  <a:gd name="T51" fmla="*/ 23 h 38"/>
                  <a:gd name="T52" fmla="*/ 8 w 48"/>
                  <a:gd name="T53" fmla="*/ 22 h 38"/>
                  <a:gd name="T54" fmla="*/ 0 w 48"/>
                  <a:gd name="T55" fmla="*/ 29 h 38"/>
                  <a:gd name="T56" fmla="*/ 0 w 48"/>
                  <a:gd name="T57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8" h="38">
                    <a:moveTo>
                      <a:pt x="0" y="29"/>
                    </a:moveTo>
                    <a:lnTo>
                      <a:pt x="3" y="30"/>
                    </a:lnTo>
                    <a:lnTo>
                      <a:pt x="12" y="33"/>
                    </a:lnTo>
                    <a:lnTo>
                      <a:pt x="23" y="37"/>
                    </a:lnTo>
                    <a:lnTo>
                      <a:pt x="32" y="38"/>
                    </a:lnTo>
                    <a:lnTo>
                      <a:pt x="40" y="35"/>
                    </a:lnTo>
                    <a:lnTo>
                      <a:pt x="45" y="31"/>
                    </a:lnTo>
                    <a:lnTo>
                      <a:pt x="47" y="28"/>
                    </a:lnTo>
                    <a:lnTo>
                      <a:pt x="48" y="26"/>
                    </a:lnTo>
                    <a:lnTo>
                      <a:pt x="48" y="25"/>
                    </a:lnTo>
                    <a:lnTo>
                      <a:pt x="48" y="23"/>
                    </a:lnTo>
                    <a:lnTo>
                      <a:pt x="48" y="20"/>
                    </a:lnTo>
                    <a:lnTo>
                      <a:pt x="46" y="14"/>
                    </a:lnTo>
                    <a:lnTo>
                      <a:pt x="43" y="10"/>
                    </a:lnTo>
                    <a:lnTo>
                      <a:pt x="40" y="5"/>
                    </a:lnTo>
                    <a:lnTo>
                      <a:pt x="35" y="3"/>
                    </a:lnTo>
                    <a:lnTo>
                      <a:pt x="34" y="0"/>
                    </a:lnTo>
                    <a:lnTo>
                      <a:pt x="25" y="6"/>
                    </a:lnTo>
                    <a:lnTo>
                      <a:pt x="40" y="17"/>
                    </a:lnTo>
                    <a:lnTo>
                      <a:pt x="40" y="18"/>
                    </a:lnTo>
                    <a:lnTo>
                      <a:pt x="39" y="23"/>
                    </a:lnTo>
                    <a:lnTo>
                      <a:pt x="36" y="27"/>
                    </a:lnTo>
                    <a:lnTo>
                      <a:pt x="32" y="30"/>
                    </a:lnTo>
                    <a:lnTo>
                      <a:pt x="24" y="28"/>
                    </a:lnTo>
                    <a:lnTo>
                      <a:pt x="16" y="26"/>
                    </a:lnTo>
                    <a:lnTo>
                      <a:pt x="11" y="23"/>
                    </a:lnTo>
                    <a:lnTo>
                      <a:pt x="8" y="22"/>
                    </a:lnTo>
                    <a:lnTo>
                      <a:pt x="0" y="2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3" name="Freeform 131"/>
              <p:cNvSpPr>
                <a:spLocks/>
              </p:cNvSpPr>
              <p:nvPr/>
            </p:nvSpPr>
            <p:spPr bwMode="auto">
              <a:xfrm>
                <a:off x="2488" y="1265"/>
                <a:ext cx="95" cy="98"/>
              </a:xfrm>
              <a:custGeom>
                <a:avLst/>
                <a:gdLst>
                  <a:gd name="T0" fmla="*/ 36 w 95"/>
                  <a:gd name="T1" fmla="*/ 0 h 98"/>
                  <a:gd name="T2" fmla="*/ 37 w 95"/>
                  <a:gd name="T3" fmla="*/ 3 h 98"/>
                  <a:gd name="T4" fmla="*/ 42 w 95"/>
                  <a:gd name="T5" fmla="*/ 12 h 98"/>
                  <a:gd name="T6" fmla="*/ 49 w 95"/>
                  <a:gd name="T7" fmla="*/ 23 h 98"/>
                  <a:gd name="T8" fmla="*/ 59 w 95"/>
                  <a:gd name="T9" fmla="*/ 33 h 98"/>
                  <a:gd name="T10" fmla="*/ 70 w 95"/>
                  <a:gd name="T11" fmla="*/ 43 h 98"/>
                  <a:gd name="T12" fmla="*/ 82 w 95"/>
                  <a:gd name="T13" fmla="*/ 51 h 98"/>
                  <a:gd name="T14" fmla="*/ 90 w 95"/>
                  <a:gd name="T15" fmla="*/ 56 h 98"/>
                  <a:gd name="T16" fmla="*/ 95 w 95"/>
                  <a:gd name="T17" fmla="*/ 59 h 98"/>
                  <a:gd name="T18" fmla="*/ 92 w 95"/>
                  <a:gd name="T19" fmla="*/ 82 h 98"/>
                  <a:gd name="T20" fmla="*/ 45 w 95"/>
                  <a:gd name="T21" fmla="*/ 98 h 98"/>
                  <a:gd name="T22" fmla="*/ 43 w 95"/>
                  <a:gd name="T23" fmla="*/ 98 h 98"/>
                  <a:gd name="T24" fmla="*/ 37 w 95"/>
                  <a:gd name="T25" fmla="*/ 95 h 98"/>
                  <a:gd name="T26" fmla="*/ 29 w 95"/>
                  <a:gd name="T27" fmla="*/ 90 h 98"/>
                  <a:gd name="T28" fmla="*/ 20 w 95"/>
                  <a:gd name="T29" fmla="*/ 82 h 98"/>
                  <a:gd name="T30" fmla="*/ 12 w 95"/>
                  <a:gd name="T31" fmla="*/ 69 h 98"/>
                  <a:gd name="T32" fmla="*/ 6 w 95"/>
                  <a:gd name="T33" fmla="*/ 55 h 98"/>
                  <a:gd name="T34" fmla="*/ 2 w 95"/>
                  <a:gd name="T35" fmla="*/ 44 h 98"/>
                  <a:gd name="T36" fmla="*/ 0 w 95"/>
                  <a:gd name="T37" fmla="*/ 40 h 98"/>
                  <a:gd name="T38" fmla="*/ 6 w 95"/>
                  <a:gd name="T39" fmla="*/ 35 h 98"/>
                  <a:gd name="T40" fmla="*/ 7 w 95"/>
                  <a:gd name="T41" fmla="*/ 37 h 98"/>
                  <a:gd name="T42" fmla="*/ 11 w 95"/>
                  <a:gd name="T43" fmla="*/ 46 h 98"/>
                  <a:gd name="T44" fmla="*/ 16 w 95"/>
                  <a:gd name="T45" fmla="*/ 56 h 98"/>
                  <a:gd name="T46" fmla="*/ 21 w 95"/>
                  <a:gd name="T47" fmla="*/ 68 h 98"/>
                  <a:gd name="T48" fmla="*/ 28 w 95"/>
                  <a:gd name="T49" fmla="*/ 77 h 98"/>
                  <a:gd name="T50" fmla="*/ 34 w 95"/>
                  <a:gd name="T51" fmla="*/ 84 h 98"/>
                  <a:gd name="T52" fmla="*/ 37 w 95"/>
                  <a:gd name="T53" fmla="*/ 87 h 98"/>
                  <a:gd name="T54" fmla="*/ 40 w 95"/>
                  <a:gd name="T55" fmla="*/ 89 h 98"/>
                  <a:gd name="T56" fmla="*/ 78 w 95"/>
                  <a:gd name="T57" fmla="*/ 80 h 98"/>
                  <a:gd name="T58" fmla="*/ 78 w 95"/>
                  <a:gd name="T59" fmla="*/ 65 h 98"/>
                  <a:gd name="T60" fmla="*/ 75 w 95"/>
                  <a:gd name="T61" fmla="*/ 65 h 98"/>
                  <a:gd name="T62" fmla="*/ 68 w 95"/>
                  <a:gd name="T63" fmla="*/ 64 h 98"/>
                  <a:gd name="T64" fmla="*/ 60 w 95"/>
                  <a:gd name="T65" fmla="*/ 60 h 98"/>
                  <a:gd name="T66" fmla="*/ 51 w 95"/>
                  <a:gd name="T67" fmla="*/ 53 h 98"/>
                  <a:gd name="T68" fmla="*/ 43 w 95"/>
                  <a:gd name="T69" fmla="*/ 42 h 98"/>
                  <a:gd name="T70" fmla="*/ 37 w 95"/>
                  <a:gd name="T71" fmla="*/ 29 h 98"/>
                  <a:gd name="T72" fmla="*/ 34 w 95"/>
                  <a:gd name="T73" fmla="*/ 18 h 98"/>
                  <a:gd name="T74" fmla="*/ 33 w 95"/>
                  <a:gd name="T75" fmla="*/ 15 h 98"/>
                  <a:gd name="T76" fmla="*/ 17 w 95"/>
                  <a:gd name="T77" fmla="*/ 20 h 98"/>
                  <a:gd name="T78" fmla="*/ 36 w 95"/>
                  <a:gd name="T79" fmla="*/ 0 h 98"/>
                  <a:gd name="T80" fmla="*/ 36 w 95"/>
                  <a:gd name="T81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5" h="98">
                    <a:moveTo>
                      <a:pt x="36" y="0"/>
                    </a:moveTo>
                    <a:lnTo>
                      <a:pt x="37" y="3"/>
                    </a:lnTo>
                    <a:lnTo>
                      <a:pt x="42" y="12"/>
                    </a:lnTo>
                    <a:lnTo>
                      <a:pt x="49" y="23"/>
                    </a:lnTo>
                    <a:lnTo>
                      <a:pt x="59" y="33"/>
                    </a:lnTo>
                    <a:lnTo>
                      <a:pt x="70" y="43"/>
                    </a:lnTo>
                    <a:lnTo>
                      <a:pt x="82" y="51"/>
                    </a:lnTo>
                    <a:lnTo>
                      <a:pt x="90" y="56"/>
                    </a:lnTo>
                    <a:lnTo>
                      <a:pt x="95" y="59"/>
                    </a:lnTo>
                    <a:lnTo>
                      <a:pt x="92" y="82"/>
                    </a:lnTo>
                    <a:lnTo>
                      <a:pt x="45" y="98"/>
                    </a:lnTo>
                    <a:lnTo>
                      <a:pt x="43" y="98"/>
                    </a:lnTo>
                    <a:lnTo>
                      <a:pt x="37" y="95"/>
                    </a:lnTo>
                    <a:lnTo>
                      <a:pt x="29" y="90"/>
                    </a:lnTo>
                    <a:lnTo>
                      <a:pt x="20" y="82"/>
                    </a:lnTo>
                    <a:lnTo>
                      <a:pt x="12" y="69"/>
                    </a:lnTo>
                    <a:lnTo>
                      <a:pt x="6" y="55"/>
                    </a:lnTo>
                    <a:lnTo>
                      <a:pt x="2" y="44"/>
                    </a:lnTo>
                    <a:lnTo>
                      <a:pt x="0" y="40"/>
                    </a:lnTo>
                    <a:lnTo>
                      <a:pt x="6" y="35"/>
                    </a:lnTo>
                    <a:lnTo>
                      <a:pt x="7" y="37"/>
                    </a:lnTo>
                    <a:lnTo>
                      <a:pt x="11" y="46"/>
                    </a:lnTo>
                    <a:lnTo>
                      <a:pt x="16" y="56"/>
                    </a:lnTo>
                    <a:lnTo>
                      <a:pt x="21" y="68"/>
                    </a:lnTo>
                    <a:lnTo>
                      <a:pt x="28" y="77"/>
                    </a:lnTo>
                    <a:lnTo>
                      <a:pt x="34" y="84"/>
                    </a:lnTo>
                    <a:lnTo>
                      <a:pt x="37" y="87"/>
                    </a:lnTo>
                    <a:lnTo>
                      <a:pt x="40" y="89"/>
                    </a:lnTo>
                    <a:lnTo>
                      <a:pt x="78" y="80"/>
                    </a:lnTo>
                    <a:lnTo>
                      <a:pt x="78" y="65"/>
                    </a:lnTo>
                    <a:lnTo>
                      <a:pt x="75" y="65"/>
                    </a:lnTo>
                    <a:lnTo>
                      <a:pt x="68" y="64"/>
                    </a:lnTo>
                    <a:lnTo>
                      <a:pt x="60" y="60"/>
                    </a:lnTo>
                    <a:lnTo>
                      <a:pt x="51" y="53"/>
                    </a:lnTo>
                    <a:lnTo>
                      <a:pt x="43" y="42"/>
                    </a:lnTo>
                    <a:lnTo>
                      <a:pt x="37" y="29"/>
                    </a:lnTo>
                    <a:lnTo>
                      <a:pt x="34" y="18"/>
                    </a:lnTo>
                    <a:lnTo>
                      <a:pt x="33" y="15"/>
                    </a:lnTo>
                    <a:lnTo>
                      <a:pt x="17" y="2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4" name="Freeform 132"/>
              <p:cNvSpPr>
                <a:spLocks/>
              </p:cNvSpPr>
              <p:nvPr/>
            </p:nvSpPr>
            <p:spPr bwMode="auto">
              <a:xfrm>
                <a:off x="2535" y="1273"/>
                <a:ext cx="46" cy="30"/>
              </a:xfrm>
              <a:custGeom>
                <a:avLst/>
                <a:gdLst>
                  <a:gd name="T0" fmla="*/ 0 w 46"/>
                  <a:gd name="T1" fmla="*/ 20 h 30"/>
                  <a:gd name="T2" fmla="*/ 41 w 46"/>
                  <a:gd name="T3" fmla="*/ 0 h 30"/>
                  <a:gd name="T4" fmla="*/ 46 w 46"/>
                  <a:gd name="T5" fmla="*/ 7 h 30"/>
                  <a:gd name="T6" fmla="*/ 5 w 46"/>
                  <a:gd name="T7" fmla="*/ 30 h 30"/>
                  <a:gd name="T8" fmla="*/ 0 w 46"/>
                  <a:gd name="T9" fmla="*/ 20 h 30"/>
                  <a:gd name="T10" fmla="*/ 0 w 46"/>
                  <a:gd name="T11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6" h="30">
                    <a:moveTo>
                      <a:pt x="0" y="20"/>
                    </a:moveTo>
                    <a:lnTo>
                      <a:pt x="41" y="0"/>
                    </a:lnTo>
                    <a:lnTo>
                      <a:pt x="46" y="7"/>
                    </a:lnTo>
                    <a:lnTo>
                      <a:pt x="5" y="30"/>
                    </a:lnTo>
                    <a:lnTo>
                      <a:pt x="0" y="2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5" name="Freeform 133"/>
              <p:cNvSpPr>
                <a:spLocks/>
              </p:cNvSpPr>
              <p:nvPr/>
            </p:nvSpPr>
            <p:spPr bwMode="auto">
              <a:xfrm>
                <a:off x="2607" y="1324"/>
                <a:ext cx="36" cy="25"/>
              </a:xfrm>
              <a:custGeom>
                <a:avLst/>
                <a:gdLst>
                  <a:gd name="T0" fmla="*/ 28 w 36"/>
                  <a:gd name="T1" fmla="*/ 0 h 25"/>
                  <a:gd name="T2" fmla="*/ 0 w 36"/>
                  <a:gd name="T3" fmla="*/ 23 h 25"/>
                  <a:gd name="T4" fmla="*/ 5 w 36"/>
                  <a:gd name="T5" fmla="*/ 25 h 25"/>
                  <a:gd name="T6" fmla="*/ 36 w 36"/>
                  <a:gd name="T7" fmla="*/ 6 h 25"/>
                  <a:gd name="T8" fmla="*/ 28 w 36"/>
                  <a:gd name="T9" fmla="*/ 0 h 25"/>
                  <a:gd name="T10" fmla="*/ 28 w 36"/>
                  <a:gd name="T1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25">
                    <a:moveTo>
                      <a:pt x="28" y="0"/>
                    </a:moveTo>
                    <a:lnTo>
                      <a:pt x="0" y="23"/>
                    </a:lnTo>
                    <a:lnTo>
                      <a:pt x="5" y="25"/>
                    </a:lnTo>
                    <a:lnTo>
                      <a:pt x="36" y="6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134"/>
              <p:cNvSpPr>
                <a:spLocks/>
              </p:cNvSpPr>
              <p:nvPr/>
            </p:nvSpPr>
            <p:spPr bwMode="auto">
              <a:xfrm>
                <a:off x="2418" y="1330"/>
                <a:ext cx="220" cy="294"/>
              </a:xfrm>
              <a:custGeom>
                <a:avLst/>
                <a:gdLst>
                  <a:gd name="T0" fmla="*/ 162 w 220"/>
                  <a:gd name="T1" fmla="*/ 0 h 294"/>
                  <a:gd name="T2" fmla="*/ 206 w 220"/>
                  <a:gd name="T3" fmla="*/ 28 h 294"/>
                  <a:gd name="T4" fmla="*/ 200 w 220"/>
                  <a:gd name="T5" fmla="*/ 15 h 294"/>
                  <a:gd name="T6" fmla="*/ 206 w 220"/>
                  <a:gd name="T7" fmla="*/ 7 h 294"/>
                  <a:gd name="T8" fmla="*/ 220 w 220"/>
                  <a:gd name="T9" fmla="*/ 38 h 294"/>
                  <a:gd name="T10" fmla="*/ 209 w 220"/>
                  <a:gd name="T11" fmla="*/ 40 h 294"/>
                  <a:gd name="T12" fmla="*/ 186 w 220"/>
                  <a:gd name="T13" fmla="*/ 49 h 294"/>
                  <a:gd name="T14" fmla="*/ 157 w 220"/>
                  <a:gd name="T15" fmla="*/ 63 h 294"/>
                  <a:gd name="T16" fmla="*/ 132 w 220"/>
                  <a:gd name="T17" fmla="*/ 86 h 294"/>
                  <a:gd name="T18" fmla="*/ 113 w 220"/>
                  <a:gd name="T19" fmla="*/ 117 h 294"/>
                  <a:gd name="T20" fmla="*/ 102 w 220"/>
                  <a:gd name="T21" fmla="*/ 154 h 294"/>
                  <a:gd name="T22" fmla="*/ 93 w 220"/>
                  <a:gd name="T23" fmla="*/ 192 h 294"/>
                  <a:gd name="T24" fmla="*/ 82 w 220"/>
                  <a:gd name="T25" fmla="*/ 230 h 294"/>
                  <a:gd name="T26" fmla="*/ 67 w 220"/>
                  <a:gd name="T27" fmla="*/ 259 h 294"/>
                  <a:gd name="T28" fmla="*/ 54 w 220"/>
                  <a:gd name="T29" fmla="*/ 279 h 294"/>
                  <a:gd name="T30" fmla="*/ 44 w 220"/>
                  <a:gd name="T31" fmla="*/ 290 h 294"/>
                  <a:gd name="T32" fmla="*/ 41 w 220"/>
                  <a:gd name="T33" fmla="*/ 294 h 294"/>
                  <a:gd name="T34" fmla="*/ 42 w 220"/>
                  <a:gd name="T35" fmla="*/ 291 h 294"/>
                  <a:gd name="T36" fmla="*/ 48 w 220"/>
                  <a:gd name="T37" fmla="*/ 281 h 294"/>
                  <a:gd name="T38" fmla="*/ 54 w 220"/>
                  <a:gd name="T39" fmla="*/ 264 h 294"/>
                  <a:gd name="T40" fmla="*/ 64 w 220"/>
                  <a:gd name="T41" fmla="*/ 240 h 294"/>
                  <a:gd name="T42" fmla="*/ 72 w 220"/>
                  <a:gd name="T43" fmla="*/ 206 h 294"/>
                  <a:gd name="T44" fmla="*/ 79 w 220"/>
                  <a:gd name="T45" fmla="*/ 170 h 294"/>
                  <a:gd name="T46" fmla="*/ 84 w 220"/>
                  <a:gd name="T47" fmla="*/ 141 h 294"/>
                  <a:gd name="T48" fmla="*/ 86 w 220"/>
                  <a:gd name="T49" fmla="*/ 130 h 294"/>
                  <a:gd name="T50" fmla="*/ 82 w 220"/>
                  <a:gd name="T51" fmla="*/ 139 h 294"/>
                  <a:gd name="T52" fmla="*/ 72 w 220"/>
                  <a:gd name="T53" fmla="*/ 159 h 294"/>
                  <a:gd name="T54" fmla="*/ 58 w 220"/>
                  <a:gd name="T55" fmla="*/ 187 h 294"/>
                  <a:gd name="T56" fmla="*/ 43 w 220"/>
                  <a:gd name="T57" fmla="*/ 214 h 294"/>
                  <a:gd name="T58" fmla="*/ 26 w 220"/>
                  <a:gd name="T59" fmla="*/ 238 h 294"/>
                  <a:gd name="T60" fmla="*/ 13 w 220"/>
                  <a:gd name="T61" fmla="*/ 257 h 294"/>
                  <a:gd name="T62" fmla="*/ 3 w 220"/>
                  <a:gd name="T63" fmla="*/ 269 h 294"/>
                  <a:gd name="T64" fmla="*/ 0 w 220"/>
                  <a:gd name="T65" fmla="*/ 275 h 294"/>
                  <a:gd name="T66" fmla="*/ 4 w 220"/>
                  <a:gd name="T67" fmla="*/ 260 h 294"/>
                  <a:gd name="T68" fmla="*/ 17 w 220"/>
                  <a:gd name="T69" fmla="*/ 225 h 294"/>
                  <a:gd name="T70" fmla="*/ 37 w 220"/>
                  <a:gd name="T71" fmla="*/ 178 h 294"/>
                  <a:gd name="T72" fmla="*/ 64 w 220"/>
                  <a:gd name="T73" fmla="*/ 132 h 294"/>
                  <a:gd name="T74" fmla="*/ 96 w 220"/>
                  <a:gd name="T75" fmla="*/ 93 h 294"/>
                  <a:gd name="T76" fmla="*/ 128 w 220"/>
                  <a:gd name="T77" fmla="*/ 66 h 294"/>
                  <a:gd name="T78" fmla="*/ 152 w 220"/>
                  <a:gd name="T79" fmla="*/ 49 h 294"/>
                  <a:gd name="T80" fmla="*/ 162 w 220"/>
                  <a:gd name="T81" fmla="*/ 43 h 294"/>
                  <a:gd name="T82" fmla="*/ 194 w 220"/>
                  <a:gd name="T83" fmla="*/ 33 h 294"/>
                  <a:gd name="T84" fmla="*/ 160 w 220"/>
                  <a:gd name="T85" fmla="*/ 11 h 294"/>
                  <a:gd name="T86" fmla="*/ 162 w 220"/>
                  <a:gd name="T87" fmla="*/ 0 h 294"/>
                  <a:gd name="T88" fmla="*/ 162 w 220"/>
                  <a:gd name="T8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0" h="294">
                    <a:moveTo>
                      <a:pt x="162" y="0"/>
                    </a:moveTo>
                    <a:lnTo>
                      <a:pt x="206" y="28"/>
                    </a:lnTo>
                    <a:lnTo>
                      <a:pt x="200" y="15"/>
                    </a:lnTo>
                    <a:lnTo>
                      <a:pt x="206" y="7"/>
                    </a:lnTo>
                    <a:lnTo>
                      <a:pt x="220" y="38"/>
                    </a:lnTo>
                    <a:lnTo>
                      <a:pt x="209" y="40"/>
                    </a:lnTo>
                    <a:lnTo>
                      <a:pt x="186" y="49"/>
                    </a:lnTo>
                    <a:lnTo>
                      <a:pt x="157" y="63"/>
                    </a:lnTo>
                    <a:lnTo>
                      <a:pt x="132" y="86"/>
                    </a:lnTo>
                    <a:lnTo>
                      <a:pt x="113" y="117"/>
                    </a:lnTo>
                    <a:lnTo>
                      <a:pt x="102" y="154"/>
                    </a:lnTo>
                    <a:lnTo>
                      <a:pt x="93" y="192"/>
                    </a:lnTo>
                    <a:lnTo>
                      <a:pt x="82" y="230"/>
                    </a:lnTo>
                    <a:lnTo>
                      <a:pt x="67" y="259"/>
                    </a:lnTo>
                    <a:lnTo>
                      <a:pt x="54" y="279"/>
                    </a:lnTo>
                    <a:lnTo>
                      <a:pt x="44" y="290"/>
                    </a:lnTo>
                    <a:lnTo>
                      <a:pt x="41" y="294"/>
                    </a:lnTo>
                    <a:lnTo>
                      <a:pt x="42" y="291"/>
                    </a:lnTo>
                    <a:lnTo>
                      <a:pt x="48" y="281"/>
                    </a:lnTo>
                    <a:lnTo>
                      <a:pt x="54" y="264"/>
                    </a:lnTo>
                    <a:lnTo>
                      <a:pt x="64" y="240"/>
                    </a:lnTo>
                    <a:lnTo>
                      <a:pt x="72" y="206"/>
                    </a:lnTo>
                    <a:lnTo>
                      <a:pt x="79" y="170"/>
                    </a:lnTo>
                    <a:lnTo>
                      <a:pt x="84" y="141"/>
                    </a:lnTo>
                    <a:lnTo>
                      <a:pt x="86" y="130"/>
                    </a:lnTo>
                    <a:lnTo>
                      <a:pt x="82" y="139"/>
                    </a:lnTo>
                    <a:lnTo>
                      <a:pt x="72" y="159"/>
                    </a:lnTo>
                    <a:lnTo>
                      <a:pt x="58" y="187"/>
                    </a:lnTo>
                    <a:lnTo>
                      <a:pt x="43" y="214"/>
                    </a:lnTo>
                    <a:lnTo>
                      <a:pt x="26" y="238"/>
                    </a:lnTo>
                    <a:lnTo>
                      <a:pt x="13" y="257"/>
                    </a:lnTo>
                    <a:lnTo>
                      <a:pt x="3" y="269"/>
                    </a:lnTo>
                    <a:lnTo>
                      <a:pt x="0" y="275"/>
                    </a:lnTo>
                    <a:lnTo>
                      <a:pt x="4" y="260"/>
                    </a:lnTo>
                    <a:lnTo>
                      <a:pt x="17" y="225"/>
                    </a:lnTo>
                    <a:lnTo>
                      <a:pt x="37" y="178"/>
                    </a:lnTo>
                    <a:lnTo>
                      <a:pt x="64" y="132"/>
                    </a:lnTo>
                    <a:lnTo>
                      <a:pt x="96" y="93"/>
                    </a:lnTo>
                    <a:lnTo>
                      <a:pt x="128" y="66"/>
                    </a:lnTo>
                    <a:lnTo>
                      <a:pt x="152" y="49"/>
                    </a:lnTo>
                    <a:lnTo>
                      <a:pt x="162" y="43"/>
                    </a:lnTo>
                    <a:lnTo>
                      <a:pt x="194" y="33"/>
                    </a:lnTo>
                    <a:lnTo>
                      <a:pt x="160" y="11"/>
                    </a:lnTo>
                    <a:lnTo>
                      <a:pt x="162" y="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135"/>
              <p:cNvSpPr>
                <a:spLocks/>
              </p:cNvSpPr>
              <p:nvPr/>
            </p:nvSpPr>
            <p:spPr bwMode="auto">
              <a:xfrm>
                <a:off x="2349" y="1313"/>
                <a:ext cx="149" cy="528"/>
              </a:xfrm>
              <a:custGeom>
                <a:avLst/>
                <a:gdLst>
                  <a:gd name="T0" fmla="*/ 145 w 149"/>
                  <a:gd name="T1" fmla="*/ 0 h 528"/>
                  <a:gd name="T2" fmla="*/ 135 w 149"/>
                  <a:gd name="T3" fmla="*/ 8 h 528"/>
                  <a:gd name="T4" fmla="*/ 111 w 149"/>
                  <a:gd name="T5" fmla="*/ 36 h 528"/>
                  <a:gd name="T6" fmla="*/ 80 w 149"/>
                  <a:gd name="T7" fmla="*/ 77 h 528"/>
                  <a:gd name="T8" fmla="*/ 51 w 149"/>
                  <a:gd name="T9" fmla="*/ 133 h 528"/>
                  <a:gd name="T10" fmla="*/ 27 w 149"/>
                  <a:gd name="T11" fmla="*/ 197 h 528"/>
                  <a:gd name="T12" fmla="*/ 12 w 149"/>
                  <a:gd name="T13" fmla="*/ 265 h 528"/>
                  <a:gd name="T14" fmla="*/ 2 w 149"/>
                  <a:gd name="T15" fmla="*/ 329 h 528"/>
                  <a:gd name="T16" fmla="*/ 0 w 149"/>
                  <a:gd name="T17" fmla="*/ 381 h 528"/>
                  <a:gd name="T18" fmla="*/ 2 w 149"/>
                  <a:gd name="T19" fmla="*/ 416 h 528"/>
                  <a:gd name="T20" fmla="*/ 7 w 149"/>
                  <a:gd name="T21" fmla="*/ 438 h 528"/>
                  <a:gd name="T22" fmla="*/ 13 w 149"/>
                  <a:gd name="T23" fmla="*/ 454 h 528"/>
                  <a:gd name="T24" fmla="*/ 18 w 149"/>
                  <a:gd name="T25" fmla="*/ 470 h 528"/>
                  <a:gd name="T26" fmla="*/ 19 w 149"/>
                  <a:gd name="T27" fmla="*/ 488 h 528"/>
                  <a:gd name="T28" fmla="*/ 19 w 149"/>
                  <a:gd name="T29" fmla="*/ 507 h 528"/>
                  <a:gd name="T30" fmla="*/ 18 w 149"/>
                  <a:gd name="T31" fmla="*/ 522 h 528"/>
                  <a:gd name="T32" fmla="*/ 18 w 149"/>
                  <a:gd name="T33" fmla="*/ 528 h 528"/>
                  <a:gd name="T34" fmla="*/ 19 w 149"/>
                  <a:gd name="T35" fmla="*/ 524 h 528"/>
                  <a:gd name="T36" fmla="*/ 24 w 149"/>
                  <a:gd name="T37" fmla="*/ 516 h 528"/>
                  <a:gd name="T38" fmla="*/ 28 w 149"/>
                  <a:gd name="T39" fmla="*/ 503 h 528"/>
                  <a:gd name="T40" fmla="*/ 30 w 149"/>
                  <a:gd name="T41" fmla="*/ 487 h 528"/>
                  <a:gd name="T42" fmla="*/ 27 w 149"/>
                  <a:gd name="T43" fmla="*/ 470 h 528"/>
                  <a:gd name="T44" fmla="*/ 23 w 149"/>
                  <a:gd name="T45" fmla="*/ 449 h 528"/>
                  <a:gd name="T46" fmla="*/ 18 w 149"/>
                  <a:gd name="T47" fmla="*/ 419 h 528"/>
                  <a:gd name="T48" fmla="*/ 18 w 149"/>
                  <a:gd name="T49" fmla="*/ 380 h 528"/>
                  <a:gd name="T50" fmla="*/ 21 w 149"/>
                  <a:gd name="T51" fmla="*/ 326 h 528"/>
                  <a:gd name="T52" fmla="*/ 32 w 149"/>
                  <a:gd name="T53" fmla="*/ 264 h 528"/>
                  <a:gd name="T54" fmla="*/ 48 w 149"/>
                  <a:gd name="T55" fmla="*/ 201 h 528"/>
                  <a:gd name="T56" fmla="*/ 69 w 149"/>
                  <a:gd name="T57" fmla="*/ 140 h 528"/>
                  <a:gd name="T58" fmla="*/ 96 w 149"/>
                  <a:gd name="T59" fmla="*/ 88 h 528"/>
                  <a:gd name="T60" fmla="*/ 121 w 149"/>
                  <a:gd name="T61" fmla="*/ 48 h 528"/>
                  <a:gd name="T62" fmla="*/ 141 w 149"/>
                  <a:gd name="T63" fmla="*/ 21 h 528"/>
                  <a:gd name="T64" fmla="*/ 149 w 149"/>
                  <a:gd name="T65" fmla="*/ 13 h 528"/>
                  <a:gd name="T66" fmla="*/ 145 w 149"/>
                  <a:gd name="T67" fmla="*/ 0 h 528"/>
                  <a:gd name="T68" fmla="*/ 145 w 149"/>
                  <a:gd name="T69" fmla="*/ 0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9" h="528">
                    <a:moveTo>
                      <a:pt x="145" y="0"/>
                    </a:moveTo>
                    <a:lnTo>
                      <a:pt x="135" y="8"/>
                    </a:lnTo>
                    <a:lnTo>
                      <a:pt x="111" y="36"/>
                    </a:lnTo>
                    <a:lnTo>
                      <a:pt x="80" y="77"/>
                    </a:lnTo>
                    <a:lnTo>
                      <a:pt x="51" y="133"/>
                    </a:lnTo>
                    <a:lnTo>
                      <a:pt x="27" y="197"/>
                    </a:lnTo>
                    <a:lnTo>
                      <a:pt x="12" y="265"/>
                    </a:lnTo>
                    <a:lnTo>
                      <a:pt x="2" y="329"/>
                    </a:lnTo>
                    <a:lnTo>
                      <a:pt x="0" y="381"/>
                    </a:lnTo>
                    <a:lnTo>
                      <a:pt x="2" y="416"/>
                    </a:lnTo>
                    <a:lnTo>
                      <a:pt x="7" y="438"/>
                    </a:lnTo>
                    <a:lnTo>
                      <a:pt x="13" y="454"/>
                    </a:lnTo>
                    <a:lnTo>
                      <a:pt x="18" y="470"/>
                    </a:lnTo>
                    <a:lnTo>
                      <a:pt x="19" y="488"/>
                    </a:lnTo>
                    <a:lnTo>
                      <a:pt x="19" y="507"/>
                    </a:lnTo>
                    <a:lnTo>
                      <a:pt x="18" y="522"/>
                    </a:lnTo>
                    <a:lnTo>
                      <a:pt x="18" y="528"/>
                    </a:lnTo>
                    <a:lnTo>
                      <a:pt x="19" y="524"/>
                    </a:lnTo>
                    <a:lnTo>
                      <a:pt x="24" y="516"/>
                    </a:lnTo>
                    <a:lnTo>
                      <a:pt x="28" y="503"/>
                    </a:lnTo>
                    <a:lnTo>
                      <a:pt x="30" y="487"/>
                    </a:lnTo>
                    <a:lnTo>
                      <a:pt x="27" y="470"/>
                    </a:lnTo>
                    <a:lnTo>
                      <a:pt x="23" y="449"/>
                    </a:lnTo>
                    <a:lnTo>
                      <a:pt x="18" y="419"/>
                    </a:lnTo>
                    <a:lnTo>
                      <a:pt x="18" y="380"/>
                    </a:lnTo>
                    <a:lnTo>
                      <a:pt x="21" y="326"/>
                    </a:lnTo>
                    <a:lnTo>
                      <a:pt x="32" y="264"/>
                    </a:lnTo>
                    <a:lnTo>
                      <a:pt x="48" y="201"/>
                    </a:lnTo>
                    <a:lnTo>
                      <a:pt x="69" y="140"/>
                    </a:lnTo>
                    <a:lnTo>
                      <a:pt x="96" y="88"/>
                    </a:lnTo>
                    <a:lnTo>
                      <a:pt x="121" y="48"/>
                    </a:lnTo>
                    <a:lnTo>
                      <a:pt x="141" y="21"/>
                    </a:lnTo>
                    <a:lnTo>
                      <a:pt x="149" y="13"/>
                    </a:lnTo>
                    <a:lnTo>
                      <a:pt x="145" y="0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136"/>
              <p:cNvSpPr>
                <a:spLocks/>
              </p:cNvSpPr>
              <p:nvPr/>
            </p:nvSpPr>
            <p:spPr bwMode="auto">
              <a:xfrm>
                <a:off x="2517" y="1460"/>
                <a:ext cx="81" cy="22"/>
              </a:xfrm>
              <a:custGeom>
                <a:avLst/>
                <a:gdLst>
                  <a:gd name="T0" fmla="*/ 7 w 81"/>
                  <a:gd name="T1" fmla="*/ 6 h 22"/>
                  <a:gd name="T2" fmla="*/ 9 w 81"/>
                  <a:gd name="T3" fmla="*/ 5 h 22"/>
                  <a:gd name="T4" fmla="*/ 20 w 81"/>
                  <a:gd name="T5" fmla="*/ 3 h 22"/>
                  <a:gd name="T6" fmla="*/ 32 w 81"/>
                  <a:gd name="T7" fmla="*/ 0 h 22"/>
                  <a:gd name="T8" fmla="*/ 47 w 81"/>
                  <a:gd name="T9" fmla="*/ 0 h 22"/>
                  <a:gd name="T10" fmla="*/ 59 w 81"/>
                  <a:gd name="T11" fmla="*/ 2 h 22"/>
                  <a:gd name="T12" fmla="*/ 70 w 81"/>
                  <a:gd name="T13" fmla="*/ 5 h 22"/>
                  <a:gd name="T14" fmla="*/ 77 w 81"/>
                  <a:gd name="T15" fmla="*/ 7 h 22"/>
                  <a:gd name="T16" fmla="*/ 81 w 81"/>
                  <a:gd name="T17" fmla="*/ 9 h 22"/>
                  <a:gd name="T18" fmla="*/ 77 w 81"/>
                  <a:gd name="T19" fmla="*/ 7 h 22"/>
                  <a:gd name="T20" fmla="*/ 70 w 81"/>
                  <a:gd name="T21" fmla="*/ 7 h 22"/>
                  <a:gd name="T22" fmla="*/ 58 w 81"/>
                  <a:gd name="T23" fmla="*/ 6 h 22"/>
                  <a:gd name="T24" fmla="*/ 46 w 81"/>
                  <a:gd name="T25" fmla="*/ 7 h 22"/>
                  <a:gd name="T26" fmla="*/ 29 w 81"/>
                  <a:gd name="T27" fmla="*/ 10 h 22"/>
                  <a:gd name="T28" fmla="*/ 14 w 81"/>
                  <a:gd name="T29" fmla="*/ 15 h 22"/>
                  <a:gd name="T30" fmla="*/ 3 w 81"/>
                  <a:gd name="T31" fmla="*/ 18 h 22"/>
                  <a:gd name="T32" fmla="*/ 0 w 81"/>
                  <a:gd name="T33" fmla="*/ 22 h 22"/>
                  <a:gd name="T34" fmla="*/ 7 w 81"/>
                  <a:gd name="T35" fmla="*/ 6 h 22"/>
                  <a:gd name="T36" fmla="*/ 7 w 81"/>
                  <a:gd name="T37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" h="22">
                    <a:moveTo>
                      <a:pt x="7" y="6"/>
                    </a:moveTo>
                    <a:lnTo>
                      <a:pt x="9" y="5"/>
                    </a:lnTo>
                    <a:lnTo>
                      <a:pt x="20" y="3"/>
                    </a:lnTo>
                    <a:lnTo>
                      <a:pt x="32" y="0"/>
                    </a:lnTo>
                    <a:lnTo>
                      <a:pt x="47" y="0"/>
                    </a:lnTo>
                    <a:lnTo>
                      <a:pt x="59" y="2"/>
                    </a:lnTo>
                    <a:lnTo>
                      <a:pt x="70" y="5"/>
                    </a:lnTo>
                    <a:lnTo>
                      <a:pt x="77" y="7"/>
                    </a:lnTo>
                    <a:lnTo>
                      <a:pt x="81" y="9"/>
                    </a:lnTo>
                    <a:lnTo>
                      <a:pt x="77" y="7"/>
                    </a:lnTo>
                    <a:lnTo>
                      <a:pt x="70" y="7"/>
                    </a:lnTo>
                    <a:lnTo>
                      <a:pt x="58" y="6"/>
                    </a:lnTo>
                    <a:lnTo>
                      <a:pt x="46" y="7"/>
                    </a:lnTo>
                    <a:lnTo>
                      <a:pt x="29" y="10"/>
                    </a:lnTo>
                    <a:lnTo>
                      <a:pt x="14" y="15"/>
                    </a:lnTo>
                    <a:lnTo>
                      <a:pt x="3" y="18"/>
                    </a:lnTo>
                    <a:lnTo>
                      <a:pt x="0" y="22"/>
                    </a:lnTo>
                    <a:lnTo>
                      <a:pt x="7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137"/>
              <p:cNvSpPr>
                <a:spLocks/>
              </p:cNvSpPr>
              <p:nvPr/>
            </p:nvSpPr>
            <p:spPr bwMode="auto">
              <a:xfrm>
                <a:off x="2593" y="1865"/>
                <a:ext cx="202" cy="128"/>
              </a:xfrm>
              <a:custGeom>
                <a:avLst/>
                <a:gdLst>
                  <a:gd name="T0" fmla="*/ 13 w 202"/>
                  <a:gd name="T1" fmla="*/ 0 h 128"/>
                  <a:gd name="T2" fmla="*/ 14 w 202"/>
                  <a:gd name="T3" fmla="*/ 4 h 128"/>
                  <a:gd name="T4" fmla="*/ 16 w 202"/>
                  <a:gd name="T5" fmla="*/ 13 h 128"/>
                  <a:gd name="T6" fmla="*/ 20 w 202"/>
                  <a:gd name="T7" fmla="*/ 26 h 128"/>
                  <a:gd name="T8" fmla="*/ 26 w 202"/>
                  <a:gd name="T9" fmla="*/ 42 h 128"/>
                  <a:gd name="T10" fmla="*/ 32 w 202"/>
                  <a:gd name="T11" fmla="*/ 55 h 128"/>
                  <a:gd name="T12" fmla="*/ 37 w 202"/>
                  <a:gd name="T13" fmla="*/ 67 h 128"/>
                  <a:gd name="T14" fmla="*/ 42 w 202"/>
                  <a:gd name="T15" fmla="*/ 74 h 128"/>
                  <a:gd name="T16" fmla="*/ 45 w 202"/>
                  <a:gd name="T17" fmla="*/ 77 h 128"/>
                  <a:gd name="T18" fmla="*/ 53 w 202"/>
                  <a:gd name="T19" fmla="*/ 80 h 128"/>
                  <a:gd name="T20" fmla="*/ 78 w 202"/>
                  <a:gd name="T21" fmla="*/ 89 h 128"/>
                  <a:gd name="T22" fmla="*/ 108 w 202"/>
                  <a:gd name="T23" fmla="*/ 99 h 128"/>
                  <a:gd name="T24" fmla="*/ 136 w 202"/>
                  <a:gd name="T25" fmla="*/ 108 h 128"/>
                  <a:gd name="T26" fmla="*/ 154 w 202"/>
                  <a:gd name="T27" fmla="*/ 112 h 128"/>
                  <a:gd name="T28" fmla="*/ 166 w 202"/>
                  <a:gd name="T29" fmla="*/ 115 h 128"/>
                  <a:gd name="T30" fmla="*/ 170 w 202"/>
                  <a:gd name="T31" fmla="*/ 115 h 128"/>
                  <a:gd name="T32" fmla="*/ 172 w 202"/>
                  <a:gd name="T33" fmla="*/ 115 h 128"/>
                  <a:gd name="T34" fmla="*/ 168 w 202"/>
                  <a:gd name="T35" fmla="*/ 113 h 128"/>
                  <a:gd name="T36" fmla="*/ 162 w 202"/>
                  <a:gd name="T37" fmla="*/ 107 h 128"/>
                  <a:gd name="T38" fmla="*/ 154 w 202"/>
                  <a:gd name="T39" fmla="*/ 96 h 128"/>
                  <a:gd name="T40" fmla="*/ 151 w 202"/>
                  <a:gd name="T41" fmla="*/ 83 h 128"/>
                  <a:gd name="T42" fmla="*/ 154 w 202"/>
                  <a:gd name="T43" fmla="*/ 67 h 128"/>
                  <a:gd name="T44" fmla="*/ 162 w 202"/>
                  <a:gd name="T45" fmla="*/ 48 h 128"/>
                  <a:gd name="T46" fmla="*/ 168 w 202"/>
                  <a:gd name="T47" fmla="*/ 35 h 128"/>
                  <a:gd name="T48" fmla="*/ 172 w 202"/>
                  <a:gd name="T49" fmla="*/ 30 h 128"/>
                  <a:gd name="T50" fmla="*/ 182 w 202"/>
                  <a:gd name="T51" fmla="*/ 37 h 128"/>
                  <a:gd name="T52" fmla="*/ 179 w 202"/>
                  <a:gd name="T53" fmla="*/ 41 h 128"/>
                  <a:gd name="T54" fmla="*/ 174 w 202"/>
                  <a:gd name="T55" fmla="*/ 53 h 128"/>
                  <a:gd name="T56" fmla="*/ 169 w 202"/>
                  <a:gd name="T57" fmla="*/ 68 h 128"/>
                  <a:gd name="T58" fmla="*/ 167 w 202"/>
                  <a:gd name="T59" fmla="*/ 83 h 128"/>
                  <a:gd name="T60" fmla="*/ 169 w 202"/>
                  <a:gd name="T61" fmla="*/ 96 h 128"/>
                  <a:gd name="T62" fmla="*/ 174 w 202"/>
                  <a:gd name="T63" fmla="*/ 105 h 128"/>
                  <a:gd name="T64" fmla="*/ 179 w 202"/>
                  <a:gd name="T65" fmla="*/ 110 h 128"/>
                  <a:gd name="T66" fmla="*/ 182 w 202"/>
                  <a:gd name="T67" fmla="*/ 112 h 128"/>
                  <a:gd name="T68" fmla="*/ 202 w 202"/>
                  <a:gd name="T69" fmla="*/ 77 h 128"/>
                  <a:gd name="T70" fmla="*/ 189 w 202"/>
                  <a:gd name="T71" fmla="*/ 128 h 128"/>
                  <a:gd name="T72" fmla="*/ 185 w 202"/>
                  <a:gd name="T73" fmla="*/ 128 h 128"/>
                  <a:gd name="T74" fmla="*/ 173 w 202"/>
                  <a:gd name="T75" fmla="*/ 127 h 128"/>
                  <a:gd name="T76" fmla="*/ 154 w 202"/>
                  <a:gd name="T77" fmla="*/ 125 h 128"/>
                  <a:gd name="T78" fmla="*/ 130 w 202"/>
                  <a:gd name="T79" fmla="*/ 120 h 128"/>
                  <a:gd name="T80" fmla="*/ 99 w 202"/>
                  <a:gd name="T81" fmla="*/ 110 h 128"/>
                  <a:gd name="T82" fmla="*/ 70 w 202"/>
                  <a:gd name="T83" fmla="*/ 99 h 128"/>
                  <a:gd name="T84" fmla="*/ 48 w 202"/>
                  <a:gd name="T85" fmla="*/ 91 h 128"/>
                  <a:gd name="T86" fmla="*/ 40 w 202"/>
                  <a:gd name="T87" fmla="*/ 88 h 128"/>
                  <a:gd name="T88" fmla="*/ 0 w 202"/>
                  <a:gd name="T89" fmla="*/ 9 h 128"/>
                  <a:gd name="T90" fmla="*/ 13 w 202"/>
                  <a:gd name="T91" fmla="*/ 0 h 128"/>
                  <a:gd name="T92" fmla="*/ 13 w 202"/>
                  <a:gd name="T93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2" h="128">
                    <a:moveTo>
                      <a:pt x="13" y="0"/>
                    </a:moveTo>
                    <a:lnTo>
                      <a:pt x="14" y="4"/>
                    </a:lnTo>
                    <a:lnTo>
                      <a:pt x="16" y="13"/>
                    </a:lnTo>
                    <a:lnTo>
                      <a:pt x="20" y="26"/>
                    </a:lnTo>
                    <a:lnTo>
                      <a:pt x="26" y="42"/>
                    </a:lnTo>
                    <a:lnTo>
                      <a:pt x="32" y="55"/>
                    </a:lnTo>
                    <a:lnTo>
                      <a:pt x="37" y="67"/>
                    </a:lnTo>
                    <a:lnTo>
                      <a:pt x="42" y="74"/>
                    </a:lnTo>
                    <a:lnTo>
                      <a:pt x="45" y="77"/>
                    </a:lnTo>
                    <a:lnTo>
                      <a:pt x="53" y="80"/>
                    </a:lnTo>
                    <a:lnTo>
                      <a:pt x="78" y="89"/>
                    </a:lnTo>
                    <a:lnTo>
                      <a:pt x="108" y="99"/>
                    </a:lnTo>
                    <a:lnTo>
                      <a:pt x="136" y="108"/>
                    </a:lnTo>
                    <a:lnTo>
                      <a:pt x="154" y="112"/>
                    </a:lnTo>
                    <a:lnTo>
                      <a:pt x="166" y="115"/>
                    </a:lnTo>
                    <a:lnTo>
                      <a:pt x="170" y="115"/>
                    </a:lnTo>
                    <a:lnTo>
                      <a:pt x="172" y="115"/>
                    </a:lnTo>
                    <a:lnTo>
                      <a:pt x="168" y="113"/>
                    </a:lnTo>
                    <a:lnTo>
                      <a:pt x="162" y="107"/>
                    </a:lnTo>
                    <a:lnTo>
                      <a:pt x="154" y="96"/>
                    </a:lnTo>
                    <a:lnTo>
                      <a:pt x="151" y="83"/>
                    </a:lnTo>
                    <a:lnTo>
                      <a:pt x="154" y="67"/>
                    </a:lnTo>
                    <a:lnTo>
                      <a:pt x="162" y="48"/>
                    </a:lnTo>
                    <a:lnTo>
                      <a:pt x="168" y="35"/>
                    </a:lnTo>
                    <a:lnTo>
                      <a:pt x="172" y="30"/>
                    </a:lnTo>
                    <a:lnTo>
                      <a:pt x="182" y="37"/>
                    </a:lnTo>
                    <a:lnTo>
                      <a:pt x="179" y="41"/>
                    </a:lnTo>
                    <a:lnTo>
                      <a:pt x="174" y="53"/>
                    </a:lnTo>
                    <a:lnTo>
                      <a:pt x="169" y="68"/>
                    </a:lnTo>
                    <a:lnTo>
                      <a:pt x="167" y="83"/>
                    </a:lnTo>
                    <a:lnTo>
                      <a:pt x="169" y="96"/>
                    </a:lnTo>
                    <a:lnTo>
                      <a:pt x="174" y="105"/>
                    </a:lnTo>
                    <a:lnTo>
                      <a:pt x="179" y="110"/>
                    </a:lnTo>
                    <a:lnTo>
                      <a:pt x="182" y="112"/>
                    </a:lnTo>
                    <a:lnTo>
                      <a:pt x="202" y="77"/>
                    </a:lnTo>
                    <a:lnTo>
                      <a:pt x="189" y="128"/>
                    </a:lnTo>
                    <a:lnTo>
                      <a:pt x="185" y="128"/>
                    </a:lnTo>
                    <a:lnTo>
                      <a:pt x="173" y="127"/>
                    </a:lnTo>
                    <a:lnTo>
                      <a:pt x="154" y="125"/>
                    </a:lnTo>
                    <a:lnTo>
                      <a:pt x="130" y="120"/>
                    </a:lnTo>
                    <a:lnTo>
                      <a:pt x="99" y="110"/>
                    </a:lnTo>
                    <a:lnTo>
                      <a:pt x="70" y="99"/>
                    </a:lnTo>
                    <a:lnTo>
                      <a:pt x="48" y="91"/>
                    </a:lnTo>
                    <a:lnTo>
                      <a:pt x="40" y="88"/>
                    </a:lnTo>
                    <a:lnTo>
                      <a:pt x="0" y="9"/>
                    </a:lnTo>
                    <a:lnTo>
                      <a:pt x="13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138"/>
              <p:cNvSpPr>
                <a:spLocks/>
              </p:cNvSpPr>
              <p:nvPr/>
            </p:nvSpPr>
            <p:spPr bwMode="auto">
              <a:xfrm>
                <a:off x="2772" y="1887"/>
                <a:ext cx="147" cy="66"/>
              </a:xfrm>
              <a:custGeom>
                <a:avLst/>
                <a:gdLst>
                  <a:gd name="T0" fmla="*/ 0 w 147"/>
                  <a:gd name="T1" fmla="*/ 65 h 66"/>
                  <a:gd name="T2" fmla="*/ 2 w 147"/>
                  <a:gd name="T3" fmla="*/ 61 h 66"/>
                  <a:gd name="T4" fmla="*/ 7 w 147"/>
                  <a:gd name="T5" fmla="*/ 58 h 66"/>
                  <a:gd name="T6" fmla="*/ 16 w 147"/>
                  <a:gd name="T7" fmla="*/ 54 h 66"/>
                  <a:gd name="T8" fmla="*/ 28 w 147"/>
                  <a:gd name="T9" fmla="*/ 53 h 66"/>
                  <a:gd name="T10" fmla="*/ 41 w 147"/>
                  <a:gd name="T11" fmla="*/ 55 h 66"/>
                  <a:gd name="T12" fmla="*/ 54 w 147"/>
                  <a:gd name="T13" fmla="*/ 59 h 66"/>
                  <a:gd name="T14" fmla="*/ 62 w 147"/>
                  <a:gd name="T15" fmla="*/ 63 h 66"/>
                  <a:gd name="T16" fmla="*/ 66 w 147"/>
                  <a:gd name="T17" fmla="*/ 66 h 66"/>
                  <a:gd name="T18" fmla="*/ 87 w 147"/>
                  <a:gd name="T19" fmla="*/ 58 h 66"/>
                  <a:gd name="T20" fmla="*/ 107 w 147"/>
                  <a:gd name="T21" fmla="*/ 60 h 66"/>
                  <a:gd name="T22" fmla="*/ 121 w 147"/>
                  <a:gd name="T23" fmla="*/ 50 h 66"/>
                  <a:gd name="T24" fmla="*/ 131 w 147"/>
                  <a:gd name="T25" fmla="*/ 46 h 66"/>
                  <a:gd name="T26" fmla="*/ 132 w 147"/>
                  <a:gd name="T27" fmla="*/ 41 h 66"/>
                  <a:gd name="T28" fmla="*/ 135 w 147"/>
                  <a:gd name="T29" fmla="*/ 32 h 66"/>
                  <a:gd name="T30" fmla="*/ 140 w 147"/>
                  <a:gd name="T31" fmla="*/ 21 h 66"/>
                  <a:gd name="T32" fmla="*/ 144 w 147"/>
                  <a:gd name="T33" fmla="*/ 12 h 66"/>
                  <a:gd name="T34" fmla="*/ 147 w 147"/>
                  <a:gd name="T35" fmla="*/ 4 h 66"/>
                  <a:gd name="T36" fmla="*/ 147 w 147"/>
                  <a:gd name="T37" fmla="*/ 2 h 66"/>
                  <a:gd name="T38" fmla="*/ 147 w 147"/>
                  <a:gd name="T39" fmla="*/ 0 h 66"/>
                  <a:gd name="T40" fmla="*/ 138 w 147"/>
                  <a:gd name="T41" fmla="*/ 1 h 66"/>
                  <a:gd name="T42" fmla="*/ 137 w 147"/>
                  <a:gd name="T43" fmla="*/ 4 h 66"/>
                  <a:gd name="T44" fmla="*/ 134 w 147"/>
                  <a:gd name="T45" fmla="*/ 15 h 66"/>
                  <a:gd name="T46" fmla="*/ 130 w 147"/>
                  <a:gd name="T47" fmla="*/ 25 h 66"/>
                  <a:gd name="T48" fmla="*/ 125 w 147"/>
                  <a:gd name="T49" fmla="*/ 37 h 66"/>
                  <a:gd name="T50" fmla="*/ 118 w 147"/>
                  <a:gd name="T51" fmla="*/ 45 h 66"/>
                  <a:gd name="T52" fmla="*/ 112 w 147"/>
                  <a:gd name="T53" fmla="*/ 49 h 66"/>
                  <a:gd name="T54" fmla="*/ 108 w 147"/>
                  <a:gd name="T55" fmla="*/ 51 h 66"/>
                  <a:gd name="T56" fmla="*/ 107 w 147"/>
                  <a:gd name="T57" fmla="*/ 52 h 66"/>
                  <a:gd name="T58" fmla="*/ 95 w 147"/>
                  <a:gd name="T59" fmla="*/ 46 h 66"/>
                  <a:gd name="T60" fmla="*/ 74 w 147"/>
                  <a:gd name="T61" fmla="*/ 55 h 66"/>
                  <a:gd name="T62" fmla="*/ 70 w 147"/>
                  <a:gd name="T63" fmla="*/ 54 h 66"/>
                  <a:gd name="T64" fmla="*/ 60 w 147"/>
                  <a:gd name="T65" fmla="*/ 51 h 66"/>
                  <a:gd name="T66" fmla="*/ 48 w 147"/>
                  <a:gd name="T67" fmla="*/ 48 h 66"/>
                  <a:gd name="T68" fmla="*/ 37 w 147"/>
                  <a:gd name="T69" fmla="*/ 45 h 66"/>
                  <a:gd name="T70" fmla="*/ 27 w 147"/>
                  <a:gd name="T71" fmla="*/ 41 h 66"/>
                  <a:gd name="T72" fmla="*/ 20 w 147"/>
                  <a:gd name="T73" fmla="*/ 41 h 66"/>
                  <a:gd name="T74" fmla="*/ 13 w 147"/>
                  <a:gd name="T75" fmla="*/ 42 h 66"/>
                  <a:gd name="T76" fmla="*/ 9 w 147"/>
                  <a:gd name="T77" fmla="*/ 47 h 66"/>
                  <a:gd name="T78" fmla="*/ 5 w 147"/>
                  <a:gd name="T79" fmla="*/ 51 h 66"/>
                  <a:gd name="T80" fmla="*/ 3 w 147"/>
                  <a:gd name="T81" fmla="*/ 57 h 66"/>
                  <a:gd name="T82" fmla="*/ 0 w 147"/>
                  <a:gd name="T83" fmla="*/ 61 h 66"/>
                  <a:gd name="T84" fmla="*/ 0 w 147"/>
                  <a:gd name="T85" fmla="*/ 65 h 66"/>
                  <a:gd name="T86" fmla="*/ 0 w 147"/>
                  <a:gd name="T87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7" h="66">
                    <a:moveTo>
                      <a:pt x="0" y="65"/>
                    </a:moveTo>
                    <a:lnTo>
                      <a:pt x="2" y="61"/>
                    </a:lnTo>
                    <a:lnTo>
                      <a:pt x="7" y="58"/>
                    </a:lnTo>
                    <a:lnTo>
                      <a:pt x="16" y="54"/>
                    </a:lnTo>
                    <a:lnTo>
                      <a:pt x="28" y="53"/>
                    </a:lnTo>
                    <a:lnTo>
                      <a:pt x="41" y="55"/>
                    </a:lnTo>
                    <a:lnTo>
                      <a:pt x="54" y="59"/>
                    </a:lnTo>
                    <a:lnTo>
                      <a:pt x="62" y="63"/>
                    </a:lnTo>
                    <a:lnTo>
                      <a:pt x="66" y="66"/>
                    </a:lnTo>
                    <a:lnTo>
                      <a:pt x="87" y="58"/>
                    </a:lnTo>
                    <a:lnTo>
                      <a:pt x="107" y="60"/>
                    </a:lnTo>
                    <a:lnTo>
                      <a:pt x="121" y="50"/>
                    </a:lnTo>
                    <a:lnTo>
                      <a:pt x="131" y="46"/>
                    </a:lnTo>
                    <a:lnTo>
                      <a:pt x="132" y="41"/>
                    </a:lnTo>
                    <a:lnTo>
                      <a:pt x="135" y="32"/>
                    </a:lnTo>
                    <a:lnTo>
                      <a:pt x="140" y="21"/>
                    </a:lnTo>
                    <a:lnTo>
                      <a:pt x="144" y="12"/>
                    </a:lnTo>
                    <a:lnTo>
                      <a:pt x="147" y="4"/>
                    </a:lnTo>
                    <a:lnTo>
                      <a:pt x="147" y="2"/>
                    </a:lnTo>
                    <a:lnTo>
                      <a:pt x="147" y="0"/>
                    </a:lnTo>
                    <a:lnTo>
                      <a:pt x="138" y="1"/>
                    </a:lnTo>
                    <a:lnTo>
                      <a:pt x="137" y="4"/>
                    </a:lnTo>
                    <a:lnTo>
                      <a:pt x="134" y="15"/>
                    </a:lnTo>
                    <a:lnTo>
                      <a:pt x="130" y="25"/>
                    </a:lnTo>
                    <a:lnTo>
                      <a:pt x="125" y="37"/>
                    </a:lnTo>
                    <a:lnTo>
                      <a:pt x="118" y="45"/>
                    </a:lnTo>
                    <a:lnTo>
                      <a:pt x="112" y="49"/>
                    </a:lnTo>
                    <a:lnTo>
                      <a:pt x="108" y="51"/>
                    </a:lnTo>
                    <a:lnTo>
                      <a:pt x="107" y="52"/>
                    </a:lnTo>
                    <a:lnTo>
                      <a:pt x="95" y="46"/>
                    </a:lnTo>
                    <a:lnTo>
                      <a:pt x="74" y="55"/>
                    </a:lnTo>
                    <a:lnTo>
                      <a:pt x="70" y="54"/>
                    </a:lnTo>
                    <a:lnTo>
                      <a:pt x="60" y="51"/>
                    </a:lnTo>
                    <a:lnTo>
                      <a:pt x="48" y="48"/>
                    </a:lnTo>
                    <a:lnTo>
                      <a:pt x="37" y="45"/>
                    </a:lnTo>
                    <a:lnTo>
                      <a:pt x="27" y="41"/>
                    </a:lnTo>
                    <a:lnTo>
                      <a:pt x="20" y="41"/>
                    </a:lnTo>
                    <a:lnTo>
                      <a:pt x="13" y="42"/>
                    </a:lnTo>
                    <a:lnTo>
                      <a:pt x="9" y="47"/>
                    </a:lnTo>
                    <a:lnTo>
                      <a:pt x="5" y="51"/>
                    </a:lnTo>
                    <a:lnTo>
                      <a:pt x="3" y="57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1" name="Freeform 139"/>
              <p:cNvSpPr>
                <a:spLocks/>
              </p:cNvSpPr>
              <p:nvPr/>
            </p:nvSpPr>
            <p:spPr bwMode="auto">
              <a:xfrm>
                <a:off x="2818" y="1853"/>
                <a:ext cx="39" cy="66"/>
              </a:xfrm>
              <a:custGeom>
                <a:avLst/>
                <a:gdLst>
                  <a:gd name="T0" fmla="*/ 39 w 39"/>
                  <a:gd name="T1" fmla="*/ 66 h 66"/>
                  <a:gd name="T2" fmla="*/ 37 w 39"/>
                  <a:gd name="T3" fmla="*/ 60 h 66"/>
                  <a:gd name="T4" fmla="*/ 36 w 39"/>
                  <a:gd name="T5" fmla="*/ 50 h 66"/>
                  <a:gd name="T6" fmla="*/ 34 w 39"/>
                  <a:gd name="T7" fmla="*/ 36 h 66"/>
                  <a:gd name="T8" fmla="*/ 32 w 39"/>
                  <a:gd name="T9" fmla="*/ 22 h 66"/>
                  <a:gd name="T10" fmla="*/ 29 w 39"/>
                  <a:gd name="T11" fmla="*/ 12 h 66"/>
                  <a:gd name="T12" fmla="*/ 25 w 39"/>
                  <a:gd name="T13" fmla="*/ 5 h 66"/>
                  <a:gd name="T14" fmla="*/ 19 w 39"/>
                  <a:gd name="T15" fmla="*/ 1 h 66"/>
                  <a:gd name="T16" fmla="*/ 15 w 39"/>
                  <a:gd name="T17" fmla="*/ 0 h 66"/>
                  <a:gd name="T18" fmla="*/ 9 w 39"/>
                  <a:gd name="T19" fmla="*/ 0 h 66"/>
                  <a:gd name="T20" fmla="*/ 4 w 39"/>
                  <a:gd name="T21" fmla="*/ 2 h 66"/>
                  <a:gd name="T22" fmla="*/ 0 w 39"/>
                  <a:gd name="T23" fmla="*/ 7 h 66"/>
                  <a:gd name="T24" fmla="*/ 1 w 39"/>
                  <a:gd name="T25" fmla="*/ 16 h 66"/>
                  <a:gd name="T26" fmla="*/ 5 w 39"/>
                  <a:gd name="T27" fmla="*/ 29 h 66"/>
                  <a:gd name="T28" fmla="*/ 11 w 39"/>
                  <a:gd name="T29" fmla="*/ 41 h 66"/>
                  <a:gd name="T30" fmla="*/ 15 w 39"/>
                  <a:gd name="T31" fmla="*/ 51 h 66"/>
                  <a:gd name="T32" fmla="*/ 18 w 39"/>
                  <a:gd name="T33" fmla="*/ 56 h 66"/>
                  <a:gd name="T34" fmla="*/ 16 w 39"/>
                  <a:gd name="T35" fmla="*/ 52 h 66"/>
                  <a:gd name="T36" fmla="*/ 13 w 39"/>
                  <a:gd name="T37" fmla="*/ 42 h 66"/>
                  <a:gd name="T38" fmla="*/ 9 w 39"/>
                  <a:gd name="T39" fmla="*/ 30 h 66"/>
                  <a:gd name="T40" fmla="*/ 8 w 39"/>
                  <a:gd name="T41" fmla="*/ 20 h 66"/>
                  <a:gd name="T42" fmla="*/ 10 w 39"/>
                  <a:gd name="T43" fmla="*/ 13 h 66"/>
                  <a:gd name="T44" fmla="*/ 14 w 39"/>
                  <a:gd name="T45" fmla="*/ 11 h 66"/>
                  <a:gd name="T46" fmla="*/ 17 w 39"/>
                  <a:gd name="T47" fmla="*/ 10 h 66"/>
                  <a:gd name="T48" fmla="*/ 19 w 39"/>
                  <a:gd name="T49" fmla="*/ 11 h 66"/>
                  <a:gd name="T50" fmla="*/ 19 w 39"/>
                  <a:gd name="T51" fmla="*/ 12 h 66"/>
                  <a:gd name="T52" fmla="*/ 23 w 39"/>
                  <a:gd name="T53" fmla="*/ 15 h 66"/>
                  <a:gd name="T54" fmla="*/ 25 w 39"/>
                  <a:gd name="T55" fmla="*/ 20 h 66"/>
                  <a:gd name="T56" fmla="*/ 29 w 39"/>
                  <a:gd name="T57" fmla="*/ 30 h 66"/>
                  <a:gd name="T58" fmla="*/ 31 w 39"/>
                  <a:gd name="T59" fmla="*/ 41 h 66"/>
                  <a:gd name="T60" fmla="*/ 34 w 39"/>
                  <a:gd name="T61" fmla="*/ 53 h 66"/>
                  <a:gd name="T62" fmla="*/ 36 w 39"/>
                  <a:gd name="T63" fmla="*/ 62 h 66"/>
                  <a:gd name="T64" fmla="*/ 39 w 39"/>
                  <a:gd name="T65" fmla="*/ 66 h 66"/>
                  <a:gd name="T66" fmla="*/ 39 w 39"/>
                  <a:gd name="T6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66">
                    <a:moveTo>
                      <a:pt x="39" y="66"/>
                    </a:moveTo>
                    <a:lnTo>
                      <a:pt x="37" y="60"/>
                    </a:lnTo>
                    <a:lnTo>
                      <a:pt x="36" y="50"/>
                    </a:lnTo>
                    <a:lnTo>
                      <a:pt x="34" y="36"/>
                    </a:lnTo>
                    <a:lnTo>
                      <a:pt x="32" y="22"/>
                    </a:lnTo>
                    <a:lnTo>
                      <a:pt x="29" y="12"/>
                    </a:lnTo>
                    <a:lnTo>
                      <a:pt x="25" y="5"/>
                    </a:lnTo>
                    <a:lnTo>
                      <a:pt x="19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4" y="2"/>
                    </a:lnTo>
                    <a:lnTo>
                      <a:pt x="0" y="7"/>
                    </a:lnTo>
                    <a:lnTo>
                      <a:pt x="1" y="16"/>
                    </a:lnTo>
                    <a:lnTo>
                      <a:pt x="5" y="29"/>
                    </a:lnTo>
                    <a:lnTo>
                      <a:pt x="11" y="41"/>
                    </a:lnTo>
                    <a:lnTo>
                      <a:pt x="15" y="51"/>
                    </a:lnTo>
                    <a:lnTo>
                      <a:pt x="18" y="56"/>
                    </a:lnTo>
                    <a:lnTo>
                      <a:pt x="16" y="52"/>
                    </a:lnTo>
                    <a:lnTo>
                      <a:pt x="13" y="42"/>
                    </a:lnTo>
                    <a:lnTo>
                      <a:pt x="9" y="30"/>
                    </a:lnTo>
                    <a:lnTo>
                      <a:pt x="8" y="20"/>
                    </a:lnTo>
                    <a:lnTo>
                      <a:pt x="10" y="13"/>
                    </a:lnTo>
                    <a:lnTo>
                      <a:pt x="14" y="11"/>
                    </a:lnTo>
                    <a:lnTo>
                      <a:pt x="17" y="10"/>
                    </a:lnTo>
                    <a:lnTo>
                      <a:pt x="19" y="11"/>
                    </a:lnTo>
                    <a:lnTo>
                      <a:pt x="19" y="12"/>
                    </a:lnTo>
                    <a:lnTo>
                      <a:pt x="23" y="15"/>
                    </a:lnTo>
                    <a:lnTo>
                      <a:pt x="25" y="20"/>
                    </a:lnTo>
                    <a:lnTo>
                      <a:pt x="29" y="30"/>
                    </a:lnTo>
                    <a:lnTo>
                      <a:pt x="31" y="41"/>
                    </a:lnTo>
                    <a:lnTo>
                      <a:pt x="34" y="53"/>
                    </a:lnTo>
                    <a:lnTo>
                      <a:pt x="36" y="62"/>
                    </a:lnTo>
                    <a:lnTo>
                      <a:pt x="39" y="66"/>
                    </a:lnTo>
                    <a:lnTo>
                      <a:pt x="39" y="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2" name="Freeform 140"/>
              <p:cNvSpPr>
                <a:spLocks/>
              </p:cNvSpPr>
              <p:nvPr/>
            </p:nvSpPr>
            <p:spPr bwMode="auto">
              <a:xfrm>
                <a:off x="2788" y="1875"/>
                <a:ext cx="48" cy="53"/>
              </a:xfrm>
              <a:custGeom>
                <a:avLst/>
                <a:gdLst>
                  <a:gd name="T0" fmla="*/ 48 w 48"/>
                  <a:gd name="T1" fmla="*/ 40 h 53"/>
                  <a:gd name="T2" fmla="*/ 45 w 48"/>
                  <a:gd name="T3" fmla="*/ 34 h 53"/>
                  <a:gd name="T4" fmla="*/ 39 w 48"/>
                  <a:gd name="T5" fmla="*/ 22 h 53"/>
                  <a:gd name="T6" fmla="*/ 29 w 48"/>
                  <a:gd name="T7" fmla="*/ 10 h 53"/>
                  <a:gd name="T8" fmla="*/ 21 w 48"/>
                  <a:gd name="T9" fmla="*/ 1 h 53"/>
                  <a:gd name="T10" fmla="*/ 12 w 48"/>
                  <a:gd name="T11" fmla="*/ 0 h 53"/>
                  <a:gd name="T12" fmla="*/ 5 w 48"/>
                  <a:gd name="T13" fmla="*/ 6 h 53"/>
                  <a:gd name="T14" fmla="*/ 1 w 48"/>
                  <a:gd name="T15" fmla="*/ 12 h 53"/>
                  <a:gd name="T16" fmla="*/ 0 w 48"/>
                  <a:gd name="T17" fmla="*/ 15 h 53"/>
                  <a:gd name="T18" fmla="*/ 0 w 48"/>
                  <a:gd name="T19" fmla="*/ 16 h 53"/>
                  <a:gd name="T20" fmla="*/ 3 w 48"/>
                  <a:gd name="T21" fmla="*/ 18 h 53"/>
                  <a:gd name="T22" fmla="*/ 7 w 48"/>
                  <a:gd name="T23" fmla="*/ 23 h 53"/>
                  <a:gd name="T24" fmla="*/ 13 w 48"/>
                  <a:gd name="T25" fmla="*/ 29 h 53"/>
                  <a:gd name="T26" fmla="*/ 21 w 48"/>
                  <a:gd name="T27" fmla="*/ 37 h 53"/>
                  <a:gd name="T28" fmla="*/ 28 w 48"/>
                  <a:gd name="T29" fmla="*/ 45 h 53"/>
                  <a:gd name="T30" fmla="*/ 34 w 48"/>
                  <a:gd name="T31" fmla="*/ 51 h 53"/>
                  <a:gd name="T32" fmla="*/ 36 w 48"/>
                  <a:gd name="T33" fmla="*/ 53 h 53"/>
                  <a:gd name="T34" fmla="*/ 35 w 48"/>
                  <a:gd name="T35" fmla="*/ 50 h 53"/>
                  <a:gd name="T36" fmla="*/ 31 w 48"/>
                  <a:gd name="T37" fmla="*/ 45 h 53"/>
                  <a:gd name="T38" fmla="*/ 28 w 48"/>
                  <a:gd name="T39" fmla="*/ 36 h 53"/>
                  <a:gd name="T40" fmla="*/ 24 w 48"/>
                  <a:gd name="T41" fmla="*/ 29 h 53"/>
                  <a:gd name="T42" fmla="*/ 17 w 48"/>
                  <a:gd name="T43" fmla="*/ 22 h 53"/>
                  <a:gd name="T44" fmla="*/ 12 w 48"/>
                  <a:gd name="T45" fmla="*/ 18 h 53"/>
                  <a:gd name="T46" fmla="*/ 8 w 48"/>
                  <a:gd name="T47" fmla="*/ 15 h 53"/>
                  <a:gd name="T48" fmla="*/ 7 w 48"/>
                  <a:gd name="T49" fmla="*/ 14 h 53"/>
                  <a:gd name="T50" fmla="*/ 8 w 48"/>
                  <a:gd name="T51" fmla="*/ 12 h 53"/>
                  <a:gd name="T52" fmla="*/ 11 w 48"/>
                  <a:gd name="T53" fmla="*/ 10 h 53"/>
                  <a:gd name="T54" fmla="*/ 15 w 48"/>
                  <a:gd name="T55" fmla="*/ 9 h 53"/>
                  <a:gd name="T56" fmla="*/ 23 w 48"/>
                  <a:gd name="T57" fmla="*/ 12 h 53"/>
                  <a:gd name="T58" fmla="*/ 30 w 48"/>
                  <a:gd name="T59" fmla="*/ 18 h 53"/>
                  <a:gd name="T60" fmla="*/ 39 w 48"/>
                  <a:gd name="T61" fmla="*/ 28 h 53"/>
                  <a:gd name="T62" fmla="*/ 45 w 48"/>
                  <a:gd name="T63" fmla="*/ 36 h 53"/>
                  <a:gd name="T64" fmla="*/ 48 w 48"/>
                  <a:gd name="T65" fmla="*/ 40 h 53"/>
                  <a:gd name="T66" fmla="*/ 48 w 48"/>
                  <a:gd name="T67" fmla="*/ 4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8" h="53">
                    <a:moveTo>
                      <a:pt x="48" y="40"/>
                    </a:moveTo>
                    <a:lnTo>
                      <a:pt x="45" y="34"/>
                    </a:lnTo>
                    <a:lnTo>
                      <a:pt x="39" y="22"/>
                    </a:lnTo>
                    <a:lnTo>
                      <a:pt x="29" y="10"/>
                    </a:lnTo>
                    <a:lnTo>
                      <a:pt x="21" y="1"/>
                    </a:lnTo>
                    <a:lnTo>
                      <a:pt x="12" y="0"/>
                    </a:lnTo>
                    <a:lnTo>
                      <a:pt x="5" y="6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16"/>
                    </a:lnTo>
                    <a:lnTo>
                      <a:pt x="3" y="18"/>
                    </a:lnTo>
                    <a:lnTo>
                      <a:pt x="7" y="23"/>
                    </a:lnTo>
                    <a:lnTo>
                      <a:pt x="13" y="29"/>
                    </a:lnTo>
                    <a:lnTo>
                      <a:pt x="21" y="37"/>
                    </a:lnTo>
                    <a:lnTo>
                      <a:pt x="28" y="45"/>
                    </a:lnTo>
                    <a:lnTo>
                      <a:pt x="34" y="51"/>
                    </a:lnTo>
                    <a:lnTo>
                      <a:pt x="36" y="53"/>
                    </a:lnTo>
                    <a:lnTo>
                      <a:pt x="35" y="50"/>
                    </a:lnTo>
                    <a:lnTo>
                      <a:pt x="31" y="45"/>
                    </a:lnTo>
                    <a:lnTo>
                      <a:pt x="28" y="36"/>
                    </a:lnTo>
                    <a:lnTo>
                      <a:pt x="24" y="29"/>
                    </a:lnTo>
                    <a:lnTo>
                      <a:pt x="17" y="22"/>
                    </a:lnTo>
                    <a:lnTo>
                      <a:pt x="12" y="18"/>
                    </a:lnTo>
                    <a:lnTo>
                      <a:pt x="8" y="15"/>
                    </a:lnTo>
                    <a:lnTo>
                      <a:pt x="7" y="14"/>
                    </a:lnTo>
                    <a:lnTo>
                      <a:pt x="8" y="12"/>
                    </a:lnTo>
                    <a:lnTo>
                      <a:pt x="11" y="10"/>
                    </a:lnTo>
                    <a:lnTo>
                      <a:pt x="15" y="9"/>
                    </a:lnTo>
                    <a:lnTo>
                      <a:pt x="23" y="12"/>
                    </a:lnTo>
                    <a:lnTo>
                      <a:pt x="30" y="18"/>
                    </a:lnTo>
                    <a:lnTo>
                      <a:pt x="39" y="28"/>
                    </a:lnTo>
                    <a:lnTo>
                      <a:pt x="45" y="36"/>
                    </a:lnTo>
                    <a:lnTo>
                      <a:pt x="48" y="40"/>
                    </a:lnTo>
                    <a:lnTo>
                      <a:pt x="48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3" name="Freeform 141"/>
              <p:cNvSpPr>
                <a:spLocks/>
              </p:cNvSpPr>
              <p:nvPr/>
            </p:nvSpPr>
            <p:spPr bwMode="auto">
              <a:xfrm>
                <a:off x="2857" y="1846"/>
                <a:ext cx="57" cy="69"/>
              </a:xfrm>
              <a:custGeom>
                <a:avLst/>
                <a:gdLst>
                  <a:gd name="T0" fmla="*/ 21 w 57"/>
                  <a:gd name="T1" fmla="*/ 69 h 69"/>
                  <a:gd name="T2" fmla="*/ 22 w 57"/>
                  <a:gd name="T3" fmla="*/ 65 h 69"/>
                  <a:gd name="T4" fmla="*/ 26 w 57"/>
                  <a:gd name="T5" fmla="*/ 57 h 69"/>
                  <a:gd name="T6" fmla="*/ 31 w 57"/>
                  <a:gd name="T7" fmla="*/ 45 h 69"/>
                  <a:gd name="T8" fmla="*/ 38 w 57"/>
                  <a:gd name="T9" fmla="*/ 34 h 69"/>
                  <a:gd name="T10" fmla="*/ 44 w 57"/>
                  <a:gd name="T11" fmla="*/ 25 h 69"/>
                  <a:gd name="T12" fmla="*/ 50 w 57"/>
                  <a:gd name="T13" fmla="*/ 19 h 69"/>
                  <a:gd name="T14" fmla="*/ 55 w 57"/>
                  <a:gd name="T15" fmla="*/ 14 h 69"/>
                  <a:gd name="T16" fmla="*/ 57 w 57"/>
                  <a:gd name="T17" fmla="*/ 12 h 69"/>
                  <a:gd name="T18" fmla="*/ 55 w 57"/>
                  <a:gd name="T19" fmla="*/ 11 h 69"/>
                  <a:gd name="T20" fmla="*/ 50 w 57"/>
                  <a:gd name="T21" fmla="*/ 7 h 69"/>
                  <a:gd name="T22" fmla="*/ 43 w 57"/>
                  <a:gd name="T23" fmla="*/ 3 h 69"/>
                  <a:gd name="T24" fmla="*/ 37 w 57"/>
                  <a:gd name="T25" fmla="*/ 0 h 69"/>
                  <a:gd name="T26" fmla="*/ 27 w 57"/>
                  <a:gd name="T27" fmla="*/ 0 h 69"/>
                  <a:gd name="T28" fmla="*/ 19 w 57"/>
                  <a:gd name="T29" fmla="*/ 4 h 69"/>
                  <a:gd name="T30" fmla="*/ 10 w 57"/>
                  <a:gd name="T31" fmla="*/ 12 h 69"/>
                  <a:gd name="T32" fmla="*/ 5 w 57"/>
                  <a:gd name="T33" fmla="*/ 23 h 69"/>
                  <a:gd name="T34" fmla="*/ 1 w 57"/>
                  <a:gd name="T35" fmla="*/ 34 h 69"/>
                  <a:gd name="T36" fmla="*/ 0 w 57"/>
                  <a:gd name="T37" fmla="*/ 44 h 69"/>
                  <a:gd name="T38" fmla="*/ 0 w 57"/>
                  <a:gd name="T39" fmla="*/ 53 h 69"/>
                  <a:gd name="T40" fmla="*/ 1 w 57"/>
                  <a:gd name="T41" fmla="*/ 56 h 69"/>
                  <a:gd name="T42" fmla="*/ 2 w 57"/>
                  <a:gd name="T43" fmla="*/ 51 h 69"/>
                  <a:gd name="T44" fmla="*/ 5 w 57"/>
                  <a:gd name="T45" fmla="*/ 41 h 69"/>
                  <a:gd name="T46" fmla="*/ 10 w 57"/>
                  <a:gd name="T47" fmla="*/ 29 h 69"/>
                  <a:gd name="T48" fmla="*/ 18 w 57"/>
                  <a:gd name="T49" fmla="*/ 19 h 69"/>
                  <a:gd name="T50" fmla="*/ 24 w 57"/>
                  <a:gd name="T51" fmla="*/ 11 h 69"/>
                  <a:gd name="T52" fmla="*/ 30 w 57"/>
                  <a:gd name="T53" fmla="*/ 8 h 69"/>
                  <a:gd name="T54" fmla="*/ 35 w 57"/>
                  <a:gd name="T55" fmla="*/ 5 h 69"/>
                  <a:gd name="T56" fmla="*/ 37 w 57"/>
                  <a:gd name="T57" fmla="*/ 5 h 69"/>
                  <a:gd name="T58" fmla="*/ 43 w 57"/>
                  <a:gd name="T59" fmla="*/ 15 h 69"/>
                  <a:gd name="T60" fmla="*/ 40 w 57"/>
                  <a:gd name="T61" fmla="*/ 17 h 69"/>
                  <a:gd name="T62" fmla="*/ 36 w 57"/>
                  <a:gd name="T63" fmla="*/ 21 h 69"/>
                  <a:gd name="T64" fmla="*/ 30 w 57"/>
                  <a:gd name="T65" fmla="*/ 27 h 69"/>
                  <a:gd name="T66" fmla="*/ 26 w 57"/>
                  <a:gd name="T67" fmla="*/ 37 h 69"/>
                  <a:gd name="T68" fmla="*/ 23 w 57"/>
                  <a:gd name="T69" fmla="*/ 47 h 69"/>
                  <a:gd name="T70" fmla="*/ 21 w 57"/>
                  <a:gd name="T71" fmla="*/ 57 h 69"/>
                  <a:gd name="T72" fmla="*/ 21 w 57"/>
                  <a:gd name="T73" fmla="*/ 65 h 69"/>
                  <a:gd name="T74" fmla="*/ 21 w 57"/>
                  <a:gd name="T75" fmla="*/ 69 h 69"/>
                  <a:gd name="T76" fmla="*/ 21 w 57"/>
                  <a:gd name="T7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7" h="69">
                    <a:moveTo>
                      <a:pt x="21" y="69"/>
                    </a:moveTo>
                    <a:lnTo>
                      <a:pt x="22" y="65"/>
                    </a:lnTo>
                    <a:lnTo>
                      <a:pt x="26" y="57"/>
                    </a:lnTo>
                    <a:lnTo>
                      <a:pt x="31" y="45"/>
                    </a:lnTo>
                    <a:lnTo>
                      <a:pt x="38" y="34"/>
                    </a:lnTo>
                    <a:lnTo>
                      <a:pt x="44" y="25"/>
                    </a:lnTo>
                    <a:lnTo>
                      <a:pt x="50" y="19"/>
                    </a:lnTo>
                    <a:lnTo>
                      <a:pt x="55" y="14"/>
                    </a:lnTo>
                    <a:lnTo>
                      <a:pt x="57" y="12"/>
                    </a:lnTo>
                    <a:lnTo>
                      <a:pt x="55" y="11"/>
                    </a:lnTo>
                    <a:lnTo>
                      <a:pt x="50" y="7"/>
                    </a:lnTo>
                    <a:lnTo>
                      <a:pt x="43" y="3"/>
                    </a:lnTo>
                    <a:lnTo>
                      <a:pt x="37" y="0"/>
                    </a:lnTo>
                    <a:lnTo>
                      <a:pt x="27" y="0"/>
                    </a:lnTo>
                    <a:lnTo>
                      <a:pt x="19" y="4"/>
                    </a:lnTo>
                    <a:lnTo>
                      <a:pt x="10" y="12"/>
                    </a:lnTo>
                    <a:lnTo>
                      <a:pt x="5" y="23"/>
                    </a:lnTo>
                    <a:lnTo>
                      <a:pt x="1" y="3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1" y="56"/>
                    </a:lnTo>
                    <a:lnTo>
                      <a:pt x="2" y="51"/>
                    </a:lnTo>
                    <a:lnTo>
                      <a:pt x="5" y="41"/>
                    </a:lnTo>
                    <a:lnTo>
                      <a:pt x="10" y="29"/>
                    </a:lnTo>
                    <a:lnTo>
                      <a:pt x="18" y="19"/>
                    </a:lnTo>
                    <a:lnTo>
                      <a:pt x="24" y="11"/>
                    </a:lnTo>
                    <a:lnTo>
                      <a:pt x="30" y="8"/>
                    </a:lnTo>
                    <a:lnTo>
                      <a:pt x="35" y="5"/>
                    </a:lnTo>
                    <a:lnTo>
                      <a:pt x="37" y="5"/>
                    </a:lnTo>
                    <a:lnTo>
                      <a:pt x="43" y="15"/>
                    </a:lnTo>
                    <a:lnTo>
                      <a:pt x="40" y="17"/>
                    </a:lnTo>
                    <a:lnTo>
                      <a:pt x="36" y="21"/>
                    </a:lnTo>
                    <a:lnTo>
                      <a:pt x="30" y="27"/>
                    </a:lnTo>
                    <a:lnTo>
                      <a:pt x="26" y="37"/>
                    </a:lnTo>
                    <a:lnTo>
                      <a:pt x="23" y="47"/>
                    </a:lnTo>
                    <a:lnTo>
                      <a:pt x="21" y="57"/>
                    </a:lnTo>
                    <a:lnTo>
                      <a:pt x="21" y="65"/>
                    </a:lnTo>
                    <a:lnTo>
                      <a:pt x="21" y="69"/>
                    </a:lnTo>
                    <a:lnTo>
                      <a:pt x="21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4" name="Freeform 142"/>
              <p:cNvSpPr>
                <a:spLocks/>
              </p:cNvSpPr>
              <p:nvPr/>
            </p:nvSpPr>
            <p:spPr bwMode="auto">
              <a:xfrm>
                <a:off x="2900" y="1825"/>
                <a:ext cx="36" cy="38"/>
              </a:xfrm>
              <a:custGeom>
                <a:avLst/>
                <a:gdLst>
                  <a:gd name="T0" fmla="*/ 28 w 36"/>
                  <a:gd name="T1" fmla="*/ 38 h 38"/>
                  <a:gd name="T2" fmla="*/ 36 w 36"/>
                  <a:gd name="T3" fmla="*/ 7 h 38"/>
                  <a:gd name="T4" fmla="*/ 33 w 36"/>
                  <a:gd name="T5" fmla="*/ 6 h 38"/>
                  <a:gd name="T6" fmla="*/ 30 w 36"/>
                  <a:gd name="T7" fmla="*/ 4 h 38"/>
                  <a:gd name="T8" fmla="*/ 23 w 36"/>
                  <a:gd name="T9" fmla="*/ 0 h 38"/>
                  <a:gd name="T10" fmla="*/ 18 w 36"/>
                  <a:gd name="T11" fmla="*/ 0 h 38"/>
                  <a:gd name="T12" fmla="*/ 12 w 36"/>
                  <a:gd name="T13" fmla="*/ 3 h 38"/>
                  <a:gd name="T14" fmla="*/ 6 w 36"/>
                  <a:gd name="T15" fmla="*/ 7 h 38"/>
                  <a:gd name="T16" fmla="*/ 3 w 36"/>
                  <a:gd name="T17" fmla="*/ 11 h 38"/>
                  <a:gd name="T18" fmla="*/ 3 w 36"/>
                  <a:gd name="T19" fmla="*/ 12 h 38"/>
                  <a:gd name="T20" fmla="*/ 0 w 36"/>
                  <a:gd name="T21" fmla="*/ 24 h 38"/>
                  <a:gd name="T22" fmla="*/ 4 w 36"/>
                  <a:gd name="T23" fmla="*/ 31 h 38"/>
                  <a:gd name="T24" fmla="*/ 4 w 36"/>
                  <a:gd name="T25" fmla="*/ 29 h 38"/>
                  <a:gd name="T26" fmla="*/ 5 w 36"/>
                  <a:gd name="T27" fmla="*/ 24 h 38"/>
                  <a:gd name="T28" fmla="*/ 7 w 36"/>
                  <a:gd name="T29" fmla="*/ 17 h 38"/>
                  <a:gd name="T30" fmla="*/ 12 w 36"/>
                  <a:gd name="T31" fmla="*/ 13 h 38"/>
                  <a:gd name="T32" fmla="*/ 16 w 36"/>
                  <a:gd name="T33" fmla="*/ 11 h 38"/>
                  <a:gd name="T34" fmla="*/ 20 w 36"/>
                  <a:gd name="T35" fmla="*/ 11 h 38"/>
                  <a:gd name="T36" fmla="*/ 24 w 36"/>
                  <a:gd name="T37" fmla="*/ 11 h 38"/>
                  <a:gd name="T38" fmla="*/ 27 w 36"/>
                  <a:gd name="T39" fmla="*/ 12 h 38"/>
                  <a:gd name="T40" fmla="*/ 21 w 36"/>
                  <a:gd name="T41" fmla="*/ 38 h 38"/>
                  <a:gd name="T42" fmla="*/ 28 w 36"/>
                  <a:gd name="T43" fmla="*/ 38 h 38"/>
                  <a:gd name="T44" fmla="*/ 28 w 36"/>
                  <a:gd name="T4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38">
                    <a:moveTo>
                      <a:pt x="28" y="38"/>
                    </a:moveTo>
                    <a:lnTo>
                      <a:pt x="36" y="7"/>
                    </a:lnTo>
                    <a:lnTo>
                      <a:pt x="33" y="6"/>
                    </a:lnTo>
                    <a:lnTo>
                      <a:pt x="30" y="4"/>
                    </a:lnTo>
                    <a:lnTo>
                      <a:pt x="23" y="0"/>
                    </a:lnTo>
                    <a:lnTo>
                      <a:pt x="18" y="0"/>
                    </a:lnTo>
                    <a:lnTo>
                      <a:pt x="12" y="3"/>
                    </a:lnTo>
                    <a:lnTo>
                      <a:pt x="6" y="7"/>
                    </a:lnTo>
                    <a:lnTo>
                      <a:pt x="3" y="11"/>
                    </a:lnTo>
                    <a:lnTo>
                      <a:pt x="3" y="12"/>
                    </a:lnTo>
                    <a:lnTo>
                      <a:pt x="0" y="24"/>
                    </a:lnTo>
                    <a:lnTo>
                      <a:pt x="4" y="31"/>
                    </a:lnTo>
                    <a:lnTo>
                      <a:pt x="4" y="29"/>
                    </a:lnTo>
                    <a:lnTo>
                      <a:pt x="5" y="24"/>
                    </a:lnTo>
                    <a:lnTo>
                      <a:pt x="7" y="17"/>
                    </a:lnTo>
                    <a:lnTo>
                      <a:pt x="12" y="13"/>
                    </a:lnTo>
                    <a:lnTo>
                      <a:pt x="16" y="11"/>
                    </a:lnTo>
                    <a:lnTo>
                      <a:pt x="20" y="11"/>
                    </a:lnTo>
                    <a:lnTo>
                      <a:pt x="24" y="11"/>
                    </a:lnTo>
                    <a:lnTo>
                      <a:pt x="27" y="12"/>
                    </a:lnTo>
                    <a:lnTo>
                      <a:pt x="21" y="38"/>
                    </a:lnTo>
                    <a:lnTo>
                      <a:pt x="28" y="38"/>
                    </a:lnTo>
                    <a:lnTo>
                      <a:pt x="28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5" name="Freeform 143"/>
              <p:cNvSpPr>
                <a:spLocks/>
              </p:cNvSpPr>
              <p:nvPr/>
            </p:nvSpPr>
            <p:spPr bwMode="auto">
              <a:xfrm>
                <a:off x="2762" y="1746"/>
                <a:ext cx="41" cy="136"/>
              </a:xfrm>
              <a:custGeom>
                <a:avLst/>
                <a:gdLst>
                  <a:gd name="T0" fmla="*/ 39 w 41"/>
                  <a:gd name="T1" fmla="*/ 0 h 136"/>
                  <a:gd name="T2" fmla="*/ 35 w 41"/>
                  <a:gd name="T3" fmla="*/ 3 h 136"/>
                  <a:gd name="T4" fmla="*/ 26 w 41"/>
                  <a:gd name="T5" fmla="*/ 14 h 136"/>
                  <a:gd name="T6" fmla="*/ 14 w 41"/>
                  <a:gd name="T7" fmla="*/ 27 h 136"/>
                  <a:gd name="T8" fmla="*/ 5 w 41"/>
                  <a:gd name="T9" fmla="*/ 44 h 136"/>
                  <a:gd name="T10" fmla="*/ 0 w 41"/>
                  <a:gd name="T11" fmla="*/ 61 h 136"/>
                  <a:gd name="T12" fmla="*/ 1 w 41"/>
                  <a:gd name="T13" fmla="*/ 79 h 136"/>
                  <a:gd name="T14" fmla="*/ 5 w 41"/>
                  <a:gd name="T15" fmla="*/ 95 h 136"/>
                  <a:gd name="T16" fmla="*/ 12 w 41"/>
                  <a:gd name="T17" fmla="*/ 109 h 136"/>
                  <a:gd name="T18" fmla="*/ 17 w 41"/>
                  <a:gd name="T19" fmla="*/ 120 h 136"/>
                  <a:gd name="T20" fmla="*/ 23 w 41"/>
                  <a:gd name="T21" fmla="*/ 128 h 136"/>
                  <a:gd name="T22" fmla="*/ 28 w 41"/>
                  <a:gd name="T23" fmla="*/ 134 h 136"/>
                  <a:gd name="T24" fmla="*/ 30 w 41"/>
                  <a:gd name="T25" fmla="*/ 136 h 136"/>
                  <a:gd name="T26" fmla="*/ 38 w 41"/>
                  <a:gd name="T27" fmla="*/ 131 h 136"/>
                  <a:gd name="T28" fmla="*/ 36 w 41"/>
                  <a:gd name="T29" fmla="*/ 128 h 136"/>
                  <a:gd name="T30" fmla="*/ 31 w 41"/>
                  <a:gd name="T31" fmla="*/ 122 h 136"/>
                  <a:gd name="T32" fmla="*/ 24 w 41"/>
                  <a:gd name="T33" fmla="*/ 111 h 136"/>
                  <a:gd name="T34" fmla="*/ 18 w 41"/>
                  <a:gd name="T35" fmla="*/ 100 h 136"/>
                  <a:gd name="T36" fmla="*/ 13 w 41"/>
                  <a:gd name="T37" fmla="*/ 87 h 136"/>
                  <a:gd name="T38" fmla="*/ 11 w 41"/>
                  <a:gd name="T39" fmla="*/ 73 h 136"/>
                  <a:gd name="T40" fmla="*/ 12 w 41"/>
                  <a:gd name="T41" fmla="*/ 59 h 136"/>
                  <a:gd name="T42" fmla="*/ 17 w 41"/>
                  <a:gd name="T43" fmla="*/ 45 h 136"/>
                  <a:gd name="T44" fmla="*/ 23 w 41"/>
                  <a:gd name="T45" fmla="*/ 32 h 136"/>
                  <a:gd name="T46" fmla="*/ 32 w 41"/>
                  <a:gd name="T47" fmla="*/ 20 h 136"/>
                  <a:gd name="T48" fmla="*/ 38 w 41"/>
                  <a:gd name="T49" fmla="*/ 12 h 136"/>
                  <a:gd name="T50" fmla="*/ 41 w 41"/>
                  <a:gd name="T51" fmla="*/ 8 h 136"/>
                  <a:gd name="T52" fmla="*/ 39 w 41"/>
                  <a:gd name="T53" fmla="*/ 0 h 136"/>
                  <a:gd name="T54" fmla="*/ 39 w 41"/>
                  <a:gd name="T55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1" h="136">
                    <a:moveTo>
                      <a:pt x="39" y="0"/>
                    </a:moveTo>
                    <a:lnTo>
                      <a:pt x="35" y="3"/>
                    </a:lnTo>
                    <a:lnTo>
                      <a:pt x="26" y="14"/>
                    </a:lnTo>
                    <a:lnTo>
                      <a:pt x="14" y="27"/>
                    </a:lnTo>
                    <a:lnTo>
                      <a:pt x="5" y="44"/>
                    </a:lnTo>
                    <a:lnTo>
                      <a:pt x="0" y="61"/>
                    </a:lnTo>
                    <a:lnTo>
                      <a:pt x="1" y="79"/>
                    </a:lnTo>
                    <a:lnTo>
                      <a:pt x="5" y="95"/>
                    </a:lnTo>
                    <a:lnTo>
                      <a:pt x="12" y="109"/>
                    </a:lnTo>
                    <a:lnTo>
                      <a:pt x="17" y="120"/>
                    </a:lnTo>
                    <a:lnTo>
                      <a:pt x="23" y="128"/>
                    </a:lnTo>
                    <a:lnTo>
                      <a:pt x="28" y="134"/>
                    </a:lnTo>
                    <a:lnTo>
                      <a:pt x="30" y="136"/>
                    </a:lnTo>
                    <a:lnTo>
                      <a:pt x="38" y="131"/>
                    </a:lnTo>
                    <a:lnTo>
                      <a:pt x="36" y="128"/>
                    </a:lnTo>
                    <a:lnTo>
                      <a:pt x="31" y="122"/>
                    </a:lnTo>
                    <a:lnTo>
                      <a:pt x="24" y="111"/>
                    </a:lnTo>
                    <a:lnTo>
                      <a:pt x="18" y="100"/>
                    </a:lnTo>
                    <a:lnTo>
                      <a:pt x="13" y="87"/>
                    </a:lnTo>
                    <a:lnTo>
                      <a:pt x="11" y="73"/>
                    </a:lnTo>
                    <a:lnTo>
                      <a:pt x="12" y="59"/>
                    </a:lnTo>
                    <a:lnTo>
                      <a:pt x="17" y="45"/>
                    </a:lnTo>
                    <a:lnTo>
                      <a:pt x="23" y="32"/>
                    </a:lnTo>
                    <a:lnTo>
                      <a:pt x="32" y="20"/>
                    </a:lnTo>
                    <a:lnTo>
                      <a:pt x="38" y="12"/>
                    </a:lnTo>
                    <a:lnTo>
                      <a:pt x="41" y="8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6" name="Freeform 144"/>
              <p:cNvSpPr>
                <a:spLocks/>
              </p:cNvSpPr>
              <p:nvPr/>
            </p:nvSpPr>
            <p:spPr bwMode="auto">
              <a:xfrm>
                <a:off x="2739" y="1720"/>
                <a:ext cx="85" cy="199"/>
              </a:xfrm>
              <a:custGeom>
                <a:avLst/>
                <a:gdLst>
                  <a:gd name="T0" fmla="*/ 85 w 85"/>
                  <a:gd name="T1" fmla="*/ 1 h 199"/>
                  <a:gd name="T2" fmla="*/ 61 w 85"/>
                  <a:gd name="T3" fmla="*/ 0 h 199"/>
                  <a:gd name="T4" fmla="*/ 15 w 85"/>
                  <a:gd name="T5" fmla="*/ 34 h 199"/>
                  <a:gd name="T6" fmla="*/ 11 w 85"/>
                  <a:gd name="T7" fmla="*/ 42 h 199"/>
                  <a:gd name="T8" fmla="*/ 6 w 85"/>
                  <a:gd name="T9" fmla="*/ 62 h 199"/>
                  <a:gd name="T10" fmla="*/ 2 w 85"/>
                  <a:gd name="T11" fmla="*/ 88 h 199"/>
                  <a:gd name="T12" fmla="*/ 0 w 85"/>
                  <a:gd name="T13" fmla="*/ 117 h 199"/>
                  <a:gd name="T14" fmla="*/ 3 w 85"/>
                  <a:gd name="T15" fmla="*/ 141 h 199"/>
                  <a:gd name="T16" fmla="*/ 11 w 85"/>
                  <a:gd name="T17" fmla="*/ 160 h 199"/>
                  <a:gd name="T18" fmla="*/ 23 w 85"/>
                  <a:gd name="T19" fmla="*/ 175 h 199"/>
                  <a:gd name="T20" fmla="*/ 37 w 85"/>
                  <a:gd name="T21" fmla="*/ 187 h 199"/>
                  <a:gd name="T22" fmla="*/ 51 w 85"/>
                  <a:gd name="T23" fmla="*/ 192 h 199"/>
                  <a:gd name="T24" fmla="*/ 63 w 85"/>
                  <a:gd name="T25" fmla="*/ 197 h 199"/>
                  <a:gd name="T26" fmla="*/ 73 w 85"/>
                  <a:gd name="T27" fmla="*/ 198 h 199"/>
                  <a:gd name="T28" fmla="*/ 76 w 85"/>
                  <a:gd name="T29" fmla="*/ 199 h 199"/>
                  <a:gd name="T30" fmla="*/ 72 w 85"/>
                  <a:gd name="T31" fmla="*/ 187 h 199"/>
                  <a:gd name="T32" fmla="*/ 69 w 85"/>
                  <a:gd name="T33" fmla="*/ 186 h 199"/>
                  <a:gd name="T34" fmla="*/ 61 w 85"/>
                  <a:gd name="T35" fmla="*/ 186 h 199"/>
                  <a:gd name="T36" fmla="*/ 51 w 85"/>
                  <a:gd name="T37" fmla="*/ 183 h 199"/>
                  <a:gd name="T38" fmla="*/ 40 w 85"/>
                  <a:gd name="T39" fmla="*/ 179 h 199"/>
                  <a:gd name="T40" fmla="*/ 27 w 85"/>
                  <a:gd name="T41" fmla="*/ 168 h 199"/>
                  <a:gd name="T42" fmla="*/ 19 w 85"/>
                  <a:gd name="T43" fmla="*/ 154 h 199"/>
                  <a:gd name="T44" fmla="*/ 11 w 85"/>
                  <a:gd name="T45" fmla="*/ 136 h 199"/>
                  <a:gd name="T46" fmla="*/ 9 w 85"/>
                  <a:gd name="T47" fmla="*/ 114 h 199"/>
                  <a:gd name="T48" fmla="*/ 9 w 85"/>
                  <a:gd name="T49" fmla="*/ 88 h 199"/>
                  <a:gd name="T50" fmla="*/ 14 w 85"/>
                  <a:gd name="T51" fmla="*/ 65 h 199"/>
                  <a:gd name="T52" fmla="*/ 17 w 85"/>
                  <a:gd name="T53" fmla="*/ 47 h 199"/>
                  <a:gd name="T54" fmla="*/ 19 w 85"/>
                  <a:gd name="T55" fmla="*/ 40 h 199"/>
                  <a:gd name="T56" fmla="*/ 63 w 85"/>
                  <a:gd name="T57" fmla="*/ 10 h 199"/>
                  <a:gd name="T58" fmla="*/ 78 w 85"/>
                  <a:gd name="T59" fmla="*/ 12 h 199"/>
                  <a:gd name="T60" fmla="*/ 85 w 85"/>
                  <a:gd name="T61" fmla="*/ 1 h 199"/>
                  <a:gd name="T62" fmla="*/ 85 w 85"/>
                  <a:gd name="T63" fmla="*/ 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5" h="199">
                    <a:moveTo>
                      <a:pt x="85" y="1"/>
                    </a:moveTo>
                    <a:lnTo>
                      <a:pt x="61" y="0"/>
                    </a:lnTo>
                    <a:lnTo>
                      <a:pt x="15" y="34"/>
                    </a:lnTo>
                    <a:lnTo>
                      <a:pt x="11" y="42"/>
                    </a:lnTo>
                    <a:lnTo>
                      <a:pt x="6" y="62"/>
                    </a:lnTo>
                    <a:lnTo>
                      <a:pt x="2" y="88"/>
                    </a:lnTo>
                    <a:lnTo>
                      <a:pt x="0" y="117"/>
                    </a:lnTo>
                    <a:lnTo>
                      <a:pt x="3" y="141"/>
                    </a:lnTo>
                    <a:lnTo>
                      <a:pt x="11" y="160"/>
                    </a:lnTo>
                    <a:lnTo>
                      <a:pt x="23" y="175"/>
                    </a:lnTo>
                    <a:lnTo>
                      <a:pt x="37" y="187"/>
                    </a:lnTo>
                    <a:lnTo>
                      <a:pt x="51" y="192"/>
                    </a:lnTo>
                    <a:lnTo>
                      <a:pt x="63" y="197"/>
                    </a:lnTo>
                    <a:lnTo>
                      <a:pt x="73" y="198"/>
                    </a:lnTo>
                    <a:lnTo>
                      <a:pt x="76" y="199"/>
                    </a:lnTo>
                    <a:lnTo>
                      <a:pt x="72" y="187"/>
                    </a:lnTo>
                    <a:lnTo>
                      <a:pt x="69" y="186"/>
                    </a:lnTo>
                    <a:lnTo>
                      <a:pt x="61" y="186"/>
                    </a:lnTo>
                    <a:lnTo>
                      <a:pt x="51" y="183"/>
                    </a:lnTo>
                    <a:lnTo>
                      <a:pt x="40" y="179"/>
                    </a:lnTo>
                    <a:lnTo>
                      <a:pt x="27" y="168"/>
                    </a:lnTo>
                    <a:lnTo>
                      <a:pt x="19" y="154"/>
                    </a:lnTo>
                    <a:lnTo>
                      <a:pt x="11" y="136"/>
                    </a:lnTo>
                    <a:lnTo>
                      <a:pt x="9" y="114"/>
                    </a:lnTo>
                    <a:lnTo>
                      <a:pt x="9" y="88"/>
                    </a:lnTo>
                    <a:lnTo>
                      <a:pt x="14" y="65"/>
                    </a:lnTo>
                    <a:lnTo>
                      <a:pt x="17" y="47"/>
                    </a:lnTo>
                    <a:lnTo>
                      <a:pt x="19" y="40"/>
                    </a:lnTo>
                    <a:lnTo>
                      <a:pt x="63" y="10"/>
                    </a:lnTo>
                    <a:lnTo>
                      <a:pt x="78" y="12"/>
                    </a:lnTo>
                    <a:lnTo>
                      <a:pt x="85" y="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7" name="Freeform 145"/>
              <p:cNvSpPr>
                <a:spLocks/>
              </p:cNvSpPr>
              <p:nvPr/>
            </p:nvSpPr>
            <p:spPr bwMode="auto">
              <a:xfrm>
                <a:off x="2805" y="1667"/>
                <a:ext cx="102" cy="104"/>
              </a:xfrm>
              <a:custGeom>
                <a:avLst/>
                <a:gdLst>
                  <a:gd name="T0" fmla="*/ 4 w 102"/>
                  <a:gd name="T1" fmla="*/ 85 h 104"/>
                  <a:gd name="T2" fmla="*/ 4 w 102"/>
                  <a:gd name="T3" fmla="*/ 86 h 104"/>
                  <a:gd name="T4" fmla="*/ 6 w 102"/>
                  <a:gd name="T5" fmla="*/ 91 h 104"/>
                  <a:gd name="T6" fmla="*/ 7 w 102"/>
                  <a:gd name="T7" fmla="*/ 94 h 104"/>
                  <a:gd name="T8" fmla="*/ 10 w 102"/>
                  <a:gd name="T9" fmla="*/ 97 h 104"/>
                  <a:gd name="T10" fmla="*/ 12 w 102"/>
                  <a:gd name="T11" fmla="*/ 97 h 104"/>
                  <a:gd name="T12" fmla="*/ 15 w 102"/>
                  <a:gd name="T13" fmla="*/ 97 h 104"/>
                  <a:gd name="T14" fmla="*/ 18 w 102"/>
                  <a:gd name="T15" fmla="*/ 97 h 104"/>
                  <a:gd name="T16" fmla="*/ 19 w 102"/>
                  <a:gd name="T17" fmla="*/ 97 h 104"/>
                  <a:gd name="T18" fmla="*/ 102 w 102"/>
                  <a:gd name="T19" fmla="*/ 0 h 104"/>
                  <a:gd name="T20" fmla="*/ 99 w 102"/>
                  <a:gd name="T21" fmla="*/ 31 h 104"/>
                  <a:gd name="T22" fmla="*/ 21 w 102"/>
                  <a:gd name="T23" fmla="*/ 104 h 104"/>
                  <a:gd name="T24" fmla="*/ 9 w 102"/>
                  <a:gd name="T25" fmla="*/ 104 h 104"/>
                  <a:gd name="T26" fmla="*/ 0 w 102"/>
                  <a:gd name="T27" fmla="*/ 96 h 104"/>
                  <a:gd name="T28" fmla="*/ 4 w 102"/>
                  <a:gd name="T29" fmla="*/ 85 h 104"/>
                  <a:gd name="T30" fmla="*/ 4 w 102"/>
                  <a:gd name="T31" fmla="*/ 85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04">
                    <a:moveTo>
                      <a:pt x="4" y="85"/>
                    </a:moveTo>
                    <a:lnTo>
                      <a:pt x="4" y="86"/>
                    </a:lnTo>
                    <a:lnTo>
                      <a:pt x="6" y="91"/>
                    </a:lnTo>
                    <a:lnTo>
                      <a:pt x="7" y="94"/>
                    </a:lnTo>
                    <a:lnTo>
                      <a:pt x="10" y="97"/>
                    </a:lnTo>
                    <a:lnTo>
                      <a:pt x="12" y="97"/>
                    </a:lnTo>
                    <a:lnTo>
                      <a:pt x="15" y="97"/>
                    </a:lnTo>
                    <a:lnTo>
                      <a:pt x="18" y="97"/>
                    </a:lnTo>
                    <a:lnTo>
                      <a:pt x="19" y="97"/>
                    </a:lnTo>
                    <a:lnTo>
                      <a:pt x="102" y="0"/>
                    </a:lnTo>
                    <a:lnTo>
                      <a:pt x="99" y="31"/>
                    </a:lnTo>
                    <a:lnTo>
                      <a:pt x="21" y="104"/>
                    </a:lnTo>
                    <a:lnTo>
                      <a:pt x="9" y="104"/>
                    </a:lnTo>
                    <a:lnTo>
                      <a:pt x="0" y="96"/>
                    </a:lnTo>
                    <a:lnTo>
                      <a:pt x="4" y="85"/>
                    </a:lnTo>
                    <a:lnTo>
                      <a:pt x="4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8" name="Freeform 146"/>
              <p:cNvSpPr>
                <a:spLocks/>
              </p:cNvSpPr>
              <p:nvPr/>
            </p:nvSpPr>
            <p:spPr bwMode="auto">
              <a:xfrm>
                <a:off x="2888" y="1621"/>
                <a:ext cx="22" cy="139"/>
              </a:xfrm>
              <a:custGeom>
                <a:avLst/>
                <a:gdLst>
                  <a:gd name="T0" fmla="*/ 22 w 22"/>
                  <a:gd name="T1" fmla="*/ 0 h 139"/>
                  <a:gd name="T2" fmla="*/ 16 w 22"/>
                  <a:gd name="T3" fmla="*/ 6 h 139"/>
                  <a:gd name="T4" fmla="*/ 0 w 22"/>
                  <a:gd name="T5" fmla="*/ 139 h 139"/>
                  <a:gd name="T6" fmla="*/ 18 w 22"/>
                  <a:gd name="T7" fmla="*/ 122 h 139"/>
                  <a:gd name="T8" fmla="*/ 22 w 22"/>
                  <a:gd name="T9" fmla="*/ 0 h 139"/>
                  <a:gd name="T10" fmla="*/ 22 w 22"/>
                  <a:gd name="T11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39">
                    <a:moveTo>
                      <a:pt x="22" y="0"/>
                    </a:moveTo>
                    <a:lnTo>
                      <a:pt x="16" y="6"/>
                    </a:lnTo>
                    <a:lnTo>
                      <a:pt x="0" y="139"/>
                    </a:lnTo>
                    <a:lnTo>
                      <a:pt x="18" y="122"/>
                    </a:lnTo>
                    <a:lnTo>
                      <a:pt x="22" y="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9" name="Freeform 147"/>
              <p:cNvSpPr>
                <a:spLocks/>
              </p:cNvSpPr>
              <p:nvPr/>
            </p:nvSpPr>
            <p:spPr bwMode="auto">
              <a:xfrm>
                <a:off x="2914" y="1612"/>
                <a:ext cx="25" cy="129"/>
              </a:xfrm>
              <a:custGeom>
                <a:avLst/>
                <a:gdLst>
                  <a:gd name="T0" fmla="*/ 0 w 25"/>
                  <a:gd name="T1" fmla="*/ 1 h 129"/>
                  <a:gd name="T2" fmla="*/ 2 w 25"/>
                  <a:gd name="T3" fmla="*/ 0 h 129"/>
                  <a:gd name="T4" fmla="*/ 7 w 25"/>
                  <a:gd name="T5" fmla="*/ 0 h 129"/>
                  <a:gd name="T6" fmla="*/ 14 w 25"/>
                  <a:gd name="T7" fmla="*/ 1 h 129"/>
                  <a:gd name="T8" fmla="*/ 19 w 25"/>
                  <a:gd name="T9" fmla="*/ 4 h 129"/>
                  <a:gd name="T10" fmla="*/ 22 w 25"/>
                  <a:gd name="T11" fmla="*/ 10 h 129"/>
                  <a:gd name="T12" fmla="*/ 24 w 25"/>
                  <a:gd name="T13" fmla="*/ 16 h 129"/>
                  <a:gd name="T14" fmla="*/ 24 w 25"/>
                  <a:gd name="T15" fmla="*/ 21 h 129"/>
                  <a:gd name="T16" fmla="*/ 25 w 25"/>
                  <a:gd name="T17" fmla="*/ 24 h 129"/>
                  <a:gd name="T18" fmla="*/ 23 w 25"/>
                  <a:gd name="T19" fmla="*/ 117 h 129"/>
                  <a:gd name="T20" fmla="*/ 6 w 25"/>
                  <a:gd name="T21" fmla="*/ 129 h 129"/>
                  <a:gd name="T22" fmla="*/ 18 w 25"/>
                  <a:gd name="T23" fmla="*/ 25 h 129"/>
                  <a:gd name="T24" fmla="*/ 18 w 25"/>
                  <a:gd name="T25" fmla="*/ 24 h 129"/>
                  <a:gd name="T26" fmla="*/ 18 w 25"/>
                  <a:gd name="T27" fmla="*/ 19 h 129"/>
                  <a:gd name="T28" fmla="*/ 16 w 25"/>
                  <a:gd name="T29" fmla="*/ 15 h 129"/>
                  <a:gd name="T30" fmla="*/ 14 w 25"/>
                  <a:gd name="T31" fmla="*/ 10 h 129"/>
                  <a:gd name="T32" fmla="*/ 9 w 25"/>
                  <a:gd name="T33" fmla="*/ 5 h 129"/>
                  <a:gd name="T34" fmla="*/ 5 w 25"/>
                  <a:gd name="T35" fmla="*/ 3 h 129"/>
                  <a:gd name="T36" fmla="*/ 1 w 25"/>
                  <a:gd name="T37" fmla="*/ 1 h 129"/>
                  <a:gd name="T38" fmla="*/ 0 w 25"/>
                  <a:gd name="T39" fmla="*/ 1 h 129"/>
                  <a:gd name="T40" fmla="*/ 0 w 25"/>
                  <a:gd name="T41" fmla="*/ 1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5" h="129">
                    <a:moveTo>
                      <a:pt x="0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4" y="1"/>
                    </a:lnTo>
                    <a:lnTo>
                      <a:pt x="19" y="4"/>
                    </a:lnTo>
                    <a:lnTo>
                      <a:pt x="22" y="10"/>
                    </a:lnTo>
                    <a:lnTo>
                      <a:pt x="24" y="16"/>
                    </a:lnTo>
                    <a:lnTo>
                      <a:pt x="24" y="21"/>
                    </a:lnTo>
                    <a:lnTo>
                      <a:pt x="25" y="24"/>
                    </a:lnTo>
                    <a:lnTo>
                      <a:pt x="23" y="117"/>
                    </a:lnTo>
                    <a:lnTo>
                      <a:pt x="6" y="129"/>
                    </a:lnTo>
                    <a:lnTo>
                      <a:pt x="18" y="25"/>
                    </a:lnTo>
                    <a:lnTo>
                      <a:pt x="18" y="24"/>
                    </a:lnTo>
                    <a:lnTo>
                      <a:pt x="18" y="19"/>
                    </a:lnTo>
                    <a:lnTo>
                      <a:pt x="16" y="15"/>
                    </a:lnTo>
                    <a:lnTo>
                      <a:pt x="14" y="10"/>
                    </a:lnTo>
                    <a:lnTo>
                      <a:pt x="9" y="5"/>
                    </a:lnTo>
                    <a:lnTo>
                      <a:pt x="5" y="3"/>
                    </a:lnTo>
                    <a:lnTo>
                      <a:pt x="1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0" name="Freeform 148"/>
              <p:cNvSpPr>
                <a:spLocks/>
              </p:cNvSpPr>
              <p:nvPr/>
            </p:nvSpPr>
            <p:spPr bwMode="auto">
              <a:xfrm>
                <a:off x="2806" y="1529"/>
                <a:ext cx="180" cy="225"/>
              </a:xfrm>
              <a:custGeom>
                <a:avLst/>
                <a:gdLst>
                  <a:gd name="T0" fmla="*/ 7 w 180"/>
                  <a:gd name="T1" fmla="*/ 223 h 225"/>
                  <a:gd name="T2" fmla="*/ 113 w 180"/>
                  <a:gd name="T3" fmla="*/ 15 h 225"/>
                  <a:gd name="T4" fmla="*/ 116 w 180"/>
                  <a:gd name="T5" fmla="*/ 14 h 225"/>
                  <a:gd name="T6" fmla="*/ 126 w 180"/>
                  <a:gd name="T7" fmla="*/ 12 h 225"/>
                  <a:gd name="T8" fmla="*/ 136 w 180"/>
                  <a:gd name="T9" fmla="*/ 13 h 225"/>
                  <a:gd name="T10" fmla="*/ 147 w 180"/>
                  <a:gd name="T11" fmla="*/ 20 h 225"/>
                  <a:gd name="T12" fmla="*/ 155 w 180"/>
                  <a:gd name="T13" fmla="*/ 31 h 225"/>
                  <a:gd name="T14" fmla="*/ 160 w 180"/>
                  <a:gd name="T15" fmla="*/ 47 h 225"/>
                  <a:gd name="T16" fmla="*/ 162 w 180"/>
                  <a:gd name="T17" fmla="*/ 60 h 225"/>
                  <a:gd name="T18" fmla="*/ 162 w 180"/>
                  <a:gd name="T19" fmla="*/ 65 h 225"/>
                  <a:gd name="T20" fmla="*/ 130 w 180"/>
                  <a:gd name="T21" fmla="*/ 98 h 225"/>
                  <a:gd name="T22" fmla="*/ 131 w 180"/>
                  <a:gd name="T23" fmla="*/ 126 h 225"/>
                  <a:gd name="T24" fmla="*/ 180 w 180"/>
                  <a:gd name="T25" fmla="*/ 72 h 225"/>
                  <a:gd name="T26" fmla="*/ 180 w 180"/>
                  <a:gd name="T27" fmla="*/ 64 h 225"/>
                  <a:gd name="T28" fmla="*/ 179 w 180"/>
                  <a:gd name="T29" fmla="*/ 47 h 225"/>
                  <a:gd name="T30" fmla="*/ 174 w 180"/>
                  <a:gd name="T31" fmla="*/ 27 h 225"/>
                  <a:gd name="T32" fmla="*/ 164 w 180"/>
                  <a:gd name="T33" fmla="*/ 11 h 225"/>
                  <a:gd name="T34" fmla="*/ 147 w 180"/>
                  <a:gd name="T35" fmla="*/ 3 h 225"/>
                  <a:gd name="T36" fmla="*/ 128 w 180"/>
                  <a:gd name="T37" fmla="*/ 0 h 225"/>
                  <a:gd name="T38" fmla="*/ 111 w 180"/>
                  <a:gd name="T39" fmla="*/ 3 h 225"/>
                  <a:gd name="T40" fmla="*/ 106 w 180"/>
                  <a:gd name="T41" fmla="*/ 4 h 225"/>
                  <a:gd name="T42" fmla="*/ 0 w 180"/>
                  <a:gd name="T43" fmla="*/ 225 h 225"/>
                  <a:gd name="T44" fmla="*/ 7 w 180"/>
                  <a:gd name="T45" fmla="*/ 223 h 225"/>
                  <a:gd name="T46" fmla="*/ 7 w 180"/>
                  <a:gd name="T47" fmla="*/ 223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80" h="225">
                    <a:moveTo>
                      <a:pt x="7" y="223"/>
                    </a:moveTo>
                    <a:lnTo>
                      <a:pt x="113" y="15"/>
                    </a:lnTo>
                    <a:lnTo>
                      <a:pt x="116" y="14"/>
                    </a:lnTo>
                    <a:lnTo>
                      <a:pt x="126" y="12"/>
                    </a:lnTo>
                    <a:lnTo>
                      <a:pt x="136" y="13"/>
                    </a:lnTo>
                    <a:lnTo>
                      <a:pt x="147" y="20"/>
                    </a:lnTo>
                    <a:lnTo>
                      <a:pt x="155" y="31"/>
                    </a:lnTo>
                    <a:lnTo>
                      <a:pt x="160" y="47"/>
                    </a:lnTo>
                    <a:lnTo>
                      <a:pt x="162" y="60"/>
                    </a:lnTo>
                    <a:lnTo>
                      <a:pt x="162" y="65"/>
                    </a:lnTo>
                    <a:lnTo>
                      <a:pt x="130" y="98"/>
                    </a:lnTo>
                    <a:lnTo>
                      <a:pt x="131" y="126"/>
                    </a:lnTo>
                    <a:lnTo>
                      <a:pt x="180" y="72"/>
                    </a:lnTo>
                    <a:lnTo>
                      <a:pt x="180" y="64"/>
                    </a:lnTo>
                    <a:lnTo>
                      <a:pt x="179" y="47"/>
                    </a:lnTo>
                    <a:lnTo>
                      <a:pt x="174" y="27"/>
                    </a:lnTo>
                    <a:lnTo>
                      <a:pt x="164" y="11"/>
                    </a:lnTo>
                    <a:lnTo>
                      <a:pt x="147" y="3"/>
                    </a:lnTo>
                    <a:lnTo>
                      <a:pt x="128" y="0"/>
                    </a:lnTo>
                    <a:lnTo>
                      <a:pt x="111" y="3"/>
                    </a:lnTo>
                    <a:lnTo>
                      <a:pt x="106" y="4"/>
                    </a:lnTo>
                    <a:lnTo>
                      <a:pt x="0" y="225"/>
                    </a:lnTo>
                    <a:lnTo>
                      <a:pt x="7" y="223"/>
                    </a:lnTo>
                    <a:lnTo>
                      <a:pt x="7" y="2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1" name="Freeform 149"/>
              <p:cNvSpPr>
                <a:spLocks/>
              </p:cNvSpPr>
              <p:nvPr/>
            </p:nvSpPr>
            <p:spPr bwMode="auto">
              <a:xfrm>
                <a:off x="2914" y="1556"/>
                <a:ext cx="31" cy="35"/>
              </a:xfrm>
              <a:custGeom>
                <a:avLst/>
                <a:gdLst>
                  <a:gd name="T0" fmla="*/ 9 w 31"/>
                  <a:gd name="T1" fmla="*/ 0 h 35"/>
                  <a:gd name="T2" fmla="*/ 8 w 31"/>
                  <a:gd name="T3" fmla="*/ 1 h 35"/>
                  <a:gd name="T4" fmla="*/ 9 w 31"/>
                  <a:gd name="T5" fmla="*/ 5 h 35"/>
                  <a:gd name="T6" fmla="*/ 10 w 31"/>
                  <a:gd name="T7" fmla="*/ 12 h 35"/>
                  <a:gd name="T8" fmla="*/ 14 w 31"/>
                  <a:gd name="T9" fmla="*/ 19 h 35"/>
                  <a:gd name="T10" fmla="*/ 18 w 31"/>
                  <a:gd name="T11" fmla="*/ 24 h 35"/>
                  <a:gd name="T12" fmla="*/ 23 w 31"/>
                  <a:gd name="T13" fmla="*/ 30 h 35"/>
                  <a:gd name="T14" fmla="*/ 27 w 31"/>
                  <a:gd name="T15" fmla="*/ 34 h 35"/>
                  <a:gd name="T16" fmla="*/ 31 w 31"/>
                  <a:gd name="T17" fmla="*/ 35 h 35"/>
                  <a:gd name="T18" fmla="*/ 27 w 31"/>
                  <a:gd name="T19" fmla="*/ 35 h 35"/>
                  <a:gd name="T20" fmla="*/ 23 w 31"/>
                  <a:gd name="T21" fmla="*/ 35 h 35"/>
                  <a:gd name="T22" fmla="*/ 18 w 31"/>
                  <a:gd name="T23" fmla="*/ 34 h 35"/>
                  <a:gd name="T24" fmla="*/ 12 w 31"/>
                  <a:gd name="T25" fmla="*/ 31 h 35"/>
                  <a:gd name="T26" fmla="*/ 6 w 31"/>
                  <a:gd name="T27" fmla="*/ 25 h 35"/>
                  <a:gd name="T28" fmla="*/ 3 w 31"/>
                  <a:gd name="T29" fmla="*/ 18 h 35"/>
                  <a:gd name="T30" fmla="*/ 1 w 31"/>
                  <a:gd name="T31" fmla="*/ 12 h 35"/>
                  <a:gd name="T32" fmla="*/ 0 w 31"/>
                  <a:gd name="T33" fmla="*/ 9 h 35"/>
                  <a:gd name="T34" fmla="*/ 9 w 31"/>
                  <a:gd name="T35" fmla="*/ 0 h 35"/>
                  <a:gd name="T36" fmla="*/ 9 w 31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" h="35">
                    <a:moveTo>
                      <a:pt x="9" y="0"/>
                    </a:moveTo>
                    <a:lnTo>
                      <a:pt x="8" y="1"/>
                    </a:lnTo>
                    <a:lnTo>
                      <a:pt x="9" y="5"/>
                    </a:lnTo>
                    <a:lnTo>
                      <a:pt x="10" y="12"/>
                    </a:lnTo>
                    <a:lnTo>
                      <a:pt x="14" y="19"/>
                    </a:lnTo>
                    <a:lnTo>
                      <a:pt x="18" y="24"/>
                    </a:lnTo>
                    <a:lnTo>
                      <a:pt x="23" y="30"/>
                    </a:lnTo>
                    <a:lnTo>
                      <a:pt x="27" y="34"/>
                    </a:lnTo>
                    <a:lnTo>
                      <a:pt x="31" y="35"/>
                    </a:lnTo>
                    <a:lnTo>
                      <a:pt x="27" y="35"/>
                    </a:lnTo>
                    <a:lnTo>
                      <a:pt x="23" y="35"/>
                    </a:lnTo>
                    <a:lnTo>
                      <a:pt x="18" y="34"/>
                    </a:lnTo>
                    <a:lnTo>
                      <a:pt x="12" y="31"/>
                    </a:lnTo>
                    <a:lnTo>
                      <a:pt x="6" y="25"/>
                    </a:lnTo>
                    <a:lnTo>
                      <a:pt x="3" y="18"/>
                    </a:lnTo>
                    <a:lnTo>
                      <a:pt x="1" y="12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2" name="Freeform 150"/>
              <p:cNvSpPr>
                <a:spLocks/>
              </p:cNvSpPr>
              <p:nvPr/>
            </p:nvSpPr>
            <p:spPr bwMode="auto">
              <a:xfrm>
                <a:off x="2792" y="1695"/>
                <a:ext cx="228" cy="152"/>
              </a:xfrm>
              <a:custGeom>
                <a:avLst/>
                <a:gdLst>
                  <a:gd name="T0" fmla="*/ 178 w 228"/>
                  <a:gd name="T1" fmla="*/ 0 h 152"/>
                  <a:gd name="T2" fmla="*/ 3 w 228"/>
                  <a:gd name="T3" fmla="*/ 126 h 152"/>
                  <a:gd name="T4" fmla="*/ 4 w 228"/>
                  <a:gd name="T5" fmla="*/ 133 h 152"/>
                  <a:gd name="T6" fmla="*/ 161 w 228"/>
                  <a:gd name="T7" fmla="*/ 23 h 152"/>
                  <a:gd name="T8" fmla="*/ 160 w 228"/>
                  <a:gd name="T9" fmla="*/ 25 h 152"/>
                  <a:gd name="T10" fmla="*/ 158 w 228"/>
                  <a:gd name="T11" fmla="*/ 32 h 152"/>
                  <a:gd name="T12" fmla="*/ 157 w 228"/>
                  <a:gd name="T13" fmla="*/ 41 h 152"/>
                  <a:gd name="T14" fmla="*/ 158 w 228"/>
                  <a:gd name="T15" fmla="*/ 51 h 152"/>
                  <a:gd name="T16" fmla="*/ 161 w 228"/>
                  <a:gd name="T17" fmla="*/ 58 h 152"/>
                  <a:gd name="T18" fmla="*/ 165 w 228"/>
                  <a:gd name="T19" fmla="*/ 65 h 152"/>
                  <a:gd name="T20" fmla="*/ 170 w 228"/>
                  <a:gd name="T21" fmla="*/ 69 h 152"/>
                  <a:gd name="T22" fmla="*/ 172 w 228"/>
                  <a:gd name="T23" fmla="*/ 71 h 152"/>
                  <a:gd name="T24" fmla="*/ 171 w 228"/>
                  <a:gd name="T25" fmla="*/ 68 h 152"/>
                  <a:gd name="T26" fmla="*/ 170 w 228"/>
                  <a:gd name="T27" fmla="*/ 59 h 152"/>
                  <a:gd name="T28" fmla="*/ 169 w 228"/>
                  <a:gd name="T29" fmla="*/ 48 h 152"/>
                  <a:gd name="T30" fmla="*/ 169 w 228"/>
                  <a:gd name="T31" fmla="*/ 36 h 152"/>
                  <a:gd name="T32" fmla="*/ 173 w 228"/>
                  <a:gd name="T33" fmla="*/ 26 h 152"/>
                  <a:gd name="T34" fmla="*/ 178 w 228"/>
                  <a:gd name="T35" fmla="*/ 19 h 152"/>
                  <a:gd name="T36" fmla="*/ 182 w 228"/>
                  <a:gd name="T37" fmla="*/ 14 h 152"/>
                  <a:gd name="T38" fmla="*/ 186 w 228"/>
                  <a:gd name="T39" fmla="*/ 13 h 152"/>
                  <a:gd name="T40" fmla="*/ 188 w 228"/>
                  <a:gd name="T41" fmla="*/ 14 h 152"/>
                  <a:gd name="T42" fmla="*/ 196 w 228"/>
                  <a:gd name="T43" fmla="*/ 16 h 152"/>
                  <a:gd name="T44" fmla="*/ 205 w 228"/>
                  <a:gd name="T45" fmla="*/ 22 h 152"/>
                  <a:gd name="T46" fmla="*/ 211 w 228"/>
                  <a:gd name="T47" fmla="*/ 34 h 152"/>
                  <a:gd name="T48" fmla="*/ 211 w 228"/>
                  <a:gd name="T49" fmla="*/ 48 h 152"/>
                  <a:gd name="T50" fmla="*/ 207 w 228"/>
                  <a:gd name="T51" fmla="*/ 65 h 152"/>
                  <a:gd name="T52" fmla="*/ 204 w 228"/>
                  <a:gd name="T53" fmla="*/ 77 h 152"/>
                  <a:gd name="T54" fmla="*/ 201 w 228"/>
                  <a:gd name="T55" fmla="*/ 83 h 152"/>
                  <a:gd name="T56" fmla="*/ 14 w 228"/>
                  <a:gd name="T57" fmla="*/ 146 h 152"/>
                  <a:gd name="T58" fmla="*/ 0 w 228"/>
                  <a:gd name="T59" fmla="*/ 142 h 152"/>
                  <a:gd name="T60" fmla="*/ 3 w 228"/>
                  <a:gd name="T61" fmla="*/ 150 h 152"/>
                  <a:gd name="T62" fmla="*/ 10 w 228"/>
                  <a:gd name="T63" fmla="*/ 152 h 152"/>
                  <a:gd name="T64" fmla="*/ 219 w 228"/>
                  <a:gd name="T65" fmla="*/ 92 h 152"/>
                  <a:gd name="T66" fmla="*/ 222 w 228"/>
                  <a:gd name="T67" fmla="*/ 85 h 152"/>
                  <a:gd name="T68" fmla="*/ 226 w 228"/>
                  <a:gd name="T69" fmla="*/ 67 h 152"/>
                  <a:gd name="T70" fmla="*/ 228 w 228"/>
                  <a:gd name="T71" fmla="*/ 44 h 152"/>
                  <a:gd name="T72" fmla="*/ 225 w 228"/>
                  <a:gd name="T73" fmla="*/ 24 h 152"/>
                  <a:gd name="T74" fmla="*/ 212 w 228"/>
                  <a:gd name="T75" fmla="*/ 11 h 152"/>
                  <a:gd name="T76" fmla="*/ 197 w 228"/>
                  <a:gd name="T77" fmla="*/ 3 h 152"/>
                  <a:gd name="T78" fmla="*/ 183 w 228"/>
                  <a:gd name="T79" fmla="*/ 1 h 152"/>
                  <a:gd name="T80" fmla="*/ 178 w 228"/>
                  <a:gd name="T81" fmla="*/ 0 h 152"/>
                  <a:gd name="T82" fmla="*/ 178 w 228"/>
                  <a:gd name="T83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28" h="152">
                    <a:moveTo>
                      <a:pt x="178" y="0"/>
                    </a:moveTo>
                    <a:lnTo>
                      <a:pt x="3" y="126"/>
                    </a:lnTo>
                    <a:lnTo>
                      <a:pt x="4" y="133"/>
                    </a:lnTo>
                    <a:lnTo>
                      <a:pt x="161" y="23"/>
                    </a:lnTo>
                    <a:lnTo>
                      <a:pt x="160" y="25"/>
                    </a:lnTo>
                    <a:lnTo>
                      <a:pt x="158" y="32"/>
                    </a:lnTo>
                    <a:lnTo>
                      <a:pt x="157" y="41"/>
                    </a:lnTo>
                    <a:lnTo>
                      <a:pt x="158" y="51"/>
                    </a:lnTo>
                    <a:lnTo>
                      <a:pt x="161" y="58"/>
                    </a:lnTo>
                    <a:lnTo>
                      <a:pt x="165" y="65"/>
                    </a:lnTo>
                    <a:lnTo>
                      <a:pt x="170" y="69"/>
                    </a:lnTo>
                    <a:lnTo>
                      <a:pt x="172" y="71"/>
                    </a:lnTo>
                    <a:lnTo>
                      <a:pt x="171" y="68"/>
                    </a:lnTo>
                    <a:lnTo>
                      <a:pt x="170" y="59"/>
                    </a:lnTo>
                    <a:lnTo>
                      <a:pt x="169" y="48"/>
                    </a:lnTo>
                    <a:lnTo>
                      <a:pt x="169" y="36"/>
                    </a:lnTo>
                    <a:lnTo>
                      <a:pt x="173" y="26"/>
                    </a:lnTo>
                    <a:lnTo>
                      <a:pt x="178" y="19"/>
                    </a:lnTo>
                    <a:lnTo>
                      <a:pt x="182" y="14"/>
                    </a:lnTo>
                    <a:lnTo>
                      <a:pt x="186" y="13"/>
                    </a:lnTo>
                    <a:lnTo>
                      <a:pt x="188" y="14"/>
                    </a:lnTo>
                    <a:lnTo>
                      <a:pt x="196" y="16"/>
                    </a:lnTo>
                    <a:lnTo>
                      <a:pt x="205" y="22"/>
                    </a:lnTo>
                    <a:lnTo>
                      <a:pt x="211" y="34"/>
                    </a:lnTo>
                    <a:lnTo>
                      <a:pt x="211" y="48"/>
                    </a:lnTo>
                    <a:lnTo>
                      <a:pt x="207" y="65"/>
                    </a:lnTo>
                    <a:lnTo>
                      <a:pt x="204" y="77"/>
                    </a:lnTo>
                    <a:lnTo>
                      <a:pt x="201" y="83"/>
                    </a:lnTo>
                    <a:lnTo>
                      <a:pt x="14" y="146"/>
                    </a:lnTo>
                    <a:lnTo>
                      <a:pt x="0" y="142"/>
                    </a:lnTo>
                    <a:lnTo>
                      <a:pt x="3" y="150"/>
                    </a:lnTo>
                    <a:lnTo>
                      <a:pt x="10" y="152"/>
                    </a:lnTo>
                    <a:lnTo>
                      <a:pt x="219" y="92"/>
                    </a:lnTo>
                    <a:lnTo>
                      <a:pt x="222" y="85"/>
                    </a:lnTo>
                    <a:lnTo>
                      <a:pt x="226" y="67"/>
                    </a:lnTo>
                    <a:lnTo>
                      <a:pt x="228" y="44"/>
                    </a:lnTo>
                    <a:lnTo>
                      <a:pt x="225" y="24"/>
                    </a:lnTo>
                    <a:lnTo>
                      <a:pt x="212" y="11"/>
                    </a:lnTo>
                    <a:lnTo>
                      <a:pt x="197" y="3"/>
                    </a:lnTo>
                    <a:lnTo>
                      <a:pt x="18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3" name="Freeform 151"/>
              <p:cNvSpPr>
                <a:spLocks/>
              </p:cNvSpPr>
              <p:nvPr/>
            </p:nvSpPr>
            <p:spPr bwMode="auto">
              <a:xfrm>
                <a:off x="2970" y="1787"/>
                <a:ext cx="92" cy="66"/>
              </a:xfrm>
              <a:custGeom>
                <a:avLst/>
                <a:gdLst>
                  <a:gd name="T0" fmla="*/ 15 w 92"/>
                  <a:gd name="T1" fmla="*/ 0 h 66"/>
                  <a:gd name="T2" fmla="*/ 92 w 92"/>
                  <a:gd name="T3" fmla="*/ 66 h 66"/>
                  <a:gd name="T4" fmla="*/ 0 w 92"/>
                  <a:gd name="T5" fmla="*/ 9 h 66"/>
                  <a:gd name="T6" fmla="*/ 15 w 92"/>
                  <a:gd name="T7" fmla="*/ 0 h 66"/>
                  <a:gd name="T8" fmla="*/ 15 w 92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66">
                    <a:moveTo>
                      <a:pt x="15" y="0"/>
                    </a:moveTo>
                    <a:lnTo>
                      <a:pt x="92" y="66"/>
                    </a:lnTo>
                    <a:lnTo>
                      <a:pt x="0" y="9"/>
                    </a:lnTo>
                    <a:lnTo>
                      <a:pt x="15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4" name="Freeform 152"/>
              <p:cNvSpPr>
                <a:spLocks/>
              </p:cNvSpPr>
              <p:nvPr/>
            </p:nvSpPr>
            <p:spPr bwMode="auto">
              <a:xfrm>
                <a:off x="2930" y="1801"/>
                <a:ext cx="129" cy="68"/>
              </a:xfrm>
              <a:custGeom>
                <a:avLst/>
                <a:gdLst>
                  <a:gd name="T0" fmla="*/ 17 w 129"/>
                  <a:gd name="T1" fmla="*/ 0 h 68"/>
                  <a:gd name="T2" fmla="*/ 120 w 129"/>
                  <a:gd name="T3" fmla="*/ 63 h 68"/>
                  <a:gd name="T4" fmla="*/ 129 w 129"/>
                  <a:gd name="T5" fmla="*/ 62 h 68"/>
                  <a:gd name="T6" fmla="*/ 129 w 129"/>
                  <a:gd name="T7" fmla="*/ 68 h 68"/>
                  <a:gd name="T8" fmla="*/ 116 w 129"/>
                  <a:gd name="T9" fmla="*/ 68 h 68"/>
                  <a:gd name="T10" fmla="*/ 0 w 129"/>
                  <a:gd name="T11" fmla="*/ 6 h 68"/>
                  <a:gd name="T12" fmla="*/ 17 w 129"/>
                  <a:gd name="T13" fmla="*/ 0 h 68"/>
                  <a:gd name="T14" fmla="*/ 17 w 129"/>
                  <a:gd name="T15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9" h="68">
                    <a:moveTo>
                      <a:pt x="17" y="0"/>
                    </a:moveTo>
                    <a:lnTo>
                      <a:pt x="120" y="63"/>
                    </a:lnTo>
                    <a:lnTo>
                      <a:pt x="129" y="62"/>
                    </a:lnTo>
                    <a:lnTo>
                      <a:pt x="129" y="68"/>
                    </a:lnTo>
                    <a:lnTo>
                      <a:pt x="116" y="68"/>
                    </a:lnTo>
                    <a:lnTo>
                      <a:pt x="0" y="6"/>
                    </a:lnTo>
                    <a:lnTo>
                      <a:pt x="17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5" name="Freeform 153"/>
              <p:cNvSpPr>
                <a:spLocks/>
              </p:cNvSpPr>
              <p:nvPr/>
            </p:nvSpPr>
            <p:spPr bwMode="auto">
              <a:xfrm>
                <a:off x="2895" y="1851"/>
                <a:ext cx="136" cy="19"/>
              </a:xfrm>
              <a:custGeom>
                <a:avLst/>
                <a:gdLst>
                  <a:gd name="T0" fmla="*/ 5 w 136"/>
                  <a:gd name="T1" fmla="*/ 14 h 19"/>
                  <a:gd name="T2" fmla="*/ 124 w 136"/>
                  <a:gd name="T3" fmla="*/ 0 h 19"/>
                  <a:gd name="T4" fmla="*/ 136 w 136"/>
                  <a:gd name="T5" fmla="*/ 6 h 19"/>
                  <a:gd name="T6" fmla="*/ 0 w 136"/>
                  <a:gd name="T7" fmla="*/ 19 h 19"/>
                  <a:gd name="T8" fmla="*/ 5 w 136"/>
                  <a:gd name="T9" fmla="*/ 14 h 19"/>
                  <a:gd name="T10" fmla="*/ 5 w 136"/>
                  <a:gd name="T11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9">
                    <a:moveTo>
                      <a:pt x="5" y="14"/>
                    </a:moveTo>
                    <a:lnTo>
                      <a:pt x="124" y="0"/>
                    </a:lnTo>
                    <a:lnTo>
                      <a:pt x="136" y="6"/>
                    </a:lnTo>
                    <a:lnTo>
                      <a:pt x="0" y="19"/>
                    </a:lnTo>
                    <a:lnTo>
                      <a:pt x="5" y="14"/>
                    </a:lnTo>
                    <a:lnTo>
                      <a:pt x="5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6" name="Freeform 154"/>
              <p:cNvSpPr>
                <a:spLocks/>
              </p:cNvSpPr>
              <p:nvPr/>
            </p:nvSpPr>
            <p:spPr bwMode="auto">
              <a:xfrm>
                <a:off x="2882" y="1840"/>
                <a:ext cx="240" cy="76"/>
              </a:xfrm>
              <a:custGeom>
                <a:avLst/>
                <a:gdLst>
                  <a:gd name="T0" fmla="*/ 4 w 240"/>
                  <a:gd name="T1" fmla="*/ 45 h 76"/>
                  <a:gd name="T2" fmla="*/ 208 w 240"/>
                  <a:gd name="T3" fmla="*/ 57 h 76"/>
                  <a:gd name="T4" fmla="*/ 210 w 240"/>
                  <a:gd name="T5" fmla="*/ 55 h 76"/>
                  <a:gd name="T6" fmla="*/ 216 w 240"/>
                  <a:gd name="T7" fmla="*/ 50 h 76"/>
                  <a:gd name="T8" fmla="*/ 223 w 240"/>
                  <a:gd name="T9" fmla="*/ 44 h 76"/>
                  <a:gd name="T10" fmla="*/ 227 w 240"/>
                  <a:gd name="T11" fmla="*/ 35 h 76"/>
                  <a:gd name="T12" fmla="*/ 225 w 240"/>
                  <a:gd name="T13" fmla="*/ 25 h 76"/>
                  <a:gd name="T14" fmla="*/ 222 w 240"/>
                  <a:gd name="T15" fmla="*/ 15 h 76"/>
                  <a:gd name="T16" fmla="*/ 218 w 240"/>
                  <a:gd name="T17" fmla="*/ 9 h 76"/>
                  <a:gd name="T18" fmla="*/ 215 w 240"/>
                  <a:gd name="T19" fmla="*/ 6 h 76"/>
                  <a:gd name="T20" fmla="*/ 179 w 240"/>
                  <a:gd name="T21" fmla="*/ 14 h 76"/>
                  <a:gd name="T22" fmla="*/ 168 w 240"/>
                  <a:gd name="T23" fmla="*/ 3 h 76"/>
                  <a:gd name="T24" fmla="*/ 224 w 240"/>
                  <a:gd name="T25" fmla="*/ 0 h 76"/>
                  <a:gd name="T26" fmla="*/ 226 w 240"/>
                  <a:gd name="T27" fmla="*/ 2 h 76"/>
                  <a:gd name="T28" fmla="*/ 232 w 240"/>
                  <a:gd name="T29" fmla="*/ 11 h 76"/>
                  <a:gd name="T30" fmla="*/ 238 w 240"/>
                  <a:gd name="T31" fmla="*/ 21 h 76"/>
                  <a:gd name="T32" fmla="*/ 240 w 240"/>
                  <a:gd name="T33" fmla="*/ 35 h 76"/>
                  <a:gd name="T34" fmla="*/ 233 w 240"/>
                  <a:gd name="T35" fmla="*/ 49 h 76"/>
                  <a:gd name="T36" fmla="*/ 225 w 240"/>
                  <a:gd name="T37" fmla="*/ 62 h 76"/>
                  <a:gd name="T38" fmla="*/ 218 w 240"/>
                  <a:gd name="T39" fmla="*/ 71 h 76"/>
                  <a:gd name="T40" fmla="*/ 214 w 240"/>
                  <a:gd name="T41" fmla="*/ 76 h 76"/>
                  <a:gd name="T42" fmla="*/ 0 w 240"/>
                  <a:gd name="T43" fmla="*/ 51 h 76"/>
                  <a:gd name="T44" fmla="*/ 4 w 240"/>
                  <a:gd name="T45" fmla="*/ 45 h 76"/>
                  <a:gd name="T46" fmla="*/ 4 w 240"/>
                  <a:gd name="T47" fmla="*/ 4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0" h="76">
                    <a:moveTo>
                      <a:pt x="4" y="45"/>
                    </a:moveTo>
                    <a:lnTo>
                      <a:pt x="208" y="57"/>
                    </a:lnTo>
                    <a:lnTo>
                      <a:pt x="210" y="55"/>
                    </a:lnTo>
                    <a:lnTo>
                      <a:pt x="216" y="50"/>
                    </a:lnTo>
                    <a:lnTo>
                      <a:pt x="223" y="44"/>
                    </a:lnTo>
                    <a:lnTo>
                      <a:pt x="227" y="35"/>
                    </a:lnTo>
                    <a:lnTo>
                      <a:pt x="225" y="25"/>
                    </a:lnTo>
                    <a:lnTo>
                      <a:pt x="222" y="15"/>
                    </a:lnTo>
                    <a:lnTo>
                      <a:pt x="218" y="9"/>
                    </a:lnTo>
                    <a:lnTo>
                      <a:pt x="215" y="6"/>
                    </a:lnTo>
                    <a:lnTo>
                      <a:pt x="179" y="14"/>
                    </a:lnTo>
                    <a:lnTo>
                      <a:pt x="168" y="3"/>
                    </a:lnTo>
                    <a:lnTo>
                      <a:pt x="224" y="0"/>
                    </a:lnTo>
                    <a:lnTo>
                      <a:pt x="226" y="2"/>
                    </a:lnTo>
                    <a:lnTo>
                      <a:pt x="232" y="11"/>
                    </a:lnTo>
                    <a:lnTo>
                      <a:pt x="238" y="21"/>
                    </a:lnTo>
                    <a:lnTo>
                      <a:pt x="240" y="35"/>
                    </a:lnTo>
                    <a:lnTo>
                      <a:pt x="233" y="49"/>
                    </a:lnTo>
                    <a:lnTo>
                      <a:pt x="225" y="62"/>
                    </a:lnTo>
                    <a:lnTo>
                      <a:pt x="218" y="71"/>
                    </a:lnTo>
                    <a:lnTo>
                      <a:pt x="214" y="76"/>
                    </a:lnTo>
                    <a:lnTo>
                      <a:pt x="0" y="51"/>
                    </a:lnTo>
                    <a:lnTo>
                      <a:pt x="4" y="45"/>
                    </a:lnTo>
                    <a:lnTo>
                      <a:pt x="4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7" name="Freeform 155"/>
              <p:cNvSpPr>
                <a:spLocks/>
              </p:cNvSpPr>
              <p:nvPr/>
            </p:nvSpPr>
            <p:spPr bwMode="auto">
              <a:xfrm>
                <a:off x="2951" y="1582"/>
                <a:ext cx="156" cy="117"/>
              </a:xfrm>
              <a:custGeom>
                <a:avLst/>
                <a:gdLst>
                  <a:gd name="T0" fmla="*/ 33 w 156"/>
                  <a:gd name="T1" fmla="*/ 0 h 117"/>
                  <a:gd name="T2" fmla="*/ 156 w 156"/>
                  <a:gd name="T3" fmla="*/ 101 h 117"/>
                  <a:gd name="T4" fmla="*/ 156 w 156"/>
                  <a:gd name="T5" fmla="*/ 115 h 117"/>
                  <a:gd name="T6" fmla="*/ 145 w 156"/>
                  <a:gd name="T7" fmla="*/ 117 h 117"/>
                  <a:gd name="T8" fmla="*/ 0 w 156"/>
                  <a:gd name="T9" fmla="*/ 48 h 117"/>
                  <a:gd name="T10" fmla="*/ 8 w 156"/>
                  <a:gd name="T11" fmla="*/ 38 h 117"/>
                  <a:gd name="T12" fmla="*/ 146 w 156"/>
                  <a:gd name="T13" fmla="*/ 112 h 117"/>
                  <a:gd name="T14" fmla="*/ 147 w 156"/>
                  <a:gd name="T15" fmla="*/ 103 h 117"/>
                  <a:gd name="T16" fmla="*/ 33 w 156"/>
                  <a:gd name="T17" fmla="*/ 12 h 117"/>
                  <a:gd name="T18" fmla="*/ 33 w 156"/>
                  <a:gd name="T19" fmla="*/ 0 h 117"/>
                  <a:gd name="T20" fmla="*/ 33 w 156"/>
                  <a:gd name="T21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6" h="117">
                    <a:moveTo>
                      <a:pt x="33" y="0"/>
                    </a:moveTo>
                    <a:lnTo>
                      <a:pt x="156" y="101"/>
                    </a:lnTo>
                    <a:lnTo>
                      <a:pt x="156" y="115"/>
                    </a:lnTo>
                    <a:lnTo>
                      <a:pt x="145" y="117"/>
                    </a:lnTo>
                    <a:lnTo>
                      <a:pt x="0" y="48"/>
                    </a:lnTo>
                    <a:lnTo>
                      <a:pt x="8" y="38"/>
                    </a:lnTo>
                    <a:lnTo>
                      <a:pt x="146" y="112"/>
                    </a:lnTo>
                    <a:lnTo>
                      <a:pt x="147" y="103"/>
                    </a:lnTo>
                    <a:lnTo>
                      <a:pt x="33" y="12"/>
                    </a:lnTo>
                    <a:lnTo>
                      <a:pt x="33" y="0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8" name="Freeform 156"/>
              <p:cNvSpPr>
                <a:spLocks/>
              </p:cNvSpPr>
              <p:nvPr/>
            </p:nvSpPr>
            <p:spPr bwMode="auto">
              <a:xfrm>
                <a:off x="3016" y="1688"/>
                <a:ext cx="74" cy="48"/>
              </a:xfrm>
              <a:custGeom>
                <a:avLst/>
                <a:gdLst>
                  <a:gd name="T0" fmla="*/ 0 w 74"/>
                  <a:gd name="T1" fmla="*/ 42 h 48"/>
                  <a:gd name="T2" fmla="*/ 63 w 74"/>
                  <a:gd name="T3" fmla="*/ 0 h 48"/>
                  <a:gd name="T4" fmla="*/ 74 w 74"/>
                  <a:gd name="T5" fmla="*/ 7 h 48"/>
                  <a:gd name="T6" fmla="*/ 0 w 74"/>
                  <a:gd name="T7" fmla="*/ 48 h 48"/>
                  <a:gd name="T8" fmla="*/ 0 w 74"/>
                  <a:gd name="T9" fmla="*/ 42 h 48"/>
                  <a:gd name="T10" fmla="*/ 0 w 74"/>
                  <a:gd name="T11" fmla="*/ 4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48">
                    <a:moveTo>
                      <a:pt x="0" y="42"/>
                    </a:moveTo>
                    <a:lnTo>
                      <a:pt x="63" y="0"/>
                    </a:lnTo>
                    <a:lnTo>
                      <a:pt x="74" y="7"/>
                    </a:lnTo>
                    <a:lnTo>
                      <a:pt x="0" y="48"/>
                    </a:lnTo>
                    <a:lnTo>
                      <a:pt x="0" y="42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9" name="Freeform 157"/>
              <p:cNvSpPr>
                <a:spLocks/>
              </p:cNvSpPr>
              <p:nvPr/>
            </p:nvSpPr>
            <p:spPr bwMode="auto">
              <a:xfrm>
                <a:off x="3010" y="1725"/>
                <a:ext cx="91" cy="38"/>
              </a:xfrm>
              <a:custGeom>
                <a:avLst/>
                <a:gdLst>
                  <a:gd name="T0" fmla="*/ 0 w 91"/>
                  <a:gd name="T1" fmla="*/ 33 h 38"/>
                  <a:gd name="T2" fmla="*/ 91 w 91"/>
                  <a:gd name="T3" fmla="*/ 0 h 38"/>
                  <a:gd name="T4" fmla="*/ 90 w 91"/>
                  <a:gd name="T5" fmla="*/ 13 h 38"/>
                  <a:gd name="T6" fmla="*/ 1 w 91"/>
                  <a:gd name="T7" fmla="*/ 38 h 38"/>
                  <a:gd name="T8" fmla="*/ 0 w 91"/>
                  <a:gd name="T9" fmla="*/ 33 h 38"/>
                  <a:gd name="T10" fmla="*/ 0 w 91"/>
                  <a:gd name="T11" fmla="*/ 3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1" h="38">
                    <a:moveTo>
                      <a:pt x="0" y="33"/>
                    </a:moveTo>
                    <a:lnTo>
                      <a:pt x="91" y="0"/>
                    </a:lnTo>
                    <a:lnTo>
                      <a:pt x="90" y="13"/>
                    </a:lnTo>
                    <a:lnTo>
                      <a:pt x="1" y="38"/>
                    </a:lnTo>
                    <a:lnTo>
                      <a:pt x="0" y="33"/>
                    </a:ln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0" name="Freeform 158"/>
              <p:cNvSpPr>
                <a:spLocks/>
              </p:cNvSpPr>
              <p:nvPr/>
            </p:nvSpPr>
            <p:spPr bwMode="auto">
              <a:xfrm>
                <a:off x="3063" y="1703"/>
                <a:ext cx="49" cy="143"/>
              </a:xfrm>
              <a:custGeom>
                <a:avLst/>
                <a:gdLst>
                  <a:gd name="T0" fmla="*/ 49 w 49"/>
                  <a:gd name="T1" fmla="*/ 0 h 143"/>
                  <a:gd name="T2" fmla="*/ 40 w 49"/>
                  <a:gd name="T3" fmla="*/ 11 h 143"/>
                  <a:gd name="T4" fmla="*/ 0 w 49"/>
                  <a:gd name="T5" fmla="*/ 143 h 143"/>
                  <a:gd name="T6" fmla="*/ 16 w 49"/>
                  <a:gd name="T7" fmla="*/ 143 h 143"/>
                  <a:gd name="T8" fmla="*/ 45 w 49"/>
                  <a:gd name="T9" fmla="*/ 13 h 143"/>
                  <a:gd name="T10" fmla="*/ 49 w 49"/>
                  <a:gd name="T11" fmla="*/ 0 h 143"/>
                  <a:gd name="T12" fmla="*/ 49 w 49"/>
                  <a:gd name="T13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143">
                    <a:moveTo>
                      <a:pt x="49" y="0"/>
                    </a:moveTo>
                    <a:lnTo>
                      <a:pt x="40" y="11"/>
                    </a:lnTo>
                    <a:lnTo>
                      <a:pt x="0" y="143"/>
                    </a:lnTo>
                    <a:lnTo>
                      <a:pt x="16" y="143"/>
                    </a:lnTo>
                    <a:lnTo>
                      <a:pt x="45" y="13"/>
                    </a:lnTo>
                    <a:lnTo>
                      <a:pt x="49" y="0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1" name="Freeform 159"/>
              <p:cNvSpPr>
                <a:spLocks/>
              </p:cNvSpPr>
              <p:nvPr/>
            </p:nvSpPr>
            <p:spPr bwMode="auto">
              <a:xfrm>
                <a:off x="3089" y="1706"/>
                <a:ext cx="35" cy="141"/>
              </a:xfrm>
              <a:custGeom>
                <a:avLst/>
                <a:gdLst>
                  <a:gd name="T0" fmla="*/ 28 w 35"/>
                  <a:gd name="T1" fmla="*/ 0 h 141"/>
                  <a:gd name="T2" fmla="*/ 35 w 35"/>
                  <a:gd name="T3" fmla="*/ 10 h 141"/>
                  <a:gd name="T4" fmla="*/ 9 w 35"/>
                  <a:gd name="T5" fmla="*/ 139 h 141"/>
                  <a:gd name="T6" fmla="*/ 7 w 35"/>
                  <a:gd name="T7" fmla="*/ 139 h 141"/>
                  <a:gd name="T8" fmla="*/ 5 w 35"/>
                  <a:gd name="T9" fmla="*/ 140 h 141"/>
                  <a:gd name="T10" fmla="*/ 1 w 35"/>
                  <a:gd name="T11" fmla="*/ 141 h 141"/>
                  <a:gd name="T12" fmla="*/ 0 w 35"/>
                  <a:gd name="T13" fmla="*/ 140 h 141"/>
                  <a:gd name="T14" fmla="*/ 5 w 35"/>
                  <a:gd name="T15" fmla="*/ 118 h 141"/>
                  <a:gd name="T16" fmla="*/ 15 w 35"/>
                  <a:gd name="T17" fmla="*/ 74 h 141"/>
                  <a:gd name="T18" fmla="*/ 25 w 35"/>
                  <a:gd name="T19" fmla="*/ 31 h 141"/>
                  <a:gd name="T20" fmla="*/ 31 w 35"/>
                  <a:gd name="T21" fmla="*/ 12 h 141"/>
                  <a:gd name="T22" fmla="*/ 28 w 35"/>
                  <a:gd name="T23" fmla="*/ 0 h 141"/>
                  <a:gd name="T24" fmla="*/ 28 w 35"/>
                  <a:gd name="T2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41">
                    <a:moveTo>
                      <a:pt x="28" y="0"/>
                    </a:moveTo>
                    <a:lnTo>
                      <a:pt x="35" y="10"/>
                    </a:lnTo>
                    <a:lnTo>
                      <a:pt x="9" y="139"/>
                    </a:lnTo>
                    <a:lnTo>
                      <a:pt x="7" y="139"/>
                    </a:lnTo>
                    <a:lnTo>
                      <a:pt x="5" y="140"/>
                    </a:lnTo>
                    <a:lnTo>
                      <a:pt x="1" y="141"/>
                    </a:lnTo>
                    <a:lnTo>
                      <a:pt x="0" y="140"/>
                    </a:lnTo>
                    <a:lnTo>
                      <a:pt x="5" y="118"/>
                    </a:lnTo>
                    <a:lnTo>
                      <a:pt x="15" y="74"/>
                    </a:lnTo>
                    <a:lnTo>
                      <a:pt x="25" y="31"/>
                    </a:lnTo>
                    <a:lnTo>
                      <a:pt x="31" y="12"/>
                    </a:lnTo>
                    <a:lnTo>
                      <a:pt x="28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2" name="Freeform 160"/>
              <p:cNvSpPr>
                <a:spLocks/>
              </p:cNvSpPr>
              <p:nvPr/>
            </p:nvSpPr>
            <p:spPr bwMode="auto">
              <a:xfrm>
                <a:off x="3094" y="1659"/>
                <a:ext cx="61" cy="77"/>
              </a:xfrm>
              <a:custGeom>
                <a:avLst/>
                <a:gdLst>
                  <a:gd name="T0" fmla="*/ 0 w 61"/>
                  <a:gd name="T1" fmla="*/ 18 h 77"/>
                  <a:gd name="T2" fmla="*/ 35 w 61"/>
                  <a:gd name="T3" fmla="*/ 0 h 77"/>
                  <a:gd name="T4" fmla="*/ 38 w 61"/>
                  <a:gd name="T5" fmla="*/ 0 h 77"/>
                  <a:gd name="T6" fmla="*/ 46 w 61"/>
                  <a:gd name="T7" fmla="*/ 5 h 77"/>
                  <a:gd name="T8" fmla="*/ 54 w 61"/>
                  <a:gd name="T9" fmla="*/ 13 h 77"/>
                  <a:gd name="T10" fmla="*/ 61 w 61"/>
                  <a:gd name="T11" fmla="*/ 24 h 77"/>
                  <a:gd name="T12" fmla="*/ 60 w 61"/>
                  <a:gd name="T13" fmla="*/ 38 h 77"/>
                  <a:gd name="T14" fmla="*/ 56 w 61"/>
                  <a:gd name="T15" fmla="*/ 54 h 77"/>
                  <a:gd name="T16" fmla="*/ 52 w 61"/>
                  <a:gd name="T17" fmla="*/ 66 h 77"/>
                  <a:gd name="T18" fmla="*/ 50 w 61"/>
                  <a:gd name="T19" fmla="*/ 71 h 77"/>
                  <a:gd name="T20" fmla="*/ 26 w 61"/>
                  <a:gd name="T21" fmla="*/ 77 h 77"/>
                  <a:gd name="T22" fmla="*/ 28 w 61"/>
                  <a:gd name="T23" fmla="*/ 66 h 77"/>
                  <a:gd name="T24" fmla="*/ 42 w 61"/>
                  <a:gd name="T25" fmla="*/ 66 h 77"/>
                  <a:gd name="T26" fmla="*/ 43 w 61"/>
                  <a:gd name="T27" fmla="*/ 61 h 77"/>
                  <a:gd name="T28" fmla="*/ 46 w 61"/>
                  <a:gd name="T29" fmla="*/ 52 h 77"/>
                  <a:gd name="T30" fmla="*/ 49 w 61"/>
                  <a:gd name="T31" fmla="*/ 39 h 77"/>
                  <a:gd name="T32" fmla="*/ 50 w 61"/>
                  <a:gd name="T33" fmla="*/ 29 h 77"/>
                  <a:gd name="T34" fmla="*/ 48 w 61"/>
                  <a:gd name="T35" fmla="*/ 20 h 77"/>
                  <a:gd name="T36" fmla="*/ 44 w 61"/>
                  <a:gd name="T37" fmla="*/ 15 h 77"/>
                  <a:gd name="T38" fmla="*/ 40 w 61"/>
                  <a:gd name="T39" fmla="*/ 12 h 77"/>
                  <a:gd name="T40" fmla="*/ 38 w 61"/>
                  <a:gd name="T41" fmla="*/ 12 h 77"/>
                  <a:gd name="T42" fmla="*/ 37 w 61"/>
                  <a:gd name="T43" fmla="*/ 12 h 77"/>
                  <a:gd name="T44" fmla="*/ 37 w 61"/>
                  <a:gd name="T45" fmla="*/ 13 h 77"/>
                  <a:gd name="T46" fmla="*/ 35 w 61"/>
                  <a:gd name="T47" fmla="*/ 16 h 77"/>
                  <a:gd name="T48" fmla="*/ 35 w 61"/>
                  <a:gd name="T49" fmla="*/ 21 h 77"/>
                  <a:gd name="T50" fmla="*/ 35 w 61"/>
                  <a:gd name="T51" fmla="*/ 26 h 77"/>
                  <a:gd name="T52" fmla="*/ 37 w 61"/>
                  <a:gd name="T53" fmla="*/ 34 h 77"/>
                  <a:gd name="T54" fmla="*/ 37 w 61"/>
                  <a:gd name="T55" fmla="*/ 39 h 77"/>
                  <a:gd name="T56" fmla="*/ 38 w 61"/>
                  <a:gd name="T57" fmla="*/ 41 h 77"/>
                  <a:gd name="T58" fmla="*/ 37 w 61"/>
                  <a:gd name="T59" fmla="*/ 40 h 77"/>
                  <a:gd name="T60" fmla="*/ 34 w 61"/>
                  <a:gd name="T61" fmla="*/ 38 h 77"/>
                  <a:gd name="T62" fmla="*/ 30 w 61"/>
                  <a:gd name="T63" fmla="*/ 35 h 77"/>
                  <a:gd name="T64" fmla="*/ 28 w 61"/>
                  <a:gd name="T65" fmla="*/ 30 h 77"/>
                  <a:gd name="T66" fmla="*/ 26 w 61"/>
                  <a:gd name="T67" fmla="*/ 24 h 77"/>
                  <a:gd name="T68" fmla="*/ 26 w 61"/>
                  <a:gd name="T69" fmla="*/ 19 h 77"/>
                  <a:gd name="T70" fmla="*/ 27 w 61"/>
                  <a:gd name="T71" fmla="*/ 15 h 77"/>
                  <a:gd name="T72" fmla="*/ 28 w 61"/>
                  <a:gd name="T73" fmla="*/ 14 h 77"/>
                  <a:gd name="T74" fmla="*/ 7 w 61"/>
                  <a:gd name="T75" fmla="*/ 26 h 77"/>
                  <a:gd name="T76" fmla="*/ 0 w 61"/>
                  <a:gd name="T77" fmla="*/ 18 h 77"/>
                  <a:gd name="T78" fmla="*/ 0 w 61"/>
                  <a:gd name="T79" fmla="*/ 1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" h="77">
                    <a:moveTo>
                      <a:pt x="0" y="18"/>
                    </a:moveTo>
                    <a:lnTo>
                      <a:pt x="35" y="0"/>
                    </a:lnTo>
                    <a:lnTo>
                      <a:pt x="38" y="0"/>
                    </a:lnTo>
                    <a:lnTo>
                      <a:pt x="46" y="5"/>
                    </a:lnTo>
                    <a:lnTo>
                      <a:pt x="54" y="13"/>
                    </a:lnTo>
                    <a:lnTo>
                      <a:pt x="61" y="24"/>
                    </a:lnTo>
                    <a:lnTo>
                      <a:pt x="60" y="38"/>
                    </a:lnTo>
                    <a:lnTo>
                      <a:pt x="56" y="54"/>
                    </a:lnTo>
                    <a:lnTo>
                      <a:pt x="52" y="66"/>
                    </a:lnTo>
                    <a:lnTo>
                      <a:pt x="50" y="71"/>
                    </a:lnTo>
                    <a:lnTo>
                      <a:pt x="26" y="77"/>
                    </a:lnTo>
                    <a:lnTo>
                      <a:pt x="28" y="66"/>
                    </a:lnTo>
                    <a:lnTo>
                      <a:pt x="42" y="66"/>
                    </a:lnTo>
                    <a:lnTo>
                      <a:pt x="43" y="61"/>
                    </a:lnTo>
                    <a:lnTo>
                      <a:pt x="46" y="52"/>
                    </a:lnTo>
                    <a:lnTo>
                      <a:pt x="49" y="39"/>
                    </a:lnTo>
                    <a:lnTo>
                      <a:pt x="50" y="29"/>
                    </a:lnTo>
                    <a:lnTo>
                      <a:pt x="48" y="20"/>
                    </a:lnTo>
                    <a:lnTo>
                      <a:pt x="44" y="15"/>
                    </a:lnTo>
                    <a:lnTo>
                      <a:pt x="40" y="12"/>
                    </a:lnTo>
                    <a:lnTo>
                      <a:pt x="38" y="12"/>
                    </a:lnTo>
                    <a:lnTo>
                      <a:pt x="37" y="12"/>
                    </a:lnTo>
                    <a:lnTo>
                      <a:pt x="37" y="13"/>
                    </a:lnTo>
                    <a:lnTo>
                      <a:pt x="35" y="16"/>
                    </a:lnTo>
                    <a:lnTo>
                      <a:pt x="35" y="21"/>
                    </a:lnTo>
                    <a:lnTo>
                      <a:pt x="35" y="26"/>
                    </a:lnTo>
                    <a:lnTo>
                      <a:pt x="37" y="34"/>
                    </a:lnTo>
                    <a:lnTo>
                      <a:pt x="37" y="39"/>
                    </a:lnTo>
                    <a:lnTo>
                      <a:pt x="38" y="41"/>
                    </a:lnTo>
                    <a:lnTo>
                      <a:pt x="37" y="40"/>
                    </a:lnTo>
                    <a:lnTo>
                      <a:pt x="34" y="38"/>
                    </a:lnTo>
                    <a:lnTo>
                      <a:pt x="30" y="35"/>
                    </a:lnTo>
                    <a:lnTo>
                      <a:pt x="28" y="30"/>
                    </a:lnTo>
                    <a:lnTo>
                      <a:pt x="26" y="24"/>
                    </a:lnTo>
                    <a:lnTo>
                      <a:pt x="26" y="19"/>
                    </a:lnTo>
                    <a:lnTo>
                      <a:pt x="27" y="15"/>
                    </a:lnTo>
                    <a:lnTo>
                      <a:pt x="28" y="14"/>
                    </a:lnTo>
                    <a:lnTo>
                      <a:pt x="7" y="26"/>
                    </a:lnTo>
                    <a:lnTo>
                      <a:pt x="0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3" name="Freeform 161"/>
              <p:cNvSpPr>
                <a:spLocks/>
              </p:cNvSpPr>
              <p:nvPr/>
            </p:nvSpPr>
            <p:spPr bwMode="auto">
              <a:xfrm>
                <a:off x="2851" y="1734"/>
                <a:ext cx="43" cy="32"/>
              </a:xfrm>
              <a:custGeom>
                <a:avLst/>
                <a:gdLst>
                  <a:gd name="T0" fmla="*/ 8 w 43"/>
                  <a:gd name="T1" fmla="*/ 0 h 32"/>
                  <a:gd name="T2" fmla="*/ 10 w 43"/>
                  <a:gd name="T3" fmla="*/ 0 h 32"/>
                  <a:gd name="T4" fmla="*/ 15 w 43"/>
                  <a:gd name="T5" fmla="*/ 2 h 32"/>
                  <a:gd name="T6" fmla="*/ 21 w 43"/>
                  <a:gd name="T7" fmla="*/ 4 h 32"/>
                  <a:gd name="T8" fmla="*/ 29 w 43"/>
                  <a:gd name="T9" fmla="*/ 10 h 32"/>
                  <a:gd name="T10" fmla="*/ 34 w 43"/>
                  <a:gd name="T11" fmla="*/ 15 h 32"/>
                  <a:gd name="T12" fmla="*/ 39 w 43"/>
                  <a:gd name="T13" fmla="*/ 20 h 32"/>
                  <a:gd name="T14" fmla="*/ 42 w 43"/>
                  <a:gd name="T15" fmla="*/ 24 h 32"/>
                  <a:gd name="T16" fmla="*/ 43 w 43"/>
                  <a:gd name="T17" fmla="*/ 26 h 32"/>
                  <a:gd name="T18" fmla="*/ 32 w 43"/>
                  <a:gd name="T19" fmla="*/ 32 h 32"/>
                  <a:gd name="T20" fmla="*/ 32 w 43"/>
                  <a:gd name="T21" fmla="*/ 30 h 32"/>
                  <a:gd name="T22" fmla="*/ 31 w 43"/>
                  <a:gd name="T23" fmla="*/ 28 h 32"/>
                  <a:gd name="T24" fmla="*/ 28 w 43"/>
                  <a:gd name="T25" fmla="*/ 22 h 32"/>
                  <a:gd name="T26" fmla="*/ 24 w 43"/>
                  <a:gd name="T27" fmla="*/ 18 h 32"/>
                  <a:gd name="T28" fmla="*/ 16 w 43"/>
                  <a:gd name="T29" fmla="*/ 13 h 32"/>
                  <a:gd name="T30" fmla="*/ 9 w 43"/>
                  <a:gd name="T31" fmla="*/ 9 h 32"/>
                  <a:gd name="T32" fmla="*/ 2 w 43"/>
                  <a:gd name="T33" fmla="*/ 5 h 32"/>
                  <a:gd name="T34" fmla="*/ 0 w 43"/>
                  <a:gd name="T35" fmla="*/ 5 h 32"/>
                  <a:gd name="T36" fmla="*/ 8 w 43"/>
                  <a:gd name="T37" fmla="*/ 0 h 32"/>
                  <a:gd name="T38" fmla="*/ 8 w 43"/>
                  <a:gd name="T3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3" h="32">
                    <a:moveTo>
                      <a:pt x="8" y="0"/>
                    </a:moveTo>
                    <a:lnTo>
                      <a:pt x="10" y="0"/>
                    </a:lnTo>
                    <a:lnTo>
                      <a:pt x="15" y="2"/>
                    </a:lnTo>
                    <a:lnTo>
                      <a:pt x="21" y="4"/>
                    </a:lnTo>
                    <a:lnTo>
                      <a:pt x="29" y="10"/>
                    </a:lnTo>
                    <a:lnTo>
                      <a:pt x="34" y="15"/>
                    </a:lnTo>
                    <a:lnTo>
                      <a:pt x="39" y="20"/>
                    </a:lnTo>
                    <a:lnTo>
                      <a:pt x="42" y="24"/>
                    </a:lnTo>
                    <a:lnTo>
                      <a:pt x="43" y="26"/>
                    </a:lnTo>
                    <a:lnTo>
                      <a:pt x="32" y="32"/>
                    </a:lnTo>
                    <a:lnTo>
                      <a:pt x="32" y="30"/>
                    </a:lnTo>
                    <a:lnTo>
                      <a:pt x="31" y="28"/>
                    </a:lnTo>
                    <a:lnTo>
                      <a:pt x="28" y="22"/>
                    </a:lnTo>
                    <a:lnTo>
                      <a:pt x="24" y="18"/>
                    </a:lnTo>
                    <a:lnTo>
                      <a:pt x="16" y="13"/>
                    </a:lnTo>
                    <a:lnTo>
                      <a:pt x="9" y="9"/>
                    </a:lnTo>
                    <a:lnTo>
                      <a:pt x="2" y="5"/>
                    </a:lnTo>
                    <a:lnTo>
                      <a:pt x="0" y="5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4" name="Freeform 162"/>
              <p:cNvSpPr>
                <a:spLocks/>
              </p:cNvSpPr>
              <p:nvPr/>
            </p:nvSpPr>
            <p:spPr bwMode="auto">
              <a:xfrm>
                <a:off x="2907" y="1810"/>
                <a:ext cx="9" cy="23"/>
              </a:xfrm>
              <a:custGeom>
                <a:avLst/>
                <a:gdLst>
                  <a:gd name="T0" fmla="*/ 7 w 9"/>
                  <a:gd name="T1" fmla="*/ 0 h 23"/>
                  <a:gd name="T2" fmla="*/ 9 w 9"/>
                  <a:gd name="T3" fmla="*/ 18 h 23"/>
                  <a:gd name="T4" fmla="*/ 0 w 9"/>
                  <a:gd name="T5" fmla="*/ 23 h 23"/>
                  <a:gd name="T6" fmla="*/ 0 w 9"/>
                  <a:gd name="T7" fmla="*/ 2 h 23"/>
                  <a:gd name="T8" fmla="*/ 7 w 9"/>
                  <a:gd name="T9" fmla="*/ 0 h 23"/>
                  <a:gd name="T10" fmla="*/ 7 w 9"/>
                  <a:gd name="T11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23">
                    <a:moveTo>
                      <a:pt x="7" y="0"/>
                    </a:moveTo>
                    <a:lnTo>
                      <a:pt x="9" y="18"/>
                    </a:lnTo>
                    <a:lnTo>
                      <a:pt x="0" y="23"/>
                    </a:lnTo>
                    <a:lnTo>
                      <a:pt x="0" y="2"/>
                    </a:lnTo>
                    <a:lnTo>
                      <a:pt x="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5" name="Freeform 163"/>
              <p:cNvSpPr>
                <a:spLocks/>
              </p:cNvSpPr>
              <p:nvPr/>
            </p:nvSpPr>
            <p:spPr bwMode="auto">
              <a:xfrm>
                <a:off x="2876" y="1861"/>
                <a:ext cx="23" cy="19"/>
              </a:xfrm>
              <a:custGeom>
                <a:avLst/>
                <a:gdLst>
                  <a:gd name="T0" fmla="*/ 23 w 23"/>
                  <a:gd name="T1" fmla="*/ 4 h 19"/>
                  <a:gd name="T2" fmla="*/ 21 w 23"/>
                  <a:gd name="T3" fmla="*/ 2 h 19"/>
                  <a:gd name="T4" fmla="*/ 17 w 23"/>
                  <a:gd name="T5" fmla="*/ 0 h 19"/>
                  <a:gd name="T6" fmla="*/ 10 w 23"/>
                  <a:gd name="T7" fmla="*/ 0 h 19"/>
                  <a:gd name="T8" fmla="*/ 6 w 23"/>
                  <a:gd name="T9" fmla="*/ 4 h 19"/>
                  <a:gd name="T10" fmla="*/ 3 w 23"/>
                  <a:gd name="T11" fmla="*/ 7 h 19"/>
                  <a:gd name="T12" fmla="*/ 2 w 23"/>
                  <a:gd name="T13" fmla="*/ 11 h 19"/>
                  <a:gd name="T14" fmla="*/ 0 w 23"/>
                  <a:gd name="T15" fmla="*/ 14 h 19"/>
                  <a:gd name="T16" fmla="*/ 0 w 23"/>
                  <a:gd name="T17" fmla="*/ 15 h 19"/>
                  <a:gd name="T18" fmla="*/ 14 w 23"/>
                  <a:gd name="T19" fmla="*/ 19 h 19"/>
                  <a:gd name="T20" fmla="*/ 14 w 23"/>
                  <a:gd name="T21" fmla="*/ 15 h 19"/>
                  <a:gd name="T22" fmla="*/ 6 w 23"/>
                  <a:gd name="T23" fmla="*/ 13 h 19"/>
                  <a:gd name="T24" fmla="*/ 6 w 23"/>
                  <a:gd name="T25" fmla="*/ 12 h 19"/>
                  <a:gd name="T26" fmla="*/ 7 w 23"/>
                  <a:gd name="T27" fmla="*/ 10 h 19"/>
                  <a:gd name="T28" fmla="*/ 8 w 23"/>
                  <a:gd name="T29" fmla="*/ 8 h 19"/>
                  <a:gd name="T30" fmla="*/ 10 w 23"/>
                  <a:gd name="T31" fmla="*/ 6 h 19"/>
                  <a:gd name="T32" fmla="*/ 13 w 23"/>
                  <a:gd name="T33" fmla="*/ 4 h 19"/>
                  <a:gd name="T34" fmla="*/ 16 w 23"/>
                  <a:gd name="T35" fmla="*/ 4 h 19"/>
                  <a:gd name="T36" fmla="*/ 20 w 23"/>
                  <a:gd name="T37" fmla="*/ 8 h 19"/>
                  <a:gd name="T38" fmla="*/ 23 w 23"/>
                  <a:gd name="T39" fmla="*/ 4 h 19"/>
                  <a:gd name="T40" fmla="*/ 23 w 23"/>
                  <a:gd name="T41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3" y="4"/>
                    </a:moveTo>
                    <a:lnTo>
                      <a:pt x="21" y="2"/>
                    </a:lnTo>
                    <a:lnTo>
                      <a:pt x="17" y="0"/>
                    </a:lnTo>
                    <a:lnTo>
                      <a:pt x="10" y="0"/>
                    </a:lnTo>
                    <a:lnTo>
                      <a:pt x="6" y="4"/>
                    </a:lnTo>
                    <a:lnTo>
                      <a:pt x="3" y="7"/>
                    </a:lnTo>
                    <a:lnTo>
                      <a:pt x="2" y="11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14" y="19"/>
                    </a:lnTo>
                    <a:lnTo>
                      <a:pt x="14" y="15"/>
                    </a:lnTo>
                    <a:lnTo>
                      <a:pt x="6" y="13"/>
                    </a:lnTo>
                    <a:lnTo>
                      <a:pt x="6" y="12"/>
                    </a:lnTo>
                    <a:lnTo>
                      <a:pt x="7" y="10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3" y="4"/>
                    </a:lnTo>
                    <a:lnTo>
                      <a:pt x="16" y="4"/>
                    </a:lnTo>
                    <a:lnTo>
                      <a:pt x="20" y="8"/>
                    </a:lnTo>
                    <a:lnTo>
                      <a:pt x="23" y="4"/>
                    </a:ln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6" name="Freeform 164"/>
              <p:cNvSpPr>
                <a:spLocks/>
              </p:cNvSpPr>
              <p:nvPr/>
            </p:nvSpPr>
            <p:spPr bwMode="auto">
              <a:xfrm>
                <a:off x="2826" y="1870"/>
                <a:ext cx="17" cy="21"/>
              </a:xfrm>
              <a:custGeom>
                <a:avLst/>
                <a:gdLst>
                  <a:gd name="T0" fmla="*/ 0 w 17"/>
                  <a:gd name="T1" fmla="*/ 4 h 21"/>
                  <a:gd name="T2" fmla="*/ 0 w 17"/>
                  <a:gd name="T3" fmla="*/ 3 h 21"/>
                  <a:gd name="T4" fmla="*/ 3 w 17"/>
                  <a:gd name="T5" fmla="*/ 1 h 21"/>
                  <a:gd name="T6" fmla="*/ 6 w 17"/>
                  <a:gd name="T7" fmla="*/ 0 h 21"/>
                  <a:gd name="T8" fmla="*/ 9 w 17"/>
                  <a:gd name="T9" fmla="*/ 1 h 21"/>
                  <a:gd name="T10" fmla="*/ 11 w 17"/>
                  <a:gd name="T11" fmla="*/ 4 h 21"/>
                  <a:gd name="T12" fmla="*/ 15 w 17"/>
                  <a:gd name="T13" fmla="*/ 8 h 21"/>
                  <a:gd name="T14" fmla="*/ 16 w 17"/>
                  <a:gd name="T15" fmla="*/ 13 h 21"/>
                  <a:gd name="T16" fmla="*/ 17 w 17"/>
                  <a:gd name="T17" fmla="*/ 15 h 21"/>
                  <a:gd name="T18" fmla="*/ 8 w 17"/>
                  <a:gd name="T19" fmla="*/ 21 h 21"/>
                  <a:gd name="T20" fmla="*/ 3 w 17"/>
                  <a:gd name="T21" fmla="*/ 19 h 21"/>
                  <a:gd name="T22" fmla="*/ 11 w 17"/>
                  <a:gd name="T23" fmla="*/ 15 h 21"/>
                  <a:gd name="T24" fmla="*/ 11 w 17"/>
                  <a:gd name="T25" fmla="*/ 13 h 21"/>
                  <a:gd name="T26" fmla="*/ 10 w 17"/>
                  <a:gd name="T27" fmla="*/ 10 h 21"/>
                  <a:gd name="T28" fmla="*/ 8 w 17"/>
                  <a:gd name="T29" fmla="*/ 6 h 21"/>
                  <a:gd name="T30" fmla="*/ 7 w 17"/>
                  <a:gd name="T31" fmla="*/ 5 h 21"/>
                  <a:gd name="T32" fmla="*/ 4 w 17"/>
                  <a:gd name="T33" fmla="*/ 5 h 21"/>
                  <a:gd name="T34" fmla="*/ 2 w 17"/>
                  <a:gd name="T35" fmla="*/ 7 h 21"/>
                  <a:gd name="T36" fmla="*/ 0 w 17"/>
                  <a:gd name="T37" fmla="*/ 8 h 21"/>
                  <a:gd name="T38" fmla="*/ 0 w 17"/>
                  <a:gd name="T39" fmla="*/ 10 h 21"/>
                  <a:gd name="T40" fmla="*/ 0 w 17"/>
                  <a:gd name="T41" fmla="*/ 4 h 21"/>
                  <a:gd name="T42" fmla="*/ 0 w 17"/>
                  <a:gd name="T43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21">
                    <a:moveTo>
                      <a:pt x="0" y="4"/>
                    </a:moveTo>
                    <a:lnTo>
                      <a:pt x="0" y="3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9" y="1"/>
                    </a:lnTo>
                    <a:lnTo>
                      <a:pt x="11" y="4"/>
                    </a:lnTo>
                    <a:lnTo>
                      <a:pt x="15" y="8"/>
                    </a:lnTo>
                    <a:lnTo>
                      <a:pt x="16" y="13"/>
                    </a:lnTo>
                    <a:lnTo>
                      <a:pt x="17" y="15"/>
                    </a:lnTo>
                    <a:lnTo>
                      <a:pt x="8" y="21"/>
                    </a:lnTo>
                    <a:lnTo>
                      <a:pt x="3" y="19"/>
                    </a:lnTo>
                    <a:lnTo>
                      <a:pt x="11" y="15"/>
                    </a:lnTo>
                    <a:lnTo>
                      <a:pt x="11" y="13"/>
                    </a:lnTo>
                    <a:lnTo>
                      <a:pt x="10" y="10"/>
                    </a:lnTo>
                    <a:lnTo>
                      <a:pt x="8" y="6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7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7" name="Freeform 165"/>
              <p:cNvSpPr>
                <a:spLocks/>
              </p:cNvSpPr>
              <p:nvPr/>
            </p:nvSpPr>
            <p:spPr bwMode="auto">
              <a:xfrm>
                <a:off x="2912" y="1840"/>
                <a:ext cx="17" cy="18"/>
              </a:xfrm>
              <a:custGeom>
                <a:avLst/>
                <a:gdLst>
                  <a:gd name="T0" fmla="*/ 16 w 17"/>
                  <a:gd name="T1" fmla="*/ 1 h 18"/>
                  <a:gd name="T2" fmla="*/ 15 w 17"/>
                  <a:gd name="T3" fmla="*/ 0 h 18"/>
                  <a:gd name="T4" fmla="*/ 11 w 17"/>
                  <a:gd name="T5" fmla="*/ 0 h 18"/>
                  <a:gd name="T6" fmla="*/ 8 w 17"/>
                  <a:gd name="T7" fmla="*/ 1 h 18"/>
                  <a:gd name="T8" fmla="*/ 4 w 17"/>
                  <a:gd name="T9" fmla="*/ 3 h 18"/>
                  <a:gd name="T10" fmla="*/ 2 w 17"/>
                  <a:gd name="T11" fmla="*/ 6 h 18"/>
                  <a:gd name="T12" fmla="*/ 0 w 17"/>
                  <a:gd name="T13" fmla="*/ 10 h 18"/>
                  <a:gd name="T14" fmla="*/ 0 w 17"/>
                  <a:gd name="T15" fmla="*/ 13 h 18"/>
                  <a:gd name="T16" fmla="*/ 0 w 17"/>
                  <a:gd name="T17" fmla="*/ 15 h 18"/>
                  <a:gd name="T18" fmla="*/ 15 w 17"/>
                  <a:gd name="T19" fmla="*/ 18 h 18"/>
                  <a:gd name="T20" fmla="*/ 14 w 17"/>
                  <a:gd name="T21" fmla="*/ 14 h 18"/>
                  <a:gd name="T22" fmla="*/ 4 w 17"/>
                  <a:gd name="T23" fmla="*/ 14 h 18"/>
                  <a:gd name="T24" fmla="*/ 4 w 17"/>
                  <a:gd name="T25" fmla="*/ 13 h 18"/>
                  <a:gd name="T26" fmla="*/ 4 w 17"/>
                  <a:gd name="T27" fmla="*/ 11 h 18"/>
                  <a:gd name="T28" fmla="*/ 5 w 17"/>
                  <a:gd name="T29" fmla="*/ 8 h 18"/>
                  <a:gd name="T30" fmla="*/ 7 w 17"/>
                  <a:gd name="T31" fmla="*/ 6 h 18"/>
                  <a:gd name="T32" fmla="*/ 10 w 17"/>
                  <a:gd name="T33" fmla="*/ 5 h 18"/>
                  <a:gd name="T34" fmla="*/ 14 w 17"/>
                  <a:gd name="T35" fmla="*/ 5 h 18"/>
                  <a:gd name="T36" fmla="*/ 16 w 17"/>
                  <a:gd name="T37" fmla="*/ 5 h 18"/>
                  <a:gd name="T38" fmla="*/ 17 w 17"/>
                  <a:gd name="T39" fmla="*/ 5 h 18"/>
                  <a:gd name="T40" fmla="*/ 16 w 17"/>
                  <a:gd name="T41" fmla="*/ 1 h 18"/>
                  <a:gd name="T42" fmla="*/ 16 w 17"/>
                  <a:gd name="T43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8">
                    <a:moveTo>
                      <a:pt x="16" y="1"/>
                    </a:moveTo>
                    <a:lnTo>
                      <a:pt x="15" y="0"/>
                    </a:lnTo>
                    <a:lnTo>
                      <a:pt x="11" y="0"/>
                    </a:lnTo>
                    <a:lnTo>
                      <a:pt x="8" y="1"/>
                    </a:lnTo>
                    <a:lnTo>
                      <a:pt x="4" y="3"/>
                    </a:lnTo>
                    <a:lnTo>
                      <a:pt x="2" y="6"/>
                    </a:lnTo>
                    <a:lnTo>
                      <a:pt x="0" y="10"/>
                    </a:lnTo>
                    <a:lnTo>
                      <a:pt x="0" y="13"/>
                    </a:lnTo>
                    <a:lnTo>
                      <a:pt x="0" y="15"/>
                    </a:lnTo>
                    <a:lnTo>
                      <a:pt x="15" y="18"/>
                    </a:lnTo>
                    <a:lnTo>
                      <a:pt x="14" y="14"/>
                    </a:lnTo>
                    <a:lnTo>
                      <a:pt x="4" y="14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5" y="8"/>
                    </a:lnTo>
                    <a:lnTo>
                      <a:pt x="7" y="6"/>
                    </a:lnTo>
                    <a:lnTo>
                      <a:pt x="10" y="5"/>
                    </a:lnTo>
                    <a:lnTo>
                      <a:pt x="14" y="5"/>
                    </a:lnTo>
                    <a:lnTo>
                      <a:pt x="16" y="5"/>
                    </a:lnTo>
                    <a:lnTo>
                      <a:pt x="17" y="5"/>
                    </a:lnTo>
                    <a:lnTo>
                      <a:pt x="16" y="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8" name="Freeform 166"/>
              <p:cNvSpPr>
                <a:spLocks/>
              </p:cNvSpPr>
              <p:nvPr/>
            </p:nvSpPr>
            <p:spPr bwMode="auto">
              <a:xfrm>
                <a:off x="2795" y="1888"/>
                <a:ext cx="20" cy="19"/>
              </a:xfrm>
              <a:custGeom>
                <a:avLst/>
                <a:gdLst>
                  <a:gd name="T0" fmla="*/ 0 w 20"/>
                  <a:gd name="T1" fmla="*/ 5 h 19"/>
                  <a:gd name="T2" fmla="*/ 1 w 20"/>
                  <a:gd name="T3" fmla="*/ 3 h 19"/>
                  <a:gd name="T4" fmla="*/ 3 w 20"/>
                  <a:gd name="T5" fmla="*/ 2 h 19"/>
                  <a:gd name="T6" fmla="*/ 6 w 20"/>
                  <a:gd name="T7" fmla="*/ 0 h 19"/>
                  <a:gd name="T8" fmla="*/ 10 w 20"/>
                  <a:gd name="T9" fmla="*/ 0 h 19"/>
                  <a:gd name="T10" fmla="*/ 13 w 20"/>
                  <a:gd name="T11" fmla="*/ 1 h 19"/>
                  <a:gd name="T12" fmla="*/ 17 w 20"/>
                  <a:gd name="T13" fmla="*/ 3 h 19"/>
                  <a:gd name="T14" fmla="*/ 19 w 20"/>
                  <a:gd name="T15" fmla="*/ 6 h 19"/>
                  <a:gd name="T16" fmla="*/ 20 w 20"/>
                  <a:gd name="T17" fmla="*/ 7 h 19"/>
                  <a:gd name="T18" fmla="*/ 13 w 20"/>
                  <a:gd name="T19" fmla="*/ 19 h 19"/>
                  <a:gd name="T20" fmla="*/ 10 w 20"/>
                  <a:gd name="T21" fmla="*/ 14 h 19"/>
                  <a:gd name="T22" fmla="*/ 16 w 20"/>
                  <a:gd name="T23" fmla="*/ 9 h 19"/>
                  <a:gd name="T24" fmla="*/ 15 w 20"/>
                  <a:gd name="T25" fmla="*/ 7 h 19"/>
                  <a:gd name="T26" fmla="*/ 14 w 20"/>
                  <a:gd name="T27" fmla="*/ 6 h 19"/>
                  <a:gd name="T28" fmla="*/ 12 w 20"/>
                  <a:gd name="T29" fmla="*/ 4 h 19"/>
                  <a:gd name="T30" fmla="*/ 10 w 20"/>
                  <a:gd name="T31" fmla="*/ 3 h 19"/>
                  <a:gd name="T32" fmla="*/ 6 w 20"/>
                  <a:gd name="T33" fmla="*/ 3 h 19"/>
                  <a:gd name="T34" fmla="*/ 3 w 20"/>
                  <a:gd name="T35" fmla="*/ 3 h 19"/>
                  <a:gd name="T36" fmla="*/ 1 w 20"/>
                  <a:gd name="T37" fmla="*/ 4 h 19"/>
                  <a:gd name="T38" fmla="*/ 0 w 20"/>
                  <a:gd name="T39" fmla="*/ 5 h 19"/>
                  <a:gd name="T40" fmla="*/ 0 w 20"/>
                  <a:gd name="T41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19">
                    <a:moveTo>
                      <a:pt x="0" y="5"/>
                    </a:moveTo>
                    <a:lnTo>
                      <a:pt x="1" y="3"/>
                    </a:lnTo>
                    <a:lnTo>
                      <a:pt x="3" y="2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19" y="6"/>
                    </a:lnTo>
                    <a:lnTo>
                      <a:pt x="20" y="7"/>
                    </a:lnTo>
                    <a:lnTo>
                      <a:pt x="13" y="19"/>
                    </a:lnTo>
                    <a:lnTo>
                      <a:pt x="10" y="14"/>
                    </a:lnTo>
                    <a:lnTo>
                      <a:pt x="16" y="9"/>
                    </a:lnTo>
                    <a:lnTo>
                      <a:pt x="15" y="7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10" y="3"/>
                    </a:lnTo>
                    <a:lnTo>
                      <a:pt x="6" y="3"/>
                    </a:lnTo>
                    <a:lnTo>
                      <a:pt x="3" y="3"/>
                    </a:lnTo>
                    <a:lnTo>
                      <a:pt x="1" y="4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9" name="Freeform 167"/>
              <p:cNvSpPr>
                <a:spLocks/>
              </p:cNvSpPr>
              <p:nvPr/>
            </p:nvSpPr>
            <p:spPr bwMode="auto">
              <a:xfrm>
                <a:off x="3077" y="1861"/>
                <a:ext cx="14" cy="40"/>
              </a:xfrm>
              <a:custGeom>
                <a:avLst/>
                <a:gdLst>
                  <a:gd name="T0" fmla="*/ 14 w 14"/>
                  <a:gd name="T1" fmla="*/ 0 h 40"/>
                  <a:gd name="T2" fmla="*/ 13 w 14"/>
                  <a:gd name="T3" fmla="*/ 0 h 40"/>
                  <a:gd name="T4" fmla="*/ 11 w 14"/>
                  <a:gd name="T5" fmla="*/ 5 h 40"/>
                  <a:gd name="T6" fmla="*/ 9 w 14"/>
                  <a:gd name="T7" fmla="*/ 9 h 40"/>
                  <a:gd name="T8" fmla="*/ 8 w 14"/>
                  <a:gd name="T9" fmla="*/ 15 h 40"/>
                  <a:gd name="T10" fmla="*/ 9 w 14"/>
                  <a:gd name="T11" fmla="*/ 24 h 40"/>
                  <a:gd name="T12" fmla="*/ 10 w 14"/>
                  <a:gd name="T13" fmla="*/ 31 h 40"/>
                  <a:gd name="T14" fmla="*/ 12 w 14"/>
                  <a:gd name="T15" fmla="*/ 38 h 40"/>
                  <a:gd name="T16" fmla="*/ 13 w 14"/>
                  <a:gd name="T17" fmla="*/ 40 h 40"/>
                  <a:gd name="T18" fmla="*/ 6 w 14"/>
                  <a:gd name="T19" fmla="*/ 40 h 40"/>
                  <a:gd name="T20" fmla="*/ 5 w 14"/>
                  <a:gd name="T21" fmla="*/ 37 h 40"/>
                  <a:gd name="T22" fmla="*/ 2 w 14"/>
                  <a:gd name="T23" fmla="*/ 30 h 40"/>
                  <a:gd name="T24" fmla="*/ 0 w 14"/>
                  <a:gd name="T25" fmla="*/ 22 h 40"/>
                  <a:gd name="T26" fmla="*/ 0 w 14"/>
                  <a:gd name="T27" fmla="*/ 14 h 40"/>
                  <a:gd name="T28" fmla="*/ 3 w 14"/>
                  <a:gd name="T29" fmla="*/ 7 h 40"/>
                  <a:gd name="T30" fmla="*/ 9 w 14"/>
                  <a:gd name="T31" fmla="*/ 4 h 40"/>
                  <a:gd name="T32" fmla="*/ 12 w 14"/>
                  <a:gd name="T33" fmla="*/ 0 h 40"/>
                  <a:gd name="T34" fmla="*/ 14 w 14"/>
                  <a:gd name="T35" fmla="*/ 0 h 40"/>
                  <a:gd name="T36" fmla="*/ 14 w 14"/>
                  <a:gd name="T3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40">
                    <a:moveTo>
                      <a:pt x="14" y="0"/>
                    </a:moveTo>
                    <a:lnTo>
                      <a:pt x="13" y="0"/>
                    </a:lnTo>
                    <a:lnTo>
                      <a:pt x="11" y="5"/>
                    </a:lnTo>
                    <a:lnTo>
                      <a:pt x="9" y="9"/>
                    </a:lnTo>
                    <a:lnTo>
                      <a:pt x="8" y="15"/>
                    </a:lnTo>
                    <a:lnTo>
                      <a:pt x="9" y="24"/>
                    </a:lnTo>
                    <a:lnTo>
                      <a:pt x="10" y="31"/>
                    </a:lnTo>
                    <a:lnTo>
                      <a:pt x="12" y="38"/>
                    </a:lnTo>
                    <a:lnTo>
                      <a:pt x="13" y="40"/>
                    </a:lnTo>
                    <a:lnTo>
                      <a:pt x="6" y="40"/>
                    </a:lnTo>
                    <a:lnTo>
                      <a:pt x="5" y="37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2" y="0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0" name="Freeform 168"/>
              <p:cNvSpPr>
                <a:spLocks/>
              </p:cNvSpPr>
              <p:nvPr/>
            </p:nvSpPr>
            <p:spPr bwMode="auto">
              <a:xfrm>
                <a:off x="2687" y="2139"/>
                <a:ext cx="39" cy="206"/>
              </a:xfrm>
              <a:custGeom>
                <a:avLst/>
                <a:gdLst>
                  <a:gd name="T0" fmla="*/ 0 w 39"/>
                  <a:gd name="T1" fmla="*/ 0 h 206"/>
                  <a:gd name="T2" fmla="*/ 3 w 39"/>
                  <a:gd name="T3" fmla="*/ 4 h 206"/>
                  <a:gd name="T4" fmla="*/ 12 w 39"/>
                  <a:gd name="T5" fmla="*/ 13 h 206"/>
                  <a:gd name="T6" fmla="*/ 22 w 39"/>
                  <a:gd name="T7" fmla="*/ 24 h 206"/>
                  <a:gd name="T8" fmla="*/ 29 w 39"/>
                  <a:gd name="T9" fmla="*/ 37 h 206"/>
                  <a:gd name="T10" fmla="*/ 29 w 39"/>
                  <a:gd name="T11" fmla="*/ 46 h 206"/>
                  <a:gd name="T12" fmla="*/ 26 w 39"/>
                  <a:gd name="T13" fmla="*/ 56 h 206"/>
                  <a:gd name="T14" fmla="*/ 21 w 39"/>
                  <a:gd name="T15" fmla="*/ 63 h 206"/>
                  <a:gd name="T16" fmla="*/ 20 w 39"/>
                  <a:gd name="T17" fmla="*/ 73 h 206"/>
                  <a:gd name="T18" fmla="*/ 21 w 39"/>
                  <a:gd name="T19" fmla="*/ 81 h 206"/>
                  <a:gd name="T20" fmla="*/ 25 w 39"/>
                  <a:gd name="T21" fmla="*/ 90 h 206"/>
                  <a:gd name="T22" fmla="*/ 31 w 39"/>
                  <a:gd name="T23" fmla="*/ 98 h 206"/>
                  <a:gd name="T24" fmla="*/ 34 w 39"/>
                  <a:gd name="T25" fmla="*/ 108 h 206"/>
                  <a:gd name="T26" fmla="*/ 31 w 39"/>
                  <a:gd name="T27" fmla="*/ 114 h 206"/>
                  <a:gd name="T28" fmla="*/ 25 w 39"/>
                  <a:gd name="T29" fmla="*/ 121 h 206"/>
                  <a:gd name="T30" fmla="*/ 21 w 39"/>
                  <a:gd name="T31" fmla="*/ 127 h 206"/>
                  <a:gd name="T32" fmla="*/ 20 w 39"/>
                  <a:gd name="T33" fmla="*/ 132 h 206"/>
                  <a:gd name="T34" fmla="*/ 21 w 39"/>
                  <a:gd name="T35" fmla="*/ 136 h 206"/>
                  <a:gd name="T36" fmla="*/ 27 w 39"/>
                  <a:gd name="T37" fmla="*/ 143 h 206"/>
                  <a:gd name="T38" fmla="*/ 34 w 39"/>
                  <a:gd name="T39" fmla="*/ 150 h 206"/>
                  <a:gd name="T40" fmla="*/ 38 w 39"/>
                  <a:gd name="T41" fmla="*/ 161 h 206"/>
                  <a:gd name="T42" fmla="*/ 39 w 39"/>
                  <a:gd name="T43" fmla="*/ 176 h 206"/>
                  <a:gd name="T44" fmla="*/ 37 w 39"/>
                  <a:gd name="T45" fmla="*/ 190 h 206"/>
                  <a:gd name="T46" fmla="*/ 34 w 39"/>
                  <a:gd name="T47" fmla="*/ 202 h 206"/>
                  <a:gd name="T48" fmla="*/ 34 w 39"/>
                  <a:gd name="T49" fmla="*/ 206 h 206"/>
                  <a:gd name="T50" fmla="*/ 33 w 39"/>
                  <a:gd name="T51" fmla="*/ 202 h 206"/>
                  <a:gd name="T52" fmla="*/ 32 w 39"/>
                  <a:gd name="T53" fmla="*/ 191 h 206"/>
                  <a:gd name="T54" fmla="*/ 29 w 39"/>
                  <a:gd name="T55" fmla="*/ 177 h 206"/>
                  <a:gd name="T56" fmla="*/ 26 w 39"/>
                  <a:gd name="T57" fmla="*/ 163 h 206"/>
                  <a:gd name="T58" fmla="*/ 21 w 39"/>
                  <a:gd name="T59" fmla="*/ 149 h 206"/>
                  <a:gd name="T60" fmla="*/ 14 w 39"/>
                  <a:gd name="T61" fmla="*/ 139 h 206"/>
                  <a:gd name="T62" fmla="*/ 8 w 39"/>
                  <a:gd name="T63" fmla="*/ 131 h 206"/>
                  <a:gd name="T64" fmla="*/ 7 w 39"/>
                  <a:gd name="T65" fmla="*/ 126 h 206"/>
                  <a:gd name="T66" fmla="*/ 8 w 39"/>
                  <a:gd name="T67" fmla="*/ 119 h 206"/>
                  <a:gd name="T68" fmla="*/ 14 w 39"/>
                  <a:gd name="T69" fmla="*/ 115 h 206"/>
                  <a:gd name="T70" fmla="*/ 18 w 39"/>
                  <a:gd name="T71" fmla="*/ 110 h 206"/>
                  <a:gd name="T72" fmla="*/ 21 w 39"/>
                  <a:gd name="T73" fmla="*/ 102 h 206"/>
                  <a:gd name="T74" fmla="*/ 17 w 39"/>
                  <a:gd name="T75" fmla="*/ 93 h 206"/>
                  <a:gd name="T76" fmla="*/ 11 w 39"/>
                  <a:gd name="T77" fmla="*/ 82 h 206"/>
                  <a:gd name="T78" fmla="*/ 6 w 39"/>
                  <a:gd name="T79" fmla="*/ 72 h 206"/>
                  <a:gd name="T80" fmla="*/ 4 w 39"/>
                  <a:gd name="T81" fmla="*/ 63 h 206"/>
                  <a:gd name="T82" fmla="*/ 6 w 39"/>
                  <a:gd name="T83" fmla="*/ 57 h 206"/>
                  <a:gd name="T84" fmla="*/ 10 w 39"/>
                  <a:gd name="T85" fmla="*/ 51 h 206"/>
                  <a:gd name="T86" fmla="*/ 16 w 39"/>
                  <a:gd name="T87" fmla="*/ 44 h 206"/>
                  <a:gd name="T88" fmla="*/ 18 w 39"/>
                  <a:gd name="T89" fmla="*/ 37 h 206"/>
                  <a:gd name="T90" fmla="*/ 15 w 39"/>
                  <a:gd name="T91" fmla="*/ 25 h 206"/>
                  <a:gd name="T92" fmla="*/ 8 w 39"/>
                  <a:gd name="T93" fmla="*/ 13 h 206"/>
                  <a:gd name="T94" fmla="*/ 2 w 39"/>
                  <a:gd name="T95" fmla="*/ 4 h 206"/>
                  <a:gd name="T96" fmla="*/ 0 w 39"/>
                  <a:gd name="T97" fmla="*/ 0 h 206"/>
                  <a:gd name="T98" fmla="*/ 0 w 39"/>
                  <a:gd name="T99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9" h="206">
                    <a:moveTo>
                      <a:pt x="0" y="0"/>
                    </a:moveTo>
                    <a:lnTo>
                      <a:pt x="3" y="4"/>
                    </a:lnTo>
                    <a:lnTo>
                      <a:pt x="12" y="13"/>
                    </a:lnTo>
                    <a:lnTo>
                      <a:pt x="22" y="24"/>
                    </a:lnTo>
                    <a:lnTo>
                      <a:pt x="29" y="37"/>
                    </a:lnTo>
                    <a:lnTo>
                      <a:pt x="29" y="46"/>
                    </a:lnTo>
                    <a:lnTo>
                      <a:pt x="26" y="56"/>
                    </a:lnTo>
                    <a:lnTo>
                      <a:pt x="21" y="63"/>
                    </a:lnTo>
                    <a:lnTo>
                      <a:pt x="20" y="73"/>
                    </a:lnTo>
                    <a:lnTo>
                      <a:pt x="21" y="81"/>
                    </a:lnTo>
                    <a:lnTo>
                      <a:pt x="25" y="90"/>
                    </a:lnTo>
                    <a:lnTo>
                      <a:pt x="31" y="98"/>
                    </a:lnTo>
                    <a:lnTo>
                      <a:pt x="34" y="108"/>
                    </a:lnTo>
                    <a:lnTo>
                      <a:pt x="31" y="114"/>
                    </a:lnTo>
                    <a:lnTo>
                      <a:pt x="25" y="121"/>
                    </a:lnTo>
                    <a:lnTo>
                      <a:pt x="21" y="127"/>
                    </a:lnTo>
                    <a:lnTo>
                      <a:pt x="20" y="132"/>
                    </a:lnTo>
                    <a:lnTo>
                      <a:pt x="21" y="136"/>
                    </a:lnTo>
                    <a:lnTo>
                      <a:pt x="27" y="143"/>
                    </a:lnTo>
                    <a:lnTo>
                      <a:pt x="34" y="150"/>
                    </a:lnTo>
                    <a:lnTo>
                      <a:pt x="38" y="161"/>
                    </a:lnTo>
                    <a:lnTo>
                      <a:pt x="39" y="176"/>
                    </a:lnTo>
                    <a:lnTo>
                      <a:pt x="37" y="190"/>
                    </a:lnTo>
                    <a:lnTo>
                      <a:pt x="34" y="202"/>
                    </a:lnTo>
                    <a:lnTo>
                      <a:pt x="34" y="206"/>
                    </a:lnTo>
                    <a:lnTo>
                      <a:pt x="33" y="202"/>
                    </a:lnTo>
                    <a:lnTo>
                      <a:pt x="32" y="191"/>
                    </a:lnTo>
                    <a:lnTo>
                      <a:pt x="29" y="177"/>
                    </a:lnTo>
                    <a:lnTo>
                      <a:pt x="26" y="163"/>
                    </a:lnTo>
                    <a:lnTo>
                      <a:pt x="21" y="149"/>
                    </a:lnTo>
                    <a:lnTo>
                      <a:pt x="14" y="139"/>
                    </a:lnTo>
                    <a:lnTo>
                      <a:pt x="8" y="131"/>
                    </a:lnTo>
                    <a:lnTo>
                      <a:pt x="7" y="126"/>
                    </a:lnTo>
                    <a:lnTo>
                      <a:pt x="8" y="119"/>
                    </a:lnTo>
                    <a:lnTo>
                      <a:pt x="14" y="115"/>
                    </a:lnTo>
                    <a:lnTo>
                      <a:pt x="18" y="110"/>
                    </a:lnTo>
                    <a:lnTo>
                      <a:pt x="21" y="102"/>
                    </a:lnTo>
                    <a:lnTo>
                      <a:pt x="17" y="93"/>
                    </a:lnTo>
                    <a:lnTo>
                      <a:pt x="11" y="82"/>
                    </a:lnTo>
                    <a:lnTo>
                      <a:pt x="6" y="72"/>
                    </a:lnTo>
                    <a:lnTo>
                      <a:pt x="4" y="63"/>
                    </a:lnTo>
                    <a:lnTo>
                      <a:pt x="6" y="57"/>
                    </a:lnTo>
                    <a:lnTo>
                      <a:pt x="10" y="51"/>
                    </a:lnTo>
                    <a:lnTo>
                      <a:pt x="16" y="44"/>
                    </a:lnTo>
                    <a:lnTo>
                      <a:pt x="18" y="37"/>
                    </a:lnTo>
                    <a:lnTo>
                      <a:pt x="15" y="25"/>
                    </a:lnTo>
                    <a:lnTo>
                      <a:pt x="8" y="13"/>
                    </a:lnTo>
                    <a:lnTo>
                      <a:pt x="2" y="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1" name="Freeform 169"/>
              <p:cNvSpPr>
                <a:spLocks/>
              </p:cNvSpPr>
              <p:nvPr/>
            </p:nvSpPr>
            <p:spPr bwMode="auto">
              <a:xfrm>
                <a:off x="2530" y="1626"/>
                <a:ext cx="35" cy="31"/>
              </a:xfrm>
              <a:custGeom>
                <a:avLst/>
                <a:gdLst>
                  <a:gd name="T0" fmla="*/ 0 w 35"/>
                  <a:gd name="T1" fmla="*/ 0 h 31"/>
                  <a:gd name="T2" fmla="*/ 35 w 35"/>
                  <a:gd name="T3" fmla="*/ 31 h 31"/>
                  <a:gd name="T4" fmla="*/ 3 w 35"/>
                  <a:gd name="T5" fmla="*/ 17 h 31"/>
                  <a:gd name="T6" fmla="*/ 0 w 35"/>
                  <a:gd name="T7" fmla="*/ 0 h 31"/>
                  <a:gd name="T8" fmla="*/ 0 w 35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1">
                    <a:moveTo>
                      <a:pt x="0" y="0"/>
                    </a:moveTo>
                    <a:lnTo>
                      <a:pt x="35" y="31"/>
                    </a:lnTo>
                    <a:lnTo>
                      <a:pt x="3" y="1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2" name="Freeform 170"/>
              <p:cNvSpPr>
                <a:spLocks/>
              </p:cNvSpPr>
              <p:nvPr/>
            </p:nvSpPr>
            <p:spPr bwMode="auto">
              <a:xfrm>
                <a:off x="2494" y="1507"/>
                <a:ext cx="57" cy="98"/>
              </a:xfrm>
              <a:custGeom>
                <a:avLst/>
                <a:gdLst>
                  <a:gd name="T0" fmla="*/ 47 w 57"/>
                  <a:gd name="T1" fmla="*/ 25 h 98"/>
                  <a:gd name="T2" fmla="*/ 47 w 57"/>
                  <a:gd name="T3" fmla="*/ 22 h 98"/>
                  <a:gd name="T4" fmla="*/ 48 w 57"/>
                  <a:gd name="T5" fmla="*/ 19 h 98"/>
                  <a:gd name="T6" fmla="*/ 48 w 57"/>
                  <a:gd name="T7" fmla="*/ 14 h 98"/>
                  <a:gd name="T8" fmla="*/ 47 w 57"/>
                  <a:gd name="T9" fmla="*/ 11 h 98"/>
                  <a:gd name="T10" fmla="*/ 45 w 57"/>
                  <a:gd name="T11" fmla="*/ 8 h 98"/>
                  <a:gd name="T12" fmla="*/ 42 w 57"/>
                  <a:gd name="T13" fmla="*/ 8 h 98"/>
                  <a:gd name="T14" fmla="*/ 38 w 57"/>
                  <a:gd name="T15" fmla="*/ 9 h 98"/>
                  <a:gd name="T16" fmla="*/ 34 w 57"/>
                  <a:gd name="T17" fmla="*/ 11 h 98"/>
                  <a:gd name="T18" fmla="*/ 27 w 57"/>
                  <a:gd name="T19" fmla="*/ 13 h 98"/>
                  <a:gd name="T20" fmla="*/ 23 w 57"/>
                  <a:gd name="T21" fmla="*/ 17 h 98"/>
                  <a:gd name="T22" fmla="*/ 20 w 57"/>
                  <a:gd name="T23" fmla="*/ 25 h 98"/>
                  <a:gd name="T24" fmla="*/ 19 w 57"/>
                  <a:gd name="T25" fmla="*/ 33 h 98"/>
                  <a:gd name="T26" fmla="*/ 20 w 57"/>
                  <a:gd name="T27" fmla="*/ 46 h 98"/>
                  <a:gd name="T28" fmla="*/ 24 w 57"/>
                  <a:gd name="T29" fmla="*/ 57 h 98"/>
                  <a:gd name="T30" fmla="*/ 27 w 57"/>
                  <a:gd name="T31" fmla="*/ 67 h 98"/>
                  <a:gd name="T32" fmla="*/ 28 w 57"/>
                  <a:gd name="T33" fmla="*/ 71 h 98"/>
                  <a:gd name="T34" fmla="*/ 20 w 57"/>
                  <a:gd name="T35" fmla="*/ 98 h 98"/>
                  <a:gd name="T36" fmla="*/ 10 w 57"/>
                  <a:gd name="T37" fmla="*/ 90 h 98"/>
                  <a:gd name="T38" fmla="*/ 19 w 57"/>
                  <a:gd name="T39" fmla="*/ 74 h 98"/>
                  <a:gd name="T40" fmla="*/ 0 w 57"/>
                  <a:gd name="T41" fmla="*/ 58 h 98"/>
                  <a:gd name="T42" fmla="*/ 1 w 57"/>
                  <a:gd name="T43" fmla="*/ 50 h 98"/>
                  <a:gd name="T44" fmla="*/ 18 w 57"/>
                  <a:gd name="T45" fmla="*/ 64 h 98"/>
                  <a:gd name="T46" fmla="*/ 15 w 57"/>
                  <a:gd name="T47" fmla="*/ 57 h 98"/>
                  <a:gd name="T48" fmla="*/ 11 w 57"/>
                  <a:gd name="T49" fmla="*/ 45 h 98"/>
                  <a:gd name="T50" fmla="*/ 10 w 57"/>
                  <a:gd name="T51" fmla="*/ 29 h 98"/>
                  <a:gd name="T52" fmla="*/ 12 w 57"/>
                  <a:gd name="T53" fmla="*/ 15 h 98"/>
                  <a:gd name="T54" fmla="*/ 19 w 57"/>
                  <a:gd name="T55" fmla="*/ 4 h 98"/>
                  <a:gd name="T56" fmla="*/ 28 w 57"/>
                  <a:gd name="T57" fmla="*/ 1 h 98"/>
                  <a:gd name="T58" fmla="*/ 39 w 57"/>
                  <a:gd name="T59" fmla="*/ 0 h 98"/>
                  <a:gd name="T60" fmla="*/ 47 w 57"/>
                  <a:gd name="T61" fmla="*/ 3 h 98"/>
                  <a:gd name="T62" fmla="*/ 53 w 57"/>
                  <a:gd name="T63" fmla="*/ 5 h 98"/>
                  <a:gd name="T64" fmla="*/ 56 w 57"/>
                  <a:gd name="T65" fmla="*/ 10 h 98"/>
                  <a:gd name="T66" fmla="*/ 56 w 57"/>
                  <a:gd name="T67" fmla="*/ 12 h 98"/>
                  <a:gd name="T68" fmla="*/ 57 w 57"/>
                  <a:gd name="T69" fmla="*/ 13 h 98"/>
                  <a:gd name="T70" fmla="*/ 47 w 57"/>
                  <a:gd name="T71" fmla="*/ 25 h 98"/>
                  <a:gd name="T72" fmla="*/ 47 w 57"/>
                  <a:gd name="T73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" h="98">
                    <a:moveTo>
                      <a:pt x="47" y="25"/>
                    </a:moveTo>
                    <a:lnTo>
                      <a:pt x="47" y="22"/>
                    </a:lnTo>
                    <a:lnTo>
                      <a:pt x="48" y="19"/>
                    </a:lnTo>
                    <a:lnTo>
                      <a:pt x="48" y="14"/>
                    </a:lnTo>
                    <a:lnTo>
                      <a:pt x="47" y="11"/>
                    </a:lnTo>
                    <a:lnTo>
                      <a:pt x="45" y="8"/>
                    </a:lnTo>
                    <a:lnTo>
                      <a:pt x="42" y="8"/>
                    </a:lnTo>
                    <a:lnTo>
                      <a:pt x="38" y="9"/>
                    </a:lnTo>
                    <a:lnTo>
                      <a:pt x="34" y="11"/>
                    </a:lnTo>
                    <a:lnTo>
                      <a:pt x="27" y="13"/>
                    </a:lnTo>
                    <a:lnTo>
                      <a:pt x="23" y="17"/>
                    </a:lnTo>
                    <a:lnTo>
                      <a:pt x="20" y="25"/>
                    </a:lnTo>
                    <a:lnTo>
                      <a:pt x="19" y="33"/>
                    </a:lnTo>
                    <a:lnTo>
                      <a:pt x="20" y="46"/>
                    </a:lnTo>
                    <a:lnTo>
                      <a:pt x="24" y="57"/>
                    </a:lnTo>
                    <a:lnTo>
                      <a:pt x="27" y="67"/>
                    </a:lnTo>
                    <a:lnTo>
                      <a:pt x="28" y="71"/>
                    </a:lnTo>
                    <a:lnTo>
                      <a:pt x="20" y="98"/>
                    </a:lnTo>
                    <a:lnTo>
                      <a:pt x="10" y="90"/>
                    </a:lnTo>
                    <a:lnTo>
                      <a:pt x="19" y="74"/>
                    </a:lnTo>
                    <a:lnTo>
                      <a:pt x="0" y="58"/>
                    </a:lnTo>
                    <a:lnTo>
                      <a:pt x="1" y="50"/>
                    </a:lnTo>
                    <a:lnTo>
                      <a:pt x="18" y="64"/>
                    </a:lnTo>
                    <a:lnTo>
                      <a:pt x="15" y="57"/>
                    </a:lnTo>
                    <a:lnTo>
                      <a:pt x="11" y="45"/>
                    </a:lnTo>
                    <a:lnTo>
                      <a:pt x="10" y="29"/>
                    </a:lnTo>
                    <a:lnTo>
                      <a:pt x="12" y="15"/>
                    </a:lnTo>
                    <a:lnTo>
                      <a:pt x="19" y="4"/>
                    </a:lnTo>
                    <a:lnTo>
                      <a:pt x="28" y="1"/>
                    </a:lnTo>
                    <a:lnTo>
                      <a:pt x="39" y="0"/>
                    </a:lnTo>
                    <a:lnTo>
                      <a:pt x="47" y="3"/>
                    </a:lnTo>
                    <a:lnTo>
                      <a:pt x="53" y="5"/>
                    </a:lnTo>
                    <a:lnTo>
                      <a:pt x="56" y="10"/>
                    </a:lnTo>
                    <a:lnTo>
                      <a:pt x="56" y="12"/>
                    </a:lnTo>
                    <a:lnTo>
                      <a:pt x="57" y="13"/>
                    </a:lnTo>
                    <a:lnTo>
                      <a:pt x="47" y="25"/>
                    </a:lnTo>
                    <a:lnTo>
                      <a:pt x="47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3" name="Freeform 171"/>
              <p:cNvSpPr>
                <a:spLocks/>
              </p:cNvSpPr>
              <p:nvPr/>
            </p:nvSpPr>
            <p:spPr bwMode="auto">
              <a:xfrm>
                <a:off x="2782" y="2337"/>
                <a:ext cx="246" cy="94"/>
              </a:xfrm>
              <a:custGeom>
                <a:avLst/>
                <a:gdLst>
                  <a:gd name="T0" fmla="*/ 0 w 246"/>
                  <a:gd name="T1" fmla="*/ 0 h 94"/>
                  <a:gd name="T2" fmla="*/ 232 w 246"/>
                  <a:gd name="T3" fmla="*/ 3 h 94"/>
                  <a:gd name="T4" fmla="*/ 246 w 246"/>
                  <a:gd name="T5" fmla="*/ 94 h 94"/>
                  <a:gd name="T6" fmla="*/ 241 w 246"/>
                  <a:gd name="T7" fmla="*/ 91 h 94"/>
                  <a:gd name="T8" fmla="*/ 227 w 246"/>
                  <a:gd name="T9" fmla="*/ 83 h 94"/>
                  <a:gd name="T10" fmla="*/ 202 w 246"/>
                  <a:gd name="T11" fmla="*/ 71 h 94"/>
                  <a:gd name="T12" fmla="*/ 163 w 246"/>
                  <a:gd name="T13" fmla="*/ 59 h 94"/>
                  <a:gd name="T14" fmla="*/ 111 w 246"/>
                  <a:gd name="T15" fmla="*/ 49 h 94"/>
                  <a:gd name="T16" fmla="*/ 59 w 246"/>
                  <a:gd name="T17" fmla="*/ 40 h 94"/>
                  <a:gd name="T18" fmla="*/ 18 w 246"/>
                  <a:gd name="T19" fmla="*/ 35 h 94"/>
                  <a:gd name="T20" fmla="*/ 2 w 246"/>
                  <a:gd name="T21" fmla="*/ 34 h 94"/>
                  <a:gd name="T22" fmla="*/ 0 w 246"/>
                  <a:gd name="T23" fmla="*/ 0 h 94"/>
                  <a:gd name="T24" fmla="*/ 0 w 2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6" h="94">
                    <a:moveTo>
                      <a:pt x="0" y="0"/>
                    </a:moveTo>
                    <a:lnTo>
                      <a:pt x="232" y="3"/>
                    </a:lnTo>
                    <a:lnTo>
                      <a:pt x="246" y="94"/>
                    </a:lnTo>
                    <a:lnTo>
                      <a:pt x="241" y="91"/>
                    </a:lnTo>
                    <a:lnTo>
                      <a:pt x="227" y="83"/>
                    </a:lnTo>
                    <a:lnTo>
                      <a:pt x="202" y="71"/>
                    </a:lnTo>
                    <a:lnTo>
                      <a:pt x="163" y="59"/>
                    </a:lnTo>
                    <a:lnTo>
                      <a:pt x="111" y="49"/>
                    </a:lnTo>
                    <a:lnTo>
                      <a:pt x="59" y="40"/>
                    </a:lnTo>
                    <a:lnTo>
                      <a:pt x="18" y="35"/>
                    </a:lnTo>
                    <a:lnTo>
                      <a:pt x="2" y="34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B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4" name="Freeform 172"/>
              <p:cNvSpPr>
                <a:spLocks/>
              </p:cNvSpPr>
              <p:nvPr/>
            </p:nvSpPr>
            <p:spPr bwMode="auto">
              <a:xfrm>
                <a:off x="3208" y="2159"/>
                <a:ext cx="426" cy="388"/>
              </a:xfrm>
              <a:custGeom>
                <a:avLst/>
                <a:gdLst>
                  <a:gd name="T0" fmla="*/ 45 w 426"/>
                  <a:gd name="T1" fmla="*/ 76 h 388"/>
                  <a:gd name="T2" fmla="*/ 0 w 426"/>
                  <a:gd name="T3" fmla="*/ 327 h 388"/>
                  <a:gd name="T4" fmla="*/ 75 w 426"/>
                  <a:gd name="T5" fmla="*/ 358 h 388"/>
                  <a:gd name="T6" fmla="*/ 295 w 426"/>
                  <a:gd name="T7" fmla="*/ 388 h 388"/>
                  <a:gd name="T8" fmla="*/ 426 w 426"/>
                  <a:gd name="T9" fmla="*/ 367 h 388"/>
                  <a:gd name="T10" fmla="*/ 383 w 426"/>
                  <a:gd name="T11" fmla="*/ 0 h 388"/>
                  <a:gd name="T12" fmla="*/ 45 w 426"/>
                  <a:gd name="T13" fmla="*/ 76 h 388"/>
                  <a:gd name="T14" fmla="*/ 45 w 426"/>
                  <a:gd name="T15" fmla="*/ 7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6" h="388">
                    <a:moveTo>
                      <a:pt x="45" y="76"/>
                    </a:moveTo>
                    <a:lnTo>
                      <a:pt x="0" y="327"/>
                    </a:lnTo>
                    <a:lnTo>
                      <a:pt x="75" y="358"/>
                    </a:lnTo>
                    <a:lnTo>
                      <a:pt x="295" y="388"/>
                    </a:lnTo>
                    <a:lnTo>
                      <a:pt x="426" y="367"/>
                    </a:lnTo>
                    <a:lnTo>
                      <a:pt x="383" y="0"/>
                    </a:lnTo>
                    <a:lnTo>
                      <a:pt x="45" y="76"/>
                    </a:lnTo>
                    <a:lnTo>
                      <a:pt x="45" y="76"/>
                    </a:lnTo>
                    <a:close/>
                  </a:path>
                </a:pathLst>
              </a:custGeom>
              <a:solidFill>
                <a:srgbClr val="FFFF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5" name="Freeform 173"/>
              <p:cNvSpPr>
                <a:spLocks/>
              </p:cNvSpPr>
              <p:nvPr/>
            </p:nvSpPr>
            <p:spPr bwMode="auto">
              <a:xfrm>
                <a:off x="3225" y="2138"/>
                <a:ext cx="406" cy="409"/>
              </a:xfrm>
              <a:custGeom>
                <a:avLst/>
                <a:gdLst>
                  <a:gd name="T0" fmla="*/ 13 w 406"/>
                  <a:gd name="T1" fmla="*/ 96 h 409"/>
                  <a:gd name="T2" fmla="*/ 0 w 406"/>
                  <a:gd name="T3" fmla="*/ 139 h 409"/>
                  <a:gd name="T4" fmla="*/ 76 w 406"/>
                  <a:gd name="T5" fmla="*/ 96 h 409"/>
                  <a:gd name="T6" fmla="*/ 125 w 406"/>
                  <a:gd name="T7" fmla="*/ 154 h 409"/>
                  <a:gd name="T8" fmla="*/ 68 w 406"/>
                  <a:gd name="T9" fmla="*/ 137 h 409"/>
                  <a:gd name="T10" fmla="*/ 239 w 406"/>
                  <a:gd name="T11" fmla="*/ 409 h 409"/>
                  <a:gd name="T12" fmla="*/ 406 w 406"/>
                  <a:gd name="T13" fmla="*/ 391 h 409"/>
                  <a:gd name="T14" fmla="*/ 325 w 406"/>
                  <a:gd name="T15" fmla="*/ 127 h 409"/>
                  <a:gd name="T16" fmla="*/ 370 w 406"/>
                  <a:gd name="T17" fmla="*/ 90 h 409"/>
                  <a:gd name="T18" fmla="*/ 366 w 406"/>
                  <a:gd name="T19" fmla="*/ 0 h 409"/>
                  <a:gd name="T20" fmla="*/ 127 w 406"/>
                  <a:gd name="T21" fmla="*/ 21 h 409"/>
                  <a:gd name="T22" fmla="*/ 25 w 406"/>
                  <a:gd name="T23" fmla="*/ 51 h 409"/>
                  <a:gd name="T24" fmla="*/ 13 w 406"/>
                  <a:gd name="T25" fmla="*/ 96 h 409"/>
                  <a:gd name="T26" fmla="*/ 13 w 406"/>
                  <a:gd name="T27" fmla="*/ 96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06" h="409">
                    <a:moveTo>
                      <a:pt x="13" y="96"/>
                    </a:moveTo>
                    <a:lnTo>
                      <a:pt x="0" y="139"/>
                    </a:lnTo>
                    <a:lnTo>
                      <a:pt x="76" y="96"/>
                    </a:lnTo>
                    <a:lnTo>
                      <a:pt x="125" y="154"/>
                    </a:lnTo>
                    <a:lnTo>
                      <a:pt x="68" y="137"/>
                    </a:lnTo>
                    <a:lnTo>
                      <a:pt x="239" y="409"/>
                    </a:lnTo>
                    <a:lnTo>
                      <a:pt x="406" y="391"/>
                    </a:lnTo>
                    <a:lnTo>
                      <a:pt x="325" y="127"/>
                    </a:lnTo>
                    <a:lnTo>
                      <a:pt x="370" y="90"/>
                    </a:lnTo>
                    <a:lnTo>
                      <a:pt x="366" y="0"/>
                    </a:lnTo>
                    <a:lnTo>
                      <a:pt x="127" y="21"/>
                    </a:lnTo>
                    <a:lnTo>
                      <a:pt x="25" y="51"/>
                    </a:lnTo>
                    <a:lnTo>
                      <a:pt x="13" y="96"/>
                    </a:lnTo>
                    <a:lnTo>
                      <a:pt x="13" y="96"/>
                    </a:lnTo>
                    <a:close/>
                  </a:path>
                </a:pathLst>
              </a:custGeom>
              <a:solidFill>
                <a:srgbClr val="99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6" name="Freeform 174"/>
              <p:cNvSpPr>
                <a:spLocks/>
              </p:cNvSpPr>
              <p:nvPr/>
            </p:nvSpPr>
            <p:spPr bwMode="auto">
              <a:xfrm>
                <a:off x="3359" y="2294"/>
                <a:ext cx="265" cy="251"/>
              </a:xfrm>
              <a:custGeom>
                <a:avLst/>
                <a:gdLst>
                  <a:gd name="T0" fmla="*/ 47 w 265"/>
                  <a:gd name="T1" fmla="*/ 16 h 251"/>
                  <a:gd name="T2" fmla="*/ 0 w 265"/>
                  <a:gd name="T3" fmla="*/ 100 h 251"/>
                  <a:gd name="T4" fmla="*/ 90 w 265"/>
                  <a:gd name="T5" fmla="*/ 247 h 251"/>
                  <a:gd name="T6" fmla="*/ 93 w 265"/>
                  <a:gd name="T7" fmla="*/ 248 h 251"/>
                  <a:gd name="T8" fmla="*/ 104 w 265"/>
                  <a:gd name="T9" fmla="*/ 250 h 251"/>
                  <a:gd name="T10" fmla="*/ 123 w 265"/>
                  <a:gd name="T11" fmla="*/ 251 h 251"/>
                  <a:gd name="T12" fmla="*/ 151 w 265"/>
                  <a:gd name="T13" fmla="*/ 249 h 251"/>
                  <a:gd name="T14" fmla="*/ 186 w 265"/>
                  <a:gd name="T15" fmla="*/ 243 h 251"/>
                  <a:gd name="T16" fmla="*/ 224 w 265"/>
                  <a:gd name="T17" fmla="*/ 236 h 251"/>
                  <a:gd name="T18" fmla="*/ 253 w 265"/>
                  <a:gd name="T19" fmla="*/ 228 h 251"/>
                  <a:gd name="T20" fmla="*/ 265 w 265"/>
                  <a:gd name="T21" fmla="*/ 226 h 251"/>
                  <a:gd name="T22" fmla="*/ 205 w 265"/>
                  <a:gd name="T23" fmla="*/ 0 h 251"/>
                  <a:gd name="T24" fmla="*/ 149 w 265"/>
                  <a:gd name="T25" fmla="*/ 220 h 251"/>
                  <a:gd name="T26" fmla="*/ 47 w 265"/>
                  <a:gd name="T27" fmla="*/ 16 h 251"/>
                  <a:gd name="T28" fmla="*/ 47 w 265"/>
                  <a:gd name="T29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5" h="251">
                    <a:moveTo>
                      <a:pt x="47" y="16"/>
                    </a:moveTo>
                    <a:lnTo>
                      <a:pt x="0" y="100"/>
                    </a:lnTo>
                    <a:lnTo>
                      <a:pt x="90" y="247"/>
                    </a:lnTo>
                    <a:lnTo>
                      <a:pt x="93" y="248"/>
                    </a:lnTo>
                    <a:lnTo>
                      <a:pt x="104" y="250"/>
                    </a:lnTo>
                    <a:lnTo>
                      <a:pt x="123" y="251"/>
                    </a:lnTo>
                    <a:lnTo>
                      <a:pt x="151" y="249"/>
                    </a:lnTo>
                    <a:lnTo>
                      <a:pt x="186" y="243"/>
                    </a:lnTo>
                    <a:lnTo>
                      <a:pt x="224" y="236"/>
                    </a:lnTo>
                    <a:lnTo>
                      <a:pt x="253" y="228"/>
                    </a:lnTo>
                    <a:lnTo>
                      <a:pt x="265" y="226"/>
                    </a:lnTo>
                    <a:lnTo>
                      <a:pt x="205" y="0"/>
                    </a:lnTo>
                    <a:lnTo>
                      <a:pt x="149" y="220"/>
                    </a:lnTo>
                    <a:lnTo>
                      <a:pt x="47" y="16"/>
                    </a:lnTo>
                    <a:lnTo>
                      <a:pt x="47" y="16"/>
                    </a:lnTo>
                    <a:close/>
                  </a:path>
                </a:pathLst>
              </a:custGeom>
              <a:solidFill>
                <a:srgbClr val="B3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0" name="Freeform 188"/>
              <p:cNvSpPr>
                <a:spLocks/>
              </p:cNvSpPr>
              <p:nvPr/>
            </p:nvSpPr>
            <p:spPr bwMode="auto">
              <a:xfrm>
                <a:off x="3205" y="2265"/>
                <a:ext cx="93" cy="257"/>
              </a:xfrm>
              <a:custGeom>
                <a:avLst/>
                <a:gdLst>
                  <a:gd name="T0" fmla="*/ 45 w 93"/>
                  <a:gd name="T1" fmla="*/ 0 h 257"/>
                  <a:gd name="T2" fmla="*/ 93 w 93"/>
                  <a:gd name="T3" fmla="*/ 257 h 257"/>
                  <a:gd name="T4" fmla="*/ 0 w 93"/>
                  <a:gd name="T5" fmla="*/ 228 h 257"/>
                  <a:gd name="T6" fmla="*/ 45 w 93"/>
                  <a:gd name="T7" fmla="*/ 0 h 257"/>
                  <a:gd name="T8" fmla="*/ 45 w 93"/>
                  <a:gd name="T9" fmla="*/ 0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" h="257">
                    <a:moveTo>
                      <a:pt x="45" y="0"/>
                    </a:moveTo>
                    <a:lnTo>
                      <a:pt x="93" y="257"/>
                    </a:lnTo>
                    <a:lnTo>
                      <a:pt x="0" y="228"/>
                    </a:lnTo>
                    <a:lnTo>
                      <a:pt x="45" y="0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FF5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1" name="Freeform 189"/>
              <p:cNvSpPr>
                <a:spLocks/>
              </p:cNvSpPr>
              <p:nvPr/>
            </p:nvSpPr>
            <p:spPr bwMode="auto">
              <a:xfrm>
                <a:off x="3313" y="2394"/>
                <a:ext cx="144" cy="158"/>
              </a:xfrm>
              <a:custGeom>
                <a:avLst/>
                <a:gdLst>
                  <a:gd name="T0" fmla="*/ 54 w 144"/>
                  <a:gd name="T1" fmla="*/ 0 h 158"/>
                  <a:gd name="T2" fmla="*/ 144 w 144"/>
                  <a:gd name="T3" fmla="*/ 158 h 158"/>
                  <a:gd name="T4" fmla="*/ 0 w 144"/>
                  <a:gd name="T5" fmla="*/ 128 h 158"/>
                  <a:gd name="T6" fmla="*/ 54 w 144"/>
                  <a:gd name="T7" fmla="*/ 0 h 158"/>
                  <a:gd name="T8" fmla="*/ 54 w 144"/>
                  <a:gd name="T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158">
                    <a:moveTo>
                      <a:pt x="54" y="0"/>
                    </a:moveTo>
                    <a:lnTo>
                      <a:pt x="144" y="158"/>
                    </a:lnTo>
                    <a:lnTo>
                      <a:pt x="0" y="128"/>
                    </a:lnTo>
                    <a:lnTo>
                      <a:pt x="54" y="0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rgbClr val="FF5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2" name="Freeform 190"/>
              <p:cNvSpPr>
                <a:spLocks/>
              </p:cNvSpPr>
              <p:nvPr/>
            </p:nvSpPr>
            <p:spPr bwMode="auto">
              <a:xfrm>
                <a:off x="3564" y="2267"/>
                <a:ext cx="56" cy="241"/>
              </a:xfrm>
              <a:custGeom>
                <a:avLst/>
                <a:gdLst>
                  <a:gd name="T0" fmla="*/ 11 w 56"/>
                  <a:gd name="T1" fmla="*/ 0 h 241"/>
                  <a:gd name="T2" fmla="*/ 0 w 56"/>
                  <a:gd name="T3" fmla="*/ 41 h 241"/>
                  <a:gd name="T4" fmla="*/ 56 w 56"/>
                  <a:gd name="T5" fmla="*/ 241 h 241"/>
                  <a:gd name="T6" fmla="*/ 11 w 56"/>
                  <a:gd name="T7" fmla="*/ 0 h 241"/>
                  <a:gd name="T8" fmla="*/ 11 w 56"/>
                  <a:gd name="T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241">
                    <a:moveTo>
                      <a:pt x="11" y="0"/>
                    </a:moveTo>
                    <a:lnTo>
                      <a:pt x="0" y="41"/>
                    </a:lnTo>
                    <a:lnTo>
                      <a:pt x="56" y="241"/>
                    </a:lnTo>
                    <a:lnTo>
                      <a:pt x="1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59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8" name="Freeform 206"/>
              <p:cNvSpPr>
                <a:spLocks/>
              </p:cNvSpPr>
              <p:nvPr/>
            </p:nvSpPr>
            <p:spPr bwMode="auto">
              <a:xfrm>
                <a:off x="3543" y="2169"/>
                <a:ext cx="37" cy="16"/>
              </a:xfrm>
              <a:custGeom>
                <a:avLst/>
                <a:gdLst>
                  <a:gd name="T0" fmla="*/ 5 w 37"/>
                  <a:gd name="T1" fmla="*/ 2 h 16"/>
                  <a:gd name="T2" fmla="*/ 28 w 37"/>
                  <a:gd name="T3" fmla="*/ 0 h 16"/>
                  <a:gd name="T4" fmla="*/ 37 w 37"/>
                  <a:gd name="T5" fmla="*/ 12 h 16"/>
                  <a:gd name="T6" fmla="*/ 0 w 37"/>
                  <a:gd name="T7" fmla="*/ 16 h 16"/>
                  <a:gd name="T8" fmla="*/ 5 w 37"/>
                  <a:gd name="T9" fmla="*/ 2 h 16"/>
                  <a:gd name="T10" fmla="*/ 5 w 37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6">
                    <a:moveTo>
                      <a:pt x="5" y="2"/>
                    </a:moveTo>
                    <a:lnTo>
                      <a:pt x="28" y="0"/>
                    </a:lnTo>
                    <a:lnTo>
                      <a:pt x="37" y="12"/>
                    </a:lnTo>
                    <a:lnTo>
                      <a:pt x="0" y="16"/>
                    </a:lnTo>
                    <a:lnTo>
                      <a:pt x="5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9" name="Freeform 207"/>
              <p:cNvSpPr>
                <a:spLocks/>
              </p:cNvSpPr>
              <p:nvPr/>
            </p:nvSpPr>
            <p:spPr bwMode="auto">
              <a:xfrm>
                <a:off x="3162" y="2187"/>
                <a:ext cx="492" cy="376"/>
              </a:xfrm>
              <a:custGeom>
                <a:avLst/>
                <a:gdLst>
                  <a:gd name="T0" fmla="*/ 435 w 492"/>
                  <a:gd name="T1" fmla="*/ 9 h 376"/>
                  <a:gd name="T2" fmla="*/ 492 w 492"/>
                  <a:gd name="T3" fmla="*/ 344 h 376"/>
                  <a:gd name="T4" fmla="*/ 475 w 492"/>
                  <a:gd name="T5" fmla="*/ 349 h 376"/>
                  <a:gd name="T6" fmla="*/ 431 w 492"/>
                  <a:gd name="T7" fmla="*/ 362 h 376"/>
                  <a:gd name="T8" fmla="*/ 363 w 492"/>
                  <a:gd name="T9" fmla="*/ 373 h 376"/>
                  <a:gd name="T10" fmla="*/ 278 w 492"/>
                  <a:gd name="T11" fmla="*/ 376 h 376"/>
                  <a:gd name="T12" fmla="*/ 183 w 492"/>
                  <a:gd name="T13" fmla="*/ 366 h 376"/>
                  <a:gd name="T14" fmla="*/ 91 w 492"/>
                  <a:gd name="T15" fmla="*/ 352 h 376"/>
                  <a:gd name="T16" fmla="*/ 25 w 492"/>
                  <a:gd name="T17" fmla="*/ 338 h 376"/>
                  <a:gd name="T18" fmla="*/ 0 w 492"/>
                  <a:gd name="T19" fmla="*/ 329 h 376"/>
                  <a:gd name="T20" fmla="*/ 12 w 492"/>
                  <a:gd name="T21" fmla="*/ 279 h 376"/>
                  <a:gd name="T22" fmla="*/ 37 w 492"/>
                  <a:gd name="T23" fmla="*/ 176 h 376"/>
                  <a:gd name="T24" fmla="*/ 62 w 492"/>
                  <a:gd name="T25" fmla="*/ 74 h 376"/>
                  <a:gd name="T26" fmla="*/ 73 w 492"/>
                  <a:gd name="T27" fmla="*/ 29 h 376"/>
                  <a:gd name="T28" fmla="*/ 84 w 492"/>
                  <a:gd name="T29" fmla="*/ 29 h 376"/>
                  <a:gd name="T30" fmla="*/ 25 w 492"/>
                  <a:gd name="T31" fmla="*/ 318 h 376"/>
                  <a:gd name="T32" fmla="*/ 46 w 492"/>
                  <a:gd name="T33" fmla="*/ 323 h 376"/>
                  <a:gd name="T34" fmla="*/ 103 w 492"/>
                  <a:gd name="T35" fmla="*/ 335 h 376"/>
                  <a:gd name="T36" fmla="*/ 182 w 492"/>
                  <a:gd name="T37" fmla="*/ 348 h 376"/>
                  <a:gd name="T38" fmla="*/ 267 w 492"/>
                  <a:gd name="T39" fmla="*/ 356 h 376"/>
                  <a:gd name="T40" fmla="*/ 343 w 492"/>
                  <a:gd name="T41" fmla="*/ 355 h 376"/>
                  <a:gd name="T42" fmla="*/ 406 w 492"/>
                  <a:gd name="T43" fmla="*/ 347 h 376"/>
                  <a:gd name="T44" fmla="*/ 448 w 492"/>
                  <a:gd name="T45" fmla="*/ 340 h 376"/>
                  <a:gd name="T46" fmla="*/ 463 w 492"/>
                  <a:gd name="T47" fmla="*/ 335 h 376"/>
                  <a:gd name="T48" fmla="*/ 421 w 492"/>
                  <a:gd name="T49" fmla="*/ 0 h 376"/>
                  <a:gd name="T50" fmla="*/ 435 w 492"/>
                  <a:gd name="T51" fmla="*/ 9 h 376"/>
                  <a:gd name="T52" fmla="*/ 435 w 492"/>
                  <a:gd name="T53" fmla="*/ 9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92" h="376">
                    <a:moveTo>
                      <a:pt x="435" y="9"/>
                    </a:moveTo>
                    <a:lnTo>
                      <a:pt x="492" y="344"/>
                    </a:lnTo>
                    <a:lnTo>
                      <a:pt x="475" y="349"/>
                    </a:lnTo>
                    <a:lnTo>
                      <a:pt x="431" y="362"/>
                    </a:lnTo>
                    <a:lnTo>
                      <a:pt x="363" y="373"/>
                    </a:lnTo>
                    <a:lnTo>
                      <a:pt x="278" y="376"/>
                    </a:lnTo>
                    <a:lnTo>
                      <a:pt x="183" y="366"/>
                    </a:lnTo>
                    <a:lnTo>
                      <a:pt x="91" y="352"/>
                    </a:lnTo>
                    <a:lnTo>
                      <a:pt x="25" y="338"/>
                    </a:lnTo>
                    <a:lnTo>
                      <a:pt x="0" y="329"/>
                    </a:lnTo>
                    <a:lnTo>
                      <a:pt x="12" y="279"/>
                    </a:lnTo>
                    <a:lnTo>
                      <a:pt x="37" y="176"/>
                    </a:lnTo>
                    <a:lnTo>
                      <a:pt x="62" y="74"/>
                    </a:lnTo>
                    <a:lnTo>
                      <a:pt x="73" y="29"/>
                    </a:lnTo>
                    <a:lnTo>
                      <a:pt x="84" y="29"/>
                    </a:lnTo>
                    <a:lnTo>
                      <a:pt x="25" y="318"/>
                    </a:lnTo>
                    <a:lnTo>
                      <a:pt x="46" y="323"/>
                    </a:lnTo>
                    <a:lnTo>
                      <a:pt x="103" y="335"/>
                    </a:lnTo>
                    <a:lnTo>
                      <a:pt x="182" y="348"/>
                    </a:lnTo>
                    <a:lnTo>
                      <a:pt x="267" y="356"/>
                    </a:lnTo>
                    <a:lnTo>
                      <a:pt x="343" y="355"/>
                    </a:lnTo>
                    <a:lnTo>
                      <a:pt x="406" y="347"/>
                    </a:lnTo>
                    <a:lnTo>
                      <a:pt x="448" y="340"/>
                    </a:lnTo>
                    <a:lnTo>
                      <a:pt x="463" y="335"/>
                    </a:lnTo>
                    <a:lnTo>
                      <a:pt x="421" y="0"/>
                    </a:lnTo>
                    <a:lnTo>
                      <a:pt x="435" y="9"/>
                    </a:lnTo>
                    <a:lnTo>
                      <a:pt x="435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0" name="Freeform 208"/>
              <p:cNvSpPr>
                <a:spLocks/>
              </p:cNvSpPr>
              <p:nvPr/>
            </p:nvSpPr>
            <p:spPr bwMode="auto">
              <a:xfrm>
                <a:off x="3248" y="2216"/>
                <a:ext cx="328" cy="317"/>
              </a:xfrm>
              <a:custGeom>
                <a:avLst/>
                <a:gdLst>
                  <a:gd name="T0" fmla="*/ 323 w 328"/>
                  <a:gd name="T1" fmla="*/ 0 h 317"/>
                  <a:gd name="T2" fmla="*/ 259 w 328"/>
                  <a:gd name="T3" fmla="*/ 284 h 317"/>
                  <a:gd name="T4" fmla="*/ 160 w 328"/>
                  <a:gd name="T5" fmla="*/ 40 h 317"/>
                  <a:gd name="T6" fmla="*/ 54 w 328"/>
                  <a:gd name="T7" fmla="*/ 243 h 317"/>
                  <a:gd name="T8" fmla="*/ 0 w 328"/>
                  <a:gd name="T9" fmla="*/ 37 h 317"/>
                  <a:gd name="T10" fmla="*/ 47 w 328"/>
                  <a:gd name="T11" fmla="*/ 301 h 317"/>
                  <a:gd name="T12" fmla="*/ 155 w 328"/>
                  <a:gd name="T13" fmla="*/ 107 h 317"/>
                  <a:gd name="T14" fmla="*/ 262 w 328"/>
                  <a:gd name="T15" fmla="*/ 317 h 317"/>
                  <a:gd name="T16" fmla="*/ 328 w 328"/>
                  <a:gd name="T17" fmla="*/ 56 h 317"/>
                  <a:gd name="T18" fmla="*/ 323 w 328"/>
                  <a:gd name="T19" fmla="*/ 0 h 317"/>
                  <a:gd name="T20" fmla="*/ 323 w 328"/>
                  <a:gd name="T21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8" h="317">
                    <a:moveTo>
                      <a:pt x="323" y="0"/>
                    </a:moveTo>
                    <a:lnTo>
                      <a:pt x="259" y="284"/>
                    </a:lnTo>
                    <a:lnTo>
                      <a:pt x="160" y="40"/>
                    </a:lnTo>
                    <a:lnTo>
                      <a:pt x="54" y="243"/>
                    </a:lnTo>
                    <a:lnTo>
                      <a:pt x="0" y="37"/>
                    </a:lnTo>
                    <a:lnTo>
                      <a:pt x="47" y="301"/>
                    </a:lnTo>
                    <a:lnTo>
                      <a:pt x="155" y="107"/>
                    </a:lnTo>
                    <a:lnTo>
                      <a:pt x="262" y="317"/>
                    </a:lnTo>
                    <a:lnTo>
                      <a:pt x="328" y="56"/>
                    </a:lnTo>
                    <a:lnTo>
                      <a:pt x="323" y="0"/>
                    </a:lnTo>
                    <a:lnTo>
                      <a:pt x="3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1" name="Freeform 209"/>
              <p:cNvSpPr>
                <a:spLocks/>
              </p:cNvSpPr>
              <p:nvPr/>
            </p:nvSpPr>
            <p:spPr bwMode="auto">
              <a:xfrm>
                <a:off x="3382" y="2199"/>
                <a:ext cx="191" cy="14"/>
              </a:xfrm>
              <a:custGeom>
                <a:avLst/>
                <a:gdLst>
                  <a:gd name="T0" fmla="*/ 0 w 191"/>
                  <a:gd name="T1" fmla="*/ 13 h 14"/>
                  <a:gd name="T2" fmla="*/ 4 w 191"/>
                  <a:gd name="T3" fmla="*/ 13 h 14"/>
                  <a:gd name="T4" fmla="*/ 19 w 191"/>
                  <a:gd name="T5" fmla="*/ 14 h 14"/>
                  <a:gd name="T6" fmla="*/ 42 w 191"/>
                  <a:gd name="T7" fmla="*/ 14 h 14"/>
                  <a:gd name="T8" fmla="*/ 74 w 191"/>
                  <a:gd name="T9" fmla="*/ 14 h 14"/>
                  <a:gd name="T10" fmla="*/ 112 w 191"/>
                  <a:gd name="T11" fmla="*/ 10 h 14"/>
                  <a:gd name="T12" fmla="*/ 151 w 191"/>
                  <a:gd name="T13" fmla="*/ 7 h 14"/>
                  <a:gd name="T14" fmla="*/ 179 w 191"/>
                  <a:gd name="T15" fmla="*/ 4 h 14"/>
                  <a:gd name="T16" fmla="*/ 191 w 191"/>
                  <a:gd name="T17" fmla="*/ 3 h 14"/>
                  <a:gd name="T18" fmla="*/ 185 w 191"/>
                  <a:gd name="T19" fmla="*/ 2 h 14"/>
                  <a:gd name="T20" fmla="*/ 171 w 191"/>
                  <a:gd name="T21" fmla="*/ 2 h 14"/>
                  <a:gd name="T22" fmla="*/ 147 w 191"/>
                  <a:gd name="T23" fmla="*/ 2 h 14"/>
                  <a:gd name="T24" fmla="*/ 117 w 191"/>
                  <a:gd name="T25" fmla="*/ 2 h 14"/>
                  <a:gd name="T26" fmla="*/ 81 w 191"/>
                  <a:gd name="T27" fmla="*/ 1 h 14"/>
                  <a:gd name="T28" fmla="*/ 45 w 191"/>
                  <a:gd name="T29" fmla="*/ 0 h 14"/>
                  <a:gd name="T30" fmla="*/ 19 w 191"/>
                  <a:gd name="T31" fmla="*/ 0 h 14"/>
                  <a:gd name="T32" fmla="*/ 9 w 191"/>
                  <a:gd name="T33" fmla="*/ 0 h 14"/>
                  <a:gd name="T34" fmla="*/ 0 w 191"/>
                  <a:gd name="T35" fmla="*/ 13 h 14"/>
                  <a:gd name="T36" fmla="*/ 0 w 191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1" h="14">
                    <a:moveTo>
                      <a:pt x="0" y="13"/>
                    </a:moveTo>
                    <a:lnTo>
                      <a:pt x="4" y="13"/>
                    </a:lnTo>
                    <a:lnTo>
                      <a:pt x="19" y="14"/>
                    </a:lnTo>
                    <a:lnTo>
                      <a:pt x="42" y="14"/>
                    </a:lnTo>
                    <a:lnTo>
                      <a:pt x="74" y="14"/>
                    </a:lnTo>
                    <a:lnTo>
                      <a:pt x="112" y="10"/>
                    </a:lnTo>
                    <a:lnTo>
                      <a:pt x="151" y="7"/>
                    </a:lnTo>
                    <a:lnTo>
                      <a:pt x="179" y="4"/>
                    </a:lnTo>
                    <a:lnTo>
                      <a:pt x="191" y="3"/>
                    </a:lnTo>
                    <a:lnTo>
                      <a:pt x="185" y="2"/>
                    </a:lnTo>
                    <a:lnTo>
                      <a:pt x="171" y="2"/>
                    </a:lnTo>
                    <a:lnTo>
                      <a:pt x="147" y="2"/>
                    </a:lnTo>
                    <a:lnTo>
                      <a:pt x="117" y="2"/>
                    </a:lnTo>
                    <a:lnTo>
                      <a:pt x="81" y="1"/>
                    </a:lnTo>
                    <a:lnTo>
                      <a:pt x="45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13"/>
                    </a:lnTo>
                    <a:lnTo>
                      <a:pt x="0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Freeform 225"/>
            <p:cNvSpPr>
              <a:spLocks/>
            </p:cNvSpPr>
            <p:nvPr/>
          </p:nvSpPr>
          <p:spPr bwMode="auto">
            <a:xfrm>
              <a:off x="3624" y="2224"/>
              <a:ext cx="14" cy="35"/>
            </a:xfrm>
            <a:custGeom>
              <a:avLst/>
              <a:gdLst>
                <a:gd name="T0" fmla="*/ 10 w 14"/>
                <a:gd name="T1" fmla="*/ 0 h 35"/>
                <a:gd name="T2" fmla="*/ 12 w 14"/>
                <a:gd name="T3" fmla="*/ 1 h 35"/>
                <a:gd name="T4" fmla="*/ 13 w 14"/>
                <a:gd name="T5" fmla="*/ 5 h 35"/>
                <a:gd name="T6" fmla="*/ 14 w 14"/>
                <a:gd name="T7" fmla="*/ 10 h 35"/>
                <a:gd name="T8" fmla="*/ 13 w 14"/>
                <a:gd name="T9" fmla="*/ 17 h 35"/>
                <a:gd name="T10" fmla="*/ 9 w 14"/>
                <a:gd name="T11" fmla="*/ 24 h 35"/>
                <a:gd name="T12" fmla="*/ 6 w 14"/>
                <a:gd name="T13" fmla="*/ 29 h 35"/>
                <a:gd name="T14" fmla="*/ 3 w 14"/>
                <a:gd name="T15" fmla="*/ 33 h 35"/>
                <a:gd name="T16" fmla="*/ 1 w 14"/>
                <a:gd name="T17" fmla="*/ 35 h 35"/>
                <a:gd name="T18" fmla="*/ 0 w 14"/>
                <a:gd name="T19" fmla="*/ 28 h 35"/>
                <a:gd name="T20" fmla="*/ 0 w 14"/>
                <a:gd name="T21" fmla="*/ 8 h 35"/>
                <a:gd name="T22" fmla="*/ 10 w 14"/>
                <a:gd name="T23" fmla="*/ 0 h 35"/>
                <a:gd name="T24" fmla="*/ 10 w 14"/>
                <a:gd name="T2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35">
                  <a:moveTo>
                    <a:pt x="10" y="0"/>
                  </a:moveTo>
                  <a:lnTo>
                    <a:pt x="12" y="1"/>
                  </a:lnTo>
                  <a:lnTo>
                    <a:pt x="13" y="5"/>
                  </a:lnTo>
                  <a:lnTo>
                    <a:pt x="14" y="10"/>
                  </a:lnTo>
                  <a:lnTo>
                    <a:pt x="13" y="17"/>
                  </a:lnTo>
                  <a:lnTo>
                    <a:pt x="9" y="24"/>
                  </a:lnTo>
                  <a:lnTo>
                    <a:pt x="6" y="29"/>
                  </a:lnTo>
                  <a:lnTo>
                    <a:pt x="3" y="33"/>
                  </a:lnTo>
                  <a:lnTo>
                    <a:pt x="1" y="35"/>
                  </a:lnTo>
                  <a:lnTo>
                    <a:pt x="0" y="28"/>
                  </a:lnTo>
                  <a:lnTo>
                    <a:pt x="0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26"/>
            <p:cNvSpPr>
              <a:spLocks/>
            </p:cNvSpPr>
            <p:nvPr/>
          </p:nvSpPr>
          <p:spPr bwMode="auto">
            <a:xfrm>
              <a:off x="3311" y="2252"/>
              <a:ext cx="56" cy="53"/>
            </a:xfrm>
            <a:custGeom>
              <a:avLst/>
              <a:gdLst>
                <a:gd name="T0" fmla="*/ 0 w 56"/>
                <a:gd name="T1" fmla="*/ 0 h 53"/>
                <a:gd name="T2" fmla="*/ 0 w 56"/>
                <a:gd name="T3" fmla="*/ 1 h 53"/>
                <a:gd name="T4" fmla="*/ 0 w 56"/>
                <a:gd name="T5" fmla="*/ 6 h 53"/>
                <a:gd name="T6" fmla="*/ 3 w 56"/>
                <a:gd name="T7" fmla="*/ 13 h 53"/>
                <a:gd name="T8" fmla="*/ 6 w 56"/>
                <a:gd name="T9" fmla="*/ 19 h 53"/>
                <a:gd name="T10" fmla="*/ 14 w 56"/>
                <a:gd name="T11" fmla="*/ 23 h 53"/>
                <a:gd name="T12" fmla="*/ 23 w 56"/>
                <a:gd name="T13" fmla="*/ 28 h 53"/>
                <a:gd name="T14" fmla="*/ 31 w 56"/>
                <a:gd name="T15" fmla="*/ 31 h 53"/>
                <a:gd name="T16" fmla="*/ 35 w 56"/>
                <a:gd name="T17" fmla="*/ 33 h 53"/>
                <a:gd name="T18" fmla="*/ 33 w 56"/>
                <a:gd name="T19" fmla="*/ 53 h 53"/>
                <a:gd name="T20" fmla="*/ 56 w 56"/>
                <a:gd name="T21" fmla="*/ 15 h 53"/>
                <a:gd name="T22" fmla="*/ 41 w 56"/>
                <a:gd name="T23" fmla="*/ 18 h 53"/>
                <a:gd name="T24" fmla="*/ 35 w 56"/>
                <a:gd name="T25" fmla="*/ 14 h 53"/>
                <a:gd name="T26" fmla="*/ 24 w 56"/>
                <a:gd name="T27" fmla="*/ 1 h 53"/>
                <a:gd name="T28" fmla="*/ 0 w 56"/>
                <a:gd name="T29" fmla="*/ 0 h 53"/>
                <a:gd name="T30" fmla="*/ 0 w 56"/>
                <a:gd name="T3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" h="53">
                  <a:moveTo>
                    <a:pt x="0" y="0"/>
                  </a:moveTo>
                  <a:lnTo>
                    <a:pt x="0" y="1"/>
                  </a:lnTo>
                  <a:lnTo>
                    <a:pt x="0" y="6"/>
                  </a:lnTo>
                  <a:lnTo>
                    <a:pt x="3" y="13"/>
                  </a:lnTo>
                  <a:lnTo>
                    <a:pt x="6" y="19"/>
                  </a:lnTo>
                  <a:lnTo>
                    <a:pt x="14" y="23"/>
                  </a:lnTo>
                  <a:lnTo>
                    <a:pt x="23" y="28"/>
                  </a:lnTo>
                  <a:lnTo>
                    <a:pt x="31" y="31"/>
                  </a:lnTo>
                  <a:lnTo>
                    <a:pt x="35" y="33"/>
                  </a:lnTo>
                  <a:lnTo>
                    <a:pt x="33" y="53"/>
                  </a:lnTo>
                  <a:lnTo>
                    <a:pt x="56" y="15"/>
                  </a:lnTo>
                  <a:lnTo>
                    <a:pt x="41" y="18"/>
                  </a:lnTo>
                  <a:lnTo>
                    <a:pt x="35" y="14"/>
                  </a:lnTo>
                  <a:lnTo>
                    <a:pt x="24" y="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27"/>
            <p:cNvSpPr>
              <a:spLocks/>
            </p:cNvSpPr>
            <p:nvPr/>
          </p:nvSpPr>
          <p:spPr bwMode="auto">
            <a:xfrm>
              <a:off x="3256" y="2212"/>
              <a:ext cx="36" cy="58"/>
            </a:xfrm>
            <a:custGeom>
              <a:avLst/>
              <a:gdLst>
                <a:gd name="T0" fmla="*/ 10 w 36"/>
                <a:gd name="T1" fmla="*/ 0 h 58"/>
                <a:gd name="T2" fmla="*/ 7 w 36"/>
                <a:gd name="T3" fmla="*/ 1 h 58"/>
                <a:gd name="T4" fmla="*/ 4 w 36"/>
                <a:gd name="T5" fmla="*/ 6 h 58"/>
                <a:gd name="T6" fmla="*/ 0 w 36"/>
                <a:gd name="T7" fmla="*/ 13 h 58"/>
                <a:gd name="T8" fmla="*/ 0 w 36"/>
                <a:gd name="T9" fmla="*/ 22 h 58"/>
                <a:gd name="T10" fmla="*/ 5 w 36"/>
                <a:gd name="T11" fmla="*/ 29 h 58"/>
                <a:gd name="T12" fmla="*/ 13 w 36"/>
                <a:gd name="T13" fmla="*/ 36 h 58"/>
                <a:gd name="T14" fmla="*/ 22 w 36"/>
                <a:gd name="T15" fmla="*/ 40 h 58"/>
                <a:gd name="T16" fmla="*/ 25 w 36"/>
                <a:gd name="T17" fmla="*/ 41 h 58"/>
                <a:gd name="T18" fmla="*/ 23 w 36"/>
                <a:gd name="T19" fmla="*/ 58 h 58"/>
                <a:gd name="T20" fmla="*/ 35 w 36"/>
                <a:gd name="T21" fmla="*/ 44 h 58"/>
                <a:gd name="T22" fmla="*/ 36 w 36"/>
                <a:gd name="T23" fmla="*/ 32 h 58"/>
                <a:gd name="T24" fmla="*/ 26 w 36"/>
                <a:gd name="T25" fmla="*/ 32 h 58"/>
                <a:gd name="T26" fmla="*/ 25 w 36"/>
                <a:gd name="T27" fmla="*/ 30 h 58"/>
                <a:gd name="T28" fmla="*/ 23 w 36"/>
                <a:gd name="T29" fmla="*/ 29 h 58"/>
                <a:gd name="T30" fmla="*/ 21 w 36"/>
                <a:gd name="T31" fmla="*/ 25 h 58"/>
                <a:gd name="T32" fmla="*/ 20 w 36"/>
                <a:gd name="T33" fmla="*/ 22 h 58"/>
                <a:gd name="T34" fmla="*/ 22 w 36"/>
                <a:gd name="T35" fmla="*/ 17 h 58"/>
                <a:gd name="T36" fmla="*/ 24 w 36"/>
                <a:gd name="T37" fmla="*/ 12 h 58"/>
                <a:gd name="T38" fmla="*/ 26 w 36"/>
                <a:gd name="T39" fmla="*/ 9 h 58"/>
                <a:gd name="T40" fmla="*/ 27 w 36"/>
                <a:gd name="T41" fmla="*/ 8 h 58"/>
                <a:gd name="T42" fmla="*/ 10 w 36"/>
                <a:gd name="T43" fmla="*/ 0 h 58"/>
                <a:gd name="T44" fmla="*/ 10 w 36"/>
                <a:gd name="T4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58">
                  <a:moveTo>
                    <a:pt x="10" y="0"/>
                  </a:moveTo>
                  <a:lnTo>
                    <a:pt x="7" y="1"/>
                  </a:lnTo>
                  <a:lnTo>
                    <a:pt x="4" y="6"/>
                  </a:lnTo>
                  <a:lnTo>
                    <a:pt x="0" y="13"/>
                  </a:lnTo>
                  <a:lnTo>
                    <a:pt x="0" y="22"/>
                  </a:lnTo>
                  <a:lnTo>
                    <a:pt x="5" y="29"/>
                  </a:lnTo>
                  <a:lnTo>
                    <a:pt x="13" y="36"/>
                  </a:lnTo>
                  <a:lnTo>
                    <a:pt x="22" y="40"/>
                  </a:lnTo>
                  <a:lnTo>
                    <a:pt x="25" y="41"/>
                  </a:lnTo>
                  <a:lnTo>
                    <a:pt x="23" y="58"/>
                  </a:lnTo>
                  <a:lnTo>
                    <a:pt x="35" y="44"/>
                  </a:lnTo>
                  <a:lnTo>
                    <a:pt x="36" y="32"/>
                  </a:lnTo>
                  <a:lnTo>
                    <a:pt x="26" y="32"/>
                  </a:lnTo>
                  <a:lnTo>
                    <a:pt x="25" y="30"/>
                  </a:lnTo>
                  <a:lnTo>
                    <a:pt x="23" y="29"/>
                  </a:lnTo>
                  <a:lnTo>
                    <a:pt x="21" y="25"/>
                  </a:lnTo>
                  <a:lnTo>
                    <a:pt x="20" y="22"/>
                  </a:lnTo>
                  <a:lnTo>
                    <a:pt x="22" y="17"/>
                  </a:lnTo>
                  <a:lnTo>
                    <a:pt x="24" y="12"/>
                  </a:lnTo>
                  <a:lnTo>
                    <a:pt x="26" y="9"/>
                  </a:lnTo>
                  <a:lnTo>
                    <a:pt x="27" y="8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031" name="Picture 7" descr="http://gameaxis.com/wp-content/uploads/2010/11/kinect_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28818">
            <a:off x="4549349" y="2281007"/>
            <a:ext cx="1746413" cy="89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1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040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9656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274638"/>
            <a:ext cx="38862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Dryad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3064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=&gt; DryadLINQ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8947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LINQ = </a:t>
            </a:r>
            <a:r>
              <a:rPr lang="en-US" dirty="0" err="1" smtClean="0"/>
              <a:t>.Net</a:t>
            </a:r>
            <a:r>
              <a:rPr lang="en-US" dirty="0" smtClean="0"/>
              <a:t>+ Queries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err="1">
                <a:latin typeface="Calibri" pitchFamily="34" charset="0"/>
              </a:rPr>
              <a:t>bool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err="1">
                <a:latin typeface="Calibri" pitchFamily="34" charset="0"/>
              </a:rPr>
              <a:t>IsLegal</a:t>
            </a:r>
            <a:r>
              <a:rPr lang="en-US" sz="3200" dirty="0">
                <a:latin typeface="Calibri" pitchFamily="34" charset="0"/>
              </a:rPr>
              <a:t>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 err="1">
                <a:latin typeface="Calibri" pitchFamily="34" charset="0"/>
              </a:rPr>
              <a:t>var</a:t>
            </a:r>
            <a:r>
              <a:rPr lang="en-US" sz="3200" dirty="0">
                <a:latin typeface="Calibri" pitchFamily="34" charset="0"/>
              </a:rPr>
              <a:t> results = from c in collection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	where </a:t>
            </a:r>
            <a:r>
              <a:rPr lang="en-US" sz="3200" dirty="0" err="1">
                <a:latin typeface="Calibri" pitchFamily="34" charset="0"/>
              </a:rPr>
              <a:t>IsLegal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dirty="0" err="1">
                <a:latin typeface="Calibri" pitchFamily="34" charset="0"/>
              </a:rPr>
              <a:t>c.key</a:t>
            </a:r>
            <a:r>
              <a:rPr lang="en-US" sz="3200" dirty="0">
                <a:latin typeface="Calibri" pitchFamily="34" charset="0"/>
              </a:rPr>
              <a:t>) </a:t>
            </a:r>
            <a:br>
              <a:rPr lang="en-US" sz="3200" dirty="0">
                <a:latin typeface="Calibri" pitchFamily="34" charset="0"/>
              </a:rPr>
            </a:br>
            <a:r>
              <a:rPr lang="en-US" sz="3200" dirty="0">
                <a:latin typeface="Calibri" pitchFamily="34" charset="0"/>
              </a:rPr>
              <a:t>		select new { Hash(</a:t>
            </a:r>
            <a:r>
              <a:rPr lang="en-US" sz="3200" dirty="0" err="1">
                <a:latin typeface="Calibri" pitchFamily="34" charset="0"/>
              </a:rPr>
              <a:t>c.key</a:t>
            </a:r>
            <a:r>
              <a:rPr lang="en-US" sz="3200" dirty="0">
                <a:latin typeface="Calibri" pitchFamily="34" charset="0"/>
              </a:rPr>
              <a:t>), </a:t>
            </a:r>
            <a:r>
              <a:rPr lang="en-US" sz="3200" dirty="0" err="1">
                <a:latin typeface="Calibri" pitchFamily="34" charset="0"/>
              </a:rPr>
              <a:t>c.value</a:t>
            </a:r>
            <a:r>
              <a:rPr lang="en-US" sz="3200" dirty="0">
                <a:latin typeface="Calibri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7699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 smtClean="0"/>
              <a:t>.Net</a:t>
            </a:r>
            <a:r>
              <a:rPr lang="en-US" sz="3200" i="1" dirty="0" smtClean="0"/>
              <a:t>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10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6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Kinect Training Pipeline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617866588"/>
              </p:ext>
            </p:extLst>
          </p:nvPr>
        </p:nvGraphicFramePr>
        <p:xfrm>
          <a:off x="12954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ircular Arrow 5"/>
          <p:cNvSpPr/>
          <p:nvPr/>
        </p:nvSpPr>
        <p:spPr>
          <a:xfrm flipH="1">
            <a:off x="6705600" y="3753338"/>
            <a:ext cx="2286000" cy="2209800"/>
          </a:xfrm>
          <a:prstGeom prst="circularArrow">
            <a:avLst>
              <a:gd name="adj1" fmla="val 14725"/>
              <a:gd name="adj2" fmla="val 1678787"/>
              <a:gd name="adj3" fmla="val 18381732"/>
              <a:gd name="adj4" fmla="val 2567053"/>
              <a:gd name="adj5" fmla="val 1450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20x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1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F91F36-97DD-41FC-839D-184FAA2604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FCCF78-8B52-4D77-95F4-6A2CD93220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0BE5278-F589-449A-8C38-D67888606B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AF9AF6-C067-4FBD-934B-FF53BFA579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5CF2F2-835F-46F8-92A2-314894EB84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DF6CC5-0185-4604-B8C1-15F1C56E15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93676A-AF4A-4B45-994C-05109C30C2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04079D-6CA8-4932-8EFA-116B1FD7FE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1C87C5-7188-44C7-B433-A71ECC225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4BD9BF-68EE-4583-8EDF-0F48F2B66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/>
        </p:bldSub>
      </p:bldGraphic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roup 347"/>
          <p:cNvGrpSpPr/>
          <p:nvPr/>
        </p:nvGrpSpPr>
        <p:grpSpPr>
          <a:xfrm>
            <a:off x="152501" y="2469688"/>
            <a:ext cx="2768573" cy="3317851"/>
            <a:chOff x="3886200" y="1312204"/>
            <a:chExt cx="3463541" cy="4150701"/>
          </a:xfrm>
        </p:grpSpPr>
        <p:sp>
          <p:nvSpPr>
            <p:cNvPr id="349" name="Rounded Rectangle 348"/>
            <p:cNvSpPr/>
            <p:nvPr/>
          </p:nvSpPr>
          <p:spPr>
            <a:xfrm>
              <a:off x="3886200" y="1312204"/>
              <a:ext cx="3463541" cy="41507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ounded Rectangle 349"/>
            <p:cNvSpPr/>
            <p:nvPr/>
          </p:nvSpPr>
          <p:spPr>
            <a:xfrm>
              <a:off x="4800600" y="24030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1" name="Straight Arrow Connector 350"/>
            <p:cNvCxnSpPr>
              <a:stCxn id="374" idx="2"/>
              <a:endCxn id="350" idx="0"/>
            </p:cNvCxnSpPr>
            <p:nvPr/>
          </p:nvCxnSpPr>
          <p:spPr>
            <a:xfrm>
              <a:off x="4187952" y="2178717"/>
              <a:ext cx="879348" cy="2243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Rounded Rectangle 351"/>
            <p:cNvSpPr/>
            <p:nvPr/>
          </p:nvSpPr>
          <p:spPr>
            <a:xfrm>
              <a:off x="4876800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ounded Rectangle 352"/>
            <p:cNvSpPr/>
            <p:nvPr/>
          </p:nvSpPr>
          <p:spPr>
            <a:xfrm>
              <a:off x="5541789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6206778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5" name="Straight Arrow Connector 354"/>
            <p:cNvCxnSpPr>
              <a:stCxn id="353" idx="2"/>
              <a:endCxn id="378" idx="0"/>
            </p:cNvCxnSpPr>
            <p:nvPr/>
          </p:nvCxnSpPr>
          <p:spPr>
            <a:xfrm flipH="1">
              <a:off x="4816546" y="3505200"/>
              <a:ext cx="9919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/>
            <p:cNvCxnSpPr>
              <a:stCxn id="350" idx="2"/>
              <a:endCxn id="353" idx="0"/>
            </p:cNvCxnSpPr>
            <p:nvPr/>
          </p:nvCxnSpPr>
          <p:spPr>
            <a:xfrm>
              <a:off x="5067300" y="2667000"/>
              <a:ext cx="741189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350" idx="2"/>
              <a:endCxn id="354" idx="0"/>
            </p:cNvCxnSpPr>
            <p:nvPr/>
          </p:nvCxnSpPr>
          <p:spPr>
            <a:xfrm>
              <a:off x="5067300" y="2667000"/>
              <a:ext cx="1406178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Rounded Rectangle 358"/>
            <p:cNvSpPr/>
            <p:nvPr/>
          </p:nvSpPr>
          <p:spPr>
            <a:xfrm>
              <a:off x="5214835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0" name="Straight Arrow Connector 359"/>
            <p:cNvCxnSpPr>
              <a:stCxn id="352" idx="2"/>
              <a:endCxn id="378" idx="0"/>
            </p:cNvCxnSpPr>
            <p:nvPr/>
          </p:nvCxnSpPr>
          <p:spPr>
            <a:xfrm flipH="1">
              <a:off x="4816546" y="3505200"/>
              <a:ext cx="326954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54" idx="2"/>
              <a:endCxn id="378" idx="0"/>
            </p:cNvCxnSpPr>
            <p:nvPr/>
          </p:nvCxnSpPr>
          <p:spPr>
            <a:xfrm flipH="1">
              <a:off x="4816546" y="3505200"/>
              <a:ext cx="165693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>
              <a:stCxn id="352" idx="2"/>
              <a:endCxn id="359" idx="0"/>
            </p:cNvCxnSpPr>
            <p:nvPr/>
          </p:nvCxnSpPr>
          <p:spPr>
            <a:xfrm>
              <a:off x="5143500" y="3505200"/>
              <a:ext cx="338035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353" idx="2"/>
              <a:endCxn id="359" idx="0"/>
            </p:cNvCxnSpPr>
            <p:nvPr/>
          </p:nvCxnSpPr>
          <p:spPr>
            <a:xfrm flipH="1">
              <a:off x="5481535" y="3505200"/>
              <a:ext cx="326954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>
              <a:stCxn id="354" idx="2"/>
              <a:endCxn id="359" idx="0"/>
            </p:cNvCxnSpPr>
            <p:nvPr/>
          </p:nvCxnSpPr>
          <p:spPr>
            <a:xfrm flipH="1">
              <a:off x="5481535" y="3505200"/>
              <a:ext cx="9919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350" idx="2"/>
              <a:endCxn id="352" idx="0"/>
            </p:cNvCxnSpPr>
            <p:nvPr/>
          </p:nvCxnSpPr>
          <p:spPr>
            <a:xfrm>
              <a:off x="5067300" y="2667000"/>
              <a:ext cx="76200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/>
            <p:cNvCxnSpPr>
              <a:stCxn id="359" idx="2"/>
              <a:endCxn id="392" idx="0"/>
            </p:cNvCxnSpPr>
            <p:nvPr/>
          </p:nvCxnSpPr>
          <p:spPr>
            <a:xfrm>
              <a:off x="5481535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378" idx="2"/>
              <a:endCxn id="395" idx="0"/>
            </p:cNvCxnSpPr>
            <p:nvPr/>
          </p:nvCxnSpPr>
          <p:spPr>
            <a:xfrm>
              <a:off x="4816546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ounded Rectangle 369"/>
            <p:cNvSpPr/>
            <p:nvPr/>
          </p:nvSpPr>
          <p:spPr>
            <a:xfrm>
              <a:off x="5503689" y="492987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1" name="Straight Arrow Connector 370"/>
            <p:cNvCxnSpPr>
              <a:stCxn id="392" idx="2"/>
              <a:endCxn id="370" idx="0"/>
            </p:cNvCxnSpPr>
            <p:nvPr/>
          </p:nvCxnSpPr>
          <p:spPr>
            <a:xfrm>
              <a:off x="5481535" y="4635952"/>
              <a:ext cx="288854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395" idx="2"/>
              <a:endCxn id="370" idx="0"/>
            </p:cNvCxnSpPr>
            <p:nvPr/>
          </p:nvCxnSpPr>
          <p:spPr>
            <a:xfrm>
              <a:off x="4816546" y="4635952"/>
              <a:ext cx="953843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4" name="Rounded Rectangle 373"/>
            <p:cNvSpPr/>
            <p:nvPr/>
          </p:nvSpPr>
          <p:spPr>
            <a:xfrm>
              <a:off x="3921252" y="1914798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ounded Rectangle 374"/>
            <p:cNvSpPr/>
            <p:nvPr/>
          </p:nvSpPr>
          <p:spPr>
            <a:xfrm>
              <a:off x="5888211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ounded Rectangle 375"/>
            <p:cNvSpPr/>
            <p:nvPr/>
          </p:nvSpPr>
          <p:spPr>
            <a:xfrm>
              <a:off x="6553200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Arrow Connector 376"/>
            <p:cNvCxnSpPr>
              <a:stCxn id="376" idx="2"/>
              <a:endCxn id="394" idx="0"/>
            </p:cNvCxnSpPr>
            <p:nvPr/>
          </p:nvCxnSpPr>
          <p:spPr>
            <a:xfrm>
              <a:off x="6819900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ounded Rectangle 377"/>
            <p:cNvSpPr/>
            <p:nvPr/>
          </p:nvSpPr>
          <p:spPr>
            <a:xfrm>
              <a:off x="4549846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9" name="Straight Arrow Connector 378"/>
            <p:cNvCxnSpPr>
              <a:stCxn id="354" idx="2"/>
              <a:endCxn id="376" idx="0"/>
            </p:cNvCxnSpPr>
            <p:nvPr/>
          </p:nvCxnSpPr>
          <p:spPr>
            <a:xfrm>
              <a:off x="6473478" y="3505200"/>
              <a:ext cx="34642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/>
            <p:cNvCxnSpPr>
              <a:stCxn id="354" idx="2"/>
              <a:endCxn id="375" idx="0"/>
            </p:cNvCxnSpPr>
            <p:nvPr/>
          </p:nvCxnSpPr>
          <p:spPr>
            <a:xfrm flipH="1">
              <a:off x="6154911" y="3505200"/>
              <a:ext cx="318567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>
              <a:stCxn id="353" idx="2"/>
              <a:endCxn id="375" idx="0"/>
            </p:cNvCxnSpPr>
            <p:nvPr/>
          </p:nvCxnSpPr>
          <p:spPr>
            <a:xfrm>
              <a:off x="5808489" y="3505200"/>
              <a:ext cx="34642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375" idx="2"/>
              <a:endCxn id="393" idx="0"/>
            </p:cNvCxnSpPr>
            <p:nvPr/>
          </p:nvCxnSpPr>
          <p:spPr>
            <a:xfrm>
              <a:off x="6154911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/>
            <p:cNvCxnSpPr>
              <a:stCxn id="393" idx="2"/>
              <a:endCxn id="370" idx="0"/>
            </p:cNvCxnSpPr>
            <p:nvPr/>
          </p:nvCxnSpPr>
          <p:spPr>
            <a:xfrm flipH="1">
              <a:off x="5770389" y="4635952"/>
              <a:ext cx="384522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/>
            <p:cNvCxnSpPr>
              <a:stCxn id="394" idx="2"/>
              <a:endCxn id="370" idx="0"/>
            </p:cNvCxnSpPr>
            <p:nvPr/>
          </p:nvCxnSpPr>
          <p:spPr>
            <a:xfrm flipH="1">
              <a:off x="5770389" y="4635952"/>
              <a:ext cx="1049511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353" idx="2"/>
              <a:endCxn id="376" idx="0"/>
            </p:cNvCxnSpPr>
            <p:nvPr/>
          </p:nvCxnSpPr>
          <p:spPr>
            <a:xfrm>
              <a:off x="5808489" y="3505200"/>
              <a:ext cx="1011411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>
              <a:stCxn id="352" idx="2"/>
              <a:endCxn id="375" idx="0"/>
            </p:cNvCxnSpPr>
            <p:nvPr/>
          </p:nvCxnSpPr>
          <p:spPr>
            <a:xfrm>
              <a:off x="5143500" y="3505200"/>
              <a:ext cx="1011411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Arrow Connector 386"/>
            <p:cNvCxnSpPr>
              <a:endCxn id="376" idx="0"/>
            </p:cNvCxnSpPr>
            <p:nvPr/>
          </p:nvCxnSpPr>
          <p:spPr>
            <a:xfrm>
              <a:off x="5165484" y="3581400"/>
              <a:ext cx="1654416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Elbow Connector 387"/>
            <p:cNvCxnSpPr>
              <a:stCxn id="374" idx="2"/>
              <a:endCxn id="395" idx="1"/>
            </p:cNvCxnSpPr>
            <p:nvPr/>
          </p:nvCxnSpPr>
          <p:spPr>
            <a:xfrm rot="16200000" flipH="1">
              <a:off x="3206261" y="3160408"/>
              <a:ext cx="2325276" cy="3618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Elbow Connector 388"/>
            <p:cNvCxnSpPr>
              <a:stCxn id="374" idx="2"/>
              <a:endCxn id="394" idx="1"/>
            </p:cNvCxnSpPr>
            <p:nvPr/>
          </p:nvCxnSpPr>
          <p:spPr>
            <a:xfrm rot="16200000" flipH="1">
              <a:off x="4207938" y="2158731"/>
              <a:ext cx="2325276" cy="236524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Elbow Connector 389"/>
            <p:cNvCxnSpPr>
              <a:stCxn id="374" idx="2"/>
              <a:endCxn id="393" idx="1"/>
            </p:cNvCxnSpPr>
            <p:nvPr/>
          </p:nvCxnSpPr>
          <p:spPr>
            <a:xfrm rot="16200000" flipH="1">
              <a:off x="3875443" y="2491225"/>
              <a:ext cx="2325276" cy="170025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Elbow Connector 390"/>
            <p:cNvCxnSpPr>
              <a:stCxn id="374" idx="2"/>
              <a:endCxn id="392" idx="1"/>
            </p:cNvCxnSpPr>
            <p:nvPr/>
          </p:nvCxnSpPr>
          <p:spPr>
            <a:xfrm rot="16200000" flipH="1">
              <a:off x="3538755" y="2827913"/>
              <a:ext cx="2325276" cy="10268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Rounded Rectangle 391"/>
            <p:cNvSpPr/>
            <p:nvPr/>
          </p:nvSpPr>
          <p:spPr>
            <a:xfrm>
              <a:off x="5214835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5888211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6553200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4549846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8" name="Straight Arrow Connector 397"/>
          <p:cNvCxnSpPr>
            <a:stCxn id="317" idx="0"/>
            <a:endCxn id="350" idx="0"/>
          </p:cNvCxnSpPr>
          <p:nvPr/>
        </p:nvCxnSpPr>
        <p:spPr>
          <a:xfrm flipH="1">
            <a:off x="1096610" y="1714606"/>
            <a:ext cx="1407520" cy="16270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/>
          <p:cNvCxnSpPr>
            <a:stCxn id="46" idx="0"/>
            <a:endCxn id="352" idx="0"/>
          </p:cNvCxnSpPr>
          <p:nvPr/>
        </p:nvCxnSpPr>
        <p:spPr>
          <a:xfrm flipH="1">
            <a:off x="1157520" y="2011103"/>
            <a:ext cx="2266675" cy="2000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>
            <a:stCxn id="48" idx="0"/>
            <a:endCxn id="353" idx="0"/>
          </p:cNvCxnSpPr>
          <p:nvPr/>
        </p:nvCxnSpPr>
        <p:spPr>
          <a:xfrm flipH="1">
            <a:off x="1689078" y="2011103"/>
            <a:ext cx="2463993" cy="2000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Arrow Connector 400"/>
          <p:cNvCxnSpPr>
            <a:stCxn id="49" idx="0"/>
            <a:endCxn id="354" idx="0"/>
          </p:cNvCxnSpPr>
          <p:nvPr/>
        </p:nvCxnSpPr>
        <p:spPr>
          <a:xfrm flipH="1">
            <a:off x="2220635" y="2011103"/>
            <a:ext cx="2665792" cy="2000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370" idx="2"/>
            <a:endCxn id="168" idx="0"/>
          </p:cNvCxnSpPr>
          <p:nvPr/>
        </p:nvCxnSpPr>
        <p:spPr>
          <a:xfrm>
            <a:off x="1658623" y="5572422"/>
            <a:ext cx="891293" cy="2151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29" idx="2"/>
            <a:endCxn id="374" idx="0"/>
          </p:cNvCxnSpPr>
          <p:nvPr/>
        </p:nvCxnSpPr>
        <p:spPr>
          <a:xfrm flipH="1">
            <a:off x="393706" y="2100246"/>
            <a:ext cx="663418" cy="8511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/>
          <p:cNvSpPr/>
          <p:nvPr/>
        </p:nvSpPr>
        <p:spPr>
          <a:xfrm flipV="1">
            <a:off x="2163036" y="1524288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 flipV="1">
            <a:off x="3089189" y="1828372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887909" y="1249821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Partial tree</a:t>
            </a:r>
            <a:endParaRPr lang="en-US" dirty="0"/>
          </a:p>
        </p:txBody>
      </p:sp>
      <p:sp>
        <p:nvSpPr>
          <p:cNvPr id="48" name="Isosceles Triangle 47"/>
          <p:cNvSpPr/>
          <p:nvPr/>
        </p:nvSpPr>
        <p:spPr>
          <a:xfrm flipV="1">
            <a:off x="3818064" y="1828372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 flipV="1">
            <a:off x="4551420" y="1828372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753292" y="1374298"/>
            <a:ext cx="849593" cy="369332"/>
          </a:xfrm>
          <a:prstGeom prst="rect">
            <a:avLst/>
          </a:prstGeom>
          <a:noFill/>
          <a:ln w="19050">
            <a:noFill/>
            <a:headEnd type="none" w="med" len="med"/>
            <a:tailEnd type="triangle" w="med" len="med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168" name="Rounded Rectangle 167"/>
          <p:cNvSpPr/>
          <p:nvPr/>
        </p:nvSpPr>
        <p:spPr>
          <a:xfrm>
            <a:off x="2336730" y="5787539"/>
            <a:ext cx="426372" cy="210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ounded Rectangle 176"/>
          <p:cNvSpPr/>
          <p:nvPr/>
        </p:nvSpPr>
        <p:spPr>
          <a:xfrm>
            <a:off x="2336730" y="6146310"/>
            <a:ext cx="426372" cy="210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/>
          <p:cNvCxnSpPr>
            <a:stCxn id="168" idx="2"/>
            <a:endCxn id="177" idx="0"/>
          </p:cNvCxnSpPr>
          <p:nvPr/>
        </p:nvCxnSpPr>
        <p:spPr>
          <a:xfrm>
            <a:off x="2549916" y="5998502"/>
            <a:ext cx="0" cy="1478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ight Brace 201"/>
          <p:cNvSpPr/>
          <p:nvPr/>
        </p:nvSpPr>
        <p:spPr>
          <a:xfrm rot="5400000" flipH="1">
            <a:off x="4079110" y="643870"/>
            <a:ext cx="121820" cy="2101661"/>
          </a:xfrm>
          <a:prstGeom prst="rightBrace">
            <a:avLst>
              <a:gd name="adj1" fmla="val 36333"/>
              <a:gd name="adj2" fmla="val 50000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Isosceles Triangle 221"/>
          <p:cNvSpPr/>
          <p:nvPr/>
        </p:nvSpPr>
        <p:spPr>
          <a:xfrm flipV="1">
            <a:off x="711637" y="1512733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/>
          <p:cNvSpPr txBox="1"/>
          <p:nvPr/>
        </p:nvSpPr>
        <p:spPr>
          <a:xfrm>
            <a:off x="561093" y="1219270"/>
            <a:ext cx="99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Features</a:t>
            </a:r>
          </a:p>
        </p:txBody>
      </p:sp>
      <p:sp>
        <p:nvSpPr>
          <p:cNvPr id="229" name="Rounded Rectangle 228"/>
          <p:cNvSpPr/>
          <p:nvPr/>
        </p:nvSpPr>
        <p:spPr>
          <a:xfrm>
            <a:off x="843938" y="1889283"/>
            <a:ext cx="426372" cy="2109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1270139" y="1847152"/>
            <a:ext cx="1163242" cy="369332"/>
          </a:xfrm>
          <a:prstGeom prst="rect">
            <a:avLst/>
          </a:prstGeom>
          <a:ln w="19050">
            <a:noFill/>
            <a:headEnd type="none" w="med" len="med"/>
            <a:tailEnd type="triangle" w="med" len="med"/>
          </a:ln>
        </p:spPr>
        <p:txBody>
          <a:bodyPr wrap="square">
            <a:spAutoFit/>
          </a:bodyPr>
          <a:lstStyle/>
          <a:p>
            <a:r>
              <a:rPr lang="en-US" dirty="0" smtClean="0"/>
              <a:t>split</a:t>
            </a:r>
            <a:endParaRPr lang="en-US" dirty="0"/>
          </a:p>
        </p:txBody>
      </p:sp>
      <p:cxnSp>
        <p:nvCxnSpPr>
          <p:cNvPr id="239" name="Straight Arrow Connector 238"/>
          <p:cNvCxnSpPr>
            <a:stCxn id="222" idx="0"/>
            <a:endCxn id="229" idx="0"/>
          </p:cNvCxnSpPr>
          <p:nvPr/>
        </p:nvCxnSpPr>
        <p:spPr>
          <a:xfrm>
            <a:off x="1046643" y="1695463"/>
            <a:ext cx="10481" cy="1938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/>
          <p:cNvGrpSpPr/>
          <p:nvPr/>
        </p:nvGrpSpPr>
        <p:grpSpPr>
          <a:xfrm>
            <a:off x="3145734" y="2469687"/>
            <a:ext cx="2950266" cy="3317851"/>
            <a:chOff x="3784987" y="1311360"/>
            <a:chExt cx="3690844" cy="4150701"/>
          </a:xfrm>
        </p:grpSpPr>
        <p:sp>
          <p:nvSpPr>
            <p:cNvPr id="11" name="Rounded Rectangle 10"/>
            <p:cNvSpPr/>
            <p:nvPr/>
          </p:nvSpPr>
          <p:spPr>
            <a:xfrm>
              <a:off x="3784987" y="1311360"/>
              <a:ext cx="3690844" cy="415070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00600" y="24030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31" idx="2"/>
              <a:endCxn id="3" idx="0"/>
            </p:cNvCxnSpPr>
            <p:nvPr/>
          </p:nvCxnSpPr>
          <p:spPr>
            <a:xfrm>
              <a:off x="4187952" y="2178717"/>
              <a:ext cx="879348" cy="22436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/>
            <p:cNvSpPr/>
            <p:nvPr/>
          </p:nvSpPr>
          <p:spPr>
            <a:xfrm>
              <a:off x="4876800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541789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6206778" y="324128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>
              <a:stCxn id="53" idx="2"/>
              <a:endCxn id="94" idx="0"/>
            </p:cNvCxnSpPr>
            <p:nvPr/>
          </p:nvCxnSpPr>
          <p:spPr>
            <a:xfrm flipH="1">
              <a:off x="4816546" y="3505200"/>
              <a:ext cx="9919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3" idx="2"/>
              <a:endCxn id="53" idx="0"/>
            </p:cNvCxnSpPr>
            <p:nvPr/>
          </p:nvCxnSpPr>
          <p:spPr>
            <a:xfrm>
              <a:off x="5067300" y="2667000"/>
              <a:ext cx="741189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3" idx="2"/>
              <a:endCxn id="54" idx="0"/>
            </p:cNvCxnSpPr>
            <p:nvPr/>
          </p:nvCxnSpPr>
          <p:spPr>
            <a:xfrm>
              <a:off x="5067300" y="2667000"/>
              <a:ext cx="1406178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ounded Rectangle 94"/>
            <p:cNvSpPr/>
            <p:nvPr/>
          </p:nvSpPr>
          <p:spPr>
            <a:xfrm>
              <a:off x="5214835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52" idx="2"/>
              <a:endCxn id="94" idx="0"/>
            </p:cNvCxnSpPr>
            <p:nvPr/>
          </p:nvCxnSpPr>
          <p:spPr>
            <a:xfrm flipH="1">
              <a:off x="4816546" y="3505200"/>
              <a:ext cx="326954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54" idx="2"/>
              <a:endCxn id="94" idx="0"/>
            </p:cNvCxnSpPr>
            <p:nvPr/>
          </p:nvCxnSpPr>
          <p:spPr>
            <a:xfrm flipH="1">
              <a:off x="4816546" y="3505200"/>
              <a:ext cx="165693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52" idx="2"/>
              <a:endCxn id="95" idx="0"/>
            </p:cNvCxnSpPr>
            <p:nvPr/>
          </p:nvCxnSpPr>
          <p:spPr>
            <a:xfrm>
              <a:off x="5143500" y="3505200"/>
              <a:ext cx="338035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3" idx="2"/>
              <a:endCxn id="95" idx="0"/>
            </p:cNvCxnSpPr>
            <p:nvPr/>
          </p:nvCxnSpPr>
          <p:spPr>
            <a:xfrm flipH="1">
              <a:off x="5481535" y="3505200"/>
              <a:ext cx="326954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54" idx="2"/>
              <a:endCxn id="95" idx="0"/>
            </p:cNvCxnSpPr>
            <p:nvPr/>
          </p:nvCxnSpPr>
          <p:spPr>
            <a:xfrm flipH="1">
              <a:off x="5481535" y="3505200"/>
              <a:ext cx="991943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3" idx="2"/>
              <a:endCxn id="52" idx="0"/>
            </p:cNvCxnSpPr>
            <p:nvPr/>
          </p:nvCxnSpPr>
          <p:spPr>
            <a:xfrm>
              <a:off x="5067300" y="2667000"/>
              <a:ext cx="76200" cy="5742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95" idx="2"/>
              <a:endCxn id="129" idx="0"/>
            </p:cNvCxnSpPr>
            <p:nvPr/>
          </p:nvCxnSpPr>
          <p:spPr>
            <a:xfrm>
              <a:off x="5481535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94" idx="2"/>
              <a:endCxn id="128" idx="0"/>
            </p:cNvCxnSpPr>
            <p:nvPr/>
          </p:nvCxnSpPr>
          <p:spPr>
            <a:xfrm>
              <a:off x="4816546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ounded Rectangle 155"/>
            <p:cNvSpPr/>
            <p:nvPr/>
          </p:nvSpPr>
          <p:spPr>
            <a:xfrm>
              <a:off x="5503689" y="4929871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0" name="Straight Arrow Connector 159"/>
            <p:cNvCxnSpPr>
              <a:stCxn id="129" idx="2"/>
              <a:endCxn id="156" idx="0"/>
            </p:cNvCxnSpPr>
            <p:nvPr/>
          </p:nvCxnSpPr>
          <p:spPr>
            <a:xfrm>
              <a:off x="5481535" y="4635952"/>
              <a:ext cx="288854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28" idx="2"/>
              <a:endCxn id="156" idx="0"/>
            </p:cNvCxnSpPr>
            <p:nvPr/>
          </p:nvCxnSpPr>
          <p:spPr>
            <a:xfrm>
              <a:off x="4816546" y="4635952"/>
              <a:ext cx="953843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Rounded Rectangle 230"/>
            <p:cNvSpPr/>
            <p:nvPr/>
          </p:nvSpPr>
          <p:spPr>
            <a:xfrm>
              <a:off x="3921252" y="1914798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ounded Rectangle 262"/>
            <p:cNvSpPr/>
            <p:nvPr/>
          </p:nvSpPr>
          <p:spPr>
            <a:xfrm>
              <a:off x="5888211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ounded Rectangle 263"/>
            <p:cNvSpPr/>
            <p:nvPr/>
          </p:nvSpPr>
          <p:spPr>
            <a:xfrm>
              <a:off x="6553200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Arrow Connector 266"/>
            <p:cNvCxnSpPr>
              <a:stCxn id="264" idx="2"/>
              <a:endCxn id="266" idx="0"/>
            </p:cNvCxnSpPr>
            <p:nvPr/>
          </p:nvCxnSpPr>
          <p:spPr>
            <a:xfrm>
              <a:off x="6819900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ounded Rectangle 93"/>
            <p:cNvSpPr/>
            <p:nvPr/>
          </p:nvSpPr>
          <p:spPr>
            <a:xfrm>
              <a:off x="4549846" y="3886200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Arrow Connector 279"/>
            <p:cNvCxnSpPr>
              <a:stCxn id="54" idx="2"/>
              <a:endCxn id="264" idx="0"/>
            </p:cNvCxnSpPr>
            <p:nvPr/>
          </p:nvCxnSpPr>
          <p:spPr>
            <a:xfrm>
              <a:off x="6473478" y="3505200"/>
              <a:ext cx="34642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/>
            <p:cNvCxnSpPr>
              <a:stCxn id="54" idx="2"/>
              <a:endCxn id="263" idx="0"/>
            </p:cNvCxnSpPr>
            <p:nvPr/>
          </p:nvCxnSpPr>
          <p:spPr>
            <a:xfrm flipH="1">
              <a:off x="6154911" y="3505200"/>
              <a:ext cx="318567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/>
            <p:cNvCxnSpPr>
              <a:stCxn id="53" idx="2"/>
              <a:endCxn id="263" idx="0"/>
            </p:cNvCxnSpPr>
            <p:nvPr/>
          </p:nvCxnSpPr>
          <p:spPr>
            <a:xfrm>
              <a:off x="5808489" y="3505200"/>
              <a:ext cx="346422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>
              <a:stCxn id="263" idx="2"/>
              <a:endCxn id="265" idx="0"/>
            </p:cNvCxnSpPr>
            <p:nvPr/>
          </p:nvCxnSpPr>
          <p:spPr>
            <a:xfrm>
              <a:off x="6154911" y="4150119"/>
              <a:ext cx="0" cy="2219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>
              <a:stCxn id="265" idx="2"/>
              <a:endCxn id="156" idx="0"/>
            </p:cNvCxnSpPr>
            <p:nvPr/>
          </p:nvCxnSpPr>
          <p:spPr>
            <a:xfrm flipH="1">
              <a:off x="5770389" y="4635952"/>
              <a:ext cx="384522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/>
            <p:cNvCxnSpPr>
              <a:stCxn id="266" idx="2"/>
              <a:endCxn id="156" idx="0"/>
            </p:cNvCxnSpPr>
            <p:nvPr/>
          </p:nvCxnSpPr>
          <p:spPr>
            <a:xfrm flipH="1">
              <a:off x="5770389" y="4635952"/>
              <a:ext cx="1049511" cy="2939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/>
            <p:cNvCxnSpPr>
              <a:stCxn id="53" idx="2"/>
              <a:endCxn id="264" idx="0"/>
            </p:cNvCxnSpPr>
            <p:nvPr/>
          </p:nvCxnSpPr>
          <p:spPr>
            <a:xfrm>
              <a:off x="5808489" y="3505200"/>
              <a:ext cx="1011411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stCxn id="52" idx="2"/>
              <a:endCxn id="263" idx="0"/>
            </p:cNvCxnSpPr>
            <p:nvPr/>
          </p:nvCxnSpPr>
          <p:spPr>
            <a:xfrm>
              <a:off x="5143500" y="3505200"/>
              <a:ext cx="1011411" cy="381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264" idx="0"/>
            </p:cNvCxnSpPr>
            <p:nvPr/>
          </p:nvCxnSpPr>
          <p:spPr>
            <a:xfrm>
              <a:off x="5165484" y="3581400"/>
              <a:ext cx="1654416" cy="304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Elbow Connector 284"/>
            <p:cNvCxnSpPr>
              <a:stCxn id="231" idx="2"/>
              <a:endCxn id="128" idx="1"/>
            </p:cNvCxnSpPr>
            <p:nvPr/>
          </p:nvCxnSpPr>
          <p:spPr>
            <a:xfrm rot="16200000" flipH="1">
              <a:off x="3206261" y="3160408"/>
              <a:ext cx="2325276" cy="361894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Elbow Connector 312"/>
            <p:cNvCxnSpPr>
              <a:stCxn id="231" idx="2"/>
              <a:endCxn id="266" idx="1"/>
            </p:cNvCxnSpPr>
            <p:nvPr/>
          </p:nvCxnSpPr>
          <p:spPr>
            <a:xfrm rot="16200000" flipH="1">
              <a:off x="4207938" y="2158731"/>
              <a:ext cx="2325276" cy="2365248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Elbow Connector 313"/>
            <p:cNvCxnSpPr>
              <a:stCxn id="231" idx="2"/>
              <a:endCxn id="265" idx="1"/>
            </p:cNvCxnSpPr>
            <p:nvPr/>
          </p:nvCxnSpPr>
          <p:spPr>
            <a:xfrm rot="16200000" flipH="1">
              <a:off x="3875443" y="2491225"/>
              <a:ext cx="2325276" cy="1700259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Elbow Connector 314"/>
            <p:cNvCxnSpPr>
              <a:stCxn id="231" idx="2"/>
              <a:endCxn id="129" idx="1"/>
            </p:cNvCxnSpPr>
            <p:nvPr/>
          </p:nvCxnSpPr>
          <p:spPr>
            <a:xfrm rot="16200000" flipH="1">
              <a:off x="3538755" y="2827913"/>
              <a:ext cx="2325276" cy="10268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ounded Rectangle 128"/>
            <p:cNvSpPr/>
            <p:nvPr/>
          </p:nvSpPr>
          <p:spPr>
            <a:xfrm>
              <a:off x="5214835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ounded Rectangle 264"/>
            <p:cNvSpPr/>
            <p:nvPr/>
          </p:nvSpPr>
          <p:spPr>
            <a:xfrm>
              <a:off x="5888211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ounded Rectangle 265"/>
            <p:cNvSpPr/>
            <p:nvPr/>
          </p:nvSpPr>
          <p:spPr>
            <a:xfrm>
              <a:off x="6553200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4549846" y="4372033"/>
              <a:ext cx="533400" cy="2639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bg1">
                  <a:lumMod val="6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5" name="Isosceles Triangle 324"/>
          <p:cNvSpPr/>
          <p:nvPr/>
        </p:nvSpPr>
        <p:spPr>
          <a:xfrm flipV="1">
            <a:off x="2214909" y="6516160"/>
            <a:ext cx="670013" cy="182731"/>
          </a:xfrm>
          <a:prstGeom prst="triangl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3064074" y="6421472"/>
            <a:ext cx="19470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New partial tree</a:t>
            </a:r>
            <a:endParaRPr lang="en-US" dirty="0"/>
          </a:p>
        </p:txBody>
      </p:sp>
      <p:cxnSp>
        <p:nvCxnSpPr>
          <p:cNvPr id="328" name="Straight Arrow Connector 327"/>
          <p:cNvCxnSpPr>
            <a:stCxn id="177" idx="2"/>
            <a:endCxn id="325" idx="3"/>
          </p:cNvCxnSpPr>
          <p:nvPr/>
        </p:nvCxnSpPr>
        <p:spPr>
          <a:xfrm>
            <a:off x="2549916" y="6357273"/>
            <a:ext cx="0" cy="1588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Freeform 316"/>
          <p:cNvSpPr/>
          <p:nvPr/>
        </p:nvSpPr>
        <p:spPr>
          <a:xfrm>
            <a:off x="2504130" y="1714606"/>
            <a:ext cx="1283209" cy="4796305"/>
          </a:xfrm>
          <a:custGeom>
            <a:avLst/>
            <a:gdLst>
              <a:gd name="connsiteX0" fmla="*/ 0 w 1605321"/>
              <a:gd name="connsiteY0" fmla="*/ 0 h 6000278"/>
              <a:gd name="connsiteX1" fmla="*/ 1526519 w 1605321"/>
              <a:gd name="connsiteY1" fmla="*/ 2712972 h 6000278"/>
              <a:gd name="connsiteX2" fmla="*/ 1292252 w 1605321"/>
              <a:gd name="connsiteY2" fmla="*/ 4844053 h 6000278"/>
              <a:gd name="connsiteX3" fmla="*/ 483650 w 1605321"/>
              <a:gd name="connsiteY3" fmla="*/ 6000278 h 600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321" h="6000278">
                <a:moveTo>
                  <a:pt x="0" y="0"/>
                </a:moveTo>
                <a:cubicBezTo>
                  <a:pt x="655572" y="952815"/>
                  <a:pt x="1311144" y="1905630"/>
                  <a:pt x="1526519" y="2712972"/>
                </a:cubicBezTo>
                <a:cubicBezTo>
                  <a:pt x="1741894" y="3520314"/>
                  <a:pt x="1466063" y="4296169"/>
                  <a:pt x="1292252" y="4844053"/>
                </a:cubicBezTo>
                <a:cubicBezTo>
                  <a:pt x="1118441" y="5391937"/>
                  <a:pt x="801045" y="5696107"/>
                  <a:pt x="483650" y="6000278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/>
          <p:cNvCxnSpPr>
            <a:stCxn id="156" idx="2"/>
            <a:endCxn id="168" idx="0"/>
          </p:cNvCxnSpPr>
          <p:nvPr/>
        </p:nvCxnSpPr>
        <p:spPr>
          <a:xfrm flipH="1">
            <a:off x="2549916" y="5573096"/>
            <a:ext cx="2182844" cy="2144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4" idx="0"/>
            <a:endCxn id="3" idx="0"/>
          </p:cNvCxnSpPr>
          <p:nvPr/>
        </p:nvCxnSpPr>
        <p:spPr>
          <a:xfrm>
            <a:off x="2498043" y="1707019"/>
            <a:ext cx="1672704" cy="16353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6" idx="0"/>
            <a:endCxn id="52" idx="0"/>
          </p:cNvCxnSpPr>
          <p:nvPr/>
        </p:nvCxnSpPr>
        <p:spPr>
          <a:xfrm>
            <a:off x="3424196" y="2011103"/>
            <a:ext cx="807462" cy="20012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8" idx="0"/>
            <a:endCxn id="53" idx="0"/>
          </p:cNvCxnSpPr>
          <p:nvPr/>
        </p:nvCxnSpPr>
        <p:spPr>
          <a:xfrm>
            <a:off x="4153071" y="2011103"/>
            <a:ext cx="610144" cy="20012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9" idx="0"/>
            <a:endCxn id="54" idx="0"/>
          </p:cNvCxnSpPr>
          <p:nvPr/>
        </p:nvCxnSpPr>
        <p:spPr>
          <a:xfrm>
            <a:off x="4886427" y="2011103"/>
            <a:ext cx="408345" cy="20012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29" idx="2"/>
            <a:endCxn id="231" idx="0"/>
          </p:cNvCxnSpPr>
          <p:nvPr/>
        </p:nvCxnSpPr>
        <p:spPr>
          <a:xfrm>
            <a:off x="1057124" y="2100246"/>
            <a:ext cx="2410719" cy="8517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335" y="157577"/>
            <a:ext cx="8229600" cy="1092244"/>
          </a:xfrm>
        </p:spPr>
        <p:txBody>
          <a:bodyPr>
            <a:noAutofit/>
          </a:bodyPr>
          <a:lstStyle/>
          <a:p>
            <a:r>
              <a:rPr lang="en-US" sz="4800" dirty="0" smtClean="0"/>
              <a:t>Query plan for one tree layer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096000" y="2952043"/>
            <a:ext cx="606950" cy="7453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49" idx="5"/>
          </p:cNvCxnSpPr>
          <p:nvPr/>
        </p:nvCxnSpPr>
        <p:spPr>
          <a:xfrm flipH="1" flipV="1">
            <a:off x="5053930" y="1919737"/>
            <a:ext cx="1649020" cy="22697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5638800" y="4284237"/>
            <a:ext cx="1064150" cy="389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53200" y="2947433"/>
            <a:ext cx="249055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Parallelize on: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Images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200" dirty="0" smtClean="0"/>
              <a:t>Tree nodes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526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cluster utilization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303" y="1600200"/>
            <a:ext cx="65273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563880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</a:t>
            </a:r>
            <a:r>
              <a:rPr lang="en-US" sz="2800" dirty="0" smtClean="0"/>
              <a:t>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71945" y="3509678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Machine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3456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Label body parts in depth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 l="43148" t="49089" r="43277" b="23567"/>
          <a:stretch>
            <a:fillRect/>
          </a:stretch>
        </p:blipFill>
        <p:spPr bwMode="auto">
          <a:xfrm>
            <a:off x="4914898" y="2609865"/>
            <a:ext cx="2190740" cy="21907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42879" t="15755" r="43546" b="56901"/>
          <a:stretch>
            <a:fillRect/>
          </a:stretch>
        </p:blipFill>
        <p:spPr bwMode="auto">
          <a:xfrm>
            <a:off x="1981200" y="2609862"/>
            <a:ext cx="2190738" cy="21907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4267200" y="3409963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5300" y="601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hlinkClick r:id="rId3"/>
              </a:rPr>
              <a:t>Parallelizing the Training of the Kinect Body Parts Labeling Algorithm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i="1" dirty="0"/>
              <a:t>Mihai Budiu, Jamie </a:t>
            </a:r>
            <a:r>
              <a:rPr lang="en-US" sz="1200" i="1" dirty="0" err="1"/>
              <a:t>Shotton</a:t>
            </a:r>
            <a:r>
              <a:rPr lang="en-US" sz="1200" i="1" dirty="0"/>
              <a:t>, Derek G. Murray, and Mark </a:t>
            </a:r>
            <a:r>
              <a:rPr lang="en-US" sz="1200" i="1" dirty="0" err="1"/>
              <a:t>Finocchio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Big Learning: Algorithms, Systems and Tools for Learning at Scale, Sierra Nevada, Spain, December 16-17, 2011</a:t>
            </a:r>
          </a:p>
        </p:txBody>
      </p:sp>
    </p:spTree>
    <p:extLst>
      <p:ext uri="{BB962C8B-B14F-4D97-AF65-F5344CB8AC3E}">
        <p14:creationId xmlns:p14="http://schemas.microsoft.com/office/powerpoint/2010/main" val="329640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7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Huge Commercial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 descr="Kinect Sa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19125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Tremendous Interest from Developers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295400"/>
            <a:ext cx="5235902" cy="5117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5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Consumer Technologies </a:t>
            </a:r>
            <a:br>
              <a:rPr lang="en-US" dirty="0" smtClean="0"/>
            </a:br>
            <a:r>
              <a:rPr lang="en-US" dirty="0" smtClean="0"/>
              <a:t>Push The Envelope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7680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educatingsilicon.com/wp-content/uploads/2007/11/sicklms2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458913"/>
            <a:ext cx="28098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97312" y="426992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Price: 6000$</a:t>
            </a:r>
            <a:endParaRPr lang="en-US" dirty="0"/>
          </a:p>
        </p:txBody>
      </p:sp>
      <p:pic>
        <p:nvPicPr>
          <p:cNvPr id="7" name="Picture 2" descr="http://game-engine.co.uk/wp-content/uploads/2010/06/kinect_x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657725"/>
            <a:ext cx="1746758" cy="109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32154" y="5749449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Price: 150$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4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smtClean="0"/>
              <a:t>Unique Opportunity 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Technology Transfer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 descr="C:\Users\mbudiu\AppData\Local\Microsoft\Windows\Temporary Internet Files\Content.IE5\E9CM70IO\MC90001704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89126"/>
            <a:ext cx="2008022" cy="192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mbudiu\AppData\Local\Microsoft\Windows\Temporary Internet Files\Content.IE5\ALO6T82F\MC9002372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743200"/>
            <a:ext cx="2126055" cy="20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4343400" y="3452388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http://game-engine.co.uk/wp-content/uploads/2010/06/kinect_x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889" y="3141497"/>
            <a:ext cx="420878" cy="2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game-engine.co.uk/wp-content/uploads/2010/06/kinect_x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20863"/>
            <a:ext cx="420878" cy="2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game-engine.co.uk/wp-content/uploads/2010/06/kinect_xbox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751" y="3521836"/>
            <a:ext cx="420878" cy="26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16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477962"/>
          </a:xfrm>
        </p:spPr>
        <p:txBody>
          <a:bodyPr>
            <a:normAutofit/>
          </a:bodyPr>
          <a:lstStyle/>
          <a:p>
            <a:r>
              <a:rPr lang="en-US" dirty="0" smtClean="0"/>
              <a:t>I can finally explain to my son</a:t>
            </a:r>
            <a:br>
              <a:rPr lang="en-US" dirty="0" smtClean="0"/>
            </a:br>
            <a:r>
              <a:rPr lang="en-US" dirty="0" smtClean="0"/>
              <a:t>what I do for a living…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25</a:t>
            </a:fld>
            <a:endParaRPr lang="en-US"/>
          </a:p>
        </p:txBody>
      </p:sp>
      <p:pic>
        <p:nvPicPr>
          <p:cNvPr id="9218" name="Picture 2" descr="F:\DCIM\100CANON\IMG_000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6197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2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0"/>
            <a:ext cx="8229600" cy="1143000"/>
          </a:xfrm>
        </p:spPr>
        <p:txBody>
          <a:bodyPr/>
          <a:lstStyle/>
          <a:p>
            <a:r>
              <a:rPr lang="en-US" sz="4000" b="1" cap="all" dirty="0"/>
              <a:t>Backup</a:t>
            </a:r>
            <a:r>
              <a:rPr lang="en-US" dirty="0" smtClean="0"/>
              <a:t> </a:t>
            </a:r>
            <a:r>
              <a:rPr lang="en-US" sz="4000" b="1" cap="all" dirty="0"/>
              <a:t>slides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9033107"/>
              </p:ext>
            </p:extLst>
          </p:nvPr>
        </p:nvGraphicFramePr>
        <p:xfrm>
          <a:off x="1219200" y="1524000"/>
          <a:ext cx="6858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efficiency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6CAD5-FC1A-4314-98C1-C0B7035AD4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5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57101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Cluster usage for one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F43C9-E9D3-46B3-96B4-3F73CB38F3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371600"/>
            <a:ext cx="91440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24800" y="59436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Machine</a:t>
            </a:r>
          </a:p>
          <a:p>
            <a:pPr algn="ctr"/>
            <a:r>
              <a:rPr lang="en-US" dirty="0" smtClean="0"/>
              <a:t>(235)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3905995" y="-2153394"/>
            <a:ext cx="1097160" cy="7232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Preprocess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 smtClean="0"/>
              <a:t>3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 smtClean="0"/>
              <a:t>8</a:t>
            </a:r>
          </a:p>
          <a:p>
            <a:r>
              <a:rPr lang="en-US" sz="1600" dirty="0" smtClean="0"/>
              <a:t>9</a:t>
            </a:r>
          </a:p>
          <a:p>
            <a:r>
              <a:rPr lang="en-US" sz="1600" dirty="0" smtClean="0"/>
              <a:t>10</a:t>
            </a:r>
          </a:p>
          <a:p>
            <a:r>
              <a:rPr lang="en-US" sz="1600" dirty="0" smtClean="0"/>
              <a:t>11</a:t>
            </a:r>
          </a:p>
          <a:p>
            <a:r>
              <a:rPr lang="en-US" sz="1600" dirty="0" smtClean="0"/>
              <a:t>12</a:t>
            </a:r>
          </a:p>
          <a:p>
            <a:r>
              <a:rPr lang="en-US" sz="1600" dirty="0" smtClean="0"/>
              <a:t>13</a:t>
            </a:r>
          </a:p>
          <a:p>
            <a:r>
              <a:rPr lang="en-US" sz="1600" dirty="0" smtClean="0"/>
              <a:t>14</a:t>
            </a:r>
          </a:p>
          <a:p>
            <a:r>
              <a:rPr lang="en-US" sz="1600" dirty="0" smtClean="0"/>
              <a:t>15</a:t>
            </a:r>
          </a:p>
          <a:p>
            <a:r>
              <a:rPr lang="en-US" sz="1600" dirty="0" smtClean="0"/>
              <a:t>16</a:t>
            </a:r>
          </a:p>
          <a:p>
            <a:r>
              <a:rPr lang="en-US" sz="1600" dirty="0" smtClean="0"/>
              <a:t>17</a:t>
            </a:r>
          </a:p>
          <a:p>
            <a:endParaRPr lang="en-US" sz="1600" dirty="0" smtClean="0"/>
          </a:p>
          <a:p>
            <a:r>
              <a:rPr lang="en-US" sz="1600" dirty="0" smtClean="0"/>
              <a:t>18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19 (failed)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19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762000" y="22098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1143000" y="1981200"/>
            <a:ext cx="6096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 flipV="1">
            <a:off x="1295400" y="1981200"/>
            <a:ext cx="68738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 flipV="1">
            <a:off x="1447800" y="1981200"/>
            <a:ext cx="76358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1600200" y="1981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1828800" y="1981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 flipV="1">
            <a:off x="2057400" y="1981200"/>
            <a:ext cx="914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10800000" flipV="1">
            <a:off x="2219228" y="1981200"/>
            <a:ext cx="981173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2514602" y="1981200"/>
            <a:ext cx="914398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0800000" flipV="1">
            <a:off x="2743200" y="1981200"/>
            <a:ext cx="9144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10800000" flipV="1">
            <a:off x="2895600" y="1981200"/>
            <a:ext cx="1066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3124200" y="1981200"/>
            <a:ext cx="1066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0800000" flipV="1">
            <a:off x="3352800" y="1981200"/>
            <a:ext cx="1066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0800000" flipV="1">
            <a:off x="3581400" y="1981200"/>
            <a:ext cx="1066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0800000" flipV="1">
            <a:off x="3886200" y="1981200"/>
            <a:ext cx="9906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 flipV="1">
            <a:off x="4267200" y="19812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10800000" flipV="1">
            <a:off x="4724400" y="1981200"/>
            <a:ext cx="6858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5219700" y="2019300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7620000" y="22098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6667500" y="2171700"/>
            <a:ext cx="4572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5829300" y="2171700"/>
            <a:ext cx="4572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8686800" y="2286000"/>
            <a:ext cx="457200" cy="381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304800" y="6248400"/>
            <a:ext cx="8398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18.3 hours, 137.2 CPU days, 107421 processes, 29.56 TB data, average parallelism=140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7086732" y="4038468"/>
            <a:ext cx="1740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14400 processes</a:t>
            </a:r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7276123" y="1867877"/>
            <a:ext cx="115277" cy="5705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7543800" y="1866900"/>
            <a:ext cx="76200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 rot="16200000">
            <a:off x="6862564" y="1087839"/>
            <a:ext cx="1032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Normalize</a:t>
            </a:r>
          </a:p>
          <a:p>
            <a:r>
              <a:rPr lang="en-US" sz="1600" dirty="0" smtClean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27739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7125"/>
            <a:ext cx="467620" cy="367961"/>
          </a:xfrm>
          <a:prstGeom prst="rect">
            <a:avLst/>
          </a:prstGeom>
          <a:noFill/>
        </p:spPr>
      </p:pic>
      <p:sp>
        <p:nvSpPr>
          <p:cNvPr id="204" name="Rounded Rectangle 203"/>
          <p:cNvSpPr/>
          <p:nvPr/>
        </p:nvSpPr>
        <p:spPr>
          <a:xfrm>
            <a:off x="5257800" y="4003271"/>
            <a:ext cx="1142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4" name="Picture 17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467620" cy="367961"/>
          </a:xfrm>
          <a:prstGeom prst="rect">
            <a:avLst/>
          </a:prstGeom>
          <a:noFill/>
        </p:spPr>
      </p:pic>
      <p:sp>
        <p:nvSpPr>
          <p:cNvPr id="183" name="Rounded Rectangle 182"/>
          <p:cNvSpPr/>
          <p:nvPr/>
        </p:nvSpPr>
        <p:spPr>
          <a:xfrm>
            <a:off x="5638800" y="3469871"/>
            <a:ext cx="761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5" name="Picture 17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553725"/>
            <a:ext cx="467620" cy="367961"/>
          </a:xfrm>
          <a:prstGeom prst="rect">
            <a:avLst/>
          </a:prstGeom>
          <a:noFill/>
        </p:spPr>
      </p:pic>
      <p:sp>
        <p:nvSpPr>
          <p:cNvPr id="188" name="Rounded Rectangle 187"/>
          <p:cNvSpPr/>
          <p:nvPr/>
        </p:nvSpPr>
        <p:spPr>
          <a:xfrm>
            <a:off x="6841817" y="34698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5715000" y="3509400"/>
            <a:ext cx="6220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6" name="Rounded Rectangle 305"/>
          <p:cNvSpPr/>
          <p:nvPr/>
        </p:nvSpPr>
        <p:spPr>
          <a:xfrm>
            <a:off x="6898200" y="3509400"/>
            <a:ext cx="841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76" name="Picture 17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53725"/>
            <a:ext cx="467620" cy="367961"/>
          </a:xfrm>
          <a:prstGeom prst="rect">
            <a:avLst/>
          </a:prstGeom>
          <a:noFill/>
        </p:spPr>
      </p:pic>
      <p:sp>
        <p:nvSpPr>
          <p:cNvPr id="177" name="Rounded Rectangle 176"/>
          <p:cNvSpPr/>
          <p:nvPr/>
        </p:nvSpPr>
        <p:spPr>
          <a:xfrm>
            <a:off x="3991227" y="3469871"/>
            <a:ext cx="13295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0" name="Rounded Rectangle 299"/>
          <p:cNvSpPr/>
          <p:nvPr/>
        </p:nvSpPr>
        <p:spPr>
          <a:xfrm>
            <a:off x="40368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4724400" y="3505200"/>
            <a:ext cx="5334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mtClean="0"/>
              <a:t>DryadLINQ Language </a:t>
            </a:r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20806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</a:t>
            </a:r>
          </a:p>
          <a:p>
            <a:r>
              <a:rPr lang="en-US" sz="3600" dirty="0" smtClean="0"/>
              <a:t>Select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err="1" smtClean="0"/>
              <a:t>OrderBy</a:t>
            </a:r>
            <a:endParaRPr lang="en-US" sz="3600" dirty="0" smtClean="0"/>
          </a:p>
          <a:p>
            <a:r>
              <a:rPr lang="en-US" sz="3600" dirty="0" smtClean="0"/>
              <a:t>Aggregate</a:t>
            </a:r>
          </a:p>
          <a:p>
            <a:r>
              <a:rPr lang="en-US" sz="3600" dirty="0" smtClean="0"/>
              <a:t>Join</a:t>
            </a:r>
          </a:p>
        </p:txBody>
      </p:sp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1572525"/>
            <a:ext cx="467620" cy="36796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1572525"/>
            <a:ext cx="467620" cy="367961"/>
          </a:xfrm>
          <a:prstGeom prst="rect">
            <a:avLst/>
          </a:prstGeom>
          <a:noFill/>
        </p:spPr>
      </p:pic>
      <p:pic>
        <p:nvPicPr>
          <p:cNvPr id="7" name="Picture 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72525"/>
            <a:ext cx="467620" cy="367961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991227" y="14886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9" name="Rectangle 8"/>
          <p:cNvSpPr/>
          <p:nvPr/>
        </p:nvSpPr>
        <p:spPr>
          <a:xfrm>
            <a:off x="411167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242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451316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71391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4914658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6596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55570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7577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9585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61592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" name="Rounded Rectangle 18"/>
          <p:cNvSpPr/>
          <p:nvPr/>
        </p:nvSpPr>
        <p:spPr>
          <a:xfrm>
            <a:off x="6841817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" name="Rectangle 19"/>
          <p:cNvSpPr/>
          <p:nvPr/>
        </p:nvSpPr>
        <p:spPr>
          <a:xfrm>
            <a:off x="696226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16300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36375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Rectangle 22"/>
          <p:cNvSpPr/>
          <p:nvPr/>
        </p:nvSpPr>
        <p:spPr>
          <a:xfrm>
            <a:off x="7564501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32" name="Picture 131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2486925"/>
            <a:ext cx="467620" cy="367961"/>
          </a:xfrm>
          <a:prstGeom prst="rect">
            <a:avLst/>
          </a:prstGeom>
          <a:noFill/>
        </p:spPr>
      </p:pic>
      <p:pic>
        <p:nvPicPr>
          <p:cNvPr id="133" name="Picture 13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2486925"/>
            <a:ext cx="467620" cy="367961"/>
          </a:xfrm>
          <a:prstGeom prst="rect">
            <a:avLst/>
          </a:prstGeom>
          <a:noFill/>
        </p:spPr>
      </p:pic>
      <p:pic>
        <p:nvPicPr>
          <p:cNvPr id="134" name="Picture 13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86925"/>
            <a:ext cx="467620" cy="367961"/>
          </a:xfrm>
          <a:prstGeom prst="rect">
            <a:avLst/>
          </a:prstGeom>
          <a:noFill/>
        </p:spPr>
      </p:pic>
      <p:sp>
        <p:nvSpPr>
          <p:cNvPr id="135" name="Rounded Rectangle 134"/>
          <p:cNvSpPr/>
          <p:nvPr/>
        </p:nvSpPr>
        <p:spPr>
          <a:xfrm>
            <a:off x="3991227" y="24030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6" name="Rectangle 135"/>
          <p:cNvSpPr/>
          <p:nvPr/>
        </p:nvSpPr>
        <p:spPr>
          <a:xfrm>
            <a:off x="411167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1316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471391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436596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3" name="Rectangle 142"/>
          <p:cNvSpPr/>
          <p:nvPr/>
        </p:nvSpPr>
        <p:spPr>
          <a:xfrm>
            <a:off x="57577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59585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61592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6841817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7" name="Rectangle 146"/>
          <p:cNvSpPr/>
          <p:nvPr/>
        </p:nvSpPr>
        <p:spPr>
          <a:xfrm>
            <a:off x="6962263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8" name="Rectangle 147"/>
          <p:cNvSpPr/>
          <p:nvPr/>
        </p:nvSpPr>
        <p:spPr>
          <a:xfrm>
            <a:off x="716300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53" name="Picture 15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3020325"/>
            <a:ext cx="467620" cy="367961"/>
          </a:xfrm>
          <a:prstGeom prst="rect">
            <a:avLst/>
          </a:prstGeom>
          <a:noFill/>
        </p:spPr>
      </p:pic>
      <p:pic>
        <p:nvPicPr>
          <p:cNvPr id="154" name="Picture 15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020325"/>
            <a:ext cx="467620" cy="367961"/>
          </a:xfrm>
          <a:prstGeom prst="rect">
            <a:avLst/>
          </a:prstGeom>
          <a:noFill/>
        </p:spPr>
      </p:pic>
      <p:pic>
        <p:nvPicPr>
          <p:cNvPr id="155" name="Picture 15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20325"/>
            <a:ext cx="467620" cy="367961"/>
          </a:xfrm>
          <a:prstGeom prst="rect">
            <a:avLst/>
          </a:prstGeom>
          <a:noFill/>
        </p:spPr>
      </p:pic>
      <p:sp>
        <p:nvSpPr>
          <p:cNvPr id="156" name="Rounded Rectangle 155"/>
          <p:cNvSpPr/>
          <p:nvPr/>
        </p:nvSpPr>
        <p:spPr>
          <a:xfrm>
            <a:off x="3991227" y="29364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7" name="Rectangle 156"/>
          <p:cNvSpPr/>
          <p:nvPr/>
        </p:nvSpPr>
        <p:spPr>
          <a:xfrm>
            <a:off x="408960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90345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4491091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469183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4892583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2" name="Rounded Rectangle 161"/>
          <p:cNvSpPr/>
          <p:nvPr/>
        </p:nvSpPr>
        <p:spPr>
          <a:xfrm>
            <a:off x="5436596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3" name="Rectangle 162"/>
          <p:cNvSpPr/>
          <p:nvPr/>
        </p:nvSpPr>
        <p:spPr>
          <a:xfrm>
            <a:off x="55349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57357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59364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61372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7" name="Rounded Rectangle 166"/>
          <p:cNvSpPr/>
          <p:nvPr/>
        </p:nvSpPr>
        <p:spPr>
          <a:xfrm>
            <a:off x="6841817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8" name="Rectangle 167"/>
          <p:cNvSpPr/>
          <p:nvPr/>
        </p:nvSpPr>
        <p:spPr>
          <a:xfrm>
            <a:off x="694018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9" name="Rectangle 168"/>
          <p:cNvSpPr/>
          <p:nvPr/>
        </p:nvSpPr>
        <p:spPr>
          <a:xfrm>
            <a:off x="714093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0" name="Rectangle 169"/>
          <p:cNvSpPr/>
          <p:nvPr/>
        </p:nvSpPr>
        <p:spPr>
          <a:xfrm>
            <a:off x="734168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1" name="Rectangle 170"/>
          <p:cNvSpPr/>
          <p:nvPr/>
        </p:nvSpPr>
        <p:spPr>
          <a:xfrm>
            <a:off x="754242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41143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151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45158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47617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49335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57604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59612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61619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9" name="Rectangle 188"/>
          <p:cNvSpPr/>
          <p:nvPr/>
        </p:nvSpPr>
        <p:spPr>
          <a:xfrm>
            <a:off x="6964962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0" name="Rectangle 189"/>
          <p:cNvSpPr/>
          <p:nvPr/>
        </p:nvSpPr>
        <p:spPr>
          <a:xfrm>
            <a:off x="7165708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1" name="Rectangle 190"/>
          <p:cNvSpPr/>
          <p:nvPr/>
        </p:nvSpPr>
        <p:spPr>
          <a:xfrm>
            <a:off x="7366454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2" name="Rectangle 191"/>
          <p:cNvSpPr/>
          <p:nvPr/>
        </p:nvSpPr>
        <p:spPr>
          <a:xfrm>
            <a:off x="7567200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96" name="Picture 19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4087125"/>
            <a:ext cx="467620" cy="367961"/>
          </a:xfrm>
          <a:prstGeom prst="rect">
            <a:avLst/>
          </a:prstGeom>
          <a:noFill/>
        </p:spPr>
      </p:pic>
      <p:pic>
        <p:nvPicPr>
          <p:cNvPr id="197" name="Picture 19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087125"/>
            <a:ext cx="467620" cy="367961"/>
          </a:xfrm>
          <a:prstGeom prst="rect">
            <a:avLst/>
          </a:prstGeom>
          <a:noFill/>
        </p:spPr>
      </p:pic>
      <p:sp>
        <p:nvSpPr>
          <p:cNvPr id="198" name="Rounded Rectangle 197"/>
          <p:cNvSpPr/>
          <p:nvPr/>
        </p:nvSpPr>
        <p:spPr>
          <a:xfrm>
            <a:off x="3991227" y="4003271"/>
            <a:ext cx="9617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9" name="Rectangle 198"/>
          <p:cNvSpPr/>
          <p:nvPr/>
        </p:nvSpPr>
        <p:spPr>
          <a:xfrm>
            <a:off x="4118400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316484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4511080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4705674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53340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55512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57528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59472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61594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9" name="Rounded Rectangle 208"/>
          <p:cNvSpPr/>
          <p:nvPr/>
        </p:nvSpPr>
        <p:spPr>
          <a:xfrm>
            <a:off x="6841817" y="40032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10" name="Rectangle 209"/>
          <p:cNvSpPr/>
          <p:nvPr/>
        </p:nvSpPr>
        <p:spPr>
          <a:xfrm>
            <a:off x="6962399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1" name="Rectangle 210"/>
          <p:cNvSpPr/>
          <p:nvPr/>
        </p:nvSpPr>
        <p:spPr>
          <a:xfrm>
            <a:off x="7163999" y="4118400"/>
            <a:ext cx="119457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2" name="Rectangle 211"/>
          <p:cNvSpPr/>
          <p:nvPr/>
        </p:nvSpPr>
        <p:spPr>
          <a:xfrm>
            <a:off x="7358400" y="4075200"/>
            <a:ext cx="125803" cy="2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3" name="Rectangle 212"/>
          <p:cNvSpPr/>
          <p:nvPr/>
        </p:nvSpPr>
        <p:spPr>
          <a:xfrm>
            <a:off x="7564501" y="40455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16" name="Picture 21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7867" y="5192431"/>
            <a:ext cx="467620" cy="367961"/>
          </a:xfrm>
          <a:prstGeom prst="rect">
            <a:avLst/>
          </a:prstGeom>
          <a:noFill/>
        </p:spPr>
      </p:pic>
      <p:pic>
        <p:nvPicPr>
          <p:cNvPr id="218" name="Picture 21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35" y="5192431"/>
            <a:ext cx="467620" cy="367961"/>
          </a:xfrm>
          <a:prstGeom prst="rect">
            <a:avLst/>
          </a:prstGeom>
          <a:noFill/>
        </p:spPr>
      </p:pic>
      <p:sp>
        <p:nvSpPr>
          <p:cNvPr id="219" name="Rounded Rectangle 218"/>
          <p:cNvSpPr/>
          <p:nvPr/>
        </p:nvSpPr>
        <p:spPr>
          <a:xfrm>
            <a:off x="4646562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476701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967755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5168501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5369247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556999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6091931" y="5108577"/>
            <a:ext cx="7349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6" name="Rectangle 225"/>
          <p:cNvSpPr/>
          <p:nvPr/>
        </p:nvSpPr>
        <p:spPr>
          <a:xfrm>
            <a:off x="621237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7" name="Rectangle 226"/>
          <p:cNvSpPr/>
          <p:nvPr/>
        </p:nvSpPr>
        <p:spPr>
          <a:xfrm>
            <a:off x="641312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8" name="Rectangle 227"/>
          <p:cNvSpPr/>
          <p:nvPr/>
        </p:nvSpPr>
        <p:spPr>
          <a:xfrm>
            <a:off x="661387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37" name="Picture 23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4579654"/>
            <a:ext cx="467620" cy="367961"/>
          </a:xfrm>
          <a:prstGeom prst="rect">
            <a:avLst/>
          </a:prstGeom>
          <a:noFill/>
        </p:spPr>
      </p:pic>
      <p:sp>
        <p:nvSpPr>
          <p:cNvPr id="246" name="Rounded Rectangle 245"/>
          <p:cNvSpPr/>
          <p:nvPr/>
        </p:nvSpPr>
        <p:spPr>
          <a:xfrm>
            <a:off x="5436597" y="4495800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5557043" y="4538079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4" name="Rectangle 303"/>
          <p:cNvSpPr/>
          <p:nvPr/>
        </p:nvSpPr>
        <p:spPr>
          <a:xfrm>
            <a:off x="510540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0" name="Down Arrow 309"/>
          <p:cNvSpPr/>
          <p:nvPr/>
        </p:nvSpPr>
        <p:spPr>
          <a:xfrm>
            <a:off x="5715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3" name="Picture 31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794" y="5189254"/>
            <a:ext cx="467620" cy="367961"/>
          </a:xfrm>
          <a:prstGeom prst="rect">
            <a:avLst/>
          </a:prstGeom>
          <a:noFill/>
        </p:spPr>
      </p:pic>
      <p:pic>
        <p:nvPicPr>
          <p:cNvPr id="314" name="Picture 31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710" y="5189254"/>
            <a:ext cx="467620" cy="367961"/>
          </a:xfrm>
          <a:prstGeom prst="rect">
            <a:avLst/>
          </a:prstGeom>
          <a:noFill/>
        </p:spPr>
      </p:pic>
      <p:sp>
        <p:nvSpPr>
          <p:cNvPr id="315" name="Rounded Rectangle 314"/>
          <p:cNvSpPr/>
          <p:nvPr/>
        </p:nvSpPr>
        <p:spPr>
          <a:xfrm>
            <a:off x="1705859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1826305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2027051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2227797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0" name="Rounded Rectangle 319"/>
          <p:cNvSpPr/>
          <p:nvPr/>
        </p:nvSpPr>
        <p:spPr>
          <a:xfrm>
            <a:off x="2784074" y="5105400"/>
            <a:ext cx="515431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21" name="Rectangle 320"/>
          <p:cNvSpPr/>
          <p:nvPr/>
        </p:nvSpPr>
        <p:spPr>
          <a:xfrm>
            <a:off x="2904520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2" name="Rectangle 321"/>
          <p:cNvSpPr/>
          <p:nvPr/>
        </p:nvSpPr>
        <p:spPr>
          <a:xfrm>
            <a:off x="310526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3276600" y="5225592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76877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969517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5170263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5371009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557175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1" name="Rectangle 330"/>
          <p:cNvSpPr/>
          <p:nvPr/>
        </p:nvSpPr>
        <p:spPr>
          <a:xfrm>
            <a:off x="621414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2" name="Rectangle 331"/>
          <p:cNvSpPr/>
          <p:nvPr/>
        </p:nvSpPr>
        <p:spPr>
          <a:xfrm>
            <a:off x="641488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3" name="Rectangle 332"/>
          <p:cNvSpPr/>
          <p:nvPr/>
        </p:nvSpPr>
        <p:spPr>
          <a:xfrm>
            <a:off x="661563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9348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183" grpId="0" animBg="1"/>
      <p:bldP spid="188" grpId="0" animBg="1"/>
      <p:bldP spid="305" grpId="0" animBg="1"/>
      <p:bldP spid="306" grpId="0" animBg="1"/>
      <p:bldP spid="177" grpId="0" animBg="1"/>
      <p:bldP spid="300" grpId="0" animBg="1"/>
      <p:bldP spid="30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46" grpId="0" animBg="1"/>
      <p:bldP spid="247" grpId="0" animBg="1"/>
      <p:bldP spid="304" grpId="0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C:\Users\mbudiu\Pictures\US_Prd_Gbl_Xbox360_Elite_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5562600"/>
            <a:ext cx="1066800" cy="106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Learn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" name="Right Arrow 121"/>
          <p:cNvSpPr/>
          <p:nvPr/>
        </p:nvSpPr>
        <p:spPr>
          <a:xfrm rot="5400000">
            <a:off x="4780675" y="4117367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4076700" y="4876800"/>
            <a:ext cx="1828800" cy="990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Classifier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542425" y="3581400"/>
            <a:ext cx="2788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Training examples</a:t>
            </a:r>
            <a:endParaRPr 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2691403" y="4165839"/>
            <a:ext cx="224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Machine learning</a:t>
            </a:r>
            <a:endParaRPr lang="en-US" sz="2000" dirty="0"/>
          </a:p>
        </p:txBody>
      </p:sp>
      <p:sp>
        <p:nvSpPr>
          <p:cNvPr id="133" name="Right Arrow 132"/>
          <p:cNvSpPr/>
          <p:nvPr/>
        </p:nvSpPr>
        <p:spPr>
          <a:xfrm>
            <a:off x="3429000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6117859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431380" y="1232735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5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501847" y="1232735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577733" y="137160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648200" y="137160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863496" y="144780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933963" y="144780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701172" y="159419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771639" y="159419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865993" y="166872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936460" y="166872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3113154" y="169217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5183621" y="169217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691103" y="155121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 l="9141" t="23491" r="82265" b="54527"/>
          <a:stretch>
            <a:fillRect/>
          </a:stretch>
        </p:blipFill>
        <p:spPr bwMode="auto">
          <a:xfrm>
            <a:off x="2898623" y="1551212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3" cstate="print"/>
          <a:srcRect l="42761" t="23491" r="48645" b="54527"/>
          <a:stretch>
            <a:fillRect/>
          </a:stretch>
        </p:blipFill>
        <p:spPr bwMode="auto">
          <a:xfrm>
            <a:off x="4969090" y="1551212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4" cstate="print"/>
          <a:srcRect l="43148" t="49089" r="43277" b="23567"/>
          <a:stretch>
            <a:fillRect/>
          </a:stretch>
        </p:blipFill>
        <p:spPr bwMode="auto">
          <a:xfrm>
            <a:off x="6762262" y="4769339"/>
            <a:ext cx="1281723" cy="12817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4" name="Picture 53"/>
          <p:cNvPicPr>
            <a:picLocks noChangeAspect="1" noChangeArrowheads="1"/>
          </p:cNvPicPr>
          <p:nvPr/>
        </p:nvPicPr>
        <p:blipFill>
          <a:blip r:embed="rId4" cstate="print"/>
          <a:srcRect l="42879" t="15755" r="43546" b="56901"/>
          <a:stretch>
            <a:fillRect/>
          </a:stretch>
        </p:blipFill>
        <p:spPr bwMode="auto">
          <a:xfrm>
            <a:off x="1936872" y="4769339"/>
            <a:ext cx="1281722" cy="12817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43494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124" grpId="0" animBg="1"/>
      <p:bldP spid="126" grpId="0"/>
      <p:bldP spid="127" grpId="0"/>
      <p:bldP spid="133" grpId="0" animBg="1"/>
      <p:bldP spid="1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77160"/>
          </a:xfrm>
        </p:spPr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0" name="Right Arrow 109"/>
          <p:cNvSpPr/>
          <p:nvPr/>
        </p:nvSpPr>
        <p:spPr>
          <a:xfrm>
            <a:off x="5459652" y="2169526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87159" y="3779712"/>
            <a:ext cx="37065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1</a:t>
            </a:r>
            <a:r>
              <a:rPr lang="en-US" sz="2800" dirty="0" smtClean="0"/>
              <a:t>M Training examples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300,000 pixels/image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100,000 features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&lt;2</a:t>
            </a:r>
            <a:r>
              <a:rPr lang="en-US" sz="2800" baseline="30000" dirty="0" smtClean="0"/>
              <a:t>20</a:t>
            </a:r>
            <a:r>
              <a:rPr lang="en-US" sz="2800" dirty="0" smtClean="0"/>
              <a:t> tree nodes/tree</a:t>
            </a:r>
            <a:endParaRPr lang="en-US" sz="2800" baseline="30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/>
              <a:t>31 body parts</a:t>
            </a:r>
            <a:endParaRPr lang="en-US" sz="28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3</a:t>
            </a:r>
            <a:r>
              <a:rPr lang="en-US" sz="2800" dirty="0" smtClean="0"/>
              <a:t> trees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800600" y="4648199"/>
            <a:ext cx="2667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00600" y="4114799"/>
            <a:ext cx="2667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127"/>
          <p:cNvGrpSpPr/>
          <p:nvPr/>
        </p:nvGrpSpPr>
        <p:grpSpPr>
          <a:xfrm>
            <a:off x="4800600" y="5105399"/>
            <a:ext cx="2667000" cy="1143001"/>
            <a:chOff x="1219200" y="4343400"/>
            <a:chExt cx="6667043" cy="2514601"/>
          </a:xfrm>
        </p:grpSpPr>
        <p:pic>
          <p:nvPicPr>
            <p:cNvPr id="12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43434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57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956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338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248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86600" y="4343400"/>
              <a:ext cx="799643" cy="2514600"/>
            </a:xfrm>
            <a:prstGeom prst="rect">
              <a:avLst/>
            </a:prstGeom>
            <a:noFill/>
          </p:spPr>
        </p:pic>
      </p:grpSp>
      <p:sp>
        <p:nvSpPr>
          <p:cNvPr id="124" name="Rectangle 123"/>
          <p:cNvSpPr/>
          <p:nvPr/>
        </p:nvSpPr>
        <p:spPr>
          <a:xfrm>
            <a:off x="4800600" y="3581399"/>
            <a:ext cx="266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 forest inference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19864" y="1953769"/>
            <a:ext cx="1828800" cy="990600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Classifier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840686" y="990695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2911153" y="990695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987039" y="112956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057506" y="112956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272802" y="120576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343269" y="1205760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110478" y="135215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180945" y="135215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275299" y="142668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345766" y="1426687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522460" y="145013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592927" y="145013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100409" y="1309173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0" name="Picture 3"/>
          <p:cNvPicPr>
            <a:picLocks noChangeAspect="1" noChangeArrowheads="1"/>
          </p:cNvPicPr>
          <p:nvPr/>
        </p:nvPicPr>
        <p:blipFill>
          <a:blip r:embed="rId4" cstate="print"/>
          <a:srcRect l="9141" t="23491" r="82265" b="54527"/>
          <a:stretch>
            <a:fillRect/>
          </a:stretch>
        </p:blipFill>
        <p:spPr bwMode="auto">
          <a:xfrm>
            <a:off x="1307929" y="1309172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4" cstate="print"/>
          <a:srcRect l="42761" t="23491" r="48645" b="54527"/>
          <a:stretch>
            <a:fillRect/>
          </a:stretch>
        </p:blipFill>
        <p:spPr bwMode="auto">
          <a:xfrm>
            <a:off x="3378396" y="1309172"/>
            <a:ext cx="1365553" cy="196766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1351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5" grpId="0" animBg="1"/>
      <p:bldP spid="126" grpId="0" animBg="1"/>
      <p:bldP spid="1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752600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100" smtClean="0"/>
              <a:pPr/>
              <a:t>5</a:t>
            </a:fld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81200" y="2667000"/>
            <a:ext cx="1676400" cy="28194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Parallel	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38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38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390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HPC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9000" y="35052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2667000"/>
            <a:ext cx="1676400" cy="381000"/>
          </a:xfrm>
          <a:prstGeom prst="roundRect">
            <a:avLst>
              <a:gd name="adj" fmla="val 20206"/>
            </a:avLst>
          </a:prstGeom>
          <a:solidFill>
            <a:srgbClr val="C0C0C0">
              <a:alpha val="50196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Sawzall,FlumeJava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6400" y="2667000"/>
            <a:ext cx="1676400" cy="381000"/>
          </a:xfrm>
          <a:prstGeom prst="roundRect">
            <a:avLst>
              <a:gd name="adj" fmla="val 26999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2362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362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≈SQL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1072" y="236220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888707" y="2362200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Sawzall</a:t>
            </a:r>
            <a:r>
              <a:rPr lang="en-US" dirty="0" smtClean="0"/>
              <a:t>, Java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6200000">
            <a:off x="7699172" y="56769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  <p:bldP spid="16" grpId="0" animBg="1"/>
      <p:bldP spid="17" grpId="0" animBg="1"/>
      <p:bldP spid="21" grpId="0"/>
      <p:bldP spid="22" grpId="0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Dryad = 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34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1642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764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2964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9264</TotalTime>
  <Words>546</Words>
  <Application>Microsoft Office PowerPoint</Application>
  <PresentationFormat>On-screen Show (4:3)</PresentationFormat>
  <Paragraphs>219</Paragraphs>
  <Slides>29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Training Kinect</vt:lpstr>
      <vt:lpstr>Label body parts in depth map</vt:lpstr>
      <vt:lpstr>Solution: Learn from Data</vt:lpstr>
      <vt:lpstr>Big data</vt:lpstr>
      <vt:lpstr>Data-Parallel Computation</vt:lpstr>
      <vt:lpstr>Dryad = 2-D Piping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Fault Tolerance</vt:lpstr>
      <vt:lpstr>LINQ</vt:lpstr>
      <vt:lpstr>LINQ = .Net+ Queries</vt:lpstr>
      <vt:lpstr>DryadLINQ Data Model</vt:lpstr>
      <vt:lpstr>DryadLINQ = LINQ + Dryad</vt:lpstr>
      <vt:lpstr>Kinect Training Pipeline</vt:lpstr>
      <vt:lpstr>Query plan for one tree layer</vt:lpstr>
      <vt:lpstr>High cluster utilization</vt:lpstr>
      <vt:lpstr>Conclusions</vt:lpstr>
      <vt:lpstr>Huge Commercial Success</vt:lpstr>
      <vt:lpstr>Tremendous Interest from Developers</vt:lpstr>
      <vt:lpstr>Consumer Technologies  Push The Envelope</vt:lpstr>
      <vt:lpstr>Unique Opportunity for  Technology Transfer</vt:lpstr>
      <vt:lpstr>I can finally explain to my son what I do for a living…</vt:lpstr>
      <vt:lpstr>Backup slides</vt:lpstr>
      <vt:lpstr>Training efficiency</vt:lpstr>
      <vt:lpstr>Cluster usage for one tree</vt:lpstr>
      <vt:lpstr>DryadLINQ Language Summary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Budiu</dc:creator>
  <cp:lastModifiedBy>mbudiu</cp:lastModifiedBy>
  <cp:revision>44</cp:revision>
  <dcterms:created xsi:type="dcterms:W3CDTF">2011-02-10T01:33:11Z</dcterms:created>
  <dcterms:modified xsi:type="dcterms:W3CDTF">2012-02-06T06:37:31Z</dcterms:modified>
</cp:coreProperties>
</file>