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8" r:id="rId3"/>
    <p:sldId id="280" r:id="rId4"/>
    <p:sldId id="278" r:id="rId5"/>
    <p:sldId id="279" r:id="rId6"/>
    <p:sldId id="284" r:id="rId7"/>
    <p:sldId id="282" r:id="rId8"/>
    <p:sldId id="281" r:id="rId9"/>
    <p:sldId id="283" r:id="rId10"/>
    <p:sldId id="259" r:id="rId11"/>
    <p:sldId id="263" r:id="rId12"/>
    <p:sldId id="264" r:id="rId13"/>
    <p:sldId id="260" r:id="rId14"/>
    <p:sldId id="265" r:id="rId15"/>
    <p:sldId id="261" r:id="rId16"/>
    <p:sldId id="266" r:id="rId17"/>
    <p:sldId id="267" r:id="rId18"/>
    <p:sldId id="269" r:id="rId19"/>
    <p:sldId id="268" r:id="rId20"/>
    <p:sldId id="262" r:id="rId21"/>
    <p:sldId id="270" r:id="rId22"/>
    <p:sldId id="271" r:id="rId23"/>
    <p:sldId id="285" r:id="rId24"/>
    <p:sldId id="286" r:id="rId25"/>
    <p:sldId id="276" r:id="rId26"/>
    <p:sldId id="277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BDEEFF"/>
    <a:srgbClr val="CCFFCC"/>
    <a:srgbClr val="C9F1FF"/>
    <a:srgbClr val="53D2FF"/>
    <a:srgbClr val="6699FF"/>
    <a:srgbClr val="85DFFF"/>
    <a:srgbClr val="37CBFF"/>
    <a:srgbClr val="00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0" autoAdjust="0"/>
    <p:restoredTop sz="94660"/>
  </p:normalViewPr>
  <p:slideViewPr>
    <p:cSldViewPr>
      <p:cViewPr varScale="1">
        <p:scale>
          <a:sx n="88" d="100"/>
          <a:sy n="88" d="100"/>
        </p:scale>
        <p:origin x="-102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2B3CE-96D5-4A57-BBBC-A48C5B9BC432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EF479-B8B2-4946-86E2-6525289DB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basic Dryad</a:t>
            </a:r>
            <a:r>
              <a:rPr lang="en-US" baseline="0" dirty="0" smtClean="0"/>
              <a:t> terminology.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brain of a Dryad job is a centralized</a:t>
            </a:r>
            <a:r>
              <a:rPr lang="en-US" baseline="0" dirty="0" smtClean="0"/>
              <a:t> </a:t>
            </a:r>
            <a:r>
              <a:rPr lang="en-US" dirty="0" smtClean="0"/>
              <a:t>Job Manager, which maintains a complete state of the job.</a:t>
            </a:r>
          </a:p>
          <a:p>
            <a:r>
              <a:rPr lang="en-US" dirty="0" smtClean="0"/>
              <a:t>The JM controls the processes running</a:t>
            </a:r>
            <a:r>
              <a:rPr lang="en-US" baseline="0" dirty="0" smtClean="0"/>
              <a:t> on a cluster, but never exchanges data with them.</a:t>
            </a:r>
          </a:p>
          <a:p>
            <a:r>
              <a:rPr lang="en-US" baseline="0" dirty="0" smtClean="0"/>
              <a:t>(The data plane is completely separated from the control plane.)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Artemis and HiLighter as </a:t>
            </a:r>
            <a:r>
              <a:rPr lang="en-US" dirty="0" err="1" smtClean="0"/>
              <a:t>plugin</a:t>
            </a:r>
            <a:r>
              <a:rPr lang="en-US" dirty="0" smtClean="0"/>
              <a:t> we were able to analyze performance crises in MSFT Enterprise Data Center and </a:t>
            </a:r>
            <a:br>
              <a:rPr lang="en-US" dirty="0" smtClean="0"/>
            </a:br>
            <a:r>
              <a:rPr lang="en-US" dirty="0" smtClean="0"/>
              <a:t>provide recommendation on changes of placement of alarms.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EF479-B8B2-4946-86E2-6525289DBD1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3A677B9-BBF8-4650-9BB4-407F1169089E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4015CD6-BBBA-490D-AE47-F623AC317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0" y="228600"/>
            <a:ext cx="2514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</a:rPr>
              <a:t>Artemis</a:t>
            </a:r>
            <a:endParaRPr lang="en-US" sz="3600" dirty="0">
              <a:latin typeface="Calibri" pitchFamily="34" charset="0"/>
            </a:endParaRPr>
          </a:p>
        </p:txBody>
      </p:sp>
      <p:pic>
        <p:nvPicPr>
          <p:cNvPr id="1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0885" y="228600"/>
            <a:ext cx="411937" cy="1295400"/>
          </a:xfrm>
          <a:prstGeom prst="rect">
            <a:avLst/>
          </a:prstGeom>
          <a:noFill/>
        </p:spPr>
      </p:pic>
      <p:pic>
        <p:nvPicPr>
          <p:cNvPr id="1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925" y="228600"/>
            <a:ext cx="411937" cy="1295400"/>
          </a:xfrm>
          <a:prstGeom prst="rect">
            <a:avLst/>
          </a:prstGeom>
          <a:noFill/>
        </p:spPr>
      </p:pic>
      <p:pic>
        <p:nvPicPr>
          <p:cNvPr id="1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2965" y="228600"/>
            <a:ext cx="411937" cy="1295400"/>
          </a:xfrm>
          <a:prstGeom prst="rect">
            <a:avLst/>
          </a:prstGeom>
          <a:noFill/>
        </p:spPr>
      </p:pic>
      <p:pic>
        <p:nvPicPr>
          <p:cNvPr id="1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005" y="228600"/>
            <a:ext cx="411937" cy="1295400"/>
          </a:xfrm>
          <a:prstGeom prst="rect">
            <a:avLst/>
          </a:prstGeom>
          <a:noFill/>
        </p:spPr>
      </p:pic>
      <p:pic>
        <p:nvPicPr>
          <p:cNvPr id="18" name="Picture 17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5045" y="228600"/>
            <a:ext cx="411937" cy="1295400"/>
          </a:xfrm>
          <a:prstGeom prst="rect">
            <a:avLst/>
          </a:prstGeom>
          <a:noFill/>
        </p:spPr>
      </p:pic>
      <p:pic>
        <p:nvPicPr>
          <p:cNvPr id="28" name="Picture 3" descr="C:\Users\mbudiu\AppData\Local\Microsoft\Windows\Temporary Internet Files\Content.IE5\A0W98ILJ\MCj0439595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1" y="2286000"/>
            <a:ext cx="3352799" cy="457200"/>
          </a:xfrm>
          <a:prstGeom prst="rect">
            <a:avLst/>
          </a:prstGeom>
          <a:noFill/>
        </p:spPr>
      </p:pic>
      <p:grpSp>
        <p:nvGrpSpPr>
          <p:cNvPr id="29" name="Group 28"/>
          <p:cNvGrpSpPr/>
          <p:nvPr/>
        </p:nvGrpSpPr>
        <p:grpSpPr>
          <a:xfrm>
            <a:off x="2445622" y="1676400"/>
            <a:ext cx="533400" cy="381000"/>
            <a:chOff x="2133600" y="1676400"/>
            <a:chExt cx="533400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46662" y="1676400"/>
            <a:ext cx="533400" cy="381000"/>
            <a:chOff x="2133600" y="1676400"/>
            <a:chExt cx="533400" cy="3810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47702" y="1676400"/>
            <a:ext cx="533400" cy="381000"/>
            <a:chOff x="2133600" y="1676400"/>
            <a:chExt cx="533400" cy="3810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48742" y="1676400"/>
            <a:ext cx="533400" cy="381000"/>
            <a:chOff x="2133600" y="1676400"/>
            <a:chExt cx="533400" cy="381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249782" y="1676400"/>
            <a:ext cx="533400" cy="381000"/>
            <a:chOff x="2133600" y="1676400"/>
            <a:chExt cx="533400" cy="3810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096000" y="16002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Logs</a:t>
            </a:r>
            <a:endParaRPr lang="en-US" sz="2400" i="1" dirty="0"/>
          </a:p>
        </p:txBody>
      </p:sp>
      <p:pic>
        <p:nvPicPr>
          <p:cNvPr id="6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0778" y="3276600"/>
            <a:ext cx="613339" cy="621030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6096000" y="3272135"/>
            <a:ext cx="137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Database</a:t>
            </a:r>
            <a:endParaRPr lang="en-US" sz="2400" i="1" dirty="0"/>
          </a:p>
        </p:txBody>
      </p:sp>
      <p:sp>
        <p:nvSpPr>
          <p:cNvPr id="69" name="Rectangle 68"/>
          <p:cNvSpPr/>
          <p:nvPr/>
        </p:nvSpPr>
        <p:spPr>
          <a:xfrm>
            <a:off x="2819400" y="2971800"/>
            <a:ext cx="2895600" cy="1143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5" descr="C:\Users\mbudiu\AppData\Local\Microsoft\Windows\Temporary Internet Files\Content.IE5\A0W98ILJ\MCj0431629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8512676" flipH="1" flipV="1">
            <a:off x="3823690" y="3899890"/>
            <a:ext cx="1571830" cy="1571830"/>
          </a:xfrm>
          <a:prstGeom prst="rect">
            <a:avLst/>
          </a:prstGeom>
          <a:noFill/>
        </p:spPr>
      </p:pic>
      <p:sp>
        <p:nvSpPr>
          <p:cNvPr id="73" name="TextBox 72"/>
          <p:cNvSpPr txBox="1"/>
          <p:nvPr/>
        </p:nvSpPr>
        <p:spPr>
          <a:xfrm>
            <a:off x="6096000" y="4491335"/>
            <a:ext cx="79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View</a:t>
            </a:r>
            <a:endParaRPr lang="en-US" sz="2400" i="1" dirty="0"/>
          </a:p>
        </p:txBody>
      </p:sp>
      <p:sp>
        <p:nvSpPr>
          <p:cNvPr id="81" name="Down Arrow 80"/>
          <p:cNvSpPr/>
          <p:nvPr/>
        </p:nvSpPr>
        <p:spPr>
          <a:xfrm>
            <a:off x="3886200" y="27432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own Arrow 81"/>
          <p:cNvSpPr/>
          <p:nvPr/>
        </p:nvSpPr>
        <p:spPr>
          <a:xfrm>
            <a:off x="4114800" y="41148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>
            <a:off x="4267200" y="52578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/>
          <p:cNvSpPr/>
          <p:nvPr/>
        </p:nvSpPr>
        <p:spPr>
          <a:xfrm>
            <a:off x="25146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32004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38862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45720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52578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>
            <a:off x="529076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458972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>
            <a:off x="388868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/>
          <p:cNvSpPr/>
          <p:nvPr/>
        </p:nvSpPr>
        <p:spPr>
          <a:xfrm>
            <a:off x="318764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248660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own Arrow 95"/>
          <p:cNvSpPr/>
          <p:nvPr/>
        </p:nvSpPr>
        <p:spPr>
          <a:xfrm rot="5400000">
            <a:off x="3028950" y="5886450"/>
            <a:ext cx="457200" cy="4191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/>
          <p:cNvSpPr/>
          <p:nvPr/>
        </p:nvSpPr>
        <p:spPr>
          <a:xfrm rot="12954867">
            <a:off x="3017278" y="4069781"/>
            <a:ext cx="457200" cy="108267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Box2" descr="2"/>
          <p:cNvSpPr/>
          <p:nvPr/>
        </p:nvSpPr>
        <p:spPr>
          <a:xfrm>
            <a:off x="3886200" y="2362200"/>
            <a:ext cx="457200" cy="30480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i="1" dirty="0" smtClean="0">
                <a:solidFill>
                  <a:schemeClr val="tx1"/>
                </a:solidFill>
              </a:rPr>
              <a:t>Data Collection</a:t>
            </a:r>
            <a:endParaRPr lang="en-US" sz="600" i="1" dirty="0">
              <a:solidFill>
                <a:schemeClr val="tx1"/>
              </a:solidFill>
            </a:endParaRPr>
          </a:p>
        </p:txBody>
      </p:sp>
      <p:sp>
        <p:nvSpPr>
          <p:cNvPr id="26" name="ContentBox3" descr="3"/>
          <p:cNvSpPr/>
          <p:nvPr/>
        </p:nvSpPr>
        <p:spPr>
          <a:xfrm>
            <a:off x="3657600" y="5486400"/>
            <a:ext cx="1828800" cy="121920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GUI</a:t>
            </a:r>
            <a:endParaRPr lang="en-US" sz="2400" i="1" dirty="0">
              <a:solidFill>
                <a:schemeClr val="tx1"/>
              </a:solidFill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3802778" y="3200400"/>
          <a:ext cx="1666240" cy="726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210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" name="ContentBox1" descr="1"/>
          <p:cNvSpPr/>
          <p:nvPr/>
        </p:nvSpPr>
        <p:spPr>
          <a:xfrm>
            <a:off x="6705600" y="1066800"/>
            <a:ext cx="1219200" cy="68580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2" i="1" dirty="0" smtClean="0">
                <a:solidFill>
                  <a:schemeClr val="tx1"/>
                </a:solidFill>
              </a:rPr>
              <a:t>Dryad Overview</a:t>
            </a:r>
            <a:endParaRPr lang="en-US" sz="1802" i="1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096000" y="2362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Data collection</a:t>
            </a:r>
            <a:endParaRPr lang="en-US" sz="2400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096000" y="685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Distributed system</a:t>
            </a:r>
            <a:endParaRPr lang="en-US" sz="2400" i="1" dirty="0"/>
          </a:p>
        </p:txBody>
      </p:sp>
      <p:pic>
        <p:nvPicPr>
          <p:cNvPr id="18433" name="Picture 1" descr="C:\Users\mbudiu.NORTHAMERICA\AppData\Local\Microsoft\Windows\Temporary Internet Files\Content.IE5\Q66KDYQD\MCj0292572000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00200" y="5334000"/>
            <a:ext cx="1492729" cy="1099109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381000" y="586740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Plug-ins</a:t>
            </a:r>
            <a:endParaRPr lang="en-US" sz="2400" i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6000" y="5715000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GUI</a:t>
            </a:r>
            <a:endParaRPr lang="en-US" sz="2400" i="1" dirty="0"/>
          </a:p>
        </p:txBody>
      </p:sp>
      <p:sp>
        <p:nvSpPr>
          <p:cNvPr id="108" name="ContentBox4" descr="4"/>
          <p:cNvSpPr/>
          <p:nvPr/>
        </p:nvSpPr>
        <p:spPr>
          <a:xfrm>
            <a:off x="1712596" y="5659756"/>
            <a:ext cx="651510" cy="79629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2" dirty="0" smtClean="0"/>
              <a:t>Plug-ins</a:t>
            </a:r>
            <a:endParaRPr lang="en-US" sz="832" dirty="0"/>
          </a:p>
        </p:txBody>
      </p:sp>
      <p:sp>
        <p:nvSpPr>
          <p:cNvPr id="114" name="ContentBox5" descr="5"/>
          <p:cNvSpPr/>
          <p:nvPr/>
        </p:nvSpPr>
        <p:spPr>
          <a:xfrm>
            <a:off x="533400" y="914400"/>
            <a:ext cx="1371600" cy="83820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7" dirty="0" smtClean="0"/>
              <a:t>Hunting for Bugs with Artemis</a:t>
            </a:r>
            <a:endParaRPr lang="en-US" sz="1857" dirty="0"/>
          </a:p>
        </p:txBody>
      </p:sp>
      <p:sp>
        <p:nvSpPr>
          <p:cNvPr id="74" name="ContentBox6" descr="6"/>
          <p:cNvSpPr/>
          <p:nvPr/>
        </p:nvSpPr>
        <p:spPr>
          <a:xfrm>
            <a:off x="533400" y="1828800"/>
            <a:ext cx="1371600" cy="60960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75" dirty="0" smtClean="0"/>
              <a:t>System Architecture</a:t>
            </a:r>
            <a:endParaRPr lang="en-US" sz="1375" dirty="0"/>
          </a:p>
        </p:txBody>
      </p:sp>
      <p:sp>
        <p:nvSpPr>
          <p:cNvPr id="75" name="ContentBox7" descr="7"/>
          <p:cNvSpPr/>
          <p:nvPr/>
        </p:nvSpPr>
        <p:spPr>
          <a:xfrm>
            <a:off x="8000999" y="6248401"/>
            <a:ext cx="518681" cy="429004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/>
              <a:t>Conclusions</a:t>
            </a:r>
            <a:endParaRPr lang="en-US" sz="6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4191000" y="2514600"/>
            <a:ext cx="1219200" cy="304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9600" y="31242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perl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026024" y="3510915"/>
            <a:ext cx="916352" cy="671786"/>
          </a:xfrm>
          <a:prstGeom prst="curvedConnector3">
            <a:avLst>
              <a:gd name="adj1" fmla="val 36168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390900"/>
            <a:ext cx="717176" cy="653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181600" y="3390900"/>
            <a:ext cx="806824" cy="12630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19600" y="4038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19600" y="4800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305300"/>
            <a:ext cx="717176" cy="4248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17176" cy="337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181600" y="4653915"/>
            <a:ext cx="806824" cy="413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181600" y="4305300"/>
            <a:ext cx="806824" cy="3486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181600" y="3390900"/>
            <a:ext cx="806824" cy="1962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181600" y="3587115"/>
            <a:ext cx="806824" cy="718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181600" y="3587115"/>
            <a:ext cx="806824" cy="1480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152400" y="2362200"/>
            <a:ext cx="947695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Input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47800" y="5486400"/>
            <a:ext cx="140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Vertices </a:t>
            </a:r>
            <a:endParaRPr lang="en-US" sz="2800" i="1" dirty="0"/>
          </a:p>
        </p:txBody>
      </p:sp>
      <p:cxnSp>
        <p:nvCxnSpPr>
          <p:cNvPr id="50" name="Straight Arrow Connector 49"/>
          <p:cNvCxnSpPr>
            <a:stCxn id="49" idx="0"/>
            <a:endCxn id="15" idx="2"/>
          </p:cNvCxnSpPr>
          <p:nvPr/>
        </p:nvCxnSpPr>
        <p:spPr>
          <a:xfrm rot="16200000" flipV="1">
            <a:off x="1799499" y="5134701"/>
            <a:ext cx="228600" cy="47479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0"/>
            <a:endCxn id="16" idx="2"/>
          </p:cNvCxnSpPr>
          <p:nvPr/>
        </p:nvCxnSpPr>
        <p:spPr>
          <a:xfrm rot="5400000" flipH="1" flipV="1">
            <a:off x="2491519" y="4656495"/>
            <a:ext cx="489585" cy="117022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30206" y="2590800"/>
            <a:ext cx="121379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Output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362200" y="251460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Channels</a:t>
            </a:r>
            <a:endParaRPr lang="en-US" sz="2800" i="1" dirty="0"/>
          </a:p>
        </p:txBody>
      </p:sp>
      <p:cxnSp>
        <p:nvCxnSpPr>
          <p:cNvPr id="59" name="Straight Arrow Connector 58"/>
          <p:cNvCxnSpPr>
            <a:stCxn id="58" idx="2"/>
          </p:cNvCxnSpPr>
          <p:nvPr/>
        </p:nvCxnSpPr>
        <p:spPr>
          <a:xfrm rot="5400000">
            <a:off x="2465993" y="3086428"/>
            <a:ext cx="695982" cy="59876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19600" y="2514600"/>
            <a:ext cx="1002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</a:t>
            </a:r>
            <a:endParaRPr lang="en-US" sz="2800" i="1" dirty="0"/>
          </a:p>
        </p:txBody>
      </p:sp>
      <p:pic>
        <p:nvPicPr>
          <p:cNvPr id="6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5105400"/>
            <a:ext cx="613339" cy="621030"/>
          </a:xfrm>
          <a:prstGeom prst="rect">
            <a:avLst/>
          </a:prstGeom>
          <a:noFill/>
        </p:spPr>
      </p:pic>
      <p:cxnSp>
        <p:nvCxnSpPr>
          <p:cNvPr id="66" name="Straight Arrow Connector 65"/>
          <p:cNvCxnSpPr>
            <a:stCxn id="16" idx="3"/>
            <a:endCxn id="19" idx="1"/>
          </p:cNvCxnSpPr>
          <p:nvPr/>
        </p:nvCxnSpPr>
        <p:spPr>
          <a:xfrm flipV="1">
            <a:off x="3702424" y="4653915"/>
            <a:ext cx="2286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3"/>
            <a:endCxn id="8" idx="1"/>
          </p:cNvCxnSpPr>
          <p:nvPr/>
        </p:nvCxnSpPr>
        <p:spPr>
          <a:xfrm flipV="1">
            <a:off x="3702424" y="3587115"/>
            <a:ext cx="2286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"/>
          <p:cNvCxnSpPr>
            <a:stCxn id="5" idx="3"/>
          </p:cNvCxnSpPr>
          <p:nvPr/>
        </p:nvCxnSpPr>
        <p:spPr>
          <a:xfrm>
            <a:off x="2026024" y="3510915"/>
            <a:ext cx="934459" cy="4182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9" idx="3"/>
            <a:endCxn id="65" idx="1"/>
          </p:cNvCxnSpPr>
          <p:nvPr/>
        </p:nvCxnSpPr>
        <p:spPr>
          <a:xfrm>
            <a:off x="6750424" y="4653915"/>
            <a:ext cx="1631576" cy="762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8" idx="2"/>
          </p:cNvCxnSpPr>
          <p:nvPr/>
        </p:nvCxnSpPr>
        <p:spPr>
          <a:xfrm rot="16200000" flipH="1">
            <a:off x="3227993" y="2923193"/>
            <a:ext cx="695982" cy="92523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Application Structure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694374"/>
            <a:ext cx="691911" cy="1020626"/>
          </a:xfrm>
          <a:prstGeom prst="rect">
            <a:avLst/>
          </a:prstGeom>
          <a:noFill/>
        </p:spPr>
      </p:pic>
      <p:sp>
        <p:nvSpPr>
          <p:cNvPr id="75" name="Freeform 74"/>
          <p:cNvSpPr/>
          <p:nvPr/>
        </p:nvSpPr>
        <p:spPr>
          <a:xfrm>
            <a:off x="606641" y="3422095"/>
            <a:ext cx="6327560" cy="997505"/>
          </a:xfrm>
          <a:custGeom>
            <a:avLst/>
            <a:gdLst>
              <a:gd name="connsiteX0" fmla="*/ 538579 w 7739849"/>
              <a:gd name="connsiteY0" fmla="*/ 328474 h 985421"/>
              <a:gd name="connsiteX1" fmla="*/ 645111 w 7739849"/>
              <a:gd name="connsiteY1" fmla="*/ 168676 h 985421"/>
              <a:gd name="connsiteX2" fmla="*/ 2074416 w 7739849"/>
              <a:gd name="connsiteY2" fmla="*/ 168676 h 985421"/>
              <a:gd name="connsiteX3" fmla="*/ 4071892 w 7739849"/>
              <a:gd name="connsiteY3" fmla="*/ 239697 h 985421"/>
              <a:gd name="connsiteX4" fmla="*/ 7187954 w 7739849"/>
              <a:gd name="connsiteY4" fmla="*/ 62144 h 985421"/>
              <a:gd name="connsiteX5" fmla="*/ 7383263 w 7739849"/>
              <a:gd name="connsiteY5" fmla="*/ 612559 h 985421"/>
              <a:gd name="connsiteX6" fmla="*/ 6051612 w 7739849"/>
              <a:gd name="connsiteY6" fmla="*/ 941033 h 985421"/>
              <a:gd name="connsiteX7" fmla="*/ 3876583 w 7739849"/>
              <a:gd name="connsiteY7" fmla="*/ 878889 h 985421"/>
              <a:gd name="connsiteX8" fmla="*/ 538579 w 7739849"/>
              <a:gd name="connsiteY8" fmla="*/ 328474 h 9854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60516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58992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48924"/>
              <a:gd name="connsiteX1" fmla="*/ 645111 w 7739849"/>
              <a:gd name="connsiteY1" fmla="*/ 168676 h 948924"/>
              <a:gd name="connsiteX2" fmla="*/ 2074416 w 7739849"/>
              <a:gd name="connsiteY2" fmla="*/ 168676 h 948924"/>
              <a:gd name="connsiteX3" fmla="*/ 4071892 w 7739849"/>
              <a:gd name="connsiteY3" fmla="*/ 239697 h 948924"/>
              <a:gd name="connsiteX4" fmla="*/ 7187954 w 7739849"/>
              <a:gd name="connsiteY4" fmla="*/ 62144 h 948924"/>
              <a:gd name="connsiteX5" fmla="*/ 7383263 w 7739849"/>
              <a:gd name="connsiteY5" fmla="*/ 612559 h 948924"/>
              <a:gd name="connsiteX6" fmla="*/ 7374385 w 7739849"/>
              <a:gd name="connsiteY6" fmla="*/ 773837 h 948924"/>
              <a:gd name="connsiteX7" fmla="*/ 5899212 w 7739849"/>
              <a:gd name="connsiteY7" fmla="*/ 941033 h 948924"/>
              <a:gd name="connsiteX8" fmla="*/ 3876583 w 7739849"/>
              <a:gd name="connsiteY8" fmla="*/ 726489 h 948924"/>
              <a:gd name="connsiteX9" fmla="*/ 538579 w 77398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647127"/>
              <a:gd name="connsiteY0" fmla="*/ 328474 h 948924"/>
              <a:gd name="connsiteX1" fmla="*/ 645111 w 7647127"/>
              <a:gd name="connsiteY1" fmla="*/ 168676 h 948924"/>
              <a:gd name="connsiteX2" fmla="*/ 2074416 w 7647127"/>
              <a:gd name="connsiteY2" fmla="*/ 168676 h 948924"/>
              <a:gd name="connsiteX3" fmla="*/ 4071892 w 7647127"/>
              <a:gd name="connsiteY3" fmla="*/ 239697 h 948924"/>
              <a:gd name="connsiteX4" fmla="*/ 6883154 w 7647127"/>
              <a:gd name="connsiteY4" fmla="*/ 62144 h 948924"/>
              <a:gd name="connsiteX5" fmla="*/ 7535663 w 7647127"/>
              <a:gd name="connsiteY5" fmla="*/ 612559 h 948924"/>
              <a:gd name="connsiteX6" fmla="*/ 7374385 w 7647127"/>
              <a:gd name="connsiteY6" fmla="*/ 773837 h 948924"/>
              <a:gd name="connsiteX7" fmla="*/ 5899212 w 7647127"/>
              <a:gd name="connsiteY7" fmla="*/ 941033 h 948924"/>
              <a:gd name="connsiteX8" fmla="*/ 3876583 w 7647127"/>
              <a:gd name="connsiteY8" fmla="*/ 726489 h 948924"/>
              <a:gd name="connsiteX9" fmla="*/ 538579 w 7647127"/>
              <a:gd name="connsiteY9" fmla="*/ 328474 h 948924"/>
              <a:gd name="connsiteX0" fmla="*/ 538579 w 7535663"/>
              <a:gd name="connsiteY0" fmla="*/ 328474 h 960021"/>
              <a:gd name="connsiteX1" fmla="*/ 645111 w 7535663"/>
              <a:gd name="connsiteY1" fmla="*/ 168676 h 960021"/>
              <a:gd name="connsiteX2" fmla="*/ 2074416 w 7535663"/>
              <a:gd name="connsiteY2" fmla="*/ 168676 h 960021"/>
              <a:gd name="connsiteX3" fmla="*/ 4071892 w 7535663"/>
              <a:gd name="connsiteY3" fmla="*/ 239697 h 960021"/>
              <a:gd name="connsiteX4" fmla="*/ 6883154 w 7535663"/>
              <a:gd name="connsiteY4" fmla="*/ 62144 h 960021"/>
              <a:gd name="connsiteX5" fmla="*/ 7535663 w 7535663"/>
              <a:gd name="connsiteY5" fmla="*/ 612559 h 960021"/>
              <a:gd name="connsiteX6" fmla="*/ 5899212 w 7535663"/>
              <a:gd name="connsiteY6" fmla="*/ 941033 h 960021"/>
              <a:gd name="connsiteX7" fmla="*/ 3876583 w 7535663"/>
              <a:gd name="connsiteY7" fmla="*/ 726489 h 960021"/>
              <a:gd name="connsiteX8" fmla="*/ 538579 w 7535663"/>
              <a:gd name="connsiteY8" fmla="*/ 328474 h 960021"/>
              <a:gd name="connsiteX0" fmla="*/ 538579 w 7577709"/>
              <a:gd name="connsiteY0" fmla="*/ 328474 h 972845"/>
              <a:gd name="connsiteX1" fmla="*/ 645111 w 7577709"/>
              <a:gd name="connsiteY1" fmla="*/ 168676 h 972845"/>
              <a:gd name="connsiteX2" fmla="*/ 2074416 w 7577709"/>
              <a:gd name="connsiteY2" fmla="*/ 168676 h 972845"/>
              <a:gd name="connsiteX3" fmla="*/ 4071892 w 7577709"/>
              <a:gd name="connsiteY3" fmla="*/ 239697 h 972845"/>
              <a:gd name="connsiteX4" fmla="*/ 6883154 w 7577709"/>
              <a:gd name="connsiteY4" fmla="*/ 62144 h 972845"/>
              <a:gd name="connsiteX5" fmla="*/ 7535663 w 7577709"/>
              <a:gd name="connsiteY5" fmla="*/ 612559 h 972845"/>
              <a:gd name="connsiteX6" fmla="*/ 7135428 w 7577709"/>
              <a:gd name="connsiteY6" fmla="*/ 917359 h 972845"/>
              <a:gd name="connsiteX7" fmla="*/ 5899212 w 7577709"/>
              <a:gd name="connsiteY7" fmla="*/ 941033 h 972845"/>
              <a:gd name="connsiteX8" fmla="*/ 3876583 w 7577709"/>
              <a:gd name="connsiteY8" fmla="*/ 726489 h 972845"/>
              <a:gd name="connsiteX9" fmla="*/ 538579 w 7577709"/>
              <a:gd name="connsiteY9" fmla="*/ 328474 h 972845"/>
              <a:gd name="connsiteX0" fmla="*/ 538579 w 7577709"/>
              <a:gd name="connsiteY0" fmla="*/ 328474 h 980982"/>
              <a:gd name="connsiteX1" fmla="*/ 645111 w 7577709"/>
              <a:gd name="connsiteY1" fmla="*/ 168676 h 980982"/>
              <a:gd name="connsiteX2" fmla="*/ 2074416 w 7577709"/>
              <a:gd name="connsiteY2" fmla="*/ 168676 h 980982"/>
              <a:gd name="connsiteX3" fmla="*/ 4071892 w 7577709"/>
              <a:gd name="connsiteY3" fmla="*/ 239697 h 980982"/>
              <a:gd name="connsiteX4" fmla="*/ 6883154 w 7577709"/>
              <a:gd name="connsiteY4" fmla="*/ 62144 h 980982"/>
              <a:gd name="connsiteX5" fmla="*/ 7535663 w 7577709"/>
              <a:gd name="connsiteY5" fmla="*/ 612559 h 980982"/>
              <a:gd name="connsiteX6" fmla="*/ 7135428 w 7577709"/>
              <a:gd name="connsiteY6" fmla="*/ 917359 h 980982"/>
              <a:gd name="connsiteX7" fmla="*/ 5899212 w 7577709"/>
              <a:gd name="connsiteY7" fmla="*/ 941033 h 980982"/>
              <a:gd name="connsiteX8" fmla="*/ 3876583 w 7577709"/>
              <a:gd name="connsiteY8" fmla="*/ 878889 h 980982"/>
              <a:gd name="connsiteX9" fmla="*/ 538579 w 7577709"/>
              <a:gd name="connsiteY9" fmla="*/ 328474 h 980982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2243092 w 7577709"/>
              <a:gd name="connsiteY9" fmla="*/ 562991 h 972105"/>
              <a:gd name="connsiteX10" fmla="*/ 538579 w 7577709"/>
              <a:gd name="connsiteY10" fmla="*/ 328474 h 972105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3361678 w 7577709"/>
              <a:gd name="connsiteY9" fmla="*/ 646590 h 972105"/>
              <a:gd name="connsiteX10" fmla="*/ 2243092 w 7577709"/>
              <a:gd name="connsiteY10" fmla="*/ 562991 h 972105"/>
              <a:gd name="connsiteX11" fmla="*/ 538579 w 7577709"/>
              <a:gd name="connsiteY11" fmla="*/ 328474 h 9721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4605292 w 7577709"/>
              <a:gd name="connsiteY3" fmla="*/ 112697 h 997505"/>
              <a:gd name="connsiteX4" fmla="*/ 6883154 w 7577709"/>
              <a:gd name="connsiteY4" fmla="*/ 87544 h 997505"/>
              <a:gd name="connsiteX5" fmla="*/ 7535663 w 7577709"/>
              <a:gd name="connsiteY5" fmla="*/ 637959 h 997505"/>
              <a:gd name="connsiteX6" fmla="*/ 7135428 w 7577709"/>
              <a:gd name="connsiteY6" fmla="*/ 942759 h 997505"/>
              <a:gd name="connsiteX7" fmla="*/ 5899212 w 7577709"/>
              <a:gd name="connsiteY7" fmla="*/ 966433 h 997505"/>
              <a:gd name="connsiteX8" fmla="*/ 3876583 w 7577709"/>
              <a:gd name="connsiteY8" fmla="*/ 904289 h 997505"/>
              <a:gd name="connsiteX9" fmla="*/ 3361678 w 7577709"/>
              <a:gd name="connsiteY9" fmla="*/ 671990 h 997505"/>
              <a:gd name="connsiteX10" fmla="*/ 2243092 w 7577709"/>
              <a:gd name="connsiteY10" fmla="*/ 588391 h 997505"/>
              <a:gd name="connsiteX11" fmla="*/ 538579 w 7577709"/>
              <a:gd name="connsiteY11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361678 w 7577709"/>
              <a:gd name="connsiteY10" fmla="*/ 6719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01509"/>
              <a:gd name="connsiteY0" fmla="*/ 328474 h 997505"/>
              <a:gd name="connsiteX1" fmla="*/ 645111 w 7501509"/>
              <a:gd name="connsiteY1" fmla="*/ 168676 h 997505"/>
              <a:gd name="connsiteX2" fmla="*/ 2074416 w 7501509"/>
              <a:gd name="connsiteY2" fmla="*/ 168676 h 997505"/>
              <a:gd name="connsiteX3" fmla="*/ 3062057 w 7501509"/>
              <a:gd name="connsiteY3" fmla="*/ 142043 h 997505"/>
              <a:gd name="connsiteX4" fmla="*/ 4605292 w 7501509"/>
              <a:gd name="connsiteY4" fmla="*/ 87297 h 997505"/>
              <a:gd name="connsiteX5" fmla="*/ 6883154 w 7501509"/>
              <a:gd name="connsiteY5" fmla="*/ 62144 h 997505"/>
              <a:gd name="connsiteX6" fmla="*/ 7459463 w 7501509"/>
              <a:gd name="connsiteY6" fmla="*/ 460159 h 997505"/>
              <a:gd name="connsiteX7" fmla="*/ 7135428 w 7501509"/>
              <a:gd name="connsiteY7" fmla="*/ 917359 h 997505"/>
              <a:gd name="connsiteX8" fmla="*/ 5899212 w 7501509"/>
              <a:gd name="connsiteY8" fmla="*/ 941033 h 997505"/>
              <a:gd name="connsiteX9" fmla="*/ 3876583 w 7501509"/>
              <a:gd name="connsiteY9" fmla="*/ 878889 h 997505"/>
              <a:gd name="connsiteX10" fmla="*/ 3056878 w 7501509"/>
              <a:gd name="connsiteY10" fmla="*/ 494190 h 997505"/>
              <a:gd name="connsiteX11" fmla="*/ 2243092 w 7501509"/>
              <a:gd name="connsiteY11" fmla="*/ 486791 h 997505"/>
              <a:gd name="connsiteX12" fmla="*/ 538579 w 7501509"/>
              <a:gd name="connsiteY12" fmla="*/ 328474 h 997505"/>
              <a:gd name="connsiteX0" fmla="*/ 538579 w 7459463"/>
              <a:gd name="connsiteY0" fmla="*/ 328474 h 997505"/>
              <a:gd name="connsiteX1" fmla="*/ 645111 w 7459463"/>
              <a:gd name="connsiteY1" fmla="*/ 168676 h 997505"/>
              <a:gd name="connsiteX2" fmla="*/ 2074416 w 7459463"/>
              <a:gd name="connsiteY2" fmla="*/ 168676 h 997505"/>
              <a:gd name="connsiteX3" fmla="*/ 3062057 w 7459463"/>
              <a:gd name="connsiteY3" fmla="*/ 142043 h 997505"/>
              <a:gd name="connsiteX4" fmla="*/ 4605292 w 7459463"/>
              <a:gd name="connsiteY4" fmla="*/ 87297 h 997505"/>
              <a:gd name="connsiteX5" fmla="*/ 6883154 w 7459463"/>
              <a:gd name="connsiteY5" fmla="*/ 62144 h 997505"/>
              <a:gd name="connsiteX6" fmla="*/ 7459463 w 7459463"/>
              <a:gd name="connsiteY6" fmla="*/ 460159 h 997505"/>
              <a:gd name="connsiteX7" fmla="*/ 7135428 w 7459463"/>
              <a:gd name="connsiteY7" fmla="*/ 917359 h 997505"/>
              <a:gd name="connsiteX8" fmla="*/ 5899212 w 7459463"/>
              <a:gd name="connsiteY8" fmla="*/ 941033 h 997505"/>
              <a:gd name="connsiteX9" fmla="*/ 3876583 w 7459463"/>
              <a:gd name="connsiteY9" fmla="*/ 878889 h 997505"/>
              <a:gd name="connsiteX10" fmla="*/ 3056878 w 7459463"/>
              <a:gd name="connsiteY10" fmla="*/ 494190 h 997505"/>
              <a:gd name="connsiteX11" fmla="*/ 2243092 w 7459463"/>
              <a:gd name="connsiteY11" fmla="*/ 486791 h 997505"/>
              <a:gd name="connsiteX12" fmla="*/ 538579 w 7459463"/>
              <a:gd name="connsiteY12" fmla="*/ 328474 h 99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59463" h="997505">
                <a:moveTo>
                  <a:pt x="538579" y="328474"/>
                </a:moveTo>
                <a:cubicBezTo>
                  <a:pt x="0" y="210105"/>
                  <a:pt x="389138" y="195309"/>
                  <a:pt x="645111" y="168676"/>
                </a:cubicBezTo>
                <a:cubicBezTo>
                  <a:pt x="901084" y="142043"/>
                  <a:pt x="1671592" y="173115"/>
                  <a:pt x="2074416" y="168676"/>
                </a:cubicBezTo>
                <a:cubicBezTo>
                  <a:pt x="2477240" y="164237"/>
                  <a:pt x="2640244" y="155606"/>
                  <a:pt x="3062057" y="142043"/>
                </a:cubicBezTo>
                <a:cubicBezTo>
                  <a:pt x="3483870" y="128480"/>
                  <a:pt x="3968443" y="100613"/>
                  <a:pt x="4605292" y="87297"/>
                </a:cubicBezTo>
                <a:cubicBezTo>
                  <a:pt x="5242141" y="73981"/>
                  <a:pt x="6407459" y="0"/>
                  <a:pt x="6883154" y="62144"/>
                </a:cubicBezTo>
                <a:cubicBezTo>
                  <a:pt x="7358849" y="124288"/>
                  <a:pt x="7417417" y="317623"/>
                  <a:pt x="7459463" y="460159"/>
                </a:cubicBezTo>
                <a:cubicBezTo>
                  <a:pt x="7458600" y="641905"/>
                  <a:pt x="7395470" y="837213"/>
                  <a:pt x="7135428" y="917359"/>
                </a:cubicBezTo>
                <a:cubicBezTo>
                  <a:pt x="6875386" y="997505"/>
                  <a:pt x="6442353" y="947445"/>
                  <a:pt x="5899212" y="941033"/>
                </a:cubicBezTo>
                <a:cubicBezTo>
                  <a:pt x="5356071" y="934621"/>
                  <a:pt x="4350305" y="953363"/>
                  <a:pt x="3876583" y="878889"/>
                </a:cubicBezTo>
                <a:cubicBezTo>
                  <a:pt x="3402861" y="804415"/>
                  <a:pt x="3329126" y="559540"/>
                  <a:pt x="3056878" y="494190"/>
                </a:cubicBezTo>
                <a:cubicBezTo>
                  <a:pt x="2784630" y="428840"/>
                  <a:pt x="2644314" y="478899"/>
                  <a:pt x="2243092" y="486791"/>
                </a:cubicBezTo>
                <a:cubicBezTo>
                  <a:pt x="1823376" y="459172"/>
                  <a:pt x="804909" y="406893"/>
                  <a:pt x="538579" y="32847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>
            <a:off x="6400800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System Architecture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5200" y="2468290"/>
            <a:ext cx="3626176" cy="5843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data plane</a:t>
            </a:r>
            <a:endParaRPr lang="en-US" sz="2800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694016" y="2819400"/>
            <a:ext cx="2353984" cy="30480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1088573" y="3247478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63436" y="3247478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038300" y="3247478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1326004" y="3637072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800868" y="3637072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2275732" y="3637072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2516654" y="3247478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Oval 32"/>
          <p:cNvSpPr>
            <a:spLocks noChangeArrowheads="1"/>
          </p:cNvSpPr>
          <p:nvPr/>
        </p:nvSpPr>
        <p:spPr bwMode="auto">
          <a:xfrm>
            <a:off x="2038300" y="3960780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563436" y="3960780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5" name="Oval 34"/>
          <p:cNvSpPr>
            <a:spLocks noChangeArrowheads="1"/>
          </p:cNvSpPr>
          <p:nvPr/>
        </p:nvSpPr>
        <p:spPr bwMode="auto">
          <a:xfrm>
            <a:off x="1011756" y="3960780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cxnSp>
        <p:nvCxnSpPr>
          <p:cNvPr id="19" name="AutoShape 38"/>
          <p:cNvCxnSpPr>
            <a:cxnSpLocks noChangeShapeType="1"/>
            <a:stCxn id="6" idx="4"/>
            <a:endCxn id="9" idx="1"/>
          </p:cNvCxnSpPr>
          <p:nvPr/>
        </p:nvCxnSpPr>
        <p:spPr bwMode="auto">
          <a:xfrm rot="16200000" flipH="1">
            <a:off x="1172371" y="3477193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39"/>
          <p:cNvCxnSpPr>
            <a:cxnSpLocks noChangeShapeType="1"/>
            <a:stCxn id="7" idx="3"/>
            <a:endCxn id="9" idx="7"/>
          </p:cNvCxnSpPr>
          <p:nvPr/>
        </p:nvCxnSpPr>
        <p:spPr bwMode="auto">
          <a:xfrm rot="5400000">
            <a:off x="1437511" y="3504902"/>
            <a:ext cx="251851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40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674942" y="3504902"/>
            <a:ext cx="251852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41"/>
          <p:cNvCxnSpPr>
            <a:cxnSpLocks noChangeShapeType="1"/>
            <a:stCxn id="8" idx="3"/>
            <a:endCxn id="10" idx="0"/>
          </p:cNvCxnSpPr>
          <p:nvPr/>
        </p:nvCxnSpPr>
        <p:spPr bwMode="auto">
          <a:xfrm rot="5400000">
            <a:off x="1884666" y="3448667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42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16200000" flipH="1">
            <a:off x="2206042" y="3448666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43"/>
          <p:cNvCxnSpPr>
            <a:cxnSpLocks noChangeShapeType="1"/>
            <a:stCxn id="12" idx="4"/>
            <a:endCxn id="11" idx="7"/>
          </p:cNvCxnSpPr>
          <p:nvPr/>
        </p:nvCxnSpPr>
        <p:spPr bwMode="auto">
          <a:xfrm rot="5400000">
            <a:off x="2445220" y="3475449"/>
            <a:ext cx="223324" cy="1569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45"/>
          <p:cNvCxnSpPr>
            <a:cxnSpLocks noChangeShapeType="1"/>
            <a:stCxn id="10" idx="4"/>
            <a:endCxn id="13" idx="1"/>
          </p:cNvCxnSpPr>
          <p:nvPr/>
        </p:nvCxnSpPr>
        <p:spPr bwMode="auto">
          <a:xfrm rot="16200000" flipH="1">
            <a:off x="1917609" y="3833844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46"/>
          <p:cNvCxnSpPr>
            <a:cxnSpLocks noChangeShapeType="1"/>
            <a:stCxn id="10" idx="4"/>
            <a:endCxn id="14" idx="7"/>
          </p:cNvCxnSpPr>
          <p:nvPr/>
        </p:nvCxnSpPr>
        <p:spPr bwMode="auto">
          <a:xfrm rot="5400000">
            <a:off x="1764122" y="3833845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47"/>
          <p:cNvCxnSpPr>
            <a:cxnSpLocks noChangeShapeType="1"/>
            <a:stCxn id="9" idx="4"/>
            <a:endCxn id="15" idx="7"/>
          </p:cNvCxnSpPr>
          <p:nvPr/>
        </p:nvCxnSpPr>
        <p:spPr bwMode="auto">
          <a:xfrm rot="5400000">
            <a:off x="1250852" y="3795436"/>
            <a:ext cx="157438" cy="230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48"/>
          <p:cNvCxnSpPr>
            <a:cxnSpLocks noChangeShapeType="1"/>
            <a:stCxn id="9" idx="4"/>
            <a:endCxn id="14" idx="1"/>
          </p:cNvCxnSpPr>
          <p:nvPr/>
        </p:nvCxnSpPr>
        <p:spPr bwMode="auto">
          <a:xfrm rot="16200000" flipH="1">
            <a:off x="1442746" y="3833844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Text Box 57"/>
          <p:cNvSpPr txBox="1">
            <a:spLocks noChangeArrowheads="1"/>
          </p:cNvSpPr>
          <p:nvPr/>
        </p:nvSpPr>
        <p:spPr bwMode="auto">
          <a:xfrm>
            <a:off x="914401" y="2785122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/>
              <a:t>job schedule</a:t>
            </a:r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 flipV="1">
            <a:off x="990806" y="5696125"/>
            <a:ext cx="5812666" cy="79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8" name="Line 69"/>
          <p:cNvSpPr>
            <a:spLocks noChangeShapeType="1"/>
          </p:cNvSpPr>
          <p:nvPr/>
        </p:nvSpPr>
        <p:spPr bwMode="auto">
          <a:xfrm>
            <a:off x="1957991" y="5446294"/>
            <a:ext cx="0" cy="2578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0" name="Line 72"/>
          <p:cNvSpPr>
            <a:spLocks noChangeShapeType="1"/>
          </p:cNvSpPr>
          <p:nvPr/>
        </p:nvSpPr>
        <p:spPr bwMode="auto">
          <a:xfrm>
            <a:off x="4201886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>
            <a:off x="5238905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3" name="Oval 76"/>
          <p:cNvSpPr>
            <a:spLocks noChangeArrowheads="1"/>
          </p:cNvSpPr>
          <p:nvPr/>
        </p:nvSpPr>
        <p:spPr bwMode="auto">
          <a:xfrm>
            <a:off x="188117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5" name="Oval 78"/>
          <p:cNvSpPr>
            <a:spLocks noChangeArrowheads="1"/>
          </p:cNvSpPr>
          <p:nvPr/>
        </p:nvSpPr>
        <p:spPr bwMode="auto">
          <a:xfrm>
            <a:off x="4121579" y="5641091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6" name="Oval 79"/>
          <p:cNvSpPr>
            <a:spLocks noChangeArrowheads="1"/>
          </p:cNvSpPr>
          <p:nvPr/>
        </p:nvSpPr>
        <p:spPr bwMode="auto">
          <a:xfrm>
            <a:off x="5160343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7" name="Oval 80"/>
          <p:cNvSpPr>
            <a:spLocks noChangeArrowheads="1"/>
          </p:cNvSpPr>
          <p:nvPr/>
        </p:nvSpPr>
        <p:spPr bwMode="auto">
          <a:xfrm>
            <a:off x="6324600" y="5638800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9" name="Text Box 84"/>
          <p:cNvSpPr txBox="1">
            <a:spLocks noChangeArrowheads="1"/>
          </p:cNvSpPr>
          <p:nvPr/>
        </p:nvSpPr>
        <p:spPr bwMode="auto">
          <a:xfrm>
            <a:off x="5257800" y="5791200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control plane</a:t>
            </a:r>
          </a:p>
        </p:txBody>
      </p:sp>
      <p:cxnSp>
        <p:nvCxnSpPr>
          <p:cNvPr id="52" name="AutoShape 88"/>
          <p:cNvCxnSpPr>
            <a:cxnSpLocks noChangeShapeType="1"/>
            <a:stCxn id="11" idx="3"/>
            <a:endCxn id="13" idx="7"/>
          </p:cNvCxnSpPr>
          <p:nvPr/>
        </p:nvCxnSpPr>
        <p:spPr bwMode="auto">
          <a:xfrm rot="5400000">
            <a:off x="2182750" y="3861553"/>
            <a:ext cx="185965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657189" y="4800599"/>
            <a:ext cx="949727" cy="45089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 err="1" smtClean="0"/>
              <a:t>Serv</a:t>
            </a:r>
            <a:endParaRPr lang="en-US" sz="3200" dirty="0"/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5870892" y="4800599"/>
            <a:ext cx="949727" cy="45089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 err="1" smtClean="0"/>
              <a:t>Serv</a:t>
            </a:r>
            <a:endParaRPr lang="en-US" sz="3200" dirty="0"/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4764042" y="4800599"/>
            <a:ext cx="949727" cy="45089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 err="1" smtClean="0"/>
              <a:t>Serv</a:t>
            </a:r>
            <a:endParaRPr lang="en-US" sz="3200" dirty="0"/>
          </a:p>
        </p:txBody>
      </p:sp>
      <p:sp>
        <p:nvSpPr>
          <p:cNvPr id="58" name="computr3"/>
          <p:cNvSpPr>
            <a:spLocks noEditPoints="1" noChangeArrowheads="1"/>
          </p:cNvSpPr>
          <p:nvPr/>
        </p:nvSpPr>
        <p:spPr bwMode="auto">
          <a:xfrm>
            <a:off x="990600" y="4267200"/>
            <a:ext cx="1819146" cy="1140135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V="1">
            <a:off x="4282195" y="3052681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0" name="Line 92"/>
          <p:cNvSpPr>
            <a:spLocks noChangeShapeType="1"/>
          </p:cNvSpPr>
          <p:nvPr/>
        </p:nvSpPr>
        <p:spPr bwMode="auto">
          <a:xfrm>
            <a:off x="5151613" y="3052681"/>
            <a:ext cx="80309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1" name="Line 93"/>
          <p:cNvSpPr>
            <a:spLocks noChangeShapeType="1"/>
          </p:cNvSpPr>
          <p:nvPr/>
        </p:nvSpPr>
        <p:spPr bwMode="auto">
          <a:xfrm>
            <a:off x="6181649" y="3052681"/>
            <a:ext cx="80307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2" name="Line 94"/>
          <p:cNvSpPr>
            <a:spLocks noChangeShapeType="1"/>
          </p:cNvSpPr>
          <p:nvPr/>
        </p:nvSpPr>
        <p:spPr bwMode="auto">
          <a:xfrm>
            <a:off x="3884147" y="3052681"/>
            <a:ext cx="160616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3" name="Line 97"/>
          <p:cNvSpPr>
            <a:spLocks noChangeShapeType="1"/>
          </p:cNvSpPr>
          <p:nvPr/>
        </p:nvSpPr>
        <p:spPr bwMode="auto">
          <a:xfrm flipV="1">
            <a:off x="5389045" y="3052681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4" name="Line 98"/>
          <p:cNvSpPr>
            <a:spLocks noChangeShapeType="1"/>
          </p:cNvSpPr>
          <p:nvPr/>
        </p:nvSpPr>
        <p:spPr bwMode="auto">
          <a:xfrm flipV="1">
            <a:off x="6419081" y="3052681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8" name="Oval 58"/>
          <p:cNvSpPr>
            <a:spLocks noChangeArrowheads="1"/>
          </p:cNvSpPr>
          <p:nvPr/>
        </p:nvSpPr>
        <p:spPr bwMode="auto">
          <a:xfrm>
            <a:off x="3737496" y="3634208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69" name="Oval 59"/>
          <p:cNvSpPr>
            <a:spLocks noChangeArrowheads="1"/>
          </p:cNvSpPr>
          <p:nvPr/>
        </p:nvSpPr>
        <p:spPr bwMode="auto">
          <a:xfrm>
            <a:off x="4844349" y="3637072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>
            <a:off x="5951199" y="3637072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" y="5867400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191000" y="5867400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3200400" y="2286000"/>
            <a:ext cx="4114800" cy="35814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cxnSp>
        <p:nvCxnSpPr>
          <p:cNvPr id="82" name="Elbow Connector 81"/>
          <p:cNvCxnSpPr/>
          <p:nvPr/>
        </p:nvCxnSpPr>
        <p:spPr>
          <a:xfrm rot="16200000" flipH="1">
            <a:off x="3841052" y="4509598"/>
            <a:ext cx="582000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4949337" y="4511030"/>
            <a:ext cx="579136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H="1">
            <a:off x="6056187" y="4511030"/>
            <a:ext cx="579136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en-US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24561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  <a:latin typeface="Arial"/>
              </a:rPr>
              <a:t>Data Collection</a:t>
            </a:r>
            <a:endParaRPr lang="en-US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en-US" sz="2000">
              <a:solidFill>
                <a:srgbClr val="A9A9A9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wn Arrow 143"/>
          <p:cNvSpPr/>
          <p:nvPr/>
        </p:nvSpPr>
        <p:spPr>
          <a:xfrm>
            <a:off x="2434734" y="1981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5" name="Down Arrow 144"/>
          <p:cNvSpPr/>
          <p:nvPr/>
        </p:nvSpPr>
        <p:spPr>
          <a:xfrm>
            <a:off x="3788826" y="1981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Down Arrow 145"/>
          <p:cNvSpPr/>
          <p:nvPr/>
        </p:nvSpPr>
        <p:spPr>
          <a:xfrm>
            <a:off x="5142918" y="1981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7" name="Down Arrow 146"/>
          <p:cNvSpPr/>
          <p:nvPr/>
        </p:nvSpPr>
        <p:spPr>
          <a:xfrm>
            <a:off x="6497009" y="1981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8" name="Rectangle 147"/>
          <p:cNvSpPr/>
          <p:nvPr/>
        </p:nvSpPr>
        <p:spPr>
          <a:xfrm>
            <a:off x="2075781" y="15240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Text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429873" y="15240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Binary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783964" y="15240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XML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138056" y="15240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Perfmon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2075781" y="38100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3" name="Rounded Rectangle 152"/>
          <p:cNvSpPr/>
          <p:nvPr/>
        </p:nvSpPr>
        <p:spPr>
          <a:xfrm>
            <a:off x="3429873" y="38100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4" name="Rounded Rectangle 153"/>
          <p:cNvSpPr/>
          <p:nvPr/>
        </p:nvSpPr>
        <p:spPr>
          <a:xfrm>
            <a:off x="4783964" y="38100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5" name="Rounded Rectangle 154"/>
          <p:cNvSpPr/>
          <p:nvPr/>
        </p:nvSpPr>
        <p:spPr>
          <a:xfrm>
            <a:off x="6138056" y="38100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6" name="Down Arrow 155"/>
          <p:cNvSpPr/>
          <p:nvPr/>
        </p:nvSpPr>
        <p:spPr>
          <a:xfrm>
            <a:off x="2434734" y="4267200"/>
            <a:ext cx="416644" cy="3048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Down Arrow 156"/>
          <p:cNvSpPr/>
          <p:nvPr/>
        </p:nvSpPr>
        <p:spPr>
          <a:xfrm>
            <a:off x="3788826" y="4267200"/>
            <a:ext cx="416644" cy="3048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8" name="Down Arrow 157"/>
          <p:cNvSpPr/>
          <p:nvPr/>
        </p:nvSpPr>
        <p:spPr>
          <a:xfrm>
            <a:off x="5142918" y="4267200"/>
            <a:ext cx="416644" cy="3048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Down Arrow 158"/>
          <p:cNvSpPr/>
          <p:nvPr/>
        </p:nvSpPr>
        <p:spPr>
          <a:xfrm>
            <a:off x="6497009" y="4267200"/>
            <a:ext cx="416644" cy="3048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0" name="Rounded Rectangle 159"/>
          <p:cNvSpPr/>
          <p:nvPr/>
        </p:nvSpPr>
        <p:spPr>
          <a:xfrm>
            <a:off x="2057400" y="22860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1" name="Rounded Rectangle 160"/>
          <p:cNvSpPr/>
          <p:nvPr/>
        </p:nvSpPr>
        <p:spPr>
          <a:xfrm>
            <a:off x="3411491" y="22860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2" name="Rounded Rectangle 161"/>
          <p:cNvSpPr/>
          <p:nvPr/>
        </p:nvSpPr>
        <p:spPr>
          <a:xfrm>
            <a:off x="4765583" y="2286000"/>
            <a:ext cx="2545791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3" name="Down Arrow 162"/>
          <p:cNvSpPr/>
          <p:nvPr/>
        </p:nvSpPr>
        <p:spPr>
          <a:xfrm>
            <a:off x="2416353" y="2743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Down Arrow 163"/>
          <p:cNvSpPr/>
          <p:nvPr/>
        </p:nvSpPr>
        <p:spPr>
          <a:xfrm>
            <a:off x="3770445" y="2743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5" name="Down Arrow 164"/>
          <p:cNvSpPr/>
          <p:nvPr/>
        </p:nvSpPr>
        <p:spPr>
          <a:xfrm>
            <a:off x="5124536" y="2743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6" name="Down Arrow 165"/>
          <p:cNvSpPr/>
          <p:nvPr/>
        </p:nvSpPr>
        <p:spPr>
          <a:xfrm>
            <a:off x="6478628" y="2743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7" name="Down Arrow 166"/>
          <p:cNvSpPr/>
          <p:nvPr/>
        </p:nvSpPr>
        <p:spPr>
          <a:xfrm>
            <a:off x="2434734" y="3505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8" name="Down Arrow 167"/>
          <p:cNvSpPr/>
          <p:nvPr/>
        </p:nvSpPr>
        <p:spPr>
          <a:xfrm>
            <a:off x="3788826" y="3505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9" name="Down Arrow 168"/>
          <p:cNvSpPr/>
          <p:nvPr/>
        </p:nvSpPr>
        <p:spPr>
          <a:xfrm>
            <a:off x="5142918" y="3505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0" name="Down Arrow 169"/>
          <p:cNvSpPr/>
          <p:nvPr/>
        </p:nvSpPr>
        <p:spPr>
          <a:xfrm>
            <a:off x="6497009" y="3505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1" name="Rectangle 170"/>
          <p:cNvSpPr/>
          <p:nvPr/>
        </p:nvSpPr>
        <p:spPr>
          <a:xfrm>
            <a:off x="2075781" y="30480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429873" y="30480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783964" y="30480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138056" y="30480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2075781" y="45720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6" name="Rounded Rectangle 175"/>
          <p:cNvSpPr/>
          <p:nvPr/>
        </p:nvSpPr>
        <p:spPr>
          <a:xfrm>
            <a:off x="3429873" y="45720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7" name="Rounded Rectangle 176"/>
          <p:cNvSpPr/>
          <p:nvPr/>
        </p:nvSpPr>
        <p:spPr>
          <a:xfrm>
            <a:off x="4783964" y="45720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8" name="Rounded Rectangle 177"/>
          <p:cNvSpPr/>
          <p:nvPr/>
        </p:nvSpPr>
        <p:spPr>
          <a:xfrm>
            <a:off x="6138056" y="45720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9" name="Down Arrow 178"/>
          <p:cNvSpPr/>
          <p:nvPr/>
        </p:nvSpPr>
        <p:spPr>
          <a:xfrm>
            <a:off x="2434734" y="5029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0" name="Down Arrow 179"/>
          <p:cNvSpPr/>
          <p:nvPr/>
        </p:nvSpPr>
        <p:spPr>
          <a:xfrm>
            <a:off x="3788826" y="5029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1" name="Down Arrow 180"/>
          <p:cNvSpPr/>
          <p:nvPr/>
        </p:nvSpPr>
        <p:spPr>
          <a:xfrm>
            <a:off x="5142918" y="5029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2" name="Down Arrow 181"/>
          <p:cNvSpPr/>
          <p:nvPr/>
        </p:nvSpPr>
        <p:spPr>
          <a:xfrm>
            <a:off x="6497009" y="50292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Down Arrow 1"/>
          <p:cNvSpPr/>
          <p:nvPr/>
        </p:nvSpPr>
        <p:spPr>
          <a:xfrm>
            <a:off x="2592771" y="2133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Down Arrow 2"/>
          <p:cNvSpPr/>
          <p:nvPr/>
        </p:nvSpPr>
        <p:spPr>
          <a:xfrm>
            <a:off x="3946863" y="2133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own Arrow 3"/>
          <p:cNvSpPr/>
          <p:nvPr/>
        </p:nvSpPr>
        <p:spPr>
          <a:xfrm>
            <a:off x="5300955" y="2133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Down Arrow 4"/>
          <p:cNvSpPr/>
          <p:nvPr/>
        </p:nvSpPr>
        <p:spPr>
          <a:xfrm>
            <a:off x="6655046" y="2133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2233818" y="16764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Text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7910" y="16764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Binary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2001" y="16764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XML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6093" y="16764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Perfmon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9017" y="1671934"/>
            <a:ext cx="764697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33818" y="39624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76200" y="3195934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Persisted data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587910" y="39624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ounded Rectangle 13"/>
          <p:cNvSpPr/>
          <p:nvPr/>
        </p:nvSpPr>
        <p:spPr>
          <a:xfrm>
            <a:off x="4942001" y="39624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ounded Rectangle 14"/>
          <p:cNvSpPr/>
          <p:nvPr/>
        </p:nvSpPr>
        <p:spPr>
          <a:xfrm>
            <a:off x="6296093" y="39624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Down Arrow 15"/>
          <p:cNvSpPr/>
          <p:nvPr/>
        </p:nvSpPr>
        <p:spPr>
          <a:xfrm>
            <a:off x="2592771" y="4419600"/>
            <a:ext cx="416644" cy="3048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Down Arrow 16"/>
          <p:cNvSpPr/>
          <p:nvPr/>
        </p:nvSpPr>
        <p:spPr>
          <a:xfrm>
            <a:off x="3946863" y="4419600"/>
            <a:ext cx="416644" cy="3048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Down Arrow 17"/>
          <p:cNvSpPr/>
          <p:nvPr/>
        </p:nvSpPr>
        <p:spPr>
          <a:xfrm>
            <a:off x="5300955" y="4419600"/>
            <a:ext cx="416644" cy="3048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Down Arrow 18"/>
          <p:cNvSpPr/>
          <p:nvPr/>
        </p:nvSpPr>
        <p:spPr>
          <a:xfrm>
            <a:off x="6655046" y="4419600"/>
            <a:ext cx="416644" cy="3048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ounded Rectangle 22"/>
          <p:cNvSpPr/>
          <p:nvPr/>
        </p:nvSpPr>
        <p:spPr>
          <a:xfrm>
            <a:off x="2215437" y="24384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ounded Rectangle 23"/>
          <p:cNvSpPr/>
          <p:nvPr/>
        </p:nvSpPr>
        <p:spPr>
          <a:xfrm>
            <a:off x="3569528" y="24384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ounded Rectangle 24"/>
          <p:cNvSpPr/>
          <p:nvPr/>
        </p:nvSpPr>
        <p:spPr>
          <a:xfrm>
            <a:off x="4923620" y="2438400"/>
            <a:ext cx="2545791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Down Arrow 25"/>
          <p:cNvSpPr/>
          <p:nvPr/>
        </p:nvSpPr>
        <p:spPr>
          <a:xfrm>
            <a:off x="2574390" y="2895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Down Arrow 26"/>
          <p:cNvSpPr/>
          <p:nvPr/>
        </p:nvSpPr>
        <p:spPr>
          <a:xfrm>
            <a:off x="3928482" y="2895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Down Arrow 27"/>
          <p:cNvSpPr/>
          <p:nvPr/>
        </p:nvSpPr>
        <p:spPr>
          <a:xfrm>
            <a:off x="5282573" y="2895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Down Arrow 28"/>
          <p:cNvSpPr/>
          <p:nvPr/>
        </p:nvSpPr>
        <p:spPr>
          <a:xfrm>
            <a:off x="6636665" y="2895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Down Arrow 29"/>
          <p:cNvSpPr/>
          <p:nvPr/>
        </p:nvSpPr>
        <p:spPr>
          <a:xfrm>
            <a:off x="2592771" y="3657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Down Arrow 30"/>
          <p:cNvSpPr/>
          <p:nvPr/>
        </p:nvSpPr>
        <p:spPr>
          <a:xfrm>
            <a:off x="3946863" y="3657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Down Arrow 31"/>
          <p:cNvSpPr/>
          <p:nvPr/>
        </p:nvSpPr>
        <p:spPr>
          <a:xfrm>
            <a:off x="5300955" y="3657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Down Arrow 32"/>
          <p:cNvSpPr/>
          <p:nvPr/>
        </p:nvSpPr>
        <p:spPr>
          <a:xfrm>
            <a:off x="6655046" y="3657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2233818" y="32004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87910" y="32004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42001" y="32004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96093" y="32004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03748" y="2433934"/>
            <a:ext cx="809964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3221" y="3957934"/>
            <a:ext cx="860492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Parse</a:t>
            </a:r>
            <a:endParaRPr lang="en-US" sz="2400" dirty="0"/>
          </a:p>
        </p:txBody>
      </p:sp>
      <p:sp>
        <p:nvSpPr>
          <p:cNvPr id="40" name="Isosceles Triangle 39"/>
          <p:cNvSpPr/>
          <p:nvPr/>
        </p:nvSpPr>
        <p:spPr>
          <a:xfrm flipV="1">
            <a:off x="2053044" y="5638800"/>
            <a:ext cx="5434357" cy="68580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/>
          <p:cNvSpPr txBox="1"/>
          <p:nvPr/>
        </p:nvSpPr>
        <p:spPr>
          <a:xfrm>
            <a:off x="1199010" y="4719934"/>
            <a:ext cx="827342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50" name="Rounded Rectangle 49"/>
          <p:cNvSpPr/>
          <p:nvPr/>
        </p:nvSpPr>
        <p:spPr>
          <a:xfrm>
            <a:off x="2233818" y="47244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ounded Rectangle 50"/>
          <p:cNvSpPr/>
          <p:nvPr/>
        </p:nvSpPr>
        <p:spPr>
          <a:xfrm>
            <a:off x="3587910" y="47244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ounded Rectangle 51"/>
          <p:cNvSpPr/>
          <p:nvPr/>
        </p:nvSpPr>
        <p:spPr>
          <a:xfrm>
            <a:off x="4942001" y="47244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ounded Rectangle 52"/>
          <p:cNvSpPr/>
          <p:nvPr/>
        </p:nvSpPr>
        <p:spPr>
          <a:xfrm>
            <a:off x="6296093" y="47244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Down Arrow 53"/>
          <p:cNvSpPr/>
          <p:nvPr/>
        </p:nvSpPr>
        <p:spPr>
          <a:xfrm>
            <a:off x="2592771" y="5181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Down Arrow 54"/>
          <p:cNvSpPr/>
          <p:nvPr/>
        </p:nvSpPr>
        <p:spPr>
          <a:xfrm>
            <a:off x="3946863" y="5181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Down Arrow 55"/>
          <p:cNvSpPr/>
          <p:nvPr/>
        </p:nvSpPr>
        <p:spPr>
          <a:xfrm>
            <a:off x="5300955" y="5181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Down Arrow 56"/>
          <p:cNvSpPr/>
          <p:nvPr/>
        </p:nvSpPr>
        <p:spPr>
          <a:xfrm>
            <a:off x="6655046" y="5181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TextBox 57"/>
          <p:cNvSpPr txBox="1"/>
          <p:nvPr/>
        </p:nvSpPr>
        <p:spPr>
          <a:xfrm>
            <a:off x="578789" y="5791200"/>
            <a:ext cx="1447575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Aggregate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7917254" y="3124200"/>
            <a:ext cx="1226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DryadLINQ</a:t>
            </a:r>
          </a:p>
          <a:p>
            <a:r>
              <a:rPr lang="en-US" i="1" dirty="0" smtClean="0"/>
              <a:t>application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1" idx="1"/>
          </p:cNvCxnSpPr>
          <p:nvPr/>
        </p:nvCxnSpPr>
        <p:spPr>
          <a:xfrm rot="10800000">
            <a:off x="7620000" y="3048000"/>
            <a:ext cx="297254" cy="399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1"/>
          </p:cNvCxnSpPr>
          <p:nvPr/>
        </p:nvCxnSpPr>
        <p:spPr>
          <a:xfrm rot="10800000" flipV="1">
            <a:off x="7543800" y="3447366"/>
            <a:ext cx="373454" cy="667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1"/>
          </p:cNvCxnSpPr>
          <p:nvPr/>
        </p:nvCxnSpPr>
        <p:spPr>
          <a:xfrm rot="10800000" flipV="1">
            <a:off x="7543800" y="3447366"/>
            <a:ext cx="373454" cy="1429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543800" y="2057400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10GB-1TB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7315200" y="617220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100MB-1GB</a:t>
            </a:r>
            <a:endParaRPr lang="en-US" sz="2400" dirty="0"/>
          </a:p>
        </p:txBody>
      </p:sp>
      <p:sp>
        <p:nvSpPr>
          <p:cNvPr id="70" name="Down Arrow 69"/>
          <p:cNvSpPr/>
          <p:nvPr/>
        </p:nvSpPr>
        <p:spPr>
          <a:xfrm>
            <a:off x="4572000" y="63246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Down Arrow 104"/>
          <p:cNvSpPr/>
          <p:nvPr/>
        </p:nvSpPr>
        <p:spPr>
          <a:xfrm>
            <a:off x="2745171" y="2286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Down Arrow 105"/>
          <p:cNvSpPr/>
          <p:nvPr/>
        </p:nvSpPr>
        <p:spPr>
          <a:xfrm>
            <a:off x="4099263" y="2286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Down Arrow 106"/>
          <p:cNvSpPr/>
          <p:nvPr/>
        </p:nvSpPr>
        <p:spPr>
          <a:xfrm>
            <a:off x="5453355" y="2286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Down Arrow 107"/>
          <p:cNvSpPr/>
          <p:nvPr/>
        </p:nvSpPr>
        <p:spPr>
          <a:xfrm>
            <a:off x="6807446" y="2286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Rectangle 108"/>
          <p:cNvSpPr/>
          <p:nvPr/>
        </p:nvSpPr>
        <p:spPr>
          <a:xfrm>
            <a:off x="2386218" y="18288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Text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40310" y="18288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Binary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094401" y="18288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XML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448493" y="18288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Perfmon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2386218" y="41148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4" name="Rounded Rectangle 113"/>
          <p:cNvSpPr/>
          <p:nvPr/>
        </p:nvSpPr>
        <p:spPr>
          <a:xfrm>
            <a:off x="3740310" y="41148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5" name="Rounded Rectangle 114"/>
          <p:cNvSpPr/>
          <p:nvPr/>
        </p:nvSpPr>
        <p:spPr>
          <a:xfrm>
            <a:off x="5094401" y="41148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6" name="Rounded Rectangle 115"/>
          <p:cNvSpPr/>
          <p:nvPr/>
        </p:nvSpPr>
        <p:spPr>
          <a:xfrm>
            <a:off x="6448493" y="41148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7" name="Down Arrow 116"/>
          <p:cNvSpPr/>
          <p:nvPr/>
        </p:nvSpPr>
        <p:spPr>
          <a:xfrm>
            <a:off x="2745171" y="4572000"/>
            <a:ext cx="416644" cy="3048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8" name="Down Arrow 117"/>
          <p:cNvSpPr/>
          <p:nvPr/>
        </p:nvSpPr>
        <p:spPr>
          <a:xfrm>
            <a:off x="4099263" y="4572000"/>
            <a:ext cx="416644" cy="3048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Down Arrow 118"/>
          <p:cNvSpPr/>
          <p:nvPr/>
        </p:nvSpPr>
        <p:spPr>
          <a:xfrm>
            <a:off x="5453355" y="4572000"/>
            <a:ext cx="416644" cy="3048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Down Arrow 119"/>
          <p:cNvSpPr/>
          <p:nvPr/>
        </p:nvSpPr>
        <p:spPr>
          <a:xfrm>
            <a:off x="6807446" y="4572000"/>
            <a:ext cx="416644" cy="304800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1" name="Rounded Rectangle 120"/>
          <p:cNvSpPr/>
          <p:nvPr/>
        </p:nvSpPr>
        <p:spPr>
          <a:xfrm>
            <a:off x="2367837" y="25908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ounded Rectangle 121"/>
          <p:cNvSpPr/>
          <p:nvPr/>
        </p:nvSpPr>
        <p:spPr>
          <a:xfrm>
            <a:off x="3721928" y="25908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3" name="Rounded Rectangle 122"/>
          <p:cNvSpPr/>
          <p:nvPr/>
        </p:nvSpPr>
        <p:spPr>
          <a:xfrm>
            <a:off x="5076020" y="2590800"/>
            <a:ext cx="2545791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Down Arrow 123"/>
          <p:cNvSpPr/>
          <p:nvPr/>
        </p:nvSpPr>
        <p:spPr>
          <a:xfrm>
            <a:off x="2726790" y="3048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5" name="Down Arrow 124"/>
          <p:cNvSpPr/>
          <p:nvPr/>
        </p:nvSpPr>
        <p:spPr>
          <a:xfrm>
            <a:off x="4080882" y="3048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6" name="Down Arrow 125"/>
          <p:cNvSpPr/>
          <p:nvPr/>
        </p:nvSpPr>
        <p:spPr>
          <a:xfrm>
            <a:off x="5434973" y="3048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7" name="Down Arrow 126"/>
          <p:cNvSpPr/>
          <p:nvPr/>
        </p:nvSpPr>
        <p:spPr>
          <a:xfrm>
            <a:off x="6789065" y="3048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8" name="Down Arrow 127"/>
          <p:cNvSpPr/>
          <p:nvPr/>
        </p:nvSpPr>
        <p:spPr>
          <a:xfrm>
            <a:off x="2745171" y="3810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9" name="Down Arrow 128"/>
          <p:cNvSpPr/>
          <p:nvPr/>
        </p:nvSpPr>
        <p:spPr>
          <a:xfrm>
            <a:off x="4099263" y="3810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0" name="Down Arrow 129"/>
          <p:cNvSpPr/>
          <p:nvPr/>
        </p:nvSpPr>
        <p:spPr>
          <a:xfrm>
            <a:off x="5453355" y="3810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1" name="Down Arrow 130"/>
          <p:cNvSpPr/>
          <p:nvPr/>
        </p:nvSpPr>
        <p:spPr>
          <a:xfrm>
            <a:off x="6807446" y="3810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Rectangle 131"/>
          <p:cNvSpPr/>
          <p:nvPr/>
        </p:nvSpPr>
        <p:spPr>
          <a:xfrm>
            <a:off x="2386218" y="33528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740310" y="33528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94401" y="33528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448493" y="3352800"/>
            <a:ext cx="11457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2386218" y="48768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7" name="Rounded Rectangle 136"/>
          <p:cNvSpPr/>
          <p:nvPr/>
        </p:nvSpPr>
        <p:spPr>
          <a:xfrm>
            <a:off x="3740310" y="48768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8" name="Rounded Rectangle 137"/>
          <p:cNvSpPr/>
          <p:nvPr/>
        </p:nvSpPr>
        <p:spPr>
          <a:xfrm>
            <a:off x="5094401" y="48768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9" name="Rounded Rectangle 138"/>
          <p:cNvSpPr/>
          <p:nvPr/>
        </p:nvSpPr>
        <p:spPr>
          <a:xfrm>
            <a:off x="6448493" y="4876800"/>
            <a:ext cx="11457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Down Arrow 139"/>
          <p:cNvSpPr/>
          <p:nvPr/>
        </p:nvSpPr>
        <p:spPr>
          <a:xfrm>
            <a:off x="2745171" y="5334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" name="Down Arrow 140"/>
          <p:cNvSpPr/>
          <p:nvPr/>
        </p:nvSpPr>
        <p:spPr>
          <a:xfrm>
            <a:off x="4099263" y="5334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2" name="Down Arrow 141"/>
          <p:cNvSpPr/>
          <p:nvPr/>
        </p:nvSpPr>
        <p:spPr>
          <a:xfrm>
            <a:off x="5453355" y="5334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3" name="Down Arrow 142"/>
          <p:cNvSpPr/>
          <p:nvPr/>
        </p:nvSpPr>
        <p:spPr>
          <a:xfrm>
            <a:off x="6807446" y="5334000"/>
            <a:ext cx="416644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6" name="Straight Arrow Connector 185"/>
          <p:cNvCxnSpPr>
            <a:stCxn id="61" idx="1"/>
            <a:endCxn id="40" idx="4"/>
          </p:cNvCxnSpPr>
          <p:nvPr/>
        </p:nvCxnSpPr>
        <p:spPr>
          <a:xfrm rot="10800000" flipV="1">
            <a:off x="7487402" y="3447366"/>
            <a:ext cx="429853" cy="2191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en-US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  <a:latin typeface="Arial"/>
              </a:rPr>
              <a:t>GUI</a:t>
            </a:r>
            <a:endParaRPr lang="en-US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en-US" sz="2000">
              <a:solidFill>
                <a:srgbClr val="A9A9A9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8" y="185738"/>
            <a:ext cx="9172576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1905000" y="533400"/>
            <a:ext cx="1752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96743" y="1317171"/>
            <a:ext cx="1752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" y="6096000"/>
            <a:ext cx="1752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333375"/>
            <a:ext cx="832485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671513"/>
            <a:ext cx="820102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047750"/>
            <a:ext cx="81343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en-US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  <a:latin typeface="Arial"/>
              </a:rPr>
              <a:t>Plug-ins</a:t>
            </a:r>
            <a:endParaRPr lang="en-US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en-US" sz="2000">
              <a:solidFill>
                <a:srgbClr val="A9A9A9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en-US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132343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  <a:latin typeface="Arial"/>
              </a:rPr>
              <a:t>Hunting for Bugs with Artemis</a:t>
            </a:r>
            <a:endParaRPr lang="en-US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en-US" sz="2000">
              <a:solidFill>
                <a:srgbClr val="A9A9A9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047750"/>
            <a:ext cx="81343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752600"/>
            <a:ext cx="28384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7239000" y="1251857"/>
            <a:ext cx="1752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07437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Utilization Plug-in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1527, april08 11-15.png"/>
          <p:cNvPicPr>
            <a:picLocks noChangeAspect="1"/>
          </p:cNvPicPr>
          <p:nvPr/>
        </p:nvPicPr>
        <p:blipFill>
          <a:blip r:embed="rId2" cstate="print"/>
          <a:srcRect b="5556"/>
          <a:stretch>
            <a:fillRect/>
          </a:stretch>
        </p:blipFill>
        <p:spPr>
          <a:xfrm>
            <a:off x="6400800" y="3284753"/>
            <a:ext cx="2133600" cy="3573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Complex statistics: HiLighter plug-in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32A-1C2F-49C4-9655-637BAE44C3D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 descr="1527, april08 11-15.png"/>
          <p:cNvPicPr>
            <a:picLocks noChangeAspect="1"/>
          </p:cNvPicPr>
          <p:nvPr/>
        </p:nvPicPr>
        <p:blipFill>
          <a:blip r:embed="rId2" cstate="print"/>
          <a:srcRect b="5556"/>
          <a:stretch>
            <a:fillRect/>
          </a:stretch>
        </p:blipFill>
        <p:spPr>
          <a:xfrm>
            <a:off x="0" y="3284753"/>
            <a:ext cx="2133600" cy="357324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993574" y="39950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81600" y="4114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" y="4648200"/>
            <a:ext cx="1538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Metrics 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819400" y="1922353"/>
            <a:ext cx="3515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Binary </a:t>
            </a:r>
            <a:r>
              <a:rPr lang="en-US" sz="2800" dirty="0" smtClean="0"/>
              <a:t>search over</a:t>
            </a:r>
            <a:br>
              <a:rPr lang="en-US" sz="2800" dirty="0" smtClean="0"/>
            </a:br>
            <a:r>
              <a:rPr lang="en-US" sz="2800" dirty="0" smtClean="0"/>
              <a:t>logistic </a:t>
            </a:r>
            <a:r>
              <a:rPr lang="en-US" sz="2800" dirty="0" smtClean="0"/>
              <a:t>regression with</a:t>
            </a:r>
          </a:p>
          <a:p>
            <a:r>
              <a:rPr lang="en-US" sz="2800" dirty="0" smtClean="0"/>
              <a:t>L1 regularization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6705600" y="3657600"/>
            <a:ext cx="1600200" cy="121919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05600" y="5029201"/>
            <a:ext cx="1600200" cy="76199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05600" y="5943600"/>
            <a:ext cx="1600200" cy="274319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2286000" cy="161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0" y="1828800"/>
            <a:ext cx="1295400" cy="1371600"/>
          </a:xfrm>
          <a:prstGeom prst="rect">
            <a:avLst/>
          </a:prstGeom>
          <a:solidFill>
            <a:srgbClr val="29E3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95400" y="1828800"/>
            <a:ext cx="990600" cy="13716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600200"/>
            <a:ext cx="2421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Key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Performance </a:t>
            </a:r>
            <a:br>
              <a:rPr lang="en-US" sz="3200" dirty="0" smtClean="0"/>
            </a:br>
            <a:r>
              <a:rPr lang="en-US" sz="3200" dirty="0" smtClean="0"/>
              <a:t>Indicator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4572000"/>
            <a:ext cx="1802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Correlated </a:t>
            </a:r>
            <a:br>
              <a:rPr lang="en-US" sz="2800" dirty="0" smtClean="0"/>
            </a:br>
            <a:r>
              <a:rPr lang="en-US" sz="2800" dirty="0" smtClean="0"/>
              <a:t>metrics</a:t>
            </a:r>
            <a:endParaRPr lang="en-US" sz="2800" dirty="0"/>
          </a:p>
        </p:txBody>
      </p:sp>
      <p:sp>
        <p:nvSpPr>
          <p:cNvPr id="32" name="Right Brace 31"/>
          <p:cNvSpPr/>
          <p:nvPr/>
        </p:nvSpPr>
        <p:spPr>
          <a:xfrm>
            <a:off x="2362200" y="1600200"/>
            <a:ext cx="457200" cy="5257800"/>
          </a:xfrm>
          <a:prstGeom prst="rightBrace">
            <a:avLst>
              <a:gd name="adj1" fmla="val 4522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3962400" y="3581400"/>
            <a:ext cx="1123950" cy="1201738"/>
            <a:chOff x="4704" y="1920"/>
            <a:chExt cx="708" cy="757"/>
          </a:xfrm>
        </p:grpSpPr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04" y="1920"/>
              <a:ext cx="708" cy="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4759" y="1962"/>
              <a:ext cx="595" cy="670"/>
            </a:xfrm>
            <a:custGeom>
              <a:avLst/>
              <a:gdLst/>
              <a:ahLst/>
              <a:cxnLst>
                <a:cxn ang="0">
                  <a:pos x="796" y="1726"/>
                </a:cxn>
                <a:cxn ang="0">
                  <a:pos x="811" y="1878"/>
                </a:cxn>
                <a:cxn ang="0">
                  <a:pos x="743" y="2077"/>
                </a:cxn>
                <a:cxn ang="0">
                  <a:pos x="583" y="2269"/>
                </a:cxn>
                <a:cxn ang="0">
                  <a:pos x="454" y="2422"/>
                </a:cxn>
                <a:cxn ang="0">
                  <a:pos x="435" y="2487"/>
                </a:cxn>
                <a:cxn ang="0">
                  <a:pos x="454" y="2535"/>
                </a:cxn>
                <a:cxn ang="0">
                  <a:pos x="474" y="2583"/>
                </a:cxn>
                <a:cxn ang="0">
                  <a:pos x="375" y="2716"/>
                </a:cxn>
                <a:cxn ang="0">
                  <a:pos x="212" y="2895"/>
                </a:cxn>
                <a:cxn ang="0">
                  <a:pos x="47" y="3078"/>
                </a:cxn>
                <a:cxn ang="0">
                  <a:pos x="28" y="3176"/>
                </a:cxn>
                <a:cxn ang="0">
                  <a:pos x="12" y="3278"/>
                </a:cxn>
                <a:cxn ang="0">
                  <a:pos x="84" y="3333"/>
                </a:cxn>
                <a:cxn ang="0">
                  <a:pos x="335" y="3296"/>
                </a:cxn>
                <a:cxn ang="0">
                  <a:pos x="577" y="3259"/>
                </a:cxn>
                <a:cxn ang="0">
                  <a:pos x="749" y="3145"/>
                </a:cxn>
                <a:cxn ang="0">
                  <a:pos x="882" y="2997"/>
                </a:cxn>
                <a:cxn ang="0">
                  <a:pos x="1015" y="2851"/>
                </a:cxn>
                <a:cxn ang="0">
                  <a:pos x="1071" y="2868"/>
                </a:cxn>
                <a:cxn ang="0">
                  <a:pos x="1126" y="2885"/>
                </a:cxn>
                <a:cxn ang="0">
                  <a:pos x="1166" y="2876"/>
                </a:cxn>
                <a:cxn ang="0">
                  <a:pos x="1299" y="2691"/>
                </a:cxn>
                <a:cxn ang="0">
                  <a:pos x="1493" y="2480"/>
                </a:cxn>
                <a:cxn ang="0">
                  <a:pos x="1652" y="2434"/>
                </a:cxn>
                <a:cxn ang="0">
                  <a:pos x="1722" y="2465"/>
                </a:cxn>
                <a:cxn ang="0">
                  <a:pos x="1793" y="2406"/>
                </a:cxn>
                <a:cxn ang="0">
                  <a:pos x="1892" y="2250"/>
                </a:cxn>
                <a:cxn ang="0">
                  <a:pos x="1999" y="2087"/>
                </a:cxn>
                <a:cxn ang="0">
                  <a:pos x="2125" y="1892"/>
                </a:cxn>
                <a:cxn ang="0">
                  <a:pos x="2259" y="1688"/>
                </a:cxn>
                <a:cxn ang="0">
                  <a:pos x="2383" y="1498"/>
                </a:cxn>
                <a:cxn ang="0">
                  <a:pos x="2564" y="1219"/>
                </a:cxn>
                <a:cxn ang="0">
                  <a:pos x="2780" y="887"/>
                </a:cxn>
                <a:cxn ang="0">
                  <a:pos x="2928" y="663"/>
                </a:cxn>
                <a:cxn ang="0">
                  <a:pos x="2963" y="554"/>
                </a:cxn>
                <a:cxn ang="0">
                  <a:pos x="2929" y="482"/>
                </a:cxn>
                <a:cxn ang="0">
                  <a:pos x="2907" y="393"/>
                </a:cxn>
                <a:cxn ang="0">
                  <a:pos x="2944" y="317"/>
                </a:cxn>
                <a:cxn ang="0">
                  <a:pos x="2956" y="286"/>
                </a:cxn>
                <a:cxn ang="0">
                  <a:pos x="2965" y="273"/>
                </a:cxn>
                <a:cxn ang="0">
                  <a:pos x="2969" y="229"/>
                </a:cxn>
                <a:cxn ang="0">
                  <a:pos x="2872" y="109"/>
                </a:cxn>
                <a:cxn ang="0">
                  <a:pos x="2733" y="8"/>
                </a:cxn>
                <a:cxn ang="0">
                  <a:pos x="2665" y="6"/>
                </a:cxn>
                <a:cxn ang="0">
                  <a:pos x="2634" y="32"/>
                </a:cxn>
                <a:cxn ang="0">
                  <a:pos x="2582" y="82"/>
                </a:cxn>
                <a:cxn ang="0">
                  <a:pos x="2532" y="131"/>
                </a:cxn>
                <a:cxn ang="0">
                  <a:pos x="2500" y="142"/>
                </a:cxn>
                <a:cxn ang="0">
                  <a:pos x="2434" y="117"/>
                </a:cxn>
                <a:cxn ang="0">
                  <a:pos x="2329" y="107"/>
                </a:cxn>
                <a:cxn ang="0">
                  <a:pos x="2160" y="237"/>
                </a:cxn>
                <a:cxn ang="0">
                  <a:pos x="1845" y="551"/>
                </a:cxn>
                <a:cxn ang="0">
                  <a:pos x="1445" y="972"/>
                </a:cxn>
                <a:cxn ang="0">
                  <a:pos x="1043" y="1409"/>
                </a:cxn>
                <a:cxn ang="0">
                  <a:pos x="803" y="1670"/>
                </a:cxn>
              </a:cxnLst>
              <a:rect l="0" t="0" r="r" b="b"/>
              <a:pathLst>
                <a:path w="2974" h="3347">
                  <a:moveTo>
                    <a:pt x="785" y="1691"/>
                  </a:moveTo>
                  <a:lnTo>
                    <a:pt x="787" y="1700"/>
                  </a:lnTo>
                  <a:lnTo>
                    <a:pt x="796" y="1726"/>
                  </a:lnTo>
                  <a:lnTo>
                    <a:pt x="804" y="1767"/>
                  </a:lnTo>
                  <a:lnTo>
                    <a:pt x="811" y="1820"/>
                  </a:lnTo>
                  <a:lnTo>
                    <a:pt x="811" y="1878"/>
                  </a:lnTo>
                  <a:lnTo>
                    <a:pt x="803" y="1943"/>
                  </a:lnTo>
                  <a:lnTo>
                    <a:pt x="780" y="2010"/>
                  </a:lnTo>
                  <a:lnTo>
                    <a:pt x="743" y="2077"/>
                  </a:lnTo>
                  <a:lnTo>
                    <a:pt x="692" y="2142"/>
                  </a:lnTo>
                  <a:lnTo>
                    <a:pt x="638" y="2207"/>
                  </a:lnTo>
                  <a:lnTo>
                    <a:pt x="583" y="2269"/>
                  </a:lnTo>
                  <a:lnTo>
                    <a:pt x="533" y="2328"/>
                  </a:lnTo>
                  <a:lnTo>
                    <a:pt x="488" y="2378"/>
                  </a:lnTo>
                  <a:lnTo>
                    <a:pt x="454" y="2422"/>
                  </a:lnTo>
                  <a:lnTo>
                    <a:pt x="433" y="2454"/>
                  </a:lnTo>
                  <a:lnTo>
                    <a:pt x="431" y="2474"/>
                  </a:lnTo>
                  <a:lnTo>
                    <a:pt x="435" y="2487"/>
                  </a:lnTo>
                  <a:lnTo>
                    <a:pt x="441" y="2502"/>
                  </a:lnTo>
                  <a:lnTo>
                    <a:pt x="447" y="2517"/>
                  </a:lnTo>
                  <a:lnTo>
                    <a:pt x="454" y="2535"/>
                  </a:lnTo>
                  <a:lnTo>
                    <a:pt x="460" y="2550"/>
                  </a:lnTo>
                  <a:lnTo>
                    <a:pt x="467" y="2566"/>
                  </a:lnTo>
                  <a:lnTo>
                    <a:pt x="474" y="2583"/>
                  </a:lnTo>
                  <a:lnTo>
                    <a:pt x="481" y="2599"/>
                  </a:lnTo>
                  <a:lnTo>
                    <a:pt x="427" y="2657"/>
                  </a:lnTo>
                  <a:lnTo>
                    <a:pt x="375" y="2716"/>
                  </a:lnTo>
                  <a:lnTo>
                    <a:pt x="321" y="2775"/>
                  </a:lnTo>
                  <a:lnTo>
                    <a:pt x="267" y="2836"/>
                  </a:lnTo>
                  <a:lnTo>
                    <a:pt x="212" y="2895"/>
                  </a:lnTo>
                  <a:lnTo>
                    <a:pt x="158" y="2956"/>
                  </a:lnTo>
                  <a:lnTo>
                    <a:pt x="102" y="3016"/>
                  </a:lnTo>
                  <a:lnTo>
                    <a:pt x="47" y="3078"/>
                  </a:lnTo>
                  <a:lnTo>
                    <a:pt x="40" y="3110"/>
                  </a:lnTo>
                  <a:lnTo>
                    <a:pt x="35" y="3144"/>
                  </a:lnTo>
                  <a:lnTo>
                    <a:pt x="28" y="3176"/>
                  </a:lnTo>
                  <a:lnTo>
                    <a:pt x="23" y="3211"/>
                  </a:lnTo>
                  <a:lnTo>
                    <a:pt x="16" y="3244"/>
                  </a:lnTo>
                  <a:lnTo>
                    <a:pt x="12" y="3278"/>
                  </a:lnTo>
                  <a:lnTo>
                    <a:pt x="5" y="3312"/>
                  </a:lnTo>
                  <a:lnTo>
                    <a:pt x="0" y="3347"/>
                  </a:lnTo>
                  <a:lnTo>
                    <a:pt x="84" y="3333"/>
                  </a:lnTo>
                  <a:lnTo>
                    <a:pt x="168" y="3321"/>
                  </a:lnTo>
                  <a:lnTo>
                    <a:pt x="251" y="3308"/>
                  </a:lnTo>
                  <a:lnTo>
                    <a:pt x="335" y="3296"/>
                  </a:lnTo>
                  <a:lnTo>
                    <a:pt x="417" y="3284"/>
                  </a:lnTo>
                  <a:lnTo>
                    <a:pt x="498" y="3272"/>
                  </a:lnTo>
                  <a:lnTo>
                    <a:pt x="577" y="3259"/>
                  </a:lnTo>
                  <a:lnTo>
                    <a:pt x="658" y="3247"/>
                  </a:lnTo>
                  <a:lnTo>
                    <a:pt x="703" y="3195"/>
                  </a:lnTo>
                  <a:lnTo>
                    <a:pt x="749" y="3145"/>
                  </a:lnTo>
                  <a:lnTo>
                    <a:pt x="793" y="3095"/>
                  </a:lnTo>
                  <a:lnTo>
                    <a:pt x="839" y="3046"/>
                  </a:lnTo>
                  <a:lnTo>
                    <a:pt x="882" y="2997"/>
                  </a:lnTo>
                  <a:lnTo>
                    <a:pt x="926" y="2948"/>
                  </a:lnTo>
                  <a:lnTo>
                    <a:pt x="971" y="2899"/>
                  </a:lnTo>
                  <a:lnTo>
                    <a:pt x="1015" y="2851"/>
                  </a:lnTo>
                  <a:lnTo>
                    <a:pt x="1031" y="2855"/>
                  </a:lnTo>
                  <a:lnTo>
                    <a:pt x="1051" y="2862"/>
                  </a:lnTo>
                  <a:lnTo>
                    <a:pt x="1071" y="2868"/>
                  </a:lnTo>
                  <a:lnTo>
                    <a:pt x="1091" y="2874"/>
                  </a:lnTo>
                  <a:lnTo>
                    <a:pt x="1108" y="2879"/>
                  </a:lnTo>
                  <a:lnTo>
                    <a:pt x="1126" y="2885"/>
                  </a:lnTo>
                  <a:lnTo>
                    <a:pt x="1140" y="2888"/>
                  </a:lnTo>
                  <a:lnTo>
                    <a:pt x="1151" y="2893"/>
                  </a:lnTo>
                  <a:lnTo>
                    <a:pt x="1166" y="2876"/>
                  </a:lnTo>
                  <a:lnTo>
                    <a:pt x="1199" y="2832"/>
                  </a:lnTo>
                  <a:lnTo>
                    <a:pt x="1243" y="2767"/>
                  </a:lnTo>
                  <a:lnTo>
                    <a:pt x="1299" y="2691"/>
                  </a:lnTo>
                  <a:lnTo>
                    <a:pt x="1360" y="2612"/>
                  </a:lnTo>
                  <a:lnTo>
                    <a:pt x="1427" y="2538"/>
                  </a:lnTo>
                  <a:lnTo>
                    <a:pt x="1493" y="2480"/>
                  </a:lnTo>
                  <a:lnTo>
                    <a:pt x="1558" y="2445"/>
                  </a:lnTo>
                  <a:lnTo>
                    <a:pt x="1612" y="2432"/>
                  </a:lnTo>
                  <a:lnTo>
                    <a:pt x="1652" y="2434"/>
                  </a:lnTo>
                  <a:lnTo>
                    <a:pt x="1681" y="2444"/>
                  </a:lnTo>
                  <a:lnTo>
                    <a:pt x="1703" y="2458"/>
                  </a:lnTo>
                  <a:lnTo>
                    <a:pt x="1722" y="2465"/>
                  </a:lnTo>
                  <a:lnTo>
                    <a:pt x="1740" y="2464"/>
                  </a:lnTo>
                  <a:lnTo>
                    <a:pt x="1763" y="2445"/>
                  </a:lnTo>
                  <a:lnTo>
                    <a:pt x="1793" y="2406"/>
                  </a:lnTo>
                  <a:lnTo>
                    <a:pt x="1826" y="2354"/>
                  </a:lnTo>
                  <a:lnTo>
                    <a:pt x="1859" y="2303"/>
                  </a:lnTo>
                  <a:lnTo>
                    <a:pt x="1892" y="2250"/>
                  </a:lnTo>
                  <a:lnTo>
                    <a:pt x="1927" y="2199"/>
                  </a:lnTo>
                  <a:lnTo>
                    <a:pt x="1962" y="2144"/>
                  </a:lnTo>
                  <a:lnTo>
                    <a:pt x="1999" y="2087"/>
                  </a:lnTo>
                  <a:lnTo>
                    <a:pt x="2039" y="2026"/>
                  </a:lnTo>
                  <a:lnTo>
                    <a:pt x="2082" y="1961"/>
                  </a:lnTo>
                  <a:lnTo>
                    <a:pt x="2125" y="1892"/>
                  </a:lnTo>
                  <a:lnTo>
                    <a:pt x="2171" y="1823"/>
                  </a:lnTo>
                  <a:lnTo>
                    <a:pt x="2215" y="1754"/>
                  </a:lnTo>
                  <a:lnTo>
                    <a:pt x="2259" y="1688"/>
                  </a:lnTo>
                  <a:lnTo>
                    <a:pt x="2301" y="1621"/>
                  </a:lnTo>
                  <a:lnTo>
                    <a:pt x="2343" y="1558"/>
                  </a:lnTo>
                  <a:lnTo>
                    <a:pt x="2383" y="1498"/>
                  </a:lnTo>
                  <a:lnTo>
                    <a:pt x="2422" y="1442"/>
                  </a:lnTo>
                  <a:lnTo>
                    <a:pt x="2490" y="1332"/>
                  </a:lnTo>
                  <a:lnTo>
                    <a:pt x="2564" y="1219"/>
                  </a:lnTo>
                  <a:lnTo>
                    <a:pt x="2638" y="1104"/>
                  </a:lnTo>
                  <a:lnTo>
                    <a:pt x="2712" y="993"/>
                  </a:lnTo>
                  <a:lnTo>
                    <a:pt x="2780" y="887"/>
                  </a:lnTo>
                  <a:lnTo>
                    <a:pt x="2840" y="794"/>
                  </a:lnTo>
                  <a:lnTo>
                    <a:pt x="2890" y="717"/>
                  </a:lnTo>
                  <a:lnTo>
                    <a:pt x="2928" y="663"/>
                  </a:lnTo>
                  <a:lnTo>
                    <a:pt x="2950" y="621"/>
                  </a:lnTo>
                  <a:lnTo>
                    <a:pt x="2962" y="586"/>
                  </a:lnTo>
                  <a:lnTo>
                    <a:pt x="2963" y="554"/>
                  </a:lnTo>
                  <a:lnTo>
                    <a:pt x="2958" y="529"/>
                  </a:lnTo>
                  <a:lnTo>
                    <a:pt x="2945" y="504"/>
                  </a:lnTo>
                  <a:lnTo>
                    <a:pt x="2929" y="482"/>
                  </a:lnTo>
                  <a:lnTo>
                    <a:pt x="2909" y="460"/>
                  </a:lnTo>
                  <a:lnTo>
                    <a:pt x="2888" y="438"/>
                  </a:lnTo>
                  <a:lnTo>
                    <a:pt x="2907" y="393"/>
                  </a:lnTo>
                  <a:lnTo>
                    <a:pt x="2923" y="359"/>
                  </a:lnTo>
                  <a:lnTo>
                    <a:pt x="2935" y="335"/>
                  </a:lnTo>
                  <a:lnTo>
                    <a:pt x="2944" y="317"/>
                  </a:lnTo>
                  <a:lnTo>
                    <a:pt x="2950" y="303"/>
                  </a:lnTo>
                  <a:lnTo>
                    <a:pt x="2953" y="294"/>
                  </a:lnTo>
                  <a:lnTo>
                    <a:pt x="2956" y="286"/>
                  </a:lnTo>
                  <a:lnTo>
                    <a:pt x="2957" y="279"/>
                  </a:lnTo>
                  <a:lnTo>
                    <a:pt x="2959" y="278"/>
                  </a:lnTo>
                  <a:lnTo>
                    <a:pt x="2965" y="273"/>
                  </a:lnTo>
                  <a:lnTo>
                    <a:pt x="2971" y="265"/>
                  </a:lnTo>
                  <a:lnTo>
                    <a:pt x="2974" y="251"/>
                  </a:lnTo>
                  <a:lnTo>
                    <a:pt x="2969" y="229"/>
                  </a:lnTo>
                  <a:lnTo>
                    <a:pt x="2952" y="198"/>
                  </a:lnTo>
                  <a:lnTo>
                    <a:pt x="2921" y="159"/>
                  </a:lnTo>
                  <a:lnTo>
                    <a:pt x="2872" y="109"/>
                  </a:lnTo>
                  <a:lnTo>
                    <a:pt x="2816" y="60"/>
                  </a:lnTo>
                  <a:lnTo>
                    <a:pt x="2770" y="28"/>
                  </a:lnTo>
                  <a:lnTo>
                    <a:pt x="2733" y="8"/>
                  </a:lnTo>
                  <a:lnTo>
                    <a:pt x="2705" y="1"/>
                  </a:lnTo>
                  <a:lnTo>
                    <a:pt x="2682" y="0"/>
                  </a:lnTo>
                  <a:lnTo>
                    <a:pt x="2665" y="6"/>
                  </a:lnTo>
                  <a:lnTo>
                    <a:pt x="2654" y="14"/>
                  </a:lnTo>
                  <a:lnTo>
                    <a:pt x="2645" y="22"/>
                  </a:lnTo>
                  <a:lnTo>
                    <a:pt x="2634" y="32"/>
                  </a:lnTo>
                  <a:lnTo>
                    <a:pt x="2619" y="47"/>
                  </a:lnTo>
                  <a:lnTo>
                    <a:pt x="2601" y="63"/>
                  </a:lnTo>
                  <a:lnTo>
                    <a:pt x="2582" y="82"/>
                  </a:lnTo>
                  <a:lnTo>
                    <a:pt x="2563" y="99"/>
                  </a:lnTo>
                  <a:lnTo>
                    <a:pt x="2546" y="117"/>
                  </a:lnTo>
                  <a:lnTo>
                    <a:pt x="2532" y="131"/>
                  </a:lnTo>
                  <a:lnTo>
                    <a:pt x="2523" y="141"/>
                  </a:lnTo>
                  <a:lnTo>
                    <a:pt x="2513" y="145"/>
                  </a:lnTo>
                  <a:lnTo>
                    <a:pt x="2500" y="142"/>
                  </a:lnTo>
                  <a:lnTo>
                    <a:pt x="2482" y="135"/>
                  </a:lnTo>
                  <a:lnTo>
                    <a:pt x="2461" y="127"/>
                  </a:lnTo>
                  <a:lnTo>
                    <a:pt x="2434" y="117"/>
                  </a:lnTo>
                  <a:lnTo>
                    <a:pt x="2404" y="110"/>
                  </a:lnTo>
                  <a:lnTo>
                    <a:pt x="2369" y="105"/>
                  </a:lnTo>
                  <a:lnTo>
                    <a:pt x="2329" y="107"/>
                  </a:lnTo>
                  <a:lnTo>
                    <a:pt x="2293" y="124"/>
                  </a:lnTo>
                  <a:lnTo>
                    <a:pt x="2237" y="169"/>
                  </a:lnTo>
                  <a:lnTo>
                    <a:pt x="2160" y="237"/>
                  </a:lnTo>
                  <a:lnTo>
                    <a:pt x="2068" y="327"/>
                  </a:lnTo>
                  <a:lnTo>
                    <a:pt x="1962" y="432"/>
                  </a:lnTo>
                  <a:lnTo>
                    <a:pt x="1845" y="551"/>
                  </a:lnTo>
                  <a:lnTo>
                    <a:pt x="1721" y="680"/>
                  </a:lnTo>
                  <a:lnTo>
                    <a:pt x="1592" y="817"/>
                  </a:lnTo>
                  <a:lnTo>
                    <a:pt x="1445" y="972"/>
                  </a:lnTo>
                  <a:lnTo>
                    <a:pt x="1302" y="1127"/>
                  </a:lnTo>
                  <a:lnTo>
                    <a:pt x="1165" y="1274"/>
                  </a:lnTo>
                  <a:lnTo>
                    <a:pt x="1043" y="1409"/>
                  </a:lnTo>
                  <a:lnTo>
                    <a:pt x="937" y="1522"/>
                  </a:lnTo>
                  <a:lnTo>
                    <a:pt x="856" y="1612"/>
                  </a:lnTo>
                  <a:lnTo>
                    <a:pt x="803" y="1670"/>
                  </a:lnTo>
                  <a:lnTo>
                    <a:pt x="785" y="16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5275" y="1972"/>
              <a:ext cx="70" cy="67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14" y="113"/>
                </a:cxn>
                <a:cxn ang="0">
                  <a:pos x="31" y="96"/>
                </a:cxn>
                <a:cxn ang="0">
                  <a:pos x="48" y="77"/>
                </a:cxn>
                <a:cxn ang="0">
                  <a:pos x="66" y="61"/>
                </a:cxn>
                <a:cxn ang="0">
                  <a:pos x="81" y="43"/>
                </a:cxn>
                <a:cxn ang="0">
                  <a:pos x="96" y="29"/>
                </a:cxn>
                <a:cxn ang="0">
                  <a:pos x="108" y="16"/>
                </a:cxn>
                <a:cxn ang="0">
                  <a:pos x="118" y="8"/>
                </a:cxn>
                <a:cxn ang="0">
                  <a:pos x="125" y="1"/>
                </a:cxn>
                <a:cxn ang="0">
                  <a:pos x="137" y="0"/>
                </a:cxn>
                <a:cxn ang="0">
                  <a:pos x="151" y="2"/>
                </a:cxn>
                <a:cxn ang="0">
                  <a:pos x="169" y="9"/>
                </a:cxn>
                <a:cxn ang="0">
                  <a:pos x="189" y="20"/>
                </a:cxn>
                <a:cxn ang="0">
                  <a:pos x="213" y="36"/>
                </a:cxn>
                <a:cxn ang="0">
                  <a:pos x="239" y="56"/>
                </a:cxn>
                <a:cxn ang="0">
                  <a:pos x="270" y="82"/>
                </a:cxn>
                <a:cxn ang="0">
                  <a:pos x="295" y="105"/>
                </a:cxn>
                <a:cxn ang="0">
                  <a:pos x="316" y="126"/>
                </a:cxn>
                <a:cxn ang="0">
                  <a:pos x="330" y="144"/>
                </a:cxn>
                <a:cxn ang="0">
                  <a:pos x="341" y="159"/>
                </a:cxn>
                <a:cxn ang="0">
                  <a:pos x="346" y="169"/>
                </a:cxn>
                <a:cxn ang="0">
                  <a:pos x="348" y="181"/>
                </a:cxn>
                <a:cxn ang="0">
                  <a:pos x="346" y="189"/>
                </a:cxn>
                <a:cxn ang="0">
                  <a:pos x="343" y="198"/>
                </a:cxn>
                <a:cxn ang="0">
                  <a:pos x="336" y="209"/>
                </a:cxn>
                <a:cxn ang="0">
                  <a:pos x="328" y="223"/>
                </a:cxn>
                <a:cxn ang="0">
                  <a:pos x="318" y="238"/>
                </a:cxn>
                <a:cxn ang="0">
                  <a:pos x="308" y="258"/>
                </a:cxn>
                <a:cxn ang="0">
                  <a:pos x="295" y="277"/>
                </a:cxn>
                <a:cxn ang="0">
                  <a:pos x="285" y="296"/>
                </a:cxn>
                <a:cxn ang="0">
                  <a:pos x="273" y="316"/>
                </a:cxn>
                <a:cxn ang="0">
                  <a:pos x="264" y="335"/>
                </a:cxn>
                <a:cxn ang="0">
                  <a:pos x="262" y="331"/>
                </a:cxn>
                <a:cxn ang="0">
                  <a:pos x="255" y="321"/>
                </a:cxn>
                <a:cxn ang="0">
                  <a:pos x="241" y="303"/>
                </a:cxn>
                <a:cxn ang="0">
                  <a:pos x="220" y="282"/>
                </a:cxn>
                <a:cxn ang="0">
                  <a:pos x="186" y="252"/>
                </a:cxn>
                <a:cxn ang="0">
                  <a:pos x="139" y="218"/>
                </a:cxn>
                <a:cxn ang="0">
                  <a:pos x="78" y="176"/>
                </a:cxn>
                <a:cxn ang="0">
                  <a:pos x="0" y="131"/>
                </a:cxn>
              </a:cxnLst>
              <a:rect l="0" t="0" r="r" b="b"/>
              <a:pathLst>
                <a:path w="348" h="335">
                  <a:moveTo>
                    <a:pt x="0" y="131"/>
                  </a:moveTo>
                  <a:lnTo>
                    <a:pt x="14" y="113"/>
                  </a:lnTo>
                  <a:lnTo>
                    <a:pt x="31" y="96"/>
                  </a:lnTo>
                  <a:lnTo>
                    <a:pt x="48" y="77"/>
                  </a:lnTo>
                  <a:lnTo>
                    <a:pt x="66" y="61"/>
                  </a:lnTo>
                  <a:lnTo>
                    <a:pt x="81" y="43"/>
                  </a:lnTo>
                  <a:lnTo>
                    <a:pt x="96" y="29"/>
                  </a:lnTo>
                  <a:lnTo>
                    <a:pt x="108" y="16"/>
                  </a:lnTo>
                  <a:lnTo>
                    <a:pt x="118" y="8"/>
                  </a:lnTo>
                  <a:lnTo>
                    <a:pt x="125" y="1"/>
                  </a:lnTo>
                  <a:lnTo>
                    <a:pt x="137" y="0"/>
                  </a:lnTo>
                  <a:lnTo>
                    <a:pt x="151" y="2"/>
                  </a:lnTo>
                  <a:lnTo>
                    <a:pt x="169" y="9"/>
                  </a:lnTo>
                  <a:lnTo>
                    <a:pt x="189" y="20"/>
                  </a:lnTo>
                  <a:lnTo>
                    <a:pt x="213" y="36"/>
                  </a:lnTo>
                  <a:lnTo>
                    <a:pt x="239" y="56"/>
                  </a:lnTo>
                  <a:lnTo>
                    <a:pt x="270" y="82"/>
                  </a:lnTo>
                  <a:lnTo>
                    <a:pt x="295" y="105"/>
                  </a:lnTo>
                  <a:lnTo>
                    <a:pt x="316" y="126"/>
                  </a:lnTo>
                  <a:lnTo>
                    <a:pt x="330" y="144"/>
                  </a:lnTo>
                  <a:lnTo>
                    <a:pt x="341" y="159"/>
                  </a:lnTo>
                  <a:lnTo>
                    <a:pt x="346" y="169"/>
                  </a:lnTo>
                  <a:lnTo>
                    <a:pt x="348" y="181"/>
                  </a:lnTo>
                  <a:lnTo>
                    <a:pt x="346" y="189"/>
                  </a:lnTo>
                  <a:lnTo>
                    <a:pt x="343" y="198"/>
                  </a:lnTo>
                  <a:lnTo>
                    <a:pt x="336" y="209"/>
                  </a:lnTo>
                  <a:lnTo>
                    <a:pt x="328" y="223"/>
                  </a:lnTo>
                  <a:lnTo>
                    <a:pt x="318" y="238"/>
                  </a:lnTo>
                  <a:lnTo>
                    <a:pt x="308" y="258"/>
                  </a:lnTo>
                  <a:lnTo>
                    <a:pt x="295" y="277"/>
                  </a:lnTo>
                  <a:lnTo>
                    <a:pt x="285" y="296"/>
                  </a:lnTo>
                  <a:lnTo>
                    <a:pt x="273" y="316"/>
                  </a:lnTo>
                  <a:lnTo>
                    <a:pt x="264" y="335"/>
                  </a:lnTo>
                  <a:lnTo>
                    <a:pt x="262" y="331"/>
                  </a:lnTo>
                  <a:lnTo>
                    <a:pt x="255" y="321"/>
                  </a:lnTo>
                  <a:lnTo>
                    <a:pt x="241" y="303"/>
                  </a:lnTo>
                  <a:lnTo>
                    <a:pt x="220" y="282"/>
                  </a:lnTo>
                  <a:lnTo>
                    <a:pt x="186" y="252"/>
                  </a:lnTo>
                  <a:lnTo>
                    <a:pt x="139" y="218"/>
                  </a:lnTo>
                  <a:lnTo>
                    <a:pt x="78" y="176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BFB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4788" y="2461"/>
              <a:ext cx="173" cy="150"/>
            </a:xfrm>
            <a:custGeom>
              <a:avLst/>
              <a:gdLst/>
              <a:ahLst/>
              <a:cxnLst>
                <a:cxn ang="0">
                  <a:pos x="535" y="0"/>
                </a:cxn>
                <a:cxn ang="0">
                  <a:pos x="477" y="66"/>
                </a:cxn>
                <a:cxn ang="0">
                  <a:pos x="420" y="134"/>
                </a:cxn>
                <a:cxn ang="0">
                  <a:pos x="360" y="201"/>
                </a:cxn>
                <a:cxn ang="0">
                  <a:pos x="302" y="271"/>
                </a:cxn>
                <a:cxn ang="0">
                  <a:pos x="242" y="341"/>
                </a:cxn>
                <a:cxn ang="0">
                  <a:pos x="181" y="412"/>
                </a:cxn>
                <a:cxn ang="0">
                  <a:pos x="119" y="484"/>
                </a:cxn>
                <a:cxn ang="0">
                  <a:pos x="58" y="557"/>
                </a:cxn>
                <a:cxn ang="0">
                  <a:pos x="50" y="582"/>
                </a:cxn>
                <a:cxn ang="0">
                  <a:pos x="43" y="606"/>
                </a:cxn>
                <a:cxn ang="0">
                  <a:pos x="36" y="631"/>
                </a:cxn>
                <a:cxn ang="0">
                  <a:pos x="29" y="655"/>
                </a:cxn>
                <a:cxn ang="0">
                  <a:pos x="21" y="680"/>
                </a:cxn>
                <a:cxn ang="0">
                  <a:pos x="14" y="704"/>
                </a:cxn>
                <a:cxn ang="0">
                  <a:pos x="7" y="729"/>
                </a:cxn>
                <a:cxn ang="0">
                  <a:pos x="0" y="753"/>
                </a:cxn>
                <a:cxn ang="0">
                  <a:pos x="56" y="744"/>
                </a:cxn>
                <a:cxn ang="0">
                  <a:pos x="112" y="736"/>
                </a:cxn>
                <a:cxn ang="0">
                  <a:pos x="168" y="726"/>
                </a:cxn>
                <a:cxn ang="0">
                  <a:pos x="224" y="718"/>
                </a:cxn>
                <a:cxn ang="0">
                  <a:pos x="279" y="709"/>
                </a:cxn>
                <a:cxn ang="0">
                  <a:pos x="334" y="702"/>
                </a:cxn>
                <a:cxn ang="0">
                  <a:pos x="388" y="692"/>
                </a:cxn>
                <a:cxn ang="0">
                  <a:pos x="443" y="685"/>
                </a:cxn>
                <a:cxn ang="0">
                  <a:pos x="497" y="619"/>
                </a:cxn>
                <a:cxn ang="0">
                  <a:pos x="552" y="555"/>
                </a:cxn>
                <a:cxn ang="0">
                  <a:pos x="604" y="491"/>
                </a:cxn>
                <a:cxn ang="0">
                  <a:pos x="658" y="428"/>
                </a:cxn>
                <a:cxn ang="0">
                  <a:pos x="709" y="365"/>
                </a:cxn>
                <a:cxn ang="0">
                  <a:pos x="761" y="303"/>
                </a:cxn>
                <a:cxn ang="0">
                  <a:pos x="811" y="241"/>
                </a:cxn>
                <a:cxn ang="0">
                  <a:pos x="862" y="182"/>
                </a:cxn>
                <a:cxn ang="0">
                  <a:pos x="847" y="173"/>
                </a:cxn>
                <a:cxn ang="0">
                  <a:pos x="808" y="154"/>
                </a:cxn>
                <a:cxn ang="0">
                  <a:pos x="754" y="124"/>
                </a:cxn>
                <a:cxn ang="0">
                  <a:pos x="693" y="93"/>
                </a:cxn>
                <a:cxn ang="0">
                  <a:pos x="631" y="59"/>
                </a:cxn>
                <a:cxn ang="0">
                  <a:pos x="579" y="30"/>
                </a:cxn>
                <a:cxn ang="0">
                  <a:pos x="544" y="9"/>
                </a:cxn>
                <a:cxn ang="0">
                  <a:pos x="535" y="0"/>
                </a:cxn>
              </a:cxnLst>
              <a:rect l="0" t="0" r="r" b="b"/>
              <a:pathLst>
                <a:path w="862" h="753">
                  <a:moveTo>
                    <a:pt x="535" y="0"/>
                  </a:moveTo>
                  <a:lnTo>
                    <a:pt x="477" y="66"/>
                  </a:lnTo>
                  <a:lnTo>
                    <a:pt x="420" y="134"/>
                  </a:lnTo>
                  <a:lnTo>
                    <a:pt x="360" y="201"/>
                  </a:lnTo>
                  <a:lnTo>
                    <a:pt x="302" y="271"/>
                  </a:lnTo>
                  <a:lnTo>
                    <a:pt x="242" y="341"/>
                  </a:lnTo>
                  <a:lnTo>
                    <a:pt x="181" y="412"/>
                  </a:lnTo>
                  <a:lnTo>
                    <a:pt x="119" y="484"/>
                  </a:lnTo>
                  <a:lnTo>
                    <a:pt x="58" y="557"/>
                  </a:lnTo>
                  <a:lnTo>
                    <a:pt x="50" y="582"/>
                  </a:lnTo>
                  <a:lnTo>
                    <a:pt x="43" y="606"/>
                  </a:lnTo>
                  <a:lnTo>
                    <a:pt x="36" y="631"/>
                  </a:lnTo>
                  <a:lnTo>
                    <a:pt x="29" y="655"/>
                  </a:lnTo>
                  <a:lnTo>
                    <a:pt x="21" y="680"/>
                  </a:lnTo>
                  <a:lnTo>
                    <a:pt x="14" y="704"/>
                  </a:lnTo>
                  <a:lnTo>
                    <a:pt x="7" y="729"/>
                  </a:lnTo>
                  <a:lnTo>
                    <a:pt x="0" y="753"/>
                  </a:lnTo>
                  <a:lnTo>
                    <a:pt x="56" y="744"/>
                  </a:lnTo>
                  <a:lnTo>
                    <a:pt x="112" y="736"/>
                  </a:lnTo>
                  <a:lnTo>
                    <a:pt x="168" y="726"/>
                  </a:lnTo>
                  <a:lnTo>
                    <a:pt x="224" y="718"/>
                  </a:lnTo>
                  <a:lnTo>
                    <a:pt x="279" y="709"/>
                  </a:lnTo>
                  <a:lnTo>
                    <a:pt x="334" y="702"/>
                  </a:lnTo>
                  <a:lnTo>
                    <a:pt x="388" y="692"/>
                  </a:lnTo>
                  <a:lnTo>
                    <a:pt x="443" y="685"/>
                  </a:lnTo>
                  <a:lnTo>
                    <a:pt x="497" y="619"/>
                  </a:lnTo>
                  <a:lnTo>
                    <a:pt x="552" y="555"/>
                  </a:lnTo>
                  <a:lnTo>
                    <a:pt x="604" y="491"/>
                  </a:lnTo>
                  <a:lnTo>
                    <a:pt x="658" y="428"/>
                  </a:lnTo>
                  <a:lnTo>
                    <a:pt x="709" y="365"/>
                  </a:lnTo>
                  <a:lnTo>
                    <a:pt x="761" y="303"/>
                  </a:lnTo>
                  <a:lnTo>
                    <a:pt x="811" y="241"/>
                  </a:lnTo>
                  <a:lnTo>
                    <a:pt x="862" y="182"/>
                  </a:lnTo>
                  <a:lnTo>
                    <a:pt x="847" y="173"/>
                  </a:lnTo>
                  <a:lnTo>
                    <a:pt x="808" y="154"/>
                  </a:lnTo>
                  <a:lnTo>
                    <a:pt x="754" y="124"/>
                  </a:lnTo>
                  <a:lnTo>
                    <a:pt x="693" y="93"/>
                  </a:lnTo>
                  <a:lnTo>
                    <a:pt x="631" y="59"/>
                  </a:lnTo>
                  <a:lnTo>
                    <a:pt x="579" y="30"/>
                  </a:lnTo>
                  <a:lnTo>
                    <a:pt x="544" y="9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B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4864" y="2292"/>
              <a:ext cx="243" cy="225"/>
            </a:xfrm>
            <a:custGeom>
              <a:avLst/>
              <a:gdLst/>
              <a:ahLst/>
              <a:cxnLst>
                <a:cxn ang="0">
                  <a:pos x="359" y="30"/>
                </a:cxn>
                <a:cxn ang="0">
                  <a:pos x="419" y="8"/>
                </a:cxn>
                <a:cxn ang="0">
                  <a:pos x="549" y="0"/>
                </a:cxn>
                <a:cxn ang="0">
                  <a:pos x="763" y="43"/>
                </a:cxn>
                <a:cxn ang="0">
                  <a:pos x="1034" y="166"/>
                </a:cxn>
                <a:cxn ang="0">
                  <a:pos x="1178" y="347"/>
                </a:cxn>
                <a:cxn ang="0">
                  <a:pos x="1218" y="527"/>
                </a:cxn>
                <a:cxn ang="0">
                  <a:pos x="1208" y="645"/>
                </a:cxn>
                <a:cxn ang="0">
                  <a:pos x="1197" y="662"/>
                </a:cxn>
                <a:cxn ang="0">
                  <a:pos x="1138" y="661"/>
                </a:cxn>
                <a:cxn ang="0">
                  <a:pos x="1047" y="674"/>
                </a:cxn>
                <a:cxn ang="0">
                  <a:pos x="952" y="717"/>
                </a:cxn>
                <a:cxn ang="0">
                  <a:pos x="869" y="801"/>
                </a:cxn>
                <a:cxn ang="0">
                  <a:pos x="775" y="919"/>
                </a:cxn>
                <a:cxn ang="0">
                  <a:pos x="690" y="1034"/>
                </a:cxn>
                <a:cxn ang="0">
                  <a:pos x="634" y="1111"/>
                </a:cxn>
                <a:cxn ang="0">
                  <a:pos x="610" y="1122"/>
                </a:cxn>
                <a:cxn ang="0">
                  <a:pos x="582" y="1116"/>
                </a:cxn>
                <a:cxn ang="0">
                  <a:pos x="554" y="1110"/>
                </a:cxn>
                <a:cxn ang="0">
                  <a:pos x="526" y="1105"/>
                </a:cxn>
                <a:cxn ang="0">
                  <a:pos x="521" y="1087"/>
                </a:cxn>
                <a:cxn ang="0">
                  <a:pos x="538" y="1054"/>
                </a:cxn>
                <a:cxn ang="0">
                  <a:pos x="554" y="1021"/>
                </a:cxn>
                <a:cxn ang="0">
                  <a:pos x="571" y="990"/>
                </a:cxn>
                <a:cxn ang="0">
                  <a:pos x="529" y="948"/>
                </a:cxn>
                <a:cxn ang="0">
                  <a:pos x="429" y="897"/>
                </a:cxn>
                <a:cxn ang="0">
                  <a:pos x="329" y="844"/>
                </a:cxn>
                <a:cxn ang="0">
                  <a:pos x="226" y="792"/>
                </a:cxn>
                <a:cxn ang="0">
                  <a:pos x="164" y="766"/>
                </a:cxn>
                <a:cxn ang="0">
                  <a:pos x="135" y="793"/>
                </a:cxn>
                <a:cxn ang="0">
                  <a:pos x="102" y="834"/>
                </a:cxn>
                <a:cxn ang="0">
                  <a:pos x="72" y="862"/>
                </a:cxn>
                <a:cxn ang="0">
                  <a:pos x="31" y="850"/>
                </a:cxn>
                <a:cxn ang="0">
                  <a:pos x="3" y="835"/>
                </a:cxn>
                <a:cxn ang="0">
                  <a:pos x="0" y="828"/>
                </a:cxn>
                <a:cxn ang="0">
                  <a:pos x="6" y="820"/>
                </a:cxn>
                <a:cxn ang="0">
                  <a:pos x="25" y="780"/>
                </a:cxn>
                <a:cxn ang="0">
                  <a:pos x="127" y="668"/>
                </a:cxn>
                <a:cxn ang="0">
                  <a:pos x="261" y="528"/>
                </a:cxn>
                <a:cxn ang="0">
                  <a:pos x="364" y="397"/>
                </a:cxn>
                <a:cxn ang="0">
                  <a:pos x="382" y="301"/>
                </a:cxn>
                <a:cxn ang="0">
                  <a:pos x="374" y="198"/>
                </a:cxn>
                <a:cxn ang="0">
                  <a:pos x="363" y="103"/>
                </a:cxn>
                <a:cxn ang="0">
                  <a:pos x="353" y="43"/>
                </a:cxn>
              </a:cxnLst>
              <a:rect l="0" t="0" r="r" b="b"/>
              <a:pathLst>
                <a:path w="1218" h="1125">
                  <a:moveTo>
                    <a:pt x="353" y="35"/>
                  </a:moveTo>
                  <a:lnTo>
                    <a:pt x="359" y="30"/>
                  </a:lnTo>
                  <a:lnTo>
                    <a:pt x="381" y="19"/>
                  </a:lnTo>
                  <a:lnTo>
                    <a:pt x="419" y="8"/>
                  </a:lnTo>
                  <a:lnTo>
                    <a:pt x="475" y="1"/>
                  </a:lnTo>
                  <a:lnTo>
                    <a:pt x="549" y="0"/>
                  </a:lnTo>
                  <a:lnTo>
                    <a:pt x="645" y="14"/>
                  </a:lnTo>
                  <a:lnTo>
                    <a:pt x="763" y="43"/>
                  </a:lnTo>
                  <a:lnTo>
                    <a:pt x="905" y="94"/>
                  </a:lnTo>
                  <a:lnTo>
                    <a:pt x="1034" y="166"/>
                  </a:lnTo>
                  <a:lnTo>
                    <a:pt x="1123" y="254"/>
                  </a:lnTo>
                  <a:lnTo>
                    <a:pt x="1178" y="347"/>
                  </a:lnTo>
                  <a:lnTo>
                    <a:pt x="1208" y="442"/>
                  </a:lnTo>
                  <a:lnTo>
                    <a:pt x="1218" y="527"/>
                  </a:lnTo>
                  <a:lnTo>
                    <a:pt x="1215" y="598"/>
                  </a:lnTo>
                  <a:lnTo>
                    <a:pt x="1208" y="645"/>
                  </a:lnTo>
                  <a:lnTo>
                    <a:pt x="1206" y="663"/>
                  </a:lnTo>
                  <a:lnTo>
                    <a:pt x="1197" y="662"/>
                  </a:lnTo>
                  <a:lnTo>
                    <a:pt x="1173" y="661"/>
                  </a:lnTo>
                  <a:lnTo>
                    <a:pt x="1138" y="661"/>
                  </a:lnTo>
                  <a:lnTo>
                    <a:pt x="1096" y="666"/>
                  </a:lnTo>
                  <a:lnTo>
                    <a:pt x="1047" y="674"/>
                  </a:lnTo>
                  <a:lnTo>
                    <a:pt x="998" y="691"/>
                  </a:lnTo>
                  <a:lnTo>
                    <a:pt x="952" y="717"/>
                  </a:lnTo>
                  <a:lnTo>
                    <a:pt x="911" y="754"/>
                  </a:lnTo>
                  <a:lnTo>
                    <a:pt x="869" y="801"/>
                  </a:lnTo>
                  <a:lnTo>
                    <a:pt x="823" y="858"/>
                  </a:lnTo>
                  <a:lnTo>
                    <a:pt x="775" y="919"/>
                  </a:lnTo>
                  <a:lnTo>
                    <a:pt x="732" y="979"/>
                  </a:lnTo>
                  <a:lnTo>
                    <a:pt x="690" y="1034"/>
                  </a:lnTo>
                  <a:lnTo>
                    <a:pt x="658" y="1080"/>
                  </a:lnTo>
                  <a:lnTo>
                    <a:pt x="634" y="1111"/>
                  </a:lnTo>
                  <a:lnTo>
                    <a:pt x="625" y="1125"/>
                  </a:lnTo>
                  <a:lnTo>
                    <a:pt x="610" y="1122"/>
                  </a:lnTo>
                  <a:lnTo>
                    <a:pt x="596" y="1118"/>
                  </a:lnTo>
                  <a:lnTo>
                    <a:pt x="582" y="1116"/>
                  </a:lnTo>
                  <a:lnTo>
                    <a:pt x="568" y="1114"/>
                  </a:lnTo>
                  <a:lnTo>
                    <a:pt x="554" y="1110"/>
                  </a:lnTo>
                  <a:lnTo>
                    <a:pt x="540" y="1108"/>
                  </a:lnTo>
                  <a:lnTo>
                    <a:pt x="526" y="1105"/>
                  </a:lnTo>
                  <a:lnTo>
                    <a:pt x="513" y="1104"/>
                  </a:lnTo>
                  <a:lnTo>
                    <a:pt x="521" y="1087"/>
                  </a:lnTo>
                  <a:lnTo>
                    <a:pt x="529" y="1070"/>
                  </a:lnTo>
                  <a:lnTo>
                    <a:pt x="538" y="1054"/>
                  </a:lnTo>
                  <a:lnTo>
                    <a:pt x="547" y="1039"/>
                  </a:lnTo>
                  <a:lnTo>
                    <a:pt x="554" y="1021"/>
                  </a:lnTo>
                  <a:lnTo>
                    <a:pt x="563" y="1006"/>
                  </a:lnTo>
                  <a:lnTo>
                    <a:pt x="571" y="990"/>
                  </a:lnTo>
                  <a:lnTo>
                    <a:pt x="581" y="975"/>
                  </a:lnTo>
                  <a:lnTo>
                    <a:pt x="529" y="948"/>
                  </a:lnTo>
                  <a:lnTo>
                    <a:pt x="480" y="922"/>
                  </a:lnTo>
                  <a:lnTo>
                    <a:pt x="429" y="897"/>
                  </a:lnTo>
                  <a:lnTo>
                    <a:pt x="380" y="871"/>
                  </a:lnTo>
                  <a:lnTo>
                    <a:pt x="329" y="844"/>
                  </a:lnTo>
                  <a:lnTo>
                    <a:pt x="277" y="818"/>
                  </a:lnTo>
                  <a:lnTo>
                    <a:pt x="226" y="792"/>
                  </a:lnTo>
                  <a:lnTo>
                    <a:pt x="176" y="766"/>
                  </a:lnTo>
                  <a:lnTo>
                    <a:pt x="164" y="766"/>
                  </a:lnTo>
                  <a:lnTo>
                    <a:pt x="151" y="776"/>
                  </a:lnTo>
                  <a:lnTo>
                    <a:pt x="135" y="793"/>
                  </a:lnTo>
                  <a:lnTo>
                    <a:pt x="120" y="814"/>
                  </a:lnTo>
                  <a:lnTo>
                    <a:pt x="102" y="834"/>
                  </a:lnTo>
                  <a:lnTo>
                    <a:pt x="86" y="851"/>
                  </a:lnTo>
                  <a:lnTo>
                    <a:pt x="72" y="862"/>
                  </a:lnTo>
                  <a:lnTo>
                    <a:pt x="60" y="864"/>
                  </a:lnTo>
                  <a:lnTo>
                    <a:pt x="31" y="850"/>
                  </a:lnTo>
                  <a:lnTo>
                    <a:pt x="14" y="841"/>
                  </a:lnTo>
                  <a:lnTo>
                    <a:pt x="3" y="835"/>
                  </a:lnTo>
                  <a:lnTo>
                    <a:pt x="0" y="831"/>
                  </a:lnTo>
                  <a:lnTo>
                    <a:pt x="0" y="828"/>
                  </a:lnTo>
                  <a:lnTo>
                    <a:pt x="3" y="824"/>
                  </a:lnTo>
                  <a:lnTo>
                    <a:pt x="6" y="820"/>
                  </a:lnTo>
                  <a:lnTo>
                    <a:pt x="9" y="815"/>
                  </a:lnTo>
                  <a:lnTo>
                    <a:pt x="25" y="780"/>
                  </a:lnTo>
                  <a:lnTo>
                    <a:pt x="69" y="730"/>
                  </a:lnTo>
                  <a:lnTo>
                    <a:pt x="127" y="668"/>
                  </a:lnTo>
                  <a:lnTo>
                    <a:pt x="195" y="600"/>
                  </a:lnTo>
                  <a:lnTo>
                    <a:pt x="261" y="528"/>
                  </a:lnTo>
                  <a:lnTo>
                    <a:pt x="321" y="460"/>
                  </a:lnTo>
                  <a:lnTo>
                    <a:pt x="364" y="397"/>
                  </a:lnTo>
                  <a:lnTo>
                    <a:pt x="382" y="348"/>
                  </a:lnTo>
                  <a:lnTo>
                    <a:pt x="382" y="301"/>
                  </a:lnTo>
                  <a:lnTo>
                    <a:pt x="379" y="250"/>
                  </a:lnTo>
                  <a:lnTo>
                    <a:pt x="374" y="198"/>
                  </a:lnTo>
                  <a:lnTo>
                    <a:pt x="370" y="149"/>
                  </a:lnTo>
                  <a:lnTo>
                    <a:pt x="363" y="103"/>
                  </a:lnTo>
                  <a:lnTo>
                    <a:pt x="358" y="67"/>
                  </a:lnTo>
                  <a:lnTo>
                    <a:pt x="353" y="43"/>
                  </a:lnTo>
                  <a:lnTo>
                    <a:pt x="353" y="35"/>
                  </a:lnTo>
                  <a:close/>
                </a:path>
              </a:pathLst>
            </a:custGeom>
            <a:solidFill>
              <a:srgbClr val="FFB8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4933" y="1992"/>
              <a:ext cx="410" cy="434"/>
            </a:xfrm>
            <a:custGeom>
              <a:avLst/>
              <a:gdLst/>
              <a:ahLst/>
              <a:cxnLst>
                <a:cxn ang="0">
                  <a:pos x="10" y="1546"/>
                </a:cxn>
                <a:cxn ang="0">
                  <a:pos x="87" y="1536"/>
                </a:cxn>
                <a:cxn ang="0">
                  <a:pos x="228" y="1547"/>
                </a:cxn>
                <a:cxn ang="0">
                  <a:pos x="418" y="1608"/>
                </a:cxn>
                <a:cxn ang="0">
                  <a:pos x="585" y="1707"/>
                </a:cxn>
                <a:cxn ang="0">
                  <a:pos x="679" y="1784"/>
                </a:cxn>
                <a:cxn ang="0">
                  <a:pos x="749" y="1858"/>
                </a:cxn>
                <a:cxn ang="0">
                  <a:pos x="804" y="1929"/>
                </a:cxn>
                <a:cxn ang="0">
                  <a:pos x="839" y="1991"/>
                </a:cxn>
                <a:cxn ang="0">
                  <a:pos x="845" y="2066"/>
                </a:cxn>
                <a:cxn ang="0">
                  <a:pos x="842" y="2136"/>
                </a:cxn>
                <a:cxn ang="0">
                  <a:pos x="847" y="2170"/>
                </a:cxn>
                <a:cxn ang="0">
                  <a:pos x="942" y="2039"/>
                </a:cxn>
                <a:cxn ang="0">
                  <a:pos x="1106" y="1799"/>
                </a:cxn>
                <a:cxn ang="0">
                  <a:pos x="1266" y="1569"/>
                </a:cxn>
                <a:cxn ang="0">
                  <a:pos x="1419" y="1349"/>
                </a:cxn>
                <a:cxn ang="0">
                  <a:pos x="1564" y="1136"/>
                </a:cxn>
                <a:cxn ang="0">
                  <a:pos x="1716" y="917"/>
                </a:cxn>
                <a:cxn ang="0">
                  <a:pos x="1859" y="711"/>
                </a:cxn>
                <a:cxn ang="0">
                  <a:pos x="1971" y="548"/>
                </a:cxn>
                <a:cxn ang="0">
                  <a:pos x="2034" y="454"/>
                </a:cxn>
                <a:cxn ang="0">
                  <a:pos x="2051" y="381"/>
                </a:cxn>
                <a:cxn ang="0">
                  <a:pos x="2011" y="305"/>
                </a:cxn>
                <a:cxn ang="0">
                  <a:pos x="1907" y="211"/>
                </a:cxn>
                <a:cxn ang="0">
                  <a:pos x="1743" y="99"/>
                </a:cxn>
                <a:cxn ang="0">
                  <a:pos x="1615" y="31"/>
                </a:cxn>
                <a:cxn ang="0">
                  <a:pos x="1529" y="3"/>
                </a:cxn>
                <a:cxn ang="0">
                  <a:pos x="1479" y="4"/>
                </a:cxn>
                <a:cxn ang="0">
                  <a:pos x="1443" y="28"/>
                </a:cxn>
                <a:cxn ang="0">
                  <a:pos x="1332" y="139"/>
                </a:cxn>
                <a:cxn ang="0">
                  <a:pos x="1149" y="329"/>
                </a:cxn>
                <a:cxn ang="0">
                  <a:pos x="919" y="572"/>
                </a:cxn>
                <a:cxn ang="0">
                  <a:pos x="652" y="854"/>
                </a:cxn>
                <a:cxn ang="0">
                  <a:pos x="377" y="1147"/>
                </a:cxn>
                <a:cxn ang="0">
                  <a:pos x="151" y="1386"/>
                </a:cxn>
                <a:cxn ang="0">
                  <a:pos x="18" y="1528"/>
                </a:cxn>
              </a:cxnLst>
              <a:rect l="0" t="0" r="r" b="b"/>
              <a:pathLst>
                <a:path w="2051" h="2170">
                  <a:moveTo>
                    <a:pt x="0" y="1549"/>
                  </a:moveTo>
                  <a:lnTo>
                    <a:pt x="10" y="1546"/>
                  </a:lnTo>
                  <a:lnTo>
                    <a:pt x="40" y="1541"/>
                  </a:lnTo>
                  <a:lnTo>
                    <a:pt x="87" y="1536"/>
                  </a:lnTo>
                  <a:lnTo>
                    <a:pt x="151" y="1538"/>
                  </a:lnTo>
                  <a:lnTo>
                    <a:pt x="228" y="1547"/>
                  </a:lnTo>
                  <a:lnTo>
                    <a:pt x="317" y="1569"/>
                  </a:lnTo>
                  <a:lnTo>
                    <a:pt x="418" y="1608"/>
                  </a:lnTo>
                  <a:lnTo>
                    <a:pt x="527" y="1668"/>
                  </a:lnTo>
                  <a:lnTo>
                    <a:pt x="585" y="1707"/>
                  </a:lnTo>
                  <a:lnTo>
                    <a:pt x="636" y="1746"/>
                  </a:lnTo>
                  <a:lnTo>
                    <a:pt x="679" y="1784"/>
                  </a:lnTo>
                  <a:lnTo>
                    <a:pt x="718" y="1822"/>
                  </a:lnTo>
                  <a:lnTo>
                    <a:pt x="749" y="1858"/>
                  </a:lnTo>
                  <a:lnTo>
                    <a:pt x="778" y="1895"/>
                  </a:lnTo>
                  <a:lnTo>
                    <a:pt x="804" y="1929"/>
                  </a:lnTo>
                  <a:lnTo>
                    <a:pt x="827" y="1964"/>
                  </a:lnTo>
                  <a:lnTo>
                    <a:pt x="839" y="1991"/>
                  </a:lnTo>
                  <a:lnTo>
                    <a:pt x="845" y="2027"/>
                  </a:lnTo>
                  <a:lnTo>
                    <a:pt x="845" y="2066"/>
                  </a:lnTo>
                  <a:lnTo>
                    <a:pt x="845" y="2104"/>
                  </a:lnTo>
                  <a:lnTo>
                    <a:pt x="842" y="2136"/>
                  </a:lnTo>
                  <a:lnTo>
                    <a:pt x="844" y="2159"/>
                  </a:lnTo>
                  <a:lnTo>
                    <a:pt x="847" y="2170"/>
                  </a:lnTo>
                  <a:lnTo>
                    <a:pt x="858" y="2163"/>
                  </a:lnTo>
                  <a:lnTo>
                    <a:pt x="942" y="2039"/>
                  </a:lnTo>
                  <a:lnTo>
                    <a:pt x="1025" y="1918"/>
                  </a:lnTo>
                  <a:lnTo>
                    <a:pt x="1106" y="1799"/>
                  </a:lnTo>
                  <a:lnTo>
                    <a:pt x="1188" y="1685"/>
                  </a:lnTo>
                  <a:lnTo>
                    <a:pt x="1266" y="1569"/>
                  </a:lnTo>
                  <a:lnTo>
                    <a:pt x="1343" y="1458"/>
                  </a:lnTo>
                  <a:lnTo>
                    <a:pt x="1419" y="1349"/>
                  </a:lnTo>
                  <a:lnTo>
                    <a:pt x="1493" y="1241"/>
                  </a:lnTo>
                  <a:lnTo>
                    <a:pt x="1564" y="1136"/>
                  </a:lnTo>
                  <a:lnTo>
                    <a:pt x="1640" y="1028"/>
                  </a:lnTo>
                  <a:lnTo>
                    <a:pt x="1716" y="917"/>
                  </a:lnTo>
                  <a:lnTo>
                    <a:pt x="1791" y="811"/>
                  </a:lnTo>
                  <a:lnTo>
                    <a:pt x="1859" y="711"/>
                  </a:lnTo>
                  <a:lnTo>
                    <a:pt x="1921" y="622"/>
                  </a:lnTo>
                  <a:lnTo>
                    <a:pt x="1971" y="548"/>
                  </a:lnTo>
                  <a:lnTo>
                    <a:pt x="2010" y="496"/>
                  </a:lnTo>
                  <a:lnTo>
                    <a:pt x="2034" y="454"/>
                  </a:lnTo>
                  <a:lnTo>
                    <a:pt x="2048" y="417"/>
                  </a:lnTo>
                  <a:lnTo>
                    <a:pt x="2051" y="381"/>
                  </a:lnTo>
                  <a:lnTo>
                    <a:pt x="2039" y="344"/>
                  </a:lnTo>
                  <a:lnTo>
                    <a:pt x="2011" y="305"/>
                  </a:lnTo>
                  <a:lnTo>
                    <a:pt x="1968" y="262"/>
                  </a:lnTo>
                  <a:lnTo>
                    <a:pt x="1907" y="211"/>
                  </a:lnTo>
                  <a:lnTo>
                    <a:pt x="1827" y="155"/>
                  </a:lnTo>
                  <a:lnTo>
                    <a:pt x="1743" y="99"/>
                  </a:lnTo>
                  <a:lnTo>
                    <a:pt x="1673" y="60"/>
                  </a:lnTo>
                  <a:lnTo>
                    <a:pt x="1615" y="31"/>
                  </a:lnTo>
                  <a:lnTo>
                    <a:pt x="1568" y="13"/>
                  </a:lnTo>
                  <a:lnTo>
                    <a:pt x="1529" y="3"/>
                  </a:lnTo>
                  <a:lnTo>
                    <a:pt x="1501" y="0"/>
                  </a:lnTo>
                  <a:lnTo>
                    <a:pt x="1479" y="4"/>
                  </a:lnTo>
                  <a:lnTo>
                    <a:pt x="1464" y="11"/>
                  </a:lnTo>
                  <a:lnTo>
                    <a:pt x="1443" y="28"/>
                  </a:lnTo>
                  <a:lnTo>
                    <a:pt x="1399" y="73"/>
                  </a:lnTo>
                  <a:lnTo>
                    <a:pt x="1332" y="139"/>
                  </a:lnTo>
                  <a:lnTo>
                    <a:pt x="1249" y="227"/>
                  </a:lnTo>
                  <a:lnTo>
                    <a:pt x="1149" y="329"/>
                  </a:lnTo>
                  <a:lnTo>
                    <a:pt x="1039" y="446"/>
                  </a:lnTo>
                  <a:lnTo>
                    <a:pt x="919" y="572"/>
                  </a:lnTo>
                  <a:lnTo>
                    <a:pt x="796" y="705"/>
                  </a:lnTo>
                  <a:lnTo>
                    <a:pt x="652" y="854"/>
                  </a:lnTo>
                  <a:lnTo>
                    <a:pt x="511" y="1005"/>
                  </a:lnTo>
                  <a:lnTo>
                    <a:pt x="377" y="1147"/>
                  </a:lnTo>
                  <a:lnTo>
                    <a:pt x="256" y="1276"/>
                  </a:lnTo>
                  <a:lnTo>
                    <a:pt x="151" y="1386"/>
                  </a:lnTo>
                  <a:lnTo>
                    <a:pt x="70" y="1472"/>
                  </a:lnTo>
                  <a:lnTo>
                    <a:pt x="18" y="1528"/>
                  </a:lnTo>
                  <a:lnTo>
                    <a:pt x="0" y="1549"/>
                  </a:lnTo>
                  <a:close/>
                </a:path>
              </a:pathLst>
            </a:custGeom>
            <a:solidFill>
              <a:srgbClr val="FF5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4917" y="2315"/>
              <a:ext cx="120" cy="140"/>
            </a:xfrm>
            <a:custGeom>
              <a:avLst/>
              <a:gdLst/>
              <a:ahLst/>
              <a:cxnLst>
                <a:cxn ang="0">
                  <a:pos x="167" y="8"/>
                </a:cxn>
                <a:cxn ang="0">
                  <a:pos x="189" y="0"/>
                </a:cxn>
                <a:cxn ang="0">
                  <a:pos x="239" y="4"/>
                </a:cxn>
                <a:cxn ang="0">
                  <a:pos x="307" y="14"/>
                </a:cxn>
                <a:cxn ang="0">
                  <a:pos x="385" y="34"/>
                </a:cxn>
                <a:cxn ang="0">
                  <a:pos x="461" y="57"/>
                </a:cxn>
                <a:cxn ang="0">
                  <a:pos x="529" y="86"/>
                </a:cxn>
                <a:cxn ang="0">
                  <a:pos x="576" y="117"/>
                </a:cxn>
                <a:cxn ang="0">
                  <a:pos x="597" y="147"/>
                </a:cxn>
                <a:cxn ang="0">
                  <a:pos x="581" y="191"/>
                </a:cxn>
                <a:cxn ang="0">
                  <a:pos x="537" y="265"/>
                </a:cxn>
                <a:cxn ang="0">
                  <a:pos x="471" y="355"/>
                </a:cxn>
                <a:cxn ang="0">
                  <a:pos x="396" y="451"/>
                </a:cxn>
                <a:cxn ang="0">
                  <a:pos x="318" y="544"/>
                </a:cxn>
                <a:cxn ang="0">
                  <a:pos x="246" y="622"/>
                </a:cxn>
                <a:cxn ang="0">
                  <a:pos x="192" y="675"/>
                </a:cxn>
                <a:cxn ang="0">
                  <a:pos x="164" y="696"/>
                </a:cxn>
                <a:cxn ang="0">
                  <a:pos x="145" y="691"/>
                </a:cxn>
                <a:cxn ang="0">
                  <a:pos x="122" y="681"/>
                </a:cxn>
                <a:cxn ang="0">
                  <a:pos x="95" y="667"/>
                </a:cxn>
                <a:cxn ang="0">
                  <a:pos x="68" y="653"/>
                </a:cxn>
                <a:cxn ang="0">
                  <a:pos x="41" y="638"/>
                </a:cxn>
                <a:cxn ang="0">
                  <a:pos x="20" y="625"/>
                </a:cxn>
                <a:cxn ang="0">
                  <a:pos x="5" y="616"/>
                </a:cxn>
                <a:cxn ang="0">
                  <a:pos x="0" y="614"/>
                </a:cxn>
                <a:cxn ang="0">
                  <a:pos x="8" y="603"/>
                </a:cxn>
                <a:cxn ang="0">
                  <a:pos x="31" y="576"/>
                </a:cxn>
                <a:cxn ang="0">
                  <a:pos x="62" y="535"/>
                </a:cxn>
                <a:cxn ang="0">
                  <a:pos x="102" y="485"/>
                </a:cxn>
                <a:cxn ang="0">
                  <a:pos x="140" y="427"/>
                </a:cxn>
                <a:cxn ang="0">
                  <a:pos x="175" y="365"/>
                </a:cxn>
                <a:cxn ang="0">
                  <a:pos x="202" y="303"/>
                </a:cxn>
                <a:cxn ang="0">
                  <a:pos x="217" y="246"/>
                </a:cxn>
                <a:cxn ang="0">
                  <a:pos x="218" y="194"/>
                </a:cxn>
                <a:cxn ang="0">
                  <a:pos x="216" y="147"/>
                </a:cxn>
                <a:cxn ang="0">
                  <a:pos x="208" y="106"/>
                </a:cxn>
                <a:cxn ang="0">
                  <a:pos x="199" y="72"/>
                </a:cxn>
                <a:cxn ang="0">
                  <a:pos x="186" y="44"/>
                </a:cxn>
                <a:cxn ang="0">
                  <a:pos x="176" y="25"/>
                </a:cxn>
                <a:cxn ang="0">
                  <a:pos x="169" y="12"/>
                </a:cxn>
                <a:cxn ang="0">
                  <a:pos x="167" y="8"/>
                </a:cxn>
              </a:cxnLst>
              <a:rect l="0" t="0" r="r" b="b"/>
              <a:pathLst>
                <a:path w="597" h="696">
                  <a:moveTo>
                    <a:pt x="167" y="8"/>
                  </a:moveTo>
                  <a:lnTo>
                    <a:pt x="189" y="0"/>
                  </a:lnTo>
                  <a:lnTo>
                    <a:pt x="239" y="4"/>
                  </a:lnTo>
                  <a:lnTo>
                    <a:pt x="307" y="14"/>
                  </a:lnTo>
                  <a:lnTo>
                    <a:pt x="385" y="34"/>
                  </a:lnTo>
                  <a:lnTo>
                    <a:pt x="461" y="57"/>
                  </a:lnTo>
                  <a:lnTo>
                    <a:pt x="529" y="86"/>
                  </a:lnTo>
                  <a:lnTo>
                    <a:pt x="576" y="117"/>
                  </a:lnTo>
                  <a:lnTo>
                    <a:pt x="597" y="147"/>
                  </a:lnTo>
                  <a:lnTo>
                    <a:pt x="581" y="191"/>
                  </a:lnTo>
                  <a:lnTo>
                    <a:pt x="537" y="265"/>
                  </a:lnTo>
                  <a:lnTo>
                    <a:pt x="471" y="355"/>
                  </a:lnTo>
                  <a:lnTo>
                    <a:pt x="396" y="451"/>
                  </a:lnTo>
                  <a:lnTo>
                    <a:pt x="318" y="544"/>
                  </a:lnTo>
                  <a:lnTo>
                    <a:pt x="246" y="622"/>
                  </a:lnTo>
                  <a:lnTo>
                    <a:pt x="192" y="675"/>
                  </a:lnTo>
                  <a:lnTo>
                    <a:pt x="164" y="696"/>
                  </a:lnTo>
                  <a:lnTo>
                    <a:pt x="145" y="691"/>
                  </a:lnTo>
                  <a:lnTo>
                    <a:pt x="122" y="681"/>
                  </a:lnTo>
                  <a:lnTo>
                    <a:pt x="95" y="667"/>
                  </a:lnTo>
                  <a:lnTo>
                    <a:pt x="68" y="653"/>
                  </a:lnTo>
                  <a:lnTo>
                    <a:pt x="41" y="638"/>
                  </a:lnTo>
                  <a:lnTo>
                    <a:pt x="20" y="625"/>
                  </a:lnTo>
                  <a:lnTo>
                    <a:pt x="5" y="616"/>
                  </a:lnTo>
                  <a:lnTo>
                    <a:pt x="0" y="614"/>
                  </a:lnTo>
                  <a:lnTo>
                    <a:pt x="8" y="603"/>
                  </a:lnTo>
                  <a:lnTo>
                    <a:pt x="31" y="576"/>
                  </a:lnTo>
                  <a:lnTo>
                    <a:pt x="62" y="535"/>
                  </a:lnTo>
                  <a:lnTo>
                    <a:pt x="102" y="485"/>
                  </a:lnTo>
                  <a:lnTo>
                    <a:pt x="140" y="427"/>
                  </a:lnTo>
                  <a:lnTo>
                    <a:pt x="175" y="365"/>
                  </a:lnTo>
                  <a:lnTo>
                    <a:pt x="202" y="303"/>
                  </a:lnTo>
                  <a:lnTo>
                    <a:pt x="217" y="246"/>
                  </a:lnTo>
                  <a:lnTo>
                    <a:pt x="218" y="194"/>
                  </a:lnTo>
                  <a:lnTo>
                    <a:pt x="216" y="147"/>
                  </a:lnTo>
                  <a:lnTo>
                    <a:pt x="208" y="106"/>
                  </a:lnTo>
                  <a:lnTo>
                    <a:pt x="199" y="72"/>
                  </a:lnTo>
                  <a:lnTo>
                    <a:pt x="186" y="44"/>
                  </a:lnTo>
                  <a:lnTo>
                    <a:pt x="176" y="25"/>
                  </a:lnTo>
                  <a:lnTo>
                    <a:pt x="169" y="12"/>
                  </a:lnTo>
                  <a:lnTo>
                    <a:pt x="167" y="8"/>
                  </a:lnTo>
                  <a:close/>
                </a:path>
              </a:pathLst>
            </a:custGeom>
            <a:solidFill>
              <a:srgbClr val="FFF0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4989" y="2004"/>
              <a:ext cx="272" cy="287"/>
            </a:xfrm>
            <a:custGeom>
              <a:avLst/>
              <a:gdLst/>
              <a:ahLst/>
              <a:cxnLst>
                <a:cxn ang="0">
                  <a:pos x="0" y="1353"/>
                </a:cxn>
                <a:cxn ang="0">
                  <a:pos x="8" y="1356"/>
                </a:cxn>
                <a:cxn ang="0">
                  <a:pos x="30" y="1364"/>
                </a:cxn>
                <a:cxn ang="0">
                  <a:pos x="63" y="1375"/>
                </a:cxn>
                <a:cxn ang="0">
                  <a:pos x="104" y="1389"/>
                </a:cxn>
                <a:cxn ang="0">
                  <a:pos x="146" y="1402"/>
                </a:cxn>
                <a:cxn ang="0">
                  <a:pos x="189" y="1416"/>
                </a:cxn>
                <a:cxn ang="0">
                  <a:pos x="225" y="1426"/>
                </a:cxn>
                <a:cxn ang="0">
                  <a:pos x="254" y="1433"/>
                </a:cxn>
                <a:cxn ang="0">
                  <a:pos x="287" y="1417"/>
                </a:cxn>
                <a:cxn ang="0">
                  <a:pos x="341" y="1371"/>
                </a:cxn>
                <a:cxn ang="0">
                  <a:pos x="411" y="1298"/>
                </a:cxn>
                <a:cxn ang="0">
                  <a:pos x="495" y="1205"/>
                </a:cxn>
                <a:cxn ang="0">
                  <a:pos x="588" y="1093"/>
                </a:cxn>
                <a:cxn ang="0">
                  <a:pos x="688" y="971"/>
                </a:cxn>
                <a:cxn ang="0">
                  <a:pos x="793" y="840"/>
                </a:cxn>
                <a:cxn ang="0">
                  <a:pos x="900" y="709"/>
                </a:cxn>
                <a:cxn ang="0">
                  <a:pos x="994" y="590"/>
                </a:cxn>
                <a:cxn ang="0">
                  <a:pos x="1085" y="478"/>
                </a:cxn>
                <a:cxn ang="0">
                  <a:pos x="1166" y="373"/>
                </a:cxn>
                <a:cxn ang="0">
                  <a:pos x="1238" y="281"/>
                </a:cxn>
                <a:cxn ang="0">
                  <a:pos x="1295" y="201"/>
                </a:cxn>
                <a:cxn ang="0">
                  <a:pos x="1337" y="137"/>
                </a:cxn>
                <a:cxn ang="0">
                  <a:pos x="1359" y="92"/>
                </a:cxn>
                <a:cxn ang="0">
                  <a:pos x="1361" y="69"/>
                </a:cxn>
                <a:cxn ang="0">
                  <a:pos x="1347" y="55"/>
                </a:cxn>
                <a:cxn ang="0">
                  <a:pos x="1334" y="42"/>
                </a:cxn>
                <a:cxn ang="0">
                  <a:pos x="1319" y="28"/>
                </a:cxn>
                <a:cxn ang="0">
                  <a:pos x="1304" y="17"/>
                </a:cxn>
                <a:cxn ang="0">
                  <a:pos x="1287" y="7"/>
                </a:cxn>
                <a:cxn ang="0">
                  <a:pos x="1270" y="1"/>
                </a:cxn>
                <a:cxn ang="0">
                  <a:pos x="1255" y="0"/>
                </a:cxn>
                <a:cxn ang="0">
                  <a:pos x="1241" y="7"/>
                </a:cxn>
                <a:cxn ang="0">
                  <a:pos x="1222" y="24"/>
                </a:cxn>
                <a:cxn ang="0">
                  <a:pos x="1185" y="61"/>
                </a:cxn>
                <a:cxn ang="0">
                  <a:pos x="1129" y="117"/>
                </a:cxn>
                <a:cxn ang="0">
                  <a:pos x="1059" y="190"/>
                </a:cxn>
                <a:cxn ang="0">
                  <a:pos x="975" y="276"/>
                </a:cxn>
                <a:cxn ang="0">
                  <a:pos x="882" y="371"/>
                </a:cxn>
                <a:cxn ang="0">
                  <a:pos x="781" y="476"/>
                </a:cxn>
                <a:cxn ang="0">
                  <a:pos x="677" y="587"/>
                </a:cxn>
                <a:cxn ang="0">
                  <a:pos x="558" y="711"/>
                </a:cxn>
                <a:cxn ang="0">
                  <a:pos x="442" y="837"/>
                </a:cxn>
                <a:cxn ang="0">
                  <a:pos x="330" y="957"/>
                </a:cxn>
                <a:cxn ang="0">
                  <a:pos x="230" y="1070"/>
                </a:cxn>
                <a:cxn ang="0">
                  <a:pos x="141" y="1169"/>
                </a:cxn>
                <a:cxn ang="0">
                  <a:pos x="71" y="1253"/>
                </a:cxn>
                <a:cxn ang="0">
                  <a:pos x="22" y="1315"/>
                </a:cxn>
                <a:cxn ang="0">
                  <a:pos x="0" y="1353"/>
                </a:cxn>
              </a:cxnLst>
              <a:rect l="0" t="0" r="r" b="b"/>
              <a:pathLst>
                <a:path w="1361" h="1433">
                  <a:moveTo>
                    <a:pt x="0" y="1353"/>
                  </a:moveTo>
                  <a:lnTo>
                    <a:pt x="8" y="1356"/>
                  </a:lnTo>
                  <a:lnTo>
                    <a:pt x="30" y="1364"/>
                  </a:lnTo>
                  <a:lnTo>
                    <a:pt x="63" y="1375"/>
                  </a:lnTo>
                  <a:lnTo>
                    <a:pt x="104" y="1389"/>
                  </a:lnTo>
                  <a:lnTo>
                    <a:pt x="146" y="1402"/>
                  </a:lnTo>
                  <a:lnTo>
                    <a:pt x="189" y="1416"/>
                  </a:lnTo>
                  <a:lnTo>
                    <a:pt x="225" y="1426"/>
                  </a:lnTo>
                  <a:lnTo>
                    <a:pt x="254" y="1433"/>
                  </a:lnTo>
                  <a:lnTo>
                    <a:pt x="287" y="1417"/>
                  </a:lnTo>
                  <a:lnTo>
                    <a:pt x="341" y="1371"/>
                  </a:lnTo>
                  <a:lnTo>
                    <a:pt x="411" y="1298"/>
                  </a:lnTo>
                  <a:lnTo>
                    <a:pt x="495" y="1205"/>
                  </a:lnTo>
                  <a:lnTo>
                    <a:pt x="588" y="1093"/>
                  </a:lnTo>
                  <a:lnTo>
                    <a:pt x="688" y="971"/>
                  </a:lnTo>
                  <a:lnTo>
                    <a:pt x="793" y="840"/>
                  </a:lnTo>
                  <a:lnTo>
                    <a:pt x="900" y="709"/>
                  </a:lnTo>
                  <a:lnTo>
                    <a:pt x="994" y="590"/>
                  </a:lnTo>
                  <a:lnTo>
                    <a:pt x="1085" y="478"/>
                  </a:lnTo>
                  <a:lnTo>
                    <a:pt x="1166" y="373"/>
                  </a:lnTo>
                  <a:lnTo>
                    <a:pt x="1238" y="281"/>
                  </a:lnTo>
                  <a:lnTo>
                    <a:pt x="1295" y="201"/>
                  </a:lnTo>
                  <a:lnTo>
                    <a:pt x="1337" y="137"/>
                  </a:lnTo>
                  <a:lnTo>
                    <a:pt x="1359" y="92"/>
                  </a:lnTo>
                  <a:lnTo>
                    <a:pt x="1361" y="69"/>
                  </a:lnTo>
                  <a:lnTo>
                    <a:pt x="1347" y="55"/>
                  </a:lnTo>
                  <a:lnTo>
                    <a:pt x="1334" y="42"/>
                  </a:lnTo>
                  <a:lnTo>
                    <a:pt x="1319" y="28"/>
                  </a:lnTo>
                  <a:lnTo>
                    <a:pt x="1304" y="17"/>
                  </a:lnTo>
                  <a:lnTo>
                    <a:pt x="1287" y="7"/>
                  </a:lnTo>
                  <a:lnTo>
                    <a:pt x="1270" y="1"/>
                  </a:lnTo>
                  <a:lnTo>
                    <a:pt x="1255" y="0"/>
                  </a:lnTo>
                  <a:lnTo>
                    <a:pt x="1241" y="7"/>
                  </a:lnTo>
                  <a:lnTo>
                    <a:pt x="1222" y="24"/>
                  </a:lnTo>
                  <a:lnTo>
                    <a:pt x="1185" y="61"/>
                  </a:lnTo>
                  <a:lnTo>
                    <a:pt x="1129" y="117"/>
                  </a:lnTo>
                  <a:lnTo>
                    <a:pt x="1059" y="190"/>
                  </a:lnTo>
                  <a:lnTo>
                    <a:pt x="975" y="276"/>
                  </a:lnTo>
                  <a:lnTo>
                    <a:pt x="882" y="371"/>
                  </a:lnTo>
                  <a:lnTo>
                    <a:pt x="781" y="476"/>
                  </a:lnTo>
                  <a:lnTo>
                    <a:pt x="677" y="587"/>
                  </a:lnTo>
                  <a:lnTo>
                    <a:pt x="558" y="711"/>
                  </a:lnTo>
                  <a:lnTo>
                    <a:pt x="442" y="837"/>
                  </a:lnTo>
                  <a:lnTo>
                    <a:pt x="330" y="957"/>
                  </a:lnTo>
                  <a:lnTo>
                    <a:pt x="230" y="1070"/>
                  </a:lnTo>
                  <a:lnTo>
                    <a:pt x="141" y="1169"/>
                  </a:lnTo>
                  <a:lnTo>
                    <a:pt x="71" y="1253"/>
                  </a:lnTo>
                  <a:lnTo>
                    <a:pt x="22" y="1315"/>
                  </a:lnTo>
                  <a:lnTo>
                    <a:pt x="0" y="1353"/>
                  </a:lnTo>
                  <a:close/>
                </a:path>
              </a:pathLst>
            </a:custGeom>
            <a:solidFill>
              <a:srgbClr val="FFB8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5065" y="2017"/>
              <a:ext cx="260" cy="357"/>
            </a:xfrm>
            <a:custGeom>
              <a:avLst/>
              <a:gdLst/>
              <a:ahLst/>
              <a:cxnLst>
                <a:cxn ang="0">
                  <a:pos x="69" y="1496"/>
                </a:cxn>
                <a:cxn ang="0">
                  <a:pos x="161" y="1597"/>
                </a:cxn>
                <a:cxn ang="0">
                  <a:pos x="248" y="1714"/>
                </a:cxn>
                <a:cxn ang="0">
                  <a:pos x="268" y="1778"/>
                </a:cxn>
                <a:cxn ang="0">
                  <a:pos x="377" y="1630"/>
                </a:cxn>
                <a:cxn ang="0">
                  <a:pos x="738" y="1134"/>
                </a:cxn>
                <a:cxn ang="0">
                  <a:pos x="1097" y="633"/>
                </a:cxn>
                <a:cxn ang="0">
                  <a:pos x="1294" y="334"/>
                </a:cxn>
                <a:cxn ang="0">
                  <a:pos x="1282" y="255"/>
                </a:cxn>
                <a:cxn ang="0">
                  <a:pos x="1210" y="136"/>
                </a:cxn>
                <a:cxn ang="0">
                  <a:pos x="1065" y="31"/>
                </a:cxn>
                <a:cxn ang="0">
                  <a:pos x="1009" y="5"/>
                </a:cxn>
                <a:cxn ang="0">
                  <a:pos x="1082" y="103"/>
                </a:cxn>
                <a:cxn ang="0">
                  <a:pos x="1188" y="240"/>
                </a:cxn>
                <a:cxn ang="0">
                  <a:pos x="1147" y="242"/>
                </a:cxn>
                <a:cxn ang="0">
                  <a:pos x="962" y="110"/>
                </a:cxn>
                <a:cxn ang="0">
                  <a:pos x="1027" y="198"/>
                </a:cxn>
                <a:cxn ang="0">
                  <a:pos x="1152" y="355"/>
                </a:cxn>
                <a:cxn ang="0">
                  <a:pos x="1104" y="344"/>
                </a:cxn>
                <a:cxn ang="0">
                  <a:pos x="914" y="209"/>
                </a:cxn>
                <a:cxn ang="0">
                  <a:pos x="966" y="298"/>
                </a:cxn>
                <a:cxn ang="0">
                  <a:pos x="1073" y="456"/>
                </a:cxn>
                <a:cxn ang="0">
                  <a:pos x="1019" y="459"/>
                </a:cxn>
                <a:cxn ang="0">
                  <a:pos x="819" y="332"/>
                </a:cxn>
                <a:cxn ang="0">
                  <a:pos x="873" y="420"/>
                </a:cxn>
                <a:cxn ang="0">
                  <a:pos x="983" y="579"/>
                </a:cxn>
                <a:cxn ang="0">
                  <a:pos x="923" y="568"/>
                </a:cxn>
                <a:cxn ang="0">
                  <a:pos x="728" y="435"/>
                </a:cxn>
                <a:cxn ang="0">
                  <a:pos x="785" y="528"/>
                </a:cxn>
                <a:cxn ang="0">
                  <a:pos x="899" y="693"/>
                </a:cxn>
                <a:cxn ang="0">
                  <a:pos x="839" y="699"/>
                </a:cxn>
                <a:cxn ang="0">
                  <a:pos x="637" y="593"/>
                </a:cxn>
                <a:cxn ang="0">
                  <a:pos x="687" y="678"/>
                </a:cxn>
                <a:cxn ang="0">
                  <a:pos x="792" y="831"/>
                </a:cxn>
                <a:cxn ang="0">
                  <a:pos x="745" y="833"/>
                </a:cxn>
                <a:cxn ang="0">
                  <a:pos x="564" y="718"/>
                </a:cxn>
                <a:cxn ang="0">
                  <a:pos x="616" y="782"/>
                </a:cxn>
                <a:cxn ang="0">
                  <a:pos x="745" y="956"/>
                </a:cxn>
                <a:cxn ang="0">
                  <a:pos x="645" y="930"/>
                </a:cxn>
                <a:cxn ang="0">
                  <a:pos x="458" y="785"/>
                </a:cxn>
                <a:cxn ang="0">
                  <a:pos x="510" y="890"/>
                </a:cxn>
                <a:cxn ang="0">
                  <a:pos x="617" y="1076"/>
                </a:cxn>
                <a:cxn ang="0">
                  <a:pos x="539" y="1062"/>
                </a:cxn>
                <a:cxn ang="0">
                  <a:pos x="400" y="985"/>
                </a:cxn>
                <a:cxn ang="0">
                  <a:pos x="433" y="1071"/>
                </a:cxn>
                <a:cxn ang="0">
                  <a:pos x="525" y="1212"/>
                </a:cxn>
                <a:cxn ang="0">
                  <a:pos x="447" y="1192"/>
                </a:cxn>
                <a:cxn ang="0">
                  <a:pos x="311" y="1119"/>
                </a:cxn>
                <a:cxn ang="0">
                  <a:pos x="337" y="1204"/>
                </a:cxn>
                <a:cxn ang="0">
                  <a:pos x="419" y="1343"/>
                </a:cxn>
                <a:cxn ang="0">
                  <a:pos x="335" y="1327"/>
                </a:cxn>
                <a:cxn ang="0">
                  <a:pos x="194" y="1260"/>
                </a:cxn>
                <a:cxn ang="0">
                  <a:pos x="228" y="1358"/>
                </a:cxn>
                <a:cxn ang="0">
                  <a:pos x="323" y="1511"/>
                </a:cxn>
                <a:cxn ang="0">
                  <a:pos x="223" y="1492"/>
                </a:cxn>
                <a:cxn ang="0">
                  <a:pos x="0" y="1408"/>
                </a:cxn>
              </a:cxnLst>
              <a:rect l="0" t="0" r="r" b="b"/>
              <a:pathLst>
                <a:path w="1300" h="1782">
                  <a:moveTo>
                    <a:pt x="0" y="1420"/>
                  </a:moveTo>
                  <a:lnTo>
                    <a:pt x="23" y="1444"/>
                  </a:lnTo>
                  <a:lnTo>
                    <a:pt x="46" y="1470"/>
                  </a:lnTo>
                  <a:lnTo>
                    <a:pt x="69" y="1496"/>
                  </a:lnTo>
                  <a:lnTo>
                    <a:pt x="93" y="1521"/>
                  </a:lnTo>
                  <a:lnTo>
                    <a:pt x="115" y="1546"/>
                  </a:lnTo>
                  <a:lnTo>
                    <a:pt x="139" y="1572"/>
                  </a:lnTo>
                  <a:lnTo>
                    <a:pt x="161" y="1597"/>
                  </a:lnTo>
                  <a:lnTo>
                    <a:pt x="186" y="1623"/>
                  </a:lnTo>
                  <a:lnTo>
                    <a:pt x="213" y="1656"/>
                  </a:lnTo>
                  <a:lnTo>
                    <a:pt x="234" y="1687"/>
                  </a:lnTo>
                  <a:lnTo>
                    <a:pt x="248" y="1714"/>
                  </a:lnTo>
                  <a:lnTo>
                    <a:pt x="258" y="1737"/>
                  </a:lnTo>
                  <a:lnTo>
                    <a:pt x="263" y="1755"/>
                  </a:lnTo>
                  <a:lnTo>
                    <a:pt x="266" y="1770"/>
                  </a:lnTo>
                  <a:lnTo>
                    <a:pt x="268" y="1778"/>
                  </a:lnTo>
                  <a:lnTo>
                    <a:pt x="269" y="1782"/>
                  </a:lnTo>
                  <a:lnTo>
                    <a:pt x="282" y="1763"/>
                  </a:lnTo>
                  <a:lnTo>
                    <a:pt x="319" y="1710"/>
                  </a:lnTo>
                  <a:lnTo>
                    <a:pt x="377" y="1630"/>
                  </a:lnTo>
                  <a:lnTo>
                    <a:pt x="453" y="1528"/>
                  </a:lnTo>
                  <a:lnTo>
                    <a:pt x="539" y="1407"/>
                  </a:lnTo>
                  <a:lnTo>
                    <a:pt x="636" y="1275"/>
                  </a:lnTo>
                  <a:lnTo>
                    <a:pt x="738" y="1134"/>
                  </a:lnTo>
                  <a:lnTo>
                    <a:pt x="841" y="993"/>
                  </a:lnTo>
                  <a:lnTo>
                    <a:pt x="931" y="865"/>
                  </a:lnTo>
                  <a:lnTo>
                    <a:pt x="1018" y="745"/>
                  </a:lnTo>
                  <a:lnTo>
                    <a:pt x="1097" y="633"/>
                  </a:lnTo>
                  <a:lnTo>
                    <a:pt x="1167" y="533"/>
                  </a:lnTo>
                  <a:lnTo>
                    <a:pt x="1224" y="448"/>
                  </a:lnTo>
                  <a:lnTo>
                    <a:pt x="1268" y="381"/>
                  </a:lnTo>
                  <a:lnTo>
                    <a:pt x="1294" y="334"/>
                  </a:lnTo>
                  <a:lnTo>
                    <a:pt x="1300" y="313"/>
                  </a:lnTo>
                  <a:lnTo>
                    <a:pt x="1294" y="299"/>
                  </a:lnTo>
                  <a:lnTo>
                    <a:pt x="1289" y="279"/>
                  </a:lnTo>
                  <a:lnTo>
                    <a:pt x="1282" y="255"/>
                  </a:lnTo>
                  <a:lnTo>
                    <a:pt x="1273" y="228"/>
                  </a:lnTo>
                  <a:lnTo>
                    <a:pt x="1258" y="198"/>
                  </a:lnTo>
                  <a:lnTo>
                    <a:pt x="1238" y="167"/>
                  </a:lnTo>
                  <a:lnTo>
                    <a:pt x="1210" y="136"/>
                  </a:lnTo>
                  <a:lnTo>
                    <a:pt x="1175" y="108"/>
                  </a:lnTo>
                  <a:lnTo>
                    <a:pt x="1134" y="79"/>
                  </a:lnTo>
                  <a:lnTo>
                    <a:pt x="1098" y="53"/>
                  </a:lnTo>
                  <a:lnTo>
                    <a:pt x="1065" y="31"/>
                  </a:lnTo>
                  <a:lnTo>
                    <a:pt x="1040" y="14"/>
                  </a:lnTo>
                  <a:lnTo>
                    <a:pt x="1020" y="3"/>
                  </a:lnTo>
                  <a:lnTo>
                    <a:pt x="1011" y="0"/>
                  </a:lnTo>
                  <a:lnTo>
                    <a:pt x="1009" y="5"/>
                  </a:lnTo>
                  <a:lnTo>
                    <a:pt x="1021" y="23"/>
                  </a:lnTo>
                  <a:lnTo>
                    <a:pt x="1038" y="45"/>
                  </a:lnTo>
                  <a:lnTo>
                    <a:pt x="1059" y="73"/>
                  </a:lnTo>
                  <a:lnTo>
                    <a:pt x="1082" y="103"/>
                  </a:lnTo>
                  <a:lnTo>
                    <a:pt x="1108" y="137"/>
                  </a:lnTo>
                  <a:lnTo>
                    <a:pt x="1134" y="171"/>
                  </a:lnTo>
                  <a:lnTo>
                    <a:pt x="1161" y="206"/>
                  </a:lnTo>
                  <a:lnTo>
                    <a:pt x="1188" y="240"/>
                  </a:lnTo>
                  <a:lnTo>
                    <a:pt x="1213" y="274"/>
                  </a:lnTo>
                  <a:lnTo>
                    <a:pt x="1216" y="285"/>
                  </a:lnTo>
                  <a:lnTo>
                    <a:pt x="1191" y="272"/>
                  </a:lnTo>
                  <a:lnTo>
                    <a:pt x="1147" y="242"/>
                  </a:lnTo>
                  <a:lnTo>
                    <a:pt x="1093" y="203"/>
                  </a:lnTo>
                  <a:lnTo>
                    <a:pt x="1037" y="163"/>
                  </a:lnTo>
                  <a:lnTo>
                    <a:pt x="992" y="130"/>
                  </a:lnTo>
                  <a:lnTo>
                    <a:pt x="962" y="110"/>
                  </a:lnTo>
                  <a:lnTo>
                    <a:pt x="960" y="115"/>
                  </a:lnTo>
                  <a:lnTo>
                    <a:pt x="977" y="136"/>
                  </a:lnTo>
                  <a:lnTo>
                    <a:pt x="1000" y="164"/>
                  </a:lnTo>
                  <a:lnTo>
                    <a:pt x="1027" y="198"/>
                  </a:lnTo>
                  <a:lnTo>
                    <a:pt x="1057" y="236"/>
                  </a:lnTo>
                  <a:lnTo>
                    <a:pt x="1089" y="274"/>
                  </a:lnTo>
                  <a:lnTo>
                    <a:pt x="1121" y="315"/>
                  </a:lnTo>
                  <a:lnTo>
                    <a:pt x="1152" y="355"/>
                  </a:lnTo>
                  <a:lnTo>
                    <a:pt x="1182" y="392"/>
                  </a:lnTo>
                  <a:lnTo>
                    <a:pt x="1180" y="397"/>
                  </a:lnTo>
                  <a:lnTo>
                    <a:pt x="1152" y="378"/>
                  </a:lnTo>
                  <a:lnTo>
                    <a:pt x="1104" y="344"/>
                  </a:lnTo>
                  <a:lnTo>
                    <a:pt x="1049" y="305"/>
                  </a:lnTo>
                  <a:lnTo>
                    <a:pt x="992" y="263"/>
                  </a:lnTo>
                  <a:lnTo>
                    <a:pt x="945" y="229"/>
                  </a:lnTo>
                  <a:lnTo>
                    <a:pt x="914" y="209"/>
                  </a:lnTo>
                  <a:lnTo>
                    <a:pt x="910" y="215"/>
                  </a:lnTo>
                  <a:lnTo>
                    <a:pt x="924" y="235"/>
                  </a:lnTo>
                  <a:lnTo>
                    <a:pt x="944" y="264"/>
                  </a:lnTo>
                  <a:lnTo>
                    <a:pt x="966" y="298"/>
                  </a:lnTo>
                  <a:lnTo>
                    <a:pt x="993" y="336"/>
                  </a:lnTo>
                  <a:lnTo>
                    <a:pt x="1020" y="376"/>
                  </a:lnTo>
                  <a:lnTo>
                    <a:pt x="1048" y="417"/>
                  </a:lnTo>
                  <a:lnTo>
                    <a:pt x="1073" y="456"/>
                  </a:lnTo>
                  <a:lnTo>
                    <a:pt x="1099" y="494"/>
                  </a:lnTo>
                  <a:lnTo>
                    <a:pt x="1098" y="503"/>
                  </a:lnTo>
                  <a:lnTo>
                    <a:pt x="1069" y="489"/>
                  </a:lnTo>
                  <a:lnTo>
                    <a:pt x="1019" y="459"/>
                  </a:lnTo>
                  <a:lnTo>
                    <a:pt x="962" y="421"/>
                  </a:lnTo>
                  <a:lnTo>
                    <a:pt x="901" y="382"/>
                  </a:lnTo>
                  <a:lnTo>
                    <a:pt x="852" y="349"/>
                  </a:lnTo>
                  <a:lnTo>
                    <a:pt x="819" y="332"/>
                  </a:lnTo>
                  <a:lnTo>
                    <a:pt x="816" y="336"/>
                  </a:lnTo>
                  <a:lnTo>
                    <a:pt x="830" y="357"/>
                  </a:lnTo>
                  <a:lnTo>
                    <a:pt x="850" y="386"/>
                  </a:lnTo>
                  <a:lnTo>
                    <a:pt x="873" y="420"/>
                  </a:lnTo>
                  <a:lnTo>
                    <a:pt x="900" y="459"/>
                  </a:lnTo>
                  <a:lnTo>
                    <a:pt x="928" y="498"/>
                  </a:lnTo>
                  <a:lnTo>
                    <a:pt x="956" y="539"/>
                  </a:lnTo>
                  <a:lnTo>
                    <a:pt x="983" y="579"/>
                  </a:lnTo>
                  <a:lnTo>
                    <a:pt x="1009" y="616"/>
                  </a:lnTo>
                  <a:lnTo>
                    <a:pt x="1005" y="620"/>
                  </a:lnTo>
                  <a:lnTo>
                    <a:pt x="973" y="602"/>
                  </a:lnTo>
                  <a:lnTo>
                    <a:pt x="923" y="568"/>
                  </a:lnTo>
                  <a:lnTo>
                    <a:pt x="866" y="529"/>
                  </a:lnTo>
                  <a:lnTo>
                    <a:pt x="808" y="488"/>
                  </a:lnTo>
                  <a:lnTo>
                    <a:pt x="759" y="454"/>
                  </a:lnTo>
                  <a:lnTo>
                    <a:pt x="728" y="435"/>
                  </a:lnTo>
                  <a:lnTo>
                    <a:pt x="726" y="441"/>
                  </a:lnTo>
                  <a:lnTo>
                    <a:pt x="740" y="463"/>
                  </a:lnTo>
                  <a:lnTo>
                    <a:pt x="761" y="493"/>
                  </a:lnTo>
                  <a:lnTo>
                    <a:pt x="785" y="528"/>
                  </a:lnTo>
                  <a:lnTo>
                    <a:pt x="813" y="568"/>
                  </a:lnTo>
                  <a:lnTo>
                    <a:pt x="841" y="609"/>
                  </a:lnTo>
                  <a:lnTo>
                    <a:pt x="871" y="652"/>
                  </a:lnTo>
                  <a:lnTo>
                    <a:pt x="899" y="693"/>
                  </a:lnTo>
                  <a:lnTo>
                    <a:pt x="927" y="732"/>
                  </a:lnTo>
                  <a:lnTo>
                    <a:pt x="922" y="739"/>
                  </a:lnTo>
                  <a:lnTo>
                    <a:pt x="890" y="726"/>
                  </a:lnTo>
                  <a:lnTo>
                    <a:pt x="839" y="699"/>
                  </a:lnTo>
                  <a:lnTo>
                    <a:pt x="781" y="668"/>
                  </a:lnTo>
                  <a:lnTo>
                    <a:pt x="720" y="634"/>
                  </a:lnTo>
                  <a:lnTo>
                    <a:pt x="670" y="607"/>
                  </a:lnTo>
                  <a:lnTo>
                    <a:pt x="637" y="593"/>
                  </a:lnTo>
                  <a:lnTo>
                    <a:pt x="633" y="600"/>
                  </a:lnTo>
                  <a:lnTo>
                    <a:pt x="645" y="620"/>
                  </a:lnTo>
                  <a:lnTo>
                    <a:pt x="665" y="647"/>
                  </a:lnTo>
                  <a:lnTo>
                    <a:pt x="687" y="678"/>
                  </a:lnTo>
                  <a:lnTo>
                    <a:pt x="713" y="715"/>
                  </a:lnTo>
                  <a:lnTo>
                    <a:pt x="739" y="754"/>
                  </a:lnTo>
                  <a:lnTo>
                    <a:pt x="767" y="794"/>
                  </a:lnTo>
                  <a:lnTo>
                    <a:pt x="792" y="831"/>
                  </a:lnTo>
                  <a:lnTo>
                    <a:pt x="818" y="867"/>
                  </a:lnTo>
                  <a:lnTo>
                    <a:pt x="813" y="871"/>
                  </a:lnTo>
                  <a:lnTo>
                    <a:pt x="787" y="858"/>
                  </a:lnTo>
                  <a:lnTo>
                    <a:pt x="745" y="833"/>
                  </a:lnTo>
                  <a:lnTo>
                    <a:pt x="694" y="803"/>
                  </a:lnTo>
                  <a:lnTo>
                    <a:pt x="642" y="769"/>
                  </a:lnTo>
                  <a:lnTo>
                    <a:pt x="596" y="740"/>
                  </a:lnTo>
                  <a:lnTo>
                    <a:pt x="564" y="718"/>
                  </a:lnTo>
                  <a:lnTo>
                    <a:pt x="552" y="711"/>
                  </a:lnTo>
                  <a:lnTo>
                    <a:pt x="560" y="719"/>
                  </a:lnTo>
                  <a:lnTo>
                    <a:pt x="584" y="746"/>
                  </a:lnTo>
                  <a:lnTo>
                    <a:pt x="616" y="782"/>
                  </a:lnTo>
                  <a:lnTo>
                    <a:pt x="655" y="826"/>
                  </a:lnTo>
                  <a:lnTo>
                    <a:pt x="691" y="872"/>
                  </a:lnTo>
                  <a:lnTo>
                    <a:pt x="724" y="917"/>
                  </a:lnTo>
                  <a:lnTo>
                    <a:pt x="745" y="956"/>
                  </a:lnTo>
                  <a:lnTo>
                    <a:pt x="753" y="984"/>
                  </a:lnTo>
                  <a:lnTo>
                    <a:pt x="735" y="987"/>
                  </a:lnTo>
                  <a:lnTo>
                    <a:pt x="697" y="967"/>
                  </a:lnTo>
                  <a:lnTo>
                    <a:pt x="645" y="930"/>
                  </a:lnTo>
                  <a:lnTo>
                    <a:pt x="588" y="887"/>
                  </a:lnTo>
                  <a:lnTo>
                    <a:pt x="532" y="841"/>
                  </a:lnTo>
                  <a:lnTo>
                    <a:pt x="487" y="805"/>
                  </a:lnTo>
                  <a:lnTo>
                    <a:pt x="458" y="785"/>
                  </a:lnTo>
                  <a:lnTo>
                    <a:pt x="455" y="791"/>
                  </a:lnTo>
                  <a:lnTo>
                    <a:pt x="468" y="816"/>
                  </a:lnTo>
                  <a:lnTo>
                    <a:pt x="488" y="851"/>
                  </a:lnTo>
                  <a:lnTo>
                    <a:pt x="510" y="890"/>
                  </a:lnTo>
                  <a:lnTo>
                    <a:pt x="537" y="935"/>
                  </a:lnTo>
                  <a:lnTo>
                    <a:pt x="564" y="981"/>
                  </a:lnTo>
                  <a:lnTo>
                    <a:pt x="592" y="1029"/>
                  </a:lnTo>
                  <a:lnTo>
                    <a:pt x="617" y="1076"/>
                  </a:lnTo>
                  <a:lnTo>
                    <a:pt x="643" y="1120"/>
                  </a:lnTo>
                  <a:lnTo>
                    <a:pt x="608" y="1100"/>
                  </a:lnTo>
                  <a:lnTo>
                    <a:pt x="574" y="1082"/>
                  </a:lnTo>
                  <a:lnTo>
                    <a:pt x="539" y="1062"/>
                  </a:lnTo>
                  <a:lnTo>
                    <a:pt x="505" y="1043"/>
                  </a:lnTo>
                  <a:lnTo>
                    <a:pt x="470" y="1023"/>
                  </a:lnTo>
                  <a:lnTo>
                    <a:pt x="435" y="1005"/>
                  </a:lnTo>
                  <a:lnTo>
                    <a:pt x="400" y="985"/>
                  </a:lnTo>
                  <a:lnTo>
                    <a:pt x="365" y="966"/>
                  </a:lnTo>
                  <a:lnTo>
                    <a:pt x="388" y="1001"/>
                  </a:lnTo>
                  <a:lnTo>
                    <a:pt x="411" y="1036"/>
                  </a:lnTo>
                  <a:lnTo>
                    <a:pt x="433" y="1071"/>
                  </a:lnTo>
                  <a:lnTo>
                    <a:pt x="456" y="1107"/>
                  </a:lnTo>
                  <a:lnTo>
                    <a:pt x="479" y="1142"/>
                  </a:lnTo>
                  <a:lnTo>
                    <a:pt x="502" y="1177"/>
                  </a:lnTo>
                  <a:lnTo>
                    <a:pt x="525" y="1212"/>
                  </a:lnTo>
                  <a:lnTo>
                    <a:pt x="549" y="1247"/>
                  </a:lnTo>
                  <a:lnTo>
                    <a:pt x="515" y="1229"/>
                  </a:lnTo>
                  <a:lnTo>
                    <a:pt x="481" y="1211"/>
                  </a:lnTo>
                  <a:lnTo>
                    <a:pt x="447" y="1192"/>
                  </a:lnTo>
                  <a:lnTo>
                    <a:pt x="413" y="1175"/>
                  </a:lnTo>
                  <a:lnTo>
                    <a:pt x="378" y="1156"/>
                  </a:lnTo>
                  <a:lnTo>
                    <a:pt x="344" y="1138"/>
                  </a:lnTo>
                  <a:lnTo>
                    <a:pt x="311" y="1119"/>
                  </a:lnTo>
                  <a:lnTo>
                    <a:pt x="277" y="1101"/>
                  </a:lnTo>
                  <a:lnTo>
                    <a:pt x="297" y="1135"/>
                  </a:lnTo>
                  <a:lnTo>
                    <a:pt x="318" y="1170"/>
                  </a:lnTo>
                  <a:lnTo>
                    <a:pt x="337" y="1204"/>
                  </a:lnTo>
                  <a:lnTo>
                    <a:pt x="358" y="1239"/>
                  </a:lnTo>
                  <a:lnTo>
                    <a:pt x="378" y="1273"/>
                  </a:lnTo>
                  <a:lnTo>
                    <a:pt x="399" y="1308"/>
                  </a:lnTo>
                  <a:lnTo>
                    <a:pt x="419" y="1343"/>
                  </a:lnTo>
                  <a:lnTo>
                    <a:pt x="440" y="1378"/>
                  </a:lnTo>
                  <a:lnTo>
                    <a:pt x="405" y="1360"/>
                  </a:lnTo>
                  <a:lnTo>
                    <a:pt x="370" y="1344"/>
                  </a:lnTo>
                  <a:lnTo>
                    <a:pt x="335" y="1327"/>
                  </a:lnTo>
                  <a:lnTo>
                    <a:pt x="300" y="1310"/>
                  </a:lnTo>
                  <a:lnTo>
                    <a:pt x="264" y="1293"/>
                  </a:lnTo>
                  <a:lnTo>
                    <a:pt x="229" y="1276"/>
                  </a:lnTo>
                  <a:lnTo>
                    <a:pt x="194" y="1260"/>
                  </a:lnTo>
                  <a:lnTo>
                    <a:pt x="159" y="1244"/>
                  </a:lnTo>
                  <a:lnTo>
                    <a:pt x="181" y="1281"/>
                  </a:lnTo>
                  <a:lnTo>
                    <a:pt x="206" y="1320"/>
                  </a:lnTo>
                  <a:lnTo>
                    <a:pt x="228" y="1358"/>
                  </a:lnTo>
                  <a:lnTo>
                    <a:pt x="252" y="1397"/>
                  </a:lnTo>
                  <a:lnTo>
                    <a:pt x="276" y="1434"/>
                  </a:lnTo>
                  <a:lnTo>
                    <a:pt x="299" y="1472"/>
                  </a:lnTo>
                  <a:lnTo>
                    <a:pt x="323" y="1511"/>
                  </a:lnTo>
                  <a:lnTo>
                    <a:pt x="348" y="1549"/>
                  </a:lnTo>
                  <a:lnTo>
                    <a:pt x="330" y="1541"/>
                  </a:lnTo>
                  <a:lnTo>
                    <a:pt x="286" y="1520"/>
                  </a:lnTo>
                  <a:lnTo>
                    <a:pt x="223" y="1492"/>
                  </a:lnTo>
                  <a:lnTo>
                    <a:pt x="154" y="1463"/>
                  </a:lnTo>
                  <a:lnTo>
                    <a:pt x="87" y="1435"/>
                  </a:lnTo>
                  <a:lnTo>
                    <a:pt x="32" y="1415"/>
                  </a:lnTo>
                  <a:lnTo>
                    <a:pt x="0" y="1408"/>
                  </a:lnTo>
                  <a:lnTo>
                    <a:pt x="0" y="1420"/>
                  </a:lnTo>
                  <a:close/>
                </a:path>
              </a:pathLst>
            </a:custGeom>
            <a:solidFill>
              <a:srgbClr val="FF1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4985" y="2371"/>
              <a:ext cx="103" cy="128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11" y="445"/>
                </a:cxn>
                <a:cxn ang="0">
                  <a:pos x="39" y="407"/>
                </a:cxn>
                <a:cxn ang="0">
                  <a:pos x="81" y="352"/>
                </a:cxn>
                <a:cxn ang="0">
                  <a:pos x="132" y="288"/>
                </a:cxn>
                <a:cxn ang="0">
                  <a:pos x="186" y="219"/>
                </a:cxn>
                <a:cxn ang="0">
                  <a:pos x="241" y="157"/>
                </a:cxn>
                <a:cxn ang="0">
                  <a:pos x="288" y="106"/>
                </a:cxn>
                <a:cxn ang="0">
                  <a:pos x="328" y="74"/>
                </a:cxn>
                <a:cxn ang="0">
                  <a:pos x="357" y="53"/>
                </a:cxn>
                <a:cxn ang="0">
                  <a:pos x="383" y="37"/>
                </a:cxn>
                <a:cxn ang="0">
                  <a:pos x="405" y="21"/>
                </a:cxn>
                <a:cxn ang="0">
                  <a:pos x="424" y="10"/>
                </a:cxn>
                <a:cxn ang="0">
                  <a:pos x="438" y="2"/>
                </a:cxn>
                <a:cxn ang="0">
                  <a:pos x="448" y="0"/>
                </a:cxn>
                <a:cxn ang="0">
                  <a:pos x="455" y="2"/>
                </a:cxn>
                <a:cxn ang="0">
                  <a:pos x="461" y="11"/>
                </a:cxn>
                <a:cxn ang="0">
                  <a:pos x="465" y="26"/>
                </a:cxn>
                <a:cxn ang="0">
                  <a:pos x="472" y="49"/>
                </a:cxn>
                <a:cxn ang="0">
                  <a:pos x="480" y="74"/>
                </a:cxn>
                <a:cxn ang="0">
                  <a:pos x="489" y="105"/>
                </a:cxn>
                <a:cxn ang="0">
                  <a:pos x="497" y="134"/>
                </a:cxn>
                <a:cxn ang="0">
                  <a:pos x="505" y="161"/>
                </a:cxn>
                <a:cxn ang="0">
                  <a:pos x="511" y="183"/>
                </a:cxn>
                <a:cxn ang="0">
                  <a:pos x="517" y="199"/>
                </a:cxn>
                <a:cxn ang="0">
                  <a:pos x="515" y="207"/>
                </a:cxn>
                <a:cxn ang="0">
                  <a:pos x="504" y="210"/>
                </a:cxn>
                <a:cxn ang="0">
                  <a:pos x="484" y="210"/>
                </a:cxn>
                <a:cxn ang="0">
                  <a:pos x="460" y="211"/>
                </a:cxn>
                <a:cxn ang="0">
                  <a:pos x="430" y="213"/>
                </a:cxn>
                <a:cxn ang="0">
                  <a:pos x="396" y="222"/>
                </a:cxn>
                <a:cxn ang="0">
                  <a:pos x="360" y="239"/>
                </a:cxn>
                <a:cxn ang="0">
                  <a:pos x="323" y="269"/>
                </a:cxn>
                <a:cxn ang="0">
                  <a:pos x="283" y="310"/>
                </a:cxn>
                <a:cxn ang="0">
                  <a:pos x="237" y="365"/>
                </a:cxn>
                <a:cxn ang="0">
                  <a:pos x="189" y="425"/>
                </a:cxn>
                <a:cxn ang="0">
                  <a:pos x="144" y="488"/>
                </a:cxn>
                <a:cxn ang="0">
                  <a:pos x="102" y="546"/>
                </a:cxn>
                <a:cxn ang="0">
                  <a:pos x="69" y="595"/>
                </a:cxn>
                <a:cxn ang="0">
                  <a:pos x="47" y="627"/>
                </a:cxn>
                <a:cxn ang="0">
                  <a:pos x="39" y="640"/>
                </a:cxn>
                <a:cxn ang="0">
                  <a:pos x="33" y="617"/>
                </a:cxn>
                <a:cxn ang="0">
                  <a:pos x="28" y="595"/>
                </a:cxn>
                <a:cxn ang="0">
                  <a:pos x="22" y="572"/>
                </a:cxn>
                <a:cxn ang="0">
                  <a:pos x="19" y="550"/>
                </a:cxn>
                <a:cxn ang="0">
                  <a:pos x="13" y="527"/>
                </a:cxn>
                <a:cxn ang="0">
                  <a:pos x="9" y="505"/>
                </a:cxn>
                <a:cxn ang="0">
                  <a:pos x="4" y="483"/>
                </a:cxn>
                <a:cxn ang="0">
                  <a:pos x="0" y="460"/>
                </a:cxn>
              </a:cxnLst>
              <a:rect l="0" t="0" r="r" b="b"/>
              <a:pathLst>
                <a:path w="517" h="640">
                  <a:moveTo>
                    <a:pt x="0" y="460"/>
                  </a:moveTo>
                  <a:lnTo>
                    <a:pt x="11" y="445"/>
                  </a:lnTo>
                  <a:lnTo>
                    <a:pt x="39" y="407"/>
                  </a:lnTo>
                  <a:lnTo>
                    <a:pt x="81" y="352"/>
                  </a:lnTo>
                  <a:lnTo>
                    <a:pt x="132" y="288"/>
                  </a:lnTo>
                  <a:lnTo>
                    <a:pt x="186" y="219"/>
                  </a:lnTo>
                  <a:lnTo>
                    <a:pt x="241" y="157"/>
                  </a:lnTo>
                  <a:lnTo>
                    <a:pt x="288" y="106"/>
                  </a:lnTo>
                  <a:lnTo>
                    <a:pt x="328" y="74"/>
                  </a:lnTo>
                  <a:lnTo>
                    <a:pt x="357" y="53"/>
                  </a:lnTo>
                  <a:lnTo>
                    <a:pt x="383" y="37"/>
                  </a:lnTo>
                  <a:lnTo>
                    <a:pt x="405" y="21"/>
                  </a:lnTo>
                  <a:lnTo>
                    <a:pt x="424" y="10"/>
                  </a:lnTo>
                  <a:lnTo>
                    <a:pt x="438" y="2"/>
                  </a:lnTo>
                  <a:lnTo>
                    <a:pt x="448" y="0"/>
                  </a:lnTo>
                  <a:lnTo>
                    <a:pt x="455" y="2"/>
                  </a:lnTo>
                  <a:lnTo>
                    <a:pt x="461" y="11"/>
                  </a:lnTo>
                  <a:lnTo>
                    <a:pt x="465" y="26"/>
                  </a:lnTo>
                  <a:lnTo>
                    <a:pt x="472" y="49"/>
                  </a:lnTo>
                  <a:lnTo>
                    <a:pt x="480" y="74"/>
                  </a:lnTo>
                  <a:lnTo>
                    <a:pt x="489" y="105"/>
                  </a:lnTo>
                  <a:lnTo>
                    <a:pt x="497" y="134"/>
                  </a:lnTo>
                  <a:lnTo>
                    <a:pt x="505" y="161"/>
                  </a:lnTo>
                  <a:lnTo>
                    <a:pt x="511" y="183"/>
                  </a:lnTo>
                  <a:lnTo>
                    <a:pt x="517" y="199"/>
                  </a:lnTo>
                  <a:lnTo>
                    <a:pt x="515" y="207"/>
                  </a:lnTo>
                  <a:lnTo>
                    <a:pt x="504" y="210"/>
                  </a:lnTo>
                  <a:lnTo>
                    <a:pt x="484" y="210"/>
                  </a:lnTo>
                  <a:lnTo>
                    <a:pt x="460" y="211"/>
                  </a:lnTo>
                  <a:lnTo>
                    <a:pt x="430" y="213"/>
                  </a:lnTo>
                  <a:lnTo>
                    <a:pt x="396" y="222"/>
                  </a:lnTo>
                  <a:lnTo>
                    <a:pt x="360" y="239"/>
                  </a:lnTo>
                  <a:lnTo>
                    <a:pt x="323" y="269"/>
                  </a:lnTo>
                  <a:lnTo>
                    <a:pt x="283" y="310"/>
                  </a:lnTo>
                  <a:lnTo>
                    <a:pt x="237" y="365"/>
                  </a:lnTo>
                  <a:lnTo>
                    <a:pt x="189" y="425"/>
                  </a:lnTo>
                  <a:lnTo>
                    <a:pt x="144" y="488"/>
                  </a:lnTo>
                  <a:lnTo>
                    <a:pt x="102" y="546"/>
                  </a:lnTo>
                  <a:lnTo>
                    <a:pt x="69" y="595"/>
                  </a:lnTo>
                  <a:lnTo>
                    <a:pt x="47" y="627"/>
                  </a:lnTo>
                  <a:lnTo>
                    <a:pt x="39" y="640"/>
                  </a:lnTo>
                  <a:lnTo>
                    <a:pt x="33" y="617"/>
                  </a:lnTo>
                  <a:lnTo>
                    <a:pt x="28" y="595"/>
                  </a:lnTo>
                  <a:lnTo>
                    <a:pt x="22" y="572"/>
                  </a:lnTo>
                  <a:lnTo>
                    <a:pt x="19" y="550"/>
                  </a:lnTo>
                  <a:lnTo>
                    <a:pt x="13" y="527"/>
                  </a:lnTo>
                  <a:lnTo>
                    <a:pt x="9" y="505"/>
                  </a:lnTo>
                  <a:lnTo>
                    <a:pt x="4" y="483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025" y="2137"/>
              <a:ext cx="117" cy="137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533" y="23"/>
                </a:cxn>
                <a:cxn ang="0">
                  <a:pos x="467" y="86"/>
                </a:cxn>
                <a:cxn ang="0">
                  <a:pos x="374" y="176"/>
                </a:cxn>
                <a:cxn ang="0">
                  <a:pos x="270" y="283"/>
                </a:cxn>
                <a:cxn ang="0">
                  <a:pos x="165" y="394"/>
                </a:cxn>
                <a:cxn ang="0">
                  <a:pos x="77" y="498"/>
                </a:cxn>
                <a:cxn ang="0">
                  <a:pos x="16" y="582"/>
                </a:cxn>
                <a:cxn ang="0">
                  <a:pos x="0" y="636"/>
                </a:cxn>
                <a:cxn ang="0">
                  <a:pos x="10" y="662"/>
                </a:cxn>
                <a:cxn ang="0">
                  <a:pos x="24" y="678"/>
                </a:cxn>
                <a:cxn ang="0">
                  <a:pos x="40" y="684"/>
                </a:cxn>
                <a:cxn ang="0">
                  <a:pos x="57" y="684"/>
                </a:cxn>
                <a:cxn ang="0">
                  <a:pos x="72" y="678"/>
                </a:cxn>
                <a:cxn ang="0">
                  <a:pos x="85" y="673"/>
                </a:cxn>
                <a:cxn ang="0">
                  <a:pos x="94" y="667"/>
                </a:cxn>
                <a:cxn ang="0">
                  <a:pos x="98" y="664"/>
                </a:cxn>
                <a:cxn ang="0">
                  <a:pos x="123" y="634"/>
                </a:cxn>
                <a:cxn ang="0">
                  <a:pos x="192" y="555"/>
                </a:cxn>
                <a:cxn ang="0">
                  <a:pos x="285" y="443"/>
                </a:cxn>
                <a:cxn ang="0">
                  <a:pos x="389" y="318"/>
                </a:cxn>
                <a:cxn ang="0">
                  <a:pos x="484" y="193"/>
                </a:cxn>
                <a:cxn ang="0">
                  <a:pos x="556" y="88"/>
                </a:cxn>
                <a:cxn ang="0">
                  <a:pos x="585" y="17"/>
                </a:cxn>
                <a:cxn ang="0">
                  <a:pos x="558" y="0"/>
                </a:cxn>
              </a:cxnLst>
              <a:rect l="0" t="0" r="r" b="b"/>
              <a:pathLst>
                <a:path w="585" h="684">
                  <a:moveTo>
                    <a:pt x="558" y="0"/>
                  </a:moveTo>
                  <a:lnTo>
                    <a:pt x="533" y="23"/>
                  </a:lnTo>
                  <a:lnTo>
                    <a:pt x="467" y="86"/>
                  </a:lnTo>
                  <a:lnTo>
                    <a:pt x="374" y="176"/>
                  </a:lnTo>
                  <a:lnTo>
                    <a:pt x="270" y="283"/>
                  </a:lnTo>
                  <a:lnTo>
                    <a:pt x="165" y="394"/>
                  </a:lnTo>
                  <a:lnTo>
                    <a:pt x="77" y="498"/>
                  </a:lnTo>
                  <a:lnTo>
                    <a:pt x="16" y="582"/>
                  </a:lnTo>
                  <a:lnTo>
                    <a:pt x="0" y="636"/>
                  </a:lnTo>
                  <a:lnTo>
                    <a:pt x="10" y="662"/>
                  </a:lnTo>
                  <a:lnTo>
                    <a:pt x="24" y="678"/>
                  </a:lnTo>
                  <a:lnTo>
                    <a:pt x="40" y="684"/>
                  </a:lnTo>
                  <a:lnTo>
                    <a:pt x="57" y="684"/>
                  </a:lnTo>
                  <a:lnTo>
                    <a:pt x="72" y="678"/>
                  </a:lnTo>
                  <a:lnTo>
                    <a:pt x="85" y="673"/>
                  </a:lnTo>
                  <a:lnTo>
                    <a:pt x="94" y="667"/>
                  </a:lnTo>
                  <a:lnTo>
                    <a:pt x="98" y="664"/>
                  </a:lnTo>
                  <a:lnTo>
                    <a:pt x="123" y="634"/>
                  </a:lnTo>
                  <a:lnTo>
                    <a:pt x="192" y="555"/>
                  </a:lnTo>
                  <a:lnTo>
                    <a:pt x="285" y="443"/>
                  </a:lnTo>
                  <a:lnTo>
                    <a:pt x="389" y="318"/>
                  </a:lnTo>
                  <a:lnTo>
                    <a:pt x="484" y="193"/>
                  </a:lnTo>
                  <a:lnTo>
                    <a:pt x="556" y="88"/>
                  </a:lnTo>
                  <a:lnTo>
                    <a:pt x="585" y="17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FFF0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4974" y="2329"/>
              <a:ext cx="47" cy="5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0" y="9"/>
                </a:cxn>
                <a:cxn ang="0">
                  <a:pos x="71" y="20"/>
                </a:cxn>
                <a:cxn ang="0">
                  <a:pos x="102" y="30"/>
                </a:cxn>
                <a:cxn ang="0">
                  <a:pos x="134" y="42"/>
                </a:cxn>
                <a:cxn ang="0">
                  <a:pos x="163" y="51"/>
                </a:cxn>
                <a:cxn ang="0">
                  <a:pos x="190" y="62"/>
                </a:cxn>
                <a:cxn ang="0">
                  <a:pos x="212" y="67"/>
                </a:cxn>
                <a:cxn ang="0">
                  <a:pos x="230" y="74"/>
                </a:cxn>
                <a:cxn ang="0">
                  <a:pos x="233" y="87"/>
                </a:cxn>
                <a:cxn ang="0">
                  <a:pos x="221" y="114"/>
                </a:cxn>
                <a:cxn ang="0">
                  <a:pos x="198" y="149"/>
                </a:cxn>
                <a:cxn ang="0">
                  <a:pos x="167" y="189"/>
                </a:cxn>
                <a:cxn ang="0">
                  <a:pos x="130" y="226"/>
                </a:cxn>
                <a:cxn ang="0">
                  <a:pos x="94" y="256"/>
                </a:cxn>
                <a:cxn ang="0">
                  <a:pos x="62" y="275"/>
                </a:cxn>
                <a:cxn ang="0">
                  <a:pos x="37" y="278"/>
                </a:cxn>
                <a:cxn ang="0">
                  <a:pos x="19" y="262"/>
                </a:cxn>
                <a:cxn ang="0">
                  <a:pos x="8" y="235"/>
                </a:cxn>
                <a:cxn ang="0">
                  <a:pos x="1" y="198"/>
                </a:cxn>
                <a:cxn ang="0">
                  <a:pos x="0" y="157"/>
                </a:cxn>
                <a:cxn ang="0">
                  <a:pos x="0" y="112"/>
                </a:cxn>
                <a:cxn ang="0">
                  <a:pos x="3" y="70"/>
                </a:cxn>
                <a:cxn ang="0">
                  <a:pos x="7" y="30"/>
                </a:cxn>
                <a:cxn ang="0">
                  <a:pos x="12" y="0"/>
                </a:cxn>
              </a:cxnLst>
              <a:rect l="0" t="0" r="r" b="b"/>
              <a:pathLst>
                <a:path w="233" h="278">
                  <a:moveTo>
                    <a:pt x="12" y="0"/>
                  </a:moveTo>
                  <a:lnTo>
                    <a:pt x="40" y="9"/>
                  </a:lnTo>
                  <a:lnTo>
                    <a:pt x="71" y="20"/>
                  </a:lnTo>
                  <a:lnTo>
                    <a:pt x="102" y="30"/>
                  </a:lnTo>
                  <a:lnTo>
                    <a:pt x="134" y="42"/>
                  </a:lnTo>
                  <a:lnTo>
                    <a:pt x="163" y="51"/>
                  </a:lnTo>
                  <a:lnTo>
                    <a:pt x="190" y="62"/>
                  </a:lnTo>
                  <a:lnTo>
                    <a:pt x="212" y="67"/>
                  </a:lnTo>
                  <a:lnTo>
                    <a:pt x="230" y="74"/>
                  </a:lnTo>
                  <a:lnTo>
                    <a:pt x="233" y="87"/>
                  </a:lnTo>
                  <a:lnTo>
                    <a:pt x="221" y="114"/>
                  </a:lnTo>
                  <a:lnTo>
                    <a:pt x="198" y="149"/>
                  </a:lnTo>
                  <a:lnTo>
                    <a:pt x="167" y="189"/>
                  </a:lnTo>
                  <a:lnTo>
                    <a:pt x="130" y="226"/>
                  </a:lnTo>
                  <a:lnTo>
                    <a:pt x="94" y="256"/>
                  </a:lnTo>
                  <a:lnTo>
                    <a:pt x="62" y="275"/>
                  </a:lnTo>
                  <a:lnTo>
                    <a:pt x="37" y="278"/>
                  </a:lnTo>
                  <a:lnTo>
                    <a:pt x="19" y="262"/>
                  </a:lnTo>
                  <a:lnTo>
                    <a:pt x="8" y="235"/>
                  </a:lnTo>
                  <a:lnTo>
                    <a:pt x="1" y="198"/>
                  </a:lnTo>
                  <a:lnTo>
                    <a:pt x="0" y="157"/>
                  </a:lnTo>
                  <a:lnTo>
                    <a:pt x="0" y="112"/>
                  </a:lnTo>
                  <a:lnTo>
                    <a:pt x="3" y="70"/>
                  </a:lnTo>
                  <a:lnTo>
                    <a:pt x="7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5293" y="1981"/>
              <a:ext cx="27" cy="29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79"/>
                </a:cxn>
                <a:cxn ang="0">
                  <a:pos x="5" y="67"/>
                </a:cxn>
                <a:cxn ang="0">
                  <a:pos x="11" y="51"/>
                </a:cxn>
                <a:cxn ang="0">
                  <a:pos x="21" y="35"/>
                </a:cxn>
                <a:cxn ang="0">
                  <a:pos x="32" y="18"/>
                </a:cxn>
                <a:cxn ang="0">
                  <a:pos x="47" y="7"/>
                </a:cxn>
                <a:cxn ang="0">
                  <a:pos x="63" y="0"/>
                </a:cxn>
                <a:cxn ang="0">
                  <a:pos x="83" y="3"/>
                </a:cxn>
                <a:cxn ang="0">
                  <a:pos x="99" y="10"/>
                </a:cxn>
                <a:cxn ang="0">
                  <a:pos x="112" y="17"/>
                </a:cxn>
                <a:cxn ang="0">
                  <a:pos x="123" y="25"/>
                </a:cxn>
                <a:cxn ang="0">
                  <a:pos x="130" y="35"/>
                </a:cxn>
                <a:cxn ang="0">
                  <a:pos x="132" y="44"/>
                </a:cxn>
                <a:cxn ang="0">
                  <a:pos x="133" y="58"/>
                </a:cxn>
                <a:cxn ang="0">
                  <a:pos x="131" y="73"/>
                </a:cxn>
                <a:cxn ang="0">
                  <a:pos x="127" y="92"/>
                </a:cxn>
                <a:cxn ang="0">
                  <a:pos x="118" y="111"/>
                </a:cxn>
                <a:cxn ang="0">
                  <a:pos x="106" y="127"/>
                </a:cxn>
                <a:cxn ang="0">
                  <a:pos x="90" y="137"/>
                </a:cxn>
                <a:cxn ang="0">
                  <a:pos x="73" y="143"/>
                </a:cxn>
                <a:cxn ang="0">
                  <a:pos x="53" y="141"/>
                </a:cxn>
                <a:cxn ang="0">
                  <a:pos x="34" y="132"/>
                </a:cxn>
                <a:cxn ang="0">
                  <a:pos x="15" y="113"/>
                </a:cxn>
                <a:cxn ang="0">
                  <a:pos x="0" y="84"/>
                </a:cxn>
              </a:cxnLst>
              <a:rect l="0" t="0" r="r" b="b"/>
              <a:pathLst>
                <a:path w="133" h="143">
                  <a:moveTo>
                    <a:pt x="0" y="84"/>
                  </a:moveTo>
                  <a:lnTo>
                    <a:pt x="0" y="79"/>
                  </a:lnTo>
                  <a:lnTo>
                    <a:pt x="5" y="67"/>
                  </a:lnTo>
                  <a:lnTo>
                    <a:pt x="11" y="51"/>
                  </a:lnTo>
                  <a:lnTo>
                    <a:pt x="21" y="35"/>
                  </a:lnTo>
                  <a:lnTo>
                    <a:pt x="32" y="18"/>
                  </a:lnTo>
                  <a:lnTo>
                    <a:pt x="47" y="7"/>
                  </a:lnTo>
                  <a:lnTo>
                    <a:pt x="63" y="0"/>
                  </a:lnTo>
                  <a:lnTo>
                    <a:pt x="83" y="3"/>
                  </a:lnTo>
                  <a:lnTo>
                    <a:pt x="99" y="10"/>
                  </a:lnTo>
                  <a:lnTo>
                    <a:pt x="112" y="17"/>
                  </a:lnTo>
                  <a:lnTo>
                    <a:pt x="123" y="25"/>
                  </a:lnTo>
                  <a:lnTo>
                    <a:pt x="130" y="35"/>
                  </a:lnTo>
                  <a:lnTo>
                    <a:pt x="132" y="44"/>
                  </a:lnTo>
                  <a:lnTo>
                    <a:pt x="133" y="58"/>
                  </a:lnTo>
                  <a:lnTo>
                    <a:pt x="131" y="73"/>
                  </a:lnTo>
                  <a:lnTo>
                    <a:pt x="127" y="92"/>
                  </a:lnTo>
                  <a:lnTo>
                    <a:pt x="118" y="111"/>
                  </a:lnTo>
                  <a:lnTo>
                    <a:pt x="106" y="127"/>
                  </a:lnTo>
                  <a:lnTo>
                    <a:pt x="90" y="137"/>
                  </a:lnTo>
                  <a:lnTo>
                    <a:pt x="73" y="143"/>
                  </a:lnTo>
                  <a:lnTo>
                    <a:pt x="53" y="141"/>
                  </a:lnTo>
                  <a:lnTo>
                    <a:pt x="34" y="132"/>
                  </a:lnTo>
                  <a:lnTo>
                    <a:pt x="15" y="113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4820" y="2480"/>
              <a:ext cx="105" cy="91"/>
            </a:xfrm>
            <a:custGeom>
              <a:avLst/>
              <a:gdLst/>
              <a:ahLst/>
              <a:cxnLst>
                <a:cxn ang="0">
                  <a:pos x="0" y="459"/>
                </a:cxn>
                <a:cxn ang="0">
                  <a:pos x="49" y="399"/>
                </a:cxn>
                <a:cxn ang="0">
                  <a:pos x="99" y="340"/>
                </a:cxn>
                <a:cxn ang="0">
                  <a:pos x="148" y="281"/>
                </a:cxn>
                <a:cxn ang="0">
                  <a:pos x="197" y="225"/>
                </a:cxn>
                <a:cxn ang="0">
                  <a:pos x="244" y="167"/>
                </a:cxn>
                <a:cxn ang="0">
                  <a:pos x="291" y="111"/>
                </a:cxn>
                <a:cxn ang="0">
                  <a:pos x="339" y="55"/>
                </a:cxn>
                <a:cxn ang="0">
                  <a:pos x="387" y="0"/>
                </a:cxn>
                <a:cxn ang="0">
                  <a:pos x="403" y="11"/>
                </a:cxn>
                <a:cxn ang="0">
                  <a:pos x="420" y="24"/>
                </a:cxn>
                <a:cxn ang="0">
                  <a:pos x="437" y="34"/>
                </a:cxn>
                <a:cxn ang="0">
                  <a:pos x="455" y="47"/>
                </a:cxn>
                <a:cxn ang="0">
                  <a:pos x="471" y="59"/>
                </a:cxn>
                <a:cxn ang="0">
                  <a:pos x="489" y="70"/>
                </a:cxn>
                <a:cxn ang="0">
                  <a:pos x="505" y="82"/>
                </a:cxn>
                <a:cxn ang="0">
                  <a:pos x="522" y="95"/>
                </a:cxn>
                <a:cxn ang="0">
                  <a:pos x="492" y="138"/>
                </a:cxn>
                <a:cxn ang="0">
                  <a:pos x="462" y="182"/>
                </a:cxn>
                <a:cxn ang="0">
                  <a:pos x="431" y="227"/>
                </a:cxn>
                <a:cxn ang="0">
                  <a:pos x="401" y="272"/>
                </a:cxn>
                <a:cxn ang="0">
                  <a:pos x="370" y="316"/>
                </a:cxn>
                <a:cxn ang="0">
                  <a:pos x="339" y="362"/>
                </a:cxn>
                <a:cxn ang="0">
                  <a:pos x="308" y="407"/>
                </a:cxn>
                <a:cxn ang="0">
                  <a:pos x="277" y="454"/>
                </a:cxn>
                <a:cxn ang="0">
                  <a:pos x="242" y="454"/>
                </a:cxn>
                <a:cxn ang="0">
                  <a:pos x="209" y="455"/>
                </a:cxn>
                <a:cxn ang="0">
                  <a:pos x="174" y="455"/>
                </a:cxn>
                <a:cxn ang="0">
                  <a:pos x="140" y="456"/>
                </a:cxn>
                <a:cxn ang="0">
                  <a:pos x="105" y="456"/>
                </a:cxn>
                <a:cxn ang="0">
                  <a:pos x="70" y="456"/>
                </a:cxn>
                <a:cxn ang="0">
                  <a:pos x="35" y="457"/>
                </a:cxn>
                <a:cxn ang="0">
                  <a:pos x="0" y="459"/>
                </a:cxn>
              </a:cxnLst>
              <a:rect l="0" t="0" r="r" b="b"/>
              <a:pathLst>
                <a:path w="522" h="459">
                  <a:moveTo>
                    <a:pt x="0" y="459"/>
                  </a:moveTo>
                  <a:lnTo>
                    <a:pt x="49" y="399"/>
                  </a:lnTo>
                  <a:lnTo>
                    <a:pt x="99" y="340"/>
                  </a:lnTo>
                  <a:lnTo>
                    <a:pt x="148" y="281"/>
                  </a:lnTo>
                  <a:lnTo>
                    <a:pt x="197" y="225"/>
                  </a:lnTo>
                  <a:lnTo>
                    <a:pt x="244" y="167"/>
                  </a:lnTo>
                  <a:lnTo>
                    <a:pt x="291" y="111"/>
                  </a:lnTo>
                  <a:lnTo>
                    <a:pt x="339" y="55"/>
                  </a:lnTo>
                  <a:lnTo>
                    <a:pt x="387" y="0"/>
                  </a:lnTo>
                  <a:lnTo>
                    <a:pt x="403" y="11"/>
                  </a:lnTo>
                  <a:lnTo>
                    <a:pt x="420" y="24"/>
                  </a:lnTo>
                  <a:lnTo>
                    <a:pt x="437" y="34"/>
                  </a:lnTo>
                  <a:lnTo>
                    <a:pt x="455" y="47"/>
                  </a:lnTo>
                  <a:lnTo>
                    <a:pt x="471" y="59"/>
                  </a:lnTo>
                  <a:lnTo>
                    <a:pt x="489" y="70"/>
                  </a:lnTo>
                  <a:lnTo>
                    <a:pt x="505" y="82"/>
                  </a:lnTo>
                  <a:lnTo>
                    <a:pt x="522" y="95"/>
                  </a:lnTo>
                  <a:lnTo>
                    <a:pt x="492" y="138"/>
                  </a:lnTo>
                  <a:lnTo>
                    <a:pt x="462" y="182"/>
                  </a:lnTo>
                  <a:lnTo>
                    <a:pt x="431" y="227"/>
                  </a:lnTo>
                  <a:lnTo>
                    <a:pt x="401" y="272"/>
                  </a:lnTo>
                  <a:lnTo>
                    <a:pt x="370" y="316"/>
                  </a:lnTo>
                  <a:lnTo>
                    <a:pt x="339" y="362"/>
                  </a:lnTo>
                  <a:lnTo>
                    <a:pt x="308" y="407"/>
                  </a:lnTo>
                  <a:lnTo>
                    <a:pt x="277" y="454"/>
                  </a:lnTo>
                  <a:lnTo>
                    <a:pt x="242" y="454"/>
                  </a:lnTo>
                  <a:lnTo>
                    <a:pt x="209" y="455"/>
                  </a:lnTo>
                  <a:lnTo>
                    <a:pt x="174" y="455"/>
                  </a:lnTo>
                  <a:lnTo>
                    <a:pt x="140" y="456"/>
                  </a:lnTo>
                  <a:lnTo>
                    <a:pt x="105" y="456"/>
                  </a:lnTo>
                  <a:lnTo>
                    <a:pt x="70" y="456"/>
                  </a:lnTo>
                  <a:lnTo>
                    <a:pt x="35" y="457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" descr="C:\Users\mbudiu.NORTHAMERICA\AppData\Local\Microsoft\Windows\Temporary Internet Files\Content.IE5\Q66KDYQD\MCj029257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4419600"/>
            <a:ext cx="1492729" cy="1099109"/>
          </a:xfrm>
          <a:prstGeom prst="rect">
            <a:avLst/>
          </a:prstGeom>
          <a:noFill/>
        </p:spPr>
      </p:pic>
      <p:sp>
        <p:nvSpPr>
          <p:cNvPr id="49" name="Rectangle 48"/>
          <p:cNvSpPr/>
          <p:nvPr/>
        </p:nvSpPr>
        <p:spPr>
          <a:xfrm>
            <a:off x="4724400" y="2971800"/>
            <a:ext cx="4572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44562"/>
          </a:xfrm>
        </p:spPr>
        <p:txBody>
          <a:bodyPr/>
          <a:lstStyle/>
          <a:p>
            <a:r>
              <a:rPr lang="en-US" dirty="0" smtClean="0"/>
              <a:t>Interactive Analysis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960870"/>
            <a:ext cx="2133600" cy="124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59" idx="2"/>
            <a:endCxn id="49" idx="2"/>
          </p:cNvCxnSpPr>
          <p:nvPr/>
        </p:nvCxnSpPr>
        <p:spPr>
          <a:xfrm rot="5400000" flipH="1">
            <a:off x="5576728" y="3567273"/>
            <a:ext cx="1327709" cy="2575165"/>
          </a:xfrm>
          <a:prstGeom prst="bentConnector3">
            <a:avLst>
              <a:gd name="adj1" fmla="val -17218"/>
            </a:avLst>
          </a:prstGeom>
          <a:ln w="571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8" idx="2"/>
          </p:cNvCxnSpPr>
          <p:nvPr/>
        </p:nvCxnSpPr>
        <p:spPr>
          <a:xfrm rot="5400000" flipH="1">
            <a:off x="3046812" y="2532463"/>
            <a:ext cx="215341" cy="3139835"/>
          </a:xfrm>
          <a:prstGeom prst="bentConnector3">
            <a:avLst>
              <a:gd name="adj1" fmla="val -106157"/>
            </a:avLst>
          </a:prstGeom>
          <a:ln w="571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5" idx="0"/>
          </p:cNvCxnSpPr>
          <p:nvPr/>
        </p:nvCxnSpPr>
        <p:spPr>
          <a:xfrm rot="16200000" flipH="1">
            <a:off x="3121847" y="1358318"/>
            <a:ext cx="65270" cy="3139835"/>
          </a:xfrm>
          <a:prstGeom prst="bentConnector3">
            <a:avLst>
              <a:gd name="adj1" fmla="val -350237"/>
            </a:avLst>
          </a:prstGeom>
          <a:ln w="571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" y="3962400"/>
            <a:ext cx="2094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Feature </a:t>
            </a:r>
            <a:br>
              <a:rPr lang="en-US" sz="2800" dirty="0" smtClean="0"/>
            </a:br>
            <a:r>
              <a:rPr lang="en-US" sz="2800" dirty="0" smtClean="0"/>
              <a:t>Computation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3733800" y="4495800"/>
            <a:ext cx="201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Visualization</a:t>
            </a:r>
            <a:endParaRPr lang="en-US" sz="28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6324600" y="1752600"/>
            <a:ext cx="2286000" cy="1616580"/>
            <a:chOff x="6324600" y="1752600"/>
            <a:chExt cx="2286000" cy="161658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1752600"/>
              <a:ext cx="2286000" cy="161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Rectangle 23"/>
            <p:cNvSpPr/>
            <p:nvPr/>
          </p:nvSpPr>
          <p:spPr>
            <a:xfrm>
              <a:off x="6324600" y="1981200"/>
              <a:ext cx="1295400" cy="1371600"/>
            </a:xfrm>
            <a:prstGeom prst="rect">
              <a:avLst/>
            </a:prstGeom>
            <a:solidFill>
              <a:srgbClr val="29E33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20000" y="1981200"/>
              <a:ext cx="990600" cy="13716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" descr="C:\Users\mbudiu.NORTHAMERICA\AppData\Local\Microsoft\Windows\Temporary Internet Files\Content.IE5\Q66KDYQD\MCj029257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895600"/>
            <a:ext cx="1492729" cy="1099109"/>
          </a:xfrm>
          <a:prstGeom prst="rect">
            <a:avLst/>
          </a:prstGeom>
          <a:noFill/>
        </p:spPr>
      </p:pic>
      <p:sp>
        <p:nvSpPr>
          <p:cNvPr id="55" name="TextBox 54"/>
          <p:cNvSpPr txBox="1"/>
          <p:nvPr/>
        </p:nvSpPr>
        <p:spPr>
          <a:xfrm>
            <a:off x="6858000" y="5715000"/>
            <a:ext cx="1427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Hilighter</a:t>
            </a:r>
            <a:endParaRPr lang="en-US" sz="2800" dirty="0"/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6905625" y="4343400"/>
            <a:ext cx="1123950" cy="1201738"/>
            <a:chOff x="4704" y="1920"/>
            <a:chExt cx="708" cy="757"/>
          </a:xfrm>
        </p:grpSpPr>
        <p:sp>
          <p:nvSpPr>
            <p:cNvPr id="7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04" y="1920"/>
              <a:ext cx="708" cy="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4759" y="1962"/>
              <a:ext cx="595" cy="670"/>
            </a:xfrm>
            <a:custGeom>
              <a:avLst/>
              <a:gdLst/>
              <a:ahLst/>
              <a:cxnLst>
                <a:cxn ang="0">
                  <a:pos x="796" y="1726"/>
                </a:cxn>
                <a:cxn ang="0">
                  <a:pos x="811" y="1878"/>
                </a:cxn>
                <a:cxn ang="0">
                  <a:pos x="743" y="2077"/>
                </a:cxn>
                <a:cxn ang="0">
                  <a:pos x="583" y="2269"/>
                </a:cxn>
                <a:cxn ang="0">
                  <a:pos x="454" y="2422"/>
                </a:cxn>
                <a:cxn ang="0">
                  <a:pos x="435" y="2487"/>
                </a:cxn>
                <a:cxn ang="0">
                  <a:pos x="454" y="2535"/>
                </a:cxn>
                <a:cxn ang="0">
                  <a:pos x="474" y="2583"/>
                </a:cxn>
                <a:cxn ang="0">
                  <a:pos x="375" y="2716"/>
                </a:cxn>
                <a:cxn ang="0">
                  <a:pos x="212" y="2895"/>
                </a:cxn>
                <a:cxn ang="0">
                  <a:pos x="47" y="3078"/>
                </a:cxn>
                <a:cxn ang="0">
                  <a:pos x="28" y="3176"/>
                </a:cxn>
                <a:cxn ang="0">
                  <a:pos x="12" y="3278"/>
                </a:cxn>
                <a:cxn ang="0">
                  <a:pos x="84" y="3333"/>
                </a:cxn>
                <a:cxn ang="0">
                  <a:pos x="335" y="3296"/>
                </a:cxn>
                <a:cxn ang="0">
                  <a:pos x="577" y="3259"/>
                </a:cxn>
                <a:cxn ang="0">
                  <a:pos x="749" y="3145"/>
                </a:cxn>
                <a:cxn ang="0">
                  <a:pos x="882" y="2997"/>
                </a:cxn>
                <a:cxn ang="0">
                  <a:pos x="1015" y="2851"/>
                </a:cxn>
                <a:cxn ang="0">
                  <a:pos x="1071" y="2868"/>
                </a:cxn>
                <a:cxn ang="0">
                  <a:pos x="1126" y="2885"/>
                </a:cxn>
                <a:cxn ang="0">
                  <a:pos x="1166" y="2876"/>
                </a:cxn>
                <a:cxn ang="0">
                  <a:pos x="1299" y="2691"/>
                </a:cxn>
                <a:cxn ang="0">
                  <a:pos x="1493" y="2480"/>
                </a:cxn>
                <a:cxn ang="0">
                  <a:pos x="1652" y="2434"/>
                </a:cxn>
                <a:cxn ang="0">
                  <a:pos x="1722" y="2465"/>
                </a:cxn>
                <a:cxn ang="0">
                  <a:pos x="1793" y="2406"/>
                </a:cxn>
                <a:cxn ang="0">
                  <a:pos x="1892" y="2250"/>
                </a:cxn>
                <a:cxn ang="0">
                  <a:pos x="1999" y="2087"/>
                </a:cxn>
                <a:cxn ang="0">
                  <a:pos x="2125" y="1892"/>
                </a:cxn>
                <a:cxn ang="0">
                  <a:pos x="2259" y="1688"/>
                </a:cxn>
                <a:cxn ang="0">
                  <a:pos x="2383" y="1498"/>
                </a:cxn>
                <a:cxn ang="0">
                  <a:pos x="2564" y="1219"/>
                </a:cxn>
                <a:cxn ang="0">
                  <a:pos x="2780" y="887"/>
                </a:cxn>
                <a:cxn ang="0">
                  <a:pos x="2928" y="663"/>
                </a:cxn>
                <a:cxn ang="0">
                  <a:pos x="2963" y="554"/>
                </a:cxn>
                <a:cxn ang="0">
                  <a:pos x="2929" y="482"/>
                </a:cxn>
                <a:cxn ang="0">
                  <a:pos x="2907" y="393"/>
                </a:cxn>
                <a:cxn ang="0">
                  <a:pos x="2944" y="317"/>
                </a:cxn>
                <a:cxn ang="0">
                  <a:pos x="2956" y="286"/>
                </a:cxn>
                <a:cxn ang="0">
                  <a:pos x="2965" y="273"/>
                </a:cxn>
                <a:cxn ang="0">
                  <a:pos x="2969" y="229"/>
                </a:cxn>
                <a:cxn ang="0">
                  <a:pos x="2872" y="109"/>
                </a:cxn>
                <a:cxn ang="0">
                  <a:pos x="2733" y="8"/>
                </a:cxn>
                <a:cxn ang="0">
                  <a:pos x="2665" y="6"/>
                </a:cxn>
                <a:cxn ang="0">
                  <a:pos x="2634" y="32"/>
                </a:cxn>
                <a:cxn ang="0">
                  <a:pos x="2582" y="82"/>
                </a:cxn>
                <a:cxn ang="0">
                  <a:pos x="2532" y="131"/>
                </a:cxn>
                <a:cxn ang="0">
                  <a:pos x="2500" y="142"/>
                </a:cxn>
                <a:cxn ang="0">
                  <a:pos x="2434" y="117"/>
                </a:cxn>
                <a:cxn ang="0">
                  <a:pos x="2329" y="107"/>
                </a:cxn>
                <a:cxn ang="0">
                  <a:pos x="2160" y="237"/>
                </a:cxn>
                <a:cxn ang="0">
                  <a:pos x="1845" y="551"/>
                </a:cxn>
                <a:cxn ang="0">
                  <a:pos x="1445" y="972"/>
                </a:cxn>
                <a:cxn ang="0">
                  <a:pos x="1043" y="1409"/>
                </a:cxn>
                <a:cxn ang="0">
                  <a:pos x="803" y="1670"/>
                </a:cxn>
              </a:cxnLst>
              <a:rect l="0" t="0" r="r" b="b"/>
              <a:pathLst>
                <a:path w="2974" h="3347">
                  <a:moveTo>
                    <a:pt x="785" y="1691"/>
                  </a:moveTo>
                  <a:lnTo>
                    <a:pt x="787" y="1700"/>
                  </a:lnTo>
                  <a:lnTo>
                    <a:pt x="796" y="1726"/>
                  </a:lnTo>
                  <a:lnTo>
                    <a:pt x="804" y="1767"/>
                  </a:lnTo>
                  <a:lnTo>
                    <a:pt x="811" y="1820"/>
                  </a:lnTo>
                  <a:lnTo>
                    <a:pt x="811" y="1878"/>
                  </a:lnTo>
                  <a:lnTo>
                    <a:pt x="803" y="1943"/>
                  </a:lnTo>
                  <a:lnTo>
                    <a:pt x="780" y="2010"/>
                  </a:lnTo>
                  <a:lnTo>
                    <a:pt x="743" y="2077"/>
                  </a:lnTo>
                  <a:lnTo>
                    <a:pt x="692" y="2142"/>
                  </a:lnTo>
                  <a:lnTo>
                    <a:pt x="638" y="2207"/>
                  </a:lnTo>
                  <a:lnTo>
                    <a:pt x="583" y="2269"/>
                  </a:lnTo>
                  <a:lnTo>
                    <a:pt x="533" y="2328"/>
                  </a:lnTo>
                  <a:lnTo>
                    <a:pt x="488" y="2378"/>
                  </a:lnTo>
                  <a:lnTo>
                    <a:pt x="454" y="2422"/>
                  </a:lnTo>
                  <a:lnTo>
                    <a:pt x="433" y="2454"/>
                  </a:lnTo>
                  <a:lnTo>
                    <a:pt x="431" y="2474"/>
                  </a:lnTo>
                  <a:lnTo>
                    <a:pt x="435" y="2487"/>
                  </a:lnTo>
                  <a:lnTo>
                    <a:pt x="441" y="2502"/>
                  </a:lnTo>
                  <a:lnTo>
                    <a:pt x="447" y="2517"/>
                  </a:lnTo>
                  <a:lnTo>
                    <a:pt x="454" y="2535"/>
                  </a:lnTo>
                  <a:lnTo>
                    <a:pt x="460" y="2550"/>
                  </a:lnTo>
                  <a:lnTo>
                    <a:pt x="467" y="2566"/>
                  </a:lnTo>
                  <a:lnTo>
                    <a:pt x="474" y="2583"/>
                  </a:lnTo>
                  <a:lnTo>
                    <a:pt x="481" y="2599"/>
                  </a:lnTo>
                  <a:lnTo>
                    <a:pt x="427" y="2657"/>
                  </a:lnTo>
                  <a:lnTo>
                    <a:pt x="375" y="2716"/>
                  </a:lnTo>
                  <a:lnTo>
                    <a:pt x="321" y="2775"/>
                  </a:lnTo>
                  <a:lnTo>
                    <a:pt x="267" y="2836"/>
                  </a:lnTo>
                  <a:lnTo>
                    <a:pt x="212" y="2895"/>
                  </a:lnTo>
                  <a:lnTo>
                    <a:pt x="158" y="2956"/>
                  </a:lnTo>
                  <a:lnTo>
                    <a:pt x="102" y="3016"/>
                  </a:lnTo>
                  <a:lnTo>
                    <a:pt x="47" y="3078"/>
                  </a:lnTo>
                  <a:lnTo>
                    <a:pt x="40" y="3110"/>
                  </a:lnTo>
                  <a:lnTo>
                    <a:pt x="35" y="3144"/>
                  </a:lnTo>
                  <a:lnTo>
                    <a:pt x="28" y="3176"/>
                  </a:lnTo>
                  <a:lnTo>
                    <a:pt x="23" y="3211"/>
                  </a:lnTo>
                  <a:lnTo>
                    <a:pt x="16" y="3244"/>
                  </a:lnTo>
                  <a:lnTo>
                    <a:pt x="12" y="3278"/>
                  </a:lnTo>
                  <a:lnTo>
                    <a:pt x="5" y="3312"/>
                  </a:lnTo>
                  <a:lnTo>
                    <a:pt x="0" y="3347"/>
                  </a:lnTo>
                  <a:lnTo>
                    <a:pt x="84" y="3333"/>
                  </a:lnTo>
                  <a:lnTo>
                    <a:pt x="168" y="3321"/>
                  </a:lnTo>
                  <a:lnTo>
                    <a:pt x="251" y="3308"/>
                  </a:lnTo>
                  <a:lnTo>
                    <a:pt x="335" y="3296"/>
                  </a:lnTo>
                  <a:lnTo>
                    <a:pt x="417" y="3284"/>
                  </a:lnTo>
                  <a:lnTo>
                    <a:pt x="498" y="3272"/>
                  </a:lnTo>
                  <a:lnTo>
                    <a:pt x="577" y="3259"/>
                  </a:lnTo>
                  <a:lnTo>
                    <a:pt x="658" y="3247"/>
                  </a:lnTo>
                  <a:lnTo>
                    <a:pt x="703" y="3195"/>
                  </a:lnTo>
                  <a:lnTo>
                    <a:pt x="749" y="3145"/>
                  </a:lnTo>
                  <a:lnTo>
                    <a:pt x="793" y="3095"/>
                  </a:lnTo>
                  <a:lnTo>
                    <a:pt x="839" y="3046"/>
                  </a:lnTo>
                  <a:lnTo>
                    <a:pt x="882" y="2997"/>
                  </a:lnTo>
                  <a:lnTo>
                    <a:pt x="926" y="2948"/>
                  </a:lnTo>
                  <a:lnTo>
                    <a:pt x="971" y="2899"/>
                  </a:lnTo>
                  <a:lnTo>
                    <a:pt x="1015" y="2851"/>
                  </a:lnTo>
                  <a:lnTo>
                    <a:pt x="1031" y="2855"/>
                  </a:lnTo>
                  <a:lnTo>
                    <a:pt x="1051" y="2862"/>
                  </a:lnTo>
                  <a:lnTo>
                    <a:pt x="1071" y="2868"/>
                  </a:lnTo>
                  <a:lnTo>
                    <a:pt x="1091" y="2874"/>
                  </a:lnTo>
                  <a:lnTo>
                    <a:pt x="1108" y="2879"/>
                  </a:lnTo>
                  <a:lnTo>
                    <a:pt x="1126" y="2885"/>
                  </a:lnTo>
                  <a:lnTo>
                    <a:pt x="1140" y="2888"/>
                  </a:lnTo>
                  <a:lnTo>
                    <a:pt x="1151" y="2893"/>
                  </a:lnTo>
                  <a:lnTo>
                    <a:pt x="1166" y="2876"/>
                  </a:lnTo>
                  <a:lnTo>
                    <a:pt x="1199" y="2832"/>
                  </a:lnTo>
                  <a:lnTo>
                    <a:pt x="1243" y="2767"/>
                  </a:lnTo>
                  <a:lnTo>
                    <a:pt x="1299" y="2691"/>
                  </a:lnTo>
                  <a:lnTo>
                    <a:pt x="1360" y="2612"/>
                  </a:lnTo>
                  <a:lnTo>
                    <a:pt x="1427" y="2538"/>
                  </a:lnTo>
                  <a:lnTo>
                    <a:pt x="1493" y="2480"/>
                  </a:lnTo>
                  <a:lnTo>
                    <a:pt x="1558" y="2445"/>
                  </a:lnTo>
                  <a:lnTo>
                    <a:pt x="1612" y="2432"/>
                  </a:lnTo>
                  <a:lnTo>
                    <a:pt x="1652" y="2434"/>
                  </a:lnTo>
                  <a:lnTo>
                    <a:pt x="1681" y="2444"/>
                  </a:lnTo>
                  <a:lnTo>
                    <a:pt x="1703" y="2458"/>
                  </a:lnTo>
                  <a:lnTo>
                    <a:pt x="1722" y="2465"/>
                  </a:lnTo>
                  <a:lnTo>
                    <a:pt x="1740" y="2464"/>
                  </a:lnTo>
                  <a:lnTo>
                    <a:pt x="1763" y="2445"/>
                  </a:lnTo>
                  <a:lnTo>
                    <a:pt x="1793" y="2406"/>
                  </a:lnTo>
                  <a:lnTo>
                    <a:pt x="1826" y="2354"/>
                  </a:lnTo>
                  <a:lnTo>
                    <a:pt x="1859" y="2303"/>
                  </a:lnTo>
                  <a:lnTo>
                    <a:pt x="1892" y="2250"/>
                  </a:lnTo>
                  <a:lnTo>
                    <a:pt x="1927" y="2199"/>
                  </a:lnTo>
                  <a:lnTo>
                    <a:pt x="1962" y="2144"/>
                  </a:lnTo>
                  <a:lnTo>
                    <a:pt x="1999" y="2087"/>
                  </a:lnTo>
                  <a:lnTo>
                    <a:pt x="2039" y="2026"/>
                  </a:lnTo>
                  <a:lnTo>
                    <a:pt x="2082" y="1961"/>
                  </a:lnTo>
                  <a:lnTo>
                    <a:pt x="2125" y="1892"/>
                  </a:lnTo>
                  <a:lnTo>
                    <a:pt x="2171" y="1823"/>
                  </a:lnTo>
                  <a:lnTo>
                    <a:pt x="2215" y="1754"/>
                  </a:lnTo>
                  <a:lnTo>
                    <a:pt x="2259" y="1688"/>
                  </a:lnTo>
                  <a:lnTo>
                    <a:pt x="2301" y="1621"/>
                  </a:lnTo>
                  <a:lnTo>
                    <a:pt x="2343" y="1558"/>
                  </a:lnTo>
                  <a:lnTo>
                    <a:pt x="2383" y="1498"/>
                  </a:lnTo>
                  <a:lnTo>
                    <a:pt x="2422" y="1442"/>
                  </a:lnTo>
                  <a:lnTo>
                    <a:pt x="2490" y="1332"/>
                  </a:lnTo>
                  <a:lnTo>
                    <a:pt x="2564" y="1219"/>
                  </a:lnTo>
                  <a:lnTo>
                    <a:pt x="2638" y="1104"/>
                  </a:lnTo>
                  <a:lnTo>
                    <a:pt x="2712" y="993"/>
                  </a:lnTo>
                  <a:lnTo>
                    <a:pt x="2780" y="887"/>
                  </a:lnTo>
                  <a:lnTo>
                    <a:pt x="2840" y="794"/>
                  </a:lnTo>
                  <a:lnTo>
                    <a:pt x="2890" y="717"/>
                  </a:lnTo>
                  <a:lnTo>
                    <a:pt x="2928" y="663"/>
                  </a:lnTo>
                  <a:lnTo>
                    <a:pt x="2950" y="621"/>
                  </a:lnTo>
                  <a:lnTo>
                    <a:pt x="2962" y="586"/>
                  </a:lnTo>
                  <a:lnTo>
                    <a:pt x="2963" y="554"/>
                  </a:lnTo>
                  <a:lnTo>
                    <a:pt x="2958" y="529"/>
                  </a:lnTo>
                  <a:lnTo>
                    <a:pt x="2945" y="504"/>
                  </a:lnTo>
                  <a:lnTo>
                    <a:pt x="2929" y="482"/>
                  </a:lnTo>
                  <a:lnTo>
                    <a:pt x="2909" y="460"/>
                  </a:lnTo>
                  <a:lnTo>
                    <a:pt x="2888" y="438"/>
                  </a:lnTo>
                  <a:lnTo>
                    <a:pt x="2907" y="393"/>
                  </a:lnTo>
                  <a:lnTo>
                    <a:pt x="2923" y="359"/>
                  </a:lnTo>
                  <a:lnTo>
                    <a:pt x="2935" y="335"/>
                  </a:lnTo>
                  <a:lnTo>
                    <a:pt x="2944" y="317"/>
                  </a:lnTo>
                  <a:lnTo>
                    <a:pt x="2950" y="303"/>
                  </a:lnTo>
                  <a:lnTo>
                    <a:pt x="2953" y="294"/>
                  </a:lnTo>
                  <a:lnTo>
                    <a:pt x="2956" y="286"/>
                  </a:lnTo>
                  <a:lnTo>
                    <a:pt x="2957" y="279"/>
                  </a:lnTo>
                  <a:lnTo>
                    <a:pt x="2959" y="278"/>
                  </a:lnTo>
                  <a:lnTo>
                    <a:pt x="2965" y="273"/>
                  </a:lnTo>
                  <a:lnTo>
                    <a:pt x="2971" y="265"/>
                  </a:lnTo>
                  <a:lnTo>
                    <a:pt x="2974" y="251"/>
                  </a:lnTo>
                  <a:lnTo>
                    <a:pt x="2969" y="229"/>
                  </a:lnTo>
                  <a:lnTo>
                    <a:pt x="2952" y="198"/>
                  </a:lnTo>
                  <a:lnTo>
                    <a:pt x="2921" y="159"/>
                  </a:lnTo>
                  <a:lnTo>
                    <a:pt x="2872" y="109"/>
                  </a:lnTo>
                  <a:lnTo>
                    <a:pt x="2816" y="60"/>
                  </a:lnTo>
                  <a:lnTo>
                    <a:pt x="2770" y="28"/>
                  </a:lnTo>
                  <a:lnTo>
                    <a:pt x="2733" y="8"/>
                  </a:lnTo>
                  <a:lnTo>
                    <a:pt x="2705" y="1"/>
                  </a:lnTo>
                  <a:lnTo>
                    <a:pt x="2682" y="0"/>
                  </a:lnTo>
                  <a:lnTo>
                    <a:pt x="2665" y="6"/>
                  </a:lnTo>
                  <a:lnTo>
                    <a:pt x="2654" y="14"/>
                  </a:lnTo>
                  <a:lnTo>
                    <a:pt x="2645" y="22"/>
                  </a:lnTo>
                  <a:lnTo>
                    <a:pt x="2634" y="32"/>
                  </a:lnTo>
                  <a:lnTo>
                    <a:pt x="2619" y="47"/>
                  </a:lnTo>
                  <a:lnTo>
                    <a:pt x="2601" y="63"/>
                  </a:lnTo>
                  <a:lnTo>
                    <a:pt x="2582" y="82"/>
                  </a:lnTo>
                  <a:lnTo>
                    <a:pt x="2563" y="99"/>
                  </a:lnTo>
                  <a:lnTo>
                    <a:pt x="2546" y="117"/>
                  </a:lnTo>
                  <a:lnTo>
                    <a:pt x="2532" y="131"/>
                  </a:lnTo>
                  <a:lnTo>
                    <a:pt x="2523" y="141"/>
                  </a:lnTo>
                  <a:lnTo>
                    <a:pt x="2513" y="145"/>
                  </a:lnTo>
                  <a:lnTo>
                    <a:pt x="2500" y="142"/>
                  </a:lnTo>
                  <a:lnTo>
                    <a:pt x="2482" y="135"/>
                  </a:lnTo>
                  <a:lnTo>
                    <a:pt x="2461" y="127"/>
                  </a:lnTo>
                  <a:lnTo>
                    <a:pt x="2434" y="117"/>
                  </a:lnTo>
                  <a:lnTo>
                    <a:pt x="2404" y="110"/>
                  </a:lnTo>
                  <a:lnTo>
                    <a:pt x="2369" y="105"/>
                  </a:lnTo>
                  <a:lnTo>
                    <a:pt x="2329" y="107"/>
                  </a:lnTo>
                  <a:lnTo>
                    <a:pt x="2293" y="124"/>
                  </a:lnTo>
                  <a:lnTo>
                    <a:pt x="2237" y="169"/>
                  </a:lnTo>
                  <a:lnTo>
                    <a:pt x="2160" y="237"/>
                  </a:lnTo>
                  <a:lnTo>
                    <a:pt x="2068" y="327"/>
                  </a:lnTo>
                  <a:lnTo>
                    <a:pt x="1962" y="432"/>
                  </a:lnTo>
                  <a:lnTo>
                    <a:pt x="1845" y="551"/>
                  </a:lnTo>
                  <a:lnTo>
                    <a:pt x="1721" y="680"/>
                  </a:lnTo>
                  <a:lnTo>
                    <a:pt x="1592" y="817"/>
                  </a:lnTo>
                  <a:lnTo>
                    <a:pt x="1445" y="972"/>
                  </a:lnTo>
                  <a:lnTo>
                    <a:pt x="1302" y="1127"/>
                  </a:lnTo>
                  <a:lnTo>
                    <a:pt x="1165" y="1274"/>
                  </a:lnTo>
                  <a:lnTo>
                    <a:pt x="1043" y="1409"/>
                  </a:lnTo>
                  <a:lnTo>
                    <a:pt x="937" y="1522"/>
                  </a:lnTo>
                  <a:lnTo>
                    <a:pt x="856" y="1612"/>
                  </a:lnTo>
                  <a:lnTo>
                    <a:pt x="803" y="1670"/>
                  </a:lnTo>
                  <a:lnTo>
                    <a:pt x="785" y="16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5275" y="1972"/>
              <a:ext cx="70" cy="67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14" y="113"/>
                </a:cxn>
                <a:cxn ang="0">
                  <a:pos x="31" y="96"/>
                </a:cxn>
                <a:cxn ang="0">
                  <a:pos x="48" y="77"/>
                </a:cxn>
                <a:cxn ang="0">
                  <a:pos x="66" y="61"/>
                </a:cxn>
                <a:cxn ang="0">
                  <a:pos x="81" y="43"/>
                </a:cxn>
                <a:cxn ang="0">
                  <a:pos x="96" y="29"/>
                </a:cxn>
                <a:cxn ang="0">
                  <a:pos x="108" y="16"/>
                </a:cxn>
                <a:cxn ang="0">
                  <a:pos x="118" y="8"/>
                </a:cxn>
                <a:cxn ang="0">
                  <a:pos x="125" y="1"/>
                </a:cxn>
                <a:cxn ang="0">
                  <a:pos x="137" y="0"/>
                </a:cxn>
                <a:cxn ang="0">
                  <a:pos x="151" y="2"/>
                </a:cxn>
                <a:cxn ang="0">
                  <a:pos x="169" y="9"/>
                </a:cxn>
                <a:cxn ang="0">
                  <a:pos x="189" y="20"/>
                </a:cxn>
                <a:cxn ang="0">
                  <a:pos x="213" y="36"/>
                </a:cxn>
                <a:cxn ang="0">
                  <a:pos x="239" y="56"/>
                </a:cxn>
                <a:cxn ang="0">
                  <a:pos x="270" y="82"/>
                </a:cxn>
                <a:cxn ang="0">
                  <a:pos x="295" y="105"/>
                </a:cxn>
                <a:cxn ang="0">
                  <a:pos x="316" y="126"/>
                </a:cxn>
                <a:cxn ang="0">
                  <a:pos x="330" y="144"/>
                </a:cxn>
                <a:cxn ang="0">
                  <a:pos x="341" y="159"/>
                </a:cxn>
                <a:cxn ang="0">
                  <a:pos x="346" y="169"/>
                </a:cxn>
                <a:cxn ang="0">
                  <a:pos x="348" y="181"/>
                </a:cxn>
                <a:cxn ang="0">
                  <a:pos x="346" y="189"/>
                </a:cxn>
                <a:cxn ang="0">
                  <a:pos x="343" y="198"/>
                </a:cxn>
                <a:cxn ang="0">
                  <a:pos x="336" y="209"/>
                </a:cxn>
                <a:cxn ang="0">
                  <a:pos x="328" y="223"/>
                </a:cxn>
                <a:cxn ang="0">
                  <a:pos x="318" y="238"/>
                </a:cxn>
                <a:cxn ang="0">
                  <a:pos x="308" y="258"/>
                </a:cxn>
                <a:cxn ang="0">
                  <a:pos x="295" y="277"/>
                </a:cxn>
                <a:cxn ang="0">
                  <a:pos x="285" y="296"/>
                </a:cxn>
                <a:cxn ang="0">
                  <a:pos x="273" y="316"/>
                </a:cxn>
                <a:cxn ang="0">
                  <a:pos x="264" y="335"/>
                </a:cxn>
                <a:cxn ang="0">
                  <a:pos x="262" y="331"/>
                </a:cxn>
                <a:cxn ang="0">
                  <a:pos x="255" y="321"/>
                </a:cxn>
                <a:cxn ang="0">
                  <a:pos x="241" y="303"/>
                </a:cxn>
                <a:cxn ang="0">
                  <a:pos x="220" y="282"/>
                </a:cxn>
                <a:cxn ang="0">
                  <a:pos x="186" y="252"/>
                </a:cxn>
                <a:cxn ang="0">
                  <a:pos x="139" y="218"/>
                </a:cxn>
                <a:cxn ang="0">
                  <a:pos x="78" y="176"/>
                </a:cxn>
                <a:cxn ang="0">
                  <a:pos x="0" y="131"/>
                </a:cxn>
              </a:cxnLst>
              <a:rect l="0" t="0" r="r" b="b"/>
              <a:pathLst>
                <a:path w="348" h="335">
                  <a:moveTo>
                    <a:pt x="0" y="131"/>
                  </a:moveTo>
                  <a:lnTo>
                    <a:pt x="14" y="113"/>
                  </a:lnTo>
                  <a:lnTo>
                    <a:pt x="31" y="96"/>
                  </a:lnTo>
                  <a:lnTo>
                    <a:pt x="48" y="77"/>
                  </a:lnTo>
                  <a:lnTo>
                    <a:pt x="66" y="61"/>
                  </a:lnTo>
                  <a:lnTo>
                    <a:pt x="81" y="43"/>
                  </a:lnTo>
                  <a:lnTo>
                    <a:pt x="96" y="29"/>
                  </a:lnTo>
                  <a:lnTo>
                    <a:pt x="108" y="16"/>
                  </a:lnTo>
                  <a:lnTo>
                    <a:pt x="118" y="8"/>
                  </a:lnTo>
                  <a:lnTo>
                    <a:pt x="125" y="1"/>
                  </a:lnTo>
                  <a:lnTo>
                    <a:pt x="137" y="0"/>
                  </a:lnTo>
                  <a:lnTo>
                    <a:pt x="151" y="2"/>
                  </a:lnTo>
                  <a:lnTo>
                    <a:pt x="169" y="9"/>
                  </a:lnTo>
                  <a:lnTo>
                    <a:pt x="189" y="20"/>
                  </a:lnTo>
                  <a:lnTo>
                    <a:pt x="213" y="36"/>
                  </a:lnTo>
                  <a:lnTo>
                    <a:pt x="239" y="56"/>
                  </a:lnTo>
                  <a:lnTo>
                    <a:pt x="270" y="82"/>
                  </a:lnTo>
                  <a:lnTo>
                    <a:pt x="295" y="105"/>
                  </a:lnTo>
                  <a:lnTo>
                    <a:pt x="316" y="126"/>
                  </a:lnTo>
                  <a:lnTo>
                    <a:pt x="330" y="144"/>
                  </a:lnTo>
                  <a:lnTo>
                    <a:pt x="341" y="159"/>
                  </a:lnTo>
                  <a:lnTo>
                    <a:pt x="346" y="169"/>
                  </a:lnTo>
                  <a:lnTo>
                    <a:pt x="348" y="181"/>
                  </a:lnTo>
                  <a:lnTo>
                    <a:pt x="346" y="189"/>
                  </a:lnTo>
                  <a:lnTo>
                    <a:pt x="343" y="198"/>
                  </a:lnTo>
                  <a:lnTo>
                    <a:pt x="336" y="209"/>
                  </a:lnTo>
                  <a:lnTo>
                    <a:pt x="328" y="223"/>
                  </a:lnTo>
                  <a:lnTo>
                    <a:pt x="318" y="238"/>
                  </a:lnTo>
                  <a:lnTo>
                    <a:pt x="308" y="258"/>
                  </a:lnTo>
                  <a:lnTo>
                    <a:pt x="295" y="277"/>
                  </a:lnTo>
                  <a:lnTo>
                    <a:pt x="285" y="296"/>
                  </a:lnTo>
                  <a:lnTo>
                    <a:pt x="273" y="316"/>
                  </a:lnTo>
                  <a:lnTo>
                    <a:pt x="264" y="335"/>
                  </a:lnTo>
                  <a:lnTo>
                    <a:pt x="262" y="331"/>
                  </a:lnTo>
                  <a:lnTo>
                    <a:pt x="255" y="321"/>
                  </a:lnTo>
                  <a:lnTo>
                    <a:pt x="241" y="303"/>
                  </a:lnTo>
                  <a:lnTo>
                    <a:pt x="220" y="282"/>
                  </a:lnTo>
                  <a:lnTo>
                    <a:pt x="186" y="252"/>
                  </a:lnTo>
                  <a:lnTo>
                    <a:pt x="139" y="218"/>
                  </a:lnTo>
                  <a:lnTo>
                    <a:pt x="78" y="176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BFB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4788" y="2461"/>
              <a:ext cx="173" cy="150"/>
            </a:xfrm>
            <a:custGeom>
              <a:avLst/>
              <a:gdLst/>
              <a:ahLst/>
              <a:cxnLst>
                <a:cxn ang="0">
                  <a:pos x="535" y="0"/>
                </a:cxn>
                <a:cxn ang="0">
                  <a:pos x="477" y="66"/>
                </a:cxn>
                <a:cxn ang="0">
                  <a:pos x="420" y="134"/>
                </a:cxn>
                <a:cxn ang="0">
                  <a:pos x="360" y="201"/>
                </a:cxn>
                <a:cxn ang="0">
                  <a:pos x="302" y="271"/>
                </a:cxn>
                <a:cxn ang="0">
                  <a:pos x="242" y="341"/>
                </a:cxn>
                <a:cxn ang="0">
                  <a:pos x="181" y="412"/>
                </a:cxn>
                <a:cxn ang="0">
                  <a:pos x="119" y="484"/>
                </a:cxn>
                <a:cxn ang="0">
                  <a:pos x="58" y="557"/>
                </a:cxn>
                <a:cxn ang="0">
                  <a:pos x="50" y="582"/>
                </a:cxn>
                <a:cxn ang="0">
                  <a:pos x="43" y="606"/>
                </a:cxn>
                <a:cxn ang="0">
                  <a:pos x="36" y="631"/>
                </a:cxn>
                <a:cxn ang="0">
                  <a:pos x="29" y="655"/>
                </a:cxn>
                <a:cxn ang="0">
                  <a:pos x="21" y="680"/>
                </a:cxn>
                <a:cxn ang="0">
                  <a:pos x="14" y="704"/>
                </a:cxn>
                <a:cxn ang="0">
                  <a:pos x="7" y="729"/>
                </a:cxn>
                <a:cxn ang="0">
                  <a:pos x="0" y="753"/>
                </a:cxn>
                <a:cxn ang="0">
                  <a:pos x="56" y="744"/>
                </a:cxn>
                <a:cxn ang="0">
                  <a:pos x="112" y="736"/>
                </a:cxn>
                <a:cxn ang="0">
                  <a:pos x="168" y="726"/>
                </a:cxn>
                <a:cxn ang="0">
                  <a:pos x="224" y="718"/>
                </a:cxn>
                <a:cxn ang="0">
                  <a:pos x="279" y="709"/>
                </a:cxn>
                <a:cxn ang="0">
                  <a:pos x="334" y="702"/>
                </a:cxn>
                <a:cxn ang="0">
                  <a:pos x="388" y="692"/>
                </a:cxn>
                <a:cxn ang="0">
                  <a:pos x="443" y="685"/>
                </a:cxn>
                <a:cxn ang="0">
                  <a:pos x="497" y="619"/>
                </a:cxn>
                <a:cxn ang="0">
                  <a:pos x="552" y="555"/>
                </a:cxn>
                <a:cxn ang="0">
                  <a:pos x="604" y="491"/>
                </a:cxn>
                <a:cxn ang="0">
                  <a:pos x="658" y="428"/>
                </a:cxn>
                <a:cxn ang="0">
                  <a:pos x="709" y="365"/>
                </a:cxn>
                <a:cxn ang="0">
                  <a:pos x="761" y="303"/>
                </a:cxn>
                <a:cxn ang="0">
                  <a:pos x="811" y="241"/>
                </a:cxn>
                <a:cxn ang="0">
                  <a:pos x="862" y="182"/>
                </a:cxn>
                <a:cxn ang="0">
                  <a:pos x="847" y="173"/>
                </a:cxn>
                <a:cxn ang="0">
                  <a:pos x="808" y="154"/>
                </a:cxn>
                <a:cxn ang="0">
                  <a:pos x="754" y="124"/>
                </a:cxn>
                <a:cxn ang="0">
                  <a:pos x="693" y="93"/>
                </a:cxn>
                <a:cxn ang="0">
                  <a:pos x="631" y="59"/>
                </a:cxn>
                <a:cxn ang="0">
                  <a:pos x="579" y="30"/>
                </a:cxn>
                <a:cxn ang="0">
                  <a:pos x="544" y="9"/>
                </a:cxn>
                <a:cxn ang="0">
                  <a:pos x="535" y="0"/>
                </a:cxn>
              </a:cxnLst>
              <a:rect l="0" t="0" r="r" b="b"/>
              <a:pathLst>
                <a:path w="862" h="753">
                  <a:moveTo>
                    <a:pt x="535" y="0"/>
                  </a:moveTo>
                  <a:lnTo>
                    <a:pt x="477" y="66"/>
                  </a:lnTo>
                  <a:lnTo>
                    <a:pt x="420" y="134"/>
                  </a:lnTo>
                  <a:lnTo>
                    <a:pt x="360" y="201"/>
                  </a:lnTo>
                  <a:lnTo>
                    <a:pt x="302" y="271"/>
                  </a:lnTo>
                  <a:lnTo>
                    <a:pt x="242" y="341"/>
                  </a:lnTo>
                  <a:lnTo>
                    <a:pt x="181" y="412"/>
                  </a:lnTo>
                  <a:lnTo>
                    <a:pt x="119" y="484"/>
                  </a:lnTo>
                  <a:lnTo>
                    <a:pt x="58" y="557"/>
                  </a:lnTo>
                  <a:lnTo>
                    <a:pt x="50" y="582"/>
                  </a:lnTo>
                  <a:lnTo>
                    <a:pt x="43" y="606"/>
                  </a:lnTo>
                  <a:lnTo>
                    <a:pt x="36" y="631"/>
                  </a:lnTo>
                  <a:lnTo>
                    <a:pt x="29" y="655"/>
                  </a:lnTo>
                  <a:lnTo>
                    <a:pt x="21" y="680"/>
                  </a:lnTo>
                  <a:lnTo>
                    <a:pt x="14" y="704"/>
                  </a:lnTo>
                  <a:lnTo>
                    <a:pt x="7" y="729"/>
                  </a:lnTo>
                  <a:lnTo>
                    <a:pt x="0" y="753"/>
                  </a:lnTo>
                  <a:lnTo>
                    <a:pt x="56" y="744"/>
                  </a:lnTo>
                  <a:lnTo>
                    <a:pt x="112" y="736"/>
                  </a:lnTo>
                  <a:lnTo>
                    <a:pt x="168" y="726"/>
                  </a:lnTo>
                  <a:lnTo>
                    <a:pt x="224" y="718"/>
                  </a:lnTo>
                  <a:lnTo>
                    <a:pt x="279" y="709"/>
                  </a:lnTo>
                  <a:lnTo>
                    <a:pt x="334" y="702"/>
                  </a:lnTo>
                  <a:lnTo>
                    <a:pt x="388" y="692"/>
                  </a:lnTo>
                  <a:lnTo>
                    <a:pt x="443" y="685"/>
                  </a:lnTo>
                  <a:lnTo>
                    <a:pt x="497" y="619"/>
                  </a:lnTo>
                  <a:lnTo>
                    <a:pt x="552" y="555"/>
                  </a:lnTo>
                  <a:lnTo>
                    <a:pt x="604" y="491"/>
                  </a:lnTo>
                  <a:lnTo>
                    <a:pt x="658" y="428"/>
                  </a:lnTo>
                  <a:lnTo>
                    <a:pt x="709" y="365"/>
                  </a:lnTo>
                  <a:lnTo>
                    <a:pt x="761" y="303"/>
                  </a:lnTo>
                  <a:lnTo>
                    <a:pt x="811" y="241"/>
                  </a:lnTo>
                  <a:lnTo>
                    <a:pt x="862" y="182"/>
                  </a:lnTo>
                  <a:lnTo>
                    <a:pt x="847" y="173"/>
                  </a:lnTo>
                  <a:lnTo>
                    <a:pt x="808" y="154"/>
                  </a:lnTo>
                  <a:lnTo>
                    <a:pt x="754" y="124"/>
                  </a:lnTo>
                  <a:lnTo>
                    <a:pt x="693" y="93"/>
                  </a:lnTo>
                  <a:lnTo>
                    <a:pt x="631" y="59"/>
                  </a:lnTo>
                  <a:lnTo>
                    <a:pt x="579" y="30"/>
                  </a:lnTo>
                  <a:lnTo>
                    <a:pt x="544" y="9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B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4864" y="2292"/>
              <a:ext cx="243" cy="225"/>
            </a:xfrm>
            <a:custGeom>
              <a:avLst/>
              <a:gdLst/>
              <a:ahLst/>
              <a:cxnLst>
                <a:cxn ang="0">
                  <a:pos x="359" y="30"/>
                </a:cxn>
                <a:cxn ang="0">
                  <a:pos x="419" y="8"/>
                </a:cxn>
                <a:cxn ang="0">
                  <a:pos x="549" y="0"/>
                </a:cxn>
                <a:cxn ang="0">
                  <a:pos x="763" y="43"/>
                </a:cxn>
                <a:cxn ang="0">
                  <a:pos x="1034" y="166"/>
                </a:cxn>
                <a:cxn ang="0">
                  <a:pos x="1178" y="347"/>
                </a:cxn>
                <a:cxn ang="0">
                  <a:pos x="1218" y="527"/>
                </a:cxn>
                <a:cxn ang="0">
                  <a:pos x="1208" y="645"/>
                </a:cxn>
                <a:cxn ang="0">
                  <a:pos x="1197" y="662"/>
                </a:cxn>
                <a:cxn ang="0">
                  <a:pos x="1138" y="661"/>
                </a:cxn>
                <a:cxn ang="0">
                  <a:pos x="1047" y="674"/>
                </a:cxn>
                <a:cxn ang="0">
                  <a:pos x="952" y="717"/>
                </a:cxn>
                <a:cxn ang="0">
                  <a:pos x="869" y="801"/>
                </a:cxn>
                <a:cxn ang="0">
                  <a:pos x="775" y="919"/>
                </a:cxn>
                <a:cxn ang="0">
                  <a:pos x="690" y="1034"/>
                </a:cxn>
                <a:cxn ang="0">
                  <a:pos x="634" y="1111"/>
                </a:cxn>
                <a:cxn ang="0">
                  <a:pos x="610" y="1122"/>
                </a:cxn>
                <a:cxn ang="0">
                  <a:pos x="582" y="1116"/>
                </a:cxn>
                <a:cxn ang="0">
                  <a:pos x="554" y="1110"/>
                </a:cxn>
                <a:cxn ang="0">
                  <a:pos x="526" y="1105"/>
                </a:cxn>
                <a:cxn ang="0">
                  <a:pos x="521" y="1087"/>
                </a:cxn>
                <a:cxn ang="0">
                  <a:pos x="538" y="1054"/>
                </a:cxn>
                <a:cxn ang="0">
                  <a:pos x="554" y="1021"/>
                </a:cxn>
                <a:cxn ang="0">
                  <a:pos x="571" y="990"/>
                </a:cxn>
                <a:cxn ang="0">
                  <a:pos x="529" y="948"/>
                </a:cxn>
                <a:cxn ang="0">
                  <a:pos x="429" y="897"/>
                </a:cxn>
                <a:cxn ang="0">
                  <a:pos x="329" y="844"/>
                </a:cxn>
                <a:cxn ang="0">
                  <a:pos x="226" y="792"/>
                </a:cxn>
                <a:cxn ang="0">
                  <a:pos x="164" y="766"/>
                </a:cxn>
                <a:cxn ang="0">
                  <a:pos x="135" y="793"/>
                </a:cxn>
                <a:cxn ang="0">
                  <a:pos x="102" y="834"/>
                </a:cxn>
                <a:cxn ang="0">
                  <a:pos x="72" y="862"/>
                </a:cxn>
                <a:cxn ang="0">
                  <a:pos x="31" y="850"/>
                </a:cxn>
                <a:cxn ang="0">
                  <a:pos x="3" y="835"/>
                </a:cxn>
                <a:cxn ang="0">
                  <a:pos x="0" y="828"/>
                </a:cxn>
                <a:cxn ang="0">
                  <a:pos x="6" y="820"/>
                </a:cxn>
                <a:cxn ang="0">
                  <a:pos x="25" y="780"/>
                </a:cxn>
                <a:cxn ang="0">
                  <a:pos x="127" y="668"/>
                </a:cxn>
                <a:cxn ang="0">
                  <a:pos x="261" y="528"/>
                </a:cxn>
                <a:cxn ang="0">
                  <a:pos x="364" y="397"/>
                </a:cxn>
                <a:cxn ang="0">
                  <a:pos x="382" y="301"/>
                </a:cxn>
                <a:cxn ang="0">
                  <a:pos x="374" y="198"/>
                </a:cxn>
                <a:cxn ang="0">
                  <a:pos x="363" y="103"/>
                </a:cxn>
                <a:cxn ang="0">
                  <a:pos x="353" y="43"/>
                </a:cxn>
              </a:cxnLst>
              <a:rect l="0" t="0" r="r" b="b"/>
              <a:pathLst>
                <a:path w="1218" h="1125">
                  <a:moveTo>
                    <a:pt x="353" y="35"/>
                  </a:moveTo>
                  <a:lnTo>
                    <a:pt x="359" y="30"/>
                  </a:lnTo>
                  <a:lnTo>
                    <a:pt x="381" y="19"/>
                  </a:lnTo>
                  <a:lnTo>
                    <a:pt x="419" y="8"/>
                  </a:lnTo>
                  <a:lnTo>
                    <a:pt x="475" y="1"/>
                  </a:lnTo>
                  <a:lnTo>
                    <a:pt x="549" y="0"/>
                  </a:lnTo>
                  <a:lnTo>
                    <a:pt x="645" y="14"/>
                  </a:lnTo>
                  <a:lnTo>
                    <a:pt x="763" y="43"/>
                  </a:lnTo>
                  <a:lnTo>
                    <a:pt x="905" y="94"/>
                  </a:lnTo>
                  <a:lnTo>
                    <a:pt x="1034" y="166"/>
                  </a:lnTo>
                  <a:lnTo>
                    <a:pt x="1123" y="254"/>
                  </a:lnTo>
                  <a:lnTo>
                    <a:pt x="1178" y="347"/>
                  </a:lnTo>
                  <a:lnTo>
                    <a:pt x="1208" y="442"/>
                  </a:lnTo>
                  <a:lnTo>
                    <a:pt x="1218" y="527"/>
                  </a:lnTo>
                  <a:lnTo>
                    <a:pt x="1215" y="598"/>
                  </a:lnTo>
                  <a:lnTo>
                    <a:pt x="1208" y="645"/>
                  </a:lnTo>
                  <a:lnTo>
                    <a:pt x="1206" y="663"/>
                  </a:lnTo>
                  <a:lnTo>
                    <a:pt x="1197" y="662"/>
                  </a:lnTo>
                  <a:lnTo>
                    <a:pt x="1173" y="661"/>
                  </a:lnTo>
                  <a:lnTo>
                    <a:pt x="1138" y="661"/>
                  </a:lnTo>
                  <a:lnTo>
                    <a:pt x="1096" y="666"/>
                  </a:lnTo>
                  <a:lnTo>
                    <a:pt x="1047" y="674"/>
                  </a:lnTo>
                  <a:lnTo>
                    <a:pt x="998" y="691"/>
                  </a:lnTo>
                  <a:lnTo>
                    <a:pt x="952" y="717"/>
                  </a:lnTo>
                  <a:lnTo>
                    <a:pt x="911" y="754"/>
                  </a:lnTo>
                  <a:lnTo>
                    <a:pt x="869" y="801"/>
                  </a:lnTo>
                  <a:lnTo>
                    <a:pt x="823" y="858"/>
                  </a:lnTo>
                  <a:lnTo>
                    <a:pt x="775" y="919"/>
                  </a:lnTo>
                  <a:lnTo>
                    <a:pt x="732" y="979"/>
                  </a:lnTo>
                  <a:lnTo>
                    <a:pt x="690" y="1034"/>
                  </a:lnTo>
                  <a:lnTo>
                    <a:pt x="658" y="1080"/>
                  </a:lnTo>
                  <a:lnTo>
                    <a:pt x="634" y="1111"/>
                  </a:lnTo>
                  <a:lnTo>
                    <a:pt x="625" y="1125"/>
                  </a:lnTo>
                  <a:lnTo>
                    <a:pt x="610" y="1122"/>
                  </a:lnTo>
                  <a:lnTo>
                    <a:pt x="596" y="1118"/>
                  </a:lnTo>
                  <a:lnTo>
                    <a:pt x="582" y="1116"/>
                  </a:lnTo>
                  <a:lnTo>
                    <a:pt x="568" y="1114"/>
                  </a:lnTo>
                  <a:lnTo>
                    <a:pt x="554" y="1110"/>
                  </a:lnTo>
                  <a:lnTo>
                    <a:pt x="540" y="1108"/>
                  </a:lnTo>
                  <a:lnTo>
                    <a:pt x="526" y="1105"/>
                  </a:lnTo>
                  <a:lnTo>
                    <a:pt x="513" y="1104"/>
                  </a:lnTo>
                  <a:lnTo>
                    <a:pt x="521" y="1087"/>
                  </a:lnTo>
                  <a:lnTo>
                    <a:pt x="529" y="1070"/>
                  </a:lnTo>
                  <a:lnTo>
                    <a:pt x="538" y="1054"/>
                  </a:lnTo>
                  <a:lnTo>
                    <a:pt x="547" y="1039"/>
                  </a:lnTo>
                  <a:lnTo>
                    <a:pt x="554" y="1021"/>
                  </a:lnTo>
                  <a:lnTo>
                    <a:pt x="563" y="1006"/>
                  </a:lnTo>
                  <a:lnTo>
                    <a:pt x="571" y="990"/>
                  </a:lnTo>
                  <a:lnTo>
                    <a:pt x="581" y="975"/>
                  </a:lnTo>
                  <a:lnTo>
                    <a:pt x="529" y="948"/>
                  </a:lnTo>
                  <a:lnTo>
                    <a:pt x="480" y="922"/>
                  </a:lnTo>
                  <a:lnTo>
                    <a:pt x="429" y="897"/>
                  </a:lnTo>
                  <a:lnTo>
                    <a:pt x="380" y="871"/>
                  </a:lnTo>
                  <a:lnTo>
                    <a:pt x="329" y="844"/>
                  </a:lnTo>
                  <a:lnTo>
                    <a:pt x="277" y="818"/>
                  </a:lnTo>
                  <a:lnTo>
                    <a:pt x="226" y="792"/>
                  </a:lnTo>
                  <a:lnTo>
                    <a:pt x="176" y="766"/>
                  </a:lnTo>
                  <a:lnTo>
                    <a:pt x="164" y="766"/>
                  </a:lnTo>
                  <a:lnTo>
                    <a:pt x="151" y="776"/>
                  </a:lnTo>
                  <a:lnTo>
                    <a:pt x="135" y="793"/>
                  </a:lnTo>
                  <a:lnTo>
                    <a:pt x="120" y="814"/>
                  </a:lnTo>
                  <a:lnTo>
                    <a:pt x="102" y="834"/>
                  </a:lnTo>
                  <a:lnTo>
                    <a:pt x="86" y="851"/>
                  </a:lnTo>
                  <a:lnTo>
                    <a:pt x="72" y="862"/>
                  </a:lnTo>
                  <a:lnTo>
                    <a:pt x="60" y="864"/>
                  </a:lnTo>
                  <a:lnTo>
                    <a:pt x="31" y="850"/>
                  </a:lnTo>
                  <a:lnTo>
                    <a:pt x="14" y="841"/>
                  </a:lnTo>
                  <a:lnTo>
                    <a:pt x="3" y="835"/>
                  </a:lnTo>
                  <a:lnTo>
                    <a:pt x="0" y="831"/>
                  </a:lnTo>
                  <a:lnTo>
                    <a:pt x="0" y="828"/>
                  </a:lnTo>
                  <a:lnTo>
                    <a:pt x="3" y="824"/>
                  </a:lnTo>
                  <a:lnTo>
                    <a:pt x="6" y="820"/>
                  </a:lnTo>
                  <a:lnTo>
                    <a:pt x="9" y="815"/>
                  </a:lnTo>
                  <a:lnTo>
                    <a:pt x="25" y="780"/>
                  </a:lnTo>
                  <a:lnTo>
                    <a:pt x="69" y="730"/>
                  </a:lnTo>
                  <a:lnTo>
                    <a:pt x="127" y="668"/>
                  </a:lnTo>
                  <a:lnTo>
                    <a:pt x="195" y="600"/>
                  </a:lnTo>
                  <a:lnTo>
                    <a:pt x="261" y="528"/>
                  </a:lnTo>
                  <a:lnTo>
                    <a:pt x="321" y="460"/>
                  </a:lnTo>
                  <a:lnTo>
                    <a:pt x="364" y="397"/>
                  </a:lnTo>
                  <a:lnTo>
                    <a:pt x="382" y="348"/>
                  </a:lnTo>
                  <a:lnTo>
                    <a:pt x="382" y="301"/>
                  </a:lnTo>
                  <a:lnTo>
                    <a:pt x="379" y="250"/>
                  </a:lnTo>
                  <a:lnTo>
                    <a:pt x="374" y="198"/>
                  </a:lnTo>
                  <a:lnTo>
                    <a:pt x="370" y="149"/>
                  </a:lnTo>
                  <a:lnTo>
                    <a:pt x="363" y="103"/>
                  </a:lnTo>
                  <a:lnTo>
                    <a:pt x="358" y="67"/>
                  </a:lnTo>
                  <a:lnTo>
                    <a:pt x="353" y="43"/>
                  </a:lnTo>
                  <a:lnTo>
                    <a:pt x="353" y="35"/>
                  </a:lnTo>
                  <a:close/>
                </a:path>
              </a:pathLst>
            </a:custGeom>
            <a:solidFill>
              <a:srgbClr val="FFB8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4933" y="1992"/>
              <a:ext cx="410" cy="434"/>
            </a:xfrm>
            <a:custGeom>
              <a:avLst/>
              <a:gdLst/>
              <a:ahLst/>
              <a:cxnLst>
                <a:cxn ang="0">
                  <a:pos x="10" y="1546"/>
                </a:cxn>
                <a:cxn ang="0">
                  <a:pos x="87" y="1536"/>
                </a:cxn>
                <a:cxn ang="0">
                  <a:pos x="228" y="1547"/>
                </a:cxn>
                <a:cxn ang="0">
                  <a:pos x="418" y="1608"/>
                </a:cxn>
                <a:cxn ang="0">
                  <a:pos x="585" y="1707"/>
                </a:cxn>
                <a:cxn ang="0">
                  <a:pos x="679" y="1784"/>
                </a:cxn>
                <a:cxn ang="0">
                  <a:pos x="749" y="1858"/>
                </a:cxn>
                <a:cxn ang="0">
                  <a:pos x="804" y="1929"/>
                </a:cxn>
                <a:cxn ang="0">
                  <a:pos x="839" y="1991"/>
                </a:cxn>
                <a:cxn ang="0">
                  <a:pos x="845" y="2066"/>
                </a:cxn>
                <a:cxn ang="0">
                  <a:pos x="842" y="2136"/>
                </a:cxn>
                <a:cxn ang="0">
                  <a:pos x="847" y="2170"/>
                </a:cxn>
                <a:cxn ang="0">
                  <a:pos x="942" y="2039"/>
                </a:cxn>
                <a:cxn ang="0">
                  <a:pos x="1106" y="1799"/>
                </a:cxn>
                <a:cxn ang="0">
                  <a:pos x="1266" y="1569"/>
                </a:cxn>
                <a:cxn ang="0">
                  <a:pos x="1419" y="1349"/>
                </a:cxn>
                <a:cxn ang="0">
                  <a:pos x="1564" y="1136"/>
                </a:cxn>
                <a:cxn ang="0">
                  <a:pos x="1716" y="917"/>
                </a:cxn>
                <a:cxn ang="0">
                  <a:pos x="1859" y="711"/>
                </a:cxn>
                <a:cxn ang="0">
                  <a:pos x="1971" y="548"/>
                </a:cxn>
                <a:cxn ang="0">
                  <a:pos x="2034" y="454"/>
                </a:cxn>
                <a:cxn ang="0">
                  <a:pos x="2051" y="381"/>
                </a:cxn>
                <a:cxn ang="0">
                  <a:pos x="2011" y="305"/>
                </a:cxn>
                <a:cxn ang="0">
                  <a:pos x="1907" y="211"/>
                </a:cxn>
                <a:cxn ang="0">
                  <a:pos x="1743" y="99"/>
                </a:cxn>
                <a:cxn ang="0">
                  <a:pos x="1615" y="31"/>
                </a:cxn>
                <a:cxn ang="0">
                  <a:pos x="1529" y="3"/>
                </a:cxn>
                <a:cxn ang="0">
                  <a:pos x="1479" y="4"/>
                </a:cxn>
                <a:cxn ang="0">
                  <a:pos x="1443" y="28"/>
                </a:cxn>
                <a:cxn ang="0">
                  <a:pos x="1332" y="139"/>
                </a:cxn>
                <a:cxn ang="0">
                  <a:pos x="1149" y="329"/>
                </a:cxn>
                <a:cxn ang="0">
                  <a:pos x="919" y="572"/>
                </a:cxn>
                <a:cxn ang="0">
                  <a:pos x="652" y="854"/>
                </a:cxn>
                <a:cxn ang="0">
                  <a:pos x="377" y="1147"/>
                </a:cxn>
                <a:cxn ang="0">
                  <a:pos x="151" y="1386"/>
                </a:cxn>
                <a:cxn ang="0">
                  <a:pos x="18" y="1528"/>
                </a:cxn>
              </a:cxnLst>
              <a:rect l="0" t="0" r="r" b="b"/>
              <a:pathLst>
                <a:path w="2051" h="2170">
                  <a:moveTo>
                    <a:pt x="0" y="1549"/>
                  </a:moveTo>
                  <a:lnTo>
                    <a:pt x="10" y="1546"/>
                  </a:lnTo>
                  <a:lnTo>
                    <a:pt x="40" y="1541"/>
                  </a:lnTo>
                  <a:lnTo>
                    <a:pt x="87" y="1536"/>
                  </a:lnTo>
                  <a:lnTo>
                    <a:pt x="151" y="1538"/>
                  </a:lnTo>
                  <a:lnTo>
                    <a:pt x="228" y="1547"/>
                  </a:lnTo>
                  <a:lnTo>
                    <a:pt x="317" y="1569"/>
                  </a:lnTo>
                  <a:lnTo>
                    <a:pt x="418" y="1608"/>
                  </a:lnTo>
                  <a:lnTo>
                    <a:pt x="527" y="1668"/>
                  </a:lnTo>
                  <a:lnTo>
                    <a:pt x="585" y="1707"/>
                  </a:lnTo>
                  <a:lnTo>
                    <a:pt x="636" y="1746"/>
                  </a:lnTo>
                  <a:lnTo>
                    <a:pt x="679" y="1784"/>
                  </a:lnTo>
                  <a:lnTo>
                    <a:pt x="718" y="1822"/>
                  </a:lnTo>
                  <a:lnTo>
                    <a:pt x="749" y="1858"/>
                  </a:lnTo>
                  <a:lnTo>
                    <a:pt x="778" y="1895"/>
                  </a:lnTo>
                  <a:lnTo>
                    <a:pt x="804" y="1929"/>
                  </a:lnTo>
                  <a:lnTo>
                    <a:pt x="827" y="1964"/>
                  </a:lnTo>
                  <a:lnTo>
                    <a:pt x="839" y="1991"/>
                  </a:lnTo>
                  <a:lnTo>
                    <a:pt x="845" y="2027"/>
                  </a:lnTo>
                  <a:lnTo>
                    <a:pt x="845" y="2066"/>
                  </a:lnTo>
                  <a:lnTo>
                    <a:pt x="845" y="2104"/>
                  </a:lnTo>
                  <a:lnTo>
                    <a:pt x="842" y="2136"/>
                  </a:lnTo>
                  <a:lnTo>
                    <a:pt x="844" y="2159"/>
                  </a:lnTo>
                  <a:lnTo>
                    <a:pt x="847" y="2170"/>
                  </a:lnTo>
                  <a:lnTo>
                    <a:pt x="858" y="2163"/>
                  </a:lnTo>
                  <a:lnTo>
                    <a:pt x="942" y="2039"/>
                  </a:lnTo>
                  <a:lnTo>
                    <a:pt x="1025" y="1918"/>
                  </a:lnTo>
                  <a:lnTo>
                    <a:pt x="1106" y="1799"/>
                  </a:lnTo>
                  <a:lnTo>
                    <a:pt x="1188" y="1685"/>
                  </a:lnTo>
                  <a:lnTo>
                    <a:pt x="1266" y="1569"/>
                  </a:lnTo>
                  <a:lnTo>
                    <a:pt x="1343" y="1458"/>
                  </a:lnTo>
                  <a:lnTo>
                    <a:pt x="1419" y="1349"/>
                  </a:lnTo>
                  <a:lnTo>
                    <a:pt x="1493" y="1241"/>
                  </a:lnTo>
                  <a:lnTo>
                    <a:pt x="1564" y="1136"/>
                  </a:lnTo>
                  <a:lnTo>
                    <a:pt x="1640" y="1028"/>
                  </a:lnTo>
                  <a:lnTo>
                    <a:pt x="1716" y="917"/>
                  </a:lnTo>
                  <a:lnTo>
                    <a:pt x="1791" y="811"/>
                  </a:lnTo>
                  <a:lnTo>
                    <a:pt x="1859" y="711"/>
                  </a:lnTo>
                  <a:lnTo>
                    <a:pt x="1921" y="622"/>
                  </a:lnTo>
                  <a:lnTo>
                    <a:pt x="1971" y="548"/>
                  </a:lnTo>
                  <a:lnTo>
                    <a:pt x="2010" y="496"/>
                  </a:lnTo>
                  <a:lnTo>
                    <a:pt x="2034" y="454"/>
                  </a:lnTo>
                  <a:lnTo>
                    <a:pt x="2048" y="417"/>
                  </a:lnTo>
                  <a:lnTo>
                    <a:pt x="2051" y="381"/>
                  </a:lnTo>
                  <a:lnTo>
                    <a:pt x="2039" y="344"/>
                  </a:lnTo>
                  <a:lnTo>
                    <a:pt x="2011" y="305"/>
                  </a:lnTo>
                  <a:lnTo>
                    <a:pt x="1968" y="262"/>
                  </a:lnTo>
                  <a:lnTo>
                    <a:pt x="1907" y="211"/>
                  </a:lnTo>
                  <a:lnTo>
                    <a:pt x="1827" y="155"/>
                  </a:lnTo>
                  <a:lnTo>
                    <a:pt x="1743" y="99"/>
                  </a:lnTo>
                  <a:lnTo>
                    <a:pt x="1673" y="60"/>
                  </a:lnTo>
                  <a:lnTo>
                    <a:pt x="1615" y="31"/>
                  </a:lnTo>
                  <a:lnTo>
                    <a:pt x="1568" y="13"/>
                  </a:lnTo>
                  <a:lnTo>
                    <a:pt x="1529" y="3"/>
                  </a:lnTo>
                  <a:lnTo>
                    <a:pt x="1501" y="0"/>
                  </a:lnTo>
                  <a:lnTo>
                    <a:pt x="1479" y="4"/>
                  </a:lnTo>
                  <a:lnTo>
                    <a:pt x="1464" y="11"/>
                  </a:lnTo>
                  <a:lnTo>
                    <a:pt x="1443" y="28"/>
                  </a:lnTo>
                  <a:lnTo>
                    <a:pt x="1399" y="73"/>
                  </a:lnTo>
                  <a:lnTo>
                    <a:pt x="1332" y="139"/>
                  </a:lnTo>
                  <a:lnTo>
                    <a:pt x="1249" y="227"/>
                  </a:lnTo>
                  <a:lnTo>
                    <a:pt x="1149" y="329"/>
                  </a:lnTo>
                  <a:lnTo>
                    <a:pt x="1039" y="446"/>
                  </a:lnTo>
                  <a:lnTo>
                    <a:pt x="919" y="572"/>
                  </a:lnTo>
                  <a:lnTo>
                    <a:pt x="796" y="705"/>
                  </a:lnTo>
                  <a:lnTo>
                    <a:pt x="652" y="854"/>
                  </a:lnTo>
                  <a:lnTo>
                    <a:pt x="511" y="1005"/>
                  </a:lnTo>
                  <a:lnTo>
                    <a:pt x="377" y="1147"/>
                  </a:lnTo>
                  <a:lnTo>
                    <a:pt x="256" y="1276"/>
                  </a:lnTo>
                  <a:lnTo>
                    <a:pt x="151" y="1386"/>
                  </a:lnTo>
                  <a:lnTo>
                    <a:pt x="70" y="1472"/>
                  </a:lnTo>
                  <a:lnTo>
                    <a:pt x="18" y="1528"/>
                  </a:lnTo>
                  <a:lnTo>
                    <a:pt x="0" y="1549"/>
                  </a:lnTo>
                  <a:close/>
                </a:path>
              </a:pathLst>
            </a:custGeom>
            <a:solidFill>
              <a:srgbClr val="FF5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/>
            <p:cNvSpPr>
              <a:spLocks/>
            </p:cNvSpPr>
            <p:nvPr/>
          </p:nvSpPr>
          <p:spPr bwMode="auto">
            <a:xfrm>
              <a:off x="4917" y="2315"/>
              <a:ext cx="120" cy="140"/>
            </a:xfrm>
            <a:custGeom>
              <a:avLst/>
              <a:gdLst/>
              <a:ahLst/>
              <a:cxnLst>
                <a:cxn ang="0">
                  <a:pos x="167" y="8"/>
                </a:cxn>
                <a:cxn ang="0">
                  <a:pos x="189" y="0"/>
                </a:cxn>
                <a:cxn ang="0">
                  <a:pos x="239" y="4"/>
                </a:cxn>
                <a:cxn ang="0">
                  <a:pos x="307" y="14"/>
                </a:cxn>
                <a:cxn ang="0">
                  <a:pos x="385" y="34"/>
                </a:cxn>
                <a:cxn ang="0">
                  <a:pos x="461" y="57"/>
                </a:cxn>
                <a:cxn ang="0">
                  <a:pos x="529" y="86"/>
                </a:cxn>
                <a:cxn ang="0">
                  <a:pos x="576" y="117"/>
                </a:cxn>
                <a:cxn ang="0">
                  <a:pos x="597" y="147"/>
                </a:cxn>
                <a:cxn ang="0">
                  <a:pos x="581" y="191"/>
                </a:cxn>
                <a:cxn ang="0">
                  <a:pos x="537" y="265"/>
                </a:cxn>
                <a:cxn ang="0">
                  <a:pos x="471" y="355"/>
                </a:cxn>
                <a:cxn ang="0">
                  <a:pos x="396" y="451"/>
                </a:cxn>
                <a:cxn ang="0">
                  <a:pos x="318" y="544"/>
                </a:cxn>
                <a:cxn ang="0">
                  <a:pos x="246" y="622"/>
                </a:cxn>
                <a:cxn ang="0">
                  <a:pos x="192" y="675"/>
                </a:cxn>
                <a:cxn ang="0">
                  <a:pos x="164" y="696"/>
                </a:cxn>
                <a:cxn ang="0">
                  <a:pos x="145" y="691"/>
                </a:cxn>
                <a:cxn ang="0">
                  <a:pos x="122" y="681"/>
                </a:cxn>
                <a:cxn ang="0">
                  <a:pos x="95" y="667"/>
                </a:cxn>
                <a:cxn ang="0">
                  <a:pos x="68" y="653"/>
                </a:cxn>
                <a:cxn ang="0">
                  <a:pos x="41" y="638"/>
                </a:cxn>
                <a:cxn ang="0">
                  <a:pos x="20" y="625"/>
                </a:cxn>
                <a:cxn ang="0">
                  <a:pos x="5" y="616"/>
                </a:cxn>
                <a:cxn ang="0">
                  <a:pos x="0" y="614"/>
                </a:cxn>
                <a:cxn ang="0">
                  <a:pos x="8" y="603"/>
                </a:cxn>
                <a:cxn ang="0">
                  <a:pos x="31" y="576"/>
                </a:cxn>
                <a:cxn ang="0">
                  <a:pos x="62" y="535"/>
                </a:cxn>
                <a:cxn ang="0">
                  <a:pos x="102" y="485"/>
                </a:cxn>
                <a:cxn ang="0">
                  <a:pos x="140" y="427"/>
                </a:cxn>
                <a:cxn ang="0">
                  <a:pos x="175" y="365"/>
                </a:cxn>
                <a:cxn ang="0">
                  <a:pos x="202" y="303"/>
                </a:cxn>
                <a:cxn ang="0">
                  <a:pos x="217" y="246"/>
                </a:cxn>
                <a:cxn ang="0">
                  <a:pos x="218" y="194"/>
                </a:cxn>
                <a:cxn ang="0">
                  <a:pos x="216" y="147"/>
                </a:cxn>
                <a:cxn ang="0">
                  <a:pos x="208" y="106"/>
                </a:cxn>
                <a:cxn ang="0">
                  <a:pos x="199" y="72"/>
                </a:cxn>
                <a:cxn ang="0">
                  <a:pos x="186" y="44"/>
                </a:cxn>
                <a:cxn ang="0">
                  <a:pos x="176" y="25"/>
                </a:cxn>
                <a:cxn ang="0">
                  <a:pos x="169" y="12"/>
                </a:cxn>
                <a:cxn ang="0">
                  <a:pos x="167" y="8"/>
                </a:cxn>
              </a:cxnLst>
              <a:rect l="0" t="0" r="r" b="b"/>
              <a:pathLst>
                <a:path w="597" h="696">
                  <a:moveTo>
                    <a:pt x="167" y="8"/>
                  </a:moveTo>
                  <a:lnTo>
                    <a:pt x="189" y="0"/>
                  </a:lnTo>
                  <a:lnTo>
                    <a:pt x="239" y="4"/>
                  </a:lnTo>
                  <a:lnTo>
                    <a:pt x="307" y="14"/>
                  </a:lnTo>
                  <a:lnTo>
                    <a:pt x="385" y="34"/>
                  </a:lnTo>
                  <a:lnTo>
                    <a:pt x="461" y="57"/>
                  </a:lnTo>
                  <a:lnTo>
                    <a:pt x="529" y="86"/>
                  </a:lnTo>
                  <a:lnTo>
                    <a:pt x="576" y="117"/>
                  </a:lnTo>
                  <a:lnTo>
                    <a:pt x="597" y="147"/>
                  </a:lnTo>
                  <a:lnTo>
                    <a:pt x="581" y="191"/>
                  </a:lnTo>
                  <a:lnTo>
                    <a:pt x="537" y="265"/>
                  </a:lnTo>
                  <a:lnTo>
                    <a:pt x="471" y="355"/>
                  </a:lnTo>
                  <a:lnTo>
                    <a:pt x="396" y="451"/>
                  </a:lnTo>
                  <a:lnTo>
                    <a:pt x="318" y="544"/>
                  </a:lnTo>
                  <a:lnTo>
                    <a:pt x="246" y="622"/>
                  </a:lnTo>
                  <a:lnTo>
                    <a:pt x="192" y="675"/>
                  </a:lnTo>
                  <a:lnTo>
                    <a:pt x="164" y="696"/>
                  </a:lnTo>
                  <a:lnTo>
                    <a:pt x="145" y="691"/>
                  </a:lnTo>
                  <a:lnTo>
                    <a:pt x="122" y="681"/>
                  </a:lnTo>
                  <a:lnTo>
                    <a:pt x="95" y="667"/>
                  </a:lnTo>
                  <a:lnTo>
                    <a:pt x="68" y="653"/>
                  </a:lnTo>
                  <a:lnTo>
                    <a:pt x="41" y="638"/>
                  </a:lnTo>
                  <a:lnTo>
                    <a:pt x="20" y="625"/>
                  </a:lnTo>
                  <a:lnTo>
                    <a:pt x="5" y="616"/>
                  </a:lnTo>
                  <a:lnTo>
                    <a:pt x="0" y="614"/>
                  </a:lnTo>
                  <a:lnTo>
                    <a:pt x="8" y="603"/>
                  </a:lnTo>
                  <a:lnTo>
                    <a:pt x="31" y="576"/>
                  </a:lnTo>
                  <a:lnTo>
                    <a:pt x="62" y="535"/>
                  </a:lnTo>
                  <a:lnTo>
                    <a:pt x="102" y="485"/>
                  </a:lnTo>
                  <a:lnTo>
                    <a:pt x="140" y="427"/>
                  </a:lnTo>
                  <a:lnTo>
                    <a:pt x="175" y="365"/>
                  </a:lnTo>
                  <a:lnTo>
                    <a:pt x="202" y="303"/>
                  </a:lnTo>
                  <a:lnTo>
                    <a:pt x="217" y="246"/>
                  </a:lnTo>
                  <a:lnTo>
                    <a:pt x="218" y="194"/>
                  </a:lnTo>
                  <a:lnTo>
                    <a:pt x="216" y="147"/>
                  </a:lnTo>
                  <a:lnTo>
                    <a:pt x="208" y="106"/>
                  </a:lnTo>
                  <a:lnTo>
                    <a:pt x="199" y="72"/>
                  </a:lnTo>
                  <a:lnTo>
                    <a:pt x="186" y="44"/>
                  </a:lnTo>
                  <a:lnTo>
                    <a:pt x="176" y="25"/>
                  </a:lnTo>
                  <a:lnTo>
                    <a:pt x="169" y="12"/>
                  </a:lnTo>
                  <a:lnTo>
                    <a:pt x="167" y="8"/>
                  </a:lnTo>
                  <a:close/>
                </a:path>
              </a:pathLst>
            </a:custGeom>
            <a:solidFill>
              <a:srgbClr val="FFF0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4989" y="2004"/>
              <a:ext cx="272" cy="287"/>
            </a:xfrm>
            <a:custGeom>
              <a:avLst/>
              <a:gdLst/>
              <a:ahLst/>
              <a:cxnLst>
                <a:cxn ang="0">
                  <a:pos x="0" y="1353"/>
                </a:cxn>
                <a:cxn ang="0">
                  <a:pos x="8" y="1356"/>
                </a:cxn>
                <a:cxn ang="0">
                  <a:pos x="30" y="1364"/>
                </a:cxn>
                <a:cxn ang="0">
                  <a:pos x="63" y="1375"/>
                </a:cxn>
                <a:cxn ang="0">
                  <a:pos x="104" y="1389"/>
                </a:cxn>
                <a:cxn ang="0">
                  <a:pos x="146" y="1402"/>
                </a:cxn>
                <a:cxn ang="0">
                  <a:pos x="189" y="1416"/>
                </a:cxn>
                <a:cxn ang="0">
                  <a:pos x="225" y="1426"/>
                </a:cxn>
                <a:cxn ang="0">
                  <a:pos x="254" y="1433"/>
                </a:cxn>
                <a:cxn ang="0">
                  <a:pos x="287" y="1417"/>
                </a:cxn>
                <a:cxn ang="0">
                  <a:pos x="341" y="1371"/>
                </a:cxn>
                <a:cxn ang="0">
                  <a:pos x="411" y="1298"/>
                </a:cxn>
                <a:cxn ang="0">
                  <a:pos x="495" y="1205"/>
                </a:cxn>
                <a:cxn ang="0">
                  <a:pos x="588" y="1093"/>
                </a:cxn>
                <a:cxn ang="0">
                  <a:pos x="688" y="971"/>
                </a:cxn>
                <a:cxn ang="0">
                  <a:pos x="793" y="840"/>
                </a:cxn>
                <a:cxn ang="0">
                  <a:pos x="900" y="709"/>
                </a:cxn>
                <a:cxn ang="0">
                  <a:pos x="994" y="590"/>
                </a:cxn>
                <a:cxn ang="0">
                  <a:pos x="1085" y="478"/>
                </a:cxn>
                <a:cxn ang="0">
                  <a:pos x="1166" y="373"/>
                </a:cxn>
                <a:cxn ang="0">
                  <a:pos x="1238" y="281"/>
                </a:cxn>
                <a:cxn ang="0">
                  <a:pos x="1295" y="201"/>
                </a:cxn>
                <a:cxn ang="0">
                  <a:pos x="1337" y="137"/>
                </a:cxn>
                <a:cxn ang="0">
                  <a:pos x="1359" y="92"/>
                </a:cxn>
                <a:cxn ang="0">
                  <a:pos x="1361" y="69"/>
                </a:cxn>
                <a:cxn ang="0">
                  <a:pos x="1347" y="55"/>
                </a:cxn>
                <a:cxn ang="0">
                  <a:pos x="1334" y="42"/>
                </a:cxn>
                <a:cxn ang="0">
                  <a:pos x="1319" y="28"/>
                </a:cxn>
                <a:cxn ang="0">
                  <a:pos x="1304" y="17"/>
                </a:cxn>
                <a:cxn ang="0">
                  <a:pos x="1287" y="7"/>
                </a:cxn>
                <a:cxn ang="0">
                  <a:pos x="1270" y="1"/>
                </a:cxn>
                <a:cxn ang="0">
                  <a:pos x="1255" y="0"/>
                </a:cxn>
                <a:cxn ang="0">
                  <a:pos x="1241" y="7"/>
                </a:cxn>
                <a:cxn ang="0">
                  <a:pos x="1222" y="24"/>
                </a:cxn>
                <a:cxn ang="0">
                  <a:pos x="1185" y="61"/>
                </a:cxn>
                <a:cxn ang="0">
                  <a:pos x="1129" y="117"/>
                </a:cxn>
                <a:cxn ang="0">
                  <a:pos x="1059" y="190"/>
                </a:cxn>
                <a:cxn ang="0">
                  <a:pos x="975" y="276"/>
                </a:cxn>
                <a:cxn ang="0">
                  <a:pos x="882" y="371"/>
                </a:cxn>
                <a:cxn ang="0">
                  <a:pos x="781" y="476"/>
                </a:cxn>
                <a:cxn ang="0">
                  <a:pos x="677" y="587"/>
                </a:cxn>
                <a:cxn ang="0">
                  <a:pos x="558" y="711"/>
                </a:cxn>
                <a:cxn ang="0">
                  <a:pos x="442" y="837"/>
                </a:cxn>
                <a:cxn ang="0">
                  <a:pos x="330" y="957"/>
                </a:cxn>
                <a:cxn ang="0">
                  <a:pos x="230" y="1070"/>
                </a:cxn>
                <a:cxn ang="0">
                  <a:pos x="141" y="1169"/>
                </a:cxn>
                <a:cxn ang="0">
                  <a:pos x="71" y="1253"/>
                </a:cxn>
                <a:cxn ang="0">
                  <a:pos x="22" y="1315"/>
                </a:cxn>
                <a:cxn ang="0">
                  <a:pos x="0" y="1353"/>
                </a:cxn>
              </a:cxnLst>
              <a:rect l="0" t="0" r="r" b="b"/>
              <a:pathLst>
                <a:path w="1361" h="1433">
                  <a:moveTo>
                    <a:pt x="0" y="1353"/>
                  </a:moveTo>
                  <a:lnTo>
                    <a:pt x="8" y="1356"/>
                  </a:lnTo>
                  <a:lnTo>
                    <a:pt x="30" y="1364"/>
                  </a:lnTo>
                  <a:lnTo>
                    <a:pt x="63" y="1375"/>
                  </a:lnTo>
                  <a:lnTo>
                    <a:pt x="104" y="1389"/>
                  </a:lnTo>
                  <a:lnTo>
                    <a:pt x="146" y="1402"/>
                  </a:lnTo>
                  <a:lnTo>
                    <a:pt x="189" y="1416"/>
                  </a:lnTo>
                  <a:lnTo>
                    <a:pt x="225" y="1426"/>
                  </a:lnTo>
                  <a:lnTo>
                    <a:pt x="254" y="1433"/>
                  </a:lnTo>
                  <a:lnTo>
                    <a:pt x="287" y="1417"/>
                  </a:lnTo>
                  <a:lnTo>
                    <a:pt x="341" y="1371"/>
                  </a:lnTo>
                  <a:lnTo>
                    <a:pt x="411" y="1298"/>
                  </a:lnTo>
                  <a:lnTo>
                    <a:pt x="495" y="1205"/>
                  </a:lnTo>
                  <a:lnTo>
                    <a:pt x="588" y="1093"/>
                  </a:lnTo>
                  <a:lnTo>
                    <a:pt x="688" y="971"/>
                  </a:lnTo>
                  <a:lnTo>
                    <a:pt x="793" y="840"/>
                  </a:lnTo>
                  <a:lnTo>
                    <a:pt x="900" y="709"/>
                  </a:lnTo>
                  <a:lnTo>
                    <a:pt x="994" y="590"/>
                  </a:lnTo>
                  <a:lnTo>
                    <a:pt x="1085" y="478"/>
                  </a:lnTo>
                  <a:lnTo>
                    <a:pt x="1166" y="373"/>
                  </a:lnTo>
                  <a:lnTo>
                    <a:pt x="1238" y="281"/>
                  </a:lnTo>
                  <a:lnTo>
                    <a:pt x="1295" y="201"/>
                  </a:lnTo>
                  <a:lnTo>
                    <a:pt x="1337" y="137"/>
                  </a:lnTo>
                  <a:lnTo>
                    <a:pt x="1359" y="92"/>
                  </a:lnTo>
                  <a:lnTo>
                    <a:pt x="1361" y="69"/>
                  </a:lnTo>
                  <a:lnTo>
                    <a:pt x="1347" y="55"/>
                  </a:lnTo>
                  <a:lnTo>
                    <a:pt x="1334" y="42"/>
                  </a:lnTo>
                  <a:lnTo>
                    <a:pt x="1319" y="28"/>
                  </a:lnTo>
                  <a:lnTo>
                    <a:pt x="1304" y="17"/>
                  </a:lnTo>
                  <a:lnTo>
                    <a:pt x="1287" y="7"/>
                  </a:lnTo>
                  <a:lnTo>
                    <a:pt x="1270" y="1"/>
                  </a:lnTo>
                  <a:lnTo>
                    <a:pt x="1255" y="0"/>
                  </a:lnTo>
                  <a:lnTo>
                    <a:pt x="1241" y="7"/>
                  </a:lnTo>
                  <a:lnTo>
                    <a:pt x="1222" y="24"/>
                  </a:lnTo>
                  <a:lnTo>
                    <a:pt x="1185" y="61"/>
                  </a:lnTo>
                  <a:lnTo>
                    <a:pt x="1129" y="117"/>
                  </a:lnTo>
                  <a:lnTo>
                    <a:pt x="1059" y="190"/>
                  </a:lnTo>
                  <a:lnTo>
                    <a:pt x="975" y="276"/>
                  </a:lnTo>
                  <a:lnTo>
                    <a:pt x="882" y="371"/>
                  </a:lnTo>
                  <a:lnTo>
                    <a:pt x="781" y="476"/>
                  </a:lnTo>
                  <a:lnTo>
                    <a:pt x="677" y="587"/>
                  </a:lnTo>
                  <a:lnTo>
                    <a:pt x="558" y="711"/>
                  </a:lnTo>
                  <a:lnTo>
                    <a:pt x="442" y="837"/>
                  </a:lnTo>
                  <a:lnTo>
                    <a:pt x="330" y="957"/>
                  </a:lnTo>
                  <a:lnTo>
                    <a:pt x="230" y="1070"/>
                  </a:lnTo>
                  <a:lnTo>
                    <a:pt x="141" y="1169"/>
                  </a:lnTo>
                  <a:lnTo>
                    <a:pt x="71" y="1253"/>
                  </a:lnTo>
                  <a:lnTo>
                    <a:pt x="22" y="1315"/>
                  </a:lnTo>
                  <a:lnTo>
                    <a:pt x="0" y="1353"/>
                  </a:lnTo>
                  <a:close/>
                </a:path>
              </a:pathLst>
            </a:custGeom>
            <a:solidFill>
              <a:srgbClr val="FFB8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5065" y="2017"/>
              <a:ext cx="260" cy="357"/>
            </a:xfrm>
            <a:custGeom>
              <a:avLst/>
              <a:gdLst/>
              <a:ahLst/>
              <a:cxnLst>
                <a:cxn ang="0">
                  <a:pos x="69" y="1496"/>
                </a:cxn>
                <a:cxn ang="0">
                  <a:pos x="161" y="1597"/>
                </a:cxn>
                <a:cxn ang="0">
                  <a:pos x="248" y="1714"/>
                </a:cxn>
                <a:cxn ang="0">
                  <a:pos x="268" y="1778"/>
                </a:cxn>
                <a:cxn ang="0">
                  <a:pos x="377" y="1630"/>
                </a:cxn>
                <a:cxn ang="0">
                  <a:pos x="738" y="1134"/>
                </a:cxn>
                <a:cxn ang="0">
                  <a:pos x="1097" y="633"/>
                </a:cxn>
                <a:cxn ang="0">
                  <a:pos x="1294" y="334"/>
                </a:cxn>
                <a:cxn ang="0">
                  <a:pos x="1282" y="255"/>
                </a:cxn>
                <a:cxn ang="0">
                  <a:pos x="1210" y="136"/>
                </a:cxn>
                <a:cxn ang="0">
                  <a:pos x="1065" y="31"/>
                </a:cxn>
                <a:cxn ang="0">
                  <a:pos x="1009" y="5"/>
                </a:cxn>
                <a:cxn ang="0">
                  <a:pos x="1082" y="103"/>
                </a:cxn>
                <a:cxn ang="0">
                  <a:pos x="1188" y="240"/>
                </a:cxn>
                <a:cxn ang="0">
                  <a:pos x="1147" y="242"/>
                </a:cxn>
                <a:cxn ang="0">
                  <a:pos x="962" y="110"/>
                </a:cxn>
                <a:cxn ang="0">
                  <a:pos x="1027" y="198"/>
                </a:cxn>
                <a:cxn ang="0">
                  <a:pos x="1152" y="355"/>
                </a:cxn>
                <a:cxn ang="0">
                  <a:pos x="1104" y="344"/>
                </a:cxn>
                <a:cxn ang="0">
                  <a:pos x="914" y="209"/>
                </a:cxn>
                <a:cxn ang="0">
                  <a:pos x="966" y="298"/>
                </a:cxn>
                <a:cxn ang="0">
                  <a:pos x="1073" y="456"/>
                </a:cxn>
                <a:cxn ang="0">
                  <a:pos x="1019" y="459"/>
                </a:cxn>
                <a:cxn ang="0">
                  <a:pos x="819" y="332"/>
                </a:cxn>
                <a:cxn ang="0">
                  <a:pos x="873" y="420"/>
                </a:cxn>
                <a:cxn ang="0">
                  <a:pos x="983" y="579"/>
                </a:cxn>
                <a:cxn ang="0">
                  <a:pos x="923" y="568"/>
                </a:cxn>
                <a:cxn ang="0">
                  <a:pos x="728" y="435"/>
                </a:cxn>
                <a:cxn ang="0">
                  <a:pos x="785" y="528"/>
                </a:cxn>
                <a:cxn ang="0">
                  <a:pos x="899" y="693"/>
                </a:cxn>
                <a:cxn ang="0">
                  <a:pos x="839" y="699"/>
                </a:cxn>
                <a:cxn ang="0">
                  <a:pos x="637" y="593"/>
                </a:cxn>
                <a:cxn ang="0">
                  <a:pos x="687" y="678"/>
                </a:cxn>
                <a:cxn ang="0">
                  <a:pos x="792" y="831"/>
                </a:cxn>
                <a:cxn ang="0">
                  <a:pos x="745" y="833"/>
                </a:cxn>
                <a:cxn ang="0">
                  <a:pos x="564" y="718"/>
                </a:cxn>
                <a:cxn ang="0">
                  <a:pos x="616" y="782"/>
                </a:cxn>
                <a:cxn ang="0">
                  <a:pos x="745" y="956"/>
                </a:cxn>
                <a:cxn ang="0">
                  <a:pos x="645" y="930"/>
                </a:cxn>
                <a:cxn ang="0">
                  <a:pos x="458" y="785"/>
                </a:cxn>
                <a:cxn ang="0">
                  <a:pos x="510" y="890"/>
                </a:cxn>
                <a:cxn ang="0">
                  <a:pos x="617" y="1076"/>
                </a:cxn>
                <a:cxn ang="0">
                  <a:pos x="539" y="1062"/>
                </a:cxn>
                <a:cxn ang="0">
                  <a:pos x="400" y="985"/>
                </a:cxn>
                <a:cxn ang="0">
                  <a:pos x="433" y="1071"/>
                </a:cxn>
                <a:cxn ang="0">
                  <a:pos x="525" y="1212"/>
                </a:cxn>
                <a:cxn ang="0">
                  <a:pos x="447" y="1192"/>
                </a:cxn>
                <a:cxn ang="0">
                  <a:pos x="311" y="1119"/>
                </a:cxn>
                <a:cxn ang="0">
                  <a:pos x="337" y="1204"/>
                </a:cxn>
                <a:cxn ang="0">
                  <a:pos x="419" y="1343"/>
                </a:cxn>
                <a:cxn ang="0">
                  <a:pos x="335" y="1327"/>
                </a:cxn>
                <a:cxn ang="0">
                  <a:pos x="194" y="1260"/>
                </a:cxn>
                <a:cxn ang="0">
                  <a:pos x="228" y="1358"/>
                </a:cxn>
                <a:cxn ang="0">
                  <a:pos x="323" y="1511"/>
                </a:cxn>
                <a:cxn ang="0">
                  <a:pos x="223" y="1492"/>
                </a:cxn>
                <a:cxn ang="0">
                  <a:pos x="0" y="1408"/>
                </a:cxn>
              </a:cxnLst>
              <a:rect l="0" t="0" r="r" b="b"/>
              <a:pathLst>
                <a:path w="1300" h="1782">
                  <a:moveTo>
                    <a:pt x="0" y="1420"/>
                  </a:moveTo>
                  <a:lnTo>
                    <a:pt x="23" y="1444"/>
                  </a:lnTo>
                  <a:lnTo>
                    <a:pt x="46" y="1470"/>
                  </a:lnTo>
                  <a:lnTo>
                    <a:pt x="69" y="1496"/>
                  </a:lnTo>
                  <a:lnTo>
                    <a:pt x="93" y="1521"/>
                  </a:lnTo>
                  <a:lnTo>
                    <a:pt x="115" y="1546"/>
                  </a:lnTo>
                  <a:lnTo>
                    <a:pt x="139" y="1572"/>
                  </a:lnTo>
                  <a:lnTo>
                    <a:pt x="161" y="1597"/>
                  </a:lnTo>
                  <a:lnTo>
                    <a:pt x="186" y="1623"/>
                  </a:lnTo>
                  <a:lnTo>
                    <a:pt x="213" y="1656"/>
                  </a:lnTo>
                  <a:lnTo>
                    <a:pt x="234" y="1687"/>
                  </a:lnTo>
                  <a:lnTo>
                    <a:pt x="248" y="1714"/>
                  </a:lnTo>
                  <a:lnTo>
                    <a:pt x="258" y="1737"/>
                  </a:lnTo>
                  <a:lnTo>
                    <a:pt x="263" y="1755"/>
                  </a:lnTo>
                  <a:lnTo>
                    <a:pt x="266" y="1770"/>
                  </a:lnTo>
                  <a:lnTo>
                    <a:pt x="268" y="1778"/>
                  </a:lnTo>
                  <a:lnTo>
                    <a:pt x="269" y="1782"/>
                  </a:lnTo>
                  <a:lnTo>
                    <a:pt x="282" y="1763"/>
                  </a:lnTo>
                  <a:lnTo>
                    <a:pt x="319" y="1710"/>
                  </a:lnTo>
                  <a:lnTo>
                    <a:pt x="377" y="1630"/>
                  </a:lnTo>
                  <a:lnTo>
                    <a:pt x="453" y="1528"/>
                  </a:lnTo>
                  <a:lnTo>
                    <a:pt x="539" y="1407"/>
                  </a:lnTo>
                  <a:lnTo>
                    <a:pt x="636" y="1275"/>
                  </a:lnTo>
                  <a:lnTo>
                    <a:pt x="738" y="1134"/>
                  </a:lnTo>
                  <a:lnTo>
                    <a:pt x="841" y="993"/>
                  </a:lnTo>
                  <a:lnTo>
                    <a:pt x="931" y="865"/>
                  </a:lnTo>
                  <a:lnTo>
                    <a:pt x="1018" y="745"/>
                  </a:lnTo>
                  <a:lnTo>
                    <a:pt x="1097" y="633"/>
                  </a:lnTo>
                  <a:lnTo>
                    <a:pt x="1167" y="533"/>
                  </a:lnTo>
                  <a:lnTo>
                    <a:pt x="1224" y="448"/>
                  </a:lnTo>
                  <a:lnTo>
                    <a:pt x="1268" y="381"/>
                  </a:lnTo>
                  <a:lnTo>
                    <a:pt x="1294" y="334"/>
                  </a:lnTo>
                  <a:lnTo>
                    <a:pt x="1300" y="313"/>
                  </a:lnTo>
                  <a:lnTo>
                    <a:pt x="1294" y="299"/>
                  </a:lnTo>
                  <a:lnTo>
                    <a:pt x="1289" y="279"/>
                  </a:lnTo>
                  <a:lnTo>
                    <a:pt x="1282" y="255"/>
                  </a:lnTo>
                  <a:lnTo>
                    <a:pt x="1273" y="228"/>
                  </a:lnTo>
                  <a:lnTo>
                    <a:pt x="1258" y="198"/>
                  </a:lnTo>
                  <a:lnTo>
                    <a:pt x="1238" y="167"/>
                  </a:lnTo>
                  <a:lnTo>
                    <a:pt x="1210" y="136"/>
                  </a:lnTo>
                  <a:lnTo>
                    <a:pt x="1175" y="108"/>
                  </a:lnTo>
                  <a:lnTo>
                    <a:pt x="1134" y="79"/>
                  </a:lnTo>
                  <a:lnTo>
                    <a:pt x="1098" y="53"/>
                  </a:lnTo>
                  <a:lnTo>
                    <a:pt x="1065" y="31"/>
                  </a:lnTo>
                  <a:lnTo>
                    <a:pt x="1040" y="14"/>
                  </a:lnTo>
                  <a:lnTo>
                    <a:pt x="1020" y="3"/>
                  </a:lnTo>
                  <a:lnTo>
                    <a:pt x="1011" y="0"/>
                  </a:lnTo>
                  <a:lnTo>
                    <a:pt x="1009" y="5"/>
                  </a:lnTo>
                  <a:lnTo>
                    <a:pt x="1021" y="23"/>
                  </a:lnTo>
                  <a:lnTo>
                    <a:pt x="1038" y="45"/>
                  </a:lnTo>
                  <a:lnTo>
                    <a:pt x="1059" y="73"/>
                  </a:lnTo>
                  <a:lnTo>
                    <a:pt x="1082" y="103"/>
                  </a:lnTo>
                  <a:lnTo>
                    <a:pt x="1108" y="137"/>
                  </a:lnTo>
                  <a:lnTo>
                    <a:pt x="1134" y="171"/>
                  </a:lnTo>
                  <a:lnTo>
                    <a:pt x="1161" y="206"/>
                  </a:lnTo>
                  <a:lnTo>
                    <a:pt x="1188" y="240"/>
                  </a:lnTo>
                  <a:lnTo>
                    <a:pt x="1213" y="274"/>
                  </a:lnTo>
                  <a:lnTo>
                    <a:pt x="1216" y="285"/>
                  </a:lnTo>
                  <a:lnTo>
                    <a:pt x="1191" y="272"/>
                  </a:lnTo>
                  <a:lnTo>
                    <a:pt x="1147" y="242"/>
                  </a:lnTo>
                  <a:lnTo>
                    <a:pt x="1093" y="203"/>
                  </a:lnTo>
                  <a:lnTo>
                    <a:pt x="1037" y="163"/>
                  </a:lnTo>
                  <a:lnTo>
                    <a:pt x="992" y="130"/>
                  </a:lnTo>
                  <a:lnTo>
                    <a:pt x="962" y="110"/>
                  </a:lnTo>
                  <a:lnTo>
                    <a:pt x="960" y="115"/>
                  </a:lnTo>
                  <a:lnTo>
                    <a:pt x="977" y="136"/>
                  </a:lnTo>
                  <a:lnTo>
                    <a:pt x="1000" y="164"/>
                  </a:lnTo>
                  <a:lnTo>
                    <a:pt x="1027" y="198"/>
                  </a:lnTo>
                  <a:lnTo>
                    <a:pt x="1057" y="236"/>
                  </a:lnTo>
                  <a:lnTo>
                    <a:pt x="1089" y="274"/>
                  </a:lnTo>
                  <a:lnTo>
                    <a:pt x="1121" y="315"/>
                  </a:lnTo>
                  <a:lnTo>
                    <a:pt x="1152" y="355"/>
                  </a:lnTo>
                  <a:lnTo>
                    <a:pt x="1182" y="392"/>
                  </a:lnTo>
                  <a:lnTo>
                    <a:pt x="1180" y="397"/>
                  </a:lnTo>
                  <a:lnTo>
                    <a:pt x="1152" y="378"/>
                  </a:lnTo>
                  <a:lnTo>
                    <a:pt x="1104" y="344"/>
                  </a:lnTo>
                  <a:lnTo>
                    <a:pt x="1049" y="305"/>
                  </a:lnTo>
                  <a:lnTo>
                    <a:pt x="992" y="263"/>
                  </a:lnTo>
                  <a:lnTo>
                    <a:pt x="945" y="229"/>
                  </a:lnTo>
                  <a:lnTo>
                    <a:pt x="914" y="209"/>
                  </a:lnTo>
                  <a:lnTo>
                    <a:pt x="910" y="215"/>
                  </a:lnTo>
                  <a:lnTo>
                    <a:pt x="924" y="235"/>
                  </a:lnTo>
                  <a:lnTo>
                    <a:pt x="944" y="264"/>
                  </a:lnTo>
                  <a:lnTo>
                    <a:pt x="966" y="298"/>
                  </a:lnTo>
                  <a:lnTo>
                    <a:pt x="993" y="336"/>
                  </a:lnTo>
                  <a:lnTo>
                    <a:pt x="1020" y="376"/>
                  </a:lnTo>
                  <a:lnTo>
                    <a:pt x="1048" y="417"/>
                  </a:lnTo>
                  <a:lnTo>
                    <a:pt x="1073" y="456"/>
                  </a:lnTo>
                  <a:lnTo>
                    <a:pt x="1099" y="494"/>
                  </a:lnTo>
                  <a:lnTo>
                    <a:pt x="1098" y="503"/>
                  </a:lnTo>
                  <a:lnTo>
                    <a:pt x="1069" y="489"/>
                  </a:lnTo>
                  <a:lnTo>
                    <a:pt x="1019" y="459"/>
                  </a:lnTo>
                  <a:lnTo>
                    <a:pt x="962" y="421"/>
                  </a:lnTo>
                  <a:lnTo>
                    <a:pt x="901" y="382"/>
                  </a:lnTo>
                  <a:lnTo>
                    <a:pt x="852" y="349"/>
                  </a:lnTo>
                  <a:lnTo>
                    <a:pt x="819" y="332"/>
                  </a:lnTo>
                  <a:lnTo>
                    <a:pt x="816" y="336"/>
                  </a:lnTo>
                  <a:lnTo>
                    <a:pt x="830" y="357"/>
                  </a:lnTo>
                  <a:lnTo>
                    <a:pt x="850" y="386"/>
                  </a:lnTo>
                  <a:lnTo>
                    <a:pt x="873" y="420"/>
                  </a:lnTo>
                  <a:lnTo>
                    <a:pt x="900" y="459"/>
                  </a:lnTo>
                  <a:lnTo>
                    <a:pt x="928" y="498"/>
                  </a:lnTo>
                  <a:lnTo>
                    <a:pt x="956" y="539"/>
                  </a:lnTo>
                  <a:lnTo>
                    <a:pt x="983" y="579"/>
                  </a:lnTo>
                  <a:lnTo>
                    <a:pt x="1009" y="616"/>
                  </a:lnTo>
                  <a:lnTo>
                    <a:pt x="1005" y="620"/>
                  </a:lnTo>
                  <a:lnTo>
                    <a:pt x="973" y="602"/>
                  </a:lnTo>
                  <a:lnTo>
                    <a:pt x="923" y="568"/>
                  </a:lnTo>
                  <a:lnTo>
                    <a:pt x="866" y="529"/>
                  </a:lnTo>
                  <a:lnTo>
                    <a:pt x="808" y="488"/>
                  </a:lnTo>
                  <a:lnTo>
                    <a:pt x="759" y="454"/>
                  </a:lnTo>
                  <a:lnTo>
                    <a:pt x="728" y="435"/>
                  </a:lnTo>
                  <a:lnTo>
                    <a:pt x="726" y="441"/>
                  </a:lnTo>
                  <a:lnTo>
                    <a:pt x="740" y="463"/>
                  </a:lnTo>
                  <a:lnTo>
                    <a:pt x="761" y="493"/>
                  </a:lnTo>
                  <a:lnTo>
                    <a:pt x="785" y="528"/>
                  </a:lnTo>
                  <a:lnTo>
                    <a:pt x="813" y="568"/>
                  </a:lnTo>
                  <a:lnTo>
                    <a:pt x="841" y="609"/>
                  </a:lnTo>
                  <a:lnTo>
                    <a:pt x="871" y="652"/>
                  </a:lnTo>
                  <a:lnTo>
                    <a:pt x="899" y="693"/>
                  </a:lnTo>
                  <a:lnTo>
                    <a:pt x="927" y="732"/>
                  </a:lnTo>
                  <a:lnTo>
                    <a:pt x="922" y="739"/>
                  </a:lnTo>
                  <a:lnTo>
                    <a:pt x="890" y="726"/>
                  </a:lnTo>
                  <a:lnTo>
                    <a:pt x="839" y="699"/>
                  </a:lnTo>
                  <a:lnTo>
                    <a:pt x="781" y="668"/>
                  </a:lnTo>
                  <a:lnTo>
                    <a:pt x="720" y="634"/>
                  </a:lnTo>
                  <a:lnTo>
                    <a:pt x="670" y="607"/>
                  </a:lnTo>
                  <a:lnTo>
                    <a:pt x="637" y="593"/>
                  </a:lnTo>
                  <a:lnTo>
                    <a:pt x="633" y="600"/>
                  </a:lnTo>
                  <a:lnTo>
                    <a:pt x="645" y="620"/>
                  </a:lnTo>
                  <a:lnTo>
                    <a:pt x="665" y="647"/>
                  </a:lnTo>
                  <a:lnTo>
                    <a:pt x="687" y="678"/>
                  </a:lnTo>
                  <a:lnTo>
                    <a:pt x="713" y="715"/>
                  </a:lnTo>
                  <a:lnTo>
                    <a:pt x="739" y="754"/>
                  </a:lnTo>
                  <a:lnTo>
                    <a:pt x="767" y="794"/>
                  </a:lnTo>
                  <a:lnTo>
                    <a:pt x="792" y="831"/>
                  </a:lnTo>
                  <a:lnTo>
                    <a:pt x="818" y="867"/>
                  </a:lnTo>
                  <a:lnTo>
                    <a:pt x="813" y="871"/>
                  </a:lnTo>
                  <a:lnTo>
                    <a:pt x="787" y="858"/>
                  </a:lnTo>
                  <a:lnTo>
                    <a:pt x="745" y="833"/>
                  </a:lnTo>
                  <a:lnTo>
                    <a:pt x="694" y="803"/>
                  </a:lnTo>
                  <a:lnTo>
                    <a:pt x="642" y="769"/>
                  </a:lnTo>
                  <a:lnTo>
                    <a:pt x="596" y="740"/>
                  </a:lnTo>
                  <a:lnTo>
                    <a:pt x="564" y="718"/>
                  </a:lnTo>
                  <a:lnTo>
                    <a:pt x="552" y="711"/>
                  </a:lnTo>
                  <a:lnTo>
                    <a:pt x="560" y="719"/>
                  </a:lnTo>
                  <a:lnTo>
                    <a:pt x="584" y="746"/>
                  </a:lnTo>
                  <a:lnTo>
                    <a:pt x="616" y="782"/>
                  </a:lnTo>
                  <a:lnTo>
                    <a:pt x="655" y="826"/>
                  </a:lnTo>
                  <a:lnTo>
                    <a:pt x="691" y="872"/>
                  </a:lnTo>
                  <a:lnTo>
                    <a:pt x="724" y="917"/>
                  </a:lnTo>
                  <a:lnTo>
                    <a:pt x="745" y="956"/>
                  </a:lnTo>
                  <a:lnTo>
                    <a:pt x="753" y="984"/>
                  </a:lnTo>
                  <a:lnTo>
                    <a:pt x="735" y="987"/>
                  </a:lnTo>
                  <a:lnTo>
                    <a:pt x="697" y="967"/>
                  </a:lnTo>
                  <a:lnTo>
                    <a:pt x="645" y="930"/>
                  </a:lnTo>
                  <a:lnTo>
                    <a:pt x="588" y="887"/>
                  </a:lnTo>
                  <a:lnTo>
                    <a:pt x="532" y="841"/>
                  </a:lnTo>
                  <a:lnTo>
                    <a:pt x="487" y="805"/>
                  </a:lnTo>
                  <a:lnTo>
                    <a:pt x="458" y="785"/>
                  </a:lnTo>
                  <a:lnTo>
                    <a:pt x="455" y="791"/>
                  </a:lnTo>
                  <a:lnTo>
                    <a:pt x="468" y="816"/>
                  </a:lnTo>
                  <a:lnTo>
                    <a:pt x="488" y="851"/>
                  </a:lnTo>
                  <a:lnTo>
                    <a:pt x="510" y="890"/>
                  </a:lnTo>
                  <a:lnTo>
                    <a:pt x="537" y="935"/>
                  </a:lnTo>
                  <a:lnTo>
                    <a:pt x="564" y="981"/>
                  </a:lnTo>
                  <a:lnTo>
                    <a:pt x="592" y="1029"/>
                  </a:lnTo>
                  <a:lnTo>
                    <a:pt x="617" y="1076"/>
                  </a:lnTo>
                  <a:lnTo>
                    <a:pt x="643" y="1120"/>
                  </a:lnTo>
                  <a:lnTo>
                    <a:pt x="608" y="1100"/>
                  </a:lnTo>
                  <a:lnTo>
                    <a:pt x="574" y="1082"/>
                  </a:lnTo>
                  <a:lnTo>
                    <a:pt x="539" y="1062"/>
                  </a:lnTo>
                  <a:lnTo>
                    <a:pt x="505" y="1043"/>
                  </a:lnTo>
                  <a:lnTo>
                    <a:pt x="470" y="1023"/>
                  </a:lnTo>
                  <a:lnTo>
                    <a:pt x="435" y="1005"/>
                  </a:lnTo>
                  <a:lnTo>
                    <a:pt x="400" y="985"/>
                  </a:lnTo>
                  <a:lnTo>
                    <a:pt x="365" y="966"/>
                  </a:lnTo>
                  <a:lnTo>
                    <a:pt x="388" y="1001"/>
                  </a:lnTo>
                  <a:lnTo>
                    <a:pt x="411" y="1036"/>
                  </a:lnTo>
                  <a:lnTo>
                    <a:pt x="433" y="1071"/>
                  </a:lnTo>
                  <a:lnTo>
                    <a:pt x="456" y="1107"/>
                  </a:lnTo>
                  <a:lnTo>
                    <a:pt x="479" y="1142"/>
                  </a:lnTo>
                  <a:lnTo>
                    <a:pt x="502" y="1177"/>
                  </a:lnTo>
                  <a:lnTo>
                    <a:pt x="525" y="1212"/>
                  </a:lnTo>
                  <a:lnTo>
                    <a:pt x="549" y="1247"/>
                  </a:lnTo>
                  <a:lnTo>
                    <a:pt x="515" y="1229"/>
                  </a:lnTo>
                  <a:lnTo>
                    <a:pt x="481" y="1211"/>
                  </a:lnTo>
                  <a:lnTo>
                    <a:pt x="447" y="1192"/>
                  </a:lnTo>
                  <a:lnTo>
                    <a:pt x="413" y="1175"/>
                  </a:lnTo>
                  <a:lnTo>
                    <a:pt x="378" y="1156"/>
                  </a:lnTo>
                  <a:lnTo>
                    <a:pt x="344" y="1138"/>
                  </a:lnTo>
                  <a:lnTo>
                    <a:pt x="311" y="1119"/>
                  </a:lnTo>
                  <a:lnTo>
                    <a:pt x="277" y="1101"/>
                  </a:lnTo>
                  <a:lnTo>
                    <a:pt x="297" y="1135"/>
                  </a:lnTo>
                  <a:lnTo>
                    <a:pt x="318" y="1170"/>
                  </a:lnTo>
                  <a:lnTo>
                    <a:pt x="337" y="1204"/>
                  </a:lnTo>
                  <a:lnTo>
                    <a:pt x="358" y="1239"/>
                  </a:lnTo>
                  <a:lnTo>
                    <a:pt x="378" y="1273"/>
                  </a:lnTo>
                  <a:lnTo>
                    <a:pt x="399" y="1308"/>
                  </a:lnTo>
                  <a:lnTo>
                    <a:pt x="419" y="1343"/>
                  </a:lnTo>
                  <a:lnTo>
                    <a:pt x="440" y="1378"/>
                  </a:lnTo>
                  <a:lnTo>
                    <a:pt x="405" y="1360"/>
                  </a:lnTo>
                  <a:lnTo>
                    <a:pt x="370" y="1344"/>
                  </a:lnTo>
                  <a:lnTo>
                    <a:pt x="335" y="1327"/>
                  </a:lnTo>
                  <a:lnTo>
                    <a:pt x="300" y="1310"/>
                  </a:lnTo>
                  <a:lnTo>
                    <a:pt x="264" y="1293"/>
                  </a:lnTo>
                  <a:lnTo>
                    <a:pt x="229" y="1276"/>
                  </a:lnTo>
                  <a:lnTo>
                    <a:pt x="194" y="1260"/>
                  </a:lnTo>
                  <a:lnTo>
                    <a:pt x="159" y="1244"/>
                  </a:lnTo>
                  <a:lnTo>
                    <a:pt x="181" y="1281"/>
                  </a:lnTo>
                  <a:lnTo>
                    <a:pt x="206" y="1320"/>
                  </a:lnTo>
                  <a:lnTo>
                    <a:pt x="228" y="1358"/>
                  </a:lnTo>
                  <a:lnTo>
                    <a:pt x="252" y="1397"/>
                  </a:lnTo>
                  <a:lnTo>
                    <a:pt x="276" y="1434"/>
                  </a:lnTo>
                  <a:lnTo>
                    <a:pt x="299" y="1472"/>
                  </a:lnTo>
                  <a:lnTo>
                    <a:pt x="323" y="1511"/>
                  </a:lnTo>
                  <a:lnTo>
                    <a:pt x="348" y="1549"/>
                  </a:lnTo>
                  <a:lnTo>
                    <a:pt x="330" y="1541"/>
                  </a:lnTo>
                  <a:lnTo>
                    <a:pt x="286" y="1520"/>
                  </a:lnTo>
                  <a:lnTo>
                    <a:pt x="223" y="1492"/>
                  </a:lnTo>
                  <a:lnTo>
                    <a:pt x="154" y="1463"/>
                  </a:lnTo>
                  <a:lnTo>
                    <a:pt x="87" y="1435"/>
                  </a:lnTo>
                  <a:lnTo>
                    <a:pt x="32" y="1415"/>
                  </a:lnTo>
                  <a:lnTo>
                    <a:pt x="0" y="1408"/>
                  </a:lnTo>
                  <a:lnTo>
                    <a:pt x="0" y="1420"/>
                  </a:lnTo>
                  <a:close/>
                </a:path>
              </a:pathLst>
            </a:custGeom>
            <a:solidFill>
              <a:srgbClr val="FF1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4985" y="2371"/>
              <a:ext cx="103" cy="128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11" y="445"/>
                </a:cxn>
                <a:cxn ang="0">
                  <a:pos x="39" y="407"/>
                </a:cxn>
                <a:cxn ang="0">
                  <a:pos x="81" y="352"/>
                </a:cxn>
                <a:cxn ang="0">
                  <a:pos x="132" y="288"/>
                </a:cxn>
                <a:cxn ang="0">
                  <a:pos x="186" y="219"/>
                </a:cxn>
                <a:cxn ang="0">
                  <a:pos x="241" y="157"/>
                </a:cxn>
                <a:cxn ang="0">
                  <a:pos x="288" y="106"/>
                </a:cxn>
                <a:cxn ang="0">
                  <a:pos x="328" y="74"/>
                </a:cxn>
                <a:cxn ang="0">
                  <a:pos x="357" y="53"/>
                </a:cxn>
                <a:cxn ang="0">
                  <a:pos x="383" y="37"/>
                </a:cxn>
                <a:cxn ang="0">
                  <a:pos x="405" y="21"/>
                </a:cxn>
                <a:cxn ang="0">
                  <a:pos x="424" y="10"/>
                </a:cxn>
                <a:cxn ang="0">
                  <a:pos x="438" y="2"/>
                </a:cxn>
                <a:cxn ang="0">
                  <a:pos x="448" y="0"/>
                </a:cxn>
                <a:cxn ang="0">
                  <a:pos x="455" y="2"/>
                </a:cxn>
                <a:cxn ang="0">
                  <a:pos x="461" y="11"/>
                </a:cxn>
                <a:cxn ang="0">
                  <a:pos x="465" y="26"/>
                </a:cxn>
                <a:cxn ang="0">
                  <a:pos x="472" y="49"/>
                </a:cxn>
                <a:cxn ang="0">
                  <a:pos x="480" y="74"/>
                </a:cxn>
                <a:cxn ang="0">
                  <a:pos x="489" y="105"/>
                </a:cxn>
                <a:cxn ang="0">
                  <a:pos x="497" y="134"/>
                </a:cxn>
                <a:cxn ang="0">
                  <a:pos x="505" y="161"/>
                </a:cxn>
                <a:cxn ang="0">
                  <a:pos x="511" y="183"/>
                </a:cxn>
                <a:cxn ang="0">
                  <a:pos x="517" y="199"/>
                </a:cxn>
                <a:cxn ang="0">
                  <a:pos x="515" y="207"/>
                </a:cxn>
                <a:cxn ang="0">
                  <a:pos x="504" y="210"/>
                </a:cxn>
                <a:cxn ang="0">
                  <a:pos x="484" y="210"/>
                </a:cxn>
                <a:cxn ang="0">
                  <a:pos x="460" y="211"/>
                </a:cxn>
                <a:cxn ang="0">
                  <a:pos x="430" y="213"/>
                </a:cxn>
                <a:cxn ang="0">
                  <a:pos x="396" y="222"/>
                </a:cxn>
                <a:cxn ang="0">
                  <a:pos x="360" y="239"/>
                </a:cxn>
                <a:cxn ang="0">
                  <a:pos x="323" y="269"/>
                </a:cxn>
                <a:cxn ang="0">
                  <a:pos x="283" y="310"/>
                </a:cxn>
                <a:cxn ang="0">
                  <a:pos x="237" y="365"/>
                </a:cxn>
                <a:cxn ang="0">
                  <a:pos x="189" y="425"/>
                </a:cxn>
                <a:cxn ang="0">
                  <a:pos x="144" y="488"/>
                </a:cxn>
                <a:cxn ang="0">
                  <a:pos x="102" y="546"/>
                </a:cxn>
                <a:cxn ang="0">
                  <a:pos x="69" y="595"/>
                </a:cxn>
                <a:cxn ang="0">
                  <a:pos x="47" y="627"/>
                </a:cxn>
                <a:cxn ang="0">
                  <a:pos x="39" y="640"/>
                </a:cxn>
                <a:cxn ang="0">
                  <a:pos x="33" y="617"/>
                </a:cxn>
                <a:cxn ang="0">
                  <a:pos x="28" y="595"/>
                </a:cxn>
                <a:cxn ang="0">
                  <a:pos x="22" y="572"/>
                </a:cxn>
                <a:cxn ang="0">
                  <a:pos x="19" y="550"/>
                </a:cxn>
                <a:cxn ang="0">
                  <a:pos x="13" y="527"/>
                </a:cxn>
                <a:cxn ang="0">
                  <a:pos x="9" y="505"/>
                </a:cxn>
                <a:cxn ang="0">
                  <a:pos x="4" y="483"/>
                </a:cxn>
                <a:cxn ang="0">
                  <a:pos x="0" y="460"/>
                </a:cxn>
              </a:cxnLst>
              <a:rect l="0" t="0" r="r" b="b"/>
              <a:pathLst>
                <a:path w="517" h="640">
                  <a:moveTo>
                    <a:pt x="0" y="460"/>
                  </a:moveTo>
                  <a:lnTo>
                    <a:pt x="11" y="445"/>
                  </a:lnTo>
                  <a:lnTo>
                    <a:pt x="39" y="407"/>
                  </a:lnTo>
                  <a:lnTo>
                    <a:pt x="81" y="352"/>
                  </a:lnTo>
                  <a:lnTo>
                    <a:pt x="132" y="288"/>
                  </a:lnTo>
                  <a:lnTo>
                    <a:pt x="186" y="219"/>
                  </a:lnTo>
                  <a:lnTo>
                    <a:pt x="241" y="157"/>
                  </a:lnTo>
                  <a:lnTo>
                    <a:pt x="288" y="106"/>
                  </a:lnTo>
                  <a:lnTo>
                    <a:pt x="328" y="74"/>
                  </a:lnTo>
                  <a:lnTo>
                    <a:pt x="357" y="53"/>
                  </a:lnTo>
                  <a:lnTo>
                    <a:pt x="383" y="37"/>
                  </a:lnTo>
                  <a:lnTo>
                    <a:pt x="405" y="21"/>
                  </a:lnTo>
                  <a:lnTo>
                    <a:pt x="424" y="10"/>
                  </a:lnTo>
                  <a:lnTo>
                    <a:pt x="438" y="2"/>
                  </a:lnTo>
                  <a:lnTo>
                    <a:pt x="448" y="0"/>
                  </a:lnTo>
                  <a:lnTo>
                    <a:pt x="455" y="2"/>
                  </a:lnTo>
                  <a:lnTo>
                    <a:pt x="461" y="11"/>
                  </a:lnTo>
                  <a:lnTo>
                    <a:pt x="465" y="26"/>
                  </a:lnTo>
                  <a:lnTo>
                    <a:pt x="472" y="49"/>
                  </a:lnTo>
                  <a:lnTo>
                    <a:pt x="480" y="74"/>
                  </a:lnTo>
                  <a:lnTo>
                    <a:pt x="489" y="105"/>
                  </a:lnTo>
                  <a:lnTo>
                    <a:pt x="497" y="134"/>
                  </a:lnTo>
                  <a:lnTo>
                    <a:pt x="505" y="161"/>
                  </a:lnTo>
                  <a:lnTo>
                    <a:pt x="511" y="183"/>
                  </a:lnTo>
                  <a:lnTo>
                    <a:pt x="517" y="199"/>
                  </a:lnTo>
                  <a:lnTo>
                    <a:pt x="515" y="207"/>
                  </a:lnTo>
                  <a:lnTo>
                    <a:pt x="504" y="210"/>
                  </a:lnTo>
                  <a:lnTo>
                    <a:pt x="484" y="210"/>
                  </a:lnTo>
                  <a:lnTo>
                    <a:pt x="460" y="211"/>
                  </a:lnTo>
                  <a:lnTo>
                    <a:pt x="430" y="213"/>
                  </a:lnTo>
                  <a:lnTo>
                    <a:pt x="396" y="222"/>
                  </a:lnTo>
                  <a:lnTo>
                    <a:pt x="360" y="239"/>
                  </a:lnTo>
                  <a:lnTo>
                    <a:pt x="323" y="269"/>
                  </a:lnTo>
                  <a:lnTo>
                    <a:pt x="283" y="310"/>
                  </a:lnTo>
                  <a:lnTo>
                    <a:pt x="237" y="365"/>
                  </a:lnTo>
                  <a:lnTo>
                    <a:pt x="189" y="425"/>
                  </a:lnTo>
                  <a:lnTo>
                    <a:pt x="144" y="488"/>
                  </a:lnTo>
                  <a:lnTo>
                    <a:pt x="102" y="546"/>
                  </a:lnTo>
                  <a:lnTo>
                    <a:pt x="69" y="595"/>
                  </a:lnTo>
                  <a:lnTo>
                    <a:pt x="47" y="627"/>
                  </a:lnTo>
                  <a:lnTo>
                    <a:pt x="39" y="640"/>
                  </a:lnTo>
                  <a:lnTo>
                    <a:pt x="33" y="617"/>
                  </a:lnTo>
                  <a:lnTo>
                    <a:pt x="28" y="595"/>
                  </a:lnTo>
                  <a:lnTo>
                    <a:pt x="22" y="572"/>
                  </a:lnTo>
                  <a:lnTo>
                    <a:pt x="19" y="550"/>
                  </a:lnTo>
                  <a:lnTo>
                    <a:pt x="13" y="527"/>
                  </a:lnTo>
                  <a:lnTo>
                    <a:pt x="9" y="505"/>
                  </a:lnTo>
                  <a:lnTo>
                    <a:pt x="4" y="483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/>
            <p:cNvSpPr>
              <a:spLocks/>
            </p:cNvSpPr>
            <p:nvPr/>
          </p:nvSpPr>
          <p:spPr bwMode="auto">
            <a:xfrm>
              <a:off x="5025" y="2137"/>
              <a:ext cx="117" cy="137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533" y="23"/>
                </a:cxn>
                <a:cxn ang="0">
                  <a:pos x="467" y="86"/>
                </a:cxn>
                <a:cxn ang="0">
                  <a:pos x="374" y="176"/>
                </a:cxn>
                <a:cxn ang="0">
                  <a:pos x="270" y="283"/>
                </a:cxn>
                <a:cxn ang="0">
                  <a:pos x="165" y="394"/>
                </a:cxn>
                <a:cxn ang="0">
                  <a:pos x="77" y="498"/>
                </a:cxn>
                <a:cxn ang="0">
                  <a:pos x="16" y="582"/>
                </a:cxn>
                <a:cxn ang="0">
                  <a:pos x="0" y="636"/>
                </a:cxn>
                <a:cxn ang="0">
                  <a:pos x="10" y="662"/>
                </a:cxn>
                <a:cxn ang="0">
                  <a:pos x="24" y="678"/>
                </a:cxn>
                <a:cxn ang="0">
                  <a:pos x="40" y="684"/>
                </a:cxn>
                <a:cxn ang="0">
                  <a:pos x="57" y="684"/>
                </a:cxn>
                <a:cxn ang="0">
                  <a:pos x="72" y="678"/>
                </a:cxn>
                <a:cxn ang="0">
                  <a:pos x="85" y="673"/>
                </a:cxn>
                <a:cxn ang="0">
                  <a:pos x="94" y="667"/>
                </a:cxn>
                <a:cxn ang="0">
                  <a:pos x="98" y="664"/>
                </a:cxn>
                <a:cxn ang="0">
                  <a:pos x="123" y="634"/>
                </a:cxn>
                <a:cxn ang="0">
                  <a:pos x="192" y="555"/>
                </a:cxn>
                <a:cxn ang="0">
                  <a:pos x="285" y="443"/>
                </a:cxn>
                <a:cxn ang="0">
                  <a:pos x="389" y="318"/>
                </a:cxn>
                <a:cxn ang="0">
                  <a:pos x="484" y="193"/>
                </a:cxn>
                <a:cxn ang="0">
                  <a:pos x="556" y="88"/>
                </a:cxn>
                <a:cxn ang="0">
                  <a:pos x="585" y="17"/>
                </a:cxn>
                <a:cxn ang="0">
                  <a:pos x="558" y="0"/>
                </a:cxn>
              </a:cxnLst>
              <a:rect l="0" t="0" r="r" b="b"/>
              <a:pathLst>
                <a:path w="585" h="684">
                  <a:moveTo>
                    <a:pt x="558" y="0"/>
                  </a:moveTo>
                  <a:lnTo>
                    <a:pt x="533" y="23"/>
                  </a:lnTo>
                  <a:lnTo>
                    <a:pt x="467" y="86"/>
                  </a:lnTo>
                  <a:lnTo>
                    <a:pt x="374" y="176"/>
                  </a:lnTo>
                  <a:lnTo>
                    <a:pt x="270" y="283"/>
                  </a:lnTo>
                  <a:lnTo>
                    <a:pt x="165" y="394"/>
                  </a:lnTo>
                  <a:lnTo>
                    <a:pt x="77" y="498"/>
                  </a:lnTo>
                  <a:lnTo>
                    <a:pt x="16" y="582"/>
                  </a:lnTo>
                  <a:lnTo>
                    <a:pt x="0" y="636"/>
                  </a:lnTo>
                  <a:lnTo>
                    <a:pt x="10" y="662"/>
                  </a:lnTo>
                  <a:lnTo>
                    <a:pt x="24" y="678"/>
                  </a:lnTo>
                  <a:lnTo>
                    <a:pt x="40" y="684"/>
                  </a:lnTo>
                  <a:lnTo>
                    <a:pt x="57" y="684"/>
                  </a:lnTo>
                  <a:lnTo>
                    <a:pt x="72" y="678"/>
                  </a:lnTo>
                  <a:lnTo>
                    <a:pt x="85" y="673"/>
                  </a:lnTo>
                  <a:lnTo>
                    <a:pt x="94" y="667"/>
                  </a:lnTo>
                  <a:lnTo>
                    <a:pt x="98" y="664"/>
                  </a:lnTo>
                  <a:lnTo>
                    <a:pt x="123" y="634"/>
                  </a:lnTo>
                  <a:lnTo>
                    <a:pt x="192" y="555"/>
                  </a:lnTo>
                  <a:lnTo>
                    <a:pt x="285" y="443"/>
                  </a:lnTo>
                  <a:lnTo>
                    <a:pt x="389" y="318"/>
                  </a:lnTo>
                  <a:lnTo>
                    <a:pt x="484" y="193"/>
                  </a:lnTo>
                  <a:lnTo>
                    <a:pt x="556" y="88"/>
                  </a:lnTo>
                  <a:lnTo>
                    <a:pt x="585" y="17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FFF0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/>
            <p:cNvSpPr>
              <a:spLocks/>
            </p:cNvSpPr>
            <p:nvPr/>
          </p:nvSpPr>
          <p:spPr bwMode="auto">
            <a:xfrm>
              <a:off x="4974" y="2329"/>
              <a:ext cx="47" cy="5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0" y="9"/>
                </a:cxn>
                <a:cxn ang="0">
                  <a:pos x="71" y="20"/>
                </a:cxn>
                <a:cxn ang="0">
                  <a:pos x="102" y="30"/>
                </a:cxn>
                <a:cxn ang="0">
                  <a:pos x="134" y="42"/>
                </a:cxn>
                <a:cxn ang="0">
                  <a:pos x="163" y="51"/>
                </a:cxn>
                <a:cxn ang="0">
                  <a:pos x="190" y="62"/>
                </a:cxn>
                <a:cxn ang="0">
                  <a:pos x="212" y="67"/>
                </a:cxn>
                <a:cxn ang="0">
                  <a:pos x="230" y="74"/>
                </a:cxn>
                <a:cxn ang="0">
                  <a:pos x="233" y="87"/>
                </a:cxn>
                <a:cxn ang="0">
                  <a:pos x="221" y="114"/>
                </a:cxn>
                <a:cxn ang="0">
                  <a:pos x="198" y="149"/>
                </a:cxn>
                <a:cxn ang="0">
                  <a:pos x="167" y="189"/>
                </a:cxn>
                <a:cxn ang="0">
                  <a:pos x="130" y="226"/>
                </a:cxn>
                <a:cxn ang="0">
                  <a:pos x="94" y="256"/>
                </a:cxn>
                <a:cxn ang="0">
                  <a:pos x="62" y="275"/>
                </a:cxn>
                <a:cxn ang="0">
                  <a:pos x="37" y="278"/>
                </a:cxn>
                <a:cxn ang="0">
                  <a:pos x="19" y="262"/>
                </a:cxn>
                <a:cxn ang="0">
                  <a:pos x="8" y="235"/>
                </a:cxn>
                <a:cxn ang="0">
                  <a:pos x="1" y="198"/>
                </a:cxn>
                <a:cxn ang="0">
                  <a:pos x="0" y="157"/>
                </a:cxn>
                <a:cxn ang="0">
                  <a:pos x="0" y="112"/>
                </a:cxn>
                <a:cxn ang="0">
                  <a:pos x="3" y="70"/>
                </a:cxn>
                <a:cxn ang="0">
                  <a:pos x="7" y="30"/>
                </a:cxn>
                <a:cxn ang="0">
                  <a:pos x="12" y="0"/>
                </a:cxn>
              </a:cxnLst>
              <a:rect l="0" t="0" r="r" b="b"/>
              <a:pathLst>
                <a:path w="233" h="278">
                  <a:moveTo>
                    <a:pt x="12" y="0"/>
                  </a:moveTo>
                  <a:lnTo>
                    <a:pt x="40" y="9"/>
                  </a:lnTo>
                  <a:lnTo>
                    <a:pt x="71" y="20"/>
                  </a:lnTo>
                  <a:lnTo>
                    <a:pt x="102" y="30"/>
                  </a:lnTo>
                  <a:lnTo>
                    <a:pt x="134" y="42"/>
                  </a:lnTo>
                  <a:lnTo>
                    <a:pt x="163" y="51"/>
                  </a:lnTo>
                  <a:lnTo>
                    <a:pt x="190" y="62"/>
                  </a:lnTo>
                  <a:lnTo>
                    <a:pt x="212" y="67"/>
                  </a:lnTo>
                  <a:lnTo>
                    <a:pt x="230" y="74"/>
                  </a:lnTo>
                  <a:lnTo>
                    <a:pt x="233" y="87"/>
                  </a:lnTo>
                  <a:lnTo>
                    <a:pt x="221" y="114"/>
                  </a:lnTo>
                  <a:lnTo>
                    <a:pt x="198" y="149"/>
                  </a:lnTo>
                  <a:lnTo>
                    <a:pt x="167" y="189"/>
                  </a:lnTo>
                  <a:lnTo>
                    <a:pt x="130" y="226"/>
                  </a:lnTo>
                  <a:lnTo>
                    <a:pt x="94" y="256"/>
                  </a:lnTo>
                  <a:lnTo>
                    <a:pt x="62" y="275"/>
                  </a:lnTo>
                  <a:lnTo>
                    <a:pt x="37" y="278"/>
                  </a:lnTo>
                  <a:lnTo>
                    <a:pt x="19" y="262"/>
                  </a:lnTo>
                  <a:lnTo>
                    <a:pt x="8" y="235"/>
                  </a:lnTo>
                  <a:lnTo>
                    <a:pt x="1" y="198"/>
                  </a:lnTo>
                  <a:lnTo>
                    <a:pt x="0" y="157"/>
                  </a:lnTo>
                  <a:lnTo>
                    <a:pt x="0" y="112"/>
                  </a:lnTo>
                  <a:lnTo>
                    <a:pt x="3" y="70"/>
                  </a:lnTo>
                  <a:lnTo>
                    <a:pt x="7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/>
            <p:cNvSpPr>
              <a:spLocks/>
            </p:cNvSpPr>
            <p:nvPr/>
          </p:nvSpPr>
          <p:spPr bwMode="auto">
            <a:xfrm>
              <a:off x="5293" y="1981"/>
              <a:ext cx="27" cy="29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79"/>
                </a:cxn>
                <a:cxn ang="0">
                  <a:pos x="5" y="67"/>
                </a:cxn>
                <a:cxn ang="0">
                  <a:pos x="11" y="51"/>
                </a:cxn>
                <a:cxn ang="0">
                  <a:pos x="21" y="35"/>
                </a:cxn>
                <a:cxn ang="0">
                  <a:pos x="32" y="18"/>
                </a:cxn>
                <a:cxn ang="0">
                  <a:pos x="47" y="7"/>
                </a:cxn>
                <a:cxn ang="0">
                  <a:pos x="63" y="0"/>
                </a:cxn>
                <a:cxn ang="0">
                  <a:pos x="83" y="3"/>
                </a:cxn>
                <a:cxn ang="0">
                  <a:pos x="99" y="10"/>
                </a:cxn>
                <a:cxn ang="0">
                  <a:pos x="112" y="17"/>
                </a:cxn>
                <a:cxn ang="0">
                  <a:pos x="123" y="25"/>
                </a:cxn>
                <a:cxn ang="0">
                  <a:pos x="130" y="35"/>
                </a:cxn>
                <a:cxn ang="0">
                  <a:pos x="132" y="44"/>
                </a:cxn>
                <a:cxn ang="0">
                  <a:pos x="133" y="58"/>
                </a:cxn>
                <a:cxn ang="0">
                  <a:pos x="131" y="73"/>
                </a:cxn>
                <a:cxn ang="0">
                  <a:pos x="127" y="92"/>
                </a:cxn>
                <a:cxn ang="0">
                  <a:pos x="118" y="111"/>
                </a:cxn>
                <a:cxn ang="0">
                  <a:pos x="106" y="127"/>
                </a:cxn>
                <a:cxn ang="0">
                  <a:pos x="90" y="137"/>
                </a:cxn>
                <a:cxn ang="0">
                  <a:pos x="73" y="143"/>
                </a:cxn>
                <a:cxn ang="0">
                  <a:pos x="53" y="141"/>
                </a:cxn>
                <a:cxn ang="0">
                  <a:pos x="34" y="132"/>
                </a:cxn>
                <a:cxn ang="0">
                  <a:pos x="15" y="113"/>
                </a:cxn>
                <a:cxn ang="0">
                  <a:pos x="0" y="84"/>
                </a:cxn>
              </a:cxnLst>
              <a:rect l="0" t="0" r="r" b="b"/>
              <a:pathLst>
                <a:path w="133" h="143">
                  <a:moveTo>
                    <a:pt x="0" y="84"/>
                  </a:moveTo>
                  <a:lnTo>
                    <a:pt x="0" y="79"/>
                  </a:lnTo>
                  <a:lnTo>
                    <a:pt x="5" y="67"/>
                  </a:lnTo>
                  <a:lnTo>
                    <a:pt x="11" y="51"/>
                  </a:lnTo>
                  <a:lnTo>
                    <a:pt x="21" y="35"/>
                  </a:lnTo>
                  <a:lnTo>
                    <a:pt x="32" y="18"/>
                  </a:lnTo>
                  <a:lnTo>
                    <a:pt x="47" y="7"/>
                  </a:lnTo>
                  <a:lnTo>
                    <a:pt x="63" y="0"/>
                  </a:lnTo>
                  <a:lnTo>
                    <a:pt x="83" y="3"/>
                  </a:lnTo>
                  <a:lnTo>
                    <a:pt x="99" y="10"/>
                  </a:lnTo>
                  <a:lnTo>
                    <a:pt x="112" y="17"/>
                  </a:lnTo>
                  <a:lnTo>
                    <a:pt x="123" y="25"/>
                  </a:lnTo>
                  <a:lnTo>
                    <a:pt x="130" y="35"/>
                  </a:lnTo>
                  <a:lnTo>
                    <a:pt x="132" y="44"/>
                  </a:lnTo>
                  <a:lnTo>
                    <a:pt x="133" y="58"/>
                  </a:lnTo>
                  <a:lnTo>
                    <a:pt x="131" y="73"/>
                  </a:lnTo>
                  <a:lnTo>
                    <a:pt x="127" y="92"/>
                  </a:lnTo>
                  <a:lnTo>
                    <a:pt x="118" y="111"/>
                  </a:lnTo>
                  <a:lnTo>
                    <a:pt x="106" y="127"/>
                  </a:lnTo>
                  <a:lnTo>
                    <a:pt x="90" y="137"/>
                  </a:lnTo>
                  <a:lnTo>
                    <a:pt x="73" y="143"/>
                  </a:lnTo>
                  <a:lnTo>
                    <a:pt x="53" y="141"/>
                  </a:lnTo>
                  <a:lnTo>
                    <a:pt x="34" y="132"/>
                  </a:lnTo>
                  <a:lnTo>
                    <a:pt x="15" y="113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/>
            <p:cNvSpPr>
              <a:spLocks/>
            </p:cNvSpPr>
            <p:nvPr/>
          </p:nvSpPr>
          <p:spPr bwMode="auto">
            <a:xfrm>
              <a:off x="4820" y="2480"/>
              <a:ext cx="105" cy="91"/>
            </a:xfrm>
            <a:custGeom>
              <a:avLst/>
              <a:gdLst/>
              <a:ahLst/>
              <a:cxnLst>
                <a:cxn ang="0">
                  <a:pos x="0" y="459"/>
                </a:cxn>
                <a:cxn ang="0">
                  <a:pos x="49" y="399"/>
                </a:cxn>
                <a:cxn ang="0">
                  <a:pos x="99" y="340"/>
                </a:cxn>
                <a:cxn ang="0">
                  <a:pos x="148" y="281"/>
                </a:cxn>
                <a:cxn ang="0">
                  <a:pos x="197" y="225"/>
                </a:cxn>
                <a:cxn ang="0">
                  <a:pos x="244" y="167"/>
                </a:cxn>
                <a:cxn ang="0">
                  <a:pos x="291" y="111"/>
                </a:cxn>
                <a:cxn ang="0">
                  <a:pos x="339" y="55"/>
                </a:cxn>
                <a:cxn ang="0">
                  <a:pos x="387" y="0"/>
                </a:cxn>
                <a:cxn ang="0">
                  <a:pos x="403" y="11"/>
                </a:cxn>
                <a:cxn ang="0">
                  <a:pos x="420" y="24"/>
                </a:cxn>
                <a:cxn ang="0">
                  <a:pos x="437" y="34"/>
                </a:cxn>
                <a:cxn ang="0">
                  <a:pos x="455" y="47"/>
                </a:cxn>
                <a:cxn ang="0">
                  <a:pos x="471" y="59"/>
                </a:cxn>
                <a:cxn ang="0">
                  <a:pos x="489" y="70"/>
                </a:cxn>
                <a:cxn ang="0">
                  <a:pos x="505" y="82"/>
                </a:cxn>
                <a:cxn ang="0">
                  <a:pos x="522" y="95"/>
                </a:cxn>
                <a:cxn ang="0">
                  <a:pos x="492" y="138"/>
                </a:cxn>
                <a:cxn ang="0">
                  <a:pos x="462" y="182"/>
                </a:cxn>
                <a:cxn ang="0">
                  <a:pos x="431" y="227"/>
                </a:cxn>
                <a:cxn ang="0">
                  <a:pos x="401" y="272"/>
                </a:cxn>
                <a:cxn ang="0">
                  <a:pos x="370" y="316"/>
                </a:cxn>
                <a:cxn ang="0">
                  <a:pos x="339" y="362"/>
                </a:cxn>
                <a:cxn ang="0">
                  <a:pos x="308" y="407"/>
                </a:cxn>
                <a:cxn ang="0">
                  <a:pos x="277" y="454"/>
                </a:cxn>
                <a:cxn ang="0">
                  <a:pos x="242" y="454"/>
                </a:cxn>
                <a:cxn ang="0">
                  <a:pos x="209" y="455"/>
                </a:cxn>
                <a:cxn ang="0">
                  <a:pos x="174" y="455"/>
                </a:cxn>
                <a:cxn ang="0">
                  <a:pos x="140" y="456"/>
                </a:cxn>
                <a:cxn ang="0">
                  <a:pos x="105" y="456"/>
                </a:cxn>
                <a:cxn ang="0">
                  <a:pos x="70" y="456"/>
                </a:cxn>
                <a:cxn ang="0">
                  <a:pos x="35" y="457"/>
                </a:cxn>
                <a:cxn ang="0">
                  <a:pos x="0" y="459"/>
                </a:cxn>
              </a:cxnLst>
              <a:rect l="0" t="0" r="r" b="b"/>
              <a:pathLst>
                <a:path w="522" h="459">
                  <a:moveTo>
                    <a:pt x="0" y="459"/>
                  </a:moveTo>
                  <a:lnTo>
                    <a:pt x="49" y="399"/>
                  </a:lnTo>
                  <a:lnTo>
                    <a:pt x="99" y="340"/>
                  </a:lnTo>
                  <a:lnTo>
                    <a:pt x="148" y="281"/>
                  </a:lnTo>
                  <a:lnTo>
                    <a:pt x="197" y="225"/>
                  </a:lnTo>
                  <a:lnTo>
                    <a:pt x="244" y="167"/>
                  </a:lnTo>
                  <a:lnTo>
                    <a:pt x="291" y="111"/>
                  </a:lnTo>
                  <a:lnTo>
                    <a:pt x="339" y="55"/>
                  </a:lnTo>
                  <a:lnTo>
                    <a:pt x="387" y="0"/>
                  </a:lnTo>
                  <a:lnTo>
                    <a:pt x="403" y="11"/>
                  </a:lnTo>
                  <a:lnTo>
                    <a:pt x="420" y="24"/>
                  </a:lnTo>
                  <a:lnTo>
                    <a:pt x="437" y="34"/>
                  </a:lnTo>
                  <a:lnTo>
                    <a:pt x="455" y="47"/>
                  </a:lnTo>
                  <a:lnTo>
                    <a:pt x="471" y="59"/>
                  </a:lnTo>
                  <a:lnTo>
                    <a:pt x="489" y="70"/>
                  </a:lnTo>
                  <a:lnTo>
                    <a:pt x="505" y="82"/>
                  </a:lnTo>
                  <a:lnTo>
                    <a:pt x="522" y="95"/>
                  </a:lnTo>
                  <a:lnTo>
                    <a:pt x="492" y="138"/>
                  </a:lnTo>
                  <a:lnTo>
                    <a:pt x="462" y="182"/>
                  </a:lnTo>
                  <a:lnTo>
                    <a:pt x="431" y="227"/>
                  </a:lnTo>
                  <a:lnTo>
                    <a:pt x="401" y="272"/>
                  </a:lnTo>
                  <a:lnTo>
                    <a:pt x="370" y="316"/>
                  </a:lnTo>
                  <a:lnTo>
                    <a:pt x="339" y="362"/>
                  </a:lnTo>
                  <a:lnTo>
                    <a:pt x="308" y="407"/>
                  </a:lnTo>
                  <a:lnTo>
                    <a:pt x="277" y="454"/>
                  </a:lnTo>
                  <a:lnTo>
                    <a:pt x="242" y="454"/>
                  </a:lnTo>
                  <a:lnTo>
                    <a:pt x="209" y="455"/>
                  </a:lnTo>
                  <a:lnTo>
                    <a:pt x="174" y="455"/>
                  </a:lnTo>
                  <a:lnTo>
                    <a:pt x="140" y="456"/>
                  </a:lnTo>
                  <a:lnTo>
                    <a:pt x="105" y="456"/>
                  </a:lnTo>
                  <a:lnTo>
                    <a:pt x="70" y="456"/>
                  </a:lnTo>
                  <a:lnTo>
                    <a:pt x="35" y="457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3" name="Elbow Connector 92"/>
          <p:cNvCxnSpPr>
            <a:stCxn id="49" idx="0"/>
            <a:endCxn id="11" idx="0"/>
          </p:cNvCxnSpPr>
          <p:nvPr/>
        </p:nvCxnSpPr>
        <p:spPr>
          <a:xfrm rot="5400000" flipH="1" flipV="1">
            <a:off x="5600700" y="1104900"/>
            <a:ext cx="1219200" cy="2514600"/>
          </a:xfrm>
          <a:prstGeom prst="bentConnector3">
            <a:avLst>
              <a:gd name="adj1" fmla="val 118750"/>
            </a:avLst>
          </a:prstGeom>
          <a:ln w="571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1" idx="2"/>
            <a:endCxn id="74" idx="0"/>
          </p:cNvCxnSpPr>
          <p:nvPr/>
        </p:nvCxnSpPr>
        <p:spPr>
          <a:xfrm rot="5400000">
            <a:off x="6980490" y="3856290"/>
            <a:ext cx="974220" cy="1588"/>
          </a:xfrm>
          <a:prstGeom prst="bentConnector3">
            <a:avLst>
              <a:gd name="adj1" fmla="val 50000"/>
            </a:avLst>
          </a:prstGeom>
          <a:ln w="571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867400" y="914400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KPI Selection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en-US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  <a:latin typeface="Arial"/>
              </a:rPr>
              <a:t>Conclusions</a:t>
            </a:r>
            <a:endParaRPr lang="en-US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en-US" sz="2000">
              <a:solidFill>
                <a:srgbClr val="A9A9A9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p Arrow 14"/>
          <p:cNvSpPr/>
          <p:nvPr/>
        </p:nvSpPr>
        <p:spPr>
          <a:xfrm>
            <a:off x="4114800" y="1371600"/>
            <a:ext cx="990600" cy="4953000"/>
          </a:xfrm>
          <a:prstGeom prst="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5334000"/>
            <a:ext cx="4038600" cy="685800"/>
          </a:xfrm>
          <a:prstGeom prst="rect">
            <a:avLst/>
          </a:prstGeom>
          <a:solidFill>
            <a:srgbClr val="3366FF">
              <a:alpha val="6862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Raw 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4419600"/>
            <a:ext cx="4038600" cy="685800"/>
          </a:xfrm>
          <a:prstGeom prst="rect">
            <a:avLst/>
          </a:prstGeom>
          <a:solidFill>
            <a:srgbClr val="6699FF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Summarization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3505200"/>
            <a:ext cx="4038600" cy="685800"/>
          </a:xfrm>
          <a:prstGeom prst="rect">
            <a:avLst/>
          </a:prstGeom>
          <a:solidFill>
            <a:srgbClr val="53D2FF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Feature extraction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2590800"/>
            <a:ext cx="4038600" cy="685800"/>
          </a:xfrm>
          <a:prstGeom prst="rect">
            <a:avLst/>
          </a:prstGeom>
          <a:solidFill>
            <a:srgbClr val="BDEEFF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Statistical analyses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1676400"/>
            <a:ext cx="4038600" cy="685800"/>
          </a:xfrm>
          <a:prstGeom prst="rect">
            <a:avLst/>
          </a:prstGeom>
          <a:solidFill>
            <a:srgbClr val="C9F1FF">
              <a:alpha val="6862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Automatic diagnosis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705600" y="2590800"/>
            <a:ext cx="457200" cy="3429000"/>
          </a:xfrm>
          <a:prstGeom prst="rightBrace">
            <a:avLst>
              <a:gd name="adj1" fmla="val 4522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6273225"/>
            <a:ext cx="376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Distributed system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0" y="3810000"/>
            <a:ext cx="1485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Artemis</a:t>
            </a:r>
            <a:br>
              <a:rPr lang="en-US" sz="3200" dirty="0" smtClean="0"/>
            </a:br>
            <a:r>
              <a:rPr lang="en-US" sz="3200" dirty="0" smtClean="0"/>
              <a:t>today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239000" y="1752600"/>
            <a:ext cx="952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Goal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://www3.ac-clermont.fr/etabliss/tremonteix/SitePAC/PAC/TrvxElev/Images/Sculptures/Artemis/artemi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362200" cy="3310089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096000" cy="1470025"/>
          </a:xfrm>
        </p:spPr>
        <p:txBody>
          <a:bodyPr/>
          <a:lstStyle/>
          <a:p>
            <a:r>
              <a:rPr lang="en-US" dirty="0" smtClean="0"/>
              <a:t>Hunting for Bugs</a:t>
            </a:r>
            <a:br>
              <a:rPr lang="en-US" dirty="0" smtClean="0"/>
            </a:br>
            <a:r>
              <a:rPr lang="en-US" dirty="0" smtClean="0"/>
              <a:t>with Artemis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2743200"/>
            <a:ext cx="6934200" cy="35052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Gabriela F.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Creţu-Ciocârlie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Arial"/>
              </a:rPr>
              <a:t>Mihai Budiu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Moises Goldszmidt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Microsoft Research, Silicon Valley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WASL 2008</a:t>
            </a:r>
          </a:p>
          <a:p>
            <a:endParaRPr lang="en-US" dirty="0"/>
          </a:p>
        </p:txBody>
      </p:sp>
      <p:pic>
        <p:nvPicPr>
          <p:cNvPr id="1027" name="Picture 3" descr="C:\Users\mbudiu.NORTHAMERICA\AppData\Local\Microsoft\Windows\Temporary Internet Files\Content.IE5\Q66KDYQD\MPj0436551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14144" cy="28589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6550223"/>
            <a:ext cx="832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This presentation is built and should be viewed with </a:t>
            </a:r>
            <a:r>
              <a:rPr lang="en-US" sz="1400" dirty="0" err="1" smtClean="0"/>
              <a:t>pptPlex</a:t>
            </a:r>
            <a:r>
              <a:rPr lang="en-US" sz="1400" dirty="0" smtClean="0"/>
              <a:t>: </a:t>
            </a:r>
            <a:r>
              <a:rPr lang="en-US" sz="1400" dirty="0" smtClean="0"/>
              <a:t>http://www.officelabs.com/projects/pptPlex/Pages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867400" cy="1143000"/>
          </a:xfrm>
        </p:spPr>
        <p:txBody>
          <a:bodyPr/>
          <a:lstStyle/>
          <a:p>
            <a:r>
              <a:rPr lang="en-US" dirty="0" smtClean="0"/>
              <a:t>Artemis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sz="4400" dirty="0" smtClean="0"/>
              <a:t>One-stop shop for performance analysis of distributed systems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" name="Picture 5" descr="http://www3.ac-clermont.fr/etabliss/tremonteix/SitePAC/PAC/TrvxElev/Images/Sculptures/Artemis/artemi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8980" y="3793846"/>
            <a:ext cx="1522615" cy="2133600"/>
          </a:xfrm>
          <a:prstGeom prst="rect">
            <a:avLst/>
          </a:prstGeom>
          <a:noFill/>
        </p:spPr>
      </p:pic>
      <p:pic>
        <p:nvPicPr>
          <p:cNvPr id="1123" name="Picture 99" descr="C:\Users\mbudiu\AppData\Local\Microsoft\Windows\Temporary Internet Files\Content.IE5\ZICWYC0U\MCHH02320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7180" y="4632046"/>
            <a:ext cx="1760220" cy="1463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mbudiu\AppData\Local\Microsoft\Windows\Temporary Internet Files\Content.IE5\A0W98ILJ\MPj0404890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2971800" cy="212271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5334000" cy="1143000"/>
          </a:xfrm>
        </p:spPr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133600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1) </a:t>
            </a:r>
            <a:r>
              <a:rPr lang="en-US" sz="3600" b="1" dirty="0" smtClean="0"/>
              <a:t>Modular</a:t>
            </a:r>
            <a:r>
              <a:rPr lang="en-US" sz="3600" dirty="0" smtClean="0"/>
              <a:t>: </a:t>
            </a:r>
            <a:br>
              <a:rPr lang="en-US" sz="3600" dirty="0" smtClean="0"/>
            </a:br>
            <a:r>
              <a:rPr lang="en-US" sz="3600" dirty="0" smtClean="0"/>
              <a:t>	Separate generic from</a:t>
            </a:r>
            <a:br>
              <a:rPr lang="en-US" sz="3600" dirty="0" smtClean="0"/>
            </a:br>
            <a:r>
              <a:rPr lang="en-US" sz="3600" dirty="0" smtClean="0"/>
              <a:t>	application </a:t>
            </a:r>
            <a:r>
              <a:rPr lang="en-US" sz="3600" dirty="0" smtClean="0"/>
              <a:t>specific parts</a:t>
            </a:r>
          </a:p>
          <a:p>
            <a:r>
              <a:rPr lang="en-US" sz="3600" dirty="0" smtClean="0"/>
              <a:t>2) </a:t>
            </a:r>
            <a:r>
              <a:rPr lang="en-US" sz="3600" b="1" dirty="0" smtClean="0"/>
              <a:t>Extensible: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	add </a:t>
            </a:r>
            <a:r>
              <a:rPr lang="en-US" sz="3600" dirty="0" smtClean="0"/>
              <a:t>new </a:t>
            </a:r>
            <a:r>
              <a:rPr lang="en-US" sz="3600" dirty="0" smtClean="0"/>
              <a:t>analyses </a:t>
            </a:r>
            <a:r>
              <a:rPr lang="en-US" sz="3600" dirty="0" smtClean="0"/>
              <a:t>via plug-ins</a:t>
            </a:r>
          </a:p>
          <a:p>
            <a:r>
              <a:rPr lang="en-US" sz="3600" dirty="0" smtClean="0"/>
              <a:t>3) </a:t>
            </a:r>
            <a:r>
              <a:rPr lang="en-US" sz="3600" b="1" dirty="0" smtClean="0"/>
              <a:t>Interactive: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	human expert part of the analysis loop</a:t>
            </a:r>
            <a:endParaRPr lang="en-US" sz="3600" dirty="0" smtClean="0"/>
          </a:p>
          <a:p>
            <a:pPr lvl="1"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en-US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  <a:latin typeface="Arial"/>
              </a:rPr>
              <a:t>System Architecture</a:t>
            </a:r>
            <a:endParaRPr lang="en-US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en-US" sz="2000">
              <a:solidFill>
                <a:srgbClr val="A9A9A9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2400" y="2895599"/>
            <a:ext cx="8839200" cy="3853543"/>
          </a:xfrm>
          <a:prstGeom prst="rect">
            <a:avLst/>
          </a:prstGeom>
          <a:solidFill>
            <a:srgbClr val="BDEE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52400" y="152400"/>
            <a:ext cx="8839200" cy="2743200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285" y="228600"/>
            <a:ext cx="411937" cy="1295400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5325" y="228600"/>
            <a:ext cx="411937" cy="12954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6365" y="228600"/>
            <a:ext cx="411937" cy="1295400"/>
          </a:xfrm>
          <a:prstGeom prst="rect">
            <a:avLst/>
          </a:prstGeom>
          <a:noFill/>
        </p:spPr>
      </p:pic>
      <p:pic>
        <p:nvPicPr>
          <p:cNvPr id="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7405" y="228600"/>
            <a:ext cx="411937" cy="12954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8445" y="228600"/>
            <a:ext cx="411937" cy="1295400"/>
          </a:xfrm>
          <a:prstGeom prst="rect">
            <a:avLst/>
          </a:prstGeom>
          <a:noFill/>
        </p:spPr>
      </p:pic>
      <p:pic>
        <p:nvPicPr>
          <p:cNvPr id="10" name="Picture 3" descr="C:\Users\mbudiu\AppData\Local\Microsoft\Windows\Temporary Internet Files\Content.IE5\A0W98ILJ\MCj0439595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1" y="2286000"/>
            <a:ext cx="3352799" cy="4572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2979022" y="1676400"/>
            <a:ext cx="533400" cy="381000"/>
            <a:chOff x="2133600" y="1676400"/>
            <a:chExt cx="533400" cy="381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80062" y="1676400"/>
            <a:ext cx="533400" cy="381000"/>
            <a:chOff x="2133600" y="1676400"/>
            <a:chExt cx="533400" cy="381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81102" y="1676400"/>
            <a:ext cx="533400" cy="381000"/>
            <a:chOff x="2133600" y="1676400"/>
            <a:chExt cx="533400" cy="3810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82142" y="1676400"/>
            <a:ext cx="533400" cy="381000"/>
            <a:chOff x="2133600" y="1676400"/>
            <a:chExt cx="533400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783182" y="1676400"/>
            <a:ext cx="533400" cy="381000"/>
            <a:chOff x="2133600" y="1676400"/>
            <a:chExt cx="533400" cy="3810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629400" y="16002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Logs</a:t>
            </a:r>
            <a:endParaRPr lang="en-US" sz="2400" i="1" dirty="0"/>
          </a:p>
        </p:txBody>
      </p:sp>
      <p:pic>
        <p:nvPicPr>
          <p:cNvPr id="42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4178" y="3276600"/>
            <a:ext cx="613339" cy="62103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6629400" y="3272135"/>
            <a:ext cx="137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Database</a:t>
            </a:r>
            <a:endParaRPr lang="en-US" sz="2400" i="1" dirty="0"/>
          </a:p>
        </p:txBody>
      </p:sp>
      <p:sp>
        <p:nvSpPr>
          <p:cNvPr id="44" name="Rectangle 43"/>
          <p:cNvSpPr/>
          <p:nvPr/>
        </p:nvSpPr>
        <p:spPr>
          <a:xfrm>
            <a:off x="3352800" y="2971800"/>
            <a:ext cx="2895600" cy="1143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5" descr="C:\Users\mbudiu\AppData\Local\Microsoft\Windows\Temporary Internet Files\Content.IE5\A0W98ILJ\MCj0431629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8512676" flipH="1" flipV="1">
            <a:off x="4357090" y="3899890"/>
            <a:ext cx="1571830" cy="1571830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6629400" y="4491335"/>
            <a:ext cx="79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View</a:t>
            </a:r>
            <a:endParaRPr lang="en-US" sz="2400" i="1" dirty="0"/>
          </a:p>
        </p:txBody>
      </p:sp>
      <p:sp>
        <p:nvSpPr>
          <p:cNvPr id="47" name="Down Arrow 46"/>
          <p:cNvSpPr/>
          <p:nvPr/>
        </p:nvSpPr>
        <p:spPr>
          <a:xfrm>
            <a:off x="4419600" y="27432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4648200" y="41148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4800600" y="52578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30480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37338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44196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51054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7912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582416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512312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442208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372104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302000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 rot="5400000">
            <a:off x="3562350" y="5886450"/>
            <a:ext cx="457200" cy="4191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 rot="12954867">
            <a:off x="3550678" y="4069781"/>
            <a:ext cx="457200" cy="108267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4336178" y="3200400"/>
          <a:ext cx="1666240" cy="726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210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6629400" y="2362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Data collection</a:t>
            </a:r>
            <a:endParaRPr lang="en-US" sz="24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6629400" y="685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Distributed system</a:t>
            </a:r>
            <a:endParaRPr lang="en-US" sz="2400" i="1" dirty="0"/>
          </a:p>
        </p:txBody>
      </p:sp>
      <p:pic>
        <p:nvPicPr>
          <p:cNvPr id="68" name="Picture 1" descr="C:\Users\mbudiu.NORTHAMERICA\AppData\Local\Microsoft\Windows\Temporary Internet Files\Content.IE5\Q66KDYQD\MCj0292572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334000"/>
            <a:ext cx="1492729" cy="1099109"/>
          </a:xfrm>
          <a:prstGeom prst="rect">
            <a:avLst/>
          </a:prstGeom>
          <a:noFill/>
        </p:spPr>
      </p:pic>
      <p:sp>
        <p:nvSpPr>
          <p:cNvPr id="69" name="TextBox 68"/>
          <p:cNvSpPr txBox="1"/>
          <p:nvPr/>
        </p:nvSpPr>
        <p:spPr>
          <a:xfrm>
            <a:off x="914400" y="586740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Plug-ins</a:t>
            </a:r>
            <a:endParaRPr lang="en-US" sz="24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6629400" y="5715000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GUI</a:t>
            </a:r>
            <a:endParaRPr lang="en-US" sz="2400" i="1" dirty="0"/>
          </a:p>
        </p:txBody>
      </p: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5486400"/>
            <a:ext cx="1676926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TextBox 76"/>
          <p:cNvSpPr txBox="1"/>
          <p:nvPr/>
        </p:nvSpPr>
        <p:spPr>
          <a:xfrm>
            <a:off x="228600" y="914400"/>
            <a:ext cx="2746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Distributed</a:t>
            </a:r>
            <a:endParaRPr lang="en-US" sz="4400" dirty="0"/>
          </a:p>
        </p:txBody>
      </p:sp>
      <p:sp>
        <p:nvSpPr>
          <p:cNvPr id="78" name="TextBox 77"/>
          <p:cNvSpPr txBox="1"/>
          <p:nvPr/>
        </p:nvSpPr>
        <p:spPr>
          <a:xfrm>
            <a:off x="228600" y="3657600"/>
            <a:ext cx="1354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Local</a:t>
            </a:r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52400" y="5333999"/>
            <a:ext cx="2819400" cy="1404257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52400" y="4191000"/>
            <a:ext cx="8839200" cy="1143000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152400" y="2895600"/>
            <a:ext cx="8839200" cy="1295400"/>
          </a:xfrm>
          <a:prstGeom prst="rect">
            <a:avLst/>
          </a:prstGeom>
          <a:solidFill>
            <a:srgbClr val="BDEE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71800" y="5334000"/>
            <a:ext cx="6019800" cy="1415142"/>
          </a:xfrm>
          <a:prstGeom prst="rect">
            <a:avLst/>
          </a:prstGeom>
          <a:solidFill>
            <a:srgbClr val="BDEE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52400" y="152400"/>
            <a:ext cx="8839200" cy="2743200"/>
          </a:xfrm>
          <a:prstGeom prst="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285" y="228600"/>
            <a:ext cx="411937" cy="1295400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5325" y="228600"/>
            <a:ext cx="411937" cy="12954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6365" y="228600"/>
            <a:ext cx="411937" cy="1295400"/>
          </a:xfrm>
          <a:prstGeom prst="rect">
            <a:avLst/>
          </a:prstGeom>
          <a:noFill/>
        </p:spPr>
      </p:pic>
      <p:pic>
        <p:nvPicPr>
          <p:cNvPr id="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7405" y="228600"/>
            <a:ext cx="411937" cy="12954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8445" y="228600"/>
            <a:ext cx="411937" cy="1295400"/>
          </a:xfrm>
          <a:prstGeom prst="rect">
            <a:avLst/>
          </a:prstGeom>
          <a:noFill/>
        </p:spPr>
      </p:pic>
      <p:pic>
        <p:nvPicPr>
          <p:cNvPr id="10" name="Picture 3" descr="C:\Users\mbudiu\AppData\Local\Microsoft\Windows\Temporary Internet Files\Content.IE5\A0W98ILJ\MCj0439595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1" y="2286000"/>
            <a:ext cx="3352799" cy="457200"/>
          </a:xfrm>
          <a:prstGeom prst="rect">
            <a:avLst/>
          </a:prstGeom>
          <a:noFill/>
        </p:spPr>
      </p:pic>
      <p:grpSp>
        <p:nvGrpSpPr>
          <p:cNvPr id="2" name="Group 10"/>
          <p:cNvGrpSpPr/>
          <p:nvPr/>
        </p:nvGrpSpPr>
        <p:grpSpPr>
          <a:xfrm>
            <a:off x="2979022" y="1676400"/>
            <a:ext cx="533400" cy="381000"/>
            <a:chOff x="2133600" y="1676400"/>
            <a:chExt cx="533400" cy="381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3680062" y="1676400"/>
            <a:ext cx="533400" cy="381000"/>
            <a:chOff x="2133600" y="1676400"/>
            <a:chExt cx="533400" cy="381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4381102" y="1676400"/>
            <a:ext cx="533400" cy="381000"/>
            <a:chOff x="2133600" y="1676400"/>
            <a:chExt cx="533400" cy="3810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28"/>
          <p:cNvGrpSpPr/>
          <p:nvPr/>
        </p:nvGrpSpPr>
        <p:grpSpPr>
          <a:xfrm>
            <a:off x="5082142" y="1676400"/>
            <a:ext cx="533400" cy="381000"/>
            <a:chOff x="2133600" y="1676400"/>
            <a:chExt cx="533400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34"/>
          <p:cNvGrpSpPr/>
          <p:nvPr/>
        </p:nvGrpSpPr>
        <p:grpSpPr>
          <a:xfrm>
            <a:off x="5783182" y="1676400"/>
            <a:ext cx="533400" cy="381000"/>
            <a:chOff x="2133600" y="1676400"/>
            <a:chExt cx="533400" cy="3810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209800" y="1751012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209800" y="18272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209800" y="19034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209800" y="1979612"/>
              <a:ext cx="228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133600" y="1676400"/>
              <a:ext cx="533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629400" y="16002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Logs</a:t>
            </a:r>
            <a:endParaRPr lang="en-US" sz="2400" i="1" dirty="0"/>
          </a:p>
        </p:txBody>
      </p:sp>
      <p:pic>
        <p:nvPicPr>
          <p:cNvPr id="42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4178" y="3276600"/>
            <a:ext cx="613339" cy="62103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6629400" y="3272135"/>
            <a:ext cx="137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Database</a:t>
            </a:r>
            <a:endParaRPr lang="en-US" sz="2400" i="1" dirty="0"/>
          </a:p>
        </p:txBody>
      </p:sp>
      <p:sp>
        <p:nvSpPr>
          <p:cNvPr id="44" name="Rectangle 43"/>
          <p:cNvSpPr/>
          <p:nvPr/>
        </p:nvSpPr>
        <p:spPr>
          <a:xfrm>
            <a:off x="3352800" y="2971800"/>
            <a:ext cx="2895600" cy="1143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5" descr="C:\Users\mbudiu\AppData\Local\Microsoft\Windows\Temporary Internet Files\Content.IE5\A0W98ILJ\MCj0431629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8512676" flipH="1" flipV="1">
            <a:off x="4357090" y="3899890"/>
            <a:ext cx="1571830" cy="1571830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6629400" y="4491335"/>
            <a:ext cx="79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View</a:t>
            </a:r>
            <a:endParaRPr lang="en-US" sz="2400" i="1" dirty="0"/>
          </a:p>
        </p:txBody>
      </p:sp>
      <p:sp>
        <p:nvSpPr>
          <p:cNvPr id="47" name="Down Arrow 46"/>
          <p:cNvSpPr/>
          <p:nvPr/>
        </p:nvSpPr>
        <p:spPr>
          <a:xfrm>
            <a:off x="4419600" y="27432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4648200" y="41148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4800600" y="52578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30480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37338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44196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51054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791200" y="2057400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582416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512312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442208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372104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3020007" y="1466462"/>
            <a:ext cx="457200" cy="2286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 rot="5400000">
            <a:off x="3562350" y="5886450"/>
            <a:ext cx="457200" cy="4191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 rot="12954867">
            <a:off x="3550678" y="4069781"/>
            <a:ext cx="457200" cy="108267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4336178" y="3200400"/>
          <a:ext cx="1666240" cy="726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210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121073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6629400" y="2362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Data collection</a:t>
            </a:r>
            <a:endParaRPr lang="en-US" sz="24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6629400" y="685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Distributed system</a:t>
            </a:r>
            <a:endParaRPr lang="en-US" sz="2400" i="1" dirty="0"/>
          </a:p>
        </p:txBody>
      </p:sp>
      <p:pic>
        <p:nvPicPr>
          <p:cNvPr id="68" name="Picture 1" descr="C:\Users\mbudiu.NORTHAMERICA\AppData\Local\Microsoft\Windows\Temporary Internet Files\Content.IE5\Q66KDYQD\MCj0292572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334000"/>
            <a:ext cx="1492729" cy="1099109"/>
          </a:xfrm>
          <a:prstGeom prst="rect">
            <a:avLst/>
          </a:prstGeom>
          <a:noFill/>
        </p:spPr>
      </p:pic>
      <p:sp>
        <p:nvSpPr>
          <p:cNvPr id="69" name="TextBox 68"/>
          <p:cNvSpPr txBox="1"/>
          <p:nvPr/>
        </p:nvSpPr>
        <p:spPr>
          <a:xfrm>
            <a:off x="914400" y="586740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Plug-ins</a:t>
            </a:r>
            <a:endParaRPr lang="en-US" sz="24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6629400" y="5715000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GUI</a:t>
            </a:r>
            <a:endParaRPr lang="en-US" sz="2400" i="1" dirty="0"/>
          </a:p>
        </p:txBody>
      </p: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5486400"/>
            <a:ext cx="1676926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TextBox 76"/>
          <p:cNvSpPr txBox="1"/>
          <p:nvPr/>
        </p:nvSpPr>
        <p:spPr>
          <a:xfrm>
            <a:off x="152400" y="914400"/>
            <a:ext cx="29511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Application-</a:t>
            </a:r>
            <a:br>
              <a:rPr lang="en-US" sz="4400" dirty="0" smtClean="0"/>
            </a:br>
            <a:r>
              <a:rPr lang="en-US" sz="4400" dirty="0" smtClean="0"/>
              <a:t>Specific</a:t>
            </a:r>
            <a:endParaRPr lang="en-US" sz="4400" dirty="0"/>
          </a:p>
        </p:txBody>
      </p:sp>
      <p:sp>
        <p:nvSpPr>
          <p:cNvPr id="78" name="TextBox 77"/>
          <p:cNvSpPr txBox="1"/>
          <p:nvPr/>
        </p:nvSpPr>
        <p:spPr>
          <a:xfrm>
            <a:off x="228600" y="3200400"/>
            <a:ext cx="1963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Generic</a:t>
            </a: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en-US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  <a:latin typeface="Arial"/>
              </a:rPr>
              <a:t>Dryad Overview</a:t>
            </a:r>
            <a:endParaRPr lang="en-US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en-US" sz="2000">
              <a:solidFill>
                <a:srgbClr val="A9A9A9"/>
              </a:solidFill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Direct&lt;/TransitionType&gt;&#10;  &lt;UniqueID&gt;0&lt;/UniqueID&gt;&#10;  &lt;ShowPreviews&gt;true&lt;/ShowPreviews&gt;&#10;  &lt;ShowReviews&gt;true&lt;/ShowReviews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ectionArrangement&gt;Simple&lt;/SectionArrangement&gt;&#10;&lt;/PresentationMetadat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BackgroundMetadata&quot;&gt;&#10;  &lt;SectionOptions&gt;&#10;    &lt;SectionStartMetadata&gt;&#10;      &lt;SectionTemplate&gt;Template1&lt;/SectionTemplate&gt;&#10;      &lt;SectionTemplateColor&gt;&#10;        &lt;A&gt;255&lt;/A&gt;&#10;        &lt;R&gt;128&lt;/R&gt;&#10;        &lt;G&gt;128&lt;/G&gt;&#10;        &lt;B&gt;128&lt;/B&gt;&#10;        &lt;ScA&gt;1&lt;/ScA&gt;&#10;        &lt;ScR&gt;0.2158605&lt;/ScR&gt;&#10;        &lt;ScG&gt;0.2158605&lt;/ScG&gt;&#10;        &lt;ScB&gt;0.2158605&lt;/ScB&gt;&#10;      &lt;/SectionTemplateColor&gt;&#10;      &lt;ShowPreviews&gt;false&lt;/ShowPreviews&gt;&#10;      &lt;ShowReviews&gt;false&lt;/ShowReviews&gt;&#10;      &lt;ShowHeaderTitle&gt;true&lt;/ShowHeaderTitle&gt;&#10;      &lt;ShowHeaderNumber&gt;false&lt;/ShowHeaderNumber&gt;&#10;      &lt;SectionArrangement&gt;Simple&lt;/SectionArrangement&gt;&#10;    &lt;/SectionStartMetadata&gt;&#10;    &lt;SectionStartMetadata&gt;&#10;      &lt;SectionTemplate&gt;Template1&lt;/SectionTemplate&gt;&#10;      &lt;SectionTemplateColor&gt;&#10;        &lt;A&gt;255&lt;/A&gt;&#10;        &lt;R&gt;128&lt;/R&gt;&#10;        &lt;G&gt;128&lt;/G&gt;&#10;        &lt;B&gt;128&lt;/B&gt;&#10;        &lt;ScA&gt;1&lt;/ScA&gt;&#10;        &lt;ScR&gt;0.2158605&lt;/ScR&gt;&#10;        &lt;ScG&gt;0.2158605&lt;/ScG&gt;&#10;        &lt;ScB&gt;0.2158605&lt;/ScB&gt;&#10;      &lt;/SectionTemplateColor&gt;&#10;      &lt;ShowPreviews&gt;false&lt;/ShowPreviews&gt;&#10;      &lt;ShowReviews&gt;false&lt;/ShowReviews&gt;&#10;      &lt;ShowHeaderTitle&gt;true&lt;/ShowHeaderTitle&gt;&#10;      &lt;ShowHeaderNumber&gt;false&lt;/ShowHeaderNumber&gt;&#10;      &lt;SectionArrangement&gt;Simple&lt;/SectionArrangement&gt;&#10;    &lt;/SectionStartMetadata&gt;&#10;    &lt;SectionStartMetadata&gt;&#10;      &lt;SectionTemplate&gt;Template1&lt;/SectionTemplate&gt;&#10;      &lt;SectionTemplateColor&gt;&#10;        &lt;A&gt;255&lt;/A&gt;&#10;        &lt;R&gt;128&lt;/R&gt;&#10;        &lt;G&gt;128&lt;/G&gt;&#10;        &lt;B&gt;128&lt;/B&gt;&#10;        &lt;ScA&gt;1&lt;/ScA&gt;&#10;        &lt;ScR&gt;0.2158605&lt;/ScR&gt;&#10;        &lt;ScG&gt;0.2158605&lt;/ScG&gt;&#10;        &lt;ScB&gt;0.2158605&lt;/ScB&gt;&#10;      &lt;/SectionTemplateColor&gt;&#10;      &lt;ShowPreviews&gt;false&lt;/ShowPreviews&gt;&#10;      &lt;ShowReviews&gt;false&lt;/ShowReviews&gt;&#10;      &lt;ShowHeaderTitle&gt;true&lt;/ShowHeaderTitle&gt;&#10;      &lt;ShowHeaderNumber&gt;false&lt;/ShowHeaderNumber&gt;&#10;      &lt;SectionArrangement&gt;Simple&lt;/SectionArrangement&gt;&#10;    &lt;/SectionStartMetadata&gt;&#10;    &lt;SectionStartMetadata&gt;&#10;      &lt;SectionTemplate&gt;Template1&lt;/SectionTemplate&gt;&#10;      &lt;SectionTemplateColor&gt;&#10;        &lt;A&gt;255&lt;/A&gt;&#10;        &lt;R&gt;128&lt;/R&gt;&#10;        &lt;G&gt;128&lt;/G&gt;&#10;        &lt;B&gt;128&lt;/B&gt;&#10;        &lt;ScA&gt;1&lt;/ScA&gt;&#10;        &lt;ScR&gt;0.2158605&lt;/ScR&gt;&#10;        &lt;ScG&gt;0.2158605&lt;/ScG&gt;&#10;        &lt;ScB&gt;0.2158605&lt;/ScB&gt;&#10;      &lt;/SectionTemplateColor&gt;&#10;      &lt;ShowPreviews&gt;false&lt;/ShowPreviews&gt;&#10;      &lt;ShowReviews&gt;false&lt;/ShowReviews&gt;&#10;      &lt;ShowHeaderTitle&gt;true&lt;/ShowHeaderTitle&gt;&#10;      &lt;ShowHeaderNumber&gt;false&lt;/ShowHeaderNumber&gt;&#10;      &lt;SectionArrangement&gt;Simple&lt;/SectionArrangement&gt;&#10;    &lt;/SectionStartMetadata&gt;&#10;    &lt;SectionStartMetadata&gt;&#10;      &lt;SectionTemplate&gt;Template1&lt;/SectionTemplate&gt;&#10;      &lt;SectionTemplateColor&gt;&#10;        &lt;A&gt;255&lt;/A&gt;&#10;        &lt;R&gt;128&lt;/R&gt;&#10;        &lt;G&gt;128&lt;/G&gt;&#10;        &lt;B&gt;128&lt;/B&gt;&#10;        &lt;ScA&gt;1&lt;/ScA&gt;&#10;        &lt;ScR&gt;0.2158605&lt;/ScR&gt;&#10;        &lt;ScG&gt;0.2158605&lt;/ScG&gt;&#10;        &lt;ScB&gt;0.2158605&lt;/ScB&gt;&#10;      &lt;/SectionTemplateColor&gt;&#10;      &lt;ShowPreviews&gt;false&lt;/ShowPreviews&gt;&#10;      &lt;ShowReviews&gt;false&lt;/ShowReviews&gt;&#10;      &lt;ShowHeaderTitle&gt;true&lt;/ShowHeaderTitle&gt;&#10;      &lt;ShowHeaderNumber&gt;false&lt;/ShowHeaderNumber&gt;&#10;      &lt;SectionArrangement&gt;Simple&lt;/SectionArrangement&gt;&#10;    &lt;/SectionStartMetadata&gt;&#10;  &lt;/SectionOptions&gt;&#10;  &lt;GalleryItemID&gt;BackgroundGalleryItem12&lt;/GalleryItemID&gt;&#10;&lt;/Metadata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1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howPreviews&gt;false&lt;/ShowPreviews&gt;&#10;  &lt;ShowReviews&gt;false&lt;/ShowReviews&gt;&#10;  &lt;ShowHeaderTitle&gt;true&lt;/ShowHeaderTitle&gt;&#10;  &lt;ShowHeaderNumber&gt;false&lt;/ShowHeaderNumber&gt;&#10;  &lt;SectionArrangement&gt;Simple&lt;/SectionArrangement&gt;&#10;&lt;/Metadata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1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howPreviews&gt;false&lt;/ShowPreviews&gt;&#10;  &lt;ShowReviews&gt;false&lt;/ShowReviews&gt;&#10;  &lt;ShowHeaderTitle&gt;true&lt;/ShowHeaderTitle&gt;&#10;  &lt;ShowHeaderNumber&gt;false&lt;/ShowHeaderNumber&gt;&#10;  &lt;SectionArrangement&gt;Simple&lt;/SectionArrangement&gt;&#10;&lt;/Metadata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1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howPreviews&gt;false&lt;/ShowPreviews&gt;&#10;  &lt;ShowReviews&gt;false&lt;/ShowReviews&gt;&#10;  &lt;ShowHeaderTitle&gt;true&lt;/ShowHeaderTitle&gt;&#10;  &lt;ShowHeaderNumber&gt;false&lt;/ShowHeaderNumber&gt;&#10;  &lt;SectionArrangement&gt;Simple&lt;/SectionArrangement&gt;&#10;&lt;/Metadata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1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howPreviews&gt;false&lt;/ShowPreviews&gt;&#10;  &lt;ShowReviews&gt;false&lt;/ShowReviews&gt;&#10;  &lt;ShowHeaderTitle&gt;true&lt;/ShowHeaderTitle&gt;&#10;  &lt;ShowHeaderNumber&gt;false&lt;/ShowHeaderNumber&gt;&#10;  &lt;SectionArrangement&gt;Simple&lt;/SectionArrangement&gt;&#10;&lt;/Metadata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1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howPreviews&gt;false&lt;/ShowPreviews&gt;&#10;  &lt;ShowReviews&gt;false&lt;/ShowReviews&gt;&#10;  &lt;ShowHeaderTitle&gt;true&lt;/ShowHeaderTitle&gt;&#10;  &lt;ShowHeaderNumber&gt;false&lt;/ShowHeaderNumber&gt;&#10;  &lt;SectionArrangement&gt;Simple&lt;/SectionArrangement&gt;&#10;&lt;/Metadata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1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howPreviews&gt;false&lt;/ShowPreviews&gt;&#10;  &lt;ShowReviews&gt;false&lt;/ShowReviews&gt;&#10;  &lt;ShowHeaderTitle&gt;true&lt;/ShowHeaderTitle&gt;&#10;  &lt;ShowHeaderNumber&gt;false&lt;/ShowHeaderNumber&gt;&#10;  &lt;SectionArrangement&gt;Simple&lt;/SectionArrangement&gt;&#10;&lt;/Metadata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1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howPreviews&gt;false&lt;/ShowPreviews&gt;&#10;  &lt;ShowReviews&gt;false&lt;/ShowReviews&gt;&#10;  &lt;ShowHeaderTitle&gt;true&lt;/ShowHeaderTitle&gt;&#10;  &lt;ShowHeaderNumber&gt;false&lt;/ShowHeaderNumber&gt;&#10;  &lt;SectionArrangement&gt;Simple&lt;/SectionArrangement&gt;&#10;&lt;/Metadata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527</Words>
  <Application>Microsoft Office PowerPoint</Application>
  <PresentationFormat>On-screen Show (4:3)</PresentationFormat>
  <Paragraphs>149</Paragraphs>
  <Slides>25</Slides>
  <Notes>3</Notes>
  <HiddenSlides>7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1_Office Theme</vt:lpstr>
      <vt:lpstr>Slide 1</vt:lpstr>
      <vt:lpstr>Slide 2</vt:lpstr>
      <vt:lpstr>Hunting for Bugs with Artemis</vt:lpstr>
      <vt:lpstr>Artemis Goal</vt:lpstr>
      <vt:lpstr>Principles</vt:lpstr>
      <vt:lpstr>Slide 6</vt:lpstr>
      <vt:lpstr>Slide 7</vt:lpstr>
      <vt:lpstr>Slide 8</vt:lpstr>
      <vt:lpstr>Slide 9</vt:lpstr>
      <vt:lpstr>Dryad Application Structure</vt:lpstr>
      <vt:lpstr>Dryad System Architecture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Machine Utilization Plug-in</vt:lpstr>
      <vt:lpstr>Complex statistics: HiLighter plug-in</vt:lpstr>
      <vt:lpstr>Interactive Analysis</vt:lpstr>
      <vt:lpstr>Slide 24</vt:lpstr>
      <vt:lpstr>Conclusions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admin1</dc:creator>
  <cp:lastModifiedBy>admin1</cp:lastModifiedBy>
  <cp:revision>102</cp:revision>
  <dcterms:created xsi:type="dcterms:W3CDTF">2008-12-02T22:10:44Z</dcterms:created>
  <dcterms:modified xsi:type="dcterms:W3CDTF">2008-12-06T02:44:56Z</dcterms:modified>
</cp:coreProperties>
</file>