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7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73B7EBA0-B5A8-5D6B-B6E7-373AF259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01336-2549-B60B-53B5-B11119A6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r>
              <a:rPr lang="en-GB" sz="6000"/>
              <a:t>Entity Resolution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3234B-1C0A-550D-6FDC-4106C7CF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en-GB" dirty="0"/>
              <a:t>Mihai Calinescu</a:t>
            </a:r>
            <a:endParaRPr lang="en-US" dirty="0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817218D-F78D-D3B7-522D-AD007F793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329" y="133573"/>
            <a:ext cx="6866965" cy="662671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73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7332-ADE3-7E1A-25B9-4CA1B1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Technical Foundations of Company Deduplication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D3A0-7830-C678-92CD-51DC657E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 </a:t>
            </a:r>
            <a:r>
              <a:rPr lang="en-GB" b="0" i="1" dirty="0">
                <a:solidFill>
                  <a:srgbClr val="404040"/>
                </a:solidFill>
                <a:effectLst/>
                <a:latin typeface="DeepSeek-CJK-patch"/>
              </a:rPr>
              <a:t>combined fuzzy string matching, graph clustering, and Pandas optimizations to solve real-world data duplication.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DC9C55B0-0C8C-0940-7391-391669F5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3300222"/>
            <a:ext cx="3933825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68D37-AE3A-7AF8-F1C5-08A914B7C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47" y="3300222"/>
            <a:ext cx="4344006" cy="1076475"/>
          </a:xfrm>
          <a:prstGeom prst="rect">
            <a:avLst/>
          </a:prstGeom>
        </p:spPr>
      </p:pic>
      <p:pic>
        <p:nvPicPr>
          <p:cNvPr id="11" name="Picture 10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5AEA1283-DDEC-DF8E-3B8C-FAECE25AF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67" y="4315968"/>
            <a:ext cx="487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A5C-D75C-FDD4-1907-B691A376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Core Challenges &amp; Tech Alignment</a:t>
            </a:r>
            <a:b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4BB6-4D64-A700-065D-19E4DED7D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Matching Noisy Company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7114-CF7E-9155-F935-9A5F53FF3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Challenge: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Name variations (typos, abbreviations) with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fuzzywuzzy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r>
              <a:rPr lang="fr-FR" b="0" i="0" dirty="0" err="1">
                <a:solidFill>
                  <a:srgbClr val="404040"/>
                </a:solidFill>
                <a:effectLst/>
                <a:latin typeface="DeepSeek-CJK-patch"/>
              </a:rPr>
              <a:t>Website</a:t>
            </a:r>
            <a:r>
              <a:rPr lang="fr-FR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DeepSeek-CJK-patch"/>
              </a:rPr>
              <a:t>domain</a:t>
            </a:r>
            <a:r>
              <a:rPr lang="fr-FR" b="0" i="0" dirty="0">
                <a:solidFill>
                  <a:srgbClr val="404040"/>
                </a:solidFill>
                <a:effectLst/>
                <a:latin typeface="DeepSeek-CJK-patch"/>
              </a:rPr>
              <a:t> as unique ID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– exact string matching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Transitive relationships (A≈B, B≈C ⇒ A≈C)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–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NetworkX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Scalability (avoid O(n²))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-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Group-by (country/city)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344BE-0282-DCE4-2F80-8D28496089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Why: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Quantifies string similarity; handles minor edits ("Starbucks" vs. "Starbuks").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Domains are near-unique (e.g., "google.com" ≠ "gooogle.com").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Graphs naturally model clusters of linked records.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Reduces comparisons from </a:t>
            </a:r>
            <a:r>
              <a:rPr lang="en-GB" b="0" i="1" dirty="0">
                <a:solidFill>
                  <a:srgbClr val="404040"/>
                </a:solidFill>
                <a:effectLst/>
                <a:latin typeface="DeepSeek-CJK-patch"/>
              </a:rPr>
              <a:t>O(n²)</a:t>
            </a:r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 to </a:t>
            </a:r>
            <a:r>
              <a:rPr lang="en-GB" b="0" i="1" dirty="0">
                <a:solidFill>
                  <a:srgbClr val="404040"/>
                </a:solidFill>
                <a:effectLst/>
                <a:latin typeface="DeepSeek-CJK-patch"/>
              </a:rPr>
              <a:t>O(k²)</a:t>
            </a:r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 (localized matching).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9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854E-27CE-7393-AF97-6CD02343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FuzzyWuzzy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vs. Alternatives</a:t>
            </a:r>
            <a:b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8D23FB-561C-75AF-0BFE-8F3FC4107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809070"/>
              </p:ext>
            </p:extLst>
          </p:nvPr>
        </p:nvGraphicFramePr>
        <p:xfrm>
          <a:off x="520699" y="2578100"/>
          <a:ext cx="9042996" cy="286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749">
                  <a:extLst>
                    <a:ext uri="{9D8B030D-6E8A-4147-A177-3AD203B41FA5}">
                      <a16:colId xmlns:a16="http://schemas.microsoft.com/office/drawing/2014/main" val="2926284881"/>
                    </a:ext>
                  </a:extLst>
                </a:gridCol>
                <a:gridCol w="2260749">
                  <a:extLst>
                    <a:ext uri="{9D8B030D-6E8A-4147-A177-3AD203B41FA5}">
                      <a16:colId xmlns:a16="http://schemas.microsoft.com/office/drawing/2014/main" val="851160645"/>
                    </a:ext>
                  </a:extLst>
                </a:gridCol>
                <a:gridCol w="2260749">
                  <a:extLst>
                    <a:ext uri="{9D8B030D-6E8A-4147-A177-3AD203B41FA5}">
                      <a16:colId xmlns:a16="http://schemas.microsoft.com/office/drawing/2014/main" val="2923733658"/>
                    </a:ext>
                  </a:extLst>
                </a:gridCol>
                <a:gridCol w="2260749">
                  <a:extLst>
                    <a:ext uri="{9D8B030D-6E8A-4147-A177-3AD203B41FA5}">
                      <a16:colId xmlns:a16="http://schemas.microsoft.com/office/drawing/2014/main" val="2795204628"/>
                    </a:ext>
                  </a:extLst>
                </a:gridCol>
              </a:tblGrid>
              <a:tr h="7158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My choice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76110"/>
                  </a:ext>
                </a:extLst>
              </a:tr>
              <a:tr h="715869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FuzzyWuzzy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Lightweight, interpretable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for huge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 precision/speed)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751"/>
                  </a:ext>
                </a:extLst>
              </a:tr>
              <a:tr h="715869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RapidFuzz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10x faster, same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(didn’t prioritize speed)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4466"/>
                  </a:ext>
                </a:extLst>
              </a:tr>
              <a:tr h="7158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 + Cosine 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Captures semantic 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Needs vectorization; harder to 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(overkill for this task)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6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01EC-AA58-242D-8670-0279DF6F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Graph Clustering with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NetworkX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4E43-4DB0-CEEC-D495-C61FE992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Why Graphs for Grouping?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Duplicate detection is a </a:t>
            </a:r>
            <a:r>
              <a:rPr lang="en-GB" b="0" i="1" dirty="0">
                <a:solidFill>
                  <a:srgbClr val="404040"/>
                </a:solidFill>
                <a:effectLst/>
                <a:latin typeface="DeepSeek-CJK-patch"/>
              </a:rPr>
              <a:t>connected components</a:t>
            </a:r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 problem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DeepSeek-CJK-patch"/>
              </a:rPr>
              <a:t>Edges = similarity matches (≥85% or same domain).</a:t>
            </a:r>
          </a:p>
          <a:p>
            <a:r>
              <a:rPr lang="en-GB" dirty="0">
                <a:solidFill>
                  <a:srgbClr val="404040"/>
                </a:solidFill>
                <a:latin typeface="DeepSeek-CJK-patch"/>
              </a:rPr>
              <a:t>Advantages: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Handles transitivity automatically, Library-optimized (C-backed).</a:t>
            </a:r>
            <a:endParaRPr lang="en-GB" dirty="0">
              <a:solidFill>
                <a:srgbClr val="404040"/>
              </a:solidFill>
              <a:latin typeface="DeepSeek-CJK-patch"/>
            </a:endParaRPr>
          </a:p>
          <a:p>
            <a:endParaRPr lang="en-GB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C2B43-0574-204D-2D89-BD45EBD2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01" y="4862453"/>
            <a:ext cx="428684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ABDB-BF4F-9F91-4180-7E8FEDC1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Optimizing with Pandas</a:t>
            </a:r>
            <a:b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5121-2117-1769-B2F3-0181B9A2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Group-by Reduction: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Vectorized Cleaning: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Memory Efficiency:</a:t>
            </a:r>
          </a:p>
          <a:p>
            <a:r>
              <a:rPr lang="en-US" dirty="0"/>
              <a:t>Dropped unused columns early (</a:t>
            </a:r>
            <a:r>
              <a:rPr lang="en-US" dirty="0" err="1"/>
              <a:t>df</a:t>
            </a:r>
            <a:r>
              <a:rPr lang="en-US" dirty="0"/>
              <a:t>[cols]).</a:t>
            </a:r>
          </a:p>
          <a:p>
            <a:r>
              <a:rPr lang="en-US" dirty="0"/>
              <a:t>Used categorical data types for </a:t>
            </a:r>
            <a:r>
              <a:rPr lang="en-US" dirty="0" err="1"/>
              <a:t>country_code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BA350-DCE9-A033-E7DB-6D401D9E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0" y="3034531"/>
            <a:ext cx="5582429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C126D-3DE7-101C-8406-3CF91FA9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0" y="3905231"/>
            <a:ext cx="611590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1FDB-0F4A-D97F-FE00-453ADD2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tech upgrades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0890-32E2-1B6F-CE59-FFDD306B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Speed:</a:t>
            </a:r>
          </a:p>
          <a:p>
            <a:r>
              <a:rPr lang="en-GB" dirty="0"/>
              <a:t>Replace </a:t>
            </a:r>
            <a:r>
              <a:rPr lang="en-GB" dirty="0" err="1"/>
              <a:t>fuzzywuzzy</a:t>
            </a:r>
            <a:r>
              <a:rPr lang="en-GB" dirty="0"/>
              <a:t> with </a:t>
            </a:r>
            <a:r>
              <a:rPr lang="en-GB" dirty="0" err="1"/>
              <a:t>rapidfuzz</a:t>
            </a:r>
            <a:r>
              <a:rPr lang="en-GB" dirty="0"/>
              <a:t>, same API but faster.</a:t>
            </a:r>
          </a:p>
          <a:p>
            <a:r>
              <a:rPr lang="en-GB" dirty="0"/>
              <a:t>Use </a:t>
            </a:r>
            <a:r>
              <a:rPr lang="en-GB" dirty="0" err="1"/>
              <a:t>Dask</a:t>
            </a:r>
            <a:r>
              <a:rPr lang="en-GB" dirty="0"/>
              <a:t> for parallel group-by operations.</a:t>
            </a:r>
          </a:p>
          <a:p>
            <a:endParaRPr lang="en-GB" dirty="0"/>
          </a:p>
          <a:p>
            <a:r>
              <a:rPr lang="en-GB" dirty="0"/>
              <a:t>Deployment:</a:t>
            </a:r>
          </a:p>
          <a:p>
            <a:r>
              <a:rPr lang="en-GB" dirty="0" err="1"/>
              <a:t>Dockerize</a:t>
            </a:r>
            <a:r>
              <a:rPr lang="en-GB" dirty="0"/>
              <a:t> + run on AWS Batch (for </a:t>
            </a:r>
            <a:r>
              <a:rPr lang="en-GB" dirty="0" err="1"/>
              <a:t>ephermal</a:t>
            </a:r>
            <a:r>
              <a:rPr lang="en-GB"/>
              <a:t> clusters).</a:t>
            </a:r>
          </a:p>
        </p:txBody>
      </p:sp>
    </p:spTree>
    <p:extLst>
      <p:ext uri="{BB962C8B-B14F-4D97-AF65-F5344CB8AC3E}">
        <p14:creationId xmlns:p14="http://schemas.microsoft.com/office/powerpoint/2010/main" val="247274100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310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DeepSeek-CJK-patch</vt:lpstr>
      <vt:lpstr>Neue Haas Grotesk Text Pro</vt:lpstr>
      <vt:lpstr>GestaltVTI</vt:lpstr>
      <vt:lpstr>Entity Resolution</vt:lpstr>
      <vt:lpstr>Technical Foundations of Company Deduplication</vt:lpstr>
      <vt:lpstr>Core Challenges &amp; Tech Alignment </vt:lpstr>
      <vt:lpstr>FuzzyWuzzy vs. Alternatives </vt:lpstr>
      <vt:lpstr>Graph Clustering with NetworkX</vt:lpstr>
      <vt:lpstr>Optimizing with Pandas </vt:lpstr>
      <vt:lpstr>Future tech upgrades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Calinescu</dc:creator>
  <cp:lastModifiedBy>Mihai Calinescu</cp:lastModifiedBy>
  <cp:revision>1</cp:revision>
  <dcterms:created xsi:type="dcterms:W3CDTF">2025-03-27T13:58:35Z</dcterms:created>
  <dcterms:modified xsi:type="dcterms:W3CDTF">2025-03-27T18:00:27Z</dcterms:modified>
</cp:coreProperties>
</file>