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>
        <p:scale>
          <a:sx n="90" d="100"/>
          <a:sy n="90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B86FA-840F-E94F-B7B6-8A39F4B0EA0A}" type="doc">
      <dgm:prSet loTypeId="urn:microsoft.com/office/officeart/2005/8/layout/cycle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2A5B5E-60BF-004D-9F2B-E6B216A586F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Initiation and delivery</a:t>
          </a:r>
          <a:endParaRPr lang="en-US" dirty="0"/>
        </a:p>
      </dgm:t>
    </dgm:pt>
    <dgm:pt modelId="{87932D81-DC00-0F4F-80D2-911709D564E4}" type="parTrans" cxnId="{C22785F7-50AE-2E44-9F82-9C10931574AB}">
      <dgm:prSet/>
      <dgm:spPr/>
      <dgm:t>
        <a:bodyPr/>
        <a:lstStyle/>
        <a:p>
          <a:endParaRPr lang="en-US"/>
        </a:p>
      </dgm:t>
    </dgm:pt>
    <dgm:pt modelId="{A69F9B66-56C1-094D-BF21-E633017FB48D}" type="sibTrans" cxnId="{C22785F7-50AE-2E44-9F82-9C10931574AB}">
      <dgm:prSet/>
      <dgm:spPr>
        <a:ln w="57150"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3CA7129-C896-A84A-A140-A86D2B90723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Matching and trade conversion</a:t>
          </a:r>
          <a:endParaRPr lang="en-US" dirty="0"/>
        </a:p>
      </dgm:t>
    </dgm:pt>
    <dgm:pt modelId="{A79BF0BC-6524-0444-84B2-E4B90DAEAE70}" type="parTrans" cxnId="{DD877528-506B-8D47-8D63-BEA4F07DF8C9}">
      <dgm:prSet/>
      <dgm:spPr/>
      <dgm:t>
        <a:bodyPr/>
        <a:lstStyle/>
        <a:p>
          <a:endParaRPr lang="en-US"/>
        </a:p>
      </dgm:t>
    </dgm:pt>
    <dgm:pt modelId="{FA793CDD-43C3-CC41-86D8-7026D4CB89F1}" type="sibTrans" cxnId="{DD877528-506B-8D47-8D63-BEA4F07DF8C9}">
      <dgm:prSet/>
      <dgm:spPr>
        <a:ln w="57150"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47B315F6-1099-614A-BEE9-121E458BF5F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Affirmation and confirmation</a:t>
          </a:r>
          <a:endParaRPr lang="en-US" dirty="0"/>
        </a:p>
      </dgm:t>
    </dgm:pt>
    <dgm:pt modelId="{466EF2F5-706E-FD46-A660-8F0D269A0375}" type="parTrans" cxnId="{E046153D-279B-7549-8E8F-4BEFC395549A}">
      <dgm:prSet/>
      <dgm:spPr/>
      <dgm:t>
        <a:bodyPr/>
        <a:lstStyle/>
        <a:p>
          <a:endParaRPr lang="en-US"/>
        </a:p>
      </dgm:t>
    </dgm:pt>
    <dgm:pt modelId="{0F7423A3-6891-434B-A56A-AE657DA4B585}" type="sibTrans" cxnId="{E046153D-279B-7549-8E8F-4BEFC395549A}">
      <dgm:prSet/>
      <dgm:spPr>
        <a:ln w="57150"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D1DDB07-BD34-2342-8DCC-880B52C59C9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Clearing and settlement</a:t>
          </a:r>
          <a:endParaRPr lang="en-US" dirty="0"/>
        </a:p>
      </dgm:t>
    </dgm:pt>
    <dgm:pt modelId="{71F6D14E-582C-D24A-828F-9410300A7D53}" type="parTrans" cxnId="{FC799E21-F852-3445-B92E-F5A67FA42C00}">
      <dgm:prSet/>
      <dgm:spPr/>
      <dgm:t>
        <a:bodyPr/>
        <a:lstStyle/>
        <a:p>
          <a:endParaRPr lang="en-US"/>
        </a:p>
      </dgm:t>
    </dgm:pt>
    <dgm:pt modelId="{2C75165A-7431-AB40-8021-2CBA7A814469}" type="sibTrans" cxnId="{FC799E21-F852-3445-B92E-F5A67FA42C00}">
      <dgm:prSet/>
      <dgm:spPr>
        <a:ln w="5715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2983074-32EB-1549-A716-653784CABE8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Risk management and routing</a:t>
          </a:r>
          <a:endParaRPr lang="en-US" dirty="0"/>
        </a:p>
      </dgm:t>
    </dgm:pt>
    <dgm:pt modelId="{0E7FC8E8-A5AC-904F-8FD2-504E67978416}" type="parTrans" cxnId="{D23B1C60-596C-494A-B49F-8AB89B3990DA}">
      <dgm:prSet/>
      <dgm:spPr/>
      <dgm:t>
        <a:bodyPr/>
        <a:lstStyle/>
        <a:p>
          <a:endParaRPr lang="en-US"/>
        </a:p>
      </dgm:t>
    </dgm:pt>
    <dgm:pt modelId="{46291D35-0244-F14E-8C7B-16A097107B38}" type="sibTrans" cxnId="{D23B1C60-596C-494A-B49F-8AB89B3990DA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4A3ECF2-3B7F-DB44-A3FA-371521641554}" type="pres">
      <dgm:prSet presAssocID="{93BB86FA-840F-E94F-B7B6-8A39F4B0EA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DE1CB-4208-A042-BB7F-13E125825A1E}" type="pres">
      <dgm:prSet presAssocID="{5A2A5B5E-60BF-004D-9F2B-E6B216A586F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4A1B5-A77F-5E46-86A7-5126674D2AE3}" type="pres">
      <dgm:prSet presAssocID="{5A2A5B5E-60BF-004D-9F2B-E6B216A586FA}" presName="spNode" presStyleCnt="0"/>
      <dgm:spPr/>
    </dgm:pt>
    <dgm:pt modelId="{2746624E-6B77-C242-853D-CCB561FB311C}" type="pres">
      <dgm:prSet presAssocID="{A69F9B66-56C1-094D-BF21-E633017FB48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BFF7C33-0D05-5845-94D9-D350F768E1F4}" type="pres">
      <dgm:prSet presAssocID="{B2983074-32EB-1549-A716-653784CABE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AB0B1-8DC3-FB44-8CFD-30EA05AB0E34}" type="pres">
      <dgm:prSet presAssocID="{B2983074-32EB-1549-A716-653784CABE8A}" presName="spNode" presStyleCnt="0"/>
      <dgm:spPr/>
    </dgm:pt>
    <dgm:pt modelId="{09949230-0B0F-F043-8317-47D0EA774415}" type="pres">
      <dgm:prSet presAssocID="{46291D35-0244-F14E-8C7B-16A097107B3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59A2826-B64A-3A40-BAED-96BF737120C4}" type="pres">
      <dgm:prSet presAssocID="{73CA7129-C896-A84A-A140-A86D2B90723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14BAD-E9A4-D44F-9AC5-434C2F290F3C}" type="pres">
      <dgm:prSet presAssocID="{73CA7129-C896-A84A-A140-A86D2B907231}" presName="spNode" presStyleCnt="0"/>
      <dgm:spPr/>
    </dgm:pt>
    <dgm:pt modelId="{C73B9FBB-2508-214E-8771-759C373A9BB6}" type="pres">
      <dgm:prSet presAssocID="{FA793CDD-43C3-CC41-86D8-7026D4CB89F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99B5D9F-45B3-3D40-9FB9-BB059FE2FE47}" type="pres">
      <dgm:prSet presAssocID="{47B315F6-1099-614A-BEE9-121E458BF5F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7FF52-10CB-5D4A-B29D-6DD0D8D0087F}" type="pres">
      <dgm:prSet presAssocID="{47B315F6-1099-614A-BEE9-121E458BF5F3}" presName="spNode" presStyleCnt="0"/>
      <dgm:spPr/>
    </dgm:pt>
    <dgm:pt modelId="{5B85E1FC-E053-1848-B8AF-B0BA39D54968}" type="pres">
      <dgm:prSet presAssocID="{0F7423A3-6891-434B-A56A-AE657DA4B58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59FDA9B-722C-F249-819C-001DEE2BAE60}" type="pres">
      <dgm:prSet presAssocID="{BD1DDB07-BD34-2342-8DCC-880B52C59C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11B1F-52FA-6340-86E6-63717A151869}" type="pres">
      <dgm:prSet presAssocID="{BD1DDB07-BD34-2342-8DCC-880B52C59C9A}" presName="spNode" presStyleCnt="0"/>
      <dgm:spPr/>
    </dgm:pt>
    <dgm:pt modelId="{46A94F64-2B6A-1942-98A8-D1CFF925F4A4}" type="pres">
      <dgm:prSet presAssocID="{2C75165A-7431-AB40-8021-2CBA7A81446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2CF7D50-B7CD-CF44-8BC9-667F5FE7F336}" type="presOf" srcId="{5A2A5B5E-60BF-004D-9F2B-E6B216A586FA}" destId="{221DE1CB-4208-A042-BB7F-13E125825A1E}" srcOrd="0" destOrd="0" presId="urn:microsoft.com/office/officeart/2005/8/layout/cycle5"/>
    <dgm:cxn modelId="{B3531925-C2B4-714F-97E0-782EA458AD4A}" type="presOf" srcId="{93BB86FA-840F-E94F-B7B6-8A39F4B0EA0A}" destId="{54A3ECF2-3B7F-DB44-A3FA-371521641554}" srcOrd="0" destOrd="0" presId="urn:microsoft.com/office/officeart/2005/8/layout/cycle5"/>
    <dgm:cxn modelId="{C22785F7-50AE-2E44-9F82-9C10931574AB}" srcId="{93BB86FA-840F-E94F-B7B6-8A39F4B0EA0A}" destId="{5A2A5B5E-60BF-004D-9F2B-E6B216A586FA}" srcOrd="0" destOrd="0" parTransId="{87932D81-DC00-0F4F-80D2-911709D564E4}" sibTransId="{A69F9B66-56C1-094D-BF21-E633017FB48D}"/>
    <dgm:cxn modelId="{DD877528-506B-8D47-8D63-BEA4F07DF8C9}" srcId="{93BB86FA-840F-E94F-B7B6-8A39F4B0EA0A}" destId="{73CA7129-C896-A84A-A140-A86D2B907231}" srcOrd="2" destOrd="0" parTransId="{A79BF0BC-6524-0444-84B2-E4B90DAEAE70}" sibTransId="{FA793CDD-43C3-CC41-86D8-7026D4CB89F1}"/>
    <dgm:cxn modelId="{1AA1FE70-C2C5-5342-9E7B-D1B3A0C50145}" type="presOf" srcId="{FA793CDD-43C3-CC41-86D8-7026D4CB89F1}" destId="{C73B9FBB-2508-214E-8771-759C373A9BB6}" srcOrd="0" destOrd="0" presId="urn:microsoft.com/office/officeart/2005/8/layout/cycle5"/>
    <dgm:cxn modelId="{7AF9A63C-CA5A-8C4B-AC56-855076312388}" type="presOf" srcId="{47B315F6-1099-614A-BEE9-121E458BF5F3}" destId="{199B5D9F-45B3-3D40-9FB9-BB059FE2FE47}" srcOrd="0" destOrd="0" presId="urn:microsoft.com/office/officeart/2005/8/layout/cycle5"/>
    <dgm:cxn modelId="{F0B91264-2FC7-6B49-9825-B471B2C58789}" type="presOf" srcId="{B2983074-32EB-1549-A716-653784CABE8A}" destId="{9BFF7C33-0D05-5845-94D9-D350F768E1F4}" srcOrd="0" destOrd="0" presId="urn:microsoft.com/office/officeart/2005/8/layout/cycle5"/>
    <dgm:cxn modelId="{07844D3A-F1EB-0949-992D-ED174D0D9B2D}" type="presOf" srcId="{A69F9B66-56C1-094D-BF21-E633017FB48D}" destId="{2746624E-6B77-C242-853D-CCB561FB311C}" srcOrd="0" destOrd="0" presId="urn:microsoft.com/office/officeart/2005/8/layout/cycle5"/>
    <dgm:cxn modelId="{E046153D-279B-7549-8E8F-4BEFC395549A}" srcId="{93BB86FA-840F-E94F-B7B6-8A39F4B0EA0A}" destId="{47B315F6-1099-614A-BEE9-121E458BF5F3}" srcOrd="3" destOrd="0" parTransId="{466EF2F5-706E-FD46-A660-8F0D269A0375}" sibTransId="{0F7423A3-6891-434B-A56A-AE657DA4B585}"/>
    <dgm:cxn modelId="{FC799E21-F852-3445-B92E-F5A67FA42C00}" srcId="{93BB86FA-840F-E94F-B7B6-8A39F4B0EA0A}" destId="{BD1DDB07-BD34-2342-8DCC-880B52C59C9A}" srcOrd="4" destOrd="0" parTransId="{71F6D14E-582C-D24A-828F-9410300A7D53}" sibTransId="{2C75165A-7431-AB40-8021-2CBA7A814469}"/>
    <dgm:cxn modelId="{A26E0AB5-BF65-154A-87E6-D3D4779FE400}" type="presOf" srcId="{2C75165A-7431-AB40-8021-2CBA7A814469}" destId="{46A94F64-2B6A-1942-98A8-D1CFF925F4A4}" srcOrd="0" destOrd="0" presId="urn:microsoft.com/office/officeart/2005/8/layout/cycle5"/>
    <dgm:cxn modelId="{4829AB17-A4C6-BA47-BA54-D2E7DDC2BDFB}" type="presOf" srcId="{BD1DDB07-BD34-2342-8DCC-880B52C59C9A}" destId="{859FDA9B-722C-F249-819C-001DEE2BAE60}" srcOrd="0" destOrd="0" presId="urn:microsoft.com/office/officeart/2005/8/layout/cycle5"/>
    <dgm:cxn modelId="{D23B1C60-596C-494A-B49F-8AB89B3990DA}" srcId="{93BB86FA-840F-E94F-B7B6-8A39F4B0EA0A}" destId="{B2983074-32EB-1549-A716-653784CABE8A}" srcOrd="1" destOrd="0" parTransId="{0E7FC8E8-A5AC-904F-8FD2-504E67978416}" sibTransId="{46291D35-0244-F14E-8C7B-16A097107B38}"/>
    <dgm:cxn modelId="{02E0186B-63A4-9F4A-86AD-AEE327733862}" type="presOf" srcId="{46291D35-0244-F14E-8C7B-16A097107B38}" destId="{09949230-0B0F-F043-8317-47D0EA774415}" srcOrd="0" destOrd="0" presId="urn:microsoft.com/office/officeart/2005/8/layout/cycle5"/>
    <dgm:cxn modelId="{0CEFE587-8D8D-2945-B699-BDF92A71AE07}" type="presOf" srcId="{73CA7129-C896-A84A-A140-A86D2B907231}" destId="{259A2826-B64A-3A40-BAED-96BF737120C4}" srcOrd="0" destOrd="0" presId="urn:microsoft.com/office/officeart/2005/8/layout/cycle5"/>
    <dgm:cxn modelId="{4D919B2A-8212-4843-95AD-69EC868F23CA}" type="presOf" srcId="{0F7423A3-6891-434B-A56A-AE657DA4B585}" destId="{5B85E1FC-E053-1848-B8AF-B0BA39D54968}" srcOrd="0" destOrd="0" presId="urn:microsoft.com/office/officeart/2005/8/layout/cycle5"/>
    <dgm:cxn modelId="{51914592-7A2B-8F4F-B4E0-8790AEA4E72C}" type="presParOf" srcId="{54A3ECF2-3B7F-DB44-A3FA-371521641554}" destId="{221DE1CB-4208-A042-BB7F-13E125825A1E}" srcOrd="0" destOrd="0" presId="urn:microsoft.com/office/officeart/2005/8/layout/cycle5"/>
    <dgm:cxn modelId="{7D19FE06-0D8E-8742-A627-CC409E15969C}" type="presParOf" srcId="{54A3ECF2-3B7F-DB44-A3FA-371521641554}" destId="{DB44A1B5-A77F-5E46-86A7-5126674D2AE3}" srcOrd="1" destOrd="0" presId="urn:microsoft.com/office/officeart/2005/8/layout/cycle5"/>
    <dgm:cxn modelId="{047F04D0-650B-664E-8596-FC6D46CA4991}" type="presParOf" srcId="{54A3ECF2-3B7F-DB44-A3FA-371521641554}" destId="{2746624E-6B77-C242-853D-CCB561FB311C}" srcOrd="2" destOrd="0" presId="urn:microsoft.com/office/officeart/2005/8/layout/cycle5"/>
    <dgm:cxn modelId="{DB4E59FA-74A6-124F-8499-18716260ED44}" type="presParOf" srcId="{54A3ECF2-3B7F-DB44-A3FA-371521641554}" destId="{9BFF7C33-0D05-5845-94D9-D350F768E1F4}" srcOrd="3" destOrd="0" presId="urn:microsoft.com/office/officeart/2005/8/layout/cycle5"/>
    <dgm:cxn modelId="{CE8393BB-B944-B442-B7E5-99945A62F9A5}" type="presParOf" srcId="{54A3ECF2-3B7F-DB44-A3FA-371521641554}" destId="{5BBAB0B1-8DC3-FB44-8CFD-30EA05AB0E34}" srcOrd="4" destOrd="0" presId="urn:microsoft.com/office/officeart/2005/8/layout/cycle5"/>
    <dgm:cxn modelId="{330C3343-3DDD-4C48-AB04-0DD8D0E9D72D}" type="presParOf" srcId="{54A3ECF2-3B7F-DB44-A3FA-371521641554}" destId="{09949230-0B0F-F043-8317-47D0EA774415}" srcOrd="5" destOrd="0" presId="urn:microsoft.com/office/officeart/2005/8/layout/cycle5"/>
    <dgm:cxn modelId="{8483A50A-26B9-6249-A2D8-34A2D800C0E5}" type="presParOf" srcId="{54A3ECF2-3B7F-DB44-A3FA-371521641554}" destId="{259A2826-B64A-3A40-BAED-96BF737120C4}" srcOrd="6" destOrd="0" presId="urn:microsoft.com/office/officeart/2005/8/layout/cycle5"/>
    <dgm:cxn modelId="{530879AE-D28D-434C-B296-E8A5F82FBE01}" type="presParOf" srcId="{54A3ECF2-3B7F-DB44-A3FA-371521641554}" destId="{35E14BAD-E9A4-D44F-9AC5-434C2F290F3C}" srcOrd="7" destOrd="0" presId="urn:microsoft.com/office/officeart/2005/8/layout/cycle5"/>
    <dgm:cxn modelId="{BE48B7CA-0450-4C4D-B5E4-7C31D1772BB2}" type="presParOf" srcId="{54A3ECF2-3B7F-DB44-A3FA-371521641554}" destId="{C73B9FBB-2508-214E-8771-759C373A9BB6}" srcOrd="8" destOrd="0" presId="urn:microsoft.com/office/officeart/2005/8/layout/cycle5"/>
    <dgm:cxn modelId="{2AA2EDB8-AAD1-4446-9F2A-B3CC2F3E1060}" type="presParOf" srcId="{54A3ECF2-3B7F-DB44-A3FA-371521641554}" destId="{199B5D9F-45B3-3D40-9FB9-BB059FE2FE47}" srcOrd="9" destOrd="0" presId="urn:microsoft.com/office/officeart/2005/8/layout/cycle5"/>
    <dgm:cxn modelId="{7CD32794-1F37-1244-9F6B-AFE67126F91F}" type="presParOf" srcId="{54A3ECF2-3B7F-DB44-A3FA-371521641554}" destId="{E3B7FF52-10CB-5D4A-B29D-6DD0D8D0087F}" srcOrd="10" destOrd="0" presId="urn:microsoft.com/office/officeart/2005/8/layout/cycle5"/>
    <dgm:cxn modelId="{28E86A3A-F775-FE4A-A7E6-C99097099C0C}" type="presParOf" srcId="{54A3ECF2-3B7F-DB44-A3FA-371521641554}" destId="{5B85E1FC-E053-1848-B8AF-B0BA39D54968}" srcOrd="11" destOrd="0" presId="urn:microsoft.com/office/officeart/2005/8/layout/cycle5"/>
    <dgm:cxn modelId="{F5E69FF9-5BFD-1146-9F7C-E865B392D7CF}" type="presParOf" srcId="{54A3ECF2-3B7F-DB44-A3FA-371521641554}" destId="{859FDA9B-722C-F249-819C-001DEE2BAE60}" srcOrd="12" destOrd="0" presId="urn:microsoft.com/office/officeart/2005/8/layout/cycle5"/>
    <dgm:cxn modelId="{BCDCEFCA-EEE4-A740-B3ED-F724FA9EAEE3}" type="presParOf" srcId="{54A3ECF2-3B7F-DB44-A3FA-371521641554}" destId="{D0911B1F-52FA-6340-86E6-63717A151869}" srcOrd="13" destOrd="0" presId="urn:microsoft.com/office/officeart/2005/8/layout/cycle5"/>
    <dgm:cxn modelId="{B0CFE4AB-936B-3E48-9EC8-122AEDCB2F37}" type="presParOf" srcId="{54A3ECF2-3B7F-DB44-A3FA-371521641554}" destId="{46A94F64-2B6A-1942-98A8-D1CFF925F4A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DE1CB-4208-A042-BB7F-13E125825A1E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Initiation and delivery</a:t>
          </a:r>
          <a:endParaRPr lang="en-US" sz="2100" kern="1200" dirty="0"/>
        </a:p>
      </dsp:txBody>
      <dsp:txXfrm>
        <a:off x="3230487" y="59640"/>
        <a:ext cx="1667024" cy="1044029"/>
      </dsp:txXfrm>
    </dsp:sp>
    <dsp:sp modelId="{2746624E-6B77-C242-853D-CCB561FB311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F7C33-0D05-5845-94D9-D350F768E1F4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Risk management and routing</a:t>
          </a:r>
          <a:endParaRPr lang="en-US" sz="2100" kern="1200" dirty="0"/>
        </a:p>
      </dsp:txBody>
      <dsp:txXfrm>
        <a:off x="5427548" y="1655898"/>
        <a:ext cx="1667024" cy="1044029"/>
      </dsp:txXfrm>
    </dsp:sp>
    <dsp:sp modelId="{09949230-0B0F-F043-8317-47D0EA77441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57150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A2826-B64A-3A40-BAED-96BF737120C4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Matching and trade conversion</a:t>
          </a:r>
          <a:endParaRPr lang="en-US" sz="2100" kern="1200" dirty="0"/>
        </a:p>
      </dsp:txBody>
      <dsp:txXfrm>
        <a:off x="4588345" y="4238698"/>
        <a:ext cx="1667024" cy="1044029"/>
      </dsp:txXfrm>
    </dsp:sp>
    <dsp:sp modelId="{C73B9FBB-2508-214E-8771-759C373A9BB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571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B5D9F-45B3-3D40-9FB9-BB059FE2FE47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Affirmation and confirmation</a:t>
          </a:r>
          <a:endParaRPr lang="en-US" sz="2100" kern="1200" dirty="0"/>
        </a:p>
      </dsp:txBody>
      <dsp:txXfrm>
        <a:off x="1872629" y="4238698"/>
        <a:ext cx="1667024" cy="1044029"/>
      </dsp:txXfrm>
    </dsp:sp>
    <dsp:sp modelId="{5B85E1FC-E053-1848-B8AF-B0BA39D5496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57150" cap="flat" cmpd="sng" algn="ctr">
          <a:solidFill>
            <a:schemeClr val="accent5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FDA9B-722C-F249-819C-001DEE2BAE60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Clearing and settlement</a:t>
          </a:r>
          <a:endParaRPr lang="en-US" sz="2100" kern="1200" dirty="0"/>
        </a:p>
      </dsp:txBody>
      <dsp:txXfrm>
        <a:off x="1033427" y="1655898"/>
        <a:ext cx="1667024" cy="1044029"/>
      </dsp:txXfrm>
    </dsp:sp>
    <dsp:sp modelId="{46A94F64-2B6A-1942-98A8-D1CFF925F4A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57150" cap="flat" cmpd="sng" algn="ctr">
          <a:solidFill>
            <a:schemeClr val="accent6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9D31-F597-F049-8E8F-6D3C61C1FB38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5A01-E71B-314B-8ABC-A98874CB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14921" y="624753"/>
            <a:ext cx="6023264" cy="3611270"/>
            <a:chOff x="757671" y="596178"/>
            <a:chExt cx="6023264" cy="3611270"/>
          </a:xfrm>
        </p:grpSpPr>
        <p:sp>
          <p:nvSpPr>
            <p:cNvPr id="4" name="Rounded Rectangle 3"/>
            <p:cNvSpPr/>
            <p:nvPr/>
          </p:nvSpPr>
          <p:spPr>
            <a:xfrm>
              <a:off x="757671" y="596178"/>
              <a:ext cx="2557030" cy="10668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 smtClean="0">
                  <a:solidFill>
                    <a:sysClr val="windowText" lastClr="000000"/>
                  </a:solidFill>
                </a:rPr>
                <a:t>Alice</a:t>
              </a:r>
              <a:r>
                <a:rPr lang="en-US" sz="2800" dirty="0" smtClean="0">
                  <a:solidFill>
                    <a:sysClr val="windowText" lastClr="000000"/>
                  </a:solidFill>
                </a:rPr>
                <a:t/>
              </a:r>
              <a:br>
                <a:rPr lang="en-US" sz="2800" dirty="0" smtClean="0">
                  <a:solidFill>
                    <a:sysClr val="windowText" lastClr="000000"/>
                  </a:solidFill>
                </a:rPr>
              </a:br>
              <a:r>
                <a:rPr lang="en-US" sz="2000" dirty="0" smtClean="0">
                  <a:solidFill>
                    <a:sysClr val="windowText" lastClr="000000"/>
                  </a:solidFill>
                </a:rPr>
                <a:t>£200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53333" y="596178"/>
              <a:ext cx="2557030" cy="10668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 smtClean="0">
                  <a:solidFill>
                    <a:sysClr val="windowText" lastClr="000000"/>
                  </a:solidFill>
                </a:rPr>
                <a:t>Bob</a:t>
              </a:r>
              <a:r>
                <a:rPr lang="en-US" sz="2800" dirty="0" smtClean="0">
                  <a:solidFill>
                    <a:sysClr val="windowText" lastClr="000000"/>
                  </a:solidFill>
                </a:rPr>
                <a:t/>
              </a:r>
              <a:br>
                <a:rPr lang="en-US" sz="2800" dirty="0" smtClean="0">
                  <a:solidFill>
                    <a:sysClr val="windowText" lastClr="000000"/>
                  </a:solidFill>
                </a:rPr>
              </a:br>
              <a:r>
                <a:rPr lang="en-US" sz="2000" dirty="0" smtClean="0">
                  <a:solidFill>
                    <a:sysClr val="windowText" lastClr="000000"/>
                  </a:solidFill>
                </a:rPr>
                <a:t>20 shares of A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4021" y="3140648"/>
              <a:ext cx="2557030" cy="10668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 smtClean="0">
                  <a:solidFill>
                    <a:sysClr val="windowText" lastClr="000000"/>
                  </a:solidFill>
                </a:rPr>
                <a:t>Alice</a:t>
              </a:r>
              <a:r>
                <a:rPr lang="en-US" sz="2800" dirty="0" smtClean="0">
                  <a:solidFill>
                    <a:sysClr val="windowText" lastClr="000000"/>
                  </a:solidFill>
                </a:rPr>
                <a:t/>
              </a:r>
              <a:br>
                <a:rPr lang="en-US" sz="2800" dirty="0" smtClean="0">
                  <a:solidFill>
                    <a:sysClr val="windowText" lastClr="000000"/>
                  </a:solidFill>
                </a:rPr>
              </a:br>
              <a:r>
                <a:rPr lang="en-US" sz="2000" dirty="0" smtClean="0">
                  <a:solidFill>
                    <a:sysClr val="windowText" lastClr="000000"/>
                  </a:solidFill>
                </a:rPr>
                <a:t>£100, 10 shares of A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23905" y="3140648"/>
              <a:ext cx="2557030" cy="10668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 smtClean="0">
                  <a:solidFill>
                    <a:sysClr val="windowText" lastClr="000000"/>
                  </a:solidFill>
                </a:rPr>
                <a:t>Bob</a:t>
              </a:r>
              <a:r>
                <a:rPr lang="en-US" sz="2800" dirty="0" smtClean="0">
                  <a:solidFill>
                    <a:sysClr val="windowText" lastClr="000000"/>
                  </a:solidFill>
                </a:rPr>
                <a:t/>
              </a:r>
              <a:br>
                <a:rPr lang="en-US" sz="2800" dirty="0" smtClean="0">
                  <a:solidFill>
                    <a:sysClr val="windowText" lastClr="000000"/>
                  </a:solidFill>
                </a:rPr>
              </a:br>
              <a:r>
                <a:rPr lang="en-US" sz="2000" dirty="0" smtClean="0">
                  <a:solidFill>
                    <a:sysClr val="windowText" lastClr="000000"/>
                  </a:solidFill>
                </a:rPr>
                <a:t>£100, 10 shares of A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Curved Connector 12"/>
            <p:cNvCxnSpPr>
              <a:stCxn id="4" idx="2"/>
              <a:endCxn id="5" idx="2"/>
            </p:cNvCxnSpPr>
            <p:nvPr/>
          </p:nvCxnSpPr>
          <p:spPr>
            <a:xfrm rot="16200000" flipH="1">
              <a:off x="3734017" y="-34853"/>
              <a:ext cx="12700" cy="3395662"/>
            </a:xfrm>
            <a:prstGeom prst="curvedConnector3">
              <a:avLst>
                <a:gd name="adj1" fmla="val 6637504"/>
              </a:avLst>
            </a:prstGeom>
            <a:ln w="57150"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2412" y="1710027"/>
              <a:ext cx="23759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Alice buys 10 shares of A from Bob (£10/share)</a:t>
              </a:r>
              <a:endParaRPr lang="en-US" sz="1600" dirty="0"/>
            </a:p>
          </p:txBody>
        </p:sp>
        <p:cxnSp>
          <p:nvCxnSpPr>
            <p:cNvPr id="19" name="Curved Connector 18"/>
            <p:cNvCxnSpPr>
              <a:endCxn id="6" idx="3"/>
            </p:cNvCxnSpPr>
            <p:nvPr/>
          </p:nvCxnSpPr>
          <p:spPr>
            <a:xfrm rot="5400000">
              <a:off x="2949053" y="2887171"/>
              <a:ext cx="1158875" cy="414878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endCxn id="7" idx="1"/>
            </p:cNvCxnSpPr>
            <p:nvPr/>
          </p:nvCxnSpPr>
          <p:spPr>
            <a:xfrm rot="16200000" flipH="1">
              <a:off x="3400480" y="2850623"/>
              <a:ext cx="1158874" cy="487975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408271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9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060206" cy="6858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00288" y="0"/>
            <a:ext cx="1128712" cy="2571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723900"/>
            <a:ext cx="11174506" cy="6134100"/>
            <a:chOff x="0" y="723900"/>
            <a:chExt cx="11174506" cy="6134100"/>
          </a:xfrm>
        </p:grpSpPr>
        <p:sp>
          <p:nvSpPr>
            <p:cNvPr id="8" name="Rounded Rectangle 7"/>
            <p:cNvSpPr/>
            <p:nvPr/>
          </p:nvSpPr>
          <p:spPr>
            <a:xfrm>
              <a:off x="114300" y="2118837"/>
              <a:ext cx="3814763" cy="22002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30102" y="2586038"/>
              <a:ext cx="3913935" cy="2143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0" y="5500687"/>
              <a:ext cx="5086350" cy="112871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5803" y="5014912"/>
              <a:ext cx="5758703" cy="184308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730798" y="723900"/>
              <a:ext cx="1128712" cy="29051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79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42937"/>
            <a:ext cx="9355258" cy="3186113"/>
            <a:chOff x="0" y="0"/>
            <a:chExt cx="9355258" cy="31861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42"/>
            <a:stretch/>
          </p:blipFill>
          <p:spPr>
            <a:xfrm>
              <a:off x="0" y="0"/>
              <a:ext cx="9355258" cy="318611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0" y="1785939"/>
              <a:ext cx="3814763" cy="200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77629" y="1785939"/>
              <a:ext cx="3814763" cy="200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2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Carneciu, Michael</dc:creator>
  <cp:lastModifiedBy>Carneciu, Michael</cp:lastModifiedBy>
  <cp:revision>9</cp:revision>
  <dcterms:created xsi:type="dcterms:W3CDTF">2017-02-09T08:41:12Z</dcterms:created>
  <dcterms:modified xsi:type="dcterms:W3CDTF">2017-06-02T17:03:06Z</dcterms:modified>
</cp:coreProperties>
</file>