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64" r:id="rId2"/>
    <p:sldId id="256" r:id="rId3"/>
    <p:sldId id="257" r:id="rId4"/>
    <p:sldId id="265" r:id="rId5"/>
    <p:sldId id="258" r:id="rId6"/>
    <p:sldId id="266" r:id="rId7"/>
    <p:sldId id="259" r:id="rId8"/>
    <p:sldId id="267" r:id="rId9"/>
    <p:sldId id="260" r:id="rId10"/>
    <p:sldId id="268" r:id="rId11"/>
    <p:sldId id="261" r:id="rId12"/>
    <p:sldId id="269" r:id="rId13"/>
    <p:sldId id="263" r:id="rId14"/>
    <p:sldId id="270" r:id="rId15"/>
    <p:sldId id="272" r:id="rId16"/>
    <p:sldId id="273" r:id="rId17"/>
  </p:sldIdLst>
  <p:sldSz cx="18288000" cy="10287000"/>
  <p:notesSz cx="6858000" cy="9144000"/>
  <p:embeddedFontLst>
    <p:embeddedFont>
      <p:font typeface="Arimo Bold" panose="020B0604020202020204" charset="0"/>
      <p:regular r:id="rId19"/>
    </p:embeddedFont>
    <p:embeddedFont>
      <p:font typeface="Bitter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536" y="7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F15B6-D412-CD3E-3156-F84FC3919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BFF9D3-4D77-47A6-378C-C50755E09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72E6A-1F14-93F6-F765-A542C8165C6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32679F5-4A85-0447-CD91-AE12B61ADD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571E57E-C676-D072-C85C-C018A6F8D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071B6-D331-76C1-395D-962A46A05F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560B3-C6E0-EE47-6B3F-692143FD9C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978440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22013-8465-58E4-EF18-EA14CB46E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27236D-CE54-6F3E-21AA-ED65F04D4D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F9B11-CE8B-F551-10A1-11DF1B19B20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A303228-3D6A-C617-9C8B-8E5BA30F16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A7D0A6B-02E8-CFF5-D9D0-5ABED754F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FDE18-7EBB-D6FF-E797-BAC9FA81F1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3AC51-6D1F-4D94-61CC-939B508EE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376550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70664-6E2A-B875-A0D0-EEB142544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610322-093B-E014-02A5-EF928B9A0E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E7221-68D4-62FF-D422-B4058762AF1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3C202D7-2267-8CE5-777D-C3B21DDBAF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E26EE16-0356-14CB-520D-1CDC676D2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522BC-3407-660B-12C6-8634EBCEC8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7DFCE-BDC3-2CAA-E3B9-654A8D6B1D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952922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C20F3-D02E-DFB5-8CEC-37B0A3255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38294C-24EF-3D00-40D7-0370AD5F26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4C9E3-7BF1-3EF0-DC92-657DD918E7A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A71BCC6-7D86-805F-9B8B-F4851B3813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A399DD1-D58B-049C-229C-66063A51D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AD928-55A9-085A-D6B4-BF46F1F951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0ABCE-177E-9A4E-BF49-5470034DF5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10552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55421-E271-0B94-10EA-BDE593DC0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8D8CCD-84BD-0393-AB8A-0ED7AE0CF4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D58CC-5685-6A00-D196-70154249123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21C0194-CCBF-73AB-BF82-04ED38709E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18E0FAB-DB06-58FC-A30E-14D2AF06A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507D7-0523-29F4-2709-5FDE8CCF17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3DE7D-E0FC-F7DC-EB7D-8EE89E6EFC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254378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45376-48FB-C525-7048-496D1C454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33E9DA-6176-628E-B818-0099952E60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230F7-6FCC-9116-7B3F-D478D37BB68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35191DD-5A7F-AA3E-0783-8F5F56B490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3AF524D-2357-FC96-D65E-D3044D475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2CD7-1BB4-EE64-CBFA-2A297047F2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EF2D9-F0DD-8A09-D077-90FAA3C97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46195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82CB4-7150-2722-DB98-14978CE5D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A8663C-E8C2-8338-CB37-E8B7A25F1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1A7E7-5B19-BE62-E42C-6D6374FF356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3E8B6EF-5609-096D-1C10-655B548301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B04BB63-0B9E-F3A6-C494-42DDD34FB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2E454-741E-03DC-2AD1-A03FAB4BFA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96DEE-15AF-341C-228E-50CCE66078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092624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4F578-44BB-AD36-732A-63BC3693C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249FD0-1D36-3DD1-D46F-99F8512F0A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E97D0-3F86-A453-1428-3C72F0CDB2E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3CAB529-7C19-380B-BBFE-C5534CEC2D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A9447A9-073E-4C8F-E2CF-C47F45A32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7112D-8791-B327-F959-D5236941F2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7269-D35B-C962-2A07-624C84F3BD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764929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B15E1-6867-D346-47D1-0C6BDA628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55F08A-1CCB-487E-B942-E28DDE2F7C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EE9A6-F04B-84EE-4817-E85130F1747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4F2E0A0-4479-E071-CAA5-0A26CBB258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2E231ED-056C-31AB-29CA-499C2EC47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B5327-5E17-A21B-A10D-FFCEAABB2D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C5012-BA7C-823C-E8F9-09FD7330E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682457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A3F2C-81BF-47CD-88FE-4891D8974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8E2A6AB-CBD4-43B1-FB2A-4B9035C107BC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27EE089-7117-2EEE-4B0F-F1F092874BCC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B1012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B5EF2E72-F708-4971-5B1F-B84915AE451A}"/>
              </a:ext>
            </a:extLst>
          </p:cNvPr>
          <p:cNvSpPr/>
          <p:nvPr/>
        </p:nvSpPr>
        <p:spPr>
          <a:xfrm>
            <a:off x="10972800" y="0"/>
            <a:ext cx="7315200" cy="10287000"/>
          </a:xfrm>
          <a:custGeom>
            <a:avLst/>
            <a:gdLst>
              <a:gd name="connsiteX0" fmla="*/ 0 w 7200900"/>
              <a:gd name="connsiteY0" fmla="*/ 0 h 10287000"/>
              <a:gd name="connsiteX1" fmla="*/ 7200900 w 7200900"/>
              <a:gd name="connsiteY1" fmla="*/ 0 h 10287000"/>
              <a:gd name="connsiteX2" fmla="*/ 7200900 w 7200900"/>
              <a:gd name="connsiteY2" fmla="*/ 10287000 h 10287000"/>
              <a:gd name="connsiteX3" fmla="*/ 0 w 7200900"/>
              <a:gd name="connsiteY3" fmla="*/ 10287000 h 10287000"/>
              <a:gd name="connsiteX4" fmla="*/ 0 w 7200900"/>
              <a:gd name="connsiteY4" fmla="*/ 0 h 10287000"/>
              <a:gd name="connsiteX0" fmla="*/ 0 w 7200900"/>
              <a:gd name="connsiteY0" fmla="*/ 0 h 10287000"/>
              <a:gd name="connsiteX1" fmla="*/ 7200900 w 7200900"/>
              <a:gd name="connsiteY1" fmla="*/ 0 h 10287000"/>
              <a:gd name="connsiteX2" fmla="*/ 7200900 w 7200900"/>
              <a:gd name="connsiteY2" fmla="*/ 10287000 h 10287000"/>
              <a:gd name="connsiteX3" fmla="*/ 855406 w 7200900"/>
              <a:gd name="connsiteY3" fmla="*/ 9756058 h 10287000"/>
              <a:gd name="connsiteX4" fmla="*/ 0 w 7200900"/>
              <a:gd name="connsiteY4" fmla="*/ 0 h 10287000"/>
              <a:gd name="connsiteX0" fmla="*/ 0 w 7200900"/>
              <a:gd name="connsiteY0" fmla="*/ 0 h 10287000"/>
              <a:gd name="connsiteX1" fmla="*/ 7200900 w 7200900"/>
              <a:gd name="connsiteY1" fmla="*/ 0 h 10287000"/>
              <a:gd name="connsiteX2" fmla="*/ 7200900 w 7200900"/>
              <a:gd name="connsiteY2" fmla="*/ 10287000 h 10287000"/>
              <a:gd name="connsiteX3" fmla="*/ 855406 w 7200900"/>
              <a:gd name="connsiteY3" fmla="*/ 9756058 h 10287000"/>
              <a:gd name="connsiteX4" fmla="*/ 0 w 7200900"/>
              <a:gd name="connsiteY4" fmla="*/ 0 h 10287000"/>
              <a:gd name="connsiteX0" fmla="*/ 0 w 7200900"/>
              <a:gd name="connsiteY0" fmla="*/ 0 h 10287000"/>
              <a:gd name="connsiteX1" fmla="*/ 7200900 w 7200900"/>
              <a:gd name="connsiteY1" fmla="*/ 0 h 10287000"/>
              <a:gd name="connsiteX2" fmla="*/ 7200900 w 7200900"/>
              <a:gd name="connsiteY2" fmla="*/ 10287000 h 10287000"/>
              <a:gd name="connsiteX3" fmla="*/ 914400 w 7200900"/>
              <a:gd name="connsiteY3" fmla="*/ 10228006 h 10287000"/>
              <a:gd name="connsiteX4" fmla="*/ 0 w 7200900"/>
              <a:gd name="connsiteY4" fmla="*/ 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0" h="10287000">
                <a:moveTo>
                  <a:pt x="0" y="0"/>
                </a:moveTo>
                <a:lnTo>
                  <a:pt x="7200900" y="0"/>
                </a:lnTo>
                <a:lnTo>
                  <a:pt x="7200900" y="10287000"/>
                </a:lnTo>
                <a:lnTo>
                  <a:pt x="914400" y="10228006"/>
                </a:lnTo>
                <a:cubicBezTo>
                  <a:pt x="-344128" y="10043651"/>
                  <a:pt x="285135" y="3252019"/>
                  <a:pt x="0" y="0"/>
                </a:cubicBezTo>
                <a:close/>
              </a:path>
            </a:pathLst>
          </a:cu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121876" r="1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F5D1893-13F8-B70D-AECF-12731B1A1545}"/>
              </a:ext>
            </a:extLst>
          </p:cNvPr>
          <p:cNvGrpSpPr/>
          <p:nvPr/>
        </p:nvGrpSpPr>
        <p:grpSpPr>
          <a:xfrm>
            <a:off x="0" y="0"/>
            <a:ext cx="13917561" cy="10345994"/>
            <a:chOff x="14291250" y="-283547"/>
            <a:chExt cx="28919607" cy="13794659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DC6A096-AEF5-BD4B-71AF-52C14EE9A735}"/>
                </a:ext>
              </a:extLst>
            </p:cNvPr>
            <p:cNvSpPr/>
            <p:nvPr/>
          </p:nvSpPr>
          <p:spPr>
            <a:xfrm>
              <a:off x="14291250" y="-283547"/>
              <a:ext cx="28919607" cy="13794659"/>
            </a:xfrm>
            <a:custGeom>
              <a:avLst/>
              <a:gdLst>
                <a:gd name="connsiteX0" fmla="*/ 0 w 28919607"/>
                <a:gd name="connsiteY0" fmla="*/ 0 h 13794659"/>
                <a:gd name="connsiteX1" fmla="*/ 24384000 w 28919607"/>
                <a:gd name="connsiteY1" fmla="*/ 0 h 13794659"/>
                <a:gd name="connsiteX2" fmla="*/ 28919607 w 28919607"/>
                <a:gd name="connsiteY2" fmla="*/ 13794659 h 13794659"/>
                <a:gd name="connsiteX3" fmla="*/ 0 w 28919607"/>
                <a:gd name="connsiteY3" fmla="*/ 13716000 h 13794659"/>
                <a:gd name="connsiteX4" fmla="*/ 0 w 28919607"/>
                <a:gd name="connsiteY4" fmla="*/ 0 h 13794659"/>
                <a:gd name="connsiteX0" fmla="*/ 0 w 28919607"/>
                <a:gd name="connsiteY0" fmla="*/ 0 h 13794659"/>
                <a:gd name="connsiteX1" fmla="*/ 24384000 w 28919607"/>
                <a:gd name="connsiteY1" fmla="*/ 0 h 13794659"/>
                <a:gd name="connsiteX2" fmla="*/ 28919607 w 28919607"/>
                <a:gd name="connsiteY2" fmla="*/ 13794659 h 13794659"/>
                <a:gd name="connsiteX3" fmla="*/ 0 w 28919607"/>
                <a:gd name="connsiteY3" fmla="*/ 13716000 h 13794659"/>
                <a:gd name="connsiteX4" fmla="*/ 0 w 28919607"/>
                <a:gd name="connsiteY4" fmla="*/ 0 h 13794659"/>
                <a:gd name="connsiteX0" fmla="*/ 0 w 28919607"/>
                <a:gd name="connsiteY0" fmla="*/ 0 h 13794659"/>
                <a:gd name="connsiteX1" fmla="*/ 24384000 w 28919607"/>
                <a:gd name="connsiteY1" fmla="*/ 0 h 13794659"/>
                <a:gd name="connsiteX2" fmla="*/ 28919607 w 28919607"/>
                <a:gd name="connsiteY2" fmla="*/ 13794659 h 13794659"/>
                <a:gd name="connsiteX3" fmla="*/ 0 w 28919607"/>
                <a:gd name="connsiteY3" fmla="*/ 13716000 h 13794659"/>
                <a:gd name="connsiteX4" fmla="*/ 0 w 28919607"/>
                <a:gd name="connsiteY4" fmla="*/ 0 h 13794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9607" h="13794659">
                  <a:moveTo>
                    <a:pt x="0" y="0"/>
                  </a:moveTo>
                  <a:lnTo>
                    <a:pt x="24384000" y="0"/>
                  </a:lnTo>
                  <a:cubicBezTo>
                    <a:pt x="25895869" y="4598220"/>
                    <a:pt x="18520397" y="10808928"/>
                    <a:pt x="28919607" y="13794659"/>
                  </a:cubicBez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D1F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8BAEE73D-4FFF-0E63-E275-3A3C02BBFDBE}"/>
              </a:ext>
            </a:extLst>
          </p:cNvPr>
          <p:cNvGrpSpPr/>
          <p:nvPr/>
        </p:nvGrpSpPr>
        <p:grpSpPr>
          <a:xfrm>
            <a:off x="13411200" y="-2608733"/>
            <a:ext cx="9445526" cy="1771947"/>
            <a:chOff x="0" y="0"/>
            <a:chExt cx="12594035" cy="2362597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E1A36A4-617C-4543-1B81-C8CF9C60D043}"/>
                </a:ext>
              </a:extLst>
            </p:cNvPr>
            <p:cNvSpPr/>
            <p:nvPr/>
          </p:nvSpPr>
          <p:spPr>
            <a:xfrm>
              <a:off x="0" y="0"/>
              <a:ext cx="12594035" cy="2362597"/>
            </a:xfrm>
            <a:custGeom>
              <a:avLst/>
              <a:gdLst/>
              <a:ahLst/>
              <a:cxnLst/>
              <a:rect l="l" t="t" r="r" b="b"/>
              <a:pathLst>
                <a:path w="12594035" h="2362597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12B2E063-E384-D461-869D-03E3258DD46B}"/>
                </a:ext>
              </a:extLst>
            </p:cNvPr>
            <p:cNvSpPr txBox="1"/>
            <p:nvPr/>
          </p:nvSpPr>
          <p:spPr>
            <a:xfrm>
              <a:off x="0" y="-57150"/>
              <a:ext cx="12594035" cy="24197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b="1" dirty="0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Bienvenue à Biarritz: Un </a:t>
              </a:r>
              <a:r>
                <a:rPr lang="en-US" sz="5562" b="1" dirty="0" err="1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Joyau</a:t>
              </a:r>
              <a:r>
                <a:rPr lang="en-US" sz="5562" b="1" dirty="0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de la Côte Basque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FE5AE1D-5A38-828B-5859-69B30CDFDD46}"/>
              </a:ext>
            </a:extLst>
          </p:cNvPr>
          <p:cNvGrpSpPr/>
          <p:nvPr/>
        </p:nvGrpSpPr>
        <p:grpSpPr>
          <a:xfrm>
            <a:off x="-10439400" y="-5448300"/>
            <a:ext cx="9445526" cy="453629"/>
            <a:chOff x="0" y="0"/>
            <a:chExt cx="12594035" cy="604838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88287613-2E85-4EB1-0A19-CAC661BC5A5A}"/>
                </a:ext>
              </a:extLst>
            </p:cNvPr>
            <p:cNvSpPr/>
            <p:nvPr/>
          </p:nvSpPr>
          <p:spPr>
            <a:xfrm>
              <a:off x="0" y="0"/>
              <a:ext cx="12594035" cy="604838"/>
            </a:xfrm>
            <a:custGeom>
              <a:avLst/>
              <a:gdLst/>
              <a:ahLst/>
              <a:cxnLst/>
              <a:rect l="l" t="t" r="r" b="b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C7E2D45C-04B0-1561-580B-4C78F18B7BB1}"/>
                </a:ext>
              </a:extLst>
            </p:cNvPr>
            <p:cNvSpPr txBox="1"/>
            <p:nvPr/>
          </p:nvSpPr>
          <p:spPr>
            <a:xfrm>
              <a:off x="0" y="-95250"/>
              <a:ext cx="12594035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Histoire, culture, et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tourisme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d'une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ville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emblématique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.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1CADF637-775A-A75D-C167-985B4512CD1C}"/>
              </a:ext>
            </a:extLst>
          </p:cNvPr>
          <p:cNvGrpSpPr/>
          <p:nvPr/>
        </p:nvGrpSpPr>
        <p:grpSpPr>
          <a:xfrm>
            <a:off x="22859184" y="11010900"/>
            <a:ext cx="9445526" cy="453629"/>
            <a:chOff x="0" y="0"/>
            <a:chExt cx="12594035" cy="604838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27B43469-C85A-0369-50D9-365DB42C6893}"/>
                </a:ext>
              </a:extLst>
            </p:cNvPr>
            <p:cNvSpPr/>
            <p:nvPr/>
          </p:nvSpPr>
          <p:spPr>
            <a:xfrm>
              <a:off x="0" y="0"/>
              <a:ext cx="12594035" cy="604838"/>
            </a:xfrm>
            <a:custGeom>
              <a:avLst/>
              <a:gdLst/>
              <a:ahLst/>
              <a:cxnLst/>
              <a:rect l="l" t="t" r="r" b="b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CF0BA4BC-A3AD-E12D-2EEB-E975BBA6B4FF}"/>
                </a:ext>
              </a:extLst>
            </p:cNvPr>
            <p:cNvSpPr txBox="1"/>
            <p:nvPr/>
          </p:nvSpPr>
          <p:spPr>
            <a:xfrm>
              <a:off x="0" y="-95250"/>
              <a:ext cx="12594035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Localisation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,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curiosités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, et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gastronomie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en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bref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8558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8A263-F207-774E-F469-77DD92723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EA446A8-1396-7E9F-DE34-B10E4B9E1C55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F1607D3-6951-0226-8B5D-AC7A74B79EDD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B101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5AC507E7-B24A-1BC4-3D88-973E06CD74A2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4EC87CA-3345-F1F5-F145-BFAEE6826A13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C1D1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7F224D29-B506-E0EB-3F2D-04590B39889F}"/>
              </a:ext>
            </a:extLst>
          </p:cNvPr>
          <p:cNvGrpSpPr/>
          <p:nvPr/>
        </p:nvGrpSpPr>
        <p:grpSpPr>
          <a:xfrm>
            <a:off x="992238" y="2958702"/>
            <a:ext cx="16303526" cy="1771947"/>
            <a:chOff x="0" y="0"/>
            <a:chExt cx="21738035" cy="236259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29030A6-0883-91CD-186D-FCC19EFF19C4}"/>
                </a:ext>
              </a:extLst>
            </p:cNvPr>
            <p:cNvSpPr/>
            <p:nvPr/>
          </p:nvSpPr>
          <p:spPr>
            <a:xfrm>
              <a:off x="0" y="0"/>
              <a:ext cx="21738034" cy="2362597"/>
            </a:xfrm>
            <a:custGeom>
              <a:avLst/>
              <a:gdLst/>
              <a:ahLst/>
              <a:cxnLst/>
              <a:rect l="l" t="t" r="r" b="b"/>
              <a:pathLst>
                <a:path w="21738034" h="2362597">
                  <a:moveTo>
                    <a:pt x="0" y="0"/>
                  </a:moveTo>
                  <a:lnTo>
                    <a:pt x="21738034" y="0"/>
                  </a:lnTo>
                  <a:lnTo>
                    <a:pt x="21738034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AE329D97-D7B1-C821-F45B-A7D83280356B}"/>
                </a:ext>
              </a:extLst>
            </p:cNvPr>
            <p:cNvSpPr txBox="1"/>
            <p:nvPr/>
          </p:nvSpPr>
          <p:spPr>
            <a:xfrm>
              <a:off x="0" y="-57150"/>
              <a:ext cx="21738035" cy="24197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b="1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Gastronomie Biarrote: Saveurs de la Mer et de la Terre</a:t>
              </a:r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E3FFBB14-66F5-844D-A319-351B3C0ABB0B}"/>
              </a:ext>
            </a:extLst>
          </p:cNvPr>
          <p:cNvGrpSpPr/>
          <p:nvPr/>
        </p:nvGrpSpPr>
        <p:grpSpPr>
          <a:xfrm>
            <a:off x="992238" y="5439370"/>
            <a:ext cx="3544044" cy="442912"/>
            <a:chOff x="0" y="0"/>
            <a:chExt cx="4725392" cy="59055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F9CD02D-F305-C6DC-E006-0D51EEC17B61}"/>
                </a:ext>
              </a:extLst>
            </p:cNvPr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14E0FED8-35EB-89A6-8457-6207931D5BFF}"/>
                </a:ext>
              </a:extLst>
            </p:cNvPr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Produits de la mer</a:t>
              </a:r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32259746-33DD-BEB4-8989-E474E95FA400}"/>
              </a:ext>
            </a:extLst>
          </p:cNvPr>
          <p:cNvGrpSpPr/>
          <p:nvPr/>
        </p:nvGrpSpPr>
        <p:grpSpPr>
          <a:xfrm>
            <a:off x="992238" y="6165800"/>
            <a:ext cx="4972645" cy="453629"/>
            <a:chOff x="0" y="0"/>
            <a:chExt cx="6630193" cy="604838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FF06656F-87A2-F401-5C76-0E4575A20BEA}"/>
                </a:ext>
              </a:extLst>
            </p:cNvPr>
            <p:cNvSpPr/>
            <p:nvPr/>
          </p:nvSpPr>
          <p:spPr>
            <a:xfrm>
              <a:off x="0" y="0"/>
              <a:ext cx="6630193" cy="604838"/>
            </a:xfrm>
            <a:custGeom>
              <a:avLst/>
              <a:gdLst/>
              <a:ahLst/>
              <a:cxnLst/>
              <a:rect l="l" t="t" r="r" b="b"/>
              <a:pathLst>
                <a:path w="6630193" h="604838">
                  <a:moveTo>
                    <a:pt x="0" y="0"/>
                  </a:moveTo>
                  <a:lnTo>
                    <a:pt x="6630193" y="0"/>
                  </a:lnTo>
                  <a:lnTo>
                    <a:pt x="6630193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CB79B7C8-8DE0-3608-34A6-C2E1FE30B85E}"/>
                </a:ext>
              </a:extLst>
            </p:cNvPr>
            <p:cNvSpPr txBox="1"/>
            <p:nvPr/>
          </p:nvSpPr>
          <p:spPr>
            <a:xfrm>
              <a:off x="0" y="-95250"/>
              <a:ext cx="6630193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Poissons frais, fruits de mer variés</a:t>
              </a:r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E6790FD1-7DB6-496E-4308-3C68F54AC712}"/>
              </a:ext>
            </a:extLst>
          </p:cNvPr>
          <p:cNvGrpSpPr/>
          <p:nvPr/>
        </p:nvGrpSpPr>
        <p:grpSpPr>
          <a:xfrm>
            <a:off x="6666160" y="5439370"/>
            <a:ext cx="3544044" cy="442912"/>
            <a:chOff x="0" y="0"/>
            <a:chExt cx="4725392" cy="590550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4AA4B69-C8BC-8331-848C-92FEBD5DC890}"/>
                </a:ext>
              </a:extLst>
            </p:cNvPr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BF63546B-DE0D-38FB-94D3-5001417A8449}"/>
                </a:ext>
              </a:extLst>
            </p:cNvPr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Influences</a:t>
              </a:r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7D74DDB1-38DE-1363-41B0-76CD00F0A9EE}"/>
              </a:ext>
            </a:extLst>
          </p:cNvPr>
          <p:cNvGrpSpPr/>
          <p:nvPr/>
        </p:nvGrpSpPr>
        <p:grpSpPr>
          <a:xfrm>
            <a:off x="6666160" y="6165800"/>
            <a:ext cx="4972645" cy="907256"/>
            <a:chOff x="0" y="0"/>
            <a:chExt cx="6630193" cy="1209675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60A8194-E085-A1FF-FD96-94A6A9909632}"/>
                </a:ext>
              </a:extLst>
            </p:cNvPr>
            <p:cNvSpPr/>
            <p:nvPr/>
          </p:nvSpPr>
          <p:spPr>
            <a:xfrm>
              <a:off x="0" y="0"/>
              <a:ext cx="6630193" cy="1209675"/>
            </a:xfrm>
            <a:custGeom>
              <a:avLst/>
              <a:gdLst/>
              <a:ahLst/>
              <a:cxnLst/>
              <a:rect l="l" t="t" r="r" b="b"/>
              <a:pathLst>
                <a:path w="6630193" h="1209675">
                  <a:moveTo>
                    <a:pt x="0" y="0"/>
                  </a:moveTo>
                  <a:lnTo>
                    <a:pt x="6630193" y="0"/>
                  </a:lnTo>
                  <a:lnTo>
                    <a:pt x="6630193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FD33E290-4697-24EB-CECD-029F8DC77099}"/>
                </a:ext>
              </a:extLst>
            </p:cNvPr>
            <p:cNvSpPr txBox="1"/>
            <p:nvPr/>
          </p:nvSpPr>
          <p:spPr>
            <a:xfrm>
              <a:off x="0" y="-95250"/>
              <a:ext cx="6630193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Cuisine basque et espagnole riches en saveurs</a:t>
              </a:r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A4E8C3C0-0531-F58E-21F5-46E1E1A04645}"/>
              </a:ext>
            </a:extLst>
          </p:cNvPr>
          <p:cNvGrpSpPr/>
          <p:nvPr/>
        </p:nvGrpSpPr>
        <p:grpSpPr>
          <a:xfrm>
            <a:off x="12340084" y="5439370"/>
            <a:ext cx="3544044" cy="442912"/>
            <a:chOff x="0" y="0"/>
            <a:chExt cx="4725392" cy="59055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837E02A-B1B8-4E28-B07B-B7DD4B171D65}"/>
                </a:ext>
              </a:extLst>
            </p:cNvPr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A874AA4D-DEC2-9090-D1D0-2948FF6A2C76}"/>
                </a:ext>
              </a:extLst>
            </p:cNvPr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Plats phares</a:t>
              </a:r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0E8DDDC7-7208-002D-A75E-99D1C918CD89}"/>
              </a:ext>
            </a:extLst>
          </p:cNvPr>
          <p:cNvGrpSpPr/>
          <p:nvPr/>
        </p:nvGrpSpPr>
        <p:grpSpPr>
          <a:xfrm>
            <a:off x="12340084" y="6165800"/>
            <a:ext cx="4972645" cy="907256"/>
            <a:chOff x="0" y="0"/>
            <a:chExt cx="6630193" cy="1209675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5ED4A8E4-A3F5-2D4B-066C-40048BC6D3BD}"/>
                </a:ext>
              </a:extLst>
            </p:cNvPr>
            <p:cNvSpPr/>
            <p:nvPr/>
          </p:nvSpPr>
          <p:spPr>
            <a:xfrm>
              <a:off x="0" y="0"/>
              <a:ext cx="6630193" cy="1209675"/>
            </a:xfrm>
            <a:custGeom>
              <a:avLst/>
              <a:gdLst/>
              <a:ahLst/>
              <a:cxnLst/>
              <a:rect l="l" t="t" r="r" b="b"/>
              <a:pathLst>
                <a:path w="6630193" h="1209675">
                  <a:moveTo>
                    <a:pt x="0" y="0"/>
                  </a:moveTo>
                  <a:lnTo>
                    <a:pt x="6630193" y="0"/>
                  </a:lnTo>
                  <a:lnTo>
                    <a:pt x="6630193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E95365BA-8BB5-41E1-D413-9A32E9C681FF}"/>
                </a:ext>
              </a:extLst>
            </p:cNvPr>
            <p:cNvSpPr txBox="1"/>
            <p:nvPr/>
          </p:nvSpPr>
          <p:spPr>
            <a:xfrm>
              <a:off x="0" y="-95250"/>
              <a:ext cx="6630193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Ragoûts, soupes, charcuterie et pâtisserie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360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B101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C1D1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3926800" y="4509046"/>
            <a:ext cx="8188672" cy="928837"/>
            <a:chOff x="0" y="-57151"/>
            <a:chExt cx="10918230" cy="123844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918230" cy="1181298"/>
            </a:xfrm>
            <a:custGeom>
              <a:avLst/>
              <a:gdLst/>
              <a:ahLst/>
              <a:cxnLst/>
              <a:rect l="l" t="t" r="r" b="b"/>
              <a:pathLst>
                <a:path w="10918230" h="1181298">
                  <a:moveTo>
                    <a:pt x="0" y="0"/>
                  </a:moveTo>
                  <a:lnTo>
                    <a:pt x="10918230" y="0"/>
                  </a:lnTo>
                  <a:lnTo>
                    <a:pt x="10918230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1"/>
              <a:ext cx="10918230" cy="123844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b="1" dirty="0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Plats Célèbres de Biarritz</a:t>
              </a:r>
            </a:p>
          </p:txBody>
        </p:sp>
      </p:grpSp>
      <p:sp>
        <p:nvSpPr>
          <p:cNvPr id="9" name="Freeform 9" descr="preencoded.png"/>
          <p:cNvSpPr/>
          <p:nvPr/>
        </p:nvSpPr>
        <p:spPr>
          <a:xfrm>
            <a:off x="-12695187" y="11275070"/>
            <a:ext cx="850553" cy="850552"/>
          </a:xfrm>
          <a:custGeom>
            <a:avLst/>
            <a:gdLst/>
            <a:ahLst/>
            <a:cxnLst/>
            <a:rect l="l" t="t" r="r" b="b"/>
            <a:pathLst>
              <a:path w="850553" h="850552">
                <a:moveTo>
                  <a:pt x="0" y="0"/>
                </a:moveTo>
                <a:lnTo>
                  <a:pt x="850552" y="0"/>
                </a:lnTo>
                <a:lnTo>
                  <a:pt x="850552" y="850553"/>
                </a:lnTo>
                <a:lnTo>
                  <a:pt x="0" y="8505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-11561118" y="11464678"/>
            <a:ext cx="3544044" cy="442912"/>
            <a:chOff x="0" y="0"/>
            <a:chExt cx="4725392" cy="5905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 dirty="0" err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Axoa</a:t>
              </a:r>
              <a:r>
                <a:rPr lang="en-US" sz="2750" b="1" dirty="0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de </a:t>
              </a:r>
              <a:r>
                <a:rPr lang="en-US" sz="2750" b="1" dirty="0" err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veau</a:t>
              </a:r>
              <a:endParaRPr lang="en-US" sz="2750" b="1" dirty="0">
                <a:solidFill>
                  <a:srgbClr val="C2C4B5"/>
                </a:solidFill>
                <a:latin typeface="Arimo Bold"/>
                <a:ea typeface="Arimo Bold"/>
                <a:cs typeface="Arimo Bold"/>
                <a:sym typeface="Arimo Bold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11561118" y="12077700"/>
            <a:ext cx="4064199" cy="907256"/>
            <a:chOff x="0" y="0"/>
            <a:chExt cx="5418932" cy="12096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418932" cy="1209675"/>
            </a:xfrm>
            <a:custGeom>
              <a:avLst/>
              <a:gdLst/>
              <a:ahLst/>
              <a:cxnLst/>
              <a:rect l="l" t="t" r="r" b="b"/>
              <a:pathLst>
                <a:path w="5418932" h="1209675">
                  <a:moveTo>
                    <a:pt x="0" y="0"/>
                  </a:moveTo>
                  <a:lnTo>
                    <a:pt x="5418932" y="0"/>
                  </a:lnTo>
                  <a:lnTo>
                    <a:pt x="5418932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95250"/>
              <a:ext cx="5418932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Ragoût traditionnel au parfum épicé</a:t>
              </a:r>
            </a:p>
          </p:txBody>
        </p:sp>
      </p:grpSp>
      <p:sp>
        <p:nvSpPr>
          <p:cNvPr id="16" name="Freeform 16" descr="preencoded.png"/>
          <p:cNvSpPr/>
          <p:nvPr/>
        </p:nvSpPr>
        <p:spPr>
          <a:xfrm>
            <a:off x="-10125670" y="-4143794"/>
            <a:ext cx="850552" cy="850552"/>
          </a:xfrm>
          <a:custGeom>
            <a:avLst/>
            <a:gdLst/>
            <a:ahLst/>
            <a:cxnLst/>
            <a:rect l="l" t="t" r="r" b="b"/>
            <a:pathLst>
              <a:path w="850552" h="850552">
                <a:moveTo>
                  <a:pt x="0" y="0"/>
                </a:moveTo>
                <a:lnTo>
                  <a:pt x="850553" y="0"/>
                </a:lnTo>
                <a:lnTo>
                  <a:pt x="850553" y="850553"/>
                </a:lnTo>
                <a:lnTo>
                  <a:pt x="0" y="8505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7" name="Group 17"/>
          <p:cNvGrpSpPr/>
          <p:nvPr/>
        </p:nvGrpSpPr>
        <p:grpSpPr>
          <a:xfrm>
            <a:off x="-8991600" y="-3954186"/>
            <a:ext cx="3544044" cy="442912"/>
            <a:chOff x="0" y="0"/>
            <a:chExt cx="4725392" cy="59055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Chipirons à l'encre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-8991600" y="-3341164"/>
            <a:ext cx="4064199" cy="907256"/>
            <a:chOff x="0" y="0"/>
            <a:chExt cx="5418932" cy="12096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418932" cy="1209675"/>
            </a:xfrm>
            <a:custGeom>
              <a:avLst/>
              <a:gdLst/>
              <a:ahLst/>
              <a:cxnLst/>
              <a:rect l="l" t="t" r="r" b="b"/>
              <a:pathLst>
                <a:path w="5418932" h="1209675">
                  <a:moveTo>
                    <a:pt x="0" y="0"/>
                  </a:moveTo>
                  <a:lnTo>
                    <a:pt x="5418932" y="0"/>
                  </a:lnTo>
                  <a:lnTo>
                    <a:pt x="5418932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95250"/>
              <a:ext cx="5418932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Calamars cuisinés dans leur encre</a:t>
              </a:r>
            </a:p>
          </p:txBody>
        </p:sp>
      </p:grpSp>
      <p:sp>
        <p:nvSpPr>
          <p:cNvPr id="23" name="Freeform 23" descr="preencoded.png"/>
          <p:cNvSpPr/>
          <p:nvPr/>
        </p:nvSpPr>
        <p:spPr>
          <a:xfrm>
            <a:off x="-3496271" y="13068301"/>
            <a:ext cx="850553" cy="850552"/>
          </a:xfrm>
          <a:custGeom>
            <a:avLst/>
            <a:gdLst/>
            <a:ahLst/>
            <a:cxnLst/>
            <a:rect l="l" t="t" r="r" b="b"/>
            <a:pathLst>
              <a:path w="850553" h="850552">
                <a:moveTo>
                  <a:pt x="0" y="0"/>
                </a:moveTo>
                <a:lnTo>
                  <a:pt x="850552" y="0"/>
                </a:lnTo>
                <a:lnTo>
                  <a:pt x="850552" y="850553"/>
                </a:lnTo>
                <a:lnTo>
                  <a:pt x="0" y="8505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4" name="Group 24"/>
          <p:cNvGrpSpPr/>
          <p:nvPr/>
        </p:nvGrpSpPr>
        <p:grpSpPr>
          <a:xfrm>
            <a:off x="-2362200" y="13257909"/>
            <a:ext cx="3544044" cy="442912"/>
            <a:chOff x="0" y="0"/>
            <a:chExt cx="4725392" cy="5905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Ttoro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-2362200" y="13870931"/>
            <a:ext cx="4064199" cy="907256"/>
            <a:chOff x="0" y="0"/>
            <a:chExt cx="5418932" cy="120967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5418932" cy="1209675"/>
            </a:xfrm>
            <a:custGeom>
              <a:avLst/>
              <a:gdLst/>
              <a:ahLst/>
              <a:cxnLst/>
              <a:rect l="l" t="t" r="r" b="b"/>
              <a:pathLst>
                <a:path w="5418932" h="1209675">
                  <a:moveTo>
                    <a:pt x="0" y="0"/>
                  </a:moveTo>
                  <a:lnTo>
                    <a:pt x="5418932" y="0"/>
                  </a:lnTo>
                  <a:lnTo>
                    <a:pt x="5418932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95250"/>
              <a:ext cx="5418932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Soupe de poisson riche en goût</a:t>
              </a:r>
            </a:p>
          </p:txBody>
        </p:sp>
      </p:grpSp>
      <p:sp>
        <p:nvSpPr>
          <p:cNvPr id="30" name="Freeform 30" descr="preencoded.png"/>
          <p:cNvSpPr/>
          <p:nvPr/>
        </p:nvSpPr>
        <p:spPr>
          <a:xfrm>
            <a:off x="13609440" y="13068300"/>
            <a:ext cx="850553" cy="850552"/>
          </a:xfrm>
          <a:custGeom>
            <a:avLst/>
            <a:gdLst/>
            <a:ahLst/>
            <a:cxnLst/>
            <a:rect l="l" t="t" r="r" b="b"/>
            <a:pathLst>
              <a:path w="850553" h="850552">
                <a:moveTo>
                  <a:pt x="0" y="0"/>
                </a:moveTo>
                <a:lnTo>
                  <a:pt x="850552" y="0"/>
                </a:lnTo>
                <a:lnTo>
                  <a:pt x="850552" y="850553"/>
                </a:lnTo>
                <a:lnTo>
                  <a:pt x="0" y="8505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1" name="Group 31"/>
          <p:cNvGrpSpPr/>
          <p:nvPr/>
        </p:nvGrpSpPr>
        <p:grpSpPr>
          <a:xfrm>
            <a:off x="14743509" y="13257908"/>
            <a:ext cx="3544044" cy="442912"/>
            <a:chOff x="0" y="0"/>
            <a:chExt cx="4725392" cy="59055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 dirty="0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Gâteau Basque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4743509" y="13870931"/>
            <a:ext cx="4064199" cy="907256"/>
            <a:chOff x="0" y="0"/>
            <a:chExt cx="5418932" cy="1209675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5418932" cy="1209675"/>
            </a:xfrm>
            <a:custGeom>
              <a:avLst/>
              <a:gdLst/>
              <a:ahLst/>
              <a:cxnLst/>
              <a:rect l="l" t="t" r="r" b="b"/>
              <a:pathLst>
                <a:path w="5418932" h="1209675">
                  <a:moveTo>
                    <a:pt x="0" y="0"/>
                  </a:moveTo>
                  <a:lnTo>
                    <a:pt x="5418932" y="0"/>
                  </a:lnTo>
                  <a:lnTo>
                    <a:pt x="5418932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95250"/>
              <a:ext cx="5418932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Fourré à la crème ou cerise noire</a:t>
              </a:r>
            </a:p>
          </p:txBody>
        </p:sp>
      </p:grpSp>
      <p:sp>
        <p:nvSpPr>
          <p:cNvPr id="37" name="Freeform 37" descr="preencoded.png"/>
          <p:cNvSpPr/>
          <p:nvPr/>
        </p:nvSpPr>
        <p:spPr>
          <a:xfrm>
            <a:off x="-12411670" y="759469"/>
            <a:ext cx="850552" cy="850552"/>
          </a:xfrm>
          <a:custGeom>
            <a:avLst/>
            <a:gdLst/>
            <a:ahLst/>
            <a:cxnLst/>
            <a:rect l="l" t="t" r="r" b="b"/>
            <a:pathLst>
              <a:path w="850552" h="850552">
                <a:moveTo>
                  <a:pt x="0" y="0"/>
                </a:moveTo>
                <a:lnTo>
                  <a:pt x="850553" y="0"/>
                </a:lnTo>
                <a:lnTo>
                  <a:pt x="850553" y="850553"/>
                </a:lnTo>
                <a:lnTo>
                  <a:pt x="0" y="8505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8" name="Group 38"/>
          <p:cNvGrpSpPr/>
          <p:nvPr/>
        </p:nvGrpSpPr>
        <p:grpSpPr>
          <a:xfrm>
            <a:off x="-11277600" y="949077"/>
            <a:ext cx="3544044" cy="442912"/>
            <a:chOff x="0" y="0"/>
            <a:chExt cx="4725392" cy="59055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Jambon de Bayonne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-11277600" y="1562100"/>
            <a:ext cx="4064199" cy="907256"/>
            <a:chOff x="0" y="0"/>
            <a:chExt cx="5418932" cy="1209675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5418932" cy="1209675"/>
            </a:xfrm>
            <a:custGeom>
              <a:avLst/>
              <a:gdLst/>
              <a:ahLst/>
              <a:cxnLst/>
              <a:rect l="l" t="t" r="r" b="b"/>
              <a:pathLst>
                <a:path w="5418932" h="1209675">
                  <a:moveTo>
                    <a:pt x="0" y="0"/>
                  </a:moveTo>
                  <a:lnTo>
                    <a:pt x="5418932" y="0"/>
                  </a:lnTo>
                  <a:lnTo>
                    <a:pt x="5418932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-95250"/>
              <a:ext cx="5418932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Charcuterie régionale emblématique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C6018-1D3F-4E9B-F999-FE817BFD6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C1C0DFF-F9CF-8E4D-B30B-5232011194E7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CD6BBDD-93CC-B65A-ABD8-C8C271FD6E94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B101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7E9EEA25-46FF-0333-9EE8-697A2BFDFD57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84D09D9-AEE4-12CC-4D54-19F47085D1D2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C1D1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B2260424-92A9-396A-CBBA-B3587075A355}"/>
              </a:ext>
            </a:extLst>
          </p:cNvPr>
          <p:cNvGrpSpPr/>
          <p:nvPr/>
        </p:nvGrpSpPr>
        <p:grpSpPr>
          <a:xfrm>
            <a:off x="992238" y="1181100"/>
            <a:ext cx="8188672" cy="928837"/>
            <a:chOff x="0" y="-57151"/>
            <a:chExt cx="10918230" cy="1238449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1B19697-0005-74DE-974C-6F3CA6B0AE75}"/>
                </a:ext>
              </a:extLst>
            </p:cNvPr>
            <p:cNvSpPr/>
            <p:nvPr/>
          </p:nvSpPr>
          <p:spPr>
            <a:xfrm>
              <a:off x="0" y="0"/>
              <a:ext cx="10918230" cy="1181298"/>
            </a:xfrm>
            <a:custGeom>
              <a:avLst/>
              <a:gdLst/>
              <a:ahLst/>
              <a:cxnLst/>
              <a:rect l="l" t="t" r="r" b="b"/>
              <a:pathLst>
                <a:path w="10918230" h="1181298">
                  <a:moveTo>
                    <a:pt x="0" y="0"/>
                  </a:moveTo>
                  <a:lnTo>
                    <a:pt x="10918230" y="0"/>
                  </a:lnTo>
                  <a:lnTo>
                    <a:pt x="10918230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7427DC73-A782-334C-4B0D-8BF861C49263}"/>
                </a:ext>
              </a:extLst>
            </p:cNvPr>
            <p:cNvSpPr txBox="1"/>
            <p:nvPr/>
          </p:nvSpPr>
          <p:spPr>
            <a:xfrm>
              <a:off x="0" y="-57151"/>
              <a:ext cx="10918230" cy="123844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b="1" dirty="0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Plats Célèbres de Biarritz</a:t>
              </a:r>
            </a:p>
          </p:txBody>
        </p:sp>
      </p:grpSp>
      <p:sp>
        <p:nvSpPr>
          <p:cNvPr id="9" name="Freeform 9" descr="preencoded.png">
            <a:extLst>
              <a:ext uri="{FF2B5EF4-FFF2-40B4-BE49-F238E27FC236}">
                <a16:creationId xmlns:a16="http://schemas.microsoft.com/office/drawing/2014/main" id="{77498F6D-69FA-6DA1-5E07-0B66D8D9B9D1}"/>
              </a:ext>
            </a:extLst>
          </p:cNvPr>
          <p:cNvSpPr/>
          <p:nvPr/>
        </p:nvSpPr>
        <p:spPr>
          <a:xfrm>
            <a:off x="992238" y="3876526"/>
            <a:ext cx="850553" cy="850552"/>
          </a:xfrm>
          <a:custGeom>
            <a:avLst/>
            <a:gdLst/>
            <a:ahLst/>
            <a:cxnLst/>
            <a:rect l="l" t="t" r="r" b="b"/>
            <a:pathLst>
              <a:path w="850553" h="850552">
                <a:moveTo>
                  <a:pt x="0" y="0"/>
                </a:moveTo>
                <a:lnTo>
                  <a:pt x="850552" y="0"/>
                </a:lnTo>
                <a:lnTo>
                  <a:pt x="850552" y="850553"/>
                </a:lnTo>
                <a:lnTo>
                  <a:pt x="0" y="8505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CADB719D-2209-CAAE-FA14-07092550247D}"/>
              </a:ext>
            </a:extLst>
          </p:cNvPr>
          <p:cNvGrpSpPr/>
          <p:nvPr/>
        </p:nvGrpSpPr>
        <p:grpSpPr>
          <a:xfrm>
            <a:off x="2126307" y="4066134"/>
            <a:ext cx="3544044" cy="442912"/>
            <a:chOff x="0" y="0"/>
            <a:chExt cx="4725392" cy="59055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522932E-9A04-BDDD-D2F7-46C50143EA10}"/>
                </a:ext>
              </a:extLst>
            </p:cNvPr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78A62370-8072-1431-932C-3C76F5AFDF46}"/>
                </a:ext>
              </a:extLst>
            </p:cNvPr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Axoa de veau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1D83BC6E-6189-E31A-4F7D-9B36C1BF8D36}"/>
              </a:ext>
            </a:extLst>
          </p:cNvPr>
          <p:cNvGrpSpPr/>
          <p:nvPr/>
        </p:nvGrpSpPr>
        <p:grpSpPr>
          <a:xfrm>
            <a:off x="2126307" y="4679156"/>
            <a:ext cx="4064199" cy="907256"/>
            <a:chOff x="0" y="0"/>
            <a:chExt cx="5418932" cy="1209675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D2072803-AA1C-7CC3-D1F8-A1B703362CF4}"/>
                </a:ext>
              </a:extLst>
            </p:cNvPr>
            <p:cNvSpPr/>
            <p:nvPr/>
          </p:nvSpPr>
          <p:spPr>
            <a:xfrm>
              <a:off x="0" y="0"/>
              <a:ext cx="5418932" cy="1209675"/>
            </a:xfrm>
            <a:custGeom>
              <a:avLst/>
              <a:gdLst/>
              <a:ahLst/>
              <a:cxnLst/>
              <a:rect l="l" t="t" r="r" b="b"/>
              <a:pathLst>
                <a:path w="5418932" h="1209675">
                  <a:moveTo>
                    <a:pt x="0" y="0"/>
                  </a:moveTo>
                  <a:lnTo>
                    <a:pt x="5418932" y="0"/>
                  </a:lnTo>
                  <a:lnTo>
                    <a:pt x="5418932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D4816FFB-BF03-7B27-A9F6-7A2CBC9160A4}"/>
                </a:ext>
              </a:extLst>
            </p:cNvPr>
            <p:cNvSpPr txBox="1"/>
            <p:nvPr/>
          </p:nvSpPr>
          <p:spPr>
            <a:xfrm>
              <a:off x="0" y="-95250"/>
              <a:ext cx="5418932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Ragoût traditionnel au parfum épicé</a:t>
              </a:r>
            </a:p>
          </p:txBody>
        </p:sp>
      </p:grpSp>
      <p:sp>
        <p:nvSpPr>
          <p:cNvPr id="16" name="Freeform 16" descr="preencoded.png">
            <a:extLst>
              <a:ext uri="{FF2B5EF4-FFF2-40B4-BE49-F238E27FC236}">
                <a16:creationId xmlns:a16="http://schemas.microsoft.com/office/drawing/2014/main" id="{5CED22E4-6075-3ABE-EF6D-9FB1950E8413}"/>
              </a:ext>
            </a:extLst>
          </p:cNvPr>
          <p:cNvSpPr/>
          <p:nvPr/>
        </p:nvSpPr>
        <p:spPr>
          <a:xfrm>
            <a:off x="6544866" y="3876526"/>
            <a:ext cx="850552" cy="850552"/>
          </a:xfrm>
          <a:custGeom>
            <a:avLst/>
            <a:gdLst/>
            <a:ahLst/>
            <a:cxnLst/>
            <a:rect l="l" t="t" r="r" b="b"/>
            <a:pathLst>
              <a:path w="850552" h="850552">
                <a:moveTo>
                  <a:pt x="0" y="0"/>
                </a:moveTo>
                <a:lnTo>
                  <a:pt x="850553" y="0"/>
                </a:lnTo>
                <a:lnTo>
                  <a:pt x="850553" y="850553"/>
                </a:lnTo>
                <a:lnTo>
                  <a:pt x="0" y="8505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144EC7E5-489F-EB15-D3B4-93D286481881}"/>
              </a:ext>
            </a:extLst>
          </p:cNvPr>
          <p:cNvGrpSpPr/>
          <p:nvPr/>
        </p:nvGrpSpPr>
        <p:grpSpPr>
          <a:xfrm>
            <a:off x="7678936" y="4066134"/>
            <a:ext cx="3544044" cy="442912"/>
            <a:chOff x="0" y="0"/>
            <a:chExt cx="4725392" cy="59055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4DAFB75-C208-5526-057A-58F86EA98BAC}"/>
                </a:ext>
              </a:extLst>
            </p:cNvPr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4193DF66-9F9D-4CC8-84FD-8CFFF01084C6}"/>
                </a:ext>
              </a:extLst>
            </p:cNvPr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Chipirons à l'encre</a:t>
              </a:r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53320D5E-6CD2-25B2-F0E7-AA15D6BF3230}"/>
              </a:ext>
            </a:extLst>
          </p:cNvPr>
          <p:cNvGrpSpPr/>
          <p:nvPr/>
        </p:nvGrpSpPr>
        <p:grpSpPr>
          <a:xfrm>
            <a:off x="7678936" y="4679156"/>
            <a:ext cx="4064199" cy="907256"/>
            <a:chOff x="0" y="0"/>
            <a:chExt cx="5418932" cy="1209675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C25797BA-F2FB-8BC4-46D2-077C92AD6A8E}"/>
                </a:ext>
              </a:extLst>
            </p:cNvPr>
            <p:cNvSpPr/>
            <p:nvPr/>
          </p:nvSpPr>
          <p:spPr>
            <a:xfrm>
              <a:off x="0" y="0"/>
              <a:ext cx="5418932" cy="1209675"/>
            </a:xfrm>
            <a:custGeom>
              <a:avLst/>
              <a:gdLst/>
              <a:ahLst/>
              <a:cxnLst/>
              <a:rect l="l" t="t" r="r" b="b"/>
              <a:pathLst>
                <a:path w="5418932" h="1209675">
                  <a:moveTo>
                    <a:pt x="0" y="0"/>
                  </a:moveTo>
                  <a:lnTo>
                    <a:pt x="5418932" y="0"/>
                  </a:lnTo>
                  <a:lnTo>
                    <a:pt x="5418932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D4B0BB10-9713-165C-5707-6C51CCF4692A}"/>
                </a:ext>
              </a:extLst>
            </p:cNvPr>
            <p:cNvSpPr txBox="1"/>
            <p:nvPr/>
          </p:nvSpPr>
          <p:spPr>
            <a:xfrm>
              <a:off x="0" y="-95250"/>
              <a:ext cx="5418932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Calamars cuisinés dans leur encre</a:t>
              </a:r>
            </a:p>
          </p:txBody>
        </p:sp>
      </p:grpSp>
      <p:sp>
        <p:nvSpPr>
          <p:cNvPr id="23" name="Freeform 23" descr="preencoded.png">
            <a:extLst>
              <a:ext uri="{FF2B5EF4-FFF2-40B4-BE49-F238E27FC236}">
                <a16:creationId xmlns:a16="http://schemas.microsoft.com/office/drawing/2014/main" id="{3BF21F85-2C42-66E5-0C40-0B458CDC97B8}"/>
              </a:ext>
            </a:extLst>
          </p:cNvPr>
          <p:cNvSpPr/>
          <p:nvPr/>
        </p:nvSpPr>
        <p:spPr>
          <a:xfrm>
            <a:off x="12097494" y="3876526"/>
            <a:ext cx="850553" cy="850552"/>
          </a:xfrm>
          <a:custGeom>
            <a:avLst/>
            <a:gdLst/>
            <a:ahLst/>
            <a:cxnLst/>
            <a:rect l="l" t="t" r="r" b="b"/>
            <a:pathLst>
              <a:path w="850553" h="850552">
                <a:moveTo>
                  <a:pt x="0" y="0"/>
                </a:moveTo>
                <a:lnTo>
                  <a:pt x="850552" y="0"/>
                </a:lnTo>
                <a:lnTo>
                  <a:pt x="850552" y="850553"/>
                </a:lnTo>
                <a:lnTo>
                  <a:pt x="0" y="8505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4" name="Group 24">
            <a:extLst>
              <a:ext uri="{FF2B5EF4-FFF2-40B4-BE49-F238E27FC236}">
                <a16:creationId xmlns:a16="http://schemas.microsoft.com/office/drawing/2014/main" id="{2DACA991-59FD-1B14-E654-2DD50C60DD76}"/>
              </a:ext>
            </a:extLst>
          </p:cNvPr>
          <p:cNvGrpSpPr/>
          <p:nvPr/>
        </p:nvGrpSpPr>
        <p:grpSpPr>
          <a:xfrm>
            <a:off x="13231565" y="4066134"/>
            <a:ext cx="3544044" cy="442912"/>
            <a:chOff x="0" y="0"/>
            <a:chExt cx="4725392" cy="59055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EDBAE34D-AC16-9B3B-F9DE-42012401BAB5}"/>
                </a:ext>
              </a:extLst>
            </p:cNvPr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CEE8E7F2-4C2D-341F-9D75-530941844A6F}"/>
                </a:ext>
              </a:extLst>
            </p:cNvPr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Ttoro</a:t>
              </a:r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72CDBAC3-03F6-1B45-E18D-D861C82460C9}"/>
              </a:ext>
            </a:extLst>
          </p:cNvPr>
          <p:cNvGrpSpPr/>
          <p:nvPr/>
        </p:nvGrpSpPr>
        <p:grpSpPr>
          <a:xfrm>
            <a:off x="13231565" y="4679156"/>
            <a:ext cx="4064199" cy="907256"/>
            <a:chOff x="0" y="0"/>
            <a:chExt cx="5418932" cy="1209675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08CF76A6-1A28-B4CA-0331-937C6644220A}"/>
                </a:ext>
              </a:extLst>
            </p:cNvPr>
            <p:cNvSpPr/>
            <p:nvPr/>
          </p:nvSpPr>
          <p:spPr>
            <a:xfrm>
              <a:off x="0" y="0"/>
              <a:ext cx="5418932" cy="1209675"/>
            </a:xfrm>
            <a:custGeom>
              <a:avLst/>
              <a:gdLst/>
              <a:ahLst/>
              <a:cxnLst/>
              <a:rect l="l" t="t" r="r" b="b"/>
              <a:pathLst>
                <a:path w="5418932" h="1209675">
                  <a:moveTo>
                    <a:pt x="0" y="0"/>
                  </a:moveTo>
                  <a:lnTo>
                    <a:pt x="5418932" y="0"/>
                  </a:lnTo>
                  <a:lnTo>
                    <a:pt x="5418932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82B3FB31-02B7-8C83-BF1B-5529DCF9A87D}"/>
                </a:ext>
              </a:extLst>
            </p:cNvPr>
            <p:cNvSpPr txBox="1"/>
            <p:nvPr/>
          </p:nvSpPr>
          <p:spPr>
            <a:xfrm>
              <a:off x="0" y="-95250"/>
              <a:ext cx="5418932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Soupe de poisson riche en goût</a:t>
              </a:r>
            </a:p>
          </p:txBody>
        </p:sp>
      </p:grpSp>
      <p:sp>
        <p:nvSpPr>
          <p:cNvPr id="30" name="Freeform 30" descr="preencoded.png">
            <a:extLst>
              <a:ext uri="{FF2B5EF4-FFF2-40B4-BE49-F238E27FC236}">
                <a16:creationId xmlns:a16="http://schemas.microsoft.com/office/drawing/2014/main" id="{14CF9B80-AC6D-C50D-A239-60B37DA3C6A7}"/>
              </a:ext>
            </a:extLst>
          </p:cNvPr>
          <p:cNvSpPr/>
          <p:nvPr/>
        </p:nvSpPr>
        <p:spPr>
          <a:xfrm>
            <a:off x="992238" y="6203007"/>
            <a:ext cx="850553" cy="850552"/>
          </a:xfrm>
          <a:custGeom>
            <a:avLst/>
            <a:gdLst/>
            <a:ahLst/>
            <a:cxnLst/>
            <a:rect l="l" t="t" r="r" b="b"/>
            <a:pathLst>
              <a:path w="850553" h="850552">
                <a:moveTo>
                  <a:pt x="0" y="0"/>
                </a:moveTo>
                <a:lnTo>
                  <a:pt x="850552" y="0"/>
                </a:lnTo>
                <a:lnTo>
                  <a:pt x="850552" y="850553"/>
                </a:lnTo>
                <a:lnTo>
                  <a:pt x="0" y="8505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1" name="Group 31">
            <a:extLst>
              <a:ext uri="{FF2B5EF4-FFF2-40B4-BE49-F238E27FC236}">
                <a16:creationId xmlns:a16="http://schemas.microsoft.com/office/drawing/2014/main" id="{E8DAE935-5ADE-5204-D0BC-2BBBB14A91AB}"/>
              </a:ext>
            </a:extLst>
          </p:cNvPr>
          <p:cNvGrpSpPr/>
          <p:nvPr/>
        </p:nvGrpSpPr>
        <p:grpSpPr>
          <a:xfrm>
            <a:off x="2126307" y="6392615"/>
            <a:ext cx="3544044" cy="442912"/>
            <a:chOff x="0" y="0"/>
            <a:chExt cx="4725392" cy="590550"/>
          </a:xfrm>
        </p:grpSpPr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19F2C954-EF68-2B51-2370-4B36357FC5E6}"/>
                </a:ext>
              </a:extLst>
            </p:cNvPr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>
              <a:extLst>
                <a:ext uri="{FF2B5EF4-FFF2-40B4-BE49-F238E27FC236}">
                  <a16:creationId xmlns:a16="http://schemas.microsoft.com/office/drawing/2014/main" id="{391D2B4B-A169-14CB-5444-1564ACEBBF64}"/>
                </a:ext>
              </a:extLst>
            </p:cNvPr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Gâteau Basque</a:t>
              </a:r>
            </a:p>
          </p:txBody>
        </p:sp>
      </p:grpSp>
      <p:grpSp>
        <p:nvGrpSpPr>
          <p:cNvPr id="34" name="Group 34">
            <a:extLst>
              <a:ext uri="{FF2B5EF4-FFF2-40B4-BE49-F238E27FC236}">
                <a16:creationId xmlns:a16="http://schemas.microsoft.com/office/drawing/2014/main" id="{6051999C-5A28-B78D-F474-CC674AB5687B}"/>
              </a:ext>
            </a:extLst>
          </p:cNvPr>
          <p:cNvGrpSpPr/>
          <p:nvPr/>
        </p:nvGrpSpPr>
        <p:grpSpPr>
          <a:xfrm>
            <a:off x="2126307" y="7005638"/>
            <a:ext cx="4064199" cy="907256"/>
            <a:chOff x="0" y="0"/>
            <a:chExt cx="5418932" cy="1209675"/>
          </a:xfrm>
        </p:grpSpPr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59296EB3-C983-6D80-A3E5-3AEE63261F53}"/>
                </a:ext>
              </a:extLst>
            </p:cNvPr>
            <p:cNvSpPr/>
            <p:nvPr/>
          </p:nvSpPr>
          <p:spPr>
            <a:xfrm>
              <a:off x="0" y="0"/>
              <a:ext cx="5418932" cy="1209675"/>
            </a:xfrm>
            <a:custGeom>
              <a:avLst/>
              <a:gdLst/>
              <a:ahLst/>
              <a:cxnLst/>
              <a:rect l="l" t="t" r="r" b="b"/>
              <a:pathLst>
                <a:path w="5418932" h="1209675">
                  <a:moveTo>
                    <a:pt x="0" y="0"/>
                  </a:moveTo>
                  <a:lnTo>
                    <a:pt x="5418932" y="0"/>
                  </a:lnTo>
                  <a:lnTo>
                    <a:pt x="5418932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1767FC0B-E035-4482-E7C7-48BB31BD2FC8}"/>
                </a:ext>
              </a:extLst>
            </p:cNvPr>
            <p:cNvSpPr txBox="1"/>
            <p:nvPr/>
          </p:nvSpPr>
          <p:spPr>
            <a:xfrm>
              <a:off x="0" y="-95250"/>
              <a:ext cx="5418932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Fourré à la crème ou cerise noire</a:t>
              </a:r>
            </a:p>
          </p:txBody>
        </p:sp>
      </p:grpSp>
      <p:sp>
        <p:nvSpPr>
          <p:cNvPr id="37" name="Freeform 37" descr="preencoded.png">
            <a:extLst>
              <a:ext uri="{FF2B5EF4-FFF2-40B4-BE49-F238E27FC236}">
                <a16:creationId xmlns:a16="http://schemas.microsoft.com/office/drawing/2014/main" id="{F5168166-FBB9-0DAF-A269-E9431F551648}"/>
              </a:ext>
            </a:extLst>
          </p:cNvPr>
          <p:cNvSpPr/>
          <p:nvPr/>
        </p:nvSpPr>
        <p:spPr>
          <a:xfrm>
            <a:off x="6544866" y="6203007"/>
            <a:ext cx="850552" cy="850552"/>
          </a:xfrm>
          <a:custGeom>
            <a:avLst/>
            <a:gdLst/>
            <a:ahLst/>
            <a:cxnLst/>
            <a:rect l="l" t="t" r="r" b="b"/>
            <a:pathLst>
              <a:path w="850552" h="850552">
                <a:moveTo>
                  <a:pt x="0" y="0"/>
                </a:moveTo>
                <a:lnTo>
                  <a:pt x="850553" y="0"/>
                </a:lnTo>
                <a:lnTo>
                  <a:pt x="850553" y="850553"/>
                </a:lnTo>
                <a:lnTo>
                  <a:pt x="0" y="8505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8" name="Group 38">
            <a:extLst>
              <a:ext uri="{FF2B5EF4-FFF2-40B4-BE49-F238E27FC236}">
                <a16:creationId xmlns:a16="http://schemas.microsoft.com/office/drawing/2014/main" id="{56EB7170-F9BB-5C04-54B1-61C2F07CE169}"/>
              </a:ext>
            </a:extLst>
          </p:cNvPr>
          <p:cNvGrpSpPr/>
          <p:nvPr/>
        </p:nvGrpSpPr>
        <p:grpSpPr>
          <a:xfrm>
            <a:off x="7678936" y="6392615"/>
            <a:ext cx="3544044" cy="442912"/>
            <a:chOff x="0" y="0"/>
            <a:chExt cx="4725392" cy="590550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94315252-B113-F6A8-30A4-CE6144094E2D}"/>
                </a:ext>
              </a:extLst>
            </p:cNvPr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>
              <a:extLst>
                <a:ext uri="{FF2B5EF4-FFF2-40B4-BE49-F238E27FC236}">
                  <a16:creationId xmlns:a16="http://schemas.microsoft.com/office/drawing/2014/main" id="{0F8455D0-144C-7A6A-BD2B-3EB5C5030657}"/>
                </a:ext>
              </a:extLst>
            </p:cNvPr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Jambon de Bayonne</a:t>
              </a:r>
            </a:p>
          </p:txBody>
        </p:sp>
      </p:grpSp>
      <p:grpSp>
        <p:nvGrpSpPr>
          <p:cNvPr id="41" name="Group 41">
            <a:extLst>
              <a:ext uri="{FF2B5EF4-FFF2-40B4-BE49-F238E27FC236}">
                <a16:creationId xmlns:a16="http://schemas.microsoft.com/office/drawing/2014/main" id="{B3030B88-F3B0-E854-AF16-EA9174F00485}"/>
              </a:ext>
            </a:extLst>
          </p:cNvPr>
          <p:cNvGrpSpPr/>
          <p:nvPr/>
        </p:nvGrpSpPr>
        <p:grpSpPr>
          <a:xfrm>
            <a:off x="7678936" y="7005638"/>
            <a:ext cx="4064199" cy="907256"/>
            <a:chOff x="0" y="0"/>
            <a:chExt cx="5418932" cy="1209675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E2438EF0-46AA-0903-B9FC-85BCA9170DB1}"/>
                </a:ext>
              </a:extLst>
            </p:cNvPr>
            <p:cNvSpPr/>
            <p:nvPr/>
          </p:nvSpPr>
          <p:spPr>
            <a:xfrm>
              <a:off x="0" y="0"/>
              <a:ext cx="5418932" cy="1209675"/>
            </a:xfrm>
            <a:custGeom>
              <a:avLst/>
              <a:gdLst/>
              <a:ahLst/>
              <a:cxnLst/>
              <a:rect l="l" t="t" r="r" b="b"/>
              <a:pathLst>
                <a:path w="5418932" h="1209675">
                  <a:moveTo>
                    <a:pt x="0" y="0"/>
                  </a:moveTo>
                  <a:lnTo>
                    <a:pt x="5418932" y="0"/>
                  </a:lnTo>
                  <a:lnTo>
                    <a:pt x="5418932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Box 43">
              <a:extLst>
                <a:ext uri="{FF2B5EF4-FFF2-40B4-BE49-F238E27FC236}">
                  <a16:creationId xmlns:a16="http://schemas.microsoft.com/office/drawing/2014/main" id="{1115024C-1A87-0199-2248-460A8C283121}"/>
                </a:ext>
              </a:extLst>
            </p:cNvPr>
            <p:cNvSpPr txBox="1"/>
            <p:nvPr/>
          </p:nvSpPr>
          <p:spPr>
            <a:xfrm>
              <a:off x="0" y="-95250"/>
              <a:ext cx="5418932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Charcuterie régionale emblématique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1934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B1012"/>
            </a:solid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9BE63883-9CD1-33A1-BC40-6D9D83323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3"/>
          <a:stretch/>
        </p:blipFill>
        <p:spPr>
          <a:xfrm>
            <a:off x="10896600" y="13519"/>
            <a:ext cx="7391400" cy="1030725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0" y="0"/>
            <a:ext cx="14482916" cy="10491788"/>
            <a:chOff x="0" y="0"/>
            <a:chExt cx="32184258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2184258" cy="13716000"/>
            </a:xfrm>
            <a:custGeom>
              <a:avLst/>
              <a:gdLst>
                <a:gd name="connsiteX0" fmla="*/ 0 w 32184258"/>
                <a:gd name="connsiteY0" fmla="*/ 0 h 13716000"/>
                <a:gd name="connsiteX1" fmla="*/ 24384000 w 32184258"/>
                <a:gd name="connsiteY1" fmla="*/ 0 h 13716000"/>
                <a:gd name="connsiteX2" fmla="*/ 32184258 w 32184258"/>
                <a:gd name="connsiteY2" fmla="*/ 13637341 h 13716000"/>
                <a:gd name="connsiteX3" fmla="*/ 0 w 32184258"/>
                <a:gd name="connsiteY3" fmla="*/ 13716000 h 13716000"/>
                <a:gd name="connsiteX4" fmla="*/ 0 w 32184258"/>
                <a:gd name="connsiteY4" fmla="*/ 0 h 13716000"/>
                <a:gd name="connsiteX0" fmla="*/ 0 w 32184258"/>
                <a:gd name="connsiteY0" fmla="*/ 0 h 13716000"/>
                <a:gd name="connsiteX1" fmla="*/ 24384000 w 32184258"/>
                <a:gd name="connsiteY1" fmla="*/ 0 h 13716000"/>
                <a:gd name="connsiteX2" fmla="*/ 32184258 w 32184258"/>
                <a:gd name="connsiteY2" fmla="*/ 13637341 h 13716000"/>
                <a:gd name="connsiteX3" fmla="*/ 0 w 32184258"/>
                <a:gd name="connsiteY3" fmla="*/ 13716000 h 13716000"/>
                <a:gd name="connsiteX4" fmla="*/ 0 w 32184258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84258" h="13716000">
                  <a:moveTo>
                    <a:pt x="0" y="0"/>
                  </a:moveTo>
                  <a:lnTo>
                    <a:pt x="24384000" y="0"/>
                  </a:lnTo>
                  <a:cubicBezTo>
                    <a:pt x="26984086" y="4545780"/>
                    <a:pt x="23553720" y="13811045"/>
                    <a:pt x="32184258" y="13637341"/>
                  </a:cubicBez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D1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14097000" y="-5067300"/>
            <a:ext cx="9445526" cy="1771947"/>
            <a:chOff x="0" y="0"/>
            <a:chExt cx="12594035" cy="23625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594035" cy="2362597"/>
            </a:xfrm>
            <a:custGeom>
              <a:avLst/>
              <a:gdLst/>
              <a:ahLst/>
              <a:cxnLst/>
              <a:rect l="l" t="t" r="r" b="b"/>
              <a:pathLst>
                <a:path w="12594035" h="2362597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2594035" cy="24197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b="1" dirty="0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Conclusion: Biarritz, </a:t>
              </a:r>
              <a:r>
                <a:rPr lang="en-US" sz="5562" b="1" dirty="0" err="1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une</a:t>
              </a:r>
              <a:r>
                <a:rPr lang="en-US" sz="5562" b="1" dirty="0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Destination </a:t>
              </a:r>
              <a:r>
                <a:rPr lang="en-US" sz="5562" b="1" dirty="0" err="1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Incontournable</a:t>
              </a:r>
              <a:endParaRPr lang="en-US" sz="5562" b="1" dirty="0">
                <a:solidFill>
                  <a:srgbClr val="E1E5CD"/>
                </a:solidFill>
                <a:latin typeface="Arimo Bold"/>
                <a:ea typeface="Arimo Bold"/>
                <a:cs typeface="Arimo Bold"/>
                <a:sym typeface="Arimo Bold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6500367" y="3838426"/>
            <a:ext cx="637878" cy="637878"/>
            <a:chOff x="0" y="0"/>
            <a:chExt cx="850503" cy="85050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3B3C3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10111457" y="-1564481"/>
            <a:ext cx="425202" cy="531614"/>
            <a:chOff x="0" y="0"/>
            <a:chExt cx="566937" cy="70881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66937" cy="708818"/>
            </a:xfrm>
            <a:custGeom>
              <a:avLst/>
              <a:gdLst/>
              <a:ahLst/>
              <a:cxnLst/>
              <a:rect l="l" t="t" r="r" b="b"/>
              <a:pathLst>
                <a:path w="566937" h="708818">
                  <a:moveTo>
                    <a:pt x="0" y="0"/>
                  </a:moveTo>
                  <a:lnTo>
                    <a:pt x="566937" y="0"/>
                  </a:lnTo>
                  <a:lnTo>
                    <a:pt x="566937" y="708818"/>
                  </a:lnTo>
                  <a:lnTo>
                    <a:pt x="0" y="7088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38100"/>
              <a:ext cx="566937" cy="67071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 b="1" dirty="0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1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9296400" y="-1520278"/>
            <a:ext cx="3544044" cy="442912"/>
            <a:chOff x="0" y="0"/>
            <a:chExt cx="4725392" cy="59055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 dirty="0" err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Localisation</a:t>
              </a:r>
              <a:endParaRPr lang="en-US" sz="2750" b="1" dirty="0">
                <a:solidFill>
                  <a:srgbClr val="C2C4B5"/>
                </a:solidFill>
                <a:latin typeface="Arimo Bold"/>
                <a:ea typeface="Arimo Bold"/>
                <a:cs typeface="Arimo Bold"/>
                <a:sym typeface="Arimo Bold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-9296400" y="-907256"/>
            <a:ext cx="3624263" cy="907256"/>
            <a:chOff x="0" y="0"/>
            <a:chExt cx="4832350" cy="120967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832350" cy="1209675"/>
            </a:xfrm>
            <a:custGeom>
              <a:avLst/>
              <a:gdLst/>
              <a:ahLst/>
              <a:cxnLst/>
              <a:rect l="l" t="t" r="r" b="b"/>
              <a:pathLst>
                <a:path w="4832350" h="1209675">
                  <a:moveTo>
                    <a:pt x="0" y="0"/>
                  </a:moveTo>
                  <a:lnTo>
                    <a:pt x="4832350" y="0"/>
                  </a:lnTo>
                  <a:lnTo>
                    <a:pt x="483235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95250"/>
              <a:ext cx="4832350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Ville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dynamique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sur la Côte Basque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-4195436" y="-871984"/>
            <a:ext cx="637878" cy="637878"/>
            <a:chOff x="0" y="0"/>
            <a:chExt cx="850503" cy="85050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3B3C3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-3618653" y="-3546873"/>
            <a:ext cx="462452" cy="1982392"/>
            <a:chOff x="-12822980" y="-10587822"/>
            <a:chExt cx="616602" cy="2643187"/>
          </a:xfrm>
        </p:grpSpPr>
        <p:sp>
          <p:nvSpPr>
            <p:cNvPr id="24" name="Freeform 24"/>
            <p:cNvSpPr/>
            <p:nvPr/>
          </p:nvSpPr>
          <p:spPr>
            <a:xfrm>
              <a:off x="-12822980" y="-8653453"/>
              <a:ext cx="566937" cy="708818"/>
            </a:xfrm>
            <a:custGeom>
              <a:avLst/>
              <a:gdLst/>
              <a:ahLst/>
              <a:cxnLst/>
              <a:rect l="l" t="t" r="r" b="b"/>
              <a:pathLst>
                <a:path w="566937" h="708818">
                  <a:moveTo>
                    <a:pt x="0" y="0"/>
                  </a:moveTo>
                  <a:lnTo>
                    <a:pt x="566937" y="0"/>
                  </a:lnTo>
                  <a:lnTo>
                    <a:pt x="566937" y="708818"/>
                  </a:lnTo>
                  <a:lnTo>
                    <a:pt x="0" y="7088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-12773315" y="-10587822"/>
              <a:ext cx="566937" cy="67071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 b="1" dirty="0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2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6813649" y="-3279578"/>
            <a:ext cx="9227195" cy="8160694"/>
            <a:chOff x="0" y="-10290388"/>
            <a:chExt cx="12302927" cy="1088093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577535" y="-10290388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 dirty="0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Histoire &amp; Culture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8625780" y="-3333454"/>
            <a:ext cx="3624262" cy="907256"/>
            <a:chOff x="0" y="0"/>
            <a:chExt cx="4832350" cy="120967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832350" cy="1209675"/>
            </a:xfrm>
            <a:custGeom>
              <a:avLst/>
              <a:gdLst/>
              <a:ahLst/>
              <a:cxnLst/>
              <a:rect l="l" t="t" r="r" b="b"/>
              <a:pathLst>
                <a:path w="4832350" h="1209675">
                  <a:moveTo>
                    <a:pt x="0" y="0"/>
                  </a:moveTo>
                  <a:lnTo>
                    <a:pt x="4832350" y="0"/>
                  </a:lnTo>
                  <a:lnTo>
                    <a:pt x="483235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95250"/>
              <a:ext cx="4832350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Héritage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impérial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et traditions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maritimes</a:t>
              </a:r>
              <a:endParaRPr lang="en-US" sz="2187" dirty="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endParaRP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-3538591" y="5279084"/>
            <a:ext cx="637878" cy="637877"/>
            <a:chOff x="0" y="0"/>
            <a:chExt cx="850503" cy="850503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3B3C3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-5153735" y="3838426"/>
            <a:ext cx="3002070" cy="4556224"/>
            <a:chOff x="-8336428" y="-3653628"/>
            <a:chExt cx="4002767" cy="6074959"/>
          </a:xfrm>
        </p:grpSpPr>
        <p:sp>
          <p:nvSpPr>
            <p:cNvPr id="35" name="Freeform 35"/>
            <p:cNvSpPr/>
            <p:nvPr/>
          </p:nvSpPr>
          <p:spPr>
            <a:xfrm>
              <a:off x="-4900598" y="-3653628"/>
              <a:ext cx="566937" cy="708818"/>
            </a:xfrm>
            <a:custGeom>
              <a:avLst/>
              <a:gdLst/>
              <a:ahLst/>
              <a:cxnLst/>
              <a:rect l="l" t="t" r="r" b="b"/>
              <a:pathLst>
                <a:path w="566937" h="708818">
                  <a:moveTo>
                    <a:pt x="0" y="0"/>
                  </a:moveTo>
                  <a:lnTo>
                    <a:pt x="566937" y="0"/>
                  </a:lnTo>
                  <a:lnTo>
                    <a:pt x="566937" y="708818"/>
                  </a:lnTo>
                  <a:lnTo>
                    <a:pt x="0" y="7088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-8336428" y="1750613"/>
              <a:ext cx="566937" cy="67071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 b="1" dirty="0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3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-1164580" y="-2128244"/>
            <a:ext cx="6622256" cy="9194007"/>
            <a:chOff x="-4104283" y="-11668140"/>
            <a:chExt cx="8829675" cy="1225869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-4104283" y="-1166814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 dirty="0" err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Gastronomie</a:t>
              </a:r>
              <a:endParaRPr lang="en-US" sz="2750" b="1" dirty="0">
                <a:solidFill>
                  <a:srgbClr val="C2C4B5"/>
                </a:solidFill>
                <a:latin typeface="Arimo Bold"/>
                <a:ea typeface="Arimo Bold"/>
                <a:cs typeface="Arimo Bold"/>
                <a:sym typeface="Arimo Bold"/>
              </a:endParaRP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-4753911" y="1403673"/>
            <a:ext cx="3624263" cy="907256"/>
            <a:chOff x="0" y="0"/>
            <a:chExt cx="4832350" cy="1209675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4832350" cy="1209675"/>
            </a:xfrm>
            <a:custGeom>
              <a:avLst/>
              <a:gdLst/>
              <a:ahLst/>
              <a:cxnLst/>
              <a:rect l="l" t="t" r="r" b="b"/>
              <a:pathLst>
                <a:path w="4832350" h="1209675">
                  <a:moveTo>
                    <a:pt x="0" y="0"/>
                  </a:moveTo>
                  <a:lnTo>
                    <a:pt x="4832350" y="0"/>
                  </a:lnTo>
                  <a:lnTo>
                    <a:pt x="483235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95250"/>
              <a:ext cx="4832350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Saveurs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typiques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entre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mer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et terre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3087885" y="-3043835"/>
            <a:ext cx="637878" cy="637877"/>
            <a:chOff x="0" y="0"/>
            <a:chExt cx="850503" cy="850503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3B3C3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2113642" y="-2116932"/>
            <a:ext cx="425203" cy="531614"/>
            <a:chOff x="0" y="0"/>
            <a:chExt cx="566937" cy="708818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566937" cy="708818"/>
            </a:xfrm>
            <a:custGeom>
              <a:avLst/>
              <a:gdLst/>
              <a:ahLst/>
              <a:cxnLst/>
              <a:rect l="l" t="t" r="r" b="b"/>
              <a:pathLst>
                <a:path w="566937" h="708818">
                  <a:moveTo>
                    <a:pt x="0" y="0"/>
                  </a:moveTo>
                  <a:lnTo>
                    <a:pt x="566937" y="0"/>
                  </a:lnTo>
                  <a:lnTo>
                    <a:pt x="566937" y="708818"/>
                  </a:lnTo>
                  <a:lnTo>
                    <a:pt x="0" y="7088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38100"/>
              <a:ext cx="566937" cy="67071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 b="1" dirty="0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4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13716000" y="-1706759"/>
            <a:ext cx="3544044" cy="442912"/>
            <a:chOff x="0" y="0"/>
            <a:chExt cx="4725392" cy="59055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 dirty="0" err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Visitez</a:t>
              </a:r>
              <a:r>
                <a:rPr lang="en-US" sz="2750" b="1" dirty="0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Biarritz!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4961409" y="-3221237"/>
            <a:ext cx="3624262" cy="907256"/>
            <a:chOff x="0" y="0"/>
            <a:chExt cx="4832350" cy="1209675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4832350" cy="1209675"/>
            </a:xfrm>
            <a:custGeom>
              <a:avLst/>
              <a:gdLst/>
              <a:ahLst/>
              <a:cxnLst/>
              <a:rect l="l" t="t" r="r" b="b"/>
              <a:pathLst>
                <a:path w="4832350" h="1209675">
                  <a:moveTo>
                    <a:pt x="0" y="0"/>
                  </a:moveTo>
                  <a:lnTo>
                    <a:pt x="4832350" y="0"/>
                  </a:lnTo>
                  <a:lnTo>
                    <a:pt x="483235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0" y="-95250"/>
              <a:ext cx="4832350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Découvrez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sa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beauté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et son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atmosphère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unique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E3044-179B-204E-6D75-A30533862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439580C-1C7C-EEDB-E9DA-0206591FE96E}"/>
              </a:ext>
            </a:extLst>
          </p:cNvPr>
          <p:cNvGrpSpPr/>
          <p:nvPr/>
        </p:nvGrpSpPr>
        <p:grpSpPr>
          <a:xfrm>
            <a:off x="0" y="0"/>
            <a:ext cx="17189425" cy="10287000"/>
            <a:chOff x="0" y="0"/>
            <a:chExt cx="243840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2E59DD0-3AB8-16F0-1498-AB33F56BD029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B101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B7261690-2617-2C8F-DAE3-7DE0D4AC0340}"/>
              </a:ext>
            </a:extLst>
          </p:cNvPr>
          <p:cNvGrpSpPr/>
          <p:nvPr/>
        </p:nvGrpSpPr>
        <p:grpSpPr>
          <a:xfrm>
            <a:off x="0" y="0"/>
            <a:ext cx="17189425" cy="10287000"/>
            <a:chOff x="0" y="0"/>
            <a:chExt cx="24384000" cy="137160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AC91997-FE3B-9729-FD99-861C5A2EDD34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C1D1F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9" name="Group 2">
            <a:extLst>
              <a:ext uri="{FF2B5EF4-FFF2-40B4-BE49-F238E27FC236}">
                <a16:creationId xmlns:a16="http://schemas.microsoft.com/office/drawing/2014/main" id="{4DD9B979-CF5C-9C6C-DDED-8E7E797FA27C}"/>
              </a:ext>
            </a:extLst>
          </p:cNvPr>
          <p:cNvGrpSpPr/>
          <p:nvPr/>
        </p:nvGrpSpPr>
        <p:grpSpPr>
          <a:xfrm>
            <a:off x="66726" y="-119804"/>
            <a:ext cx="18221274" cy="12807104"/>
            <a:chOff x="0" y="0"/>
            <a:chExt cx="24384000" cy="13716000"/>
          </a:xfrm>
        </p:grpSpPr>
        <p:sp>
          <p:nvSpPr>
            <p:cNvPr id="60" name="Freeform 3">
              <a:extLst>
                <a:ext uri="{FF2B5EF4-FFF2-40B4-BE49-F238E27FC236}">
                  <a16:creationId xmlns:a16="http://schemas.microsoft.com/office/drawing/2014/main" id="{77453047-F42C-EFDD-463C-29D7206A3A27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B1012"/>
            </a:solidFill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928383E0-79AC-907C-4582-8FCBE6ABE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3"/>
          <a:stretch/>
        </p:blipFill>
        <p:spPr>
          <a:xfrm>
            <a:off x="11015125" y="0"/>
            <a:ext cx="7391400" cy="10307252"/>
          </a:xfrm>
          <a:prstGeom prst="rect">
            <a:avLst/>
          </a:prstGeom>
        </p:spPr>
      </p:pic>
      <p:grpSp>
        <p:nvGrpSpPr>
          <p:cNvPr id="66" name="Group 4">
            <a:extLst>
              <a:ext uri="{FF2B5EF4-FFF2-40B4-BE49-F238E27FC236}">
                <a16:creationId xmlns:a16="http://schemas.microsoft.com/office/drawing/2014/main" id="{B8E49B8A-9652-5900-E5E0-C0416CC08817}"/>
              </a:ext>
            </a:extLst>
          </p:cNvPr>
          <p:cNvGrpSpPr/>
          <p:nvPr/>
        </p:nvGrpSpPr>
        <p:grpSpPr>
          <a:xfrm>
            <a:off x="0" y="0"/>
            <a:ext cx="14482916" cy="10491788"/>
            <a:chOff x="0" y="0"/>
            <a:chExt cx="32184258" cy="13716000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8CAEF20F-0D8D-5D2F-2603-382D69CD58F8}"/>
                </a:ext>
              </a:extLst>
            </p:cNvPr>
            <p:cNvSpPr/>
            <p:nvPr/>
          </p:nvSpPr>
          <p:spPr>
            <a:xfrm>
              <a:off x="0" y="0"/>
              <a:ext cx="32184258" cy="13716000"/>
            </a:xfrm>
            <a:custGeom>
              <a:avLst/>
              <a:gdLst>
                <a:gd name="connsiteX0" fmla="*/ 0 w 32184258"/>
                <a:gd name="connsiteY0" fmla="*/ 0 h 13716000"/>
                <a:gd name="connsiteX1" fmla="*/ 24384000 w 32184258"/>
                <a:gd name="connsiteY1" fmla="*/ 0 h 13716000"/>
                <a:gd name="connsiteX2" fmla="*/ 32184258 w 32184258"/>
                <a:gd name="connsiteY2" fmla="*/ 13637341 h 13716000"/>
                <a:gd name="connsiteX3" fmla="*/ 0 w 32184258"/>
                <a:gd name="connsiteY3" fmla="*/ 13716000 h 13716000"/>
                <a:gd name="connsiteX4" fmla="*/ 0 w 32184258"/>
                <a:gd name="connsiteY4" fmla="*/ 0 h 13716000"/>
                <a:gd name="connsiteX0" fmla="*/ 0 w 32184258"/>
                <a:gd name="connsiteY0" fmla="*/ 0 h 13716000"/>
                <a:gd name="connsiteX1" fmla="*/ 24384000 w 32184258"/>
                <a:gd name="connsiteY1" fmla="*/ 0 h 13716000"/>
                <a:gd name="connsiteX2" fmla="*/ 32184258 w 32184258"/>
                <a:gd name="connsiteY2" fmla="*/ 13637341 h 13716000"/>
                <a:gd name="connsiteX3" fmla="*/ 0 w 32184258"/>
                <a:gd name="connsiteY3" fmla="*/ 13716000 h 13716000"/>
                <a:gd name="connsiteX4" fmla="*/ 0 w 32184258"/>
                <a:gd name="connsiteY4" fmla="*/ 0 h 137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84258" h="13716000">
                  <a:moveTo>
                    <a:pt x="0" y="0"/>
                  </a:moveTo>
                  <a:lnTo>
                    <a:pt x="24384000" y="0"/>
                  </a:lnTo>
                  <a:cubicBezTo>
                    <a:pt x="26984086" y="4545780"/>
                    <a:pt x="23553720" y="13811045"/>
                    <a:pt x="32184258" y="13637341"/>
                  </a:cubicBez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D1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ED26D899-2505-FA02-AA22-385A147D8100}"/>
              </a:ext>
            </a:extLst>
          </p:cNvPr>
          <p:cNvGrpSpPr/>
          <p:nvPr/>
        </p:nvGrpSpPr>
        <p:grpSpPr>
          <a:xfrm>
            <a:off x="992238" y="1434414"/>
            <a:ext cx="8878126" cy="2481253"/>
            <a:chOff x="0" y="-945742"/>
            <a:chExt cx="12594035" cy="3308339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892AA72-36EC-683F-3EFE-85F21C0C43A8}"/>
                </a:ext>
              </a:extLst>
            </p:cNvPr>
            <p:cNvSpPr/>
            <p:nvPr/>
          </p:nvSpPr>
          <p:spPr>
            <a:xfrm>
              <a:off x="0" y="0"/>
              <a:ext cx="12594035" cy="2362597"/>
            </a:xfrm>
            <a:custGeom>
              <a:avLst/>
              <a:gdLst/>
              <a:ahLst/>
              <a:cxnLst/>
              <a:rect l="l" t="t" r="r" b="b"/>
              <a:pathLst>
                <a:path w="12594035" h="2362597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AC34FFE7-83A6-0B78-CAAD-82E36C6E1F86}"/>
                </a:ext>
              </a:extLst>
            </p:cNvPr>
            <p:cNvSpPr txBox="1"/>
            <p:nvPr/>
          </p:nvSpPr>
          <p:spPr>
            <a:xfrm>
              <a:off x="0" y="-945742"/>
              <a:ext cx="12594035" cy="330833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b="1" dirty="0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Conclusion: Biarritz, </a:t>
              </a:r>
              <a:r>
                <a:rPr lang="en-US" sz="5562" b="1" dirty="0" err="1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une</a:t>
              </a:r>
              <a:r>
                <a:rPr lang="en-US" sz="5562" b="1" dirty="0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Destination </a:t>
              </a:r>
              <a:r>
                <a:rPr lang="en-US" sz="5562" b="1" dirty="0" err="1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Incontournable</a:t>
              </a:r>
              <a:endParaRPr lang="en-US" sz="5562" b="1" dirty="0">
                <a:solidFill>
                  <a:srgbClr val="E1E5CD"/>
                </a:solidFill>
                <a:latin typeface="Arimo Bold"/>
                <a:ea typeface="Arimo Bold"/>
                <a:cs typeface="Arimo Bold"/>
                <a:sym typeface="Arimo Bold"/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4D8EAF06-E250-890D-4059-3CE9F34090EC}"/>
              </a:ext>
            </a:extLst>
          </p:cNvPr>
          <p:cNvGrpSpPr/>
          <p:nvPr/>
        </p:nvGrpSpPr>
        <p:grpSpPr>
          <a:xfrm>
            <a:off x="992238" y="4340870"/>
            <a:ext cx="599560" cy="637878"/>
            <a:chOff x="0" y="0"/>
            <a:chExt cx="850503" cy="850503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8B553901-EB94-9B0D-3359-E88950D7CC08}"/>
                </a:ext>
              </a:extLst>
            </p:cNvPr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3B3C3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1D0AC18A-E5C3-2DD2-69B4-7B83A063346F}"/>
              </a:ext>
            </a:extLst>
          </p:cNvPr>
          <p:cNvGrpSpPr/>
          <p:nvPr/>
        </p:nvGrpSpPr>
        <p:grpSpPr>
          <a:xfrm>
            <a:off x="1098575" y="4394001"/>
            <a:ext cx="399660" cy="531614"/>
            <a:chOff x="0" y="0"/>
            <a:chExt cx="566937" cy="708818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EACDAB6-DD08-8962-67AF-71AF2010713E}"/>
                </a:ext>
              </a:extLst>
            </p:cNvPr>
            <p:cNvSpPr/>
            <p:nvPr/>
          </p:nvSpPr>
          <p:spPr>
            <a:xfrm>
              <a:off x="0" y="0"/>
              <a:ext cx="566937" cy="708818"/>
            </a:xfrm>
            <a:custGeom>
              <a:avLst/>
              <a:gdLst/>
              <a:ahLst/>
              <a:cxnLst/>
              <a:rect l="l" t="t" r="r" b="b"/>
              <a:pathLst>
                <a:path w="566937" h="708818">
                  <a:moveTo>
                    <a:pt x="0" y="0"/>
                  </a:moveTo>
                  <a:lnTo>
                    <a:pt x="566937" y="0"/>
                  </a:lnTo>
                  <a:lnTo>
                    <a:pt x="566937" y="708818"/>
                  </a:lnTo>
                  <a:lnTo>
                    <a:pt x="0" y="7088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8B5378AE-A4A4-86E9-BA02-EAA5A81A6168}"/>
                </a:ext>
              </a:extLst>
            </p:cNvPr>
            <p:cNvSpPr txBox="1"/>
            <p:nvPr/>
          </p:nvSpPr>
          <p:spPr>
            <a:xfrm>
              <a:off x="0" y="38100"/>
              <a:ext cx="566937" cy="67071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 b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1</a:t>
              </a:r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D1290030-E9F6-B9FB-A1CE-2D496C0FB3D2}"/>
              </a:ext>
            </a:extLst>
          </p:cNvPr>
          <p:cNvGrpSpPr/>
          <p:nvPr/>
        </p:nvGrpSpPr>
        <p:grpSpPr>
          <a:xfrm>
            <a:off x="1913632" y="4438204"/>
            <a:ext cx="3331150" cy="442912"/>
            <a:chOff x="0" y="0"/>
            <a:chExt cx="4725392" cy="590550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1D5C37FD-E941-73DF-9548-4FD217FF345D}"/>
                </a:ext>
              </a:extLst>
            </p:cNvPr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02AF00C7-A98F-3C8E-4C06-9EDF10C5147B}"/>
                </a:ext>
              </a:extLst>
            </p:cNvPr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Localisation</a:t>
              </a:r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71A10064-AAA1-77B0-1ADB-5BF923213D71}"/>
              </a:ext>
            </a:extLst>
          </p:cNvPr>
          <p:cNvGrpSpPr/>
          <p:nvPr/>
        </p:nvGrpSpPr>
        <p:grpSpPr>
          <a:xfrm>
            <a:off x="1913632" y="5051226"/>
            <a:ext cx="3406550" cy="907256"/>
            <a:chOff x="0" y="0"/>
            <a:chExt cx="4832350" cy="1209675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890C15F-8F00-F170-5EEC-A3FDE620625A}"/>
                </a:ext>
              </a:extLst>
            </p:cNvPr>
            <p:cNvSpPr/>
            <p:nvPr/>
          </p:nvSpPr>
          <p:spPr>
            <a:xfrm>
              <a:off x="0" y="0"/>
              <a:ext cx="4832350" cy="1209675"/>
            </a:xfrm>
            <a:custGeom>
              <a:avLst/>
              <a:gdLst/>
              <a:ahLst/>
              <a:cxnLst/>
              <a:rect l="l" t="t" r="r" b="b"/>
              <a:pathLst>
                <a:path w="4832350" h="1209675">
                  <a:moveTo>
                    <a:pt x="0" y="0"/>
                  </a:moveTo>
                  <a:lnTo>
                    <a:pt x="4832350" y="0"/>
                  </a:lnTo>
                  <a:lnTo>
                    <a:pt x="483235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6FB97367-F035-2CDC-B71F-F5937678B2C8}"/>
                </a:ext>
              </a:extLst>
            </p:cNvPr>
            <p:cNvSpPr txBox="1"/>
            <p:nvPr/>
          </p:nvSpPr>
          <p:spPr>
            <a:xfrm>
              <a:off x="0" y="-95250"/>
              <a:ext cx="4832350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Ville dynamique sur la Côte Basque</a:t>
              </a:r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391F6A13-6C87-741C-D5AB-A9FC01A3A92F}"/>
              </a:ext>
            </a:extLst>
          </p:cNvPr>
          <p:cNvGrpSpPr/>
          <p:nvPr/>
        </p:nvGrpSpPr>
        <p:grpSpPr>
          <a:xfrm>
            <a:off x="5892254" y="4340870"/>
            <a:ext cx="599560" cy="637878"/>
            <a:chOff x="0" y="0"/>
            <a:chExt cx="850503" cy="850503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8D94F00-3076-A21B-E5CF-C8C6F67F608E}"/>
                </a:ext>
              </a:extLst>
            </p:cNvPr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3B3C3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BCCD1E7F-902D-DE6A-9F44-E7D4AC7950BE}"/>
              </a:ext>
            </a:extLst>
          </p:cNvPr>
          <p:cNvGrpSpPr/>
          <p:nvPr/>
        </p:nvGrpSpPr>
        <p:grpSpPr>
          <a:xfrm>
            <a:off x="5998592" y="4394001"/>
            <a:ext cx="399660" cy="531614"/>
            <a:chOff x="0" y="0"/>
            <a:chExt cx="566937" cy="708818"/>
          </a:xfrm>
        </p:grpSpPr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D76CFE35-99FB-0967-857D-4A5A24310709}"/>
                </a:ext>
              </a:extLst>
            </p:cNvPr>
            <p:cNvSpPr/>
            <p:nvPr/>
          </p:nvSpPr>
          <p:spPr>
            <a:xfrm>
              <a:off x="0" y="0"/>
              <a:ext cx="566937" cy="708818"/>
            </a:xfrm>
            <a:custGeom>
              <a:avLst/>
              <a:gdLst/>
              <a:ahLst/>
              <a:cxnLst/>
              <a:rect l="l" t="t" r="r" b="b"/>
              <a:pathLst>
                <a:path w="566937" h="708818">
                  <a:moveTo>
                    <a:pt x="0" y="0"/>
                  </a:moveTo>
                  <a:lnTo>
                    <a:pt x="566937" y="0"/>
                  </a:lnTo>
                  <a:lnTo>
                    <a:pt x="566937" y="708818"/>
                  </a:lnTo>
                  <a:lnTo>
                    <a:pt x="0" y="7088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6FA3475E-8A89-49A1-A10F-BF2A8E922A04}"/>
                </a:ext>
              </a:extLst>
            </p:cNvPr>
            <p:cNvSpPr txBox="1"/>
            <p:nvPr/>
          </p:nvSpPr>
          <p:spPr>
            <a:xfrm>
              <a:off x="0" y="38100"/>
              <a:ext cx="566937" cy="67071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 b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2</a:t>
              </a:r>
            </a:p>
          </p:txBody>
        </p:sp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id="{EF32C575-6580-72FD-37AB-25A20352D05A}"/>
              </a:ext>
            </a:extLst>
          </p:cNvPr>
          <p:cNvGrpSpPr/>
          <p:nvPr/>
        </p:nvGrpSpPr>
        <p:grpSpPr>
          <a:xfrm>
            <a:off x="6813649" y="4438204"/>
            <a:ext cx="3331150" cy="442912"/>
            <a:chOff x="0" y="0"/>
            <a:chExt cx="4725392" cy="59055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47C85E6E-ED75-4A5E-560A-ACFD5419AE0F}"/>
                </a:ext>
              </a:extLst>
            </p:cNvPr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AE3FE618-BC83-8224-5B06-D88639C606D0}"/>
                </a:ext>
              </a:extLst>
            </p:cNvPr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Histoire &amp; Culture</a:t>
              </a:r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CF912B50-1AD0-10B1-BA43-D25D1DAA836A}"/>
              </a:ext>
            </a:extLst>
          </p:cNvPr>
          <p:cNvGrpSpPr/>
          <p:nvPr/>
        </p:nvGrpSpPr>
        <p:grpSpPr>
          <a:xfrm>
            <a:off x="6813649" y="5051226"/>
            <a:ext cx="3406550" cy="907256"/>
            <a:chOff x="0" y="0"/>
            <a:chExt cx="4832350" cy="1209675"/>
          </a:xfrm>
        </p:grpSpPr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338CBC88-A3BB-8D31-42FB-E526523B35B0}"/>
                </a:ext>
              </a:extLst>
            </p:cNvPr>
            <p:cNvSpPr/>
            <p:nvPr/>
          </p:nvSpPr>
          <p:spPr>
            <a:xfrm>
              <a:off x="0" y="0"/>
              <a:ext cx="4832350" cy="1209675"/>
            </a:xfrm>
            <a:custGeom>
              <a:avLst/>
              <a:gdLst/>
              <a:ahLst/>
              <a:cxnLst/>
              <a:rect l="l" t="t" r="r" b="b"/>
              <a:pathLst>
                <a:path w="4832350" h="1209675">
                  <a:moveTo>
                    <a:pt x="0" y="0"/>
                  </a:moveTo>
                  <a:lnTo>
                    <a:pt x="4832350" y="0"/>
                  </a:lnTo>
                  <a:lnTo>
                    <a:pt x="483235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>
              <a:extLst>
                <a:ext uri="{FF2B5EF4-FFF2-40B4-BE49-F238E27FC236}">
                  <a16:creationId xmlns:a16="http://schemas.microsoft.com/office/drawing/2014/main" id="{D7308001-93D9-9EA4-382C-CF305707BDAC}"/>
                </a:ext>
              </a:extLst>
            </p:cNvPr>
            <p:cNvSpPr txBox="1"/>
            <p:nvPr/>
          </p:nvSpPr>
          <p:spPr>
            <a:xfrm>
              <a:off x="0" y="-95250"/>
              <a:ext cx="4832350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Héritage impérial et traditions maritimes</a:t>
              </a:r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4F9BF481-2304-318C-C238-80043B4C260D}"/>
              </a:ext>
            </a:extLst>
          </p:cNvPr>
          <p:cNvGrpSpPr/>
          <p:nvPr/>
        </p:nvGrpSpPr>
        <p:grpSpPr>
          <a:xfrm>
            <a:off x="992238" y="6525517"/>
            <a:ext cx="599560" cy="637877"/>
            <a:chOff x="0" y="0"/>
            <a:chExt cx="850503" cy="850503"/>
          </a:xfrm>
        </p:grpSpPr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08C2565B-7F88-1FD9-1F9E-9C311AE527E1}"/>
                </a:ext>
              </a:extLst>
            </p:cNvPr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3B3C3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34">
            <a:extLst>
              <a:ext uri="{FF2B5EF4-FFF2-40B4-BE49-F238E27FC236}">
                <a16:creationId xmlns:a16="http://schemas.microsoft.com/office/drawing/2014/main" id="{6E086FAB-F741-C072-0164-64AB408B4C4E}"/>
              </a:ext>
            </a:extLst>
          </p:cNvPr>
          <p:cNvGrpSpPr/>
          <p:nvPr/>
        </p:nvGrpSpPr>
        <p:grpSpPr>
          <a:xfrm>
            <a:off x="1098575" y="6578650"/>
            <a:ext cx="399660" cy="531614"/>
            <a:chOff x="0" y="0"/>
            <a:chExt cx="566937" cy="708818"/>
          </a:xfrm>
        </p:grpSpPr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96EDEA54-C0CE-1463-8407-0923771D23A0}"/>
                </a:ext>
              </a:extLst>
            </p:cNvPr>
            <p:cNvSpPr/>
            <p:nvPr/>
          </p:nvSpPr>
          <p:spPr>
            <a:xfrm>
              <a:off x="0" y="0"/>
              <a:ext cx="566937" cy="708818"/>
            </a:xfrm>
            <a:custGeom>
              <a:avLst/>
              <a:gdLst/>
              <a:ahLst/>
              <a:cxnLst/>
              <a:rect l="l" t="t" r="r" b="b"/>
              <a:pathLst>
                <a:path w="566937" h="708818">
                  <a:moveTo>
                    <a:pt x="0" y="0"/>
                  </a:moveTo>
                  <a:lnTo>
                    <a:pt x="566937" y="0"/>
                  </a:lnTo>
                  <a:lnTo>
                    <a:pt x="566937" y="708818"/>
                  </a:lnTo>
                  <a:lnTo>
                    <a:pt x="0" y="7088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501BAF94-F25C-0499-5A24-64105C95AAAD}"/>
                </a:ext>
              </a:extLst>
            </p:cNvPr>
            <p:cNvSpPr txBox="1"/>
            <p:nvPr/>
          </p:nvSpPr>
          <p:spPr>
            <a:xfrm>
              <a:off x="0" y="38100"/>
              <a:ext cx="566937" cy="67071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 b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3</a:t>
              </a:r>
            </a:p>
          </p:txBody>
        </p:sp>
      </p:grpSp>
      <p:grpSp>
        <p:nvGrpSpPr>
          <p:cNvPr id="37" name="Group 37">
            <a:extLst>
              <a:ext uri="{FF2B5EF4-FFF2-40B4-BE49-F238E27FC236}">
                <a16:creationId xmlns:a16="http://schemas.microsoft.com/office/drawing/2014/main" id="{038CD1B2-B609-E0A4-5A44-BCCC218E4ED2}"/>
              </a:ext>
            </a:extLst>
          </p:cNvPr>
          <p:cNvGrpSpPr/>
          <p:nvPr/>
        </p:nvGrpSpPr>
        <p:grpSpPr>
          <a:xfrm>
            <a:off x="1913632" y="6622851"/>
            <a:ext cx="3331150" cy="442912"/>
            <a:chOff x="0" y="0"/>
            <a:chExt cx="4725392" cy="590550"/>
          </a:xfrm>
        </p:grpSpPr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72673F7D-73E8-E08F-888A-526645F35427}"/>
                </a:ext>
              </a:extLst>
            </p:cNvPr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Box 39">
              <a:extLst>
                <a:ext uri="{FF2B5EF4-FFF2-40B4-BE49-F238E27FC236}">
                  <a16:creationId xmlns:a16="http://schemas.microsoft.com/office/drawing/2014/main" id="{BDD5789A-F26A-072A-7126-B8A7ADE57E09}"/>
                </a:ext>
              </a:extLst>
            </p:cNvPr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Gastronomie</a:t>
              </a:r>
            </a:p>
          </p:txBody>
        </p:sp>
      </p:grpSp>
      <p:grpSp>
        <p:nvGrpSpPr>
          <p:cNvPr id="40" name="Group 40">
            <a:extLst>
              <a:ext uri="{FF2B5EF4-FFF2-40B4-BE49-F238E27FC236}">
                <a16:creationId xmlns:a16="http://schemas.microsoft.com/office/drawing/2014/main" id="{F13AC55E-3807-47F0-A565-1C7BCC30CA32}"/>
              </a:ext>
            </a:extLst>
          </p:cNvPr>
          <p:cNvGrpSpPr/>
          <p:nvPr/>
        </p:nvGrpSpPr>
        <p:grpSpPr>
          <a:xfrm>
            <a:off x="1913632" y="7235875"/>
            <a:ext cx="3406550" cy="907256"/>
            <a:chOff x="0" y="0"/>
            <a:chExt cx="4832350" cy="1209675"/>
          </a:xfrm>
        </p:grpSpPr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D761D349-DB73-73CC-6423-1DC929524874}"/>
                </a:ext>
              </a:extLst>
            </p:cNvPr>
            <p:cNvSpPr/>
            <p:nvPr/>
          </p:nvSpPr>
          <p:spPr>
            <a:xfrm>
              <a:off x="0" y="0"/>
              <a:ext cx="4832350" cy="1209675"/>
            </a:xfrm>
            <a:custGeom>
              <a:avLst/>
              <a:gdLst/>
              <a:ahLst/>
              <a:cxnLst/>
              <a:rect l="l" t="t" r="r" b="b"/>
              <a:pathLst>
                <a:path w="4832350" h="1209675">
                  <a:moveTo>
                    <a:pt x="0" y="0"/>
                  </a:moveTo>
                  <a:lnTo>
                    <a:pt x="4832350" y="0"/>
                  </a:lnTo>
                  <a:lnTo>
                    <a:pt x="483235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42">
              <a:extLst>
                <a:ext uri="{FF2B5EF4-FFF2-40B4-BE49-F238E27FC236}">
                  <a16:creationId xmlns:a16="http://schemas.microsoft.com/office/drawing/2014/main" id="{D5905E04-A5D8-C4C4-BCC9-5836DD5A82EB}"/>
                </a:ext>
              </a:extLst>
            </p:cNvPr>
            <p:cNvSpPr txBox="1"/>
            <p:nvPr/>
          </p:nvSpPr>
          <p:spPr>
            <a:xfrm>
              <a:off x="0" y="-95250"/>
              <a:ext cx="4832350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Saveurs typiques entre mer et terre</a:t>
              </a:r>
            </a:p>
          </p:txBody>
        </p:sp>
      </p:grpSp>
      <p:grpSp>
        <p:nvGrpSpPr>
          <p:cNvPr id="43" name="Group 43">
            <a:extLst>
              <a:ext uri="{FF2B5EF4-FFF2-40B4-BE49-F238E27FC236}">
                <a16:creationId xmlns:a16="http://schemas.microsoft.com/office/drawing/2014/main" id="{FB651984-8054-782F-CAAE-D4305715DA9B}"/>
              </a:ext>
            </a:extLst>
          </p:cNvPr>
          <p:cNvGrpSpPr/>
          <p:nvPr/>
        </p:nvGrpSpPr>
        <p:grpSpPr>
          <a:xfrm>
            <a:off x="5892254" y="6525517"/>
            <a:ext cx="599560" cy="637877"/>
            <a:chOff x="0" y="0"/>
            <a:chExt cx="850503" cy="850503"/>
          </a:xfrm>
        </p:grpSpPr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CE59C8EF-29F5-8ADB-A04F-AF4E7C721E59}"/>
                </a:ext>
              </a:extLst>
            </p:cNvPr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3B3C3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" name="Group 45">
            <a:extLst>
              <a:ext uri="{FF2B5EF4-FFF2-40B4-BE49-F238E27FC236}">
                <a16:creationId xmlns:a16="http://schemas.microsoft.com/office/drawing/2014/main" id="{AC7071E5-D341-C721-BDD0-5DB764A0044C}"/>
              </a:ext>
            </a:extLst>
          </p:cNvPr>
          <p:cNvGrpSpPr/>
          <p:nvPr/>
        </p:nvGrpSpPr>
        <p:grpSpPr>
          <a:xfrm>
            <a:off x="5998592" y="6578650"/>
            <a:ext cx="399660" cy="531614"/>
            <a:chOff x="0" y="0"/>
            <a:chExt cx="566937" cy="708818"/>
          </a:xfrm>
        </p:grpSpPr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D87DFFA8-F938-1089-D611-DDCED9CCEE8C}"/>
                </a:ext>
              </a:extLst>
            </p:cNvPr>
            <p:cNvSpPr/>
            <p:nvPr/>
          </p:nvSpPr>
          <p:spPr>
            <a:xfrm>
              <a:off x="0" y="0"/>
              <a:ext cx="566937" cy="708818"/>
            </a:xfrm>
            <a:custGeom>
              <a:avLst/>
              <a:gdLst/>
              <a:ahLst/>
              <a:cxnLst/>
              <a:rect l="l" t="t" r="r" b="b"/>
              <a:pathLst>
                <a:path w="566937" h="708818">
                  <a:moveTo>
                    <a:pt x="0" y="0"/>
                  </a:moveTo>
                  <a:lnTo>
                    <a:pt x="566937" y="0"/>
                  </a:lnTo>
                  <a:lnTo>
                    <a:pt x="566937" y="708818"/>
                  </a:lnTo>
                  <a:lnTo>
                    <a:pt x="0" y="7088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Box 47">
              <a:extLst>
                <a:ext uri="{FF2B5EF4-FFF2-40B4-BE49-F238E27FC236}">
                  <a16:creationId xmlns:a16="http://schemas.microsoft.com/office/drawing/2014/main" id="{ADD31141-1DFA-6074-CAD0-574AC2AB35ED}"/>
                </a:ext>
              </a:extLst>
            </p:cNvPr>
            <p:cNvSpPr txBox="1"/>
            <p:nvPr/>
          </p:nvSpPr>
          <p:spPr>
            <a:xfrm>
              <a:off x="0" y="38100"/>
              <a:ext cx="566937" cy="67071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312"/>
                </a:lnSpc>
              </a:pPr>
              <a:r>
                <a:rPr lang="en-US" sz="3312" b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4</a:t>
              </a:r>
            </a:p>
          </p:txBody>
        </p:sp>
      </p:grpSp>
      <p:grpSp>
        <p:nvGrpSpPr>
          <p:cNvPr id="48" name="Group 48">
            <a:extLst>
              <a:ext uri="{FF2B5EF4-FFF2-40B4-BE49-F238E27FC236}">
                <a16:creationId xmlns:a16="http://schemas.microsoft.com/office/drawing/2014/main" id="{C535DF39-86B2-0978-B816-9147558546AB}"/>
              </a:ext>
            </a:extLst>
          </p:cNvPr>
          <p:cNvGrpSpPr/>
          <p:nvPr/>
        </p:nvGrpSpPr>
        <p:grpSpPr>
          <a:xfrm>
            <a:off x="6813649" y="6622851"/>
            <a:ext cx="3331150" cy="442912"/>
            <a:chOff x="0" y="0"/>
            <a:chExt cx="4725392" cy="590550"/>
          </a:xfrm>
        </p:grpSpPr>
        <p:sp>
          <p:nvSpPr>
            <p:cNvPr id="49" name="Freeform 49">
              <a:extLst>
                <a:ext uri="{FF2B5EF4-FFF2-40B4-BE49-F238E27FC236}">
                  <a16:creationId xmlns:a16="http://schemas.microsoft.com/office/drawing/2014/main" id="{AADB204D-2146-52DF-2662-5063120A3E82}"/>
                </a:ext>
              </a:extLst>
            </p:cNvPr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Box 50">
              <a:extLst>
                <a:ext uri="{FF2B5EF4-FFF2-40B4-BE49-F238E27FC236}">
                  <a16:creationId xmlns:a16="http://schemas.microsoft.com/office/drawing/2014/main" id="{CB5323EA-E60F-2D19-79AF-943E90DB81D1}"/>
                </a:ext>
              </a:extLst>
            </p:cNvPr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Visitez Biarritz!</a:t>
              </a:r>
            </a:p>
          </p:txBody>
        </p:sp>
      </p:grpSp>
      <p:grpSp>
        <p:nvGrpSpPr>
          <p:cNvPr id="51" name="Group 51">
            <a:extLst>
              <a:ext uri="{FF2B5EF4-FFF2-40B4-BE49-F238E27FC236}">
                <a16:creationId xmlns:a16="http://schemas.microsoft.com/office/drawing/2014/main" id="{C1C1A902-7854-3E35-52EE-B3285FABD3CD}"/>
              </a:ext>
            </a:extLst>
          </p:cNvPr>
          <p:cNvGrpSpPr/>
          <p:nvPr/>
        </p:nvGrpSpPr>
        <p:grpSpPr>
          <a:xfrm>
            <a:off x="6813649" y="7235875"/>
            <a:ext cx="3406550" cy="907256"/>
            <a:chOff x="0" y="0"/>
            <a:chExt cx="4832350" cy="1209675"/>
          </a:xfrm>
        </p:grpSpPr>
        <p:sp>
          <p:nvSpPr>
            <p:cNvPr id="52" name="Freeform 52">
              <a:extLst>
                <a:ext uri="{FF2B5EF4-FFF2-40B4-BE49-F238E27FC236}">
                  <a16:creationId xmlns:a16="http://schemas.microsoft.com/office/drawing/2014/main" id="{5B9EA497-48A9-C338-7771-E57FCE4409BA}"/>
                </a:ext>
              </a:extLst>
            </p:cNvPr>
            <p:cNvSpPr/>
            <p:nvPr/>
          </p:nvSpPr>
          <p:spPr>
            <a:xfrm>
              <a:off x="0" y="0"/>
              <a:ext cx="4832350" cy="1209675"/>
            </a:xfrm>
            <a:custGeom>
              <a:avLst/>
              <a:gdLst/>
              <a:ahLst/>
              <a:cxnLst/>
              <a:rect l="l" t="t" r="r" b="b"/>
              <a:pathLst>
                <a:path w="4832350" h="1209675">
                  <a:moveTo>
                    <a:pt x="0" y="0"/>
                  </a:moveTo>
                  <a:lnTo>
                    <a:pt x="4832350" y="0"/>
                  </a:lnTo>
                  <a:lnTo>
                    <a:pt x="483235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Box 53">
              <a:extLst>
                <a:ext uri="{FF2B5EF4-FFF2-40B4-BE49-F238E27FC236}">
                  <a16:creationId xmlns:a16="http://schemas.microsoft.com/office/drawing/2014/main" id="{B63C0B65-4758-7239-C7A4-71A6736AAEA6}"/>
                </a:ext>
              </a:extLst>
            </p:cNvPr>
            <p:cNvSpPr txBox="1"/>
            <p:nvPr/>
          </p:nvSpPr>
          <p:spPr>
            <a:xfrm>
              <a:off x="0" y="-95250"/>
              <a:ext cx="4832350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Découvrez sa beauté et son atmosphère unique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1195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2E215-4A2C-0947-37EE-7F33F108D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>
            <a:extLst>
              <a:ext uri="{FF2B5EF4-FFF2-40B4-BE49-F238E27FC236}">
                <a16:creationId xmlns:a16="http://schemas.microsoft.com/office/drawing/2014/main" id="{434034C1-74E7-2FF2-E95C-826CBD566E2F}"/>
              </a:ext>
            </a:extLst>
          </p:cNvPr>
          <p:cNvGrpSpPr/>
          <p:nvPr/>
        </p:nvGrpSpPr>
        <p:grpSpPr>
          <a:xfrm>
            <a:off x="-457200" y="-119804"/>
            <a:ext cx="19431000" cy="12807104"/>
            <a:chOff x="0" y="0"/>
            <a:chExt cx="24384000" cy="13716000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AD9295BC-7A40-5062-7ED5-7DBA9B9E9E86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B1012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FEBFFD62-2B8A-7A1D-3A16-A7F0602B6146}"/>
              </a:ext>
            </a:extLst>
          </p:cNvPr>
          <p:cNvGrpSpPr/>
          <p:nvPr/>
        </p:nvGrpSpPr>
        <p:grpSpPr>
          <a:xfrm>
            <a:off x="-7543800" y="-2095500"/>
            <a:ext cx="12757696" cy="885974"/>
            <a:chOff x="0" y="0"/>
            <a:chExt cx="17010262" cy="118129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63BD3A4-CBCA-35C2-DE75-16DF447D7D2B}"/>
                </a:ext>
              </a:extLst>
            </p:cNvPr>
            <p:cNvSpPr/>
            <p:nvPr/>
          </p:nvSpPr>
          <p:spPr>
            <a:xfrm>
              <a:off x="0" y="0"/>
              <a:ext cx="17010262" cy="1181298"/>
            </a:xfrm>
            <a:custGeom>
              <a:avLst/>
              <a:gdLst/>
              <a:ahLst/>
              <a:cxnLst/>
              <a:rect l="l" t="t" r="r" b="b"/>
              <a:pathLst>
                <a:path w="17010262" h="1181298">
                  <a:moveTo>
                    <a:pt x="0" y="0"/>
                  </a:moveTo>
                  <a:lnTo>
                    <a:pt x="17010262" y="0"/>
                  </a:lnTo>
                  <a:lnTo>
                    <a:pt x="17010262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4689BAF8-F22F-5BCC-05A5-8B4522CC08FC}"/>
                </a:ext>
              </a:extLst>
            </p:cNvPr>
            <p:cNvSpPr txBox="1"/>
            <p:nvPr/>
          </p:nvSpPr>
          <p:spPr>
            <a:xfrm>
              <a:off x="0" y="-57150"/>
              <a:ext cx="17010262" cy="123844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ts val="6937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562" b="1" i="0" u="none" strike="noStrike" kern="1200" cap="none" spc="0" normalizeH="0" baseline="0" noProof="0" dirty="0">
                  <a:ln>
                    <a:noFill/>
                  </a:ln>
                  <a:solidFill>
                    <a:srgbClr val="E1E5CD"/>
                  </a:solidFill>
                  <a:effectLst/>
                  <a:uLnTx/>
                  <a:uFillTx/>
                  <a:latin typeface="Arimo Bold"/>
                  <a:ea typeface="Arimo Bold"/>
                  <a:cs typeface="Arimo Bold"/>
                  <a:sym typeface="Arimo Bold"/>
                </a:rPr>
                <a:t>Équipe du </a:t>
              </a:r>
              <a:r>
                <a:rPr kumimoji="0" lang="en-US" sz="5562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E1E5CD"/>
                  </a:solidFill>
                  <a:effectLst/>
                  <a:uLnTx/>
                  <a:uFillTx/>
                  <a:latin typeface="Arimo Bold"/>
                  <a:ea typeface="Arimo Bold"/>
                  <a:cs typeface="Arimo Bold"/>
                  <a:sym typeface="Arimo Bold"/>
                </a:rPr>
                <a:t>Projet</a:t>
              </a:r>
              <a:r>
                <a:rPr kumimoji="0" lang="en-US" sz="5562" b="1" i="0" u="none" strike="noStrike" kern="1200" cap="none" spc="0" normalizeH="0" baseline="0" noProof="0" dirty="0">
                  <a:ln>
                    <a:noFill/>
                  </a:ln>
                  <a:solidFill>
                    <a:srgbClr val="E1E5CD"/>
                  </a:solidFill>
                  <a:effectLst/>
                  <a:uLnTx/>
                  <a:uFillTx/>
                  <a:latin typeface="Arimo Bold"/>
                  <a:ea typeface="Arimo Bold"/>
                  <a:cs typeface="Arimo Bold"/>
                  <a:sym typeface="Arimo Bold"/>
                </a:rPr>
                <a:t> et </a:t>
              </a:r>
              <a:r>
                <a:rPr kumimoji="0" lang="en-US" sz="5562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E1E5CD"/>
                  </a:solidFill>
                  <a:effectLst/>
                  <a:uLnTx/>
                  <a:uFillTx/>
                  <a:latin typeface="Arimo Bold"/>
                  <a:ea typeface="Arimo Bold"/>
                  <a:cs typeface="Arimo Bold"/>
                  <a:sym typeface="Arimo Bold"/>
                </a:rPr>
                <a:t>Ressources</a:t>
              </a:r>
              <a:r>
                <a:rPr kumimoji="0" lang="en-US" sz="5562" b="1" i="0" u="none" strike="noStrike" kern="1200" cap="none" spc="0" normalizeH="0" baseline="0" noProof="0" dirty="0">
                  <a:ln>
                    <a:noFill/>
                  </a:ln>
                  <a:solidFill>
                    <a:srgbClr val="E1E5CD"/>
                  </a:solidFill>
                  <a:effectLst/>
                  <a:uLnTx/>
                  <a:uFillTx/>
                  <a:latin typeface="Arimo Bold"/>
                  <a:ea typeface="Arimo Bold"/>
                  <a:cs typeface="Arimo Bold"/>
                  <a:sym typeface="Arimo Bold"/>
                </a:rPr>
                <a:t> </a:t>
              </a:r>
              <a:r>
                <a:rPr kumimoji="0" lang="en-US" sz="5562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E1E5CD"/>
                  </a:solidFill>
                  <a:effectLst/>
                  <a:uLnTx/>
                  <a:uFillTx/>
                  <a:latin typeface="Arimo Bold"/>
                  <a:ea typeface="Arimo Bold"/>
                  <a:cs typeface="Arimo Bold"/>
                  <a:sym typeface="Arimo Bold"/>
                </a:rPr>
                <a:t>Utilisées</a:t>
              </a:r>
              <a:endParaRPr kumimoji="0" lang="en-US" sz="5562" b="1" i="0" u="none" strike="noStrike" kern="1200" cap="none" spc="0" normalizeH="0" baseline="0" noProof="0" dirty="0">
                <a:ln>
                  <a:noFill/>
                </a:ln>
                <a:solidFill>
                  <a:srgbClr val="E1E5CD"/>
                </a:solidFill>
                <a:effectLst/>
                <a:uLnTx/>
                <a:uFillTx/>
                <a:latin typeface="Arimo Bold"/>
                <a:ea typeface="Arimo Bold"/>
                <a:cs typeface="Arimo Bold"/>
                <a:sym typeface="Arimo Bold"/>
              </a:endParaRPr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C9CBDD9F-0678-0731-9BC7-4E240F1D6D87}"/>
              </a:ext>
            </a:extLst>
          </p:cNvPr>
          <p:cNvGrpSpPr/>
          <p:nvPr/>
        </p:nvGrpSpPr>
        <p:grpSpPr>
          <a:xfrm>
            <a:off x="17305287" y="-1397719"/>
            <a:ext cx="3544044" cy="442912"/>
            <a:chOff x="0" y="0"/>
            <a:chExt cx="4725392" cy="59055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9136CC93-DDB6-46F5-F86F-3112FFEEC981}"/>
                </a:ext>
              </a:extLst>
            </p:cNvPr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32B1F5DA-AD6E-0F38-6904-7F166B8C9B3B}"/>
                </a:ext>
              </a:extLst>
            </p:cNvPr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ts val="3437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E1E5CD"/>
                  </a:solidFill>
                  <a:effectLst/>
                  <a:uLnTx/>
                  <a:uFillTx/>
                  <a:latin typeface="Arimo Bold"/>
                  <a:ea typeface="Arimo Bold"/>
                  <a:cs typeface="Arimo Bold"/>
                  <a:sym typeface="Arimo Bold"/>
                </a:rPr>
                <a:t>Membres</a:t>
              </a:r>
              <a:r>
                <a:rPr kumimoji="0" lang="en-US" sz="2750" b="1" i="0" u="none" strike="noStrike" kern="1200" cap="none" spc="0" normalizeH="0" baseline="0" noProof="0" dirty="0">
                  <a:ln>
                    <a:noFill/>
                  </a:ln>
                  <a:solidFill>
                    <a:srgbClr val="E1E5CD"/>
                  </a:solidFill>
                  <a:effectLst/>
                  <a:uLnTx/>
                  <a:uFillTx/>
                  <a:latin typeface="Arimo Bold"/>
                  <a:ea typeface="Arimo Bold"/>
                  <a:cs typeface="Arimo Bold"/>
                  <a:sym typeface="Arimo Bold"/>
                </a:rPr>
                <a:t> de </a:t>
              </a:r>
              <a:r>
                <a:rPr kumimoji="0" lang="en-US" sz="27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E1E5CD"/>
                  </a:solidFill>
                  <a:effectLst/>
                  <a:uLnTx/>
                  <a:uFillTx/>
                  <a:latin typeface="Arimo Bold"/>
                  <a:ea typeface="Arimo Bold"/>
                  <a:cs typeface="Arimo Bold"/>
                  <a:sym typeface="Arimo Bold"/>
                </a:rPr>
                <a:t>l'Équipe</a:t>
              </a:r>
              <a:endParaRPr kumimoji="0" lang="en-US" sz="2750" b="1" i="0" u="none" strike="noStrike" kern="1200" cap="none" spc="0" normalizeH="0" baseline="0" noProof="0" dirty="0">
                <a:ln>
                  <a:noFill/>
                </a:ln>
                <a:solidFill>
                  <a:srgbClr val="E1E5CD"/>
                </a:solidFill>
                <a:effectLst/>
                <a:uLnTx/>
                <a:uFillTx/>
                <a:latin typeface="Arimo Bold"/>
                <a:ea typeface="Arimo Bold"/>
                <a:cs typeface="Arimo Bold"/>
                <a:sym typeface="Arimo Bold"/>
              </a:endParaRPr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5A6F47CC-3DE1-7E13-0BE8-86CD7E996A84}"/>
              </a:ext>
            </a:extLst>
          </p:cNvPr>
          <p:cNvGrpSpPr/>
          <p:nvPr/>
        </p:nvGrpSpPr>
        <p:grpSpPr>
          <a:xfrm>
            <a:off x="-7786836" y="10060185"/>
            <a:ext cx="7805886" cy="453629"/>
            <a:chOff x="0" y="0"/>
            <a:chExt cx="10407848" cy="604838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6595223A-0E02-05EF-577C-4C9BF8E6E5CD}"/>
                </a:ext>
              </a:extLst>
            </p:cNvPr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8B5B0170-1DB8-F176-CD72-743C0DE03E9A}"/>
                </a:ext>
              </a:extLst>
            </p:cNvPr>
            <p:cNvSpPr txBox="1"/>
            <p:nvPr/>
          </p:nvSpPr>
          <p:spPr>
            <a:xfrm>
              <a:off x="0" y="-95250"/>
              <a:ext cx="1040784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marR="0" lvl="1" indent="-164951" algn="l" defTabSz="914400" rtl="0" eaLnBrk="1" fontAlgn="auto" latinLnBrk="0" hangingPunct="1">
                <a:lnSpc>
                  <a:spcPts val="3562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2187" b="0" i="0" u="none" strike="noStrike" kern="1200" cap="none" spc="0" normalizeH="0" baseline="0" noProof="0" dirty="0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Capalau Catalin et </a:t>
              </a:r>
              <a:r>
                <a:rPr kumimoji="0" lang="en-US" sz="2187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Zanfirachi</a:t>
              </a:r>
              <a:r>
                <a:rPr kumimoji="0" lang="en-US" sz="2187" b="0" i="0" u="none" strike="noStrike" kern="1200" cap="none" spc="0" normalizeH="0" baseline="0" noProof="0" dirty="0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 Malina- Designer </a:t>
              </a:r>
              <a:r>
                <a:rPr kumimoji="0" lang="en-US" sz="2187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graphique</a:t>
              </a:r>
              <a:endParaRPr kumimoji="0" lang="en-US" sz="2187" b="0" i="0" u="none" strike="noStrike" kern="1200" cap="none" spc="0" normalizeH="0" baseline="0" noProof="0" dirty="0">
                <a:ln>
                  <a:noFill/>
                </a:ln>
                <a:solidFill>
                  <a:srgbClr val="C2C4B5"/>
                </a:solidFill>
                <a:effectLst/>
                <a:uLnTx/>
                <a:uFillTx/>
                <a:latin typeface="Bitter"/>
                <a:ea typeface="Bitter"/>
                <a:cs typeface="Bitter"/>
                <a:sym typeface="Bitter"/>
              </a:endParaRPr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C8AB19C6-AD10-7383-A7F6-9BFB990F1B31}"/>
              </a:ext>
            </a:extLst>
          </p:cNvPr>
          <p:cNvGrpSpPr/>
          <p:nvPr/>
        </p:nvGrpSpPr>
        <p:grpSpPr>
          <a:xfrm>
            <a:off x="11582400" y="11403804"/>
            <a:ext cx="7805886" cy="453629"/>
            <a:chOff x="0" y="0"/>
            <a:chExt cx="10407848" cy="604838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8D615681-390B-A16A-26CF-105495D35A18}"/>
                </a:ext>
              </a:extLst>
            </p:cNvPr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8B7EB4B6-1A8B-749B-E24A-714FFD55ABF1}"/>
                </a:ext>
              </a:extLst>
            </p:cNvPr>
            <p:cNvSpPr txBox="1"/>
            <p:nvPr/>
          </p:nvSpPr>
          <p:spPr>
            <a:xfrm>
              <a:off x="0" y="-95250"/>
              <a:ext cx="1040784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marR="0" lvl="1" indent="-164951" algn="l" defTabSz="914400" rtl="0" eaLnBrk="1" fontAlgn="auto" latinLnBrk="0" hangingPunct="1">
                <a:lnSpc>
                  <a:spcPts val="3562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2187" b="0" i="0" u="none" strike="noStrike" kern="1200" cap="none" spc="0" normalizeH="0" baseline="0" noProof="0" dirty="0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Ciuta Bogdan et </a:t>
              </a:r>
              <a:r>
                <a:rPr kumimoji="0" lang="en-US" sz="2187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Moloman</a:t>
              </a:r>
              <a:r>
                <a:rPr kumimoji="0" lang="en-US" sz="2187" b="0" i="0" u="none" strike="noStrike" kern="1200" cap="none" spc="0" normalizeH="0" baseline="0" noProof="0" dirty="0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 Albert- </a:t>
              </a:r>
              <a:r>
                <a:rPr kumimoji="0" lang="en-US" sz="2187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Analyste</a:t>
              </a:r>
              <a:r>
                <a:rPr kumimoji="0" lang="en-US" sz="2187" b="0" i="0" u="none" strike="noStrike" kern="1200" cap="none" spc="0" normalizeH="0" baseline="0" noProof="0" dirty="0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 données</a:t>
              </a:r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B092AE72-8F6C-C5E0-28B5-841E8D4A467A}"/>
              </a:ext>
            </a:extLst>
          </p:cNvPr>
          <p:cNvGrpSpPr/>
          <p:nvPr/>
        </p:nvGrpSpPr>
        <p:grpSpPr>
          <a:xfrm>
            <a:off x="-7391400" y="6301978"/>
            <a:ext cx="4509493" cy="442912"/>
            <a:chOff x="0" y="0"/>
            <a:chExt cx="6012657" cy="59055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EE658A9F-6E04-5463-6B28-D00FBEE661D5}"/>
                </a:ext>
              </a:extLst>
            </p:cNvPr>
            <p:cNvSpPr/>
            <p:nvPr/>
          </p:nvSpPr>
          <p:spPr>
            <a:xfrm>
              <a:off x="0" y="0"/>
              <a:ext cx="6012657" cy="590550"/>
            </a:xfrm>
            <a:custGeom>
              <a:avLst/>
              <a:gdLst/>
              <a:ahLst/>
              <a:cxnLst/>
              <a:rect l="l" t="t" r="r" b="b"/>
              <a:pathLst>
                <a:path w="6012657" h="590550">
                  <a:moveTo>
                    <a:pt x="0" y="0"/>
                  </a:moveTo>
                  <a:lnTo>
                    <a:pt x="6012657" y="0"/>
                  </a:lnTo>
                  <a:lnTo>
                    <a:pt x="6012657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F0F7F7B8-3E0A-08AF-212D-C8A5D2D10C0B}"/>
                </a:ext>
              </a:extLst>
            </p:cNvPr>
            <p:cNvSpPr txBox="1"/>
            <p:nvPr/>
          </p:nvSpPr>
          <p:spPr>
            <a:xfrm>
              <a:off x="0" y="-38100"/>
              <a:ext cx="6012657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ts val="3437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E1E5CD"/>
                  </a:solidFill>
                  <a:effectLst/>
                  <a:uLnTx/>
                  <a:uFillTx/>
                  <a:latin typeface="Arimo Bold"/>
                  <a:ea typeface="Arimo Bold"/>
                  <a:cs typeface="Arimo Bold"/>
                  <a:sym typeface="Arimo Bold"/>
                </a:rPr>
                <a:t>Ressources</a:t>
              </a:r>
              <a:r>
                <a:rPr kumimoji="0" lang="en-US" sz="2750" b="1" i="0" u="none" strike="noStrike" kern="1200" cap="none" spc="0" normalizeH="0" baseline="0" noProof="0" dirty="0">
                  <a:ln>
                    <a:noFill/>
                  </a:ln>
                  <a:solidFill>
                    <a:srgbClr val="E1E5CD"/>
                  </a:solidFill>
                  <a:effectLst/>
                  <a:uLnTx/>
                  <a:uFillTx/>
                  <a:latin typeface="Arimo Bold"/>
                  <a:ea typeface="Arimo Bold"/>
                  <a:cs typeface="Arimo Bold"/>
                  <a:sym typeface="Arimo Bold"/>
                </a:rPr>
                <a:t> et Contributions</a:t>
              </a:r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8448E341-2FD2-2CF8-CA35-10F5424D297B}"/>
              </a:ext>
            </a:extLst>
          </p:cNvPr>
          <p:cNvGrpSpPr/>
          <p:nvPr/>
        </p:nvGrpSpPr>
        <p:grpSpPr>
          <a:xfrm>
            <a:off x="-10134600" y="743619"/>
            <a:ext cx="7805886" cy="453629"/>
            <a:chOff x="0" y="0"/>
            <a:chExt cx="10407848" cy="604838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A3260B72-E28B-368B-D947-C60B8F84665D}"/>
                </a:ext>
              </a:extLst>
            </p:cNvPr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3770D02E-552B-C274-4437-101F2F4452FA}"/>
                </a:ext>
              </a:extLst>
            </p:cNvPr>
            <p:cNvSpPr txBox="1"/>
            <p:nvPr/>
          </p:nvSpPr>
          <p:spPr>
            <a:xfrm>
              <a:off x="0" y="-95250"/>
              <a:ext cx="1040784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marR="0" lvl="1" indent="-164951" algn="l" defTabSz="914400" rtl="0" eaLnBrk="1" fontAlgn="auto" latinLnBrk="0" hangingPunct="1">
                <a:lnSpc>
                  <a:spcPts val="3562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2187" b="0" i="0" u="none" strike="noStrike" kern="1200" cap="none" spc="0" normalizeH="0" baseline="0" noProof="0" dirty="0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Wiki Biarritz - </a:t>
              </a:r>
              <a:r>
                <a:rPr kumimoji="0" lang="en-US" sz="2187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Informations</a:t>
              </a:r>
              <a:r>
                <a:rPr kumimoji="0" lang="en-US" sz="2187" b="0" i="0" u="none" strike="noStrike" kern="1200" cap="none" spc="0" normalizeH="0" baseline="0" noProof="0" dirty="0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 </a:t>
              </a:r>
              <a:r>
                <a:rPr kumimoji="0" lang="en-US" sz="2187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historiques</a:t>
              </a:r>
              <a:r>
                <a:rPr kumimoji="0" lang="en-US" sz="2187" b="0" i="0" u="none" strike="noStrike" kern="1200" cap="none" spc="0" normalizeH="0" baseline="0" noProof="0" dirty="0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 et </a:t>
              </a:r>
              <a:r>
                <a:rPr kumimoji="0" lang="en-US" sz="2187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culturelles</a:t>
              </a:r>
              <a:endParaRPr kumimoji="0" lang="en-US" sz="2187" b="0" i="0" u="none" strike="noStrike" kern="1200" cap="none" spc="0" normalizeH="0" baseline="0" noProof="0" dirty="0">
                <a:ln>
                  <a:noFill/>
                </a:ln>
                <a:solidFill>
                  <a:srgbClr val="C2C4B5"/>
                </a:solidFill>
                <a:effectLst/>
                <a:uLnTx/>
                <a:uFillTx/>
                <a:latin typeface="Bitter"/>
                <a:ea typeface="Bitter"/>
                <a:cs typeface="Bitter"/>
                <a:sym typeface="Bitter"/>
              </a:endParaRPr>
            </a:p>
          </p:txBody>
        </p: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E0571906-994D-0BFD-C7F2-FFBEE3AB5698}"/>
              </a:ext>
            </a:extLst>
          </p:cNvPr>
          <p:cNvGrpSpPr/>
          <p:nvPr/>
        </p:nvGrpSpPr>
        <p:grpSpPr>
          <a:xfrm>
            <a:off x="6519714" y="-1426294"/>
            <a:ext cx="7805886" cy="453629"/>
            <a:chOff x="0" y="0"/>
            <a:chExt cx="10407848" cy="604838"/>
          </a:xfrm>
        </p:grpSpPr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08980B10-D290-4D8C-3515-1A7DC3A3C90D}"/>
                </a:ext>
              </a:extLst>
            </p:cNvPr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>
              <a:extLst>
                <a:ext uri="{FF2B5EF4-FFF2-40B4-BE49-F238E27FC236}">
                  <a16:creationId xmlns:a16="http://schemas.microsoft.com/office/drawing/2014/main" id="{E1ACC991-5ECE-C3BC-3A83-2F268C37BECA}"/>
                </a:ext>
              </a:extLst>
            </p:cNvPr>
            <p:cNvSpPr txBox="1"/>
            <p:nvPr/>
          </p:nvSpPr>
          <p:spPr>
            <a:xfrm>
              <a:off x="0" y="-95250"/>
              <a:ext cx="1040784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marR="0" lvl="1" indent="-164951" algn="l" defTabSz="914400" rtl="0" eaLnBrk="1" fontAlgn="auto" latinLnBrk="0" hangingPunct="1">
                <a:lnSpc>
                  <a:spcPts val="3562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2187" b="0" i="0" u="none" strike="noStrike" kern="1200" cap="none" spc="0" normalizeH="0" baseline="0" noProof="0" dirty="0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ChatGPT - Assistance </a:t>
              </a:r>
              <a:r>
                <a:rPr kumimoji="0" lang="en-US" sz="2187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rédactionnelle</a:t>
              </a:r>
              <a:r>
                <a:rPr kumimoji="0" lang="en-US" sz="2187" b="0" i="0" u="none" strike="noStrike" kern="1200" cap="none" spc="0" normalizeH="0" baseline="0" noProof="0" dirty="0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 et </a:t>
              </a:r>
              <a:r>
                <a:rPr kumimoji="0" lang="en-US" sz="2187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idées</a:t>
              </a:r>
              <a:r>
                <a:rPr kumimoji="0" lang="en-US" sz="2187" b="0" i="0" u="none" strike="noStrike" kern="1200" cap="none" spc="0" normalizeH="0" baseline="0" noProof="0" dirty="0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 </a:t>
              </a:r>
              <a:r>
                <a:rPr kumimoji="0" lang="en-US" sz="2187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créatives</a:t>
              </a:r>
              <a:endParaRPr kumimoji="0" lang="en-US" sz="2187" b="0" i="0" u="none" strike="noStrike" kern="1200" cap="none" spc="0" normalizeH="0" baseline="0" noProof="0" dirty="0">
                <a:ln>
                  <a:noFill/>
                </a:ln>
                <a:solidFill>
                  <a:srgbClr val="C2C4B5"/>
                </a:solidFill>
                <a:effectLst/>
                <a:uLnTx/>
                <a:uFillTx/>
                <a:latin typeface="Bitter"/>
                <a:ea typeface="Bitter"/>
                <a:cs typeface="Bitter"/>
                <a:sym typeface="Bitter"/>
              </a:endParaRPr>
            </a:p>
          </p:txBody>
        </p:sp>
      </p:grpSp>
      <p:grpSp>
        <p:nvGrpSpPr>
          <p:cNvPr id="33" name="Group 33">
            <a:extLst>
              <a:ext uri="{FF2B5EF4-FFF2-40B4-BE49-F238E27FC236}">
                <a16:creationId xmlns:a16="http://schemas.microsoft.com/office/drawing/2014/main" id="{9DA96E45-FFF4-CECF-E9B0-4E0FA8C84586}"/>
              </a:ext>
            </a:extLst>
          </p:cNvPr>
          <p:cNvGrpSpPr/>
          <p:nvPr/>
        </p:nvGrpSpPr>
        <p:grpSpPr>
          <a:xfrm>
            <a:off x="-9677400" y="3238500"/>
            <a:ext cx="7805886" cy="525067"/>
            <a:chOff x="0" y="-95251"/>
            <a:chExt cx="10407848" cy="700089"/>
          </a:xfrm>
        </p:grpSpPr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DA7D2B94-808D-3953-5AC9-FB774751DD9A}"/>
                </a:ext>
              </a:extLst>
            </p:cNvPr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>
              <a:extLst>
                <a:ext uri="{FF2B5EF4-FFF2-40B4-BE49-F238E27FC236}">
                  <a16:creationId xmlns:a16="http://schemas.microsoft.com/office/drawing/2014/main" id="{56E02906-CAB8-1851-4445-A7E4B07126D5}"/>
                </a:ext>
              </a:extLst>
            </p:cNvPr>
            <p:cNvSpPr txBox="1"/>
            <p:nvPr/>
          </p:nvSpPr>
          <p:spPr>
            <a:xfrm>
              <a:off x="0" y="-95251"/>
              <a:ext cx="10407848" cy="70008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marR="0" lvl="1" indent="-164951" algn="l" defTabSz="914400" rtl="0" eaLnBrk="1" fontAlgn="auto" latinLnBrk="0" hangingPunct="1">
                <a:lnSpc>
                  <a:spcPts val="3562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2187" b="0" i="0" u="none" strike="noStrike" kern="1200" cap="none" spc="0" normalizeH="0" baseline="0" noProof="0" dirty="0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Google - Recherche </a:t>
              </a:r>
              <a:r>
                <a:rPr kumimoji="0" lang="en-US" sz="2187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d’images</a:t>
              </a:r>
              <a:r>
                <a:rPr kumimoji="0" lang="en-US" sz="2187" b="0" i="0" u="none" strike="noStrike" kern="1200" cap="none" spc="0" normalizeH="0" baseline="0" noProof="0" dirty="0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 et données </a:t>
              </a:r>
              <a:r>
                <a:rPr kumimoji="0" lang="en-US" sz="2187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chiffrées</a:t>
              </a:r>
              <a:endParaRPr kumimoji="0" lang="en-US" sz="2187" b="0" i="0" u="none" strike="noStrike" kern="1200" cap="none" spc="0" normalizeH="0" baseline="0" noProof="0" dirty="0">
                <a:ln>
                  <a:noFill/>
                </a:ln>
                <a:solidFill>
                  <a:srgbClr val="C2C4B5"/>
                </a:solidFill>
                <a:effectLst/>
                <a:uLnTx/>
                <a:uFillTx/>
                <a:latin typeface="Bitter"/>
                <a:ea typeface="Bitter"/>
                <a:cs typeface="Bitter"/>
                <a:sym typeface="Bitt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696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A0FA2-3AB1-E383-E2AE-A3147105B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4A906C5-0FAB-E6F0-4FF4-48598F0CED1A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7E2B51B-6E51-5765-5E16-F6C3578459F3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B101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EC9D498F-7BBD-6848-BC13-14F18F6001CC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806483E-8CC3-017C-224C-12859B2E7938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C1D1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48124955-DF14-1439-5084-7643CC1130AC}"/>
              </a:ext>
            </a:extLst>
          </p:cNvPr>
          <p:cNvGrpSpPr/>
          <p:nvPr/>
        </p:nvGrpSpPr>
        <p:grpSpPr>
          <a:xfrm>
            <a:off x="992238" y="1181100"/>
            <a:ext cx="12757696" cy="885974"/>
            <a:chOff x="0" y="0"/>
            <a:chExt cx="17010262" cy="118129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5A4FE77-51EB-2D89-1FA5-EC2D2A93CF41}"/>
                </a:ext>
              </a:extLst>
            </p:cNvPr>
            <p:cNvSpPr/>
            <p:nvPr/>
          </p:nvSpPr>
          <p:spPr>
            <a:xfrm>
              <a:off x="0" y="0"/>
              <a:ext cx="17010262" cy="1181298"/>
            </a:xfrm>
            <a:custGeom>
              <a:avLst/>
              <a:gdLst/>
              <a:ahLst/>
              <a:cxnLst/>
              <a:rect l="l" t="t" r="r" b="b"/>
              <a:pathLst>
                <a:path w="17010262" h="1181298">
                  <a:moveTo>
                    <a:pt x="0" y="0"/>
                  </a:moveTo>
                  <a:lnTo>
                    <a:pt x="17010262" y="0"/>
                  </a:lnTo>
                  <a:lnTo>
                    <a:pt x="17010262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FD92B757-C26C-0AF4-0DF3-829000B177B4}"/>
                </a:ext>
              </a:extLst>
            </p:cNvPr>
            <p:cNvSpPr txBox="1"/>
            <p:nvPr/>
          </p:nvSpPr>
          <p:spPr>
            <a:xfrm>
              <a:off x="0" y="-57150"/>
              <a:ext cx="17010262" cy="123844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ts val="6937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562" b="1" i="0" u="none" strike="noStrike" kern="1200" cap="none" spc="0" normalizeH="0" baseline="0" noProof="0" dirty="0">
                  <a:ln>
                    <a:noFill/>
                  </a:ln>
                  <a:solidFill>
                    <a:srgbClr val="E1E5CD"/>
                  </a:solidFill>
                  <a:effectLst/>
                  <a:uLnTx/>
                  <a:uFillTx/>
                  <a:latin typeface="Arimo Bold"/>
                  <a:ea typeface="Arimo Bold"/>
                  <a:cs typeface="Arimo Bold"/>
                  <a:sym typeface="Arimo Bold"/>
                </a:rPr>
                <a:t>Équipe du </a:t>
              </a:r>
              <a:r>
                <a:rPr kumimoji="0" lang="en-US" sz="5562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E1E5CD"/>
                  </a:solidFill>
                  <a:effectLst/>
                  <a:uLnTx/>
                  <a:uFillTx/>
                  <a:latin typeface="Arimo Bold"/>
                  <a:ea typeface="Arimo Bold"/>
                  <a:cs typeface="Arimo Bold"/>
                  <a:sym typeface="Arimo Bold"/>
                </a:rPr>
                <a:t>Projet</a:t>
              </a:r>
              <a:r>
                <a:rPr kumimoji="0" lang="en-US" sz="5562" b="1" i="0" u="none" strike="noStrike" kern="1200" cap="none" spc="0" normalizeH="0" baseline="0" noProof="0" dirty="0">
                  <a:ln>
                    <a:noFill/>
                  </a:ln>
                  <a:solidFill>
                    <a:srgbClr val="E1E5CD"/>
                  </a:solidFill>
                  <a:effectLst/>
                  <a:uLnTx/>
                  <a:uFillTx/>
                  <a:latin typeface="Arimo Bold"/>
                  <a:ea typeface="Arimo Bold"/>
                  <a:cs typeface="Arimo Bold"/>
                  <a:sym typeface="Arimo Bold"/>
                </a:rPr>
                <a:t> et </a:t>
              </a:r>
              <a:r>
                <a:rPr kumimoji="0" lang="en-US" sz="5562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E1E5CD"/>
                  </a:solidFill>
                  <a:effectLst/>
                  <a:uLnTx/>
                  <a:uFillTx/>
                  <a:latin typeface="Arimo Bold"/>
                  <a:ea typeface="Arimo Bold"/>
                  <a:cs typeface="Arimo Bold"/>
                  <a:sym typeface="Arimo Bold"/>
                </a:rPr>
                <a:t>Ressources</a:t>
              </a:r>
              <a:r>
                <a:rPr kumimoji="0" lang="en-US" sz="5562" b="1" i="0" u="none" strike="noStrike" kern="1200" cap="none" spc="0" normalizeH="0" baseline="0" noProof="0" dirty="0">
                  <a:ln>
                    <a:noFill/>
                  </a:ln>
                  <a:solidFill>
                    <a:srgbClr val="E1E5CD"/>
                  </a:solidFill>
                  <a:effectLst/>
                  <a:uLnTx/>
                  <a:uFillTx/>
                  <a:latin typeface="Arimo Bold"/>
                  <a:ea typeface="Arimo Bold"/>
                  <a:cs typeface="Arimo Bold"/>
                  <a:sym typeface="Arimo Bold"/>
                </a:rPr>
                <a:t> </a:t>
              </a:r>
              <a:r>
                <a:rPr kumimoji="0" lang="en-US" sz="5562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E1E5CD"/>
                  </a:solidFill>
                  <a:effectLst/>
                  <a:uLnTx/>
                  <a:uFillTx/>
                  <a:latin typeface="Arimo Bold"/>
                  <a:ea typeface="Arimo Bold"/>
                  <a:cs typeface="Arimo Bold"/>
                  <a:sym typeface="Arimo Bold"/>
                </a:rPr>
                <a:t>Utilisées</a:t>
              </a:r>
              <a:endParaRPr kumimoji="0" lang="en-US" sz="5562" b="1" i="0" u="none" strike="noStrike" kern="1200" cap="none" spc="0" normalizeH="0" baseline="0" noProof="0" dirty="0">
                <a:ln>
                  <a:noFill/>
                </a:ln>
                <a:solidFill>
                  <a:srgbClr val="E1E5CD"/>
                </a:solidFill>
                <a:effectLst/>
                <a:uLnTx/>
                <a:uFillTx/>
                <a:latin typeface="Arimo Bold"/>
                <a:ea typeface="Arimo Bold"/>
                <a:cs typeface="Arimo Bold"/>
                <a:sym typeface="Arimo Bold"/>
              </a:endParaRPr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685155B1-430D-939E-F954-BE53882C3809}"/>
              </a:ext>
            </a:extLst>
          </p:cNvPr>
          <p:cNvGrpSpPr/>
          <p:nvPr/>
        </p:nvGrpSpPr>
        <p:grpSpPr>
          <a:xfrm>
            <a:off x="1256556" y="4838700"/>
            <a:ext cx="3544044" cy="442912"/>
            <a:chOff x="0" y="0"/>
            <a:chExt cx="4725392" cy="59055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2623A39A-899A-DAC0-C9CA-9C5881DDF4F9}"/>
                </a:ext>
              </a:extLst>
            </p:cNvPr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2B09DC10-B92B-C9BD-AF17-C5BDC6CCC070}"/>
                </a:ext>
              </a:extLst>
            </p:cNvPr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ts val="3437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E1E5CD"/>
                  </a:solidFill>
                  <a:effectLst/>
                  <a:uLnTx/>
                  <a:uFillTx/>
                  <a:latin typeface="Arimo Bold"/>
                  <a:ea typeface="Arimo Bold"/>
                  <a:cs typeface="Arimo Bold"/>
                  <a:sym typeface="Arimo Bold"/>
                </a:rPr>
                <a:t>Membres</a:t>
              </a:r>
              <a:r>
                <a:rPr kumimoji="0" lang="en-US" sz="2750" b="1" i="0" u="none" strike="noStrike" kern="1200" cap="none" spc="0" normalizeH="0" baseline="0" noProof="0" dirty="0">
                  <a:ln>
                    <a:noFill/>
                  </a:ln>
                  <a:solidFill>
                    <a:srgbClr val="E1E5CD"/>
                  </a:solidFill>
                  <a:effectLst/>
                  <a:uLnTx/>
                  <a:uFillTx/>
                  <a:latin typeface="Arimo Bold"/>
                  <a:ea typeface="Arimo Bold"/>
                  <a:cs typeface="Arimo Bold"/>
                  <a:sym typeface="Arimo Bold"/>
                </a:rPr>
                <a:t> de </a:t>
              </a:r>
              <a:r>
                <a:rPr kumimoji="0" lang="en-US" sz="27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E1E5CD"/>
                  </a:solidFill>
                  <a:effectLst/>
                  <a:uLnTx/>
                  <a:uFillTx/>
                  <a:latin typeface="Arimo Bold"/>
                  <a:ea typeface="Arimo Bold"/>
                  <a:cs typeface="Arimo Bold"/>
                  <a:sym typeface="Arimo Bold"/>
                </a:rPr>
                <a:t>l'Équipe</a:t>
              </a:r>
              <a:endParaRPr kumimoji="0" lang="en-US" sz="2750" b="1" i="0" u="none" strike="noStrike" kern="1200" cap="none" spc="0" normalizeH="0" baseline="0" noProof="0" dirty="0">
                <a:ln>
                  <a:noFill/>
                </a:ln>
                <a:solidFill>
                  <a:srgbClr val="E1E5CD"/>
                </a:solidFill>
                <a:effectLst/>
                <a:uLnTx/>
                <a:uFillTx/>
                <a:latin typeface="Arimo Bold"/>
                <a:ea typeface="Arimo Bold"/>
                <a:cs typeface="Arimo Bold"/>
                <a:sym typeface="Arimo Bold"/>
              </a:endParaRPr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5274A85D-E93A-4D9A-7381-CAAB27099969}"/>
              </a:ext>
            </a:extLst>
          </p:cNvPr>
          <p:cNvGrpSpPr/>
          <p:nvPr/>
        </p:nvGrpSpPr>
        <p:grpSpPr>
          <a:xfrm>
            <a:off x="992238" y="5905500"/>
            <a:ext cx="7805886" cy="453629"/>
            <a:chOff x="0" y="0"/>
            <a:chExt cx="10407848" cy="604838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9A13E61D-FDCA-682C-187A-50FBA06556D4}"/>
                </a:ext>
              </a:extLst>
            </p:cNvPr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A432B01B-275B-5890-4986-C10232C2A40A}"/>
                </a:ext>
              </a:extLst>
            </p:cNvPr>
            <p:cNvSpPr txBox="1"/>
            <p:nvPr/>
          </p:nvSpPr>
          <p:spPr>
            <a:xfrm>
              <a:off x="0" y="-95250"/>
              <a:ext cx="1040784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marR="0" lvl="1" indent="-164951" algn="l" defTabSz="914400" rtl="0" eaLnBrk="1" fontAlgn="auto" latinLnBrk="0" hangingPunct="1">
                <a:lnSpc>
                  <a:spcPts val="3562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2187" b="0" i="0" u="none" strike="noStrike" kern="1200" cap="none" spc="0" normalizeH="0" baseline="0" noProof="0" dirty="0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Capalau Catalin et </a:t>
              </a:r>
              <a:r>
                <a:rPr kumimoji="0" lang="en-US" sz="2187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Zanfirachi</a:t>
              </a:r>
              <a:r>
                <a:rPr kumimoji="0" lang="en-US" sz="2187" b="0" i="0" u="none" strike="noStrike" kern="1200" cap="none" spc="0" normalizeH="0" baseline="0" noProof="0" dirty="0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 Malina- Designer </a:t>
              </a:r>
              <a:r>
                <a:rPr kumimoji="0" lang="en-US" sz="2187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graphique</a:t>
              </a:r>
              <a:endParaRPr kumimoji="0" lang="en-US" sz="2187" b="0" i="0" u="none" strike="noStrike" kern="1200" cap="none" spc="0" normalizeH="0" baseline="0" noProof="0" dirty="0">
                <a:ln>
                  <a:noFill/>
                </a:ln>
                <a:solidFill>
                  <a:srgbClr val="C2C4B5"/>
                </a:solidFill>
                <a:effectLst/>
                <a:uLnTx/>
                <a:uFillTx/>
                <a:latin typeface="Bitter"/>
                <a:ea typeface="Bitter"/>
                <a:cs typeface="Bitter"/>
                <a:sym typeface="Bitter"/>
              </a:endParaRPr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AEE81AEB-DCAB-D79B-2E6D-64BD7E19D6A4}"/>
              </a:ext>
            </a:extLst>
          </p:cNvPr>
          <p:cNvGrpSpPr/>
          <p:nvPr/>
        </p:nvGrpSpPr>
        <p:grpSpPr>
          <a:xfrm>
            <a:off x="992238" y="6856810"/>
            <a:ext cx="7805886" cy="453629"/>
            <a:chOff x="0" y="0"/>
            <a:chExt cx="10407848" cy="604838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89DA35C8-F545-28C8-3D66-5F928A89AFF8}"/>
                </a:ext>
              </a:extLst>
            </p:cNvPr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ECE13ED5-2EF4-0BD2-FD3E-98CD51E5B4E7}"/>
                </a:ext>
              </a:extLst>
            </p:cNvPr>
            <p:cNvSpPr txBox="1"/>
            <p:nvPr/>
          </p:nvSpPr>
          <p:spPr>
            <a:xfrm>
              <a:off x="0" y="-95250"/>
              <a:ext cx="1040784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marR="0" lvl="1" indent="-164951" algn="l" defTabSz="914400" rtl="0" eaLnBrk="1" fontAlgn="auto" latinLnBrk="0" hangingPunct="1">
                <a:lnSpc>
                  <a:spcPts val="3562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2187" b="0" i="0" u="none" strike="noStrike" kern="1200" cap="none" spc="0" normalizeH="0" baseline="0" noProof="0" dirty="0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Ciuta Bogdan et </a:t>
              </a:r>
              <a:r>
                <a:rPr kumimoji="0" lang="en-US" sz="2187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Moloman</a:t>
              </a:r>
              <a:r>
                <a:rPr kumimoji="0" lang="en-US" sz="2187" b="0" i="0" u="none" strike="noStrike" kern="1200" cap="none" spc="0" normalizeH="0" baseline="0" noProof="0" dirty="0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 Albert- </a:t>
              </a:r>
              <a:r>
                <a:rPr kumimoji="0" lang="en-US" sz="2187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Analyste</a:t>
              </a:r>
              <a:r>
                <a:rPr kumimoji="0" lang="en-US" sz="2187" b="0" i="0" u="none" strike="noStrike" kern="1200" cap="none" spc="0" normalizeH="0" baseline="0" noProof="0" dirty="0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 données</a:t>
              </a:r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113BD960-36B0-3FF7-BE03-2C50A2882A1E}"/>
              </a:ext>
            </a:extLst>
          </p:cNvPr>
          <p:cNvGrpSpPr/>
          <p:nvPr/>
        </p:nvGrpSpPr>
        <p:grpSpPr>
          <a:xfrm>
            <a:off x="9816107" y="4700588"/>
            <a:ext cx="4509493" cy="442912"/>
            <a:chOff x="0" y="0"/>
            <a:chExt cx="6012657" cy="59055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2C89414A-4942-BB71-62CB-1AA27745E418}"/>
                </a:ext>
              </a:extLst>
            </p:cNvPr>
            <p:cNvSpPr/>
            <p:nvPr/>
          </p:nvSpPr>
          <p:spPr>
            <a:xfrm>
              <a:off x="0" y="0"/>
              <a:ext cx="6012657" cy="590550"/>
            </a:xfrm>
            <a:custGeom>
              <a:avLst/>
              <a:gdLst/>
              <a:ahLst/>
              <a:cxnLst/>
              <a:rect l="l" t="t" r="r" b="b"/>
              <a:pathLst>
                <a:path w="6012657" h="590550">
                  <a:moveTo>
                    <a:pt x="0" y="0"/>
                  </a:moveTo>
                  <a:lnTo>
                    <a:pt x="6012657" y="0"/>
                  </a:lnTo>
                  <a:lnTo>
                    <a:pt x="6012657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3AF40978-DF94-44B4-93B6-E5BF07505BA7}"/>
                </a:ext>
              </a:extLst>
            </p:cNvPr>
            <p:cNvSpPr txBox="1"/>
            <p:nvPr/>
          </p:nvSpPr>
          <p:spPr>
            <a:xfrm>
              <a:off x="0" y="-38100"/>
              <a:ext cx="6012657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ts val="3437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5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E1E5CD"/>
                  </a:solidFill>
                  <a:effectLst/>
                  <a:uLnTx/>
                  <a:uFillTx/>
                  <a:latin typeface="Arimo Bold"/>
                  <a:ea typeface="Arimo Bold"/>
                  <a:cs typeface="Arimo Bold"/>
                  <a:sym typeface="Arimo Bold"/>
                </a:rPr>
                <a:t>Ressources</a:t>
              </a:r>
              <a:r>
                <a:rPr kumimoji="0" lang="en-US" sz="2750" b="1" i="0" u="none" strike="noStrike" kern="1200" cap="none" spc="0" normalizeH="0" baseline="0" noProof="0" dirty="0">
                  <a:ln>
                    <a:noFill/>
                  </a:ln>
                  <a:solidFill>
                    <a:srgbClr val="E1E5CD"/>
                  </a:solidFill>
                  <a:effectLst/>
                  <a:uLnTx/>
                  <a:uFillTx/>
                  <a:latin typeface="Arimo Bold"/>
                  <a:ea typeface="Arimo Bold"/>
                  <a:cs typeface="Arimo Bold"/>
                  <a:sym typeface="Arimo Bold"/>
                </a:rPr>
                <a:t> et Contributions</a:t>
              </a:r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0CFFBBCC-348D-B718-C342-38A206E88680}"/>
              </a:ext>
            </a:extLst>
          </p:cNvPr>
          <p:cNvGrpSpPr/>
          <p:nvPr/>
        </p:nvGrpSpPr>
        <p:grpSpPr>
          <a:xfrm>
            <a:off x="9499401" y="5756671"/>
            <a:ext cx="7805886" cy="453629"/>
            <a:chOff x="0" y="0"/>
            <a:chExt cx="10407848" cy="604838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1946E30-1182-E5D0-E964-08A4A5D76C37}"/>
                </a:ext>
              </a:extLst>
            </p:cNvPr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5AF77BC4-A023-59A6-01B6-56062893CA59}"/>
                </a:ext>
              </a:extLst>
            </p:cNvPr>
            <p:cNvSpPr txBox="1"/>
            <p:nvPr/>
          </p:nvSpPr>
          <p:spPr>
            <a:xfrm>
              <a:off x="0" y="-95250"/>
              <a:ext cx="1040784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marR="0" lvl="1" indent="-164951" algn="l" defTabSz="914400" rtl="0" eaLnBrk="1" fontAlgn="auto" latinLnBrk="0" hangingPunct="1">
                <a:lnSpc>
                  <a:spcPts val="3562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2187" b="0" i="0" u="none" strike="noStrike" kern="1200" cap="none" spc="0" normalizeH="0" baseline="0" noProof="0" dirty="0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Wiki Biarritz - </a:t>
              </a:r>
              <a:r>
                <a:rPr kumimoji="0" lang="en-US" sz="2187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Informations</a:t>
              </a:r>
              <a:r>
                <a:rPr kumimoji="0" lang="en-US" sz="2187" b="0" i="0" u="none" strike="noStrike" kern="1200" cap="none" spc="0" normalizeH="0" baseline="0" noProof="0" dirty="0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 </a:t>
              </a:r>
              <a:r>
                <a:rPr kumimoji="0" lang="en-US" sz="2187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historiques</a:t>
              </a:r>
              <a:r>
                <a:rPr kumimoji="0" lang="en-US" sz="2187" b="0" i="0" u="none" strike="noStrike" kern="1200" cap="none" spc="0" normalizeH="0" baseline="0" noProof="0" dirty="0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 et </a:t>
              </a:r>
              <a:r>
                <a:rPr kumimoji="0" lang="en-US" sz="2187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culturelles</a:t>
              </a:r>
              <a:endParaRPr kumimoji="0" lang="en-US" sz="2187" b="0" i="0" u="none" strike="noStrike" kern="1200" cap="none" spc="0" normalizeH="0" baseline="0" noProof="0" dirty="0">
                <a:ln>
                  <a:noFill/>
                </a:ln>
                <a:solidFill>
                  <a:srgbClr val="C2C4B5"/>
                </a:solidFill>
                <a:effectLst/>
                <a:uLnTx/>
                <a:uFillTx/>
                <a:latin typeface="Bitter"/>
                <a:ea typeface="Bitter"/>
                <a:cs typeface="Bitter"/>
                <a:sym typeface="Bitter"/>
              </a:endParaRPr>
            </a:p>
          </p:txBody>
        </p: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4C832959-4FD1-7222-CBB0-ACF3518826CA}"/>
              </a:ext>
            </a:extLst>
          </p:cNvPr>
          <p:cNvGrpSpPr/>
          <p:nvPr/>
        </p:nvGrpSpPr>
        <p:grpSpPr>
          <a:xfrm>
            <a:off x="9499401" y="6286500"/>
            <a:ext cx="7805886" cy="453629"/>
            <a:chOff x="0" y="0"/>
            <a:chExt cx="10407848" cy="604838"/>
          </a:xfrm>
        </p:grpSpPr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3AD2B32C-2D57-C914-DBA5-05C6064FA522}"/>
                </a:ext>
              </a:extLst>
            </p:cNvPr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>
              <a:extLst>
                <a:ext uri="{FF2B5EF4-FFF2-40B4-BE49-F238E27FC236}">
                  <a16:creationId xmlns:a16="http://schemas.microsoft.com/office/drawing/2014/main" id="{8552144D-0AD6-AFFE-8981-7BE308C01394}"/>
                </a:ext>
              </a:extLst>
            </p:cNvPr>
            <p:cNvSpPr txBox="1"/>
            <p:nvPr/>
          </p:nvSpPr>
          <p:spPr>
            <a:xfrm>
              <a:off x="0" y="-95250"/>
              <a:ext cx="1040784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marR="0" lvl="1" indent="-164951" algn="l" defTabSz="914400" rtl="0" eaLnBrk="1" fontAlgn="auto" latinLnBrk="0" hangingPunct="1">
                <a:lnSpc>
                  <a:spcPts val="3562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2187" b="0" i="0" u="none" strike="noStrike" kern="1200" cap="none" spc="0" normalizeH="0" baseline="0" noProof="0" dirty="0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ChatGPT - Assistance </a:t>
              </a:r>
              <a:r>
                <a:rPr kumimoji="0" lang="en-US" sz="2187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rédactionnelle</a:t>
              </a:r>
              <a:r>
                <a:rPr kumimoji="0" lang="en-US" sz="2187" b="0" i="0" u="none" strike="noStrike" kern="1200" cap="none" spc="0" normalizeH="0" baseline="0" noProof="0" dirty="0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 et </a:t>
              </a:r>
              <a:r>
                <a:rPr kumimoji="0" lang="en-US" sz="2187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idées</a:t>
              </a:r>
              <a:r>
                <a:rPr kumimoji="0" lang="en-US" sz="2187" b="0" i="0" u="none" strike="noStrike" kern="1200" cap="none" spc="0" normalizeH="0" baseline="0" noProof="0" dirty="0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 </a:t>
              </a:r>
              <a:r>
                <a:rPr kumimoji="0" lang="en-US" sz="2187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créatives</a:t>
              </a:r>
              <a:endParaRPr kumimoji="0" lang="en-US" sz="2187" b="0" i="0" u="none" strike="noStrike" kern="1200" cap="none" spc="0" normalizeH="0" baseline="0" noProof="0" dirty="0">
                <a:ln>
                  <a:noFill/>
                </a:ln>
                <a:solidFill>
                  <a:srgbClr val="C2C4B5"/>
                </a:solidFill>
                <a:effectLst/>
                <a:uLnTx/>
                <a:uFillTx/>
                <a:latin typeface="Bitter"/>
                <a:ea typeface="Bitter"/>
                <a:cs typeface="Bitter"/>
                <a:sym typeface="Bitter"/>
              </a:endParaRPr>
            </a:p>
          </p:txBody>
        </p:sp>
      </p:grpSp>
      <p:grpSp>
        <p:nvGrpSpPr>
          <p:cNvPr id="33" name="Group 33">
            <a:extLst>
              <a:ext uri="{FF2B5EF4-FFF2-40B4-BE49-F238E27FC236}">
                <a16:creationId xmlns:a16="http://schemas.microsoft.com/office/drawing/2014/main" id="{23091955-1316-6581-22EB-FD48495F2CB1}"/>
              </a:ext>
            </a:extLst>
          </p:cNvPr>
          <p:cNvGrpSpPr/>
          <p:nvPr/>
        </p:nvGrpSpPr>
        <p:grpSpPr>
          <a:xfrm>
            <a:off x="9499401" y="6819900"/>
            <a:ext cx="7805886" cy="453629"/>
            <a:chOff x="0" y="0"/>
            <a:chExt cx="10407848" cy="604838"/>
          </a:xfrm>
        </p:grpSpPr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3AD2D6B7-9A8F-51AD-202F-189513182B78}"/>
                </a:ext>
              </a:extLst>
            </p:cNvPr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>
              <a:extLst>
                <a:ext uri="{FF2B5EF4-FFF2-40B4-BE49-F238E27FC236}">
                  <a16:creationId xmlns:a16="http://schemas.microsoft.com/office/drawing/2014/main" id="{CB891138-DCF8-5A21-62DB-969EE70A19E7}"/>
                </a:ext>
              </a:extLst>
            </p:cNvPr>
            <p:cNvSpPr txBox="1"/>
            <p:nvPr/>
          </p:nvSpPr>
          <p:spPr>
            <a:xfrm>
              <a:off x="0" y="-95250"/>
              <a:ext cx="1040784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marR="0" lvl="1" indent="-164951" algn="l" defTabSz="914400" rtl="0" eaLnBrk="1" fontAlgn="auto" latinLnBrk="0" hangingPunct="1">
                <a:lnSpc>
                  <a:spcPts val="3562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2187" b="0" i="0" u="none" strike="noStrike" kern="1200" cap="none" spc="0" normalizeH="0" baseline="0" noProof="0" dirty="0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Google - Recherche </a:t>
              </a:r>
              <a:r>
                <a:rPr kumimoji="0" lang="en-US" sz="2187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d’images</a:t>
              </a:r>
              <a:r>
                <a:rPr kumimoji="0" lang="en-US" sz="2187" b="0" i="0" u="none" strike="noStrike" kern="1200" cap="none" spc="0" normalizeH="0" baseline="0" noProof="0" dirty="0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 et données </a:t>
              </a:r>
              <a:r>
                <a:rPr kumimoji="0" lang="en-US" sz="2187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2C4B5"/>
                  </a:solidFill>
                  <a:effectLst/>
                  <a:uLnTx/>
                  <a:uFillTx/>
                  <a:latin typeface="Bitter"/>
                  <a:ea typeface="Bitter"/>
                  <a:cs typeface="Bitter"/>
                  <a:sym typeface="Bitter"/>
                </a:rPr>
                <a:t>chiffrées</a:t>
              </a:r>
              <a:endParaRPr kumimoji="0" lang="en-US" sz="2187" b="0" i="0" u="none" strike="noStrike" kern="1200" cap="none" spc="0" normalizeH="0" baseline="0" noProof="0" dirty="0">
                <a:ln>
                  <a:noFill/>
                </a:ln>
                <a:solidFill>
                  <a:srgbClr val="C2C4B5"/>
                </a:solidFill>
                <a:effectLst/>
                <a:uLnTx/>
                <a:uFillTx/>
                <a:latin typeface="Bitter"/>
                <a:ea typeface="Bitter"/>
                <a:cs typeface="Bitter"/>
                <a:sym typeface="Bitt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605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66127"/>
            <a:ext cx="18288000" cy="10817556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B1012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Freeform 6">
            <a:extLst>
              <a:ext uri="{FF2B5EF4-FFF2-40B4-BE49-F238E27FC236}">
                <a16:creationId xmlns:a16="http://schemas.microsoft.com/office/drawing/2014/main" id="{4978C54A-33DF-4ACA-9A8F-6943C7A2F0B5}"/>
              </a:ext>
            </a:extLst>
          </p:cNvPr>
          <p:cNvSpPr/>
          <p:nvPr/>
        </p:nvSpPr>
        <p:spPr>
          <a:xfrm>
            <a:off x="10972800" y="60275"/>
            <a:ext cx="7315200" cy="10287000"/>
          </a:xfrm>
          <a:custGeom>
            <a:avLst/>
            <a:gdLst>
              <a:gd name="connsiteX0" fmla="*/ 0 w 7200900"/>
              <a:gd name="connsiteY0" fmla="*/ 0 h 10287000"/>
              <a:gd name="connsiteX1" fmla="*/ 7200900 w 7200900"/>
              <a:gd name="connsiteY1" fmla="*/ 0 h 10287000"/>
              <a:gd name="connsiteX2" fmla="*/ 7200900 w 7200900"/>
              <a:gd name="connsiteY2" fmla="*/ 10287000 h 10287000"/>
              <a:gd name="connsiteX3" fmla="*/ 0 w 7200900"/>
              <a:gd name="connsiteY3" fmla="*/ 10287000 h 10287000"/>
              <a:gd name="connsiteX4" fmla="*/ 0 w 7200900"/>
              <a:gd name="connsiteY4" fmla="*/ 0 h 10287000"/>
              <a:gd name="connsiteX0" fmla="*/ 0 w 7200900"/>
              <a:gd name="connsiteY0" fmla="*/ 0 h 10287000"/>
              <a:gd name="connsiteX1" fmla="*/ 7200900 w 7200900"/>
              <a:gd name="connsiteY1" fmla="*/ 0 h 10287000"/>
              <a:gd name="connsiteX2" fmla="*/ 7200900 w 7200900"/>
              <a:gd name="connsiteY2" fmla="*/ 10287000 h 10287000"/>
              <a:gd name="connsiteX3" fmla="*/ 855406 w 7200900"/>
              <a:gd name="connsiteY3" fmla="*/ 9756058 h 10287000"/>
              <a:gd name="connsiteX4" fmla="*/ 0 w 7200900"/>
              <a:gd name="connsiteY4" fmla="*/ 0 h 10287000"/>
              <a:gd name="connsiteX0" fmla="*/ 0 w 7200900"/>
              <a:gd name="connsiteY0" fmla="*/ 0 h 10287000"/>
              <a:gd name="connsiteX1" fmla="*/ 7200900 w 7200900"/>
              <a:gd name="connsiteY1" fmla="*/ 0 h 10287000"/>
              <a:gd name="connsiteX2" fmla="*/ 7200900 w 7200900"/>
              <a:gd name="connsiteY2" fmla="*/ 10287000 h 10287000"/>
              <a:gd name="connsiteX3" fmla="*/ 855406 w 7200900"/>
              <a:gd name="connsiteY3" fmla="*/ 9756058 h 10287000"/>
              <a:gd name="connsiteX4" fmla="*/ 0 w 7200900"/>
              <a:gd name="connsiteY4" fmla="*/ 0 h 10287000"/>
              <a:gd name="connsiteX0" fmla="*/ 0 w 7200900"/>
              <a:gd name="connsiteY0" fmla="*/ 0 h 10287000"/>
              <a:gd name="connsiteX1" fmla="*/ 7200900 w 7200900"/>
              <a:gd name="connsiteY1" fmla="*/ 0 h 10287000"/>
              <a:gd name="connsiteX2" fmla="*/ 7200900 w 7200900"/>
              <a:gd name="connsiteY2" fmla="*/ 10287000 h 10287000"/>
              <a:gd name="connsiteX3" fmla="*/ 914400 w 7200900"/>
              <a:gd name="connsiteY3" fmla="*/ 10228006 h 10287000"/>
              <a:gd name="connsiteX4" fmla="*/ 0 w 7200900"/>
              <a:gd name="connsiteY4" fmla="*/ 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0900" h="10287000">
                <a:moveTo>
                  <a:pt x="0" y="0"/>
                </a:moveTo>
                <a:lnTo>
                  <a:pt x="7200900" y="0"/>
                </a:lnTo>
                <a:lnTo>
                  <a:pt x="7200900" y="10287000"/>
                </a:lnTo>
                <a:lnTo>
                  <a:pt x="914400" y="10228006"/>
                </a:lnTo>
                <a:cubicBezTo>
                  <a:pt x="-344128" y="10043651"/>
                  <a:pt x="285135" y="3252019"/>
                  <a:pt x="0" y="0"/>
                </a:cubicBezTo>
                <a:close/>
              </a:path>
            </a:pathLst>
          </a:cu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121876" r="1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9" name="Group 4">
            <a:extLst>
              <a:ext uri="{FF2B5EF4-FFF2-40B4-BE49-F238E27FC236}">
                <a16:creationId xmlns:a16="http://schemas.microsoft.com/office/drawing/2014/main" id="{30376673-B543-6B93-89D8-F81A1677660B}"/>
              </a:ext>
            </a:extLst>
          </p:cNvPr>
          <p:cNvGrpSpPr/>
          <p:nvPr/>
        </p:nvGrpSpPr>
        <p:grpSpPr>
          <a:xfrm>
            <a:off x="0" y="60275"/>
            <a:ext cx="13917560" cy="10345994"/>
            <a:chOff x="19575132" y="234017"/>
            <a:chExt cx="28919607" cy="13794659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3D7BDBF6-00FD-B0A4-516B-EF92E7AFCF7F}"/>
                </a:ext>
              </a:extLst>
            </p:cNvPr>
            <p:cNvSpPr/>
            <p:nvPr/>
          </p:nvSpPr>
          <p:spPr>
            <a:xfrm>
              <a:off x="19575132" y="234017"/>
              <a:ext cx="28919607" cy="13794659"/>
            </a:xfrm>
            <a:custGeom>
              <a:avLst/>
              <a:gdLst>
                <a:gd name="connsiteX0" fmla="*/ 0 w 28919607"/>
                <a:gd name="connsiteY0" fmla="*/ 0 h 13794659"/>
                <a:gd name="connsiteX1" fmla="*/ 24384000 w 28919607"/>
                <a:gd name="connsiteY1" fmla="*/ 0 h 13794659"/>
                <a:gd name="connsiteX2" fmla="*/ 28919607 w 28919607"/>
                <a:gd name="connsiteY2" fmla="*/ 13794659 h 13794659"/>
                <a:gd name="connsiteX3" fmla="*/ 0 w 28919607"/>
                <a:gd name="connsiteY3" fmla="*/ 13716000 h 13794659"/>
                <a:gd name="connsiteX4" fmla="*/ 0 w 28919607"/>
                <a:gd name="connsiteY4" fmla="*/ 0 h 13794659"/>
                <a:gd name="connsiteX0" fmla="*/ 0 w 28919607"/>
                <a:gd name="connsiteY0" fmla="*/ 0 h 13794659"/>
                <a:gd name="connsiteX1" fmla="*/ 24384000 w 28919607"/>
                <a:gd name="connsiteY1" fmla="*/ 0 h 13794659"/>
                <a:gd name="connsiteX2" fmla="*/ 28919607 w 28919607"/>
                <a:gd name="connsiteY2" fmla="*/ 13794659 h 13794659"/>
                <a:gd name="connsiteX3" fmla="*/ 0 w 28919607"/>
                <a:gd name="connsiteY3" fmla="*/ 13716000 h 13794659"/>
                <a:gd name="connsiteX4" fmla="*/ 0 w 28919607"/>
                <a:gd name="connsiteY4" fmla="*/ 0 h 13794659"/>
                <a:gd name="connsiteX0" fmla="*/ 0 w 28919607"/>
                <a:gd name="connsiteY0" fmla="*/ 0 h 13794659"/>
                <a:gd name="connsiteX1" fmla="*/ 24384000 w 28919607"/>
                <a:gd name="connsiteY1" fmla="*/ 0 h 13794659"/>
                <a:gd name="connsiteX2" fmla="*/ 28919607 w 28919607"/>
                <a:gd name="connsiteY2" fmla="*/ 13794659 h 13794659"/>
                <a:gd name="connsiteX3" fmla="*/ 0 w 28919607"/>
                <a:gd name="connsiteY3" fmla="*/ 13716000 h 13794659"/>
                <a:gd name="connsiteX4" fmla="*/ 0 w 28919607"/>
                <a:gd name="connsiteY4" fmla="*/ 0 h 13794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19607" h="13794659">
                  <a:moveTo>
                    <a:pt x="0" y="0"/>
                  </a:moveTo>
                  <a:lnTo>
                    <a:pt x="24384000" y="0"/>
                  </a:lnTo>
                  <a:cubicBezTo>
                    <a:pt x="25895869" y="4598220"/>
                    <a:pt x="18520397" y="10808928"/>
                    <a:pt x="28919607" y="13794659"/>
                  </a:cubicBez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1D1F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92237" y="3388965"/>
            <a:ext cx="9445527" cy="1814809"/>
            <a:chOff x="0" y="-57149"/>
            <a:chExt cx="12594035" cy="241974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594035" cy="2362597"/>
            </a:xfrm>
            <a:custGeom>
              <a:avLst/>
              <a:gdLst/>
              <a:ahLst/>
              <a:cxnLst/>
              <a:rect l="l" t="t" r="r" b="b"/>
              <a:pathLst>
                <a:path w="12594035" h="2362597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49"/>
              <a:ext cx="12594035" cy="241974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b="1" dirty="0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Bienvenue à Biarritz: Un </a:t>
              </a:r>
              <a:r>
                <a:rPr lang="en-US" sz="5562" b="1" dirty="0" err="1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Joyau</a:t>
              </a:r>
              <a:r>
                <a:rPr lang="en-US" sz="5562" b="1" dirty="0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de la Côte Basque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92237" y="5628977"/>
            <a:ext cx="9445527" cy="453629"/>
            <a:chOff x="0" y="0"/>
            <a:chExt cx="12594035" cy="60483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594035" cy="604838"/>
            </a:xfrm>
            <a:custGeom>
              <a:avLst/>
              <a:gdLst/>
              <a:ahLst/>
              <a:cxnLst/>
              <a:rect l="l" t="t" r="r" b="b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95250"/>
              <a:ext cx="12594035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Histoire, culture, et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tourisme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d'une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ville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emblématique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92237" y="6330106"/>
            <a:ext cx="9445527" cy="525067"/>
            <a:chOff x="0" y="-95251"/>
            <a:chExt cx="12594035" cy="70008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594035" cy="604838"/>
            </a:xfrm>
            <a:custGeom>
              <a:avLst/>
              <a:gdLst/>
              <a:ahLst/>
              <a:cxnLst/>
              <a:rect l="l" t="t" r="r" b="b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95251"/>
              <a:ext cx="12594035" cy="70008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Localisation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,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curiosités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, et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gastronomie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en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bref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B101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C1D1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0591800" y="-4561620"/>
            <a:ext cx="11326862" cy="885974"/>
            <a:chOff x="0" y="0"/>
            <a:chExt cx="15102483" cy="118129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102483" cy="1181298"/>
            </a:xfrm>
            <a:custGeom>
              <a:avLst/>
              <a:gdLst/>
              <a:ahLst/>
              <a:cxnLst/>
              <a:rect l="l" t="t" r="r" b="b"/>
              <a:pathLst>
                <a:path w="15102483" h="1181298">
                  <a:moveTo>
                    <a:pt x="0" y="0"/>
                  </a:moveTo>
                  <a:lnTo>
                    <a:pt x="15102483" y="0"/>
                  </a:lnTo>
                  <a:lnTo>
                    <a:pt x="15102483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5102483" cy="123844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b="1" dirty="0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Situation </a:t>
              </a:r>
              <a:r>
                <a:rPr lang="en-US" sz="5562" b="1" dirty="0" err="1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Géographique</a:t>
              </a:r>
              <a:r>
                <a:rPr lang="en-US" sz="5562" b="1" dirty="0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de Biarritz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2174200" y="14973300"/>
            <a:ext cx="3544044" cy="442912"/>
            <a:chOff x="0" y="0"/>
            <a:chExt cx="4725392" cy="5905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 dirty="0" err="1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Localisation</a:t>
              </a:r>
              <a:endParaRPr lang="en-US" sz="2750" b="1" dirty="0">
                <a:solidFill>
                  <a:srgbClr val="E1E5CD"/>
                </a:solidFill>
                <a:latin typeface="Arimo Bold"/>
                <a:ea typeface="Arimo Bold"/>
                <a:cs typeface="Arimo Bold"/>
                <a:sym typeface="Arimo Bold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12420600" y="12230100"/>
            <a:ext cx="7805886" cy="453629"/>
            <a:chOff x="0" y="0"/>
            <a:chExt cx="10407848" cy="60483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95250"/>
              <a:ext cx="1040784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Côte Atlantique,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Pyrénées-Atlantiques</a:t>
              </a:r>
              <a:endParaRPr lang="en-US" sz="2187" dirty="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819400" y="13507788"/>
            <a:ext cx="7805886" cy="453629"/>
            <a:chOff x="0" y="0"/>
            <a:chExt cx="10407848" cy="60483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95250"/>
              <a:ext cx="1040784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Région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: Nouvelle-Aquitaine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1793200" y="-3667639"/>
            <a:ext cx="3544044" cy="442912"/>
            <a:chOff x="0" y="0"/>
            <a:chExt cx="4725392" cy="5905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 dirty="0" err="1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Proximité</a:t>
              </a:r>
              <a:endParaRPr lang="en-US" sz="2750" b="1" dirty="0">
                <a:solidFill>
                  <a:srgbClr val="E1E5CD"/>
                </a:solidFill>
                <a:latin typeface="Arimo Bold"/>
                <a:ea typeface="Arimo Bold"/>
                <a:cs typeface="Arimo Bold"/>
                <a:sym typeface="Arimo Bold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-11430000" y="3453907"/>
            <a:ext cx="7805886" cy="525067"/>
            <a:chOff x="0" y="-95251"/>
            <a:chExt cx="10407848" cy="70008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95251"/>
              <a:ext cx="10407848" cy="70008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25 km de la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frontière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espagnole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DACC0-8B66-85BA-08B8-1E367D31D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6F46F7B-7634-660C-60EE-4D22E2D84D41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6C31DA9-0362-8EAA-68A2-6B43A9179913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B101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6BDC73B5-CBC4-64B3-A2C4-09BC325BEB69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AA93DED-FC83-4A22-80D0-477FE240CE4E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C1D1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5E97C962-3088-2134-49F8-B574E6C1A9D4}"/>
              </a:ext>
            </a:extLst>
          </p:cNvPr>
          <p:cNvGrpSpPr/>
          <p:nvPr/>
        </p:nvGrpSpPr>
        <p:grpSpPr>
          <a:xfrm>
            <a:off x="992238" y="3274219"/>
            <a:ext cx="11326862" cy="885974"/>
            <a:chOff x="0" y="0"/>
            <a:chExt cx="15102483" cy="118129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52E366A-D359-82AC-BBFC-C555E6C1DC74}"/>
                </a:ext>
              </a:extLst>
            </p:cNvPr>
            <p:cNvSpPr/>
            <p:nvPr/>
          </p:nvSpPr>
          <p:spPr>
            <a:xfrm>
              <a:off x="0" y="0"/>
              <a:ext cx="15102483" cy="1181298"/>
            </a:xfrm>
            <a:custGeom>
              <a:avLst/>
              <a:gdLst/>
              <a:ahLst/>
              <a:cxnLst/>
              <a:rect l="l" t="t" r="r" b="b"/>
              <a:pathLst>
                <a:path w="15102483" h="1181298">
                  <a:moveTo>
                    <a:pt x="0" y="0"/>
                  </a:moveTo>
                  <a:lnTo>
                    <a:pt x="15102483" y="0"/>
                  </a:lnTo>
                  <a:lnTo>
                    <a:pt x="15102483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4246B5E4-9842-EEE4-4FDF-29E0AE10AE74}"/>
                </a:ext>
              </a:extLst>
            </p:cNvPr>
            <p:cNvSpPr txBox="1"/>
            <p:nvPr/>
          </p:nvSpPr>
          <p:spPr>
            <a:xfrm>
              <a:off x="0" y="-57150"/>
              <a:ext cx="15102483" cy="123844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b="1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Situation Géographique de Biarritz</a:t>
              </a:r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2B4D13B1-7EA2-470C-5C1B-8A1A8AAD764E}"/>
              </a:ext>
            </a:extLst>
          </p:cNvPr>
          <p:cNvGrpSpPr/>
          <p:nvPr/>
        </p:nvGrpSpPr>
        <p:grpSpPr>
          <a:xfrm>
            <a:off x="992238" y="4868912"/>
            <a:ext cx="3544044" cy="442912"/>
            <a:chOff x="0" y="0"/>
            <a:chExt cx="4725392" cy="59055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82583211-E3A9-AF68-8CBE-529F9887C935}"/>
                </a:ext>
              </a:extLst>
            </p:cNvPr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9E8F5679-8084-C6EC-0CC0-BDD462C80174}"/>
                </a:ext>
              </a:extLst>
            </p:cNvPr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Localisation</a:t>
              </a:r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7C43A1A2-9BDB-2EA0-63AC-FCB1F6813AEE}"/>
              </a:ext>
            </a:extLst>
          </p:cNvPr>
          <p:cNvGrpSpPr/>
          <p:nvPr/>
        </p:nvGrpSpPr>
        <p:grpSpPr>
          <a:xfrm>
            <a:off x="992238" y="5595342"/>
            <a:ext cx="7805886" cy="453629"/>
            <a:chOff x="0" y="0"/>
            <a:chExt cx="10407848" cy="604838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368F3FE-11FE-68E8-95AC-E18FDAE030F1}"/>
                </a:ext>
              </a:extLst>
            </p:cNvPr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E33BAD55-63D8-030B-AE2A-13D1196158F4}"/>
                </a:ext>
              </a:extLst>
            </p:cNvPr>
            <p:cNvSpPr txBox="1"/>
            <p:nvPr/>
          </p:nvSpPr>
          <p:spPr>
            <a:xfrm>
              <a:off x="0" y="-95250"/>
              <a:ext cx="1040784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Côte Atlantique, Pyrénées-Atlantiques</a:t>
              </a:r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460AF623-6838-3A1A-7B64-DA101C33D31C}"/>
              </a:ext>
            </a:extLst>
          </p:cNvPr>
          <p:cNvGrpSpPr/>
          <p:nvPr/>
        </p:nvGrpSpPr>
        <p:grpSpPr>
          <a:xfrm>
            <a:off x="992238" y="6304061"/>
            <a:ext cx="7805886" cy="453629"/>
            <a:chOff x="0" y="0"/>
            <a:chExt cx="10407848" cy="604838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C88D106A-5787-C4D0-745F-B11FC232ED0A}"/>
                </a:ext>
              </a:extLst>
            </p:cNvPr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94A373F7-5269-5916-4D0A-FFCB9AF22673}"/>
                </a:ext>
              </a:extLst>
            </p:cNvPr>
            <p:cNvSpPr txBox="1"/>
            <p:nvPr/>
          </p:nvSpPr>
          <p:spPr>
            <a:xfrm>
              <a:off x="0" y="-95250"/>
              <a:ext cx="1040784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Région: Nouvelle-Aquitaine</a:t>
              </a:r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1FE9E5E9-C9CC-86D2-1B7F-1BB4DA2E7C22}"/>
              </a:ext>
            </a:extLst>
          </p:cNvPr>
          <p:cNvGrpSpPr/>
          <p:nvPr/>
        </p:nvGrpSpPr>
        <p:grpSpPr>
          <a:xfrm>
            <a:off x="9499401" y="4868912"/>
            <a:ext cx="3544044" cy="442912"/>
            <a:chOff x="0" y="0"/>
            <a:chExt cx="4725392" cy="59055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9869C48-2F7D-548A-3A62-793EB9BCF461}"/>
                </a:ext>
              </a:extLst>
            </p:cNvPr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29B3EB49-58D5-2F2D-1778-6391FECC7072}"/>
                </a:ext>
              </a:extLst>
            </p:cNvPr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Proximité</a:t>
              </a:r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5EC49588-BB93-A394-05F4-3A277B61B565}"/>
              </a:ext>
            </a:extLst>
          </p:cNvPr>
          <p:cNvGrpSpPr/>
          <p:nvPr/>
        </p:nvGrpSpPr>
        <p:grpSpPr>
          <a:xfrm>
            <a:off x="9499401" y="5595342"/>
            <a:ext cx="7805886" cy="453629"/>
            <a:chOff x="0" y="0"/>
            <a:chExt cx="10407848" cy="604838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8FF2519C-02E4-335C-3A0A-EF89F4AE2391}"/>
                </a:ext>
              </a:extLst>
            </p:cNvPr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7144DE4A-B146-4D7A-9469-E039D1C30C62}"/>
                </a:ext>
              </a:extLst>
            </p:cNvPr>
            <p:cNvSpPr txBox="1"/>
            <p:nvPr/>
          </p:nvSpPr>
          <p:spPr>
            <a:xfrm>
              <a:off x="0" y="-95250"/>
              <a:ext cx="1040784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25 km de la frontière espagnole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0769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B101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C1D1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1658600" y="-3543300"/>
            <a:ext cx="10314832" cy="1873077"/>
            <a:chOff x="-1" y="-1316137"/>
            <a:chExt cx="13753109" cy="249743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753108" cy="1181298"/>
            </a:xfrm>
            <a:custGeom>
              <a:avLst/>
              <a:gdLst/>
              <a:ahLst/>
              <a:cxnLst/>
              <a:rect l="l" t="t" r="r" b="b"/>
              <a:pathLst>
                <a:path w="13753108" h="1181298">
                  <a:moveTo>
                    <a:pt x="0" y="0"/>
                  </a:moveTo>
                  <a:lnTo>
                    <a:pt x="13753108" y="0"/>
                  </a:lnTo>
                  <a:lnTo>
                    <a:pt x="13753108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-1" y="-1316137"/>
              <a:ext cx="13753108" cy="123844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b="1" dirty="0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Histoire et </a:t>
              </a:r>
              <a:r>
                <a:rPr lang="en-US" sz="5562" b="1" dirty="0" err="1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Curiosités</a:t>
              </a:r>
              <a:r>
                <a:rPr lang="en-US" sz="5562" b="1" dirty="0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de Biarritz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9898032" y="12992100"/>
            <a:ext cx="8010079" cy="2257425"/>
            <a:chOff x="0" y="0"/>
            <a:chExt cx="10680105" cy="30099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680192" cy="3009900"/>
            </a:xfrm>
            <a:custGeom>
              <a:avLst/>
              <a:gdLst/>
              <a:ahLst/>
              <a:cxnLst/>
              <a:rect l="l" t="t" r="r" b="b"/>
              <a:pathLst>
                <a:path w="10680192" h="3009900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10623423" y="0"/>
                  </a:lnTo>
                  <a:cubicBezTo>
                    <a:pt x="10654792" y="0"/>
                    <a:pt x="10680192" y="25400"/>
                    <a:pt x="10680192" y="56769"/>
                  </a:cubicBezTo>
                  <a:lnTo>
                    <a:pt x="10680192" y="2953131"/>
                  </a:lnTo>
                  <a:cubicBezTo>
                    <a:pt x="10680192" y="2984500"/>
                    <a:pt x="10654792" y="3009900"/>
                    <a:pt x="10623423" y="3009900"/>
                  </a:cubicBezTo>
                  <a:lnTo>
                    <a:pt x="56769" y="3009900"/>
                  </a:lnTo>
                  <a:cubicBezTo>
                    <a:pt x="25400" y="3009900"/>
                    <a:pt x="0" y="2984500"/>
                    <a:pt x="0" y="2953131"/>
                  </a:cubicBezTo>
                  <a:close/>
                </a:path>
              </a:pathLst>
            </a:custGeom>
            <a:solidFill>
              <a:srgbClr val="3B3C3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9888200" y="-4457700"/>
            <a:ext cx="3544044" cy="442912"/>
            <a:chOff x="0" y="0"/>
            <a:chExt cx="4725392" cy="5905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Origines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15380122" y="13373100"/>
            <a:ext cx="7443044" cy="453629"/>
            <a:chOff x="0" y="0"/>
            <a:chExt cx="9924058" cy="60483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924059" cy="604838"/>
            </a:xfrm>
            <a:custGeom>
              <a:avLst/>
              <a:gdLst/>
              <a:ahLst/>
              <a:cxnLst/>
              <a:rect l="l" t="t" r="r" b="b"/>
              <a:pathLst>
                <a:path w="9924059" h="604838">
                  <a:moveTo>
                    <a:pt x="0" y="0"/>
                  </a:moveTo>
                  <a:lnTo>
                    <a:pt x="9924059" y="0"/>
                  </a:lnTo>
                  <a:lnTo>
                    <a:pt x="992405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95250"/>
              <a:ext cx="992405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Village de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pêcheurs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de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baleines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au Moyen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Âge</a:t>
              </a:r>
              <a:endParaRPr lang="en-US" sz="2187" dirty="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-13944600" y="8683600"/>
            <a:ext cx="8010079" cy="2257425"/>
            <a:chOff x="0" y="0"/>
            <a:chExt cx="10680105" cy="30099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680192" cy="3009900"/>
            </a:xfrm>
            <a:custGeom>
              <a:avLst/>
              <a:gdLst/>
              <a:ahLst/>
              <a:cxnLst/>
              <a:rect l="l" t="t" r="r" b="b"/>
              <a:pathLst>
                <a:path w="10680192" h="3009900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10623423" y="0"/>
                  </a:lnTo>
                  <a:cubicBezTo>
                    <a:pt x="10654792" y="0"/>
                    <a:pt x="10680192" y="25400"/>
                    <a:pt x="10680192" y="56769"/>
                  </a:cubicBezTo>
                  <a:lnTo>
                    <a:pt x="10680192" y="2953131"/>
                  </a:lnTo>
                  <a:cubicBezTo>
                    <a:pt x="10680192" y="2984500"/>
                    <a:pt x="10654792" y="3009900"/>
                    <a:pt x="10623423" y="3009900"/>
                  </a:cubicBezTo>
                  <a:lnTo>
                    <a:pt x="56769" y="3009900"/>
                  </a:lnTo>
                  <a:cubicBezTo>
                    <a:pt x="25400" y="3009900"/>
                    <a:pt x="0" y="2984500"/>
                    <a:pt x="0" y="2953131"/>
                  </a:cubicBezTo>
                  <a:close/>
                </a:path>
              </a:pathLst>
            </a:custGeom>
            <a:solidFill>
              <a:srgbClr val="3B3C3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5018155" y="3090441"/>
            <a:ext cx="3544044" cy="442912"/>
            <a:chOff x="0" y="0"/>
            <a:chExt cx="4725392" cy="59055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 dirty="0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Développement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-1828800" y="14103620"/>
            <a:ext cx="7443045" cy="525067"/>
            <a:chOff x="0" y="-95251"/>
            <a:chExt cx="9924059" cy="70008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924059" cy="604838"/>
            </a:xfrm>
            <a:custGeom>
              <a:avLst/>
              <a:gdLst/>
              <a:ahLst/>
              <a:cxnLst/>
              <a:rect l="l" t="t" r="r" b="b"/>
              <a:pathLst>
                <a:path w="9924059" h="604838">
                  <a:moveTo>
                    <a:pt x="0" y="0"/>
                  </a:moveTo>
                  <a:lnTo>
                    <a:pt x="9924059" y="0"/>
                  </a:lnTo>
                  <a:lnTo>
                    <a:pt x="992405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95251"/>
              <a:ext cx="9924058" cy="70008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Impératrice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Eugénie au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XIXe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siècle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-14173200" y="5940772"/>
            <a:ext cx="7443044" cy="453629"/>
            <a:chOff x="0" y="0"/>
            <a:chExt cx="9924058" cy="60483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9924059" cy="604838"/>
            </a:xfrm>
            <a:custGeom>
              <a:avLst/>
              <a:gdLst/>
              <a:ahLst/>
              <a:cxnLst/>
              <a:rect l="l" t="t" r="r" b="b"/>
              <a:pathLst>
                <a:path w="9924059" h="604838">
                  <a:moveTo>
                    <a:pt x="0" y="0"/>
                  </a:moveTo>
                  <a:lnTo>
                    <a:pt x="9924059" y="0"/>
                  </a:lnTo>
                  <a:lnTo>
                    <a:pt x="992405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95250"/>
              <a:ext cx="992405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Hôtel du Palais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construit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en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1855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-12268200" y="158278"/>
            <a:ext cx="8010079" cy="2257425"/>
            <a:chOff x="0" y="0"/>
            <a:chExt cx="10680105" cy="30099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0680192" cy="3009900"/>
            </a:xfrm>
            <a:custGeom>
              <a:avLst/>
              <a:gdLst/>
              <a:ahLst/>
              <a:cxnLst/>
              <a:rect l="l" t="t" r="r" b="b"/>
              <a:pathLst>
                <a:path w="10680192" h="3009900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10623423" y="0"/>
                  </a:lnTo>
                  <a:cubicBezTo>
                    <a:pt x="10654792" y="0"/>
                    <a:pt x="10680192" y="25400"/>
                    <a:pt x="10680192" y="56769"/>
                  </a:cubicBezTo>
                  <a:lnTo>
                    <a:pt x="10680192" y="2953131"/>
                  </a:lnTo>
                  <a:cubicBezTo>
                    <a:pt x="10680192" y="2984500"/>
                    <a:pt x="10654792" y="3009900"/>
                    <a:pt x="10623423" y="3009900"/>
                  </a:cubicBezTo>
                  <a:lnTo>
                    <a:pt x="56769" y="3009900"/>
                  </a:lnTo>
                  <a:cubicBezTo>
                    <a:pt x="25400" y="3009900"/>
                    <a:pt x="0" y="2984500"/>
                    <a:pt x="0" y="2953131"/>
                  </a:cubicBezTo>
                  <a:close/>
                </a:path>
              </a:pathLst>
            </a:custGeom>
            <a:solidFill>
              <a:srgbClr val="3B3C3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6946777" y="13599914"/>
            <a:ext cx="3544044" cy="442912"/>
            <a:chOff x="0" y="0"/>
            <a:chExt cx="4725392" cy="59055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 dirty="0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Monuments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3225254" y="-3298387"/>
            <a:ext cx="7443045" cy="525067"/>
            <a:chOff x="0" y="-95251"/>
            <a:chExt cx="9924059" cy="700089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9924059" cy="604838"/>
            </a:xfrm>
            <a:custGeom>
              <a:avLst/>
              <a:gdLst/>
              <a:ahLst/>
              <a:cxnLst/>
              <a:rect l="l" t="t" r="r" b="b"/>
              <a:pathLst>
                <a:path w="9924059" h="604838">
                  <a:moveTo>
                    <a:pt x="0" y="0"/>
                  </a:moveTo>
                  <a:lnTo>
                    <a:pt x="9924059" y="0"/>
                  </a:lnTo>
                  <a:lnTo>
                    <a:pt x="992405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95251"/>
              <a:ext cx="9924058" cy="70008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Rocher de la Vierge et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passerelle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Eiffel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23427328" y="7290941"/>
            <a:ext cx="7443044" cy="453629"/>
            <a:chOff x="0" y="0"/>
            <a:chExt cx="9924058" cy="604838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9924059" cy="604838"/>
            </a:xfrm>
            <a:custGeom>
              <a:avLst/>
              <a:gdLst/>
              <a:ahLst/>
              <a:cxnLst/>
              <a:rect l="l" t="t" r="r" b="b"/>
              <a:pathLst>
                <a:path w="9924059" h="604838">
                  <a:moveTo>
                    <a:pt x="0" y="0"/>
                  </a:moveTo>
                  <a:lnTo>
                    <a:pt x="9924059" y="0"/>
                  </a:lnTo>
                  <a:lnTo>
                    <a:pt x="992405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95250"/>
              <a:ext cx="992405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Phare de 73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mètres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,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construit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en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1834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-13639800" y="4794323"/>
            <a:ext cx="8010079" cy="2257425"/>
            <a:chOff x="0" y="0"/>
            <a:chExt cx="10680105" cy="30099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0680192" cy="3009900"/>
            </a:xfrm>
            <a:custGeom>
              <a:avLst/>
              <a:gdLst/>
              <a:ahLst/>
              <a:cxnLst/>
              <a:rect l="l" t="t" r="r" b="b"/>
              <a:pathLst>
                <a:path w="10680192" h="3009900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10623423" y="0"/>
                  </a:lnTo>
                  <a:cubicBezTo>
                    <a:pt x="10654792" y="0"/>
                    <a:pt x="10680192" y="25400"/>
                    <a:pt x="10680192" y="56769"/>
                  </a:cubicBezTo>
                  <a:lnTo>
                    <a:pt x="10680192" y="2953131"/>
                  </a:lnTo>
                  <a:cubicBezTo>
                    <a:pt x="10680192" y="2984500"/>
                    <a:pt x="10654792" y="3009900"/>
                    <a:pt x="10623423" y="3009900"/>
                  </a:cubicBezTo>
                  <a:lnTo>
                    <a:pt x="56769" y="3009900"/>
                  </a:lnTo>
                  <a:cubicBezTo>
                    <a:pt x="25400" y="3009900"/>
                    <a:pt x="0" y="2984500"/>
                    <a:pt x="0" y="2953131"/>
                  </a:cubicBezTo>
                  <a:close/>
                </a:path>
              </a:pathLst>
            </a:custGeom>
            <a:solidFill>
              <a:srgbClr val="3B3C3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1650382" y="13899356"/>
            <a:ext cx="3544044" cy="442912"/>
            <a:chOff x="0" y="0"/>
            <a:chExt cx="4725392" cy="59055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 dirty="0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Surf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22326600" y="-1510755"/>
            <a:ext cx="7443044" cy="453629"/>
            <a:chOff x="0" y="0"/>
            <a:chExt cx="9924058" cy="60483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924059" cy="604838"/>
            </a:xfrm>
            <a:custGeom>
              <a:avLst/>
              <a:gdLst/>
              <a:ahLst/>
              <a:cxnLst/>
              <a:rect l="l" t="t" r="r" b="b"/>
              <a:pathLst>
                <a:path w="9924059" h="604838">
                  <a:moveTo>
                    <a:pt x="0" y="0"/>
                  </a:moveTo>
                  <a:lnTo>
                    <a:pt x="9924059" y="0"/>
                  </a:lnTo>
                  <a:lnTo>
                    <a:pt x="992405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-95250"/>
              <a:ext cx="992405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Spot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renommé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mondialement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depuis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1950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62637-4678-A00E-AF87-4FBD7A9F9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B2F64F5-2364-F5D0-FF37-25B97FB69DF6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C24C0FE-4A5D-1C9E-BAB4-BFBA5EF268D4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B101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136A2110-1BA5-3F8D-1734-E34F9E479CEE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0AE13C0-F1D0-2E10-A208-D31D4D563A36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C1D1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813C35F8-C490-B7D6-AA6D-A67FA65CFCBE}"/>
              </a:ext>
            </a:extLst>
          </p:cNvPr>
          <p:cNvGrpSpPr/>
          <p:nvPr/>
        </p:nvGrpSpPr>
        <p:grpSpPr>
          <a:xfrm>
            <a:off x="992237" y="1101551"/>
            <a:ext cx="10314832" cy="1873077"/>
            <a:chOff x="-1" y="-1316137"/>
            <a:chExt cx="13753109" cy="2497435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34381D4-D354-25A4-E7BA-74EDA1B60207}"/>
                </a:ext>
              </a:extLst>
            </p:cNvPr>
            <p:cNvSpPr/>
            <p:nvPr/>
          </p:nvSpPr>
          <p:spPr>
            <a:xfrm>
              <a:off x="0" y="0"/>
              <a:ext cx="13753108" cy="1181298"/>
            </a:xfrm>
            <a:custGeom>
              <a:avLst/>
              <a:gdLst/>
              <a:ahLst/>
              <a:cxnLst/>
              <a:rect l="l" t="t" r="r" b="b"/>
              <a:pathLst>
                <a:path w="13753108" h="1181298">
                  <a:moveTo>
                    <a:pt x="0" y="0"/>
                  </a:moveTo>
                  <a:lnTo>
                    <a:pt x="13753108" y="0"/>
                  </a:lnTo>
                  <a:lnTo>
                    <a:pt x="13753108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03E8818F-127D-6B40-1046-87EB290306F3}"/>
                </a:ext>
              </a:extLst>
            </p:cNvPr>
            <p:cNvSpPr txBox="1"/>
            <p:nvPr/>
          </p:nvSpPr>
          <p:spPr>
            <a:xfrm>
              <a:off x="-1" y="-1316137"/>
              <a:ext cx="13753108" cy="123844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b="1" dirty="0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Histoire et </a:t>
              </a:r>
              <a:r>
                <a:rPr lang="en-US" sz="5562" b="1" dirty="0" err="1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Curiosités</a:t>
              </a:r>
              <a:r>
                <a:rPr lang="en-US" sz="5562" b="1" dirty="0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de Biarritz</a:t>
              </a:r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59A3FDDF-6432-42B1-A37F-432396D47DBF}"/>
              </a:ext>
            </a:extLst>
          </p:cNvPr>
          <p:cNvGrpSpPr/>
          <p:nvPr/>
        </p:nvGrpSpPr>
        <p:grpSpPr>
          <a:xfrm>
            <a:off x="992238" y="3399830"/>
            <a:ext cx="8010079" cy="2257425"/>
            <a:chOff x="0" y="0"/>
            <a:chExt cx="10680105" cy="30099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03102FF1-5FFA-1D35-5053-ABB8A9420E14}"/>
                </a:ext>
              </a:extLst>
            </p:cNvPr>
            <p:cNvSpPr/>
            <p:nvPr/>
          </p:nvSpPr>
          <p:spPr>
            <a:xfrm>
              <a:off x="0" y="0"/>
              <a:ext cx="10680192" cy="3009900"/>
            </a:xfrm>
            <a:custGeom>
              <a:avLst/>
              <a:gdLst/>
              <a:ahLst/>
              <a:cxnLst/>
              <a:rect l="l" t="t" r="r" b="b"/>
              <a:pathLst>
                <a:path w="10680192" h="3009900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10623423" y="0"/>
                  </a:lnTo>
                  <a:cubicBezTo>
                    <a:pt x="10654792" y="0"/>
                    <a:pt x="10680192" y="25400"/>
                    <a:pt x="10680192" y="56769"/>
                  </a:cubicBezTo>
                  <a:lnTo>
                    <a:pt x="10680192" y="2953131"/>
                  </a:lnTo>
                  <a:cubicBezTo>
                    <a:pt x="10680192" y="2984500"/>
                    <a:pt x="10654792" y="3009900"/>
                    <a:pt x="10623423" y="3009900"/>
                  </a:cubicBezTo>
                  <a:lnTo>
                    <a:pt x="56769" y="3009900"/>
                  </a:lnTo>
                  <a:cubicBezTo>
                    <a:pt x="25400" y="3009900"/>
                    <a:pt x="0" y="2984500"/>
                    <a:pt x="0" y="2953131"/>
                  </a:cubicBezTo>
                  <a:close/>
                </a:path>
              </a:pathLst>
            </a:custGeom>
            <a:solidFill>
              <a:srgbClr val="3B3C3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833CB94F-35BC-46AA-53C7-B4EBD49F0BB8}"/>
              </a:ext>
            </a:extLst>
          </p:cNvPr>
          <p:cNvGrpSpPr/>
          <p:nvPr/>
        </p:nvGrpSpPr>
        <p:grpSpPr>
          <a:xfrm>
            <a:off x="1275755" y="3683348"/>
            <a:ext cx="3544044" cy="442912"/>
            <a:chOff x="0" y="0"/>
            <a:chExt cx="4725392" cy="59055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BE139A4-839D-03B4-71A7-4EA90A36D070}"/>
                </a:ext>
              </a:extLst>
            </p:cNvPr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9DD3F362-DC3A-59D2-7C47-60284004B9E9}"/>
                </a:ext>
              </a:extLst>
            </p:cNvPr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Origines</a:t>
              </a: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2A8E1E11-1CBF-788D-5D99-A50A91427809}"/>
              </a:ext>
            </a:extLst>
          </p:cNvPr>
          <p:cNvGrpSpPr/>
          <p:nvPr/>
        </p:nvGrpSpPr>
        <p:grpSpPr>
          <a:xfrm>
            <a:off x="1275755" y="4296370"/>
            <a:ext cx="7443044" cy="453629"/>
            <a:chOff x="0" y="0"/>
            <a:chExt cx="9924058" cy="604838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7AD3E37-E346-8EEC-4098-5D5C8FE29B6B}"/>
                </a:ext>
              </a:extLst>
            </p:cNvPr>
            <p:cNvSpPr/>
            <p:nvPr/>
          </p:nvSpPr>
          <p:spPr>
            <a:xfrm>
              <a:off x="0" y="0"/>
              <a:ext cx="9924059" cy="604838"/>
            </a:xfrm>
            <a:custGeom>
              <a:avLst/>
              <a:gdLst/>
              <a:ahLst/>
              <a:cxnLst/>
              <a:rect l="l" t="t" r="r" b="b"/>
              <a:pathLst>
                <a:path w="9924059" h="604838">
                  <a:moveTo>
                    <a:pt x="0" y="0"/>
                  </a:moveTo>
                  <a:lnTo>
                    <a:pt x="9924059" y="0"/>
                  </a:lnTo>
                  <a:lnTo>
                    <a:pt x="992405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7B612B09-8A26-36FB-DDD9-E75DED0B177C}"/>
                </a:ext>
              </a:extLst>
            </p:cNvPr>
            <p:cNvSpPr txBox="1"/>
            <p:nvPr/>
          </p:nvSpPr>
          <p:spPr>
            <a:xfrm>
              <a:off x="0" y="-95250"/>
              <a:ext cx="992405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Village de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pêcheurs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de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baleines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au Moyen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Âge</a:t>
              </a:r>
              <a:endParaRPr lang="en-US" sz="2187" dirty="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endParaRP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CBAE3A2F-6431-B73C-DA67-5EA3D67E1EF0}"/>
              </a:ext>
            </a:extLst>
          </p:cNvPr>
          <p:cNvGrpSpPr/>
          <p:nvPr/>
        </p:nvGrpSpPr>
        <p:grpSpPr>
          <a:xfrm>
            <a:off x="9285834" y="3399830"/>
            <a:ext cx="8010079" cy="2257425"/>
            <a:chOff x="0" y="0"/>
            <a:chExt cx="10680105" cy="30099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DE925FAB-484E-24B4-88A7-8966E2D45FD6}"/>
                </a:ext>
              </a:extLst>
            </p:cNvPr>
            <p:cNvSpPr/>
            <p:nvPr/>
          </p:nvSpPr>
          <p:spPr>
            <a:xfrm>
              <a:off x="0" y="0"/>
              <a:ext cx="10680192" cy="3009900"/>
            </a:xfrm>
            <a:custGeom>
              <a:avLst/>
              <a:gdLst/>
              <a:ahLst/>
              <a:cxnLst/>
              <a:rect l="l" t="t" r="r" b="b"/>
              <a:pathLst>
                <a:path w="10680192" h="3009900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10623423" y="0"/>
                  </a:lnTo>
                  <a:cubicBezTo>
                    <a:pt x="10654792" y="0"/>
                    <a:pt x="10680192" y="25400"/>
                    <a:pt x="10680192" y="56769"/>
                  </a:cubicBezTo>
                  <a:lnTo>
                    <a:pt x="10680192" y="2953131"/>
                  </a:lnTo>
                  <a:cubicBezTo>
                    <a:pt x="10680192" y="2984500"/>
                    <a:pt x="10654792" y="3009900"/>
                    <a:pt x="10623423" y="3009900"/>
                  </a:cubicBezTo>
                  <a:lnTo>
                    <a:pt x="56769" y="3009900"/>
                  </a:lnTo>
                  <a:cubicBezTo>
                    <a:pt x="25400" y="3009900"/>
                    <a:pt x="0" y="2984500"/>
                    <a:pt x="0" y="2953131"/>
                  </a:cubicBezTo>
                  <a:close/>
                </a:path>
              </a:pathLst>
            </a:custGeom>
            <a:solidFill>
              <a:srgbClr val="3B3C3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3F9E4749-9EBD-9EC1-5EC7-1CFBD2F09DF0}"/>
              </a:ext>
            </a:extLst>
          </p:cNvPr>
          <p:cNvGrpSpPr/>
          <p:nvPr/>
        </p:nvGrpSpPr>
        <p:grpSpPr>
          <a:xfrm>
            <a:off x="9569351" y="3683348"/>
            <a:ext cx="3544044" cy="442912"/>
            <a:chOff x="0" y="0"/>
            <a:chExt cx="4725392" cy="590550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951EE1FC-8ED2-41A3-2CAF-47E2DEEAC65C}"/>
                </a:ext>
              </a:extLst>
            </p:cNvPr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7E40E76B-7CD4-A6C7-5333-03E0EAAE3893}"/>
                </a:ext>
              </a:extLst>
            </p:cNvPr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Développement</a:t>
              </a:r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68B4C4AC-36B6-CDB8-B034-C2E33090747C}"/>
              </a:ext>
            </a:extLst>
          </p:cNvPr>
          <p:cNvGrpSpPr/>
          <p:nvPr/>
        </p:nvGrpSpPr>
        <p:grpSpPr>
          <a:xfrm>
            <a:off x="9569351" y="4296370"/>
            <a:ext cx="7443044" cy="453629"/>
            <a:chOff x="0" y="0"/>
            <a:chExt cx="9924058" cy="604838"/>
          </a:xfrm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81BB7E25-4E38-13DC-8273-E7BC846AEDFF}"/>
                </a:ext>
              </a:extLst>
            </p:cNvPr>
            <p:cNvSpPr/>
            <p:nvPr/>
          </p:nvSpPr>
          <p:spPr>
            <a:xfrm>
              <a:off x="0" y="0"/>
              <a:ext cx="9924059" cy="604838"/>
            </a:xfrm>
            <a:custGeom>
              <a:avLst/>
              <a:gdLst/>
              <a:ahLst/>
              <a:cxnLst/>
              <a:rect l="l" t="t" r="r" b="b"/>
              <a:pathLst>
                <a:path w="9924059" h="604838">
                  <a:moveTo>
                    <a:pt x="0" y="0"/>
                  </a:moveTo>
                  <a:lnTo>
                    <a:pt x="9924059" y="0"/>
                  </a:lnTo>
                  <a:lnTo>
                    <a:pt x="992405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A7FF258E-1EA3-FEAF-7E29-D62F41B6B60A}"/>
                </a:ext>
              </a:extLst>
            </p:cNvPr>
            <p:cNvSpPr txBox="1"/>
            <p:nvPr/>
          </p:nvSpPr>
          <p:spPr>
            <a:xfrm>
              <a:off x="0" y="-95250"/>
              <a:ext cx="992405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Impératrice Eugénie au XIXe siècle</a:t>
              </a: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4E4E5F4E-3EED-0310-1778-4368D1DA7273}"/>
              </a:ext>
            </a:extLst>
          </p:cNvPr>
          <p:cNvGrpSpPr/>
          <p:nvPr/>
        </p:nvGrpSpPr>
        <p:grpSpPr>
          <a:xfrm>
            <a:off x="9569351" y="4920109"/>
            <a:ext cx="7443044" cy="453629"/>
            <a:chOff x="0" y="0"/>
            <a:chExt cx="9924058" cy="604838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09451347-DCF7-2D50-6FAF-486A800725C3}"/>
                </a:ext>
              </a:extLst>
            </p:cNvPr>
            <p:cNvSpPr/>
            <p:nvPr/>
          </p:nvSpPr>
          <p:spPr>
            <a:xfrm>
              <a:off x="0" y="0"/>
              <a:ext cx="9924059" cy="604838"/>
            </a:xfrm>
            <a:custGeom>
              <a:avLst/>
              <a:gdLst/>
              <a:ahLst/>
              <a:cxnLst/>
              <a:rect l="l" t="t" r="r" b="b"/>
              <a:pathLst>
                <a:path w="9924059" h="604838">
                  <a:moveTo>
                    <a:pt x="0" y="0"/>
                  </a:moveTo>
                  <a:lnTo>
                    <a:pt x="9924059" y="0"/>
                  </a:lnTo>
                  <a:lnTo>
                    <a:pt x="992405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9066B200-0D60-A0AA-2C4A-66D6F71EDC64}"/>
                </a:ext>
              </a:extLst>
            </p:cNvPr>
            <p:cNvSpPr txBox="1"/>
            <p:nvPr/>
          </p:nvSpPr>
          <p:spPr>
            <a:xfrm>
              <a:off x="0" y="-95250"/>
              <a:ext cx="992405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Hôtel du Palais construit en 1855</a:t>
              </a:r>
            </a:p>
          </p:txBody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10A8E6FD-C915-FDD8-50FE-3A9D07010F24}"/>
              </a:ext>
            </a:extLst>
          </p:cNvPr>
          <p:cNvGrpSpPr/>
          <p:nvPr/>
        </p:nvGrpSpPr>
        <p:grpSpPr>
          <a:xfrm>
            <a:off x="992238" y="5940772"/>
            <a:ext cx="8010079" cy="2257425"/>
            <a:chOff x="0" y="0"/>
            <a:chExt cx="10680105" cy="3009900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A20AB013-BD1A-467F-36F1-B41CF65146CB}"/>
                </a:ext>
              </a:extLst>
            </p:cNvPr>
            <p:cNvSpPr/>
            <p:nvPr/>
          </p:nvSpPr>
          <p:spPr>
            <a:xfrm>
              <a:off x="0" y="0"/>
              <a:ext cx="10680192" cy="3009900"/>
            </a:xfrm>
            <a:custGeom>
              <a:avLst/>
              <a:gdLst/>
              <a:ahLst/>
              <a:cxnLst/>
              <a:rect l="l" t="t" r="r" b="b"/>
              <a:pathLst>
                <a:path w="10680192" h="3009900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10623423" y="0"/>
                  </a:lnTo>
                  <a:cubicBezTo>
                    <a:pt x="10654792" y="0"/>
                    <a:pt x="10680192" y="25400"/>
                    <a:pt x="10680192" y="56769"/>
                  </a:cubicBezTo>
                  <a:lnTo>
                    <a:pt x="10680192" y="2953131"/>
                  </a:lnTo>
                  <a:cubicBezTo>
                    <a:pt x="10680192" y="2984500"/>
                    <a:pt x="10654792" y="3009900"/>
                    <a:pt x="10623423" y="3009900"/>
                  </a:cubicBezTo>
                  <a:lnTo>
                    <a:pt x="56769" y="3009900"/>
                  </a:lnTo>
                  <a:cubicBezTo>
                    <a:pt x="25400" y="3009900"/>
                    <a:pt x="0" y="2984500"/>
                    <a:pt x="0" y="2953131"/>
                  </a:cubicBezTo>
                  <a:close/>
                </a:path>
              </a:pathLst>
            </a:custGeom>
            <a:solidFill>
              <a:srgbClr val="3B3C3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A2AF40C1-4BE0-CA5A-F197-C765F082781D}"/>
              </a:ext>
            </a:extLst>
          </p:cNvPr>
          <p:cNvGrpSpPr/>
          <p:nvPr/>
        </p:nvGrpSpPr>
        <p:grpSpPr>
          <a:xfrm>
            <a:off x="1275755" y="6224290"/>
            <a:ext cx="3544044" cy="442912"/>
            <a:chOff x="0" y="0"/>
            <a:chExt cx="4725392" cy="590550"/>
          </a:xfrm>
        </p:grpSpPr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62FDDF6E-E36F-DE81-5A48-8F4C880B6748}"/>
                </a:ext>
              </a:extLst>
            </p:cNvPr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>
              <a:extLst>
                <a:ext uri="{FF2B5EF4-FFF2-40B4-BE49-F238E27FC236}">
                  <a16:creationId xmlns:a16="http://schemas.microsoft.com/office/drawing/2014/main" id="{A5193E5C-E602-740E-4377-6A4655A8CD4B}"/>
                </a:ext>
              </a:extLst>
            </p:cNvPr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Monuments</a:t>
              </a:r>
            </a:p>
          </p:txBody>
        </p:sp>
      </p:grpSp>
      <p:grpSp>
        <p:nvGrpSpPr>
          <p:cNvPr id="33" name="Group 33">
            <a:extLst>
              <a:ext uri="{FF2B5EF4-FFF2-40B4-BE49-F238E27FC236}">
                <a16:creationId xmlns:a16="http://schemas.microsoft.com/office/drawing/2014/main" id="{3B521859-E385-1C6F-33C5-89CDD3D1DE91}"/>
              </a:ext>
            </a:extLst>
          </p:cNvPr>
          <p:cNvGrpSpPr/>
          <p:nvPr/>
        </p:nvGrpSpPr>
        <p:grpSpPr>
          <a:xfrm>
            <a:off x="1275755" y="6837312"/>
            <a:ext cx="7443044" cy="453629"/>
            <a:chOff x="0" y="0"/>
            <a:chExt cx="9924058" cy="604838"/>
          </a:xfrm>
        </p:grpSpPr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7D47DE7-3206-CCEC-8477-84BDD1DA38FA}"/>
                </a:ext>
              </a:extLst>
            </p:cNvPr>
            <p:cNvSpPr/>
            <p:nvPr/>
          </p:nvSpPr>
          <p:spPr>
            <a:xfrm>
              <a:off x="0" y="0"/>
              <a:ext cx="9924059" cy="604838"/>
            </a:xfrm>
            <a:custGeom>
              <a:avLst/>
              <a:gdLst/>
              <a:ahLst/>
              <a:cxnLst/>
              <a:rect l="l" t="t" r="r" b="b"/>
              <a:pathLst>
                <a:path w="9924059" h="604838">
                  <a:moveTo>
                    <a:pt x="0" y="0"/>
                  </a:moveTo>
                  <a:lnTo>
                    <a:pt x="9924059" y="0"/>
                  </a:lnTo>
                  <a:lnTo>
                    <a:pt x="992405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>
              <a:extLst>
                <a:ext uri="{FF2B5EF4-FFF2-40B4-BE49-F238E27FC236}">
                  <a16:creationId xmlns:a16="http://schemas.microsoft.com/office/drawing/2014/main" id="{7D2ACCE9-6385-08AA-F788-D21609C2D668}"/>
                </a:ext>
              </a:extLst>
            </p:cNvPr>
            <p:cNvSpPr txBox="1"/>
            <p:nvPr/>
          </p:nvSpPr>
          <p:spPr>
            <a:xfrm>
              <a:off x="0" y="-95250"/>
              <a:ext cx="992405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Rocher de la Vierge et passerelle Eiffel</a:t>
              </a:r>
            </a:p>
          </p:txBody>
        </p:sp>
      </p:grpSp>
      <p:grpSp>
        <p:nvGrpSpPr>
          <p:cNvPr id="36" name="Group 36">
            <a:extLst>
              <a:ext uri="{FF2B5EF4-FFF2-40B4-BE49-F238E27FC236}">
                <a16:creationId xmlns:a16="http://schemas.microsoft.com/office/drawing/2014/main" id="{6EBE65BE-0C52-9EC8-4C0B-52D13EFEC971}"/>
              </a:ext>
            </a:extLst>
          </p:cNvPr>
          <p:cNvGrpSpPr/>
          <p:nvPr/>
        </p:nvGrpSpPr>
        <p:grpSpPr>
          <a:xfrm>
            <a:off x="1275755" y="7461051"/>
            <a:ext cx="7443044" cy="453629"/>
            <a:chOff x="0" y="0"/>
            <a:chExt cx="9924058" cy="604838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396F4DC7-9C8A-2DD5-6A3F-6A18C8F14B85}"/>
                </a:ext>
              </a:extLst>
            </p:cNvPr>
            <p:cNvSpPr/>
            <p:nvPr/>
          </p:nvSpPr>
          <p:spPr>
            <a:xfrm>
              <a:off x="0" y="0"/>
              <a:ext cx="9924059" cy="604838"/>
            </a:xfrm>
            <a:custGeom>
              <a:avLst/>
              <a:gdLst/>
              <a:ahLst/>
              <a:cxnLst/>
              <a:rect l="l" t="t" r="r" b="b"/>
              <a:pathLst>
                <a:path w="9924059" h="604838">
                  <a:moveTo>
                    <a:pt x="0" y="0"/>
                  </a:moveTo>
                  <a:lnTo>
                    <a:pt x="9924059" y="0"/>
                  </a:lnTo>
                  <a:lnTo>
                    <a:pt x="992405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38">
              <a:extLst>
                <a:ext uri="{FF2B5EF4-FFF2-40B4-BE49-F238E27FC236}">
                  <a16:creationId xmlns:a16="http://schemas.microsoft.com/office/drawing/2014/main" id="{78799E29-0EBB-7A4D-E0B3-7677E617A519}"/>
                </a:ext>
              </a:extLst>
            </p:cNvPr>
            <p:cNvSpPr txBox="1"/>
            <p:nvPr/>
          </p:nvSpPr>
          <p:spPr>
            <a:xfrm>
              <a:off x="0" y="-95250"/>
              <a:ext cx="992405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Phare de 73 mètres, construit en 1834</a:t>
              </a:r>
            </a:p>
          </p:txBody>
        </p:sp>
      </p:grpSp>
      <p:grpSp>
        <p:nvGrpSpPr>
          <p:cNvPr id="39" name="Group 39">
            <a:extLst>
              <a:ext uri="{FF2B5EF4-FFF2-40B4-BE49-F238E27FC236}">
                <a16:creationId xmlns:a16="http://schemas.microsoft.com/office/drawing/2014/main" id="{0FCD921C-2CEC-BBC7-1794-846E6BDF0557}"/>
              </a:ext>
            </a:extLst>
          </p:cNvPr>
          <p:cNvGrpSpPr/>
          <p:nvPr/>
        </p:nvGrpSpPr>
        <p:grpSpPr>
          <a:xfrm>
            <a:off x="9285834" y="5940772"/>
            <a:ext cx="8010079" cy="2257425"/>
            <a:chOff x="0" y="0"/>
            <a:chExt cx="10680105" cy="3009900"/>
          </a:xfrm>
        </p:grpSpPr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64D22D73-9C1A-F532-F6A4-CFA6002A2767}"/>
                </a:ext>
              </a:extLst>
            </p:cNvPr>
            <p:cNvSpPr/>
            <p:nvPr/>
          </p:nvSpPr>
          <p:spPr>
            <a:xfrm>
              <a:off x="0" y="0"/>
              <a:ext cx="10680192" cy="3009900"/>
            </a:xfrm>
            <a:custGeom>
              <a:avLst/>
              <a:gdLst/>
              <a:ahLst/>
              <a:cxnLst/>
              <a:rect l="l" t="t" r="r" b="b"/>
              <a:pathLst>
                <a:path w="10680192" h="3009900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10623423" y="0"/>
                  </a:lnTo>
                  <a:cubicBezTo>
                    <a:pt x="10654792" y="0"/>
                    <a:pt x="10680192" y="25400"/>
                    <a:pt x="10680192" y="56769"/>
                  </a:cubicBezTo>
                  <a:lnTo>
                    <a:pt x="10680192" y="2953131"/>
                  </a:lnTo>
                  <a:cubicBezTo>
                    <a:pt x="10680192" y="2984500"/>
                    <a:pt x="10654792" y="3009900"/>
                    <a:pt x="10623423" y="3009900"/>
                  </a:cubicBezTo>
                  <a:lnTo>
                    <a:pt x="56769" y="3009900"/>
                  </a:lnTo>
                  <a:cubicBezTo>
                    <a:pt x="25400" y="3009900"/>
                    <a:pt x="0" y="2984500"/>
                    <a:pt x="0" y="2953131"/>
                  </a:cubicBezTo>
                  <a:close/>
                </a:path>
              </a:pathLst>
            </a:custGeom>
            <a:solidFill>
              <a:srgbClr val="3B3C3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41">
            <a:extLst>
              <a:ext uri="{FF2B5EF4-FFF2-40B4-BE49-F238E27FC236}">
                <a16:creationId xmlns:a16="http://schemas.microsoft.com/office/drawing/2014/main" id="{62D2B10C-0EAF-8D00-7E7D-C46D6E3BF626}"/>
              </a:ext>
            </a:extLst>
          </p:cNvPr>
          <p:cNvGrpSpPr/>
          <p:nvPr/>
        </p:nvGrpSpPr>
        <p:grpSpPr>
          <a:xfrm>
            <a:off x="9569351" y="6224290"/>
            <a:ext cx="3544044" cy="442912"/>
            <a:chOff x="0" y="0"/>
            <a:chExt cx="4725392" cy="590550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DD4F5222-A856-8615-ECE7-ED66F7D75723}"/>
                </a:ext>
              </a:extLst>
            </p:cNvPr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Box 43">
              <a:extLst>
                <a:ext uri="{FF2B5EF4-FFF2-40B4-BE49-F238E27FC236}">
                  <a16:creationId xmlns:a16="http://schemas.microsoft.com/office/drawing/2014/main" id="{83210D55-B252-F9B2-7524-4FBADFEB8ABF}"/>
                </a:ext>
              </a:extLst>
            </p:cNvPr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Surf</a:t>
              </a:r>
            </a:p>
          </p:txBody>
        </p:sp>
      </p:grpSp>
      <p:grpSp>
        <p:nvGrpSpPr>
          <p:cNvPr id="44" name="Group 44">
            <a:extLst>
              <a:ext uri="{FF2B5EF4-FFF2-40B4-BE49-F238E27FC236}">
                <a16:creationId xmlns:a16="http://schemas.microsoft.com/office/drawing/2014/main" id="{AA8768DB-ACAB-8401-7A6E-39CB25582116}"/>
              </a:ext>
            </a:extLst>
          </p:cNvPr>
          <p:cNvGrpSpPr/>
          <p:nvPr/>
        </p:nvGrpSpPr>
        <p:grpSpPr>
          <a:xfrm>
            <a:off x="9569351" y="6837312"/>
            <a:ext cx="7443044" cy="453629"/>
            <a:chOff x="0" y="0"/>
            <a:chExt cx="9924058" cy="604838"/>
          </a:xfrm>
        </p:grpSpPr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5DA2302D-ABC9-0B23-B6DB-BDA84999DEFF}"/>
                </a:ext>
              </a:extLst>
            </p:cNvPr>
            <p:cNvSpPr/>
            <p:nvPr/>
          </p:nvSpPr>
          <p:spPr>
            <a:xfrm>
              <a:off x="0" y="0"/>
              <a:ext cx="9924059" cy="604838"/>
            </a:xfrm>
            <a:custGeom>
              <a:avLst/>
              <a:gdLst/>
              <a:ahLst/>
              <a:cxnLst/>
              <a:rect l="l" t="t" r="r" b="b"/>
              <a:pathLst>
                <a:path w="9924059" h="604838">
                  <a:moveTo>
                    <a:pt x="0" y="0"/>
                  </a:moveTo>
                  <a:lnTo>
                    <a:pt x="9924059" y="0"/>
                  </a:lnTo>
                  <a:lnTo>
                    <a:pt x="992405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Box 46">
              <a:extLst>
                <a:ext uri="{FF2B5EF4-FFF2-40B4-BE49-F238E27FC236}">
                  <a16:creationId xmlns:a16="http://schemas.microsoft.com/office/drawing/2014/main" id="{280E4435-BCB4-DF7A-D19B-6AC1FF2D5A64}"/>
                </a:ext>
              </a:extLst>
            </p:cNvPr>
            <p:cNvSpPr txBox="1"/>
            <p:nvPr/>
          </p:nvSpPr>
          <p:spPr>
            <a:xfrm>
              <a:off x="0" y="-95250"/>
              <a:ext cx="992405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Spot renommé mondialement depuis 1950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340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B101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C1D1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 descr="preencoded.png"/>
          <p:cNvSpPr/>
          <p:nvPr/>
        </p:nvSpPr>
        <p:spPr>
          <a:xfrm>
            <a:off x="11087100" y="0"/>
            <a:ext cx="7200900" cy="10287000"/>
          </a:xfrm>
          <a:custGeom>
            <a:avLst/>
            <a:gdLst/>
            <a:ahLst/>
            <a:cxnLst/>
            <a:rect l="l" t="t" r="r" b="b"/>
            <a:pathLst>
              <a:path w="7200900" h="10287000">
                <a:moveTo>
                  <a:pt x="0" y="0"/>
                </a:moveTo>
                <a:lnTo>
                  <a:pt x="7200900" y="0"/>
                </a:lnTo>
                <a:lnTo>
                  <a:pt x="72009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8973800" y="-4838700"/>
            <a:ext cx="7088238" cy="928838"/>
            <a:chOff x="0" y="-57150"/>
            <a:chExt cx="9450984" cy="1238450"/>
          </a:xfrm>
        </p:grpSpPr>
        <p:sp>
          <p:nvSpPr>
            <p:cNvPr id="8" name="Freeform 8"/>
            <p:cNvSpPr/>
            <p:nvPr/>
          </p:nvSpPr>
          <p:spPr>
            <a:xfrm>
              <a:off x="0" y="1"/>
              <a:ext cx="9450984" cy="1181299"/>
            </a:xfrm>
            <a:custGeom>
              <a:avLst/>
              <a:gdLst/>
              <a:ahLst/>
              <a:cxnLst/>
              <a:rect l="l" t="t" r="r" b="b"/>
              <a:pathLst>
                <a:path w="9450984" h="1181298">
                  <a:moveTo>
                    <a:pt x="0" y="0"/>
                  </a:moveTo>
                  <a:lnTo>
                    <a:pt x="9450984" y="0"/>
                  </a:lnTo>
                  <a:lnTo>
                    <a:pt x="9450984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9450983" cy="123844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b="1" dirty="0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Biarritz et le Surf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9753600" y="-3747541"/>
            <a:ext cx="637878" cy="637878"/>
            <a:chOff x="0" y="0"/>
            <a:chExt cx="850503" cy="85050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3B3C3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8832206" y="-3650208"/>
            <a:ext cx="3544044" cy="442912"/>
            <a:chOff x="0" y="0"/>
            <a:chExt cx="4725392" cy="5905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 dirty="0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Histoire du Surf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12268200" y="11163300"/>
            <a:ext cx="8524131" cy="453629"/>
            <a:chOff x="0" y="0"/>
            <a:chExt cx="11365508" cy="60483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1365509" cy="604838"/>
            </a:xfrm>
            <a:custGeom>
              <a:avLst/>
              <a:gdLst/>
              <a:ahLst/>
              <a:cxnLst/>
              <a:rect l="l" t="t" r="r" b="b"/>
              <a:pathLst>
                <a:path w="11365509" h="604838">
                  <a:moveTo>
                    <a:pt x="0" y="0"/>
                  </a:moveTo>
                  <a:lnTo>
                    <a:pt x="11365509" y="0"/>
                  </a:lnTo>
                  <a:lnTo>
                    <a:pt x="1136550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95250"/>
              <a:ext cx="1136550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Arrivée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en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Europe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en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1957 à Biarritz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3962400" y="-4774943"/>
            <a:ext cx="637878" cy="637877"/>
            <a:chOff x="0" y="0"/>
            <a:chExt cx="850503" cy="85050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3B3C3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883794" y="-4677609"/>
            <a:ext cx="3544044" cy="442912"/>
            <a:chOff x="0" y="0"/>
            <a:chExt cx="4725392" cy="5905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Spot Iconique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4883794" y="-4064586"/>
            <a:ext cx="8524131" cy="453629"/>
            <a:chOff x="0" y="0"/>
            <a:chExt cx="11365508" cy="60483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1365509" cy="604838"/>
            </a:xfrm>
            <a:custGeom>
              <a:avLst/>
              <a:gdLst/>
              <a:ahLst/>
              <a:cxnLst/>
              <a:rect l="l" t="t" r="r" b="b"/>
              <a:pathLst>
                <a:path w="11365509" h="604838">
                  <a:moveTo>
                    <a:pt x="0" y="0"/>
                  </a:moveTo>
                  <a:lnTo>
                    <a:pt x="11365509" y="0"/>
                  </a:lnTo>
                  <a:lnTo>
                    <a:pt x="1136550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95250"/>
              <a:ext cx="1136550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Plage Côte des Basques, berceau français du surf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-13162555" y="3351687"/>
            <a:ext cx="637878" cy="637877"/>
            <a:chOff x="0" y="0"/>
            <a:chExt cx="850503" cy="85050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3B3C3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-12241161" y="3449021"/>
            <a:ext cx="3544044" cy="442912"/>
            <a:chOff x="0" y="0"/>
            <a:chExt cx="4725392" cy="59055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Événements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-12241161" y="4062044"/>
            <a:ext cx="8524131" cy="453629"/>
            <a:chOff x="0" y="0"/>
            <a:chExt cx="11365508" cy="60483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1365509" cy="604838"/>
            </a:xfrm>
            <a:custGeom>
              <a:avLst/>
              <a:gdLst/>
              <a:ahLst/>
              <a:cxnLst/>
              <a:rect l="l" t="t" r="r" b="b"/>
              <a:pathLst>
                <a:path w="11365509" h="604838">
                  <a:moveTo>
                    <a:pt x="0" y="0"/>
                  </a:moveTo>
                  <a:lnTo>
                    <a:pt x="11365509" y="0"/>
                  </a:lnTo>
                  <a:lnTo>
                    <a:pt x="1136550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95250"/>
              <a:ext cx="1136550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Quiksilver Pro France annuel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23698200" y="8572500"/>
            <a:ext cx="637878" cy="637877"/>
            <a:chOff x="0" y="0"/>
            <a:chExt cx="850503" cy="850503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3B3C3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24619594" y="8669834"/>
            <a:ext cx="3544044" cy="442912"/>
            <a:chOff x="0" y="0"/>
            <a:chExt cx="4725392" cy="59055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 dirty="0" err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Économie</a:t>
              </a:r>
              <a:endParaRPr lang="en-US" sz="2750" b="1" dirty="0">
                <a:solidFill>
                  <a:srgbClr val="C2C4B5"/>
                </a:solidFill>
                <a:latin typeface="Arimo Bold"/>
                <a:ea typeface="Arimo Bold"/>
                <a:cs typeface="Arimo Bold"/>
                <a:sym typeface="Arimo Bold"/>
              </a:endParaRP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24619594" y="9282857"/>
            <a:ext cx="8524131" cy="453629"/>
            <a:chOff x="0" y="0"/>
            <a:chExt cx="11365508" cy="604838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1365509" cy="604838"/>
            </a:xfrm>
            <a:custGeom>
              <a:avLst/>
              <a:gdLst/>
              <a:ahLst/>
              <a:cxnLst/>
              <a:rect l="l" t="t" r="r" b="b"/>
              <a:pathLst>
                <a:path w="11365509" h="604838">
                  <a:moveTo>
                    <a:pt x="0" y="0"/>
                  </a:moveTo>
                  <a:lnTo>
                    <a:pt x="11365509" y="0"/>
                  </a:lnTo>
                  <a:lnTo>
                    <a:pt x="1136550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-95250"/>
              <a:ext cx="1136550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20 M€ générés, 30,000 surfeurs par an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873D7-2835-2741-AD29-356B8A611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1F64C73-EB34-1080-2BFB-52A992F7BB7F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2F4269A-E884-912C-1E40-1C4A412FA90D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B101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DCA92FFA-C200-C74E-0618-A920E072E5D2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49AEDEE-84C8-00ED-42FE-6E0ED242790E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C1D1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 descr="preencoded.png">
            <a:extLst>
              <a:ext uri="{FF2B5EF4-FFF2-40B4-BE49-F238E27FC236}">
                <a16:creationId xmlns:a16="http://schemas.microsoft.com/office/drawing/2014/main" id="{76DE7B62-791B-651D-CB7A-3E3EDB1BBF5D}"/>
              </a:ext>
            </a:extLst>
          </p:cNvPr>
          <p:cNvSpPr/>
          <p:nvPr/>
        </p:nvSpPr>
        <p:spPr>
          <a:xfrm>
            <a:off x="11087100" y="0"/>
            <a:ext cx="7200900" cy="10287000"/>
          </a:xfrm>
          <a:custGeom>
            <a:avLst/>
            <a:gdLst/>
            <a:ahLst/>
            <a:cxnLst/>
            <a:rect l="l" t="t" r="r" b="b"/>
            <a:pathLst>
              <a:path w="7200900" h="10287000">
                <a:moveTo>
                  <a:pt x="0" y="0"/>
                </a:moveTo>
                <a:lnTo>
                  <a:pt x="7200900" y="0"/>
                </a:lnTo>
                <a:lnTo>
                  <a:pt x="72009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40F0B5C3-E81A-F54D-49A6-D1D072BE25EF}"/>
              </a:ext>
            </a:extLst>
          </p:cNvPr>
          <p:cNvGrpSpPr/>
          <p:nvPr/>
        </p:nvGrpSpPr>
        <p:grpSpPr>
          <a:xfrm>
            <a:off x="992238" y="1309390"/>
            <a:ext cx="7088237" cy="885974"/>
            <a:chOff x="0" y="0"/>
            <a:chExt cx="9450983" cy="1181298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4DB4E1D-CE73-1A80-2CCD-53FAEA879DD5}"/>
                </a:ext>
              </a:extLst>
            </p:cNvPr>
            <p:cNvSpPr/>
            <p:nvPr/>
          </p:nvSpPr>
          <p:spPr>
            <a:xfrm>
              <a:off x="0" y="0"/>
              <a:ext cx="9450984" cy="1181298"/>
            </a:xfrm>
            <a:custGeom>
              <a:avLst/>
              <a:gdLst/>
              <a:ahLst/>
              <a:cxnLst/>
              <a:rect l="l" t="t" r="r" b="b"/>
              <a:pathLst>
                <a:path w="9450984" h="1181298">
                  <a:moveTo>
                    <a:pt x="0" y="0"/>
                  </a:moveTo>
                  <a:lnTo>
                    <a:pt x="9450984" y="0"/>
                  </a:lnTo>
                  <a:lnTo>
                    <a:pt x="9450984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BC15E1DD-CA5E-B2C9-0D37-BFA4C67D1933}"/>
                </a:ext>
              </a:extLst>
            </p:cNvPr>
            <p:cNvSpPr txBox="1"/>
            <p:nvPr/>
          </p:nvSpPr>
          <p:spPr>
            <a:xfrm>
              <a:off x="0" y="-57150"/>
              <a:ext cx="9450983" cy="123844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b="1" dirty="0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Biarritz et le Surf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4E2D1A69-1B63-37A5-EFED-818C0095DCA7}"/>
              </a:ext>
            </a:extLst>
          </p:cNvPr>
          <p:cNvGrpSpPr/>
          <p:nvPr/>
        </p:nvGrpSpPr>
        <p:grpSpPr>
          <a:xfrm>
            <a:off x="992238" y="2620566"/>
            <a:ext cx="637878" cy="637878"/>
            <a:chOff x="0" y="0"/>
            <a:chExt cx="850503" cy="850503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C4F5E08-0855-D0AB-4556-D849FB963993}"/>
                </a:ext>
              </a:extLst>
            </p:cNvPr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3B3C3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8C0AE7AF-482E-75D8-D5B7-6274742AF821}"/>
              </a:ext>
            </a:extLst>
          </p:cNvPr>
          <p:cNvGrpSpPr/>
          <p:nvPr/>
        </p:nvGrpSpPr>
        <p:grpSpPr>
          <a:xfrm>
            <a:off x="1913632" y="2717899"/>
            <a:ext cx="3544044" cy="442912"/>
            <a:chOff x="0" y="0"/>
            <a:chExt cx="4725392" cy="59055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A8CD76DA-6C7B-CEA7-6362-91B75C8F445F}"/>
                </a:ext>
              </a:extLst>
            </p:cNvPr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64021104-C47E-9AB6-6905-7CD5D1A51C95}"/>
                </a:ext>
              </a:extLst>
            </p:cNvPr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Histoire du Surf</a:t>
              </a:r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D80AC87D-A0C7-44CB-DDDD-3295E777F8B6}"/>
              </a:ext>
            </a:extLst>
          </p:cNvPr>
          <p:cNvGrpSpPr/>
          <p:nvPr/>
        </p:nvGrpSpPr>
        <p:grpSpPr>
          <a:xfrm>
            <a:off x="1913632" y="3330922"/>
            <a:ext cx="8524131" cy="453629"/>
            <a:chOff x="0" y="0"/>
            <a:chExt cx="11365508" cy="604838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BE5815A-0CF2-CCE0-B79D-ABB9831E48E5}"/>
                </a:ext>
              </a:extLst>
            </p:cNvPr>
            <p:cNvSpPr/>
            <p:nvPr/>
          </p:nvSpPr>
          <p:spPr>
            <a:xfrm>
              <a:off x="0" y="0"/>
              <a:ext cx="11365509" cy="604838"/>
            </a:xfrm>
            <a:custGeom>
              <a:avLst/>
              <a:gdLst/>
              <a:ahLst/>
              <a:cxnLst/>
              <a:rect l="l" t="t" r="r" b="b"/>
              <a:pathLst>
                <a:path w="11365509" h="604838">
                  <a:moveTo>
                    <a:pt x="0" y="0"/>
                  </a:moveTo>
                  <a:lnTo>
                    <a:pt x="11365509" y="0"/>
                  </a:lnTo>
                  <a:lnTo>
                    <a:pt x="1136550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462F3094-B012-CCC2-ADB2-BDF85EF1F664}"/>
                </a:ext>
              </a:extLst>
            </p:cNvPr>
            <p:cNvSpPr txBox="1"/>
            <p:nvPr/>
          </p:nvSpPr>
          <p:spPr>
            <a:xfrm>
              <a:off x="0" y="-95250"/>
              <a:ext cx="1136550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Arrivée en Europe en 1957 à Biarritz</a:t>
              </a:r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F9C626BB-D792-90AF-4C27-839ACD7A153A}"/>
              </a:ext>
            </a:extLst>
          </p:cNvPr>
          <p:cNvGrpSpPr/>
          <p:nvPr/>
        </p:nvGrpSpPr>
        <p:grpSpPr>
          <a:xfrm>
            <a:off x="992238" y="4351585"/>
            <a:ext cx="637878" cy="637877"/>
            <a:chOff x="0" y="0"/>
            <a:chExt cx="850503" cy="850503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2049FA9B-A034-B956-5D74-149A5B7804B2}"/>
                </a:ext>
              </a:extLst>
            </p:cNvPr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3B3C3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F5851D38-E1DC-E0FD-11C4-71783B8A4B00}"/>
              </a:ext>
            </a:extLst>
          </p:cNvPr>
          <p:cNvGrpSpPr/>
          <p:nvPr/>
        </p:nvGrpSpPr>
        <p:grpSpPr>
          <a:xfrm>
            <a:off x="1913632" y="4448919"/>
            <a:ext cx="3544044" cy="442912"/>
            <a:chOff x="0" y="0"/>
            <a:chExt cx="4725392" cy="590550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F8AC4345-8517-ACFE-4EB0-E5BBEF9AF9F3}"/>
                </a:ext>
              </a:extLst>
            </p:cNvPr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ED633869-8B63-9EAF-E6D4-4D34F7BC6D33}"/>
                </a:ext>
              </a:extLst>
            </p:cNvPr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Spot Iconique</a:t>
              </a:r>
            </a:p>
          </p:txBody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A5924523-4921-648D-93C6-11BEED22D2B2}"/>
              </a:ext>
            </a:extLst>
          </p:cNvPr>
          <p:cNvGrpSpPr/>
          <p:nvPr/>
        </p:nvGrpSpPr>
        <p:grpSpPr>
          <a:xfrm>
            <a:off x="1913632" y="5061942"/>
            <a:ext cx="8524131" cy="453629"/>
            <a:chOff x="0" y="0"/>
            <a:chExt cx="11365508" cy="604838"/>
          </a:xfrm>
        </p:grpSpPr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62E8F623-3AE1-0CC4-801A-7C1674E05DC8}"/>
                </a:ext>
              </a:extLst>
            </p:cNvPr>
            <p:cNvSpPr/>
            <p:nvPr/>
          </p:nvSpPr>
          <p:spPr>
            <a:xfrm>
              <a:off x="0" y="0"/>
              <a:ext cx="11365509" cy="604838"/>
            </a:xfrm>
            <a:custGeom>
              <a:avLst/>
              <a:gdLst/>
              <a:ahLst/>
              <a:cxnLst/>
              <a:rect l="l" t="t" r="r" b="b"/>
              <a:pathLst>
                <a:path w="11365509" h="604838">
                  <a:moveTo>
                    <a:pt x="0" y="0"/>
                  </a:moveTo>
                  <a:lnTo>
                    <a:pt x="11365509" y="0"/>
                  </a:lnTo>
                  <a:lnTo>
                    <a:pt x="1136550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28CC6F73-094E-6D42-2ED7-A229D3A2A695}"/>
                </a:ext>
              </a:extLst>
            </p:cNvPr>
            <p:cNvSpPr txBox="1"/>
            <p:nvPr/>
          </p:nvSpPr>
          <p:spPr>
            <a:xfrm>
              <a:off x="0" y="-95250"/>
              <a:ext cx="1136550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Plage Côte des Basques, berceau français du surf</a:t>
              </a:r>
            </a:p>
          </p:txBody>
        </p:sp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id="{39C1549A-8A50-E842-FB00-EE46AADD9060}"/>
              </a:ext>
            </a:extLst>
          </p:cNvPr>
          <p:cNvGrpSpPr/>
          <p:nvPr/>
        </p:nvGrpSpPr>
        <p:grpSpPr>
          <a:xfrm>
            <a:off x="992238" y="6082605"/>
            <a:ext cx="637878" cy="637877"/>
            <a:chOff x="0" y="0"/>
            <a:chExt cx="850503" cy="850503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9499E2A-6F0D-0543-12AD-126F379742F7}"/>
                </a:ext>
              </a:extLst>
            </p:cNvPr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3B3C3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BC199B88-D424-EE71-187F-BB9BCA891850}"/>
              </a:ext>
            </a:extLst>
          </p:cNvPr>
          <p:cNvGrpSpPr/>
          <p:nvPr/>
        </p:nvGrpSpPr>
        <p:grpSpPr>
          <a:xfrm>
            <a:off x="1913632" y="6179939"/>
            <a:ext cx="3544044" cy="442912"/>
            <a:chOff x="0" y="0"/>
            <a:chExt cx="4725392" cy="590550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141312F5-C455-CA67-95B6-9CA03DF7FC58}"/>
                </a:ext>
              </a:extLst>
            </p:cNvPr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>
              <a:extLst>
                <a:ext uri="{FF2B5EF4-FFF2-40B4-BE49-F238E27FC236}">
                  <a16:creationId xmlns:a16="http://schemas.microsoft.com/office/drawing/2014/main" id="{91206830-B732-005F-B1CB-24690A8FE596}"/>
                </a:ext>
              </a:extLst>
            </p:cNvPr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Événements</a:t>
              </a:r>
            </a:p>
          </p:txBody>
        </p:sp>
      </p:grpSp>
      <p:grpSp>
        <p:nvGrpSpPr>
          <p:cNvPr id="31" name="Group 31">
            <a:extLst>
              <a:ext uri="{FF2B5EF4-FFF2-40B4-BE49-F238E27FC236}">
                <a16:creationId xmlns:a16="http://schemas.microsoft.com/office/drawing/2014/main" id="{BECD87DD-4FB6-EA91-6C35-68AAD1AE19E3}"/>
              </a:ext>
            </a:extLst>
          </p:cNvPr>
          <p:cNvGrpSpPr/>
          <p:nvPr/>
        </p:nvGrpSpPr>
        <p:grpSpPr>
          <a:xfrm>
            <a:off x="1913632" y="6792962"/>
            <a:ext cx="8524131" cy="453629"/>
            <a:chOff x="0" y="0"/>
            <a:chExt cx="11365508" cy="604838"/>
          </a:xfrm>
        </p:grpSpPr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5143CA5F-D027-89BC-5A97-4ABB03417777}"/>
                </a:ext>
              </a:extLst>
            </p:cNvPr>
            <p:cNvSpPr/>
            <p:nvPr/>
          </p:nvSpPr>
          <p:spPr>
            <a:xfrm>
              <a:off x="0" y="0"/>
              <a:ext cx="11365509" cy="604838"/>
            </a:xfrm>
            <a:custGeom>
              <a:avLst/>
              <a:gdLst/>
              <a:ahLst/>
              <a:cxnLst/>
              <a:rect l="l" t="t" r="r" b="b"/>
              <a:pathLst>
                <a:path w="11365509" h="604838">
                  <a:moveTo>
                    <a:pt x="0" y="0"/>
                  </a:moveTo>
                  <a:lnTo>
                    <a:pt x="11365509" y="0"/>
                  </a:lnTo>
                  <a:lnTo>
                    <a:pt x="1136550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33">
              <a:extLst>
                <a:ext uri="{FF2B5EF4-FFF2-40B4-BE49-F238E27FC236}">
                  <a16:creationId xmlns:a16="http://schemas.microsoft.com/office/drawing/2014/main" id="{F21076AF-B0F5-9DB5-A731-82829D365162}"/>
                </a:ext>
              </a:extLst>
            </p:cNvPr>
            <p:cNvSpPr txBox="1"/>
            <p:nvPr/>
          </p:nvSpPr>
          <p:spPr>
            <a:xfrm>
              <a:off x="0" y="-95250"/>
              <a:ext cx="1136550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Quiksilver Pro France annuel</a:t>
              </a:r>
            </a:p>
          </p:txBody>
        </p:sp>
      </p:grpSp>
      <p:grpSp>
        <p:nvGrpSpPr>
          <p:cNvPr id="34" name="Group 34">
            <a:extLst>
              <a:ext uri="{FF2B5EF4-FFF2-40B4-BE49-F238E27FC236}">
                <a16:creationId xmlns:a16="http://schemas.microsoft.com/office/drawing/2014/main" id="{A06C9FC5-D300-8072-E470-2DF002198947}"/>
              </a:ext>
            </a:extLst>
          </p:cNvPr>
          <p:cNvGrpSpPr/>
          <p:nvPr/>
        </p:nvGrpSpPr>
        <p:grpSpPr>
          <a:xfrm>
            <a:off x="992238" y="7813625"/>
            <a:ext cx="637878" cy="637877"/>
            <a:chOff x="0" y="0"/>
            <a:chExt cx="850503" cy="850503"/>
          </a:xfrm>
        </p:grpSpPr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E56DB5CD-42FD-3182-B1E7-D1434CAEA7A1}"/>
                </a:ext>
              </a:extLst>
            </p:cNvPr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3B3C3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6">
            <a:extLst>
              <a:ext uri="{FF2B5EF4-FFF2-40B4-BE49-F238E27FC236}">
                <a16:creationId xmlns:a16="http://schemas.microsoft.com/office/drawing/2014/main" id="{AC4231F4-78F0-FDAD-16F5-DA13DCE87543}"/>
              </a:ext>
            </a:extLst>
          </p:cNvPr>
          <p:cNvGrpSpPr/>
          <p:nvPr/>
        </p:nvGrpSpPr>
        <p:grpSpPr>
          <a:xfrm>
            <a:off x="1913632" y="7910959"/>
            <a:ext cx="3544044" cy="442912"/>
            <a:chOff x="0" y="0"/>
            <a:chExt cx="4725392" cy="590550"/>
          </a:xfrm>
        </p:grpSpPr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700A1CE6-DBC1-D3DD-9834-E363CBDC43CB}"/>
                </a:ext>
              </a:extLst>
            </p:cNvPr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38">
              <a:extLst>
                <a:ext uri="{FF2B5EF4-FFF2-40B4-BE49-F238E27FC236}">
                  <a16:creationId xmlns:a16="http://schemas.microsoft.com/office/drawing/2014/main" id="{82CBBD94-9B95-4650-4462-AA9D3D279D65}"/>
                </a:ext>
              </a:extLst>
            </p:cNvPr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 dirty="0" err="1">
                  <a:solidFill>
                    <a:srgbClr val="C2C4B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Économie</a:t>
              </a:r>
              <a:endParaRPr lang="en-US" sz="2750" b="1" dirty="0">
                <a:solidFill>
                  <a:srgbClr val="C2C4B5"/>
                </a:solidFill>
                <a:latin typeface="Arimo Bold"/>
                <a:ea typeface="Arimo Bold"/>
                <a:cs typeface="Arimo Bold"/>
                <a:sym typeface="Arimo Bold"/>
              </a:endParaRPr>
            </a:p>
          </p:txBody>
        </p:sp>
      </p:grpSp>
      <p:grpSp>
        <p:nvGrpSpPr>
          <p:cNvPr id="39" name="Group 39">
            <a:extLst>
              <a:ext uri="{FF2B5EF4-FFF2-40B4-BE49-F238E27FC236}">
                <a16:creationId xmlns:a16="http://schemas.microsoft.com/office/drawing/2014/main" id="{46D7AA0E-E991-E8DC-A68D-BFD5604548EA}"/>
              </a:ext>
            </a:extLst>
          </p:cNvPr>
          <p:cNvGrpSpPr/>
          <p:nvPr/>
        </p:nvGrpSpPr>
        <p:grpSpPr>
          <a:xfrm>
            <a:off x="1913632" y="8523982"/>
            <a:ext cx="8524131" cy="453629"/>
            <a:chOff x="0" y="0"/>
            <a:chExt cx="11365508" cy="604838"/>
          </a:xfrm>
        </p:grpSpPr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9B0345DB-B392-9F23-4997-722C3F8D176E}"/>
                </a:ext>
              </a:extLst>
            </p:cNvPr>
            <p:cNvSpPr/>
            <p:nvPr/>
          </p:nvSpPr>
          <p:spPr>
            <a:xfrm>
              <a:off x="0" y="0"/>
              <a:ext cx="11365509" cy="604838"/>
            </a:xfrm>
            <a:custGeom>
              <a:avLst/>
              <a:gdLst/>
              <a:ahLst/>
              <a:cxnLst/>
              <a:rect l="l" t="t" r="r" b="b"/>
              <a:pathLst>
                <a:path w="11365509" h="604838">
                  <a:moveTo>
                    <a:pt x="0" y="0"/>
                  </a:moveTo>
                  <a:lnTo>
                    <a:pt x="11365509" y="0"/>
                  </a:lnTo>
                  <a:lnTo>
                    <a:pt x="1136550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Box 41">
              <a:extLst>
                <a:ext uri="{FF2B5EF4-FFF2-40B4-BE49-F238E27FC236}">
                  <a16:creationId xmlns:a16="http://schemas.microsoft.com/office/drawing/2014/main" id="{115CD946-CFA5-1B78-CDCD-99DB42E71495}"/>
                </a:ext>
              </a:extLst>
            </p:cNvPr>
            <p:cNvSpPr txBox="1"/>
            <p:nvPr/>
          </p:nvSpPr>
          <p:spPr>
            <a:xfrm>
              <a:off x="0" y="-95250"/>
              <a:ext cx="1136550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20 M€ générés, 30,000 surfeurs par 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8135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B101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C1D1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306800" y="12281445"/>
            <a:ext cx="16303526" cy="1771947"/>
            <a:chOff x="0" y="0"/>
            <a:chExt cx="21738035" cy="23625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738034" cy="2362597"/>
            </a:xfrm>
            <a:custGeom>
              <a:avLst/>
              <a:gdLst/>
              <a:ahLst/>
              <a:cxnLst/>
              <a:rect l="l" t="t" r="r" b="b"/>
              <a:pathLst>
                <a:path w="21738034" h="2362597">
                  <a:moveTo>
                    <a:pt x="0" y="0"/>
                  </a:moveTo>
                  <a:lnTo>
                    <a:pt x="21738034" y="0"/>
                  </a:lnTo>
                  <a:lnTo>
                    <a:pt x="21738034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1738035" cy="24197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b="1" dirty="0" err="1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Gastronomie</a:t>
              </a:r>
              <a:r>
                <a:rPr lang="en-US" sz="5562" b="1" dirty="0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</a:t>
              </a:r>
              <a:r>
                <a:rPr lang="en-US" sz="5562" b="1" dirty="0" err="1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Biarrote</a:t>
              </a:r>
              <a:r>
                <a:rPr lang="en-US" sz="5562" b="1" dirty="0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: </a:t>
              </a:r>
              <a:r>
                <a:rPr lang="en-US" sz="5562" b="1" dirty="0" err="1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Saveurs</a:t>
              </a:r>
              <a:r>
                <a:rPr lang="en-US" sz="5562" b="1" dirty="0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de la Mer et de la Terre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2686540" y="-5448300"/>
            <a:ext cx="3544044" cy="442912"/>
            <a:chOff x="0" y="0"/>
            <a:chExt cx="4725392" cy="5905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 dirty="0" err="1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Produits</a:t>
              </a:r>
              <a:r>
                <a:rPr lang="en-US" sz="2750" b="1" dirty="0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de la </a:t>
              </a:r>
              <a:r>
                <a:rPr lang="en-US" sz="2750" b="1" dirty="0" err="1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mer</a:t>
              </a:r>
              <a:endParaRPr lang="en-US" sz="2750" b="1" dirty="0">
                <a:solidFill>
                  <a:srgbClr val="E1E5CD"/>
                </a:solidFill>
                <a:latin typeface="Arimo Bold"/>
                <a:ea typeface="Arimo Bold"/>
                <a:cs typeface="Arimo Bold"/>
                <a:sym typeface="Arimo Bold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11430000" y="-3009900"/>
            <a:ext cx="4972645" cy="453629"/>
            <a:chOff x="0" y="0"/>
            <a:chExt cx="6630193" cy="60483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630193" cy="604838"/>
            </a:xfrm>
            <a:custGeom>
              <a:avLst/>
              <a:gdLst/>
              <a:ahLst/>
              <a:cxnLst/>
              <a:rect l="l" t="t" r="r" b="b"/>
              <a:pathLst>
                <a:path w="6630193" h="604838">
                  <a:moveTo>
                    <a:pt x="0" y="0"/>
                  </a:moveTo>
                  <a:lnTo>
                    <a:pt x="6630193" y="0"/>
                  </a:lnTo>
                  <a:lnTo>
                    <a:pt x="6630193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95250"/>
              <a:ext cx="6630193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Poissons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frais, fruits de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mer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variés</a:t>
              </a:r>
              <a:endParaRPr lang="en-US" sz="2187" dirty="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7467600" y="11010900"/>
            <a:ext cx="3544044" cy="442912"/>
            <a:chOff x="0" y="0"/>
            <a:chExt cx="4725392" cy="59055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 dirty="0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Influences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3393400" y="-453628"/>
            <a:ext cx="4972645" cy="907256"/>
            <a:chOff x="0" y="0"/>
            <a:chExt cx="6630193" cy="120967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630193" cy="1209675"/>
            </a:xfrm>
            <a:custGeom>
              <a:avLst/>
              <a:gdLst/>
              <a:ahLst/>
              <a:cxnLst/>
              <a:rect l="l" t="t" r="r" b="b"/>
              <a:pathLst>
                <a:path w="6630193" h="1209675">
                  <a:moveTo>
                    <a:pt x="0" y="0"/>
                  </a:moveTo>
                  <a:lnTo>
                    <a:pt x="6630193" y="0"/>
                  </a:lnTo>
                  <a:lnTo>
                    <a:pt x="6630193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95250"/>
              <a:ext cx="6630193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Cuisine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basque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et espagnole riches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en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 </a:t>
              </a: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saveurs</a:t>
              </a:r>
              <a:endParaRPr lang="en-US" sz="2187" dirty="0">
                <a:solidFill>
                  <a:srgbClr val="C2C4B5"/>
                </a:solidFill>
                <a:latin typeface="Bitter"/>
                <a:ea typeface="Bitter"/>
                <a:cs typeface="Bitter"/>
                <a:sym typeface="Bitter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-10439400" y="8191500"/>
            <a:ext cx="3544044" cy="442912"/>
            <a:chOff x="0" y="0"/>
            <a:chExt cx="4725392" cy="59055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4725392" cy="628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 dirty="0">
                  <a:solidFill>
                    <a:srgbClr val="E1E5CD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Plats phares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10441858" y="514946"/>
            <a:ext cx="4972645" cy="907256"/>
            <a:chOff x="0" y="0"/>
            <a:chExt cx="6630193" cy="120967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630193" cy="1209675"/>
            </a:xfrm>
            <a:custGeom>
              <a:avLst/>
              <a:gdLst/>
              <a:ahLst/>
              <a:cxnLst/>
              <a:rect l="l" t="t" r="r" b="b"/>
              <a:pathLst>
                <a:path w="6630193" h="1209675">
                  <a:moveTo>
                    <a:pt x="0" y="0"/>
                  </a:moveTo>
                  <a:lnTo>
                    <a:pt x="6630193" y="0"/>
                  </a:lnTo>
                  <a:lnTo>
                    <a:pt x="6630193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95250"/>
              <a:ext cx="6630193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 err="1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Ragoûts</a:t>
              </a:r>
              <a:r>
                <a:rPr lang="en-US" sz="2187" dirty="0">
                  <a:solidFill>
                    <a:srgbClr val="C2C4B5"/>
                  </a:solidFill>
                  <a:latin typeface="Bitter"/>
                  <a:ea typeface="Bitter"/>
                  <a:cs typeface="Bitter"/>
                  <a:sym typeface="Bitter"/>
                </a:rPr>
                <a:t>, soupes, charcuterie et pâtisserie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662</Words>
  <Application>Microsoft Office PowerPoint</Application>
  <PresentationFormat>Custom</PresentationFormat>
  <Paragraphs>184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Arimo Bold</vt:lpstr>
      <vt:lpstr>Calibri</vt:lpstr>
      <vt:lpstr>Bitter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Bienvenue-a-Biarritz-Un-Joyau-de-la-Cote-Basque.pptx</dc:title>
  <cp:lastModifiedBy>bogdaann.mihai@gmail.com</cp:lastModifiedBy>
  <cp:revision>6</cp:revision>
  <dcterms:created xsi:type="dcterms:W3CDTF">2006-08-16T00:00:00Z</dcterms:created>
  <dcterms:modified xsi:type="dcterms:W3CDTF">2025-05-14T14:19:18Z</dcterms:modified>
  <dc:identifier>DAGnWE2DYtk</dc:identifier>
</cp:coreProperties>
</file>