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3" r:id="rId6"/>
    <p:sldId id="264" r:id="rId7"/>
    <p:sldId id="258" r:id="rId8"/>
    <p:sldId id="265" r:id="rId9"/>
    <p:sldId id="261" r:id="rId10"/>
    <p:sldId id="266" r:id="rId11"/>
    <p:sldId id="268" r:id="rId12"/>
    <p:sldId id="267" r:id="rId13"/>
    <p:sldId id="270" r:id="rId14"/>
    <p:sldId id="259"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13449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087A49-3887-4FC0-AB22-765C78DB3CF0}"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786324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3994878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146022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228182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4076590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391210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55763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1272522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3148968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087A49-3887-4FC0-AB22-765C78DB3CF0}"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211915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87A49-3887-4FC0-AB22-765C78DB3CF0}"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3644240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87A49-3887-4FC0-AB22-765C78DB3CF0}"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396691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87A49-3887-4FC0-AB22-765C78DB3CF0}"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248114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87A49-3887-4FC0-AB22-765C78DB3CF0}"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74449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087A49-3887-4FC0-AB22-765C78DB3CF0}"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22211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087A49-3887-4FC0-AB22-765C78DB3CF0}"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67A1B4-97BE-4976-8168-1FB914DD8619}" type="slidenum">
              <a:rPr lang="en-US" smtClean="0"/>
              <a:t>‹#›</a:t>
            </a:fld>
            <a:endParaRPr lang="en-US"/>
          </a:p>
        </p:txBody>
      </p:sp>
    </p:spTree>
    <p:extLst>
      <p:ext uri="{BB962C8B-B14F-4D97-AF65-F5344CB8AC3E}">
        <p14:creationId xmlns:p14="http://schemas.microsoft.com/office/powerpoint/2010/main" val="1548960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087A49-3887-4FC0-AB22-765C78DB3CF0}" type="datetimeFigureOut">
              <a:rPr lang="en-US" smtClean="0"/>
              <a:t>9/4/2024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67A1B4-97BE-4976-8168-1FB914DD8619}" type="slidenum">
              <a:rPr lang="en-US" smtClean="0"/>
              <a:t>‹#›</a:t>
            </a:fld>
            <a:endParaRPr lang="en-US"/>
          </a:p>
        </p:txBody>
      </p:sp>
    </p:spTree>
    <p:extLst>
      <p:ext uri="{BB962C8B-B14F-4D97-AF65-F5344CB8AC3E}">
        <p14:creationId xmlns:p14="http://schemas.microsoft.com/office/powerpoint/2010/main" val="9381961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stsmells.org/" TargetMode="External"/><Relationship Id="rId7" Type="http://schemas.openxmlformats.org/officeDocument/2006/relationships/hyperlink" Target="https://biblio.vub.ac.be/vubirfiles/76356600/SoCRATES_Scala_Radar_for_Test_Smells.pdf" TargetMode="External"/><Relationship Id="rId2" Type="http://schemas.openxmlformats.org/officeDocument/2006/relationships/hyperlink" Target="https://arxiv.org/pdf/2104.14640" TargetMode="External"/><Relationship Id="rId1" Type="http://schemas.openxmlformats.org/officeDocument/2006/relationships/slideLayout" Target="../slideLayouts/slideLayout2.xml"/><Relationship Id="rId6" Type="http://schemas.openxmlformats.org/officeDocument/2006/relationships/hyperlink" Target="https://code.google.com/archive/p/tsmells/source/default/commits?page=1" TargetMode="External"/><Relationship Id="rId5" Type="http://schemas.openxmlformats.org/officeDocument/2006/relationships/hyperlink" Target="https://scg.unibe.ch/wiki/alumni/stefanreichhart/testsmells" TargetMode="External"/><Relationship Id="rId4" Type="http://schemas.openxmlformats.org/officeDocument/2006/relationships/hyperlink" Target="https://github.com/JetBrains-Research/PyNo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2F37-D6AF-DAD1-518E-7FAB9405F8B4}"/>
              </a:ext>
            </a:extLst>
          </p:cNvPr>
          <p:cNvSpPr>
            <a:spLocks noGrp="1"/>
          </p:cNvSpPr>
          <p:nvPr>
            <p:ph type="ctrTitle"/>
          </p:nvPr>
        </p:nvSpPr>
        <p:spPr/>
        <p:txBody>
          <a:bodyPr/>
          <a:lstStyle/>
          <a:p>
            <a:r>
              <a:rPr lang="en-US"/>
              <a:t>Test Smell Detection Tools</a:t>
            </a:r>
          </a:p>
        </p:txBody>
      </p:sp>
      <p:sp>
        <p:nvSpPr>
          <p:cNvPr id="3" name="Subtitle 2">
            <a:extLst>
              <a:ext uri="{FF2B5EF4-FFF2-40B4-BE49-F238E27FC236}">
                <a16:creationId xmlns:a16="http://schemas.microsoft.com/office/drawing/2014/main" id="{D94B570D-6992-E1DA-D154-6559705C838E}"/>
              </a:ext>
            </a:extLst>
          </p:cNvPr>
          <p:cNvSpPr>
            <a:spLocks noGrp="1"/>
          </p:cNvSpPr>
          <p:nvPr>
            <p:ph type="subTitle" idx="1"/>
          </p:nvPr>
        </p:nvSpPr>
        <p:spPr/>
        <p:txBody>
          <a:bodyPr/>
          <a:lstStyle/>
          <a:p>
            <a:r>
              <a:rPr lang="en-US"/>
              <a:t>Grigore Mihai-C</a:t>
            </a:r>
            <a:r>
              <a:rPr lang="ro-RO"/>
              <a:t>ătălin (342)</a:t>
            </a:r>
            <a:endParaRPr lang="en-US"/>
          </a:p>
        </p:txBody>
      </p:sp>
    </p:spTree>
    <p:extLst>
      <p:ext uri="{BB962C8B-B14F-4D97-AF65-F5344CB8AC3E}">
        <p14:creationId xmlns:p14="http://schemas.microsoft.com/office/powerpoint/2010/main" val="389421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032-902C-CBF1-DFB8-0EF182AFAA99}"/>
              </a:ext>
            </a:extLst>
          </p:cNvPr>
          <p:cNvSpPr>
            <a:spLocks noGrp="1"/>
          </p:cNvSpPr>
          <p:nvPr>
            <p:ph type="title"/>
          </p:nvPr>
        </p:nvSpPr>
        <p:spPr/>
        <p:txBody>
          <a:bodyPr/>
          <a:lstStyle/>
          <a:p>
            <a:pPr algn="l"/>
            <a:r>
              <a:rPr lang="en-US"/>
              <a:t>TSDetect vs PyNose</a:t>
            </a:r>
          </a:p>
        </p:txBody>
      </p:sp>
      <p:sp>
        <p:nvSpPr>
          <p:cNvPr id="3" name="Content Placeholder 2">
            <a:extLst>
              <a:ext uri="{FF2B5EF4-FFF2-40B4-BE49-F238E27FC236}">
                <a16:creationId xmlns:a16="http://schemas.microsoft.com/office/drawing/2014/main" id="{012BE353-78BC-1D08-7C3A-AA9580630331}"/>
              </a:ext>
            </a:extLst>
          </p:cNvPr>
          <p:cNvSpPr>
            <a:spLocks noGrp="1"/>
          </p:cNvSpPr>
          <p:nvPr>
            <p:ph idx="1"/>
          </p:nvPr>
        </p:nvSpPr>
        <p:spPr>
          <a:xfrm>
            <a:off x="1484311" y="2114488"/>
            <a:ext cx="10018713" cy="3124201"/>
          </a:xfrm>
        </p:spPr>
        <p:txBody>
          <a:bodyPr/>
          <a:lstStyle/>
          <a:p>
            <a:r>
              <a:rPr lang="en-US"/>
              <a:t>PyNose este mai usor de folosit decat TSDetect (nu necesita crearea unui fisier csv sau rularea unor comenzi in consola), ci este folosit direct in IDE</a:t>
            </a:r>
          </a:p>
          <a:p>
            <a:r>
              <a:rPr lang="en-US"/>
              <a:t>PyNose este mai eficient pentru a rezolva defectele de testare. TSDetect nu indica nici macar linia de cod pentru fiecare test smell, pe cand PyNose nu doar ca face highlight in IDE unde este problema, ci ofera si suport pentru refactoring automat:</a:t>
            </a:r>
          </a:p>
          <a:p>
            <a:endParaRPr lang="en-US"/>
          </a:p>
        </p:txBody>
      </p:sp>
      <p:pic>
        <p:nvPicPr>
          <p:cNvPr id="5" name="Picture 4">
            <a:extLst>
              <a:ext uri="{FF2B5EF4-FFF2-40B4-BE49-F238E27FC236}">
                <a16:creationId xmlns:a16="http://schemas.microsoft.com/office/drawing/2014/main" id="{E696E3EA-9356-7CB4-C5DB-7B4610913CBD}"/>
              </a:ext>
            </a:extLst>
          </p:cNvPr>
          <p:cNvPicPr>
            <a:picLocks noChangeAspect="1"/>
          </p:cNvPicPr>
          <p:nvPr/>
        </p:nvPicPr>
        <p:blipFill>
          <a:blip r:embed="rId2"/>
          <a:stretch>
            <a:fillRect/>
          </a:stretch>
        </p:blipFill>
        <p:spPr>
          <a:xfrm>
            <a:off x="3704891" y="4770583"/>
            <a:ext cx="4782217" cy="1752845"/>
          </a:xfrm>
          <a:prstGeom prst="rect">
            <a:avLst/>
          </a:prstGeom>
        </p:spPr>
      </p:pic>
    </p:spTree>
    <p:extLst>
      <p:ext uri="{BB962C8B-B14F-4D97-AF65-F5344CB8AC3E}">
        <p14:creationId xmlns:p14="http://schemas.microsoft.com/office/powerpoint/2010/main" val="64115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2C58-08FB-B59F-EB31-8DDD4C73950A}"/>
              </a:ext>
            </a:extLst>
          </p:cNvPr>
          <p:cNvSpPr>
            <a:spLocks noGrp="1"/>
          </p:cNvSpPr>
          <p:nvPr>
            <p:ph type="title"/>
          </p:nvPr>
        </p:nvSpPr>
        <p:spPr/>
        <p:txBody>
          <a:bodyPr/>
          <a:lstStyle/>
          <a:p>
            <a:pPr algn="l"/>
            <a:r>
              <a:rPr lang="en-US"/>
              <a:t>TSDetect vs PyNose</a:t>
            </a:r>
          </a:p>
        </p:txBody>
      </p:sp>
      <p:sp>
        <p:nvSpPr>
          <p:cNvPr id="3" name="Content Placeholder 2">
            <a:extLst>
              <a:ext uri="{FF2B5EF4-FFF2-40B4-BE49-F238E27FC236}">
                <a16:creationId xmlns:a16="http://schemas.microsoft.com/office/drawing/2014/main" id="{302DDCDB-0BBF-4624-B486-B8784B1B39E3}"/>
              </a:ext>
            </a:extLst>
          </p:cNvPr>
          <p:cNvSpPr>
            <a:spLocks noGrp="1"/>
          </p:cNvSpPr>
          <p:nvPr>
            <p:ph idx="1"/>
          </p:nvPr>
        </p:nvSpPr>
        <p:spPr>
          <a:xfrm>
            <a:off x="1484311" y="1383144"/>
            <a:ext cx="10018713" cy="3124201"/>
          </a:xfrm>
        </p:spPr>
        <p:txBody>
          <a:bodyPr/>
          <a:lstStyle/>
          <a:p>
            <a:r>
              <a:rPr lang="en-US"/>
              <a:t>Conform documentatiei PyNose, tool-ul poate fi configurat astfel incat sa activam / dezactivam detectia anumitor test smells, insa eu nu am gasit setarea respective in PyCharm.</a:t>
            </a:r>
          </a:p>
          <a:p>
            <a:endParaRPr lang="en-US"/>
          </a:p>
        </p:txBody>
      </p:sp>
      <p:pic>
        <p:nvPicPr>
          <p:cNvPr id="5" name="Picture 4">
            <a:extLst>
              <a:ext uri="{FF2B5EF4-FFF2-40B4-BE49-F238E27FC236}">
                <a16:creationId xmlns:a16="http://schemas.microsoft.com/office/drawing/2014/main" id="{A22B15B9-87A9-7595-92D0-2ADD3C3B4D48}"/>
              </a:ext>
            </a:extLst>
          </p:cNvPr>
          <p:cNvPicPr>
            <a:picLocks noChangeAspect="1"/>
          </p:cNvPicPr>
          <p:nvPr/>
        </p:nvPicPr>
        <p:blipFill>
          <a:blip r:embed="rId2"/>
          <a:stretch>
            <a:fillRect/>
          </a:stretch>
        </p:blipFill>
        <p:spPr>
          <a:xfrm>
            <a:off x="5929375" y="3616034"/>
            <a:ext cx="5573650" cy="2556165"/>
          </a:xfrm>
          <a:prstGeom prst="rect">
            <a:avLst/>
          </a:prstGeom>
        </p:spPr>
      </p:pic>
      <p:pic>
        <p:nvPicPr>
          <p:cNvPr id="7" name="Picture 6">
            <a:extLst>
              <a:ext uri="{FF2B5EF4-FFF2-40B4-BE49-F238E27FC236}">
                <a16:creationId xmlns:a16="http://schemas.microsoft.com/office/drawing/2014/main" id="{79A62A24-F26F-79A8-989E-18D1691141C2}"/>
              </a:ext>
            </a:extLst>
          </p:cNvPr>
          <p:cNvPicPr>
            <a:picLocks noChangeAspect="1"/>
          </p:cNvPicPr>
          <p:nvPr/>
        </p:nvPicPr>
        <p:blipFill>
          <a:blip r:embed="rId3"/>
          <a:stretch>
            <a:fillRect/>
          </a:stretch>
        </p:blipFill>
        <p:spPr>
          <a:xfrm>
            <a:off x="2063589" y="4100168"/>
            <a:ext cx="2628483" cy="1641827"/>
          </a:xfrm>
          <a:prstGeom prst="rect">
            <a:avLst/>
          </a:prstGeom>
        </p:spPr>
      </p:pic>
    </p:spTree>
    <p:extLst>
      <p:ext uri="{BB962C8B-B14F-4D97-AF65-F5344CB8AC3E}">
        <p14:creationId xmlns:p14="http://schemas.microsoft.com/office/powerpoint/2010/main" val="356990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032-902C-CBF1-DFB8-0EF182AFAA99}"/>
              </a:ext>
            </a:extLst>
          </p:cNvPr>
          <p:cNvSpPr>
            <a:spLocks noGrp="1"/>
          </p:cNvSpPr>
          <p:nvPr>
            <p:ph type="title"/>
          </p:nvPr>
        </p:nvSpPr>
        <p:spPr/>
        <p:txBody>
          <a:bodyPr/>
          <a:lstStyle/>
          <a:p>
            <a:pPr algn="l"/>
            <a:r>
              <a:rPr lang="en-US"/>
              <a:t>TSDetect vs PyNose</a:t>
            </a:r>
          </a:p>
        </p:txBody>
      </p:sp>
      <p:sp>
        <p:nvSpPr>
          <p:cNvPr id="3" name="Content Placeholder 2">
            <a:extLst>
              <a:ext uri="{FF2B5EF4-FFF2-40B4-BE49-F238E27FC236}">
                <a16:creationId xmlns:a16="http://schemas.microsoft.com/office/drawing/2014/main" id="{012BE353-78BC-1D08-7C3A-AA9580630331}"/>
              </a:ext>
            </a:extLst>
          </p:cNvPr>
          <p:cNvSpPr>
            <a:spLocks noGrp="1"/>
          </p:cNvSpPr>
          <p:nvPr>
            <p:ph idx="1"/>
          </p:nvPr>
        </p:nvSpPr>
        <p:spPr>
          <a:xfrm>
            <a:off x="1484311" y="2114488"/>
            <a:ext cx="10018713" cy="3124201"/>
          </a:xfrm>
        </p:spPr>
        <p:txBody>
          <a:bodyPr/>
          <a:lstStyle/>
          <a:p>
            <a:r>
              <a:rPr lang="en-US"/>
              <a:t>TSDetect este mai versatil decat PyNose, in sensul ca este independent de IDE</a:t>
            </a:r>
          </a:p>
          <a:p>
            <a:r>
              <a:rPr lang="en-US"/>
              <a:t>In privinta numarului de defecte distincte recunoscute, cele doua tool-uri sunt relativ apropiate. TSDetect detecteaza 19 test smells, pe cand PyNose detecteaza 15.</a:t>
            </a:r>
          </a:p>
          <a:p>
            <a:endParaRPr lang="en-US"/>
          </a:p>
        </p:txBody>
      </p:sp>
    </p:spTree>
    <p:extLst>
      <p:ext uri="{BB962C8B-B14F-4D97-AF65-F5344CB8AC3E}">
        <p14:creationId xmlns:p14="http://schemas.microsoft.com/office/powerpoint/2010/main" val="268887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7127-3612-F11D-18D6-463F4C32B2DD}"/>
              </a:ext>
            </a:extLst>
          </p:cNvPr>
          <p:cNvSpPr>
            <a:spLocks noGrp="1"/>
          </p:cNvSpPr>
          <p:nvPr>
            <p:ph type="title"/>
          </p:nvPr>
        </p:nvSpPr>
        <p:spPr/>
        <p:txBody>
          <a:bodyPr/>
          <a:lstStyle/>
          <a:p>
            <a:pPr algn="l"/>
            <a:r>
              <a:rPr lang="ro-RO"/>
              <a:t>Concluzii</a:t>
            </a:r>
            <a:endParaRPr lang="en-US"/>
          </a:p>
        </p:txBody>
      </p:sp>
      <p:sp>
        <p:nvSpPr>
          <p:cNvPr id="3" name="Content Placeholder 2">
            <a:extLst>
              <a:ext uri="{FF2B5EF4-FFF2-40B4-BE49-F238E27FC236}">
                <a16:creationId xmlns:a16="http://schemas.microsoft.com/office/drawing/2014/main" id="{36321B45-7D24-F27B-04C9-28D47DDE9909}"/>
              </a:ext>
            </a:extLst>
          </p:cNvPr>
          <p:cNvSpPr>
            <a:spLocks noGrp="1"/>
          </p:cNvSpPr>
          <p:nvPr>
            <p:ph idx="1"/>
          </p:nvPr>
        </p:nvSpPr>
        <p:spPr/>
        <p:txBody>
          <a:bodyPr/>
          <a:lstStyle/>
          <a:p>
            <a:r>
              <a:rPr lang="ro-RO"/>
              <a:t>Am remarcat un deficit destul de accentuat ca număr de tool-uri disponibile pentru detectarea defectelor de testare automată.</a:t>
            </a:r>
          </a:p>
          <a:p>
            <a:r>
              <a:rPr lang="ro-RO"/>
              <a:t>Acestea au un potențial mare de a îmbunătăți calitatea testelor, fiind foarte util feature-ul de </a:t>
            </a:r>
            <a:r>
              <a:rPr lang="en-US"/>
              <a:t>“quick fix” sau refactorizare automat</a:t>
            </a:r>
            <a:r>
              <a:rPr lang="ro-RO"/>
              <a:t>ă. De aceea consider că ar trebui pus mai mult accent pe dezvoltarea de astfel de tool-uri de detecție. </a:t>
            </a:r>
            <a:r>
              <a:rPr lang="en-US"/>
              <a:t> </a:t>
            </a:r>
          </a:p>
        </p:txBody>
      </p:sp>
    </p:spTree>
    <p:extLst>
      <p:ext uri="{BB962C8B-B14F-4D97-AF65-F5344CB8AC3E}">
        <p14:creationId xmlns:p14="http://schemas.microsoft.com/office/powerpoint/2010/main" val="109397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9F8B-D8EE-8532-6A27-DF3A80E25F26}"/>
              </a:ext>
            </a:extLst>
          </p:cNvPr>
          <p:cNvSpPr>
            <a:spLocks noGrp="1"/>
          </p:cNvSpPr>
          <p:nvPr>
            <p:ph type="title"/>
          </p:nvPr>
        </p:nvSpPr>
        <p:spPr/>
        <p:txBody>
          <a:bodyPr/>
          <a:lstStyle/>
          <a:p>
            <a:pPr algn="l"/>
            <a:r>
              <a:rPr lang="en-US"/>
              <a:t>REFERIN</a:t>
            </a:r>
            <a:r>
              <a:rPr lang="ro-RO"/>
              <a:t>ȚE</a:t>
            </a:r>
            <a:endParaRPr lang="en-US"/>
          </a:p>
        </p:txBody>
      </p:sp>
      <p:sp>
        <p:nvSpPr>
          <p:cNvPr id="3" name="Content Placeholder 2">
            <a:extLst>
              <a:ext uri="{FF2B5EF4-FFF2-40B4-BE49-F238E27FC236}">
                <a16:creationId xmlns:a16="http://schemas.microsoft.com/office/drawing/2014/main" id="{9CFA635E-2278-A5D8-ECD0-B43B71D99337}"/>
              </a:ext>
            </a:extLst>
          </p:cNvPr>
          <p:cNvSpPr>
            <a:spLocks noGrp="1"/>
          </p:cNvSpPr>
          <p:nvPr>
            <p:ph idx="1"/>
          </p:nvPr>
        </p:nvSpPr>
        <p:spPr/>
        <p:txBody>
          <a:bodyPr>
            <a:normAutofit fontScale="77500" lnSpcReduction="20000"/>
          </a:bodyPr>
          <a:lstStyle/>
          <a:p>
            <a:r>
              <a:rPr lang="en-US"/>
              <a:t>[1] </a:t>
            </a:r>
            <a:r>
              <a:rPr lang="en-US">
                <a:hlinkClick r:id="rId2"/>
              </a:rPr>
              <a:t>https://arxiv.org/pdf/2104.14640</a:t>
            </a:r>
            <a:r>
              <a:rPr lang="en-US"/>
              <a:t>, accesat la data de 05.08.2024</a:t>
            </a:r>
          </a:p>
          <a:p>
            <a:r>
              <a:rPr lang="en-US"/>
              <a:t>[2] </a:t>
            </a:r>
            <a:r>
              <a:rPr lang="en-US">
                <a:hlinkClick r:id="rId3"/>
              </a:rPr>
              <a:t>https://testsmells.org</a:t>
            </a:r>
            <a:r>
              <a:rPr lang="en-US"/>
              <a:t>, accesat la data de 25.08.2024</a:t>
            </a:r>
          </a:p>
          <a:p>
            <a:r>
              <a:rPr lang="en-US"/>
              <a:t>[3]</a:t>
            </a:r>
            <a:r>
              <a:rPr lang="ro-RO"/>
              <a:t> </a:t>
            </a:r>
            <a:r>
              <a:rPr lang="ro-RO">
                <a:hlinkClick r:id="rId4"/>
              </a:rPr>
              <a:t>https://github.com/JetBrains-Research/PyNose</a:t>
            </a:r>
            <a:r>
              <a:rPr lang="ro-RO"/>
              <a:t>, accesat la data de 25.08.2024</a:t>
            </a:r>
          </a:p>
          <a:p>
            <a:r>
              <a:rPr lang="en-US"/>
              <a:t>[4] </a:t>
            </a:r>
            <a:r>
              <a:rPr lang="en-US">
                <a:hlinkClick r:id="rId5"/>
              </a:rPr>
              <a:t>https://scg.unibe.ch/wiki/alumni/stefanreichhart/testsmells</a:t>
            </a:r>
            <a:r>
              <a:rPr lang="en-US"/>
              <a:t>, accesat la data de 25.08.2024</a:t>
            </a:r>
          </a:p>
          <a:p>
            <a:r>
              <a:rPr lang="en-US"/>
              <a:t>[5]</a:t>
            </a:r>
            <a:r>
              <a:rPr lang="en-US">
                <a:hlinkClick r:id="rId6"/>
              </a:rPr>
              <a:t>https://code.google.com/archive/p/tsmells/source/default/commits?page=1</a:t>
            </a:r>
            <a:r>
              <a:rPr lang="en-US"/>
              <a:t>, accesat la data de 25.08.2024</a:t>
            </a:r>
          </a:p>
          <a:p>
            <a:r>
              <a:rPr lang="en-US"/>
              <a:t>[6] </a:t>
            </a:r>
            <a:r>
              <a:rPr lang="en-US">
                <a:hlinkClick r:id="rId7"/>
              </a:rPr>
              <a:t>https://biblio.vub.ac.be/vubirfiles/76356600/SoCRATES_Scala_Radar_for_Test_Smells.pdf</a:t>
            </a:r>
            <a:r>
              <a:rPr lang="en-US"/>
              <a:t>, accesat la data de 25.08.2024</a:t>
            </a:r>
          </a:p>
          <a:p>
            <a:endParaRPr lang="en-US"/>
          </a:p>
        </p:txBody>
      </p:sp>
    </p:spTree>
    <p:extLst>
      <p:ext uri="{BB962C8B-B14F-4D97-AF65-F5344CB8AC3E}">
        <p14:creationId xmlns:p14="http://schemas.microsoft.com/office/powerpoint/2010/main" val="141615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35E02-6D5C-AE1B-D76F-EA64B04928C9}"/>
              </a:ext>
            </a:extLst>
          </p:cNvPr>
          <p:cNvSpPr>
            <a:spLocks noGrp="1"/>
          </p:cNvSpPr>
          <p:nvPr>
            <p:ph idx="1"/>
          </p:nvPr>
        </p:nvSpPr>
        <p:spPr>
          <a:xfrm>
            <a:off x="2638856" y="1866899"/>
            <a:ext cx="10018713" cy="3124201"/>
          </a:xfrm>
        </p:spPr>
        <p:txBody>
          <a:bodyPr>
            <a:normAutofit/>
          </a:bodyPr>
          <a:lstStyle/>
          <a:p>
            <a:pPr marL="0" indent="0">
              <a:buNone/>
            </a:pPr>
            <a:r>
              <a:rPr lang="en-US" sz="3600" b="1"/>
              <a:t>Mul</a:t>
            </a:r>
            <a:r>
              <a:rPr lang="ro-RO" sz="3600" b="1"/>
              <a:t>țumesc pentru timpul acordat!</a:t>
            </a:r>
            <a:endParaRPr lang="en-US" sz="3600" b="1"/>
          </a:p>
        </p:txBody>
      </p:sp>
    </p:spTree>
    <p:extLst>
      <p:ext uri="{BB962C8B-B14F-4D97-AF65-F5344CB8AC3E}">
        <p14:creationId xmlns:p14="http://schemas.microsoft.com/office/powerpoint/2010/main" val="120476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C6E6-628C-E89D-8193-50948CDDCCC8}"/>
              </a:ext>
            </a:extLst>
          </p:cNvPr>
          <p:cNvSpPr>
            <a:spLocks noGrp="1"/>
          </p:cNvSpPr>
          <p:nvPr>
            <p:ph type="title"/>
          </p:nvPr>
        </p:nvSpPr>
        <p:spPr/>
        <p:txBody>
          <a:bodyPr/>
          <a:lstStyle/>
          <a:p>
            <a:pPr algn="l"/>
            <a:r>
              <a:rPr lang="ro-RO"/>
              <a:t>CONTEXT</a:t>
            </a:r>
            <a:endParaRPr lang="en-US"/>
          </a:p>
        </p:txBody>
      </p:sp>
      <p:sp>
        <p:nvSpPr>
          <p:cNvPr id="3" name="Content Placeholder 2">
            <a:extLst>
              <a:ext uri="{FF2B5EF4-FFF2-40B4-BE49-F238E27FC236}">
                <a16:creationId xmlns:a16="http://schemas.microsoft.com/office/drawing/2014/main" id="{6C4525A1-85A6-C928-C2FA-3FA18948351C}"/>
              </a:ext>
            </a:extLst>
          </p:cNvPr>
          <p:cNvSpPr>
            <a:spLocks noGrp="1"/>
          </p:cNvSpPr>
          <p:nvPr>
            <p:ph idx="1"/>
          </p:nvPr>
        </p:nvSpPr>
        <p:spPr/>
        <p:txBody>
          <a:bodyPr/>
          <a:lstStyle/>
          <a:p>
            <a:r>
              <a:rPr lang="en-US"/>
              <a:t>Conceptul de “test smells” se refer</a:t>
            </a:r>
            <a:r>
              <a:rPr lang="ro-RO"/>
              <a:t>ă la scrierea de teste automate de slabă calitate care predispun codul la defecte și la dificultăți de mentenanță.</a:t>
            </a:r>
          </a:p>
          <a:p>
            <a:r>
              <a:rPr lang="ro-RO"/>
              <a:t>În acest proiect am ilustrat utilizarea </a:t>
            </a:r>
            <a:r>
              <a:rPr lang="en-US"/>
              <a:t>unor </a:t>
            </a:r>
            <a:r>
              <a:rPr lang="ro-RO"/>
              <a:t>tool-uri de detectare a unor test smells</a:t>
            </a:r>
            <a:r>
              <a:rPr lang="en-US"/>
              <a:t> pentru limbajele Java </a:t>
            </a:r>
            <a:r>
              <a:rPr lang="ro-RO"/>
              <a:t>și Python</a:t>
            </a:r>
            <a:r>
              <a:rPr lang="en-US"/>
              <a:t>.</a:t>
            </a:r>
          </a:p>
        </p:txBody>
      </p:sp>
    </p:spTree>
    <p:extLst>
      <p:ext uri="{BB962C8B-B14F-4D97-AF65-F5344CB8AC3E}">
        <p14:creationId xmlns:p14="http://schemas.microsoft.com/office/powerpoint/2010/main" val="134961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28EC-7325-34A4-F2E6-16A2ED1A2F75}"/>
              </a:ext>
            </a:extLst>
          </p:cNvPr>
          <p:cNvSpPr>
            <a:spLocks noGrp="1"/>
          </p:cNvSpPr>
          <p:nvPr>
            <p:ph type="title"/>
          </p:nvPr>
        </p:nvSpPr>
        <p:spPr/>
        <p:txBody>
          <a:bodyPr/>
          <a:lstStyle/>
          <a:p>
            <a:pPr algn="l"/>
            <a:r>
              <a:rPr lang="en-US"/>
              <a:t>ALEGERE TOOL-URI</a:t>
            </a:r>
          </a:p>
        </p:txBody>
      </p:sp>
      <p:sp>
        <p:nvSpPr>
          <p:cNvPr id="7" name="Content Placeholder 6">
            <a:extLst>
              <a:ext uri="{FF2B5EF4-FFF2-40B4-BE49-F238E27FC236}">
                <a16:creationId xmlns:a16="http://schemas.microsoft.com/office/drawing/2014/main" id="{EC85A909-48FA-D6A4-9E09-D0FB2711F336}"/>
              </a:ext>
            </a:extLst>
          </p:cNvPr>
          <p:cNvSpPr>
            <a:spLocks noGrp="1"/>
          </p:cNvSpPr>
          <p:nvPr>
            <p:ph idx="1"/>
          </p:nvPr>
        </p:nvSpPr>
        <p:spPr/>
        <p:txBody>
          <a:bodyPr/>
          <a:lstStyle/>
          <a:p>
            <a:r>
              <a:rPr lang="en-US"/>
              <a:t>In articolul suport sunt identificate tool-uri doar pentru 4 limbaje de programare: Java (39 de tipuri de smells), Smalltalk (28 de tipuri de smells), C++ (12 tipuri de smells), Scala (6 tipuri de smells).</a:t>
            </a:r>
          </a:p>
          <a:p>
            <a:r>
              <a:rPr lang="en-US"/>
              <a:t>Dintre acestea am </a:t>
            </a:r>
            <a:r>
              <a:rPr lang="ro-RO"/>
              <a:t>încercat să aleg pentru fiecare limbaj tool-ul care detectează cele mai multe test smells.</a:t>
            </a:r>
            <a:endParaRPr lang="en-US"/>
          </a:p>
          <a:p>
            <a:endParaRPr lang="en-US"/>
          </a:p>
        </p:txBody>
      </p:sp>
    </p:spTree>
    <p:extLst>
      <p:ext uri="{BB962C8B-B14F-4D97-AF65-F5344CB8AC3E}">
        <p14:creationId xmlns:p14="http://schemas.microsoft.com/office/powerpoint/2010/main" val="415803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FDDB-309B-005C-C1A4-31B8EE5862EC}"/>
              </a:ext>
            </a:extLst>
          </p:cNvPr>
          <p:cNvSpPr>
            <a:spLocks noGrp="1"/>
          </p:cNvSpPr>
          <p:nvPr>
            <p:ph type="title"/>
          </p:nvPr>
        </p:nvSpPr>
        <p:spPr/>
        <p:txBody>
          <a:bodyPr/>
          <a:lstStyle/>
          <a:p>
            <a:pPr algn="l"/>
            <a:r>
              <a:rPr lang="en-US"/>
              <a:t>ALEGERE TOOL-URI</a:t>
            </a:r>
          </a:p>
        </p:txBody>
      </p:sp>
      <p:pic>
        <p:nvPicPr>
          <p:cNvPr id="5" name="Content Placeholder 4">
            <a:extLst>
              <a:ext uri="{FF2B5EF4-FFF2-40B4-BE49-F238E27FC236}">
                <a16:creationId xmlns:a16="http://schemas.microsoft.com/office/drawing/2014/main" id="{929E8E72-5484-4D13-4AF3-137A9A85267B}"/>
              </a:ext>
            </a:extLst>
          </p:cNvPr>
          <p:cNvPicPr>
            <a:picLocks noGrp="1" noChangeAspect="1"/>
          </p:cNvPicPr>
          <p:nvPr>
            <p:ph idx="1"/>
          </p:nvPr>
        </p:nvPicPr>
        <p:blipFill>
          <a:blip r:embed="rId2"/>
          <a:stretch>
            <a:fillRect/>
          </a:stretch>
        </p:blipFill>
        <p:spPr>
          <a:xfrm>
            <a:off x="1055452" y="1926453"/>
            <a:ext cx="10201533" cy="4931547"/>
          </a:xfrm>
        </p:spPr>
      </p:pic>
    </p:spTree>
    <p:extLst>
      <p:ext uri="{BB962C8B-B14F-4D97-AF65-F5344CB8AC3E}">
        <p14:creationId xmlns:p14="http://schemas.microsoft.com/office/powerpoint/2010/main" val="97816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0374-322F-E00E-3789-E694B947CE29}"/>
              </a:ext>
            </a:extLst>
          </p:cNvPr>
          <p:cNvSpPr>
            <a:spLocks noGrp="1"/>
          </p:cNvSpPr>
          <p:nvPr>
            <p:ph type="title"/>
          </p:nvPr>
        </p:nvSpPr>
        <p:spPr/>
        <p:txBody>
          <a:bodyPr/>
          <a:lstStyle/>
          <a:p>
            <a:pPr algn="l"/>
            <a:r>
              <a:rPr lang="en-US"/>
              <a:t>Deprecated Tools</a:t>
            </a:r>
          </a:p>
        </p:txBody>
      </p:sp>
      <p:sp>
        <p:nvSpPr>
          <p:cNvPr id="3" name="Content Placeholder 2">
            <a:extLst>
              <a:ext uri="{FF2B5EF4-FFF2-40B4-BE49-F238E27FC236}">
                <a16:creationId xmlns:a16="http://schemas.microsoft.com/office/drawing/2014/main" id="{4463863B-2DF6-11B3-AF78-F03533A2883F}"/>
              </a:ext>
            </a:extLst>
          </p:cNvPr>
          <p:cNvSpPr>
            <a:spLocks noGrp="1"/>
          </p:cNvSpPr>
          <p:nvPr>
            <p:ph idx="1"/>
          </p:nvPr>
        </p:nvSpPr>
        <p:spPr>
          <a:xfrm>
            <a:off x="1484311" y="2134019"/>
            <a:ext cx="3724998" cy="3124201"/>
          </a:xfrm>
        </p:spPr>
        <p:txBody>
          <a:bodyPr/>
          <a:lstStyle/>
          <a:p>
            <a:r>
              <a:rPr lang="en-US"/>
              <a:t>Problema a fost c</a:t>
            </a:r>
            <a:r>
              <a:rPr lang="ro-RO"/>
              <a:t>ă majoritatea tool-urilor identificate nu sunt întreținute activ și nu funcționează coerent.</a:t>
            </a:r>
          </a:p>
          <a:p>
            <a:endParaRPr lang="en-US"/>
          </a:p>
        </p:txBody>
      </p:sp>
      <p:pic>
        <p:nvPicPr>
          <p:cNvPr id="6" name="Picture 5">
            <a:extLst>
              <a:ext uri="{FF2B5EF4-FFF2-40B4-BE49-F238E27FC236}">
                <a16:creationId xmlns:a16="http://schemas.microsoft.com/office/drawing/2014/main" id="{2D5BD6CE-0F2B-4CA7-CAE9-F780D9CE3EC5}"/>
              </a:ext>
            </a:extLst>
          </p:cNvPr>
          <p:cNvPicPr>
            <a:picLocks noChangeAspect="1"/>
          </p:cNvPicPr>
          <p:nvPr/>
        </p:nvPicPr>
        <p:blipFill>
          <a:blip r:embed="rId2"/>
          <a:stretch>
            <a:fillRect/>
          </a:stretch>
        </p:blipFill>
        <p:spPr>
          <a:xfrm>
            <a:off x="6493667" y="685800"/>
            <a:ext cx="4401164" cy="6020640"/>
          </a:xfrm>
          <a:prstGeom prst="rect">
            <a:avLst/>
          </a:prstGeom>
        </p:spPr>
      </p:pic>
    </p:spTree>
    <p:extLst>
      <p:ext uri="{BB962C8B-B14F-4D97-AF65-F5344CB8AC3E}">
        <p14:creationId xmlns:p14="http://schemas.microsoft.com/office/powerpoint/2010/main" val="112978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F962-DAFD-83AF-97FE-03B68AEDFFB9}"/>
              </a:ext>
            </a:extLst>
          </p:cNvPr>
          <p:cNvSpPr>
            <a:spLocks noGrp="1"/>
          </p:cNvSpPr>
          <p:nvPr>
            <p:ph type="title"/>
          </p:nvPr>
        </p:nvSpPr>
        <p:spPr/>
        <p:txBody>
          <a:bodyPr/>
          <a:lstStyle/>
          <a:p>
            <a:pPr algn="l"/>
            <a:r>
              <a:rPr lang="en-US"/>
              <a:t>Deprecated Tools</a:t>
            </a:r>
          </a:p>
        </p:txBody>
      </p:sp>
      <p:sp>
        <p:nvSpPr>
          <p:cNvPr id="7" name="Content Placeholder 6">
            <a:extLst>
              <a:ext uri="{FF2B5EF4-FFF2-40B4-BE49-F238E27FC236}">
                <a16:creationId xmlns:a16="http://schemas.microsoft.com/office/drawing/2014/main" id="{E5095F59-A37B-D6CD-1738-75C89C83903B}"/>
              </a:ext>
            </a:extLst>
          </p:cNvPr>
          <p:cNvSpPr>
            <a:spLocks noGrp="1"/>
          </p:cNvSpPr>
          <p:nvPr>
            <p:ph idx="1"/>
          </p:nvPr>
        </p:nvSpPr>
        <p:spPr>
          <a:xfrm>
            <a:off x="8645237" y="5103285"/>
            <a:ext cx="3014805" cy="841592"/>
          </a:xfrm>
        </p:spPr>
        <p:txBody>
          <a:bodyPr/>
          <a:lstStyle/>
          <a:p>
            <a:pPr marL="0" indent="0">
              <a:buNone/>
            </a:pPr>
            <a:r>
              <a:rPr lang="ro-RO"/>
              <a:t>TestLint (Smalltalk)</a:t>
            </a:r>
            <a:endParaRPr lang="en-US"/>
          </a:p>
        </p:txBody>
      </p:sp>
      <p:pic>
        <p:nvPicPr>
          <p:cNvPr id="9" name="Picture 8">
            <a:extLst>
              <a:ext uri="{FF2B5EF4-FFF2-40B4-BE49-F238E27FC236}">
                <a16:creationId xmlns:a16="http://schemas.microsoft.com/office/drawing/2014/main" id="{6546A4F0-8AB3-41F0-F12D-89CE5A73F491}"/>
              </a:ext>
            </a:extLst>
          </p:cNvPr>
          <p:cNvPicPr>
            <a:picLocks noChangeAspect="1"/>
          </p:cNvPicPr>
          <p:nvPr/>
        </p:nvPicPr>
        <p:blipFill>
          <a:blip r:embed="rId2"/>
          <a:stretch>
            <a:fillRect/>
          </a:stretch>
        </p:blipFill>
        <p:spPr>
          <a:xfrm>
            <a:off x="1484310" y="2096136"/>
            <a:ext cx="5726643" cy="2665727"/>
          </a:xfrm>
          <a:prstGeom prst="rect">
            <a:avLst/>
          </a:prstGeom>
        </p:spPr>
      </p:pic>
      <p:pic>
        <p:nvPicPr>
          <p:cNvPr id="13" name="Picture 12">
            <a:extLst>
              <a:ext uri="{FF2B5EF4-FFF2-40B4-BE49-F238E27FC236}">
                <a16:creationId xmlns:a16="http://schemas.microsoft.com/office/drawing/2014/main" id="{403129EF-C8DA-EE96-020D-C8DDC6227643}"/>
              </a:ext>
            </a:extLst>
          </p:cNvPr>
          <p:cNvPicPr>
            <a:picLocks noChangeAspect="1"/>
          </p:cNvPicPr>
          <p:nvPr/>
        </p:nvPicPr>
        <p:blipFill>
          <a:blip r:embed="rId3"/>
          <a:stretch>
            <a:fillRect/>
          </a:stretch>
        </p:blipFill>
        <p:spPr>
          <a:xfrm>
            <a:off x="1484310" y="5103285"/>
            <a:ext cx="6915690" cy="841592"/>
          </a:xfrm>
          <a:prstGeom prst="rect">
            <a:avLst/>
          </a:prstGeom>
        </p:spPr>
      </p:pic>
      <p:sp>
        <p:nvSpPr>
          <p:cNvPr id="14" name="Content Placeholder 6">
            <a:extLst>
              <a:ext uri="{FF2B5EF4-FFF2-40B4-BE49-F238E27FC236}">
                <a16:creationId xmlns:a16="http://schemas.microsoft.com/office/drawing/2014/main" id="{F6D78A51-2401-B7D4-7A8B-D435450F0498}"/>
              </a:ext>
            </a:extLst>
          </p:cNvPr>
          <p:cNvSpPr txBox="1">
            <a:spLocks/>
          </p:cNvSpPr>
          <p:nvPr/>
        </p:nvSpPr>
        <p:spPr>
          <a:xfrm>
            <a:off x="7615382" y="1790062"/>
            <a:ext cx="3014805"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ro-RO"/>
              <a:t>TestQ (C++)</a:t>
            </a:r>
            <a:endParaRPr lang="en-US"/>
          </a:p>
        </p:txBody>
      </p:sp>
    </p:spTree>
    <p:extLst>
      <p:ext uri="{BB962C8B-B14F-4D97-AF65-F5344CB8AC3E}">
        <p14:creationId xmlns:p14="http://schemas.microsoft.com/office/powerpoint/2010/main" val="422505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8F3A-E7E2-82E4-DD81-0AF2B0386B89}"/>
              </a:ext>
            </a:extLst>
          </p:cNvPr>
          <p:cNvSpPr>
            <a:spLocks noGrp="1"/>
          </p:cNvSpPr>
          <p:nvPr>
            <p:ph type="title"/>
          </p:nvPr>
        </p:nvSpPr>
        <p:spPr/>
        <p:txBody>
          <a:bodyPr/>
          <a:lstStyle/>
          <a:p>
            <a:pPr algn="l"/>
            <a:r>
              <a:rPr lang="ro-RO"/>
              <a:t>Java - TSDetect</a:t>
            </a:r>
            <a:endParaRPr lang="en-US"/>
          </a:p>
        </p:txBody>
      </p:sp>
      <p:pic>
        <p:nvPicPr>
          <p:cNvPr id="5" name="Content Placeholder 4">
            <a:extLst>
              <a:ext uri="{FF2B5EF4-FFF2-40B4-BE49-F238E27FC236}">
                <a16:creationId xmlns:a16="http://schemas.microsoft.com/office/drawing/2014/main" id="{984C29FE-97F9-9D1C-61E8-05A0F99C85BF}"/>
              </a:ext>
            </a:extLst>
          </p:cNvPr>
          <p:cNvPicPr>
            <a:picLocks noGrp="1" noChangeAspect="1"/>
          </p:cNvPicPr>
          <p:nvPr>
            <p:ph idx="1"/>
          </p:nvPr>
        </p:nvPicPr>
        <p:blipFill>
          <a:blip r:embed="rId2"/>
          <a:stretch>
            <a:fillRect/>
          </a:stretch>
        </p:blipFill>
        <p:spPr>
          <a:xfrm>
            <a:off x="1484310" y="2085110"/>
            <a:ext cx="6369641" cy="3752272"/>
          </a:xfrm>
        </p:spPr>
      </p:pic>
    </p:spTree>
    <p:extLst>
      <p:ext uri="{BB962C8B-B14F-4D97-AF65-F5344CB8AC3E}">
        <p14:creationId xmlns:p14="http://schemas.microsoft.com/office/powerpoint/2010/main" val="296689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9720-F456-3921-C6B5-BF2AE34845CD}"/>
              </a:ext>
            </a:extLst>
          </p:cNvPr>
          <p:cNvSpPr>
            <a:spLocks noGrp="1"/>
          </p:cNvSpPr>
          <p:nvPr>
            <p:ph type="title"/>
          </p:nvPr>
        </p:nvSpPr>
        <p:spPr/>
        <p:txBody>
          <a:bodyPr/>
          <a:lstStyle/>
          <a:p>
            <a:pPr algn="l"/>
            <a:r>
              <a:rPr lang="en-US"/>
              <a:t>Java - TSDetect</a:t>
            </a:r>
          </a:p>
        </p:txBody>
      </p:sp>
      <p:sp>
        <p:nvSpPr>
          <p:cNvPr id="3" name="Content Placeholder 2">
            <a:extLst>
              <a:ext uri="{FF2B5EF4-FFF2-40B4-BE49-F238E27FC236}">
                <a16:creationId xmlns:a16="http://schemas.microsoft.com/office/drawing/2014/main" id="{5BBC6FAB-4C50-5F8E-79FC-9F0853A4EFF6}"/>
              </a:ext>
            </a:extLst>
          </p:cNvPr>
          <p:cNvSpPr>
            <a:spLocks noGrp="1"/>
          </p:cNvSpPr>
          <p:nvPr>
            <p:ph idx="1"/>
          </p:nvPr>
        </p:nvSpPr>
        <p:spPr/>
        <p:txBody>
          <a:bodyPr/>
          <a:lstStyle/>
          <a:p>
            <a:r>
              <a:rPr lang="en-US"/>
              <a:t>Input = csv file</a:t>
            </a:r>
            <a:r>
              <a:rPr lang="ro-RO"/>
              <a:t> containing paths to test &amp; production files</a:t>
            </a:r>
            <a:endParaRPr lang="en-US"/>
          </a:p>
          <a:p>
            <a:r>
              <a:rPr lang="en-US"/>
              <a:t>Format:</a:t>
            </a:r>
            <a:endParaRPr lang="ro-RO"/>
          </a:p>
          <a:p>
            <a:r>
              <a:rPr lang="ro-RO"/>
              <a:t>Execution</a:t>
            </a:r>
            <a:r>
              <a:rPr lang="en-US"/>
              <a:t>: </a:t>
            </a:r>
            <a:r>
              <a:rPr lang="en-US">
                <a:latin typeface="Book Antiqua" panose="02040602050305030304" pitchFamily="18" charset="0"/>
              </a:rPr>
              <a:t>java -jar .\TestSmellDetector.jar testfiles.csv</a:t>
            </a:r>
          </a:p>
          <a:p>
            <a:r>
              <a:rPr lang="ro-RO"/>
              <a:t>Output = csv file containing number of test smells for each file</a:t>
            </a:r>
          </a:p>
          <a:p>
            <a:endParaRPr lang="en-US"/>
          </a:p>
          <a:p>
            <a:endParaRPr lang="en-US"/>
          </a:p>
        </p:txBody>
      </p:sp>
      <p:pic>
        <p:nvPicPr>
          <p:cNvPr id="7" name="Picture 6">
            <a:extLst>
              <a:ext uri="{FF2B5EF4-FFF2-40B4-BE49-F238E27FC236}">
                <a16:creationId xmlns:a16="http://schemas.microsoft.com/office/drawing/2014/main" id="{3B20ABDD-7B95-8CCC-C8F4-D1160ED22138}"/>
              </a:ext>
            </a:extLst>
          </p:cNvPr>
          <p:cNvPicPr>
            <a:picLocks noChangeAspect="1"/>
          </p:cNvPicPr>
          <p:nvPr/>
        </p:nvPicPr>
        <p:blipFill>
          <a:blip r:embed="rId2"/>
          <a:stretch>
            <a:fillRect/>
          </a:stretch>
        </p:blipFill>
        <p:spPr>
          <a:xfrm>
            <a:off x="3076115" y="3297586"/>
            <a:ext cx="4525006" cy="390580"/>
          </a:xfrm>
          <a:prstGeom prst="rect">
            <a:avLst/>
          </a:prstGeom>
        </p:spPr>
      </p:pic>
      <p:pic>
        <p:nvPicPr>
          <p:cNvPr id="11" name="Picture 10">
            <a:extLst>
              <a:ext uri="{FF2B5EF4-FFF2-40B4-BE49-F238E27FC236}">
                <a16:creationId xmlns:a16="http://schemas.microsoft.com/office/drawing/2014/main" id="{9F18E896-3B31-5CA3-728E-367B90076CB5}"/>
              </a:ext>
            </a:extLst>
          </p:cNvPr>
          <p:cNvPicPr>
            <a:picLocks noChangeAspect="1"/>
          </p:cNvPicPr>
          <p:nvPr/>
        </p:nvPicPr>
        <p:blipFill>
          <a:blip r:embed="rId3"/>
          <a:stretch>
            <a:fillRect/>
          </a:stretch>
        </p:blipFill>
        <p:spPr>
          <a:xfrm>
            <a:off x="1484310" y="4709332"/>
            <a:ext cx="9478698" cy="838317"/>
          </a:xfrm>
          <a:prstGeom prst="rect">
            <a:avLst/>
          </a:prstGeom>
        </p:spPr>
      </p:pic>
    </p:spTree>
    <p:extLst>
      <p:ext uri="{BB962C8B-B14F-4D97-AF65-F5344CB8AC3E}">
        <p14:creationId xmlns:p14="http://schemas.microsoft.com/office/powerpoint/2010/main" val="93976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38F1-0A2D-114E-588E-FA44758C5296}"/>
              </a:ext>
            </a:extLst>
          </p:cNvPr>
          <p:cNvSpPr>
            <a:spLocks noGrp="1"/>
          </p:cNvSpPr>
          <p:nvPr>
            <p:ph type="title"/>
          </p:nvPr>
        </p:nvSpPr>
        <p:spPr/>
        <p:txBody>
          <a:bodyPr/>
          <a:lstStyle/>
          <a:p>
            <a:pPr algn="l"/>
            <a:r>
              <a:rPr lang="ro-RO"/>
              <a:t>Python - PyNose</a:t>
            </a:r>
            <a:endParaRPr lang="en-US"/>
          </a:p>
        </p:txBody>
      </p:sp>
      <p:sp>
        <p:nvSpPr>
          <p:cNvPr id="3" name="Content Placeholder 2">
            <a:extLst>
              <a:ext uri="{FF2B5EF4-FFF2-40B4-BE49-F238E27FC236}">
                <a16:creationId xmlns:a16="http://schemas.microsoft.com/office/drawing/2014/main" id="{457C5BDD-96BA-3EDA-581C-5F6B7888F699}"/>
              </a:ext>
            </a:extLst>
          </p:cNvPr>
          <p:cNvSpPr>
            <a:spLocks noGrp="1"/>
          </p:cNvSpPr>
          <p:nvPr>
            <p:ph idx="1"/>
          </p:nvPr>
        </p:nvSpPr>
        <p:spPr>
          <a:xfrm>
            <a:off x="1484311" y="1161472"/>
            <a:ext cx="10018713" cy="3124201"/>
          </a:xfrm>
        </p:spPr>
        <p:txBody>
          <a:bodyPr/>
          <a:lstStyle/>
          <a:p>
            <a:r>
              <a:rPr lang="ro-RO"/>
              <a:t>Usage</a:t>
            </a:r>
            <a:r>
              <a:rPr lang="en-US"/>
              <a:t>: plugin pentru Pycharm</a:t>
            </a:r>
          </a:p>
          <a:p>
            <a:endParaRPr lang="en-US"/>
          </a:p>
        </p:txBody>
      </p:sp>
      <p:pic>
        <p:nvPicPr>
          <p:cNvPr id="7" name="Picture 6">
            <a:extLst>
              <a:ext uri="{FF2B5EF4-FFF2-40B4-BE49-F238E27FC236}">
                <a16:creationId xmlns:a16="http://schemas.microsoft.com/office/drawing/2014/main" id="{6C789108-2A0E-D923-9AC7-04C2BE7C2418}"/>
              </a:ext>
            </a:extLst>
          </p:cNvPr>
          <p:cNvPicPr>
            <a:picLocks noChangeAspect="1"/>
          </p:cNvPicPr>
          <p:nvPr/>
        </p:nvPicPr>
        <p:blipFill>
          <a:blip r:embed="rId2"/>
          <a:stretch>
            <a:fillRect/>
          </a:stretch>
        </p:blipFill>
        <p:spPr>
          <a:xfrm>
            <a:off x="1484311" y="3069358"/>
            <a:ext cx="5696745" cy="2086266"/>
          </a:xfrm>
          <a:prstGeom prst="rect">
            <a:avLst/>
          </a:prstGeom>
        </p:spPr>
      </p:pic>
    </p:spTree>
    <p:extLst>
      <p:ext uri="{BB962C8B-B14F-4D97-AF65-F5344CB8AC3E}">
        <p14:creationId xmlns:p14="http://schemas.microsoft.com/office/powerpoint/2010/main" val="3364079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3064</TotalTime>
  <Words>572</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 Antiqua</vt:lpstr>
      <vt:lpstr>Corbel</vt:lpstr>
      <vt:lpstr>Parallax</vt:lpstr>
      <vt:lpstr>Test Smell Detection Tools</vt:lpstr>
      <vt:lpstr>CONTEXT</vt:lpstr>
      <vt:lpstr>ALEGERE TOOL-URI</vt:lpstr>
      <vt:lpstr>ALEGERE TOOL-URI</vt:lpstr>
      <vt:lpstr>Deprecated Tools</vt:lpstr>
      <vt:lpstr>Deprecated Tools</vt:lpstr>
      <vt:lpstr>Java - TSDetect</vt:lpstr>
      <vt:lpstr>Java - TSDetect</vt:lpstr>
      <vt:lpstr>Python - PyNose</vt:lpstr>
      <vt:lpstr>TSDetect vs PyNose</vt:lpstr>
      <vt:lpstr>TSDetect vs PyNose</vt:lpstr>
      <vt:lpstr>TSDetect vs PyNose</vt:lpstr>
      <vt:lpstr>Concluzii</vt:lpstr>
      <vt:lpstr>REFERINȚE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Mihai</dc:creator>
  <cp:lastModifiedBy>Mihai</cp:lastModifiedBy>
  <cp:revision>8</cp:revision>
  <dcterms:created xsi:type="dcterms:W3CDTF">2024-08-16T20:44:05Z</dcterms:created>
  <dcterms:modified xsi:type="dcterms:W3CDTF">2024-09-04T18:22:13Z</dcterms:modified>
</cp:coreProperties>
</file>