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13" r:id="rId2"/>
  </p:sldMasterIdLst>
  <p:notesMasterIdLst>
    <p:notesMasterId r:id="rId11"/>
  </p:notesMasterIdLst>
  <p:handoutMasterIdLst>
    <p:handoutMasterId r:id="rId12"/>
  </p:handoutMasterIdLst>
  <p:sldIdLst>
    <p:sldId id="258" r:id="rId3"/>
    <p:sldId id="380" r:id="rId4"/>
    <p:sldId id="387" r:id="rId5"/>
    <p:sldId id="388" r:id="rId6"/>
    <p:sldId id="385" r:id="rId7"/>
    <p:sldId id="393" r:id="rId8"/>
    <p:sldId id="390" r:id="rId9"/>
    <p:sldId id="391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  <p15:guide id="8" pos="4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  <a:srgbClr val="9FD0DE"/>
    <a:srgbClr val="7FA7B2"/>
    <a:srgbClr val="6A8B94"/>
    <a:srgbClr val="91BDCA"/>
    <a:srgbClr val="279FC3"/>
    <a:srgbClr val="0098C5"/>
    <a:srgbClr val="004053"/>
    <a:srgbClr val="D8E1E6"/>
    <a:srgbClr val="4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796" autoAdjust="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orient="horz" pos="3744"/>
        <p:guide orient="horz" pos="640"/>
        <p:guide orient="horz" pos="1253"/>
        <p:guide pos="3839"/>
        <p:guide pos="7343"/>
        <p:guide pos="335"/>
        <p:guide pos="4534"/>
      </p:guideLst>
    </p:cSldViewPr>
  </p:slideViewPr>
  <p:outlineViewPr>
    <p:cViewPr>
      <p:scale>
        <a:sx n="33" d="100"/>
        <a:sy n="33" d="100"/>
      </p:scale>
      <p:origin x="0" y="19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7512"/>
    </p:cViewPr>
  </p:sorterViewPr>
  <p:notesViewPr>
    <p:cSldViewPr snapToGrid="0">
      <p:cViewPr varScale="1">
        <p:scale>
          <a:sx n="103" d="100"/>
          <a:sy n="103" d="100"/>
        </p:scale>
        <p:origin x="-43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t>11/25/2018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0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600"/>
      </a:spcBef>
      <a:defRPr sz="1100" kern="1200">
        <a:solidFill>
          <a:srgbClr val="000000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rgbClr val="000000"/>
        </a:solidFill>
        <a:latin typeface="+mn-lt"/>
        <a:ea typeface="+mn-ea"/>
        <a:cs typeface="+mn-cs"/>
      </a:defRPr>
    </a:lvl2pPr>
    <a:lvl3pPr marL="4000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rgbClr val="000000"/>
        </a:solidFill>
        <a:latin typeface="+mn-lt"/>
        <a:ea typeface="+mn-ea"/>
        <a:cs typeface="+mn-cs"/>
      </a:defRPr>
    </a:lvl3pPr>
    <a:lvl4pPr marL="5715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rgbClr val="000000"/>
        </a:solidFill>
        <a:latin typeface="+mn-lt"/>
        <a:ea typeface="+mn-ea"/>
        <a:cs typeface="+mn-cs"/>
      </a:defRPr>
    </a:lvl4pPr>
    <a:lvl5pPr marL="7429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rgbClr val="000000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CC4F5-8BAE-8444-BCCC-0C2A7C29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5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CC4F5-8BAE-8444-BCCC-0C2A7C29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01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CC4F5-8BAE-8444-BCCC-0C2A7C29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66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CC4F5-8BAE-8444-BCCC-0C2A7C29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62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CC4F5-8BAE-8444-BCCC-0C2A7C29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8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CC4F5-8BAE-8444-BCCC-0C2A7C29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12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CC4F5-8BAE-8444-BCCC-0C2A7C29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1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3C46-5AAA-0045-A784-1D6C400A7C04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3002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9939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260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94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6663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076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869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4" y="739775"/>
            <a:ext cx="96012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2" y="2286000"/>
            <a:ext cx="96012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3429451"/>
            <a:ext cx="96012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EA2FC9-FB8E-5643-A6BA-BB418325CE56}" type="datetime1">
              <a:rPr lang="en-US" smtClean="0"/>
              <a:t>11/25/2018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7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5984-D551-B648-83CC-28ABAB9E27F3}" type="datetime1">
              <a:rPr lang="en-US" smtClean="0"/>
              <a:t>11/25/2018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t>‹#›</a:t>
            </a:fld>
            <a:endParaRPr dirty="0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2286000" y="1828800"/>
            <a:ext cx="3474720" cy="3840480"/>
          </a:xfrm>
          <a:solidFill>
            <a:schemeClr val="bg2"/>
          </a:solidFill>
        </p:spPr>
        <p:txBody>
          <a:bodyPr tIns="91440">
            <a:noAutofit/>
          </a:bodyPr>
          <a:lstStyle>
            <a:lvl1pPr marL="0" indent="0" algn="ctr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035040" y="1828799"/>
            <a:ext cx="562197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A174-1ADF-1E48-B6DD-36515CA54732}" type="datetime1">
              <a:rPr lang="en-US" smtClean="0"/>
              <a:t>11/25/2018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6090-F7DD-7C47-A7A5-57C7ADACE0E5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rgbClr val="D8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75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1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5982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4BC842-3ECC-466F-B060-2CDC2BD0C170}" type="datetime1">
              <a:rPr lang="en-US" smtClean="0">
                <a:solidFill>
                  <a:srgbClr val="FFFFFF"/>
                </a:solidFill>
              </a:rPr>
              <a:t>11/25/2018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</p:spPr>
        <p:txBody>
          <a:bodyPr/>
          <a:lstStyle/>
          <a:p>
            <a:fld id="{C51EAA63-D034-42AE-91FA-B13B9518C7BE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98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</p:spPr>
        <p:txBody>
          <a:bodyPr/>
          <a:lstStyle/>
          <a:p>
            <a:fld id="{C51EAA63-D034-42AE-91FA-B13B9518C7BE}" type="slidenum">
              <a:rPr>
                <a:solidFill>
                  <a:srgbClr val="58595B"/>
                </a:solidFill>
              </a:rPr>
              <a:pPr/>
              <a:t>‹#›</a:t>
            </a:fld>
            <a:endParaRPr dirty="0">
              <a:solidFill>
                <a:srgbClr val="58595B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376672" y="6560607"/>
            <a:ext cx="5867258" cy="23795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dirty="0">
                <a:solidFill>
                  <a:schemeClr val="tx1"/>
                </a:solidFill>
              </a:rPr>
              <a:t>Copyright © </a:t>
            </a:r>
            <a:r>
              <a:rPr lang="en-US" sz="850" dirty="0" smtClean="0">
                <a:solidFill>
                  <a:schemeClr val="tx1"/>
                </a:solidFill>
              </a:rPr>
              <a:t>2018, </a:t>
            </a:r>
            <a:r>
              <a:rPr lang="en-US" sz="850" dirty="0">
                <a:solidFill>
                  <a:schemeClr val="tx1"/>
                </a:solidFill>
              </a:rPr>
              <a:t>Oracle and/or its affiliates. All rights reserved</a:t>
            </a:r>
            <a:r>
              <a:rPr lang="en-US" sz="850" dirty="0" smtClean="0">
                <a:solidFill>
                  <a:schemeClr val="tx1"/>
                </a:solidFill>
              </a:rPr>
              <a:t>.  |  Confidential – Oracle Internal/Restricted/Highly Restricted</a:t>
            </a:r>
          </a:p>
          <a:p>
            <a:pPr algn="r"/>
            <a:endParaRPr lang="en-US" sz="8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</p:spPr>
        <p:txBody>
          <a:bodyPr/>
          <a:lstStyle/>
          <a:p>
            <a:fld id="{C51EAA63-D034-42AE-91FA-B13B9518C7BE}" type="slidenum">
              <a:rPr>
                <a:solidFill>
                  <a:srgbClr val="58595B"/>
                </a:solidFill>
              </a:rPr>
              <a:pPr/>
              <a:t>‹#›</a:t>
            </a:fld>
            <a:endParaRPr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9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A26600-9DBA-4B39-8804-C97BCE17B531}" type="datetime1">
              <a:rPr lang="en-US" smtClean="0">
                <a:solidFill>
                  <a:srgbClr val="FFFFFF"/>
                </a:solidFill>
              </a:rPr>
              <a:t>11/25/2018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</p:spPr>
        <p:txBody>
          <a:bodyPr/>
          <a:lstStyle/>
          <a:p>
            <a:fld id="{C51EAA63-D034-42AE-91FA-B13B9518C7BE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55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78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F527-3A46-1444-AC47-E74332FAE46E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FFBC-830B-BE48-A60F-3A3B7341FF90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6999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AFBF-606B-E543-8502-3BFA1F086CB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Confiential – Oracle Internal/Restricted/Highly Restricted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F893-3E10-FD41-AEC9-8B3D0A4A1856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2594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922B-34CC-A746-ABF0-D1ED97CD7A6C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0"/>
            <a:ext cx="12189398" cy="68580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9" name="Rectangle 18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031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92" r:id="rId18"/>
    <p:sldLayoutId id="214748365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89398" cy="68580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7" name="Rectangle 16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2" y="406400"/>
            <a:ext cx="11125200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1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2130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9B0EA6C0-4C48-44A9-AA2F-AE59596DAFA1}" type="datetime1">
              <a:rPr lang="en-US" smtClean="0">
                <a:solidFill>
                  <a:srgbClr val="58595B"/>
                </a:solidFill>
              </a:rPr>
              <a:t>11/25/2018</a:t>
            </a:fld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21423" y="6556248"/>
            <a:ext cx="2743200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58595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>
                <a:solidFill>
                  <a:srgbClr val="58595B"/>
                </a:solidFill>
              </a:rPr>
              <a:pPr/>
              <a:t>‹#›</a:t>
            </a:fld>
            <a:endParaRPr lang="en-US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8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1814" y="3429451"/>
            <a:ext cx="3058551" cy="157285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PRICELESS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Bucharest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November, 2018</a:t>
            </a:r>
          </a:p>
        </p:txBody>
      </p:sp>
      <p:sp>
        <p:nvSpPr>
          <p:cNvPr id="6" name="Parallelogram 5"/>
          <p:cNvSpPr/>
          <p:nvPr/>
        </p:nvSpPr>
        <p:spPr bwMode="gray">
          <a:xfrm>
            <a:off x="0" y="2277770"/>
            <a:ext cx="12021741" cy="1128408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lnSpc>
                <a:spcPct val="90000"/>
              </a:lnSpc>
            </a:pPr>
            <a:r>
              <a:rPr lang="en-US" sz="4800" dirty="0">
                <a:solidFill>
                  <a:schemeClr val="tx1"/>
                </a:solidFill>
              </a:rPr>
              <a:t>Best price in the market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7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 bwMode="gray">
          <a:xfrm>
            <a:off x="167083" y="136188"/>
            <a:ext cx="12021741" cy="1128408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CHALLENGE DESCRIPTION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EAA63-D034-42AE-91FA-B13B9518C7BE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Parallelogram 26"/>
          <p:cNvSpPr/>
          <p:nvPr/>
        </p:nvSpPr>
        <p:spPr bwMode="gray">
          <a:xfrm>
            <a:off x="0" y="2470827"/>
            <a:ext cx="12188824" cy="3560322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 robot that will </a:t>
            </a:r>
            <a:r>
              <a:rPr lang="en-US" sz="2800" dirty="0" smtClean="0">
                <a:solidFill>
                  <a:schemeClr val="tx1"/>
                </a:solidFill>
              </a:rPr>
              <a:t>perform </a:t>
            </a:r>
            <a:r>
              <a:rPr lang="en-US" sz="2800" dirty="0">
                <a:solidFill>
                  <a:schemeClr val="tx1"/>
                </a:solidFill>
              </a:rPr>
              <a:t>daily checks of the actual prices for a list of </a:t>
            </a:r>
            <a:r>
              <a:rPr lang="en-US" sz="2800" dirty="0" smtClean="0">
                <a:solidFill>
                  <a:schemeClr val="tx1"/>
                </a:solidFill>
              </a:rPr>
              <a:t>products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inform </a:t>
            </a:r>
            <a:r>
              <a:rPr lang="en-US" sz="2800" dirty="0">
                <a:solidFill>
                  <a:schemeClr val="tx1"/>
                </a:solidFill>
              </a:rPr>
              <a:t>the user through an email when the price went </a:t>
            </a:r>
            <a:r>
              <a:rPr lang="en-US" sz="2800" dirty="0" smtClean="0">
                <a:solidFill>
                  <a:schemeClr val="tx1"/>
                </a:solidFill>
              </a:rPr>
              <a:t>down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EAA63-D034-42AE-91FA-B13B9518C7BE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Parallelogram 4"/>
          <p:cNvSpPr/>
          <p:nvPr/>
        </p:nvSpPr>
        <p:spPr bwMode="gray">
          <a:xfrm>
            <a:off x="167083" y="136188"/>
            <a:ext cx="12021741" cy="1128408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BENEFITS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arallelogram 5"/>
          <p:cNvSpPr/>
          <p:nvPr/>
        </p:nvSpPr>
        <p:spPr bwMode="gray">
          <a:xfrm>
            <a:off x="0" y="2470827"/>
            <a:ext cx="12188824" cy="3560322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useful for small companies  w/o a buying department in place whenever they are looking to buy equipment for new employees or to change the existing </a:t>
            </a:r>
            <a:r>
              <a:rPr lang="en-US" sz="2800" dirty="0" smtClean="0">
                <a:solidFill>
                  <a:schemeClr val="tx1"/>
                </a:solidFill>
              </a:rPr>
              <a:t>ones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can </a:t>
            </a:r>
            <a:r>
              <a:rPr lang="en-US" sz="2800" dirty="0">
                <a:solidFill>
                  <a:schemeClr val="tx1"/>
                </a:solidFill>
              </a:rPr>
              <a:t>be used also by individuals looking to buy electronics at </a:t>
            </a:r>
            <a:r>
              <a:rPr lang="en-US" sz="2800" dirty="0" smtClean="0">
                <a:solidFill>
                  <a:schemeClr val="tx1"/>
                </a:solidFill>
              </a:rPr>
              <a:t>small prices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EAA63-D034-42AE-91FA-B13B9518C7BE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Parallelogram 6"/>
          <p:cNvSpPr/>
          <p:nvPr/>
        </p:nvSpPr>
        <p:spPr bwMode="gray">
          <a:xfrm>
            <a:off x="167083" y="136188"/>
            <a:ext cx="12021741" cy="1128408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INSPIRATION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Parallelogram 7"/>
          <p:cNvSpPr/>
          <p:nvPr/>
        </p:nvSpPr>
        <p:spPr bwMode="gray">
          <a:xfrm>
            <a:off x="0" y="2470827"/>
            <a:ext cx="12188824" cy="3560322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daily routine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Black Friday </a:t>
            </a:r>
          </a:p>
        </p:txBody>
      </p:sp>
    </p:spTree>
    <p:extLst>
      <p:ext uri="{BB962C8B-B14F-4D97-AF65-F5344CB8AC3E}">
        <p14:creationId xmlns:p14="http://schemas.microsoft.com/office/powerpoint/2010/main" val="20273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EAA63-D034-42AE-91FA-B13B9518C7BE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485" y="758744"/>
            <a:ext cx="1478602" cy="40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Collect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8197" y="739303"/>
            <a:ext cx="1478602" cy="836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Consolidate it in a master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1814" y="758744"/>
            <a:ext cx="1478602" cy="6663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35348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EAA63-D034-42AE-91FA-B13B9518C7BE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Parallelogram 4"/>
          <p:cNvSpPr/>
          <p:nvPr/>
        </p:nvSpPr>
        <p:spPr bwMode="gray">
          <a:xfrm>
            <a:off x="0" y="311286"/>
            <a:ext cx="12021741" cy="1128408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TEAM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arallelogram 5"/>
          <p:cNvSpPr/>
          <p:nvPr/>
        </p:nvSpPr>
        <p:spPr bwMode="gray">
          <a:xfrm>
            <a:off x="0" y="2217810"/>
            <a:ext cx="12188824" cy="3560322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Cristina LAZAROIU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Mihai CERNAT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Mihai COMAN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EAA63-D034-42AE-91FA-B13B9518C7BE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Parallelogram 4"/>
          <p:cNvSpPr/>
          <p:nvPr/>
        </p:nvSpPr>
        <p:spPr bwMode="gray">
          <a:xfrm>
            <a:off x="167084" y="2762657"/>
            <a:ext cx="12021741" cy="1128408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 &amp; 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3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EAA63-D034-42AE-91FA-B13B9518C7BE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Parallelogram 4"/>
          <p:cNvSpPr/>
          <p:nvPr/>
        </p:nvSpPr>
        <p:spPr bwMode="gray">
          <a:xfrm>
            <a:off x="167084" y="2762657"/>
            <a:ext cx="12021741" cy="1128408"/>
          </a:xfrm>
          <a:prstGeom prst="parallelogram">
            <a:avLst>
              <a:gd name="adj" fmla="val 41830"/>
            </a:avLst>
          </a:prstGeom>
          <a:solidFill>
            <a:schemeClr val="accent5">
              <a:lumMod val="75000"/>
              <a:alpha val="82000"/>
            </a:schemeClr>
          </a:solidFill>
          <a:ln w="3175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 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7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7_Default Theme">
  <a:themeElements>
    <a:clrScheme name="Oracle 10g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1F4F82"/>
      </a:hlink>
      <a:folHlink>
        <a:srgbClr val="8A8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15875">
          <a:solidFill>
            <a:schemeClr val="accent2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-16x9-2017-v1.potx" id="{35B949F9-3D9B-8545-ABB1-2D605795AFEE}" vid="{03E2794D-D50C-4E4B-B0AA-789E97C39BD8}"/>
    </a:ext>
  </a:extLst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1077</TotalTime>
  <Words>123</Words>
  <Application>Microsoft Office PowerPoint</Application>
  <PresentationFormat>Custom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7_Default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Oracle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subject>Corproate Presentation Template</dc:subject>
  <dc:creator>Julia Csaka</dc:creator>
  <cp:keywords/>
  <dc:description/>
  <cp:lastModifiedBy>Cristina Lazaroiu</cp:lastModifiedBy>
  <cp:revision>81</cp:revision>
  <cp:lastPrinted>2014-07-16T02:22:57Z</cp:lastPrinted>
  <dcterms:created xsi:type="dcterms:W3CDTF">2018-01-29T11:54:38Z</dcterms:created>
  <dcterms:modified xsi:type="dcterms:W3CDTF">2018-11-25T11:33:37Z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