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57" r:id="rId6"/>
    <p:sldId id="265" r:id="rId7"/>
    <p:sldId id="311" r:id="rId8"/>
    <p:sldId id="315" r:id="rId9"/>
  </p:sldIdLst>
  <p:sldSz cx="9144000" cy="5143500"/>
  <p:notesSz cx="6858000" cy="9144000"/>
  <p:embeddedFontLst>
    <p:embeddedFont>
      <p:font typeface="Electrolize" panose="02000506000000020004"/>
      <p:regular r:id="rId13"/>
    </p:embeddedFont>
    <p:embeddedFont>
      <p:font typeface="Cairo"/>
      <p:regular r:id="rId14"/>
    </p:embeddedFont>
    <p:embeddedFont>
      <p:font typeface="Delius Swash Caps" panose="02000603000000000000"/>
      <p:regular r:id="rId15"/>
    </p:embeddedFont>
    <p:embeddedFont>
      <p:font typeface="Bebas Neue" panose="020B0606020202050201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261091-68D6-42B0-B8D5-050412483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24a59d8d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24a59d8d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8b4bebab1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8b4bebab1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8b4bebab1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8b4bebab1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8b4bebab1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8b4bebab1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type="title" hasCustomPrompt="1"/>
          </p:nvPr>
        </p:nvSpPr>
        <p:spPr>
          <a:xfrm>
            <a:off x="1284900" y="1558475"/>
            <a:ext cx="65742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type="subTitle" idx="1"/>
          </p:nvPr>
        </p:nvSpPr>
        <p:spPr>
          <a:xfrm>
            <a:off x="1284900" y="3069575"/>
            <a:ext cx="65742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 hasCustomPrompt="1"/>
          </p:nvPr>
        </p:nvSpPr>
        <p:spPr>
          <a:xfrm flipH="1">
            <a:off x="715100" y="1999775"/>
            <a:ext cx="17241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type="title" idx="2"/>
          </p:nvPr>
        </p:nvSpPr>
        <p:spPr>
          <a:xfrm>
            <a:off x="2448525" y="1907332"/>
            <a:ext cx="2571600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4"/>
          <p:cNvSpPr txBox="1"/>
          <p:nvPr>
            <p:ph type="subTitle" idx="1"/>
          </p:nvPr>
        </p:nvSpPr>
        <p:spPr>
          <a:xfrm>
            <a:off x="2448525" y="2675675"/>
            <a:ext cx="2571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239190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type="title" idx="2" hasCustomPrompt="1"/>
          </p:nvPr>
        </p:nvSpPr>
        <p:spPr>
          <a:xfrm>
            <a:off x="239190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type="subTitle" idx="1"/>
          </p:nvPr>
        </p:nvSpPr>
        <p:spPr>
          <a:xfrm>
            <a:off x="239190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1458150" y="2881475"/>
            <a:ext cx="6227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type="subTitle" idx="1"/>
          </p:nvPr>
        </p:nvSpPr>
        <p:spPr>
          <a:xfrm>
            <a:off x="1458150" y="1515000"/>
            <a:ext cx="6227700" cy="14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2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subTitle" idx="1"/>
          </p:nvPr>
        </p:nvSpPr>
        <p:spPr>
          <a:xfrm>
            <a:off x="1944900" y="1470200"/>
            <a:ext cx="5254200" cy="26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2000" b="1"/>
            </a:lvl9pPr>
          </a:lstStyle>
          <a:p/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/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0"/>
          <p:cNvSpPr txBox="1"/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>
            <p:ph type="subTitle" idx="1"/>
          </p:nvPr>
        </p:nvSpPr>
        <p:spPr>
          <a:xfrm>
            <a:off x="5353575" y="2642075"/>
            <a:ext cx="2616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5353575" y="1476475"/>
            <a:ext cx="2616300" cy="117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_2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>
            <p:ph type="subTitle" idx="1"/>
          </p:nvPr>
        </p:nvSpPr>
        <p:spPr>
          <a:xfrm>
            <a:off x="967725" y="2641475"/>
            <a:ext cx="2817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967875" y="1328100"/>
            <a:ext cx="2817300" cy="13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_1_1_2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/>
          <p:nvPr>
            <p:ph type="subTitle" idx="1"/>
          </p:nvPr>
        </p:nvSpPr>
        <p:spPr>
          <a:xfrm>
            <a:off x="949550" y="2184713"/>
            <a:ext cx="2817300" cy="11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 txBox="1"/>
          <p:nvPr>
            <p:ph type="body" idx="1"/>
          </p:nvPr>
        </p:nvSpPr>
        <p:spPr>
          <a:xfrm>
            <a:off x="721125" y="1202800"/>
            <a:ext cx="3759300" cy="3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type="body" idx="2"/>
          </p:nvPr>
        </p:nvSpPr>
        <p:spPr>
          <a:xfrm>
            <a:off x="4663650" y="1754475"/>
            <a:ext cx="3759300" cy="2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5"/>
          <p:cNvPicPr preferRelativeResize="0"/>
          <p:nvPr/>
        </p:nvPicPr>
        <p:blipFill rotWithShape="1">
          <a:blip r:embed="rId2"/>
          <a:srcRect l="5891" t="6362" r="6833" b="63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>
            <p:ph type="subTitle" idx="1"/>
          </p:nvPr>
        </p:nvSpPr>
        <p:spPr>
          <a:xfrm>
            <a:off x="7200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type="subTitle" idx="2"/>
          </p:nvPr>
        </p:nvSpPr>
        <p:spPr>
          <a:xfrm>
            <a:off x="7200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type="subTitle" idx="3"/>
          </p:nvPr>
        </p:nvSpPr>
        <p:spPr>
          <a:xfrm>
            <a:off x="34038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type="subTitle" idx="4"/>
          </p:nvPr>
        </p:nvSpPr>
        <p:spPr>
          <a:xfrm>
            <a:off x="60876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type="subTitle" idx="5"/>
          </p:nvPr>
        </p:nvSpPr>
        <p:spPr>
          <a:xfrm>
            <a:off x="34038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type="subTitle" idx="6"/>
          </p:nvPr>
        </p:nvSpPr>
        <p:spPr>
          <a:xfrm>
            <a:off x="60876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 rotWithShape="1">
          <a:blip r:embed="rId2"/>
          <a:srcRect l="5891" t="6362" r="6833" b="63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subTitle" idx="1"/>
          </p:nvPr>
        </p:nvSpPr>
        <p:spPr>
          <a:xfrm>
            <a:off x="5089825" y="3915325"/>
            <a:ext cx="23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type="subTitle" idx="2"/>
          </p:nvPr>
        </p:nvSpPr>
        <p:spPr>
          <a:xfrm>
            <a:off x="1723475" y="3915325"/>
            <a:ext cx="23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subTitle" idx="3"/>
          </p:nvPr>
        </p:nvSpPr>
        <p:spPr>
          <a:xfrm>
            <a:off x="1723475" y="3528000"/>
            <a:ext cx="23307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type="subTitle" idx="4"/>
          </p:nvPr>
        </p:nvSpPr>
        <p:spPr>
          <a:xfrm>
            <a:off x="5089825" y="3528000"/>
            <a:ext cx="23307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 panose="020B0604020202020204"/>
              <a:buNone/>
              <a:defRPr sz="2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5925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>
            <p:ph type="subTitle" idx="1"/>
          </p:nvPr>
        </p:nvSpPr>
        <p:spPr>
          <a:xfrm>
            <a:off x="4951450" y="1328200"/>
            <a:ext cx="3044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type="subTitle" idx="2"/>
          </p:nvPr>
        </p:nvSpPr>
        <p:spPr>
          <a:xfrm>
            <a:off x="4951450" y="1649300"/>
            <a:ext cx="30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type="subTitle" idx="3"/>
          </p:nvPr>
        </p:nvSpPr>
        <p:spPr>
          <a:xfrm>
            <a:off x="4951450" y="2744600"/>
            <a:ext cx="30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type="subTitle" idx="4"/>
          </p:nvPr>
        </p:nvSpPr>
        <p:spPr>
          <a:xfrm>
            <a:off x="4951450" y="3839900"/>
            <a:ext cx="30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type="subTitle" idx="5"/>
          </p:nvPr>
        </p:nvSpPr>
        <p:spPr>
          <a:xfrm>
            <a:off x="4951450" y="2423500"/>
            <a:ext cx="3044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type="subTitle" idx="6"/>
          </p:nvPr>
        </p:nvSpPr>
        <p:spPr>
          <a:xfrm>
            <a:off x="4951450" y="3518800"/>
            <a:ext cx="3044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 rotWithShape="1">
          <a:blip r:embed="rId2"/>
          <a:srcRect t="7097" r="10722" b="3624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/>
          <p:nvPr>
            <p:ph type="subTitle" idx="1"/>
          </p:nvPr>
        </p:nvSpPr>
        <p:spPr>
          <a:xfrm>
            <a:off x="5629350" y="186022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type="subTitle" idx="2"/>
          </p:nvPr>
        </p:nvSpPr>
        <p:spPr>
          <a:xfrm>
            <a:off x="5629375" y="149590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type="subTitle" idx="3"/>
          </p:nvPr>
        </p:nvSpPr>
        <p:spPr>
          <a:xfrm>
            <a:off x="1997500" y="186022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type="subTitle" idx="4"/>
          </p:nvPr>
        </p:nvSpPr>
        <p:spPr>
          <a:xfrm>
            <a:off x="1997500" y="149590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type="subTitle" idx="5"/>
          </p:nvPr>
        </p:nvSpPr>
        <p:spPr>
          <a:xfrm>
            <a:off x="1997500" y="363337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type="subTitle" idx="6"/>
          </p:nvPr>
        </p:nvSpPr>
        <p:spPr>
          <a:xfrm>
            <a:off x="1997500" y="326425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type="subTitle" idx="7"/>
          </p:nvPr>
        </p:nvSpPr>
        <p:spPr>
          <a:xfrm>
            <a:off x="5629350" y="363337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type="subTitle" idx="8"/>
          </p:nvPr>
        </p:nvSpPr>
        <p:spPr>
          <a:xfrm>
            <a:off x="5629375" y="326425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 rotWithShape="1">
          <a:blip r:embed="rId2"/>
          <a:srcRect l="2733" b="2733"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>
            <p:ph type="subTitle" idx="1"/>
          </p:nvPr>
        </p:nvSpPr>
        <p:spPr>
          <a:xfrm>
            <a:off x="6144466" y="2161776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type="subTitle" idx="2"/>
          </p:nvPr>
        </p:nvSpPr>
        <p:spPr>
          <a:xfrm>
            <a:off x="6144450" y="1788600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type="subTitle" idx="3"/>
          </p:nvPr>
        </p:nvSpPr>
        <p:spPr>
          <a:xfrm>
            <a:off x="3523959" y="2161776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type="subTitle" idx="4"/>
          </p:nvPr>
        </p:nvSpPr>
        <p:spPr>
          <a:xfrm>
            <a:off x="3523949" y="1788600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type="subTitle" idx="5"/>
          </p:nvPr>
        </p:nvSpPr>
        <p:spPr>
          <a:xfrm>
            <a:off x="2213706" y="3812481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type="subTitle" idx="6"/>
          </p:nvPr>
        </p:nvSpPr>
        <p:spPr>
          <a:xfrm>
            <a:off x="2213698" y="3439300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type="subTitle" idx="7"/>
          </p:nvPr>
        </p:nvSpPr>
        <p:spPr>
          <a:xfrm>
            <a:off x="4834213" y="3812481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type="subTitle" idx="8"/>
          </p:nvPr>
        </p:nvSpPr>
        <p:spPr>
          <a:xfrm>
            <a:off x="4834200" y="3439300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type="subTitle" idx="9"/>
          </p:nvPr>
        </p:nvSpPr>
        <p:spPr>
          <a:xfrm>
            <a:off x="903453" y="2161776"/>
            <a:ext cx="20961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type="subTitle" idx="13"/>
          </p:nvPr>
        </p:nvSpPr>
        <p:spPr>
          <a:xfrm>
            <a:off x="903447" y="1788600"/>
            <a:ext cx="20961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2"/>
          <a:srcRect l="4680" t="8096" r="3727" b="311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type="subTitle" idx="1"/>
          </p:nvPr>
        </p:nvSpPr>
        <p:spPr>
          <a:xfrm>
            <a:off x="8544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type="subTitle" idx="2"/>
          </p:nvPr>
        </p:nvSpPr>
        <p:spPr>
          <a:xfrm>
            <a:off x="854400" y="3427702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type="subTitle" idx="3"/>
          </p:nvPr>
        </p:nvSpPr>
        <p:spPr>
          <a:xfrm>
            <a:off x="3471000" y="3427702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type="subTitle" idx="4"/>
          </p:nvPr>
        </p:nvSpPr>
        <p:spPr>
          <a:xfrm>
            <a:off x="6087600" y="3427702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type="subTitle" idx="5"/>
          </p:nvPr>
        </p:nvSpPr>
        <p:spPr>
          <a:xfrm>
            <a:off x="34710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0"/>
          <p:cNvSpPr txBox="1"/>
          <p:nvPr>
            <p:ph type="subTitle" idx="6"/>
          </p:nvPr>
        </p:nvSpPr>
        <p:spPr>
          <a:xfrm>
            <a:off x="6087600" y="3106595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0"/>
          <p:cNvSpPr txBox="1"/>
          <p:nvPr>
            <p:ph type="subTitle" idx="7"/>
          </p:nvPr>
        </p:nvSpPr>
        <p:spPr>
          <a:xfrm>
            <a:off x="8544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type="subTitle" idx="8"/>
          </p:nvPr>
        </p:nvSpPr>
        <p:spPr>
          <a:xfrm>
            <a:off x="854400" y="1875207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type="subTitle" idx="9"/>
          </p:nvPr>
        </p:nvSpPr>
        <p:spPr>
          <a:xfrm>
            <a:off x="3471000" y="1875207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type="subTitle" idx="13"/>
          </p:nvPr>
        </p:nvSpPr>
        <p:spPr>
          <a:xfrm>
            <a:off x="6087600" y="1875207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type="subTitle" idx="14"/>
          </p:nvPr>
        </p:nvSpPr>
        <p:spPr>
          <a:xfrm>
            <a:off x="34710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type="subTitle" idx="15"/>
          </p:nvPr>
        </p:nvSpPr>
        <p:spPr>
          <a:xfrm>
            <a:off x="6087600" y="1554100"/>
            <a:ext cx="22020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/>
          <a:srcRect l="5891" t="6362" r="6833" b="63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5111075" y="1046550"/>
            <a:ext cx="3317700" cy="23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subTitle" idx="1"/>
          </p:nvPr>
        </p:nvSpPr>
        <p:spPr>
          <a:xfrm>
            <a:off x="5111075" y="3331525"/>
            <a:ext cx="33177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/>
          <p:nvPr>
            <p:ph type="pic" idx="2"/>
          </p:nvPr>
        </p:nvSpPr>
        <p:spPr>
          <a:xfrm>
            <a:off x="715100" y="768750"/>
            <a:ext cx="4016400" cy="360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>
            <p:ph type="title" hasCustomPrompt="1"/>
          </p:nvPr>
        </p:nvSpPr>
        <p:spPr>
          <a:xfrm>
            <a:off x="2290350" y="702525"/>
            <a:ext cx="4563300" cy="7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6" name="Google Shape;176;p31"/>
          <p:cNvSpPr txBox="1"/>
          <p:nvPr>
            <p:ph type="subTitle" idx="1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type="title" idx="2" hasCustomPrompt="1"/>
          </p:nvPr>
        </p:nvSpPr>
        <p:spPr>
          <a:xfrm>
            <a:off x="2290350" y="2087050"/>
            <a:ext cx="4563300" cy="7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31"/>
          <p:cNvSpPr txBox="1"/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type="title" idx="4" hasCustomPrompt="1"/>
          </p:nvPr>
        </p:nvSpPr>
        <p:spPr>
          <a:xfrm>
            <a:off x="2290350" y="3468563"/>
            <a:ext cx="4563300" cy="7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31"/>
          <p:cNvSpPr txBox="1"/>
          <p:nvPr>
            <p:ph type="subTitle" idx="5"/>
          </p:nvPr>
        </p:nvSpPr>
        <p:spPr>
          <a:xfrm>
            <a:off x="2290350" y="4229800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2"/>
          <a:srcRect t="-300" b="300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>
            <p:ph type="title" hasCustomPrompt="1"/>
          </p:nvPr>
        </p:nvSpPr>
        <p:spPr>
          <a:xfrm>
            <a:off x="5747650" y="2596950"/>
            <a:ext cx="23010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2"/>
          <p:cNvSpPr txBox="1"/>
          <p:nvPr>
            <p:ph type="subTitle" idx="1"/>
          </p:nvPr>
        </p:nvSpPr>
        <p:spPr>
          <a:xfrm>
            <a:off x="5747650" y="3066725"/>
            <a:ext cx="2301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type="title" idx="2" hasCustomPrompt="1"/>
          </p:nvPr>
        </p:nvSpPr>
        <p:spPr>
          <a:xfrm>
            <a:off x="1084400" y="2596950"/>
            <a:ext cx="23229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2"/>
          <p:cNvSpPr txBox="1"/>
          <p:nvPr>
            <p:ph type="subTitle" idx="3"/>
          </p:nvPr>
        </p:nvSpPr>
        <p:spPr>
          <a:xfrm>
            <a:off x="1084400" y="3066725"/>
            <a:ext cx="23229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type="title" idx="4" hasCustomPrompt="1"/>
          </p:nvPr>
        </p:nvSpPr>
        <p:spPr>
          <a:xfrm>
            <a:off x="3421500" y="3582500"/>
            <a:ext cx="2301000" cy="5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rial" panose="020B0604020202020204"/>
              <a:buNone/>
              <a:defRPr sz="3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/>
          <p:nvPr>
            <p:ph type="subTitle" idx="5"/>
          </p:nvPr>
        </p:nvSpPr>
        <p:spPr>
          <a:xfrm>
            <a:off x="3421500" y="4048873"/>
            <a:ext cx="23010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>
            <p:ph type="subTitle" idx="1"/>
          </p:nvPr>
        </p:nvSpPr>
        <p:spPr>
          <a:xfrm>
            <a:off x="2717850" y="15374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3"/>
          <p:cNvSpPr txBox="1"/>
          <p:nvPr/>
        </p:nvSpPr>
        <p:spPr>
          <a:xfrm>
            <a:off x="2717850" y="34919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/>
              </a:rPr>
              <a:t>Flaticon</a:t>
            </a:r>
            <a:r>
              <a:rPr lang="en-GB" sz="12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-GB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5"/>
              </a:rPr>
              <a:t>Freepik</a:t>
            </a:r>
            <a:endParaRPr sz="1200" b="1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4" name="Google Shape;194;p33"/>
          <p:cNvSpPr txBox="1"/>
          <p:nvPr>
            <p:ph type="body" idx="2"/>
          </p:nvPr>
        </p:nvSpPr>
        <p:spPr>
          <a:xfrm>
            <a:off x="2717825" y="4289500"/>
            <a:ext cx="37083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1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type="ctrTitle"/>
          </p:nvPr>
        </p:nvSpPr>
        <p:spPr>
          <a:xfrm>
            <a:off x="2717850" y="701750"/>
            <a:ext cx="3708300" cy="10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Arial" panose="020B0604020202020204"/>
              <a:buNone/>
              <a:defRPr sz="7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Arial" panose="020B0604020202020204"/>
              <a:buNone/>
              <a:defRPr sz="5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Arial" panose="020B0604020202020204"/>
              <a:buNone/>
              <a:defRPr sz="5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Arial" panose="020B0604020202020204"/>
              <a:buNone/>
              <a:defRPr sz="5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Arial" panose="020B0604020202020204"/>
              <a:buNone/>
              <a:defRPr sz="5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Arial" panose="020B0604020202020204"/>
              <a:buNone/>
              <a:defRPr sz="5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Arial" panose="020B0604020202020204"/>
              <a:buNone/>
              <a:defRPr sz="5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Arial" panose="020B0604020202020204"/>
              <a:buNone/>
              <a:defRPr sz="5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Arial" panose="020B0604020202020204"/>
              <a:buNone/>
              <a:defRPr sz="5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/>
          <a:srcRect t="7097" r="10722" b="3624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/>
          <a:srcRect l="2733" b="2733"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subTitle" idx="1"/>
          </p:nvPr>
        </p:nvSpPr>
        <p:spPr>
          <a:xfrm>
            <a:off x="5032675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2"/>
          </p:nvPr>
        </p:nvSpPr>
        <p:spPr>
          <a:xfrm>
            <a:off x="5032675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3"/>
          </p:nvPr>
        </p:nvSpPr>
        <p:spPr>
          <a:xfrm>
            <a:off x="1921300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4"/>
          </p:nvPr>
        </p:nvSpPr>
        <p:spPr>
          <a:xfrm>
            <a:off x="1921300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/>
          <a:srcRect t="2162" r="216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/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388100" y="1370725"/>
            <a:ext cx="6618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type="body" idx="1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3280750" y="535000"/>
            <a:ext cx="4993800" cy="1274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2"/>
          <a:srcRect l="10309" r="24894" b="26777"/>
          <a:stretch>
            <a:fillRect/>
          </a:stretch>
        </p:blipFill>
        <p:spPr>
          <a:xfrm>
            <a:off x="7658650" y="3456725"/>
            <a:ext cx="1485350" cy="168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2"/>
          <a:srcRect l="7797" t="1556" r="67603" b="7443"/>
          <a:stretch>
            <a:fillRect/>
          </a:stretch>
        </p:blipFill>
        <p:spPr>
          <a:xfrm rot="10800000">
            <a:off x="-27575" y="1357524"/>
            <a:ext cx="563899" cy="20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 panose="02000506000000020004"/>
              <a:buNone/>
              <a:defRPr sz="35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 panose="02000506000000020004"/>
              <a:buNone/>
              <a:defRPr sz="35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 panose="02000506000000020004"/>
              <a:buNone/>
              <a:defRPr sz="35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 panose="02000506000000020004"/>
              <a:buNone/>
              <a:defRPr sz="35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 panose="02000506000000020004"/>
              <a:buNone/>
              <a:defRPr sz="35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 panose="02000506000000020004"/>
              <a:buNone/>
              <a:defRPr sz="35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 panose="02000506000000020004"/>
              <a:buNone/>
              <a:defRPr sz="35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 panose="02000506000000020004"/>
              <a:buNone/>
              <a:defRPr sz="35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 panose="02000506000000020004"/>
              <a:buNone/>
              <a:defRPr sz="3500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o-RO">
                <a:solidFill>
                  <a:schemeClr val="dk1"/>
                </a:solidFill>
              </a:rPr>
              <a:t>MACHINE LEARNING</a:t>
            </a:r>
            <a:br>
              <a:rPr lang="ro-RO" altLang="en-GB">
                <a:solidFill>
                  <a:schemeClr val="dk1"/>
                </a:solidFill>
              </a:rPr>
            </a:br>
            <a:r>
              <a:rPr lang="ro-RO" altLang="en-GB"/>
              <a:t>PROIECT</a:t>
            </a:r>
            <a:endParaRPr lang="ro-RO" altLang="en-GB"/>
          </a:p>
        </p:txBody>
      </p:sp>
      <p:sp>
        <p:nvSpPr>
          <p:cNvPr id="215" name="Google Shape;215;p41"/>
          <p:cNvSpPr txBox="1"/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Crișan Mihai</a:t>
            </a:r>
            <a:endParaRPr lang="ro-RO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-CAL3-</a:t>
            </a:r>
            <a:endParaRPr lang="ro-RO" altLang="en-GB"/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1"/>
          <a:srcRect l="13663" t="5545" r="23252" b="6005"/>
          <a:stretch>
            <a:fillRect/>
          </a:stretch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076190" y="699135"/>
            <a:ext cx="3833495" cy="3382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8" name="Google Shape;258;p46"/>
          <p:cNvSpPr txBox="1"/>
          <p:nvPr>
            <p:ph type="body" idx="1"/>
          </p:nvPr>
        </p:nvSpPr>
        <p:spPr>
          <a:xfrm>
            <a:off x="859155" y="1386840"/>
            <a:ext cx="3910330" cy="3104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În cadrul acestui proiect am ales testarea, dezvoltarea și implementarea unor modele pentru a prezice dacă o persoană se află în mișcare pe baza datelor colectate de senzorii unui telefon.</a:t>
            </a:r>
            <a:endParaRPr lang="ro-RO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Motivația este se trage din începerea unui program regulat de alergat în care am dorit să analizez datele colectate față de setul de date existent.</a:t>
            </a:r>
            <a:endParaRPr lang="ro-RO" altLang="en-GB"/>
          </a:p>
        </p:txBody>
      </p:sp>
      <p:sp>
        <p:nvSpPr>
          <p:cNvPr id="259" name="Google Shape;259;p46"/>
          <p:cNvSpPr txBox="1"/>
          <p:nvPr>
            <p:ph type="title"/>
          </p:nvPr>
        </p:nvSpPr>
        <p:spPr>
          <a:xfrm>
            <a:off x="859435" y="55544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INTRODUCERE:</a:t>
            </a:r>
            <a:endParaRPr lang="en-US" altLang="en-GB"/>
          </a:p>
        </p:txBody>
      </p:sp>
      <p:grpSp>
        <p:nvGrpSpPr>
          <p:cNvPr id="5" name="Google Shape;433;p59"/>
          <p:cNvGrpSpPr/>
          <p:nvPr/>
        </p:nvGrpSpPr>
        <p:grpSpPr>
          <a:xfrm rot="18120000">
            <a:off x="7991475" y="1867535"/>
            <a:ext cx="582930" cy="278130"/>
            <a:chOff x="4245900" y="1244800"/>
            <a:chExt cx="4212300" cy="2673900"/>
          </a:xfrm>
        </p:grpSpPr>
        <p:sp>
          <p:nvSpPr>
            <p:cNvPr id="2" name="Google Shape;434;p59"/>
            <p:cNvSpPr/>
            <p:nvPr/>
          </p:nvSpPr>
          <p:spPr>
            <a:xfrm>
              <a:off x="4245900" y="1244800"/>
              <a:ext cx="4212300" cy="2673900"/>
            </a:xfrm>
            <a:prstGeom prst="roundRect">
              <a:avLst>
                <a:gd name="adj" fmla="val 897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435;p59"/>
            <p:cNvSpPr/>
            <p:nvPr/>
          </p:nvSpPr>
          <p:spPr>
            <a:xfrm rot="5400000" flipH="1">
              <a:off x="4403438" y="2523324"/>
              <a:ext cx="103800" cy="132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" name="Google Shape;436;p59"/>
          <p:cNvPicPr preferRelativeResize="0"/>
          <p:nvPr/>
        </p:nvPicPr>
        <p:blipFill rotWithShape="1">
          <a:blip r:embed="rId2"/>
          <a:srcRect l="14763" t="12723" r="1589" b="2845"/>
          <a:stretch>
            <a:fillRect/>
          </a:stretch>
        </p:blipFill>
        <p:spPr>
          <a:xfrm rot="1920000">
            <a:off x="8172450" y="1779270"/>
            <a:ext cx="220345" cy="4533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BAZA DE DATE</a:t>
            </a:r>
            <a:endParaRPr lang="ro-RO" altLang="en-GB"/>
          </a:p>
        </p:txBody>
      </p:sp>
      <p:graphicFrame>
        <p:nvGraphicFramePr>
          <p:cNvPr id="222" name="Google Shape;222;p42"/>
          <p:cNvGraphicFramePr/>
          <p:nvPr/>
        </p:nvGraphicFramePr>
        <p:xfrm>
          <a:off x="720090" y="1657985"/>
          <a:ext cx="3683635" cy="2453640"/>
        </p:xfrm>
        <a:graphic>
          <a:graphicData uri="http://schemas.openxmlformats.org/drawingml/2006/table">
            <a:tbl>
              <a:tblPr>
                <a:noFill/>
                <a:tableStyleId>{07261091-68D6-42B0-B8D5-0504124839AB}</a:tableStyleId>
              </a:tblPr>
              <a:tblGrid>
                <a:gridCol w="1024255"/>
                <a:gridCol w="2659380"/>
              </a:tblGrid>
              <a:tr h="3505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DATE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o-RO" sz="10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Prezintă data în care au fost colectate datele</a:t>
                      </a:r>
                      <a:endParaRPr lang="ro-RO" sz="10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TIME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o-RO" sz="10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Prezintă ora, minutul și secunda în care au fost colectate datele</a:t>
                      </a:r>
                      <a:endParaRPr lang="ro-RO" sz="10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USERNAME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o-RO" sz="10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Numele de utilizator al persoanei ce a colectat datele</a:t>
                      </a:r>
                      <a:endParaRPr lang="ro-RO" sz="10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WRIST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o-RO" sz="10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Indică pe ce încheietură se afla telefonul în timpul colectării datelor ( 0 pentru stânga, 1 pentru dreapta )</a:t>
                      </a:r>
                      <a:endParaRPr lang="ro-RO" sz="10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ACTIVITY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0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Indică dacă datele se referă la mers sau la alergat  ( 0 pentru mers, 1 pentru alergat )</a:t>
                      </a:r>
                      <a:endParaRPr lang="ro-RO" sz="10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42"/>
          <p:cNvSpPr txBox="1"/>
          <p:nvPr/>
        </p:nvSpPr>
        <p:spPr>
          <a:xfrm>
            <a:off x="720000" y="115322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 sz="12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Mai jos sunt prezentate câmpurile prezente în baza de date, ce pot fi clasificate în două categorii</a:t>
            </a:r>
            <a:endParaRPr lang="ro-RO" altLang="en-GB" sz="1200" b="1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5652338" y="4060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o-RO" altLang="en-GB" sz="900" b="1">
              <a:solidFill>
                <a:schemeClr val="dk1"/>
              </a:solidFill>
              <a:latin typeface="Electrolize" panose="02000506000000020004"/>
              <a:ea typeface="Electrolize" panose="02000506000000020004"/>
              <a:cs typeface="Electrolize" panose="02000506000000020004"/>
              <a:sym typeface="Electrolize" panose="02000506000000020004"/>
            </a:endParaRPr>
          </a:p>
        </p:txBody>
      </p:sp>
      <p:graphicFrame>
        <p:nvGraphicFramePr>
          <p:cNvPr id="4" name="Google Shape;222;p42"/>
          <p:cNvGraphicFramePr/>
          <p:nvPr/>
        </p:nvGraphicFramePr>
        <p:xfrm>
          <a:off x="5003800" y="1657985"/>
          <a:ext cx="3549650" cy="2199640"/>
        </p:xfrm>
        <a:graphic>
          <a:graphicData uri="http://schemas.openxmlformats.org/drawingml/2006/table">
            <a:tbl>
              <a:tblPr>
                <a:noFill/>
                <a:tableStyleId>{07261091-68D6-42B0-B8D5-0504124839AB}</a:tableStyleId>
              </a:tblPr>
              <a:tblGrid>
                <a:gridCol w="1453515"/>
                <a:gridCol w="2096135"/>
              </a:tblGrid>
              <a:tr h="35052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ACCELERATION_X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o-RO" sz="10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Indică date numerice specifice fiecărei axe a senzorului de măsurare a accelerației</a:t>
                      </a:r>
                      <a:endParaRPr lang="ro-RO" sz="10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2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ACCELERATION_Y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2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ACCELERATION_Z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2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GYRO_X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o-RO" sz="10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Indică date numerice specifice fiecărei axe a senzorului de măsurare a senzorului de rotație ( giroscop )</a:t>
                      </a:r>
                      <a:endParaRPr lang="ro-RO" sz="10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2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GYRO_Y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20">
                <a:tc>
                  <a:txBody>
                    <a:bodyPr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100" b="1">
                          <a:solidFill>
                            <a:schemeClr val="dk1"/>
                          </a:solidFill>
                          <a:latin typeface="Electrolize" panose="02000506000000020004"/>
                          <a:ea typeface="Electrolize" panose="02000506000000020004"/>
                          <a:cs typeface="Electrolize" panose="02000506000000020004"/>
                          <a:sym typeface="Electrolize" panose="02000506000000020004"/>
                        </a:rPr>
                        <a:t>GYRO_Z</a:t>
                      </a:r>
                      <a:endParaRPr lang="ro-RO" sz="1100" b="1">
                        <a:solidFill>
                          <a:schemeClr val="dk1"/>
                        </a:solidFill>
                        <a:latin typeface="Electrolize" panose="02000506000000020004"/>
                        <a:ea typeface="Electrolize" panose="02000506000000020004"/>
                        <a:cs typeface="Electrolize" panose="02000506000000020004"/>
                        <a:sym typeface="Electrolize" panose="02000506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331595" y="451612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o-RO" altLang="en-US"/>
              <a:t>Cat. 1</a:t>
            </a:r>
            <a:r>
              <a:rPr lang="en-US" altLang="en-US"/>
              <a:t>: Date identificatoare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505450" y="452183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Cat. 2: Date numerice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subTitle" idx="3"/>
          </p:nvPr>
        </p:nvSpPr>
        <p:spPr>
          <a:xfrm>
            <a:off x="1907540" y="3507740"/>
            <a:ext cx="6841490" cy="78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 fost eliminate coloanele : “Username”, “Date”, “Time”.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Coloana numelui a fost eliminat</a:t>
            </a:r>
            <a:r>
              <a:rPr lang="ro-RO"/>
              <a:t>ă deoarece conținea doar o valoare.</a:t>
            </a:r>
            <a:endParaRPr lang="ro-R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Coloanele temporale au fost eliminate pentru a nu expune modelele la date temporare. Această decizie a fost luată pentru a nu antrena modelul în găsirea rutinelor.</a:t>
            </a:r>
            <a:endParaRPr lang="ro-RO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/>
          </a:p>
        </p:txBody>
      </p:sp>
      <p:sp>
        <p:nvSpPr>
          <p:cNvPr id="321" name="Google Shape;321;p50"/>
          <p:cNvSpPr txBox="1"/>
          <p:nvPr>
            <p:ph type="subTitle" idx="4"/>
          </p:nvPr>
        </p:nvSpPr>
        <p:spPr>
          <a:xfrm>
            <a:off x="1997710" y="3003550"/>
            <a:ext cx="3987165" cy="453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CURĂȚARE</a:t>
            </a:r>
            <a:endParaRPr lang="ro-RO" altLang="en-GB"/>
          </a:p>
        </p:txBody>
      </p:sp>
      <p:sp>
        <p:nvSpPr>
          <p:cNvPr id="322" name="Google Shape;322;p50"/>
          <p:cNvSpPr txBox="1"/>
          <p:nvPr>
            <p:ph type="subTitle" idx="5"/>
          </p:nvPr>
        </p:nvSpPr>
        <p:spPr>
          <a:xfrm>
            <a:off x="1907540" y="1644650"/>
            <a:ext cx="5910580" cy="78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Analiza bazei de date s-a început prin verificarea integrității datelor. </a:t>
            </a:r>
            <a:endParaRPr lang="ro-RO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Datele prezente nu prezentau erori sau valori lipsă, astfel s-a trecut la pasul de curățare a datelor irelevante sau ce ar putea influența modelul într-un mod nedorit.</a:t>
            </a:r>
            <a:endParaRPr lang="ro-RO" altLang="en-GB"/>
          </a:p>
        </p:txBody>
      </p:sp>
      <p:sp>
        <p:nvSpPr>
          <p:cNvPr id="323" name="Google Shape;323;p50"/>
          <p:cNvSpPr txBox="1"/>
          <p:nvPr>
            <p:ph type="subTitle" idx="6"/>
          </p:nvPr>
        </p:nvSpPr>
        <p:spPr>
          <a:xfrm>
            <a:off x="1907330" y="127543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ANALIZĂ</a:t>
            </a:r>
            <a:endParaRPr lang="ro-RO" altLang="en-GB"/>
          </a:p>
        </p:txBody>
      </p:sp>
      <p:sp>
        <p:nvSpPr>
          <p:cNvPr id="326" name="Google Shape;326;p50"/>
          <p:cNvSpPr/>
          <p:nvPr/>
        </p:nvSpPr>
        <p:spPr>
          <a:xfrm>
            <a:off x="973593" y="3220053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50"/>
          <p:cNvSpPr/>
          <p:nvPr/>
        </p:nvSpPr>
        <p:spPr>
          <a:xfrm>
            <a:off x="973593" y="1523068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6" name="Google Shape;346;p50"/>
          <p:cNvGrpSpPr/>
          <p:nvPr/>
        </p:nvGrpSpPr>
        <p:grpSpPr>
          <a:xfrm>
            <a:off x="1078552" y="3333134"/>
            <a:ext cx="499727" cy="500755"/>
            <a:chOff x="3095745" y="3805393"/>
            <a:chExt cx="352840" cy="354717"/>
          </a:xfrm>
        </p:grpSpPr>
        <p:sp>
          <p:nvSpPr>
            <p:cNvPr id="347" name="Google Shape;347;p50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3" name="Google Shape;353;p50"/>
          <p:cNvSpPr txBox="1"/>
          <p:nvPr>
            <p:ph type="title"/>
          </p:nvPr>
        </p:nvSpPr>
        <p:spPr>
          <a:xfrm>
            <a:off x="899705" y="4367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US"/>
              <a:t>PRELUCRAREA DATELOR</a:t>
            </a:r>
            <a:r>
              <a:rPr lang="en-US" altLang="en-GB"/>
              <a:t>:</a:t>
            </a:r>
            <a:endParaRPr lang="en-US" altLang="en-GB"/>
          </a:p>
        </p:txBody>
      </p:sp>
      <p:grpSp>
        <p:nvGrpSpPr>
          <p:cNvPr id="10584" name="Google Shape;10584;p91"/>
          <p:cNvGrpSpPr/>
          <p:nvPr/>
        </p:nvGrpSpPr>
        <p:grpSpPr>
          <a:xfrm>
            <a:off x="1026795" y="1601470"/>
            <a:ext cx="644525" cy="556895"/>
            <a:chOff x="3074027" y="1983777"/>
            <a:chExt cx="380604" cy="313854"/>
          </a:xfrm>
          <a:solidFill>
            <a:schemeClr val="dk2"/>
          </a:solidFill>
        </p:grpSpPr>
        <p:sp>
          <p:nvSpPr>
            <p:cNvPr id="10585" name="Google Shape;10585;p91"/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6" name="Google Shape;10586;p91"/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7" name="Google Shape;10587;p91"/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8" name="Google Shape;10588;p91"/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9" name="Google Shape;10589;p91"/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subTitle" idx="1"/>
          </p:nvPr>
        </p:nvSpPr>
        <p:spPr>
          <a:xfrm>
            <a:off x="5629275" y="1859915"/>
            <a:ext cx="2546350" cy="78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A fost al doilea algoritm testat.</a:t>
            </a:r>
            <a:endParaRPr lang="ro-RO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o-RO"/>
              <a:t>A prezentat rezultate pu</a:t>
            </a:r>
            <a:r>
              <a:rPr lang="ro-RO" altLang="ro-RO"/>
              <a:t>țin mai bune, cu o acuratețe de 86%</a:t>
            </a:r>
            <a:endParaRPr lang="ro-RO" altLang="ro-RO"/>
          </a:p>
        </p:txBody>
      </p:sp>
      <p:sp>
        <p:nvSpPr>
          <p:cNvPr id="319" name="Google Shape;319;p50"/>
          <p:cNvSpPr txBox="1"/>
          <p:nvPr>
            <p:ph type="subTitle" idx="3"/>
          </p:nvPr>
        </p:nvSpPr>
        <p:spPr>
          <a:xfrm>
            <a:off x="1997710" y="1859915"/>
            <a:ext cx="2694940" cy="78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A fost primul algoritm testat.</a:t>
            </a:r>
            <a:endParaRPr lang="ro-RO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A prezentat rezultate foarte bune, cu o acuratețe aproximată la 85% </a:t>
            </a:r>
            <a:endParaRPr lang="ro-RO" altLang="en-GB"/>
          </a:p>
        </p:txBody>
      </p:sp>
      <p:sp>
        <p:nvSpPr>
          <p:cNvPr id="320" name="Google Shape;320;p50"/>
          <p:cNvSpPr txBox="1"/>
          <p:nvPr>
            <p:ph type="subTitle" idx="2"/>
          </p:nvPr>
        </p:nvSpPr>
        <p:spPr>
          <a:xfrm>
            <a:off x="5629275" y="1496060"/>
            <a:ext cx="2602865" cy="453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Regresie logistică</a:t>
            </a:r>
            <a:endParaRPr lang="ro-RO" altLang="en-GB"/>
          </a:p>
        </p:txBody>
      </p:sp>
      <p:sp>
        <p:nvSpPr>
          <p:cNvPr id="321" name="Google Shape;321;p50"/>
          <p:cNvSpPr txBox="1"/>
          <p:nvPr>
            <p:ph type="subTitle" idx="4"/>
          </p:nvPr>
        </p:nvSpPr>
        <p:spPr>
          <a:xfrm>
            <a:off x="1997710" y="1496060"/>
            <a:ext cx="2284730" cy="453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Regresie liniară</a:t>
            </a:r>
            <a:endParaRPr lang="ro-RO" altLang="en-GB"/>
          </a:p>
        </p:txBody>
      </p:sp>
      <p:sp>
        <p:nvSpPr>
          <p:cNvPr id="322" name="Google Shape;322;p50"/>
          <p:cNvSpPr txBox="1"/>
          <p:nvPr>
            <p:ph type="subTitle" idx="5"/>
          </p:nvPr>
        </p:nvSpPr>
        <p:spPr>
          <a:xfrm>
            <a:off x="1997710" y="3633470"/>
            <a:ext cx="2673985" cy="78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A fost încercat pentru testare, nu a fost considerat inițial pentru implementare.</a:t>
            </a:r>
            <a:endParaRPr lang="ro-RO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A prezentat rezultate slabe, cu o acuratețe de 19% în cele mai bune simulări</a:t>
            </a:r>
            <a:endParaRPr lang="ro-RO" altLang="en-GB"/>
          </a:p>
        </p:txBody>
      </p:sp>
      <p:sp>
        <p:nvSpPr>
          <p:cNvPr id="323" name="Google Shape;323;p50"/>
          <p:cNvSpPr txBox="1"/>
          <p:nvPr>
            <p:ph type="subTitle" idx="6"/>
          </p:nvPr>
        </p:nvSpPr>
        <p:spPr>
          <a:xfrm>
            <a:off x="1997500" y="326425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L.S.T.M.</a:t>
            </a:r>
            <a:endParaRPr lang="ro-RO" altLang="en-GB"/>
          </a:p>
        </p:txBody>
      </p:sp>
      <p:sp>
        <p:nvSpPr>
          <p:cNvPr id="324" name="Google Shape;324;p50"/>
          <p:cNvSpPr txBox="1"/>
          <p:nvPr>
            <p:ph type="subTitle" idx="7"/>
          </p:nvPr>
        </p:nvSpPr>
        <p:spPr>
          <a:xfrm>
            <a:off x="5652135" y="3712845"/>
            <a:ext cx="2742565" cy="78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A fost cel mai bun algoritm testat.</a:t>
            </a:r>
            <a:endParaRPr lang="ro-RO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Cu o acuratețe de 99% a fost ales pentru implementarea finală.</a:t>
            </a:r>
            <a:endParaRPr lang="ro-RO" altLang="en-GB"/>
          </a:p>
        </p:txBody>
      </p:sp>
      <p:sp>
        <p:nvSpPr>
          <p:cNvPr id="325" name="Google Shape;325;p50"/>
          <p:cNvSpPr txBox="1"/>
          <p:nvPr>
            <p:ph type="subTitle" idx="8"/>
          </p:nvPr>
        </p:nvSpPr>
        <p:spPr>
          <a:xfrm>
            <a:off x="5940525" y="2655285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JUPITER</a:t>
            </a:r>
            <a:endParaRPr lang="en-GB"/>
          </a:p>
        </p:txBody>
      </p:sp>
      <p:sp>
        <p:nvSpPr>
          <p:cNvPr id="326" name="Google Shape;326;p50"/>
          <p:cNvSpPr/>
          <p:nvPr/>
        </p:nvSpPr>
        <p:spPr>
          <a:xfrm>
            <a:off x="1063763" y="1712563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50"/>
          <p:cNvSpPr/>
          <p:nvPr/>
        </p:nvSpPr>
        <p:spPr>
          <a:xfrm>
            <a:off x="1063763" y="3511888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50"/>
          <p:cNvSpPr/>
          <p:nvPr/>
        </p:nvSpPr>
        <p:spPr>
          <a:xfrm>
            <a:off x="4668413" y="1712563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50"/>
          <p:cNvSpPr/>
          <p:nvPr/>
        </p:nvSpPr>
        <p:spPr>
          <a:xfrm>
            <a:off x="4668413" y="3511888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5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US"/>
              <a:t>MODELE TESTATE</a:t>
            </a:r>
            <a:r>
              <a:rPr lang="en-US" altLang="en-GB"/>
              <a:t>:</a:t>
            </a:r>
            <a:endParaRPr lang="en-US" altLang="en-GB"/>
          </a:p>
        </p:txBody>
      </p:sp>
      <p:grpSp>
        <p:nvGrpSpPr>
          <p:cNvPr id="7458" name="Google Shape;7458;p84"/>
          <p:cNvGrpSpPr/>
          <p:nvPr/>
        </p:nvGrpSpPr>
        <p:grpSpPr>
          <a:xfrm>
            <a:off x="1141095" y="1795780"/>
            <a:ext cx="602615" cy="568325"/>
            <a:chOff x="6953919" y="3907920"/>
            <a:chExt cx="1377300" cy="475705"/>
          </a:xfrm>
        </p:grpSpPr>
        <p:cxnSp>
          <p:nvCxnSpPr>
            <p:cNvPr id="7459" name="Google Shape;7459;p84"/>
            <p:cNvCxnSpPr/>
            <p:nvPr/>
          </p:nvCxnSpPr>
          <p:spPr>
            <a:xfrm rot="10800000">
              <a:off x="7118546" y="4100689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0" name="Google Shape;7460;p84"/>
            <p:cNvCxnSpPr/>
            <p:nvPr/>
          </p:nvCxnSpPr>
          <p:spPr>
            <a:xfrm>
              <a:off x="7480500" y="4197025"/>
              <a:ext cx="0" cy="1866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1" name="Google Shape;7461;p84"/>
            <p:cNvCxnSpPr/>
            <p:nvPr/>
          </p:nvCxnSpPr>
          <p:spPr>
            <a:xfrm rot="10800000">
              <a:off x="7848574" y="3907920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2" name="Google Shape;7462;p84"/>
            <p:cNvCxnSpPr/>
            <p:nvPr/>
          </p:nvCxnSpPr>
          <p:spPr>
            <a:xfrm>
              <a:off x="8218032" y="3997243"/>
              <a:ext cx="0" cy="1971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3" name="Google Shape;7463;p84"/>
            <p:cNvCxnSpPr/>
            <p:nvPr/>
          </p:nvCxnSpPr>
          <p:spPr>
            <a:xfrm flipH="1">
              <a:off x="6953919" y="3961822"/>
              <a:ext cx="1377300" cy="3768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96" name="Google Shape;7096;p84"/>
          <p:cNvGrpSpPr/>
          <p:nvPr/>
        </p:nvGrpSpPr>
        <p:grpSpPr>
          <a:xfrm>
            <a:off x="4781550" y="1795780"/>
            <a:ext cx="512445" cy="568325"/>
            <a:chOff x="4967783" y="2151471"/>
            <a:chExt cx="3920692" cy="2702940"/>
          </a:xfrm>
          <a:solidFill>
            <a:schemeClr val="dk2"/>
          </a:solidFill>
        </p:grpSpPr>
        <p:grpSp>
          <p:nvGrpSpPr>
            <p:cNvPr id="7097" name="Google Shape;7097;p84"/>
            <p:cNvGrpSpPr/>
            <p:nvPr/>
          </p:nvGrpSpPr>
          <p:grpSpPr>
            <a:xfrm>
              <a:off x="5045709" y="2252109"/>
              <a:ext cx="3761071" cy="2501708"/>
              <a:chOff x="2691784" y="1805334"/>
              <a:chExt cx="3761071" cy="2501708"/>
            </a:xfrm>
            <a:grpFill/>
          </p:grpSpPr>
          <p:sp>
            <p:nvSpPr>
              <p:cNvPr id="7098" name="Google Shape;7098;p84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9" name="Google Shape;7099;p84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0" name="Google Shape;7100;p84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1" name="Google Shape;7101;p84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2" name="Google Shape;7102;p84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3" name="Google Shape;7103;p84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4" name="Google Shape;7104;p84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05" name="Google Shape;7105;p84"/>
            <p:cNvGrpSpPr/>
            <p:nvPr/>
          </p:nvGrpSpPr>
          <p:grpSpPr>
            <a:xfrm>
              <a:off x="4967783" y="2151471"/>
              <a:ext cx="3920692" cy="2702940"/>
              <a:chOff x="2613858" y="1704696"/>
              <a:chExt cx="3920692" cy="2702940"/>
            </a:xfrm>
            <a:grpFill/>
          </p:grpSpPr>
          <p:sp>
            <p:nvSpPr>
              <p:cNvPr id="7106" name="Google Shape;7106;p84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7" name="Google Shape;7107;p84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8" name="Google Shape;7108;p84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9" name="Google Shape;7109;p84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0" name="Google Shape;7110;p84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59850" tIns="259850" rIns="259850" bIns="259850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310" name="Google Shape;9310;p90"/>
          <p:cNvGrpSpPr/>
          <p:nvPr/>
        </p:nvGrpSpPr>
        <p:grpSpPr>
          <a:xfrm>
            <a:off x="1130935" y="3555365"/>
            <a:ext cx="612775" cy="640715"/>
            <a:chOff x="1756921" y="1509739"/>
            <a:chExt cx="345997" cy="345997"/>
          </a:xfrm>
          <a:solidFill>
            <a:schemeClr val="dk2"/>
          </a:solidFill>
        </p:grpSpPr>
        <p:sp>
          <p:nvSpPr>
            <p:cNvPr id="9311" name="Google Shape;9311;p90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2" name="Google Shape;9312;p90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3" name="Google Shape;9313;p90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4" name="Google Shape;9314;p90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5" name="Google Shape;9315;p90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6" name="Google Shape;9316;p90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7" name="Google Shape;9317;p90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8" name="Google Shape;9318;p90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9" name="Google Shape;9319;p90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0" name="Google Shape;9320;p90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1" name="Google Shape;9321;p90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2" name="Google Shape;9322;p90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3" name="Google Shape;9323;p90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4" name="Google Shape;9324;p90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5" name="Google Shape;9325;p90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6" name="Google Shape;9326;p90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7" name="Google Shape;9327;p90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32" name="Google Shape;12232;p94"/>
          <p:cNvGrpSpPr/>
          <p:nvPr/>
        </p:nvGrpSpPr>
        <p:grpSpPr>
          <a:xfrm>
            <a:off x="4671060" y="3545840"/>
            <a:ext cx="736600" cy="705485"/>
            <a:chOff x="853568" y="1975538"/>
            <a:chExt cx="337334" cy="353599"/>
          </a:xfrm>
          <a:solidFill>
            <a:schemeClr val="dk2"/>
          </a:solidFill>
        </p:grpSpPr>
        <p:sp>
          <p:nvSpPr>
            <p:cNvPr id="12233" name="Google Shape;12233;p94"/>
            <p:cNvSpPr/>
            <p:nvPr/>
          </p:nvSpPr>
          <p:spPr>
            <a:xfrm>
              <a:off x="853568" y="1975538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4" name="Google Shape;12234;p94"/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5" name="Google Shape;12235;p94"/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6" name="Google Shape;12236;p94"/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3550" tIns="183550" rIns="183550" bIns="183550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Google Shape;323;p50"/>
          <p:cNvSpPr txBox="1"/>
          <p:nvPr/>
        </p:nvSpPr>
        <p:spPr>
          <a:xfrm>
            <a:off x="5580170" y="3264250"/>
            <a:ext cx="2187900" cy="45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300" b="0" i="0" u="none" strike="noStrike" cap="none">
                <a:solidFill>
                  <a:schemeClr val="dk1"/>
                </a:solidFill>
                <a:latin typeface="Electrolize" panose="02000506000000020004"/>
                <a:ea typeface="Electrolize" panose="02000506000000020004"/>
                <a:cs typeface="Electrolize" panose="02000506000000020004"/>
                <a:sym typeface="Electrolize" panose="020005060000000200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 b="0" i="0" u="none" strike="noStrike" cap="none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 b="0" i="0" u="none" strike="noStrike" cap="none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 b="0" i="0" u="none" strike="noStrike" cap="none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 b="0" i="0" u="none" strike="noStrike" cap="none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 b="0" i="0" u="none" strike="noStrike" cap="none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 b="0" i="0" u="none" strike="noStrike" cap="none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 b="0" i="0" u="none" strike="noStrike" cap="none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 panose="02000603000000000000"/>
              <a:buNone/>
              <a:defRPr sz="2500" b="0" i="0" u="none" strike="noStrike" cap="none">
                <a:solidFill>
                  <a:schemeClr val="dk1"/>
                </a:solidFill>
                <a:latin typeface="Delius Swash Caps" panose="02000603000000000000"/>
                <a:ea typeface="Delius Swash Caps" panose="02000603000000000000"/>
                <a:cs typeface="Delius Swash Caps" panose="02000603000000000000"/>
                <a:sym typeface="Delius Swash Caps" panose="02000603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XGboost</a:t>
            </a:r>
            <a:endParaRPr lang="ro-RO" altLang="en-GB"/>
          </a:p>
        </p:txBody>
      </p:sp>
      <p:sp>
        <p:nvSpPr>
          <p:cNvPr id="8" name="Text Box 7"/>
          <p:cNvSpPr txBox="1"/>
          <p:nvPr/>
        </p:nvSpPr>
        <p:spPr>
          <a:xfrm>
            <a:off x="5629275" y="46602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o-RO" altLang="en-US" sz="900"/>
              <a:t>*Acuratețea se referă la rezultatele obțnut pe setul de testare (</a:t>
            </a:r>
            <a:r>
              <a:rPr lang="en-US" altLang="ro-RO" sz="900"/>
              <a:t>2</a:t>
            </a:r>
            <a:r>
              <a:rPr lang="ro-RO" altLang="en-US" sz="900"/>
              <a:t>0% din setul inițial de date)</a:t>
            </a:r>
            <a:endParaRPr lang="ro-RO" altLang="en-US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subTitle" idx="1"/>
          </p:nvPr>
        </p:nvSpPr>
        <p:spPr>
          <a:xfrm>
            <a:off x="854710" y="3106420"/>
            <a:ext cx="7433945" cy="412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Concluzii</a:t>
            </a:r>
            <a:endParaRPr lang="ro-RO" altLang="en-GB"/>
          </a:p>
        </p:txBody>
      </p:sp>
      <p:sp>
        <p:nvSpPr>
          <p:cNvPr id="359" name="Google Shape;359;p51"/>
          <p:cNvSpPr txBox="1"/>
          <p:nvPr>
            <p:ph type="subTitle" idx="2"/>
          </p:nvPr>
        </p:nvSpPr>
        <p:spPr>
          <a:xfrm>
            <a:off x="854710" y="3427730"/>
            <a:ext cx="7569835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În acest proiect s-a realizat cercetarea domeniului inteligenței artificiale, descoperirea conceptelor noi și implementarea acestora. De la interpretarea datelor, la alegerea și compararea modelelor, acest proiect a oferit un bun pas spre explorarea domeniului.</a:t>
            </a:r>
            <a:endParaRPr lang="ro-RO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Din punct de vedere tehnic, proiectul a fost un succes, rezultând un model capabil să prezica cu acuratețe extrem de ridicată dacă o persoană se află în mers sau în alergare.</a:t>
            </a:r>
            <a:endParaRPr lang="ro-RO" altLang="en-GB"/>
          </a:p>
        </p:txBody>
      </p:sp>
      <p:sp>
        <p:nvSpPr>
          <p:cNvPr id="364" name="Google Shape;364;p51"/>
          <p:cNvSpPr txBox="1"/>
          <p:nvPr>
            <p:ph type="subTitle" idx="7"/>
          </p:nvPr>
        </p:nvSpPr>
        <p:spPr>
          <a:xfrm>
            <a:off x="755650" y="1553845"/>
            <a:ext cx="2456815" cy="412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Testare manuală</a:t>
            </a:r>
            <a:endParaRPr lang="ro-RO" altLang="en-GB"/>
          </a:p>
        </p:txBody>
      </p:sp>
      <p:sp>
        <p:nvSpPr>
          <p:cNvPr id="365" name="Google Shape;365;p51"/>
          <p:cNvSpPr txBox="1"/>
          <p:nvPr>
            <p:ph type="subTitle" idx="8"/>
          </p:nvPr>
        </p:nvSpPr>
        <p:spPr>
          <a:xfrm>
            <a:off x="854400" y="1875207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Pe datele colectate manual, algoritmul a avut o acuratețe de 100%</a:t>
            </a:r>
            <a:endParaRPr lang="ro-RO" altLang="en-GB"/>
          </a:p>
        </p:txBody>
      </p:sp>
      <p:sp>
        <p:nvSpPr>
          <p:cNvPr id="366" name="Google Shape;366;p51"/>
          <p:cNvSpPr txBox="1"/>
          <p:nvPr>
            <p:ph type="subTitle" idx="9"/>
          </p:nvPr>
        </p:nvSpPr>
        <p:spPr>
          <a:xfrm>
            <a:off x="3471000" y="1875207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Cele mai mari corelații între date se observă între valorile accelerometrului și ale giroscopului</a:t>
            </a:r>
            <a:endParaRPr lang="ro-RO" altLang="en-GB"/>
          </a:p>
        </p:txBody>
      </p:sp>
      <p:sp>
        <p:nvSpPr>
          <p:cNvPr id="367" name="Google Shape;367;p51"/>
          <p:cNvSpPr txBox="1"/>
          <p:nvPr>
            <p:ph type="subTitle" idx="13"/>
          </p:nvPr>
        </p:nvSpPr>
        <p:spPr>
          <a:xfrm>
            <a:off x="6087600" y="1875207"/>
            <a:ext cx="22020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Din calcularea entropiei se observă că datele sunt bine distribuite și oferă un mediu bun de antrenare a modelelor</a:t>
            </a:r>
            <a:endParaRPr lang="ro-RO" altLang="en-GB"/>
          </a:p>
        </p:txBody>
      </p:sp>
      <p:sp>
        <p:nvSpPr>
          <p:cNvPr id="368" name="Google Shape;368;p51"/>
          <p:cNvSpPr txBox="1"/>
          <p:nvPr>
            <p:ph type="subTitle" idx="14"/>
          </p:nvPr>
        </p:nvSpPr>
        <p:spPr>
          <a:xfrm>
            <a:off x="3471000" y="1554100"/>
            <a:ext cx="2202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Corelații</a:t>
            </a:r>
            <a:endParaRPr lang="ro-RO" altLang="en-GB"/>
          </a:p>
        </p:txBody>
      </p:sp>
      <p:sp>
        <p:nvSpPr>
          <p:cNvPr id="369" name="Google Shape;369;p51"/>
          <p:cNvSpPr txBox="1"/>
          <p:nvPr>
            <p:ph type="subTitle" idx="15"/>
          </p:nvPr>
        </p:nvSpPr>
        <p:spPr>
          <a:xfrm>
            <a:off x="6087600" y="1554100"/>
            <a:ext cx="2202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Curiozități</a:t>
            </a:r>
            <a:endParaRPr lang="ro-RO" altLang="en-GB"/>
          </a:p>
        </p:txBody>
      </p:sp>
      <p:sp>
        <p:nvSpPr>
          <p:cNvPr id="370" name="Google Shape;370;p5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altLang="en-GB"/>
              <a:t>REZULTATE &amp; CONCLUZII</a:t>
            </a:r>
            <a:endParaRPr lang="ro-RO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3511</Words>
  <Application>WPS Presentation</Application>
  <PresentationFormat/>
  <Paragraphs>125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Electrolize</vt:lpstr>
      <vt:lpstr>Cairo</vt:lpstr>
      <vt:lpstr>Delius Swash Caps</vt:lpstr>
      <vt:lpstr>Montserrat</vt:lpstr>
      <vt:lpstr>Segoe Print</vt:lpstr>
      <vt:lpstr>Bebas Neue</vt:lpstr>
      <vt:lpstr>Microsoft YaHei</vt:lpstr>
      <vt:lpstr>Arial Unicode MS</vt:lpstr>
      <vt:lpstr>South Korean Robotics &amp; AI History Lesson for College by Slidesgo</vt:lpstr>
      <vt:lpstr>SISTEME INTELIGENTE PROIECT</vt:lpstr>
      <vt:lpstr>INTRODUCERE:</vt:lpstr>
      <vt:lpstr>BAZA DE DATE</vt:lpstr>
      <vt:lpstr>PRELUCRAREA DATELOR:</vt:lpstr>
      <vt:lpstr>MODELE TESTATE:</vt:lpstr>
      <vt:lpstr>REZULTATE &amp; 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SISTEME INTELIGENTE PROIECT</dc:title>
  <dc:creator/>
  <cp:lastModifiedBy>student</cp:lastModifiedBy>
  <cp:revision>3</cp:revision>
  <dcterms:created xsi:type="dcterms:W3CDTF">2024-05-22T21:07:00Z</dcterms:created>
  <dcterms:modified xsi:type="dcterms:W3CDTF">2024-05-30T16:35:29Z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F608A769DC984E7783202220F63FC86B_13</vt:lpwstr>
  </property>
  <property fmtid="{D5CDD505-2E9C-101B-9397-08002B2CF9AE}" pid="3" name="KSOProductBuildVer">
    <vt:lpwstr>1033-12.2.0.16909</vt:lpwstr>
  </property>
</Properties>
</file>