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94a3861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94a3861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4a3861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4a3861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94a3861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94a3861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94a386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94a386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4a38612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4a3861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94a3861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94a3861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94a3861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94a3861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94a3861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94a3861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94a3861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94a3861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e8d156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e8d156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94a38612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94a38612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7561a35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7561a35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7561a35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7561a35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4a3861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94a3861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94a3861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94a3861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94a38612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94a3861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hanacademy.org/computing/computer-science/algorithms/merge-sort/a/analysis-of-merge-sort" TargetMode="External"/><Relationship Id="rId4" Type="http://schemas.openxmlformats.org/officeDocument/2006/relationships/hyperlink" Target="https://www.cs.auckland.ac.nz/courses/compsci220s1c/lectures/2016S1C/CS220-Lecture09.pdf" TargetMode="External"/><Relationship Id="rId5"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utorialspoint.com/cprogramming/c_array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 - Sortări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- 2022,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Selection</a:t>
            </a:r>
            <a:r>
              <a:rPr lang="en"/>
              <a:t> Sort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a:t>
            </a:r>
            <a:r>
              <a:rPr lang="en"/>
              <a:t> Sort</a:t>
            </a:r>
            <a:endParaRPr/>
          </a:p>
        </p:txBody>
      </p:sp>
      <p:sp>
        <p:nvSpPr>
          <p:cNvPr id="186" name="Google Shape;186;p23"/>
          <p:cNvSpPr txBox="1"/>
          <p:nvPr>
            <p:ph idx="1" type="body"/>
          </p:nvPr>
        </p:nvSpPr>
        <p:spPr>
          <a:xfrm>
            <a:off x="819150" y="1456975"/>
            <a:ext cx="4262400" cy="1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este un algoritm de comparare, în care vectorul este împărțit în două părți, la stânga partea sortată și cea nesortată la dreapta. Inițial, partea sortată este goală, iar cea nesortată este reprezentată de toate datele.</a:t>
            </a:r>
            <a:endParaRPr/>
          </a:p>
          <a:p>
            <a:pPr indent="0" lvl="0" marL="0" rtl="0" algn="l">
              <a:spcBef>
                <a:spcPts val="1600"/>
              </a:spcBef>
              <a:spcAft>
                <a:spcPts val="0"/>
              </a:spcAft>
              <a:buNone/>
            </a:pPr>
            <a:r>
              <a:rPr lang="en"/>
              <a:t>Cel mai mic element este selectat din lista nesortată si interschimbat cu elementul de la incipitul listei nesortate, care devine parte din lista sortată. Procesul continuă până când ajungem să avem lista nesortată goală.</a:t>
            </a:r>
            <a:endParaRPr/>
          </a:p>
          <a:p>
            <a:pPr indent="0" lvl="0" marL="0" rtl="0" algn="l">
              <a:spcBef>
                <a:spcPts val="1600"/>
              </a:spcBef>
              <a:spcAft>
                <a:spcPts val="0"/>
              </a:spcAft>
              <a:buNone/>
            </a:pPr>
            <a:r>
              <a:rPr lang="en"/>
              <a:t>Nu este recomandat pentru seturi mari de date deoarece complexitatea este O(n^2).</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87" name="Google Shape;187;p23"/>
          <p:cNvPicPr preferRelativeResize="0"/>
          <p:nvPr/>
        </p:nvPicPr>
        <p:blipFill rotWithShape="1">
          <a:blip r:embed="rId3">
            <a:alphaModFix/>
          </a:blip>
          <a:srcRect b="23035" l="0" r="0" t="0"/>
          <a:stretch/>
        </p:blipFill>
        <p:spPr>
          <a:xfrm>
            <a:off x="5081550" y="1538863"/>
            <a:ext cx="3757650" cy="206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Selection Sort</a:t>
            </a:r>
            <a:endParaRPr/>
          </a:p>
        </p:txBody>
      </p:sp>
      <p:pic>
        <p:nvPicPr>
          <p:cNvPr id="193" name="Google Shape;193;p24"/>
          <p:cNvPicPr preferRelativeResize="0"/>
          <p:nvPr/>
        </p:nvPicPr>
        <p:blipFill rotWithShape="1">
          <a:blip r:embed="rId3">
            <a:alphaModFix/>
          </a:blip>
          <a:srcRect b="0" l="0" r="8223" t="0"/>
          <a:stretch/>
        </p:blipFill>
        <p:spPr>
          <a:xfrm>
            <a:off x="328025" y="293750"/>
            <a:ext cx="8112001" cy="143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Merge</a:t>
            </a:r>
            <a:r>
              <a:rPr lang="en"/>
              <a:t> Sort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 Sort</a:t>
            </a:r>
            <a:endParaRPr/>
          </a:p>
        </p:txBody>
      </p:sp>
      <p:sp>
        <p:nvSpPr>
          <p:cNvPr id="204" name="Google Shape;204;p26"/>
          <p:cNvSpPr txBox="1"/>
          <p:nvPr>
            <p:ph idx="1" type="body"/>
          </p:nvPr>
        </p:nvSpPr>
        <p:spPr>
          <a:xfrm>
            <a:off x="819150" y="1456975"/>
            <a:ext cx="3990600" cy="32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este un algoritm bazat pe tehnica divide and conquer. Vectorul este impărțit în jumătăți până pe care le sorteză la recombinare.</a:t>
            </a:r>
            <a:endParaRPr/>
          </a:p>
          <a:p>
            <a:pPr indent="0" lvl="0" marL="0" rtl="0" algn="l">
              <a:spcBef>
                <a:spcPts val="1600"/>
              </a:spcBef>
              <a:spcAft>
                <a:spcPts val="0"/>
              </a:spcAft>
              <a:buNone/>
            </a:pPr>
            <a:r>
              <a:rPr lang="en"/>
              <a:t>Este unul dintre cei mai buni algoritmi de sortare. Complexitatea este  O(n log n).</a:t>
            </a:r>
            <a:endParaRPr/>
          </a:p>
          <a:p>
            <a:pPr indent="0" lvl="0" marL="0" rtl="0" algn="l">
              <a:spcBef>
                <a:spcPts val="1600"/>
              </a:spcBef>
              <a:spcAft>
                <a:spcPts val="0"/>
              </a:spcAft>
              <a:buNone/>
            </a:pPr>
            <a:r>
              <a:rPr lang="en"/>
              <a:t>Calcularea complexității:</a:t>
            </a:r>
            <a:endParaRPr/>
          </a:p>
          <a:p>
            <a:pPr indent="0" lvl="0" marL="0" rtl="0" algn="l">
              <a:spcBef>
                <a:spcPts val="1600"/>
              </a:spcBef>
              <a:spcAft>
                <a:spcPts val="0"/>
              </a:spcAft>
              <a:buNone/>
            </a:pPr>
            <a:r>
              <a:rPr lang="en" u="sng">
                <a:solidFill>
                  <a:schemeClr val="hlink"/>
                </a:solidFill>
                <a:hlinkClick r:id="rId3"/>
              </a:rPr>
              <a:t>https://www.khanacademy.org/computing/computer-science/algorithms/merge-sort/a/analysis-of-merge-sort</a:t>
            </a:r>
            <a:endParaRPr/>
          </a:p>
          <a:p>
            <a:pPr indent="0" lvl="0" marL="0" rtl="0" algn="l">
              <a:spcBef>
                <a:spcPts val="1600"/>
              </a:spcBef>
              <a:spcAft>
                <a:spcPts val="0"/>
              </a:spcAft>
              <a:buNone/>
            </a:pPr>
            <a:r>
              <a:rPr lang="en" u="sng">
                <a:solidFill>
                  <a:schemeClr val="hlink"/>
                </a:solidFill>
                <a:hlinkClick r:id="rId4"/>
              </a:rPr>
              <a:t>https://www.cs.auckland.ac.nz/courses/compsci220s1c/lectures/2016S1C/CS220-Lecture09.pdf</a:t>
            </a:r>
            <a:endParaRPr/>
          </a:p>
          <a:p>
            <a:pPr indent="0" lvl="0" marL="0" rtl="0" algn="l">
              <a:spcBef>
                <a:spcPts val="1600"/>
              </a:spcBef>
              <a:spcAft>
                <a:spcPts val="1600"/>
              </a:spcAft>
              <a:buNone/>
            </a:pPr>
            <a:r>
              <a:t/>
            </a:r>
            <a:endParaRPr/>
          </a:p>
        </p:txBody>
      </p:sp>
      <p:pic>
        <p:nvPicPr>
          <p:cNvPr id="205" name="Google Shape;205;p26"/>
          <p:cNvPicPr preferRelativeResize="0"/>
          <p:nvPr/>
        </p:nvPicPr>
        <p:blipFill>
          <a:blip r:embed="rId5">
            <a:alphaModFix/>
          </a:blip>
          <a:stretch>
            <a:fillRect/>
          </a:stretch>
        </p:blipFill>
        <p:spPr>
          <a:xfrm>
            <a:off x="5172250" y="1162075"/>
            <a:ext cx="3668125" cy="220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Merge Sort</a:t>
            </a:r>
            <a:endParaRPr/>
          </a:p>
        </p:txBody>
      </p:sp>
      <p:pic>
        <p:nvPicPr>
          <p:cNvPr id="211" name="Google Shape;211;p27"/>
          <p:cNvPicPr preferRelativeResize="0"/>
          <p:nvPr/>
        </p:nvPicPr>
        <p:blipFill>
          <a:blip r:embed="rId3">
            <a:alphaModFix/>
          </a:blip>
          <a:stretch>
            <a:fillRect/>
          </a:stretch>
        </p:blipFill>
        <p:spPr>
          <a:xfrm>
            <a:off x="3069173" y="200213"/>
            <a:ext cx="3005651" cy="4743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Quick</a:t>
            </a:r>
            <a:r>
              <a:rPr lang="en"/>
              <a:t>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a:t>
            </a:r>
            <a:r>
              <a:rPr lang="en"/>
              <a:t> Sort</a:t>
            </a:r>
            <a:endParaRPr/>
          </a:p>
        </p:txBody>
      </p:sp>
      <p:sp>
        <p:nvSpPr>
          <p:cNvPr id="222" name="Google Shape;222;p29"/>
          <p:cNvSpPr txBox="1"/>
          <p:nvPr>
            <p:ph idx="1" type="body"/>
          </p:nvPr>
        </p:nvSpPr>
        <p:spPr>
          <a:xfrm>
            <a:off x="819150" y="1456975"/>
            <a:ext cx="7505700" cy="21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este un </a:t>
            </a:r>
            <a:r>
              <a:rPr lang="en"/>
              <a:t>algorithm extrem de eficient bazat pe împărțirea vectorului în sub seturi de date. Vectorul este împărțit în două părți, una cu valori mai mici decât un pivot ales iar cealaltă cu valori mai mari. Quick sort împarte vectorul în două și apoi se apelează recursiv de două ori pentru a sorta vectorii generați.</a:t>
            </a:r>
            <a:endParaRPr/>
          </a:p>
          <a:p>
            <a:pPr indent="0" lvl="0" marL="0" rtl="0" algn="l">
              <a:spcBef>
                <a:spcPts val="1600"/>
              </a:spcBef>
              <a:spcAft>
                <a:spcPts val="1600"/>
              </a:spcAft>
              <a:buNone/>
            </a:pPr>
            <a:r>
              <a:rPr lang="en"/>
              <a:t>Algoritmul este eficient pentru seturi de date mari și are complexitatea O(n^2).</a:t>
            </a:r>
            <a:endParaRPr/>
          </a:p>
        </p:txBody>
      </p:sp>
      <p:pic>
        <p:nvPicPr>
          <p:cNvPr id="223" name="Google Shape;223;p29"/>
          <p:cNvPicPr preferRelativeResize="0"/>
          <p:nvPr/>
        </p:nvPicPr>
        <p:blipFill>
          <a:blip r:embed="rId3">
            <a:alphaModFix/>
          </a:blip>
          <a:stretch>
            <a:fillRect/>
          </a:stretch>
        </p:blipFill>
        <p:spPr>
          <a:xfrm>
            <a:off x="1488775" y="2731050"/>
            <a:ext cx="5290500" cy="211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Quick Sort</a:t>
            </a:r>
            <a:endParaRPr/>
          </a:p>
        </p:txBody>
      </p:sp>
      <p:pic>
        <p:nvPicPr>
          <p:cNvPr id="229" name="Google Shape;229;p30"/>
          <p:cNvPicPr preferRelativeResize="0"/>
          <p:nvPr/>
        </p:nvPicPr>
        <p:blipFill>
          <a:blip r:embed="rId3">
            <a:alphaModFix/>
          </a:blip>
          <a:stretch>
            <a:fillRect/>
          </a:stretch>
        </p:blipFill>
        <p:spPr>
          <a:xfrm>
            <a:off x="328025" y="362575"/>
            <a:ext cx="8003790" cy="385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Sortări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40" name="Google Shape;240;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 dau următorii vectori</a:t>
            </a:r>
            <a:br>
              <a:rPr lang="en"/>
            </a:br>
            <a:r>
              <a:rPr lang="en"/>
              <a:t>25 1 44 56 100 9 2 </a:t>
            </a:r>
            <a:endParaRPr/>
          </a:p>
          <a:p>
            <a:pPr indent="0" lvl="0" marL="0" rtl="0" algn="l">
              <a:spcBef>
                <a:spcPts val="1600"/>
              </a:spcBef>
              <a:spcAft>
                <a:spcPts val="0"/>
              </a:spcAft>
              <a:buNone/>
            </a:pPr>
            <a:r>
              <a:rPr lang="en"/>
              <a:t>6, 5, 3, 2, 8, 10, 9</a:t>
            </a:r>
            <a:endParaRPr/>
          </a:p>
          <a:p>
            <a:pPr indent="0" lvl="0" marL="0" rtl="0" algn="l">
              <a:spcBef>
                <a:spcPts val="1600"/>
              </a:spcBef>
              <a:spcAft>
                <a:spcPts val="0"/>
              </a:spcAft>
              <a:buNone/>
            </a:pPr>
            <a:r>
              <a:rPr lang="en"/>
              <a:t>100 67 34 22 15 10 2</a:t>
            </a:r>
            <a:endParaRPr/>
          </a:p>
          <a:p>
            <a:pPr indent="0" lvl="0" marL="0" rtl="0" algn="l">
              <a:spcBef>
                <a:spcPts val="1600"/>
              </a:spcBef>
              <a:spcAft>
                <a:spcPts val="0"/>
              </a:spcAft>
              <a:buNone/>
            </a:pPr>
            <a:r>
              <a:rPr lang="en"/>
              <a:t>Să se sorteze cei trei vectori crescător utilizând toți algoritmii prezentați în laborator.</a:t>
            </a:r>
            <a:endParaRPr/>
          </a:p>
          <a:p>
            <a:pPr indent="-311150" lvl="0" marL="457200" rtl="0" algn="l">
              <a:spcBef>
                <a:spcPts val="1600"/>
              </a:spcBef>
              <a:spcAft>
                <a:spcPts val="0"/>
              </a:spcAft>
              <a:buSzPts val="1300"/>
              <a:buAutoNum type="arabicPeriod"/>
            </a:pPr>
            <a:r>
              <a:rPr lang="en"/>
              <a:t>Creati un vector cu 10000 de valori random. Să se afișeze timpul de rulare al fiecărui algoritm și care a fost cel mai performant.</a:t>
            </a:r>
            <a:endParaRPr/>
          </a:p>
          <a:p>
            <a:pPr indent="0" lvl="0" marL="0" rtl="0" algn="l">
              <a:spcBef>
                <a:spcPts val="1600"/>
              </a:spcBef>
              <a:spcAft>
                <a:spcPts val="1600"/>
              </a:spcAft>
              <a:buNone/>
            </a:pPr>
            <a:r>
              <a:rPr lang="en"/>
              <a:t>Notă: s-ar putea ca datele sa fie prea puține și timpul de rulare  să dea mereu 0, în acest caz măriți vectorul.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 FIIR</a:t>
            </a:r>
            <a:endParaRPr/>
          </a:p>
        </p:txBody>
      </p:sp>
      <p:sp>
        <p:nvSpPr>
          <p:cNvPr id="246" name="Google Shape;246;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dau următorii vectori</a:t>
            </a:r>
            <a:br>
              <a:rPr lang="en"/>
            </a:br>
            <a:r>
              <a:rPr lang="en"/>
              <a:t>25 1 44 56 100 9 2 </a:t>
            </a:r>
            <a:endParaRPr/>
          </a:p>
          <a:p>
            <a:pPr indent="0" lvl="0" marL="0" rtl="0" algn="l">
              <a:spcBef>
                <a:spcPts val="1600"/>
              </a:spcBef>
              <a:spcAft>
                <a:spcPts val="0"/>
              </a:spcAft>
              <a:buNone/>
            </a:pPr>
            <a:r>
              <a:rPr lang="en"/>
              <a:t>6, 5, 3, 2, 8, 10, 9</a:t>
            </a:r>
            <a:endParaRPr/>
          </a:p>
          <a:p>
            <a:pPr indent="0" lvl="0" marL="0" rtl="0" algn="l">
              <a:spcBef>
                <a:spcPts val="1600"/>
              </a:spcBef>
              <a:spcAft>
                <a:spcPts val="0"/>
              </a:spcAft>
              <a:buNone/>
            </a:pPr>
            <a:r>
              <a:rPr lang="en"/>
              <a:t>100 67 34 22 15 10 2</a:t>
            </a:r>
            <a:endParaRPr/>
          </a:p>
          <a:p>
            <a:pPr indent="0" lvl="0" marL="0" rtl="0" algn="l">
              <a:spcBef>
                <a:spcPts val="1600"/>
              </a:spcBef>
              <a:spcAft>
                <a:spcPts val="0"/>
              </a:spcAft>
              <a:buNone/>
            </a:pPr>
            <a:r>
              <a:rPr lang="en"/>
              <a:t>Să se sorteze cei trei vectori crescător utilizând 3 algoritmi la alegere prezentați în laborator.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Tutorial pentru lucrul cu vectori în C: </a:t>
            </a:r>
            <a:r>
              <a:rPr b="1" lang="en" u="sng">
                <a:solidFill>
                  <a:schemeClr val="hlink"/>
                </a:solidFill>
                <a:hlinkClick r:id="rId3"/>
              </a:rPr>
              <a:t>https://www.tutorialspoint.com/cprogramming/c_arrays.htm</a:t>
            </a:r>
            <a:r>
              <a:rPr b="1" lang="en"/>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290513" y="404813"/>
            <a:ext cx="8562975" cy="433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Bubble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a:t>
            </a:r>
            <a:endParaRPr/>
          </a:p>
        </p:txBody>
      </p:sp>
      <p:sp>
        <p:nvSpPr>
          <p:cNvPr id="150" name="Google Shape;150;p17"/>
          <p:cNvSpPr txBox="1"/>
          <p:nvPr>
            <p:ph idx="1" type="body"/>
          </p:nvPr>
        </p:nvSpPr>
        <p:spPr>
          <a:xfrm>
            <a:off x="819150" y="1456975"/>
            <a:ext cx="73059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 este un algoritm de sortare bazat pe comparație, în fiecare pereche de 2 elemente alăturate se realizează comparația și se face o interschimbare în caz că nu sunt în ordine. </a:t>
            </a:r>
            <a:endParaRPr/>
          </a:p>
          <a:p>
            <a:pPr indent="0" lvl="0" marL="0" rtl="0" algn="l">
              <a:spcBef>
                <a:spcPts val="1600"/>
              </a:spcBef>
              <a:spcAft>
                <a:spcPts val="0"/>
              </a:spcAft>
              <a:buNone/>
            </a:pPr>
            <a:r>
              <a:rPr lang="en"/>
              <a:t>Nu este bun pentru seturi mari de date deoarece complexitatea sa este de O(n^2).</a:t>
            </a:r>
            <a:endParaRPr/>
          </a:p>
          <a:p>
            <a:pPr indent="0" lvl="0" marL="0" rtl="0" algn="l">
              <a:spcBef>
                <a:spcPts val="1600"/>
              </a:spcBef>
              <a:spcAft>
                <a:spcPts val="1600"/>
              </a:spcAft>
              <a:buNone/>
            </a:pPr>
            <a:r>
              <a:t/>
            </a:r>
            <a:endParaRPr/>
          </a:p>
        </p:txBody>
      </p:sp>
      <p:pic>
        <p:nvPicPr>
          <p:cNvPr id="151" name="Google Shape;151;p17"/>
          <p:cNvPicPr preferRelativeResize="0"/>
          <p:nvPr/>
        </p:nvPicPr>
        <p:blipFill>
          <a:blip r:embed="rId3">
            <a:alphaModFix/>
          </a:blip>
          <a:stretch>
            <a:fillRect/>
          </a:stretch>
        </p:blipFill>
        <p:spPr>
          <a:xfrm>
            <a:off x="819150" y="2455875"/>
            <a:ext cx="7034200" cy="224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Bubble Sort</a:t>
            </a:r>
            <a:endParaRPr/>
          </a:p>
        </p:txBody>
      </p:sp>
      <p:pic>
        <p:nvPicPr>
          <p:cNvPr id="157" name="Google Shape;157;p18"/>
          <p:cNvPicPr preferRelativeResize="0"/>
          <p:nvPr/>
        </p:nvPicPr>
        <p:blipFill>
          <a:blip r:embed="rId3">
            <a:alphaModFix/>
          </a:blip>
          <a:stretch>
            <a:fillRect/>
          </a:stretch>
        </p:blipFill>
        <p:spPr>
          <a:xfrm>
            <a:off x="328026" y="362600"/>
            <a:ext cx="4613099" cy="30608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a:t>
            </a:r>
            <a:r>
              <a:rPr lang="en"/>
              <a:t> Sort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a:t>
            </a:r>
            <a:r>
              <a:rPr lang="en"/>
              <a:t> Sort</a:t>
            </a:r>
            <a:endParaRPr/>
          </a:p>
        </p:txBody>
      </p:sp>
      <p:sp>
        <p:nvSpPr>
          <p:cNvPr id="168" name="Google Shape;168;p20"/>
          <p:cNvSpPr txBox="1"/>
          <p:nvPr>
            <p:ph idx="1" type="body"/>
          </p:nvPr>
        </p:nvSpPr>
        <p:spPr>
          <a:xfrm>
            <a:off x="819150" y="1456975"/>
            <a:ext cx="73059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 este un algoritm de comparare prin care o sublistă a structurii de date este păstrată și sortată mereu. Vectorul este parcurs secvențial iar fiecare element trebuie introdus în lista sortată astfel încât lista să rămână sortată.</a:t>
            </a:r>
            <a:endParaRPr/>
          </a:p>
          <a:p>
            <a:pPr indent="0" lvl="0" marL="0" rtl="0" algn="l">
              <a:spcBef>
                <a:spcPts val="1600"/>
              </a:spcBef>
              <a:spcAft>
                <a:spcPts val="0"/>
              </a:spcAft>
              <a:buNone/>
            </a:pPr>
            <a:r>
              <a:rPr lang="en"/>
              <a:t>Nu este recomandat pentru seturi mari de date deoarece complexitatea este O(n^2).</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69" name="Google Shape;169;p20"/>
          <p:cNvPicPr preferRelativeResize="0"/>
          <p:nvPr/>
        </p:nvPicPr>
        <p:blipFill rotWithShape="1">
          <a:blip r:embed="rId3">
            <a:alphaModFix/>
          </a:blip>
          <a:srcRect b="38815" l="0" r="0" t="1707"/>
          <a:stretch/>
        </p:blipFill>
        <p:spPr>
          <a:xfrm>
            <a:off x="942825" y="2806675"/>
            <a:ext cx="5647325" cy="201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Insertion</a:t>
            </a:r>
            <a:r>
              <a:rPr lang="en"/>
              <a:t> Sort</a:t>
            </a:r>
            <a:endParaRPr/>
          </a:p>
        </p:txBody>
      </p:sp>
      <p:pic>
        <p:nvPicPr>
          <p:cNvPr id="175" name="Google Shape;175;p21"/>
          <p:cNvPicPr preferRelativeResize="0"/>
          <p:nvPr/>
        </p:nvPicPr>
        <p:blipFill rotWithShape="1">
          <a:blip r:embed="rId3">
            <a:alphaModFix/>
          </a:blip>
          <a:srcRect b="0" l="0" r="3110" t="0"/>
          <a:stretch/>
        </p:blipFill>
        <p:spPr>
          <a:xfrm>
            <a:off x="201875" y="276025"/>
            <a:ext cx="8564349" cy="172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