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6" r:id="rId14"/>
    <p:sldId id="265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NOn</a:t>
            </a:r>
            <a:r>
              <a:rPr lang="en-US" dirty="0">
                <a:solidFill>
                  <a:srgbClr val="FFFFFF"/>
                </a:solidFill>
              </a:rPr>
              <a:t> LINEAR ARX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656751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Students: 	</a:t>
            </a:r>
            <a:r>
              <a:rPr lang="en-US" dirty="0" err="1">
                <a:solidFill>
                  <a:srgbClr val="FFFFFF"/>
                </a:solidFill>
              </a:rPr>
              <a:t>Durus</a:t>
            </a:r>
            <a:r>
              <a:rPr lang="en-US" dirty="0">
                <a:solidFill>
                  <a:srgbClr val="FFFFFF"/>
                </a:solidFill>
              </a:rPr>
              <a:t> Mihai-</a:t>
            </a:r>
            <a:r>
              <a:rPr lang="en-US" dirty="0" err="1">
                <a:solidFill>
                  <a:srgbClr val="FFFFFF"/>
                </a:solidFill>
              </a:rPr>
              <a:t>Valer</a:t>
            </a:r>
            <a:r>
              <a:rPr lang="en-US" dirty="0">
                <a:solidFill>
                  <a:srgbClr val="FFFFFF"/>
                </a:solidFill>
              </a:rPr>
              <a:t>	</a:t>
            </a:r>
          </a:p>
          <a:p>
            <a:r>
              <a:rPr lang="en-US" dirty="0">
                <a:solidFill>
                  <a:srgbClr val="FFFFFF"/>
                </a:solidFill>
              </a:rPr>
              <a:t>Group:          </a:t>
            </a:r>
            <a:r>
              <a:rPr lang="en-US" dirty="0" err="1">
                <a:solidFill>
                  <a:srgbClr val="FFFFFF"/>
                </a:solidFill>
              </a:rPr>
              <a:t>Nicoara</a:t>
            </a:r>
            <a:r>
              <a:rPr lang="en-US" dirty="0">
                <a:solidFill>
                  <a:srgbClr val="FFFFFF"/>
                </a:solidFill>
              </a:rPr>
              <a:t> Toma-Stefan	 Project indexes: 14/15</a:t>
            </a:r>
          </a:p>
          <a:p>
            <a:r>
              <a:rPr lang="en-US" dirty="0">
                <a:solidFill>
                  <a:srgbClr val="FFFFFF"/>
                </a:solidFill>
              </a:rPr>
              <a:t>30331	</a:t>
            </a:r>
            <a:r>
              <a:rPr lang="en-US" dirty="0" err="1">
                <a:solidFill>
                  <a:srgbClr val="FFFFFF"/>
                </a:solidFill>
              </a:rPr>
              <a:t>Dioane</a:t>
            </a:r>
            <a:r>
              <a:rPr lang="en-US" dirty="0">
                <a:solidFill>
                  <a:srgbClr val="FFFFFF"/>
                </a:solidFill>
              </a:rPr>
              <a:t> Radu-</a:t>
            </a:r>
            <a:r>
              <a:rPr lang="en-US" dirty="0" err="1">
                <a:solidFill>
                  <a:srgbClr val="FFFFFF"/>
                </a:solidFill>
              </a:rPr>
              <a:t>Alexandru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FF612A-C707-4BEB-BCE3-73025A1D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854" y="593010"/>
            <a:ext cx="1250037" cy="93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BCBD-A7E5-439A-9BC5-BDA7E32E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5043D-6330-427B-892A-16CA0F614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84832"/>
            <a:ext cx="12192000" cy="47731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E75AD-CD7F-45BB-B9D7-A4B15FB04ED5}"/>
              </a:ext>
            </a:extLst>
          </p:cNvPr>
          <p:cNvSpPr txBox="1"/>
          <p:nvPr/>
        </p:nvSpPr>
        <p:spPr>
          <a:xfrm>
            <a:off x="1024128" y="1619075"/>
            <a:ext cx="1105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Definitely increasing the order of the system on the best parameters gives better results,</a:t>
            </a:r>
          </a:p>
          <a:p>
            <a:r>
              <a:rPr lang="en-US" dirty="0"/>
              <a:t> until overfitting occurs (m ≥ 6).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716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649-FE9D-4E9F-B86F-4923E04D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can get quite bad…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49070-F1A0-48DD-891A-38D69D8E6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8" y="2174440"/>
            <a:ext cx="12160423" cy="46835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E2B9AD-796C-4D10-9CE4-0602AFC35BA7}"/>
              </a:ext>
            </a:extLst>
          </p:cNvPr>
          <p:cNvSpPr txBox="1"/>
          <p:nvPr/>
        </p:nvSpPr>
        <p:spPr>
          <a:xfrm>
            <a:off x="1024128" y="1665166"/>
            <a:ext cx="10217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different values of </a:t>
            </a:r>
            <a:r>
              <a:rPr lang="en-US" sz="1600" dirty="0" err="1"/>
              <a:t>na</a:t>
            </a:r>
            <a:r>
              <a:rPr lang="en-US" sz="1600" dirty="0"/>
              <a:t>, </a:t>
            </a:r>
            <a:r>
              <a:rPr lang="en-US" sz="1600" dirty="0" err="1"/>
              <a:t>nb</a:t>
            </a:r>
            <a:r>
              <a:rPr lang="en-US" sz="1600" dirty="0"/>
              <a:t> and </a:t>
            </a:r>
            <a:r>
              <a:rPr lang="en-US" sz="1600" dirty="0" err="1"/>
              <a:t>nk</a:t>
            </a:r>
            <a:r>
              <a:rPr lang="en-US" sz="1600" dirty="0"/>
              <a:t> other than the best ones the results get a bigger error even when predicting, on the simulation part the impact is even clearer.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43055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0062-5298-430A-BE66-76B762D8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VS DEGREE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A8A9F-C3C0-4D63-9EE8-338574ACD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866" y="1914259"/>
            <a:ext cx="5951166" cy="4943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9E9AE-1E7D-4902-B682-4A8D811EA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1" y="1914258"/>
            <a:ext cx="6201816" cy="49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DFB1-3B0A-417E-A68F-1F14D398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4D04-935E-48B0-A979-1C4CB7BAD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344890"/>
            <a:ext cx="10217121" cy="4023360"/>
          </a:xfrm>
        </p:spPr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 The results are highly dependent on the values of the specific parameters of the system (</a:t>
            </a:r>
            <a:r>
              <a:rPr lang="en-US" dirty="0" err="1"/>
              <a:t>na</a:t>
            </a:r>
            <a:r>
              <a:rPr lang="en-US" dirty="0"/>
              <a:t>, </a:t>
            </a:r>
            <a:r>
              <a:rPr lang="en-US" dirty="0" err="1"/>
              <a:t>nb</a:t>
            </a:r>
            <a:r>
              <a:rPr lang="en-US" dirty="0"/>
              <a:t>, </a:t>
            </a:r>
            <a:r>
              <a:rPr lang="en-US" dirty="0" err="1"/>
              <a:t>nk</a:t>
            </a:r>
            <a:r>
              <a:rPr lang="en-US" dirty="0"/>
              <a:t> and m), so choosing them wisely will lead to good performances on both set of data.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 Increasing the order of the system too much causes overfitting which highly decreases the results accuracy.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 Nonlinear ARX gives better prediction and simulation performances than standard ARX structure due to it’s nonlinearity.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6987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E30DA-CE08-48AA-AB93-0FE3EB27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78" y="1484785"/>
            <a:ext cx="3888429" cy="3888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E15F7-7CF9-45B8-84B1-549E170C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29" y="1484785"/>
            <a:ext cx="4295251" cy="38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3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584D-9616-40F3-A8F2-FB5C47AC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B0CB-3ABF-490C-B81A-D5C0131E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2" y="2764255"/>
            <a:ext cx="12013035" cy="2646727"/>
          </a:xfrm>
        </p:spPr>
        <p:txBody>
          <a:bodyPr>
            <a:normAutofit fontScale="85000" lnSpcReduction="10000"/>
          </a:bodyPr>
          <a:lstStyle/>
          <a:p>
            <a:pPr marL="9144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-RO" sz="2400" dirty="0">
                <a:solidFill>
                  <a:srgbClr val="000000"/>
                </a:solidFill>
                <a:cs typeface="Calibri" panose="020F0502020204030204" pitchFamily="34" charset="0"/>
              </a:rPr>
              <a:t>Introduction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 to Nonlinear ARX</a:t>
            </a:r>
            <a:r>
              <a:rPr lang="ro-RO" sz="2400" dirty="0">
                <a:solidFill>
                  <a:srgbClr val="000000"/>
                </a:solidFill>
                <a:cs typeface="Calibri" panose="020F0502020204030204" pitchFamily="34" charset="0"/>
              </a:rPr>
              <a:t>………………………………………………………………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………………...</a:t>
            </a:r>
            <a:r>
              <a:rPr lang="ro-RO" sz="2400" dirty="0">
                <a:solidFill>
                  <a:srgbClr val="000000"/>
                </a:solidFill>
                <a:cs typeface="Calibri" panose="020F0502020204030204" pitchFamily="34" charset="0"/>
              </a:rPr>
              <a:t>3</a:t>
            </a:r>
          </a:p>
          <a:p>
            <a:pPr marL="9144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-RO" sz="2400" dirty="0">
                <a:solidFill>
                  <a:srgbClr val="000000"/>
                </a:solidFill>
                <a:cs typeface="Calibri" panose="020F0502020204030204" pitchFamily="34" charset="0"/>
              </a:rPr>
              <a:t>Algorithm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 Design</a:t>
            </a:r>
            <a:r>
              <a:rPr lang="ro-RO" sz="2400" dirty="0">
                <a:solidFill>
                  <a:srgbClr val="000000"/>
                </a:solidFill>
                <a:cs typeface="Calibri" panose="020F0502020204030204" pitchFamily="34" charset="0"/>
              </a:rPr>
              <a:t>…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  <a:r>
              <a:rPr lang="ro-RO" sz="2400" dirty="0">
                <a:solidFill>
                  <a:srgbClr val="000000"/>
                </a:solidFill>
                <a:cs typeface="Calibri" panose="020F0502020204030204" pitchFamily="34" charset="0"/>
              </a:rPr>
              <a:t>………………………………………………………………….………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……………….5</a:t>
            </a:r>
            <a:endParaRPr lang="ro-RO" sz="2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9144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400" dirty="0" err="1">
                <a:solidFill>
                  <a:srgbClr val="000000"/>
                </a:solidFill>
                <a:cs typeface="Calibri" panose="020F0502020204030204" pitchFamily="34" charset="0"/>
              </a:rPr>
              <a:t>Prediction&amp;Simulation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……………………</a:t>
            </a:r>
            <a:r>
              <a:rPr lang="ro-RO" sz="2400" dirty="0">
                <a:solidFill>
                  <a:srgbClr val="000000"/>
                </a:solidFill>
                <a:cs typeface="Calibri" panose="020F0502020204030204" pitchFamily="34" charset="0"/>
              </a:rPr>
              <a:t>………………………………………………….………………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...7</a:t>
            </a:r>
            <a:endParaRPr lang="ro-RO" sz="2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9144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Tuning results</a:t>
            </a:r>
            <a:r>
              <a:rPr lang="ro-RO" sz="2400" dirty="0">
                <a:solidFill>
                  <a:srgbClr val="000000"/>
                </a:solidFill>
                <a:cs typeface="Calibri" panose="020F0502020204030204" pitchFamily="34" charset="0"/>
              </a:rPr>
              <a:t>.………………………………...…………………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……………………………………………10</a:t>
            </a:r>
            <a:endParaRPr lang="ro-RO" sz="2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9144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-RO" sz="2400" dirty="0">
                <a:solidFill>
                  <a:srgbClr val="000000"/>
                </a:solidFill>
                <a:cs typeface="Calibri" panose="020F0502020204030204" pitchFamily="34" charset="0"/>
              </a:rPr>
              <a:t>Conclusions……………………………………………………………………………………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..…………….13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0115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4761-3811-4C2E-9B4A-4DF08A33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r>
              <a:rPr lang="en-US" dirty="0"/>
              <a:t> TO NONLINEAR ARX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8DFE-E99F-46E7-868D-CB00B2D18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o-RO" sz="1800" dirty="0"/>
                  <a:t>y(</a:t>
                </a:r>
                <a:r>
                  <a:rPr lang="en-US" sz="1800" dirty="0"/>
                  <a:t>t</a:t>
                </a:r>
                <a:r>
                  <a:rPr lang="ro-RO" sz="1800" dirty="0"/>
                  <a:t>)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y(t-1)+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y(t-2)+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y(t-3)+…+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</m:sub>
                    </m:sSub>
                  </m:oMath>
                </a14:m>
                <a:r>
                  <a:rPr lang="en-US" sz="1800" dirty="0"/>
                  <a:t>y(t-</a:t>
                </a:r>
                <a:r>
                  <a:rPr lang="en-US" sz="1800" dirty="0" err="1"/>
                  <a:t>na</a:t>
                </a:r>
                <a:r>
                  <a:rPr lang="en-US" sz="1800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u(t)+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u(t-1)+…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</m:oMath>
                </a14:m>
                <a:r>
                  <a:rPr lang="en-US" sz="1800" dirty="0"/>
                  <a:t>u(t-nb+1)+e(t);</a:t>
                </a:r>
              </a:p>
              <a:p>
                <a:r>
                  <a:rPr lang="en-US" sz="1800" dirty="0"/>
                  <a:t>Where u, y and e are input, output and disturbance.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/>
                  <a:t>(t)=[-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</m:oMath>
                </a14:m>
                <a:r>
                  <a:rPr lang="en-US" sz="1800" dirty="0"/>
                  <a:t>]*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dirty="0"/>
                          <m:t>[</m:t>
                        </m:r>
                        <m:r>
                          <m:rPr>
                            <m:nor/>
                          </m:rPr>
                          <a:rPr lang="en-US" sz="1800" dirty="0"/>
                          <m:t>y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−1),  </m:t>
                        </m:r>
                        <m:r>
                          <m:rPr>
                            <m:nor/>
                          </m:rPr>
                          <a:rPr lang="en-US" sz="1800" dirty="0"/>
                          <m:t>y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−2),…,</m:t>
                        </m:r>
                        <m:r>
                          <m:rPr>
                            <m:nor/>
                          </m:rPr>
                          <a:rPr lang="en-US" sz="1800" dirty="0"/>
                          <m:t>y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</m:t>
                        </m:r>
                        <m:r>
                          <m:rPr>
                            <m:nor/>
                          </m:rPr>
                          <a:rPr lang="en-US" sz="1800" dirty="0"/>
                          <m:t>na</m:t>
                        </m:r>
                        <m:r>
                          <m:rPr>
                            <m:nor/>
                          </m:rPr>
                          <a:rPr lang="en-US" sz="1800" dirty="0"/>
                          <m:t>), </m:t>
                        </m:r>
                        <m:r>
                          <m:rPr>
                            <m:nor/>
                          </m:rPr>
                          <a:rPr lang="en-US" sz="1800" dirty="0"/>
                          <m:t>u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),</m:t>
                        </m:r>
                        <m:r>
                          <m:rPr>
                            <m:nor/>
                          </m:rPr>
                          <a:rPr lang="en-US" sz="1800" dirty="0"/>
                          <m:t>u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−1),…,</m:t>
                        </m:r>
                        <m:r>
                          <m:rPr>
                            <m:nor/>
                          </m:rPr>
                          <a:rPr lang="en-US" sz="1800" dirty="0"/>
                          <m:t>u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</m:t>
                        </m:r>
                        <m:r>
                          <m:rPr>
                            <m:nor/>
                          </m:rPr>
                          <a:rPr lang="en-US" sz="1800" dirty="0"/>
                          <m:t>nb</m:t>
                        </m:r>
                        <m:r>
                          <m:rPr>
                            <m:nor/>
                          </m:rPr>
                          <a:rPr lang="en-US" sz="1800" dirty="0"/>
                          <m:t>−1)]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r>
                  <a:rPr lang="en-US" sz="1800" dirty="0"/>
                  <a:t>This structure implies that the current output y(t) is predicted as a weighted sum of past output values and past input values.</a:t>
                </a:r>
                <a:endParaRPr lang="ro-RO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8DFE-E99F-46E7-868D-CB00B2D18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" t="-1364" r="-144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E23F1F-D83D-45D7-A3D9-B54027BF1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57" y="4267815"/>
            <a:ext cx="6580414" cy="224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8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EE21-8DC4-4852-B1E8-18D8594F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01A4F-37C4-4AB3-B698-8165F0975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49424"/>
                <a:ext cx="10166786" cy="4023360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 algn="just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1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Nonlinear ARX model: </a:t>
                </a:r>
              </a:p>
              <a:p>
                <a:pPr marL="0" lvl="0" indent="0" algn="just">
                  <a:lnSpc>
                    <a:spcPct val="80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	y(k) = p(y(k − 1), … , y(k − na), u(k − nk), u(k − nk − 1), … ,u(k − nk − nb + 1)) = p(d(k))</a:t>
                </a:r>
              </a:p>
              <a:p>
                <a:pPr marL="457200" lvl="0" indent="-311150" algn="just">
                  <a:lnSpc>
                    <a:spcPct val="8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Char char="●"/>
                </a:pP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m - the polynomial degree </a:t>
                </a:r>
              </a:p>
              <a:p>
                <a:pPr marL="457200" lvl="0" indent="-311150" algn="just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Char char="●"/>
                </a:pP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na, nb - orders of dynamics</a:t>
                </a:r>
              </a:p>
              <a:p>
                <a:pPr marL="457200" lvl="0" indent="-311150" algn="just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Char char="●"/>
                </a:pP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nk - delay</a:t>
                </a:r>
              </a:p>
              <a:p>
                <a:pPr marL="457200" lvl="0" indent="-311150" algn="just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Char char="●"/>
                </a:pP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d(k) - delayed outputs and inputs</a:t>
                </a:r>
              </a:p>
              <a:p>
                <a:pPr marL="457200" lvl="0" indent="-311150" algn="just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Char char="●"/>
                </a:pP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p - polynomial of degree m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 (regressor)</a:t>
                </a:r>
                <a:endParaRPr lang="ro-RO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marL="0" lvl="0" indent="0" algn="just">
                  <a:lnSpc>
                    <a:spcPct val="80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For example, if  m = 2, na =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1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, nb =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2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, nk = 1, it goes:</a:t>
                </a:r>
              </a:p>
              <a:p>
                <a:pPr marL="0" lvl="0" indent="0" algn="just">
                  <a:lnSpc>
                    <a:spcPct val="80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	d(k) = [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y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(k - 1),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u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(k -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1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), u(k -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2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)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]T</a:t>
                </a:r>
              </a:p>
              <a:p>
                <a:pPr marL="971550" lvl="0" indent="-57150" algn="just">
                  <a:lnSpc>
                    <a:spcPct val="80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y(k)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cs typeface="Calibri" panose="020F0502020204030204" pitchFamily="34" charset="0"/>
                            <a:sym typeface="Arial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y(k - 1)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cs typeface="Calibri" panose="020F0502020204030204" pitchFamily="34" charset="0"/>
                            <a:sym typeface="Arial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u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(k -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1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cs typeface="Calibri" panose="020F0502020204030204" pitchFamily="34" charset="0"/>
                            <a:sym typeface="Arial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</m:oMath>
                </a14:m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u(k -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2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cs typeface="Calibri" panose="020F0502020204030204" pitchFamily="34" charset="0"/>
                            <a:sym typeface="Arial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</m:oMath>
                </a14:m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y(k - 1)</a:t>
                </a:r>
                <a:r>
                  <a:rPr lang="ro-RO" baseline="30000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2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cs typeface="Calibri" panose="020F0502020204030204" pitchFamily="34" charset="0"/>
                            <a:sym typeface="Arial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5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</m:oMath>
                </a14:m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y(k - 1)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u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(k -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2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)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+</a:t>
                </a:r>
              </a:p>
              <a:p>
                <a:pPr marL="971550" lvl="0" indent="-57150" algn="just">
                  <a:lnSpc>
                    <a:spcPct val="80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+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cs typeface="Calibri" panose="020F0502020204030204" pitchFamily="34" charset="0"/>
                            <a:sym typeface="Arial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u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(k -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1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)</a:t>
                </a:r>
                <a:r>
                  <a:rPr lang="ro-RO" baseline="300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2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cs typeface="Calibri" panose="020F0502020204030204" pitchFamily="34" charset="0"/>
                            <a:sym typeface="Arial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</m:oMath>
                </a14:m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y(k - 1)u(k -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2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cs typeface="Calibri" panose="020F0502020204030204" pitchFamily="34" charset="0"/>
                            <a:sym typeface="Arial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8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u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(k -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1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)u(k -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2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cs typeface="Calibri" panose="020F0502020204030204" pitchFamily="34" charset="0"/>
                            <a:sym typeface="Arial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</m:oMath>
                </a14:m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u(k -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2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)</a:t>
                </a:r>
                <a:r>
                  <a:rPr lang="ro-RO" baseline="300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2</a:t>
                </a:r>
                <a:r>
                  <a:rPr lang="ro-RO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cs typeface="Calibri" panose="020F0502020204030204" pitchFamily="34" charset="0"/>
                            <a:sym typeface="Arial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endParaRPr lang="ro-RO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lang="el-G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cs typeface="Calibri" panose="020F0502020204030204" pitchFamily="34" charset="0"/>
                            <a:sym typeface="Arial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=1:10 </m:t>
                    </m:r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are the model parameters;</a:t>
                </a:r>
                <a:endParaRPr lang="ro-RO" dirty="0"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01A4F-37C4-4AB3-B698-8165F0975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49424"/>
                <a:ext cx="10166786" cy="4023360"/>
              </a:xfrm>
              <a:blipFill>
                <a:blip r:embed="rId2"/>
                <a:stretch>
                  <a:fillRect l="-1199" t="-378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8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7723-4E3B-4797-B4A1-2FF433D1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linear regression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0AE34-4159-4966-A393-7A3EC88E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l-G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solidFill>
                                      <a:srgbClr val="000000"/>
                                    </a:solidFill>
                                    <a:cs typeface="Calibri" panose="020F0502020204030204" pitchFamily="34" charset="0"/>
                                    <a:sym typeface="Arial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l-G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solidFill>
                                      <a:srgbClr val="000000"/>
                                    </a:solidFill>
                                    <a:cs typeface="Calibri" panose="020F0502020204030204" pitchFamily="34" charset="0"/>
                                    <a:sym typeface="Arial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l-G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solidFill>
                                      <a:srgbClr val="000000"/>
                                    </a:solidFill>
                                    <a:cs typeface="Calibri" panose="020F0502020204030204" pitchFamily="34" charset="0"/>
                                    <a:sym typeface="Arial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linear regression, to 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the parameters are: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000000"/>
                        </a:solidFill>
                        <a:cs typeface="Calibri" panose="020F0502020204030204" pitchFamily="34" charset="0"/>
                        <a:sym typeface="Arial"/>
                      </a:rPr>
                      <m:t>θ</m:t>
                    </m:r>
                    <m:r>
                      <m:rPr>
                        <m:nor/>
                      </m:rPr>
                      <a:rPr lang="en-US" dirty="0" smtClean="0"/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-regressor matrix</a:t>
                </a:r>
              </a:p>
              <a:p>
                <a:pPr marL="0" indent="0" algn="ctr">
                  <a:buNone/>
                </a:pPr>
                <a:r>
                  <a:rPr lang="en-US" dirty="0"/>
                  <a:t>Y-output values vector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Θ</m:t>
                    </m:r>
                  </m:oMath>
                </a14:m>
                <a:r>
                  <a:rPr lang="en-US" dirty="0"/>
                  <a:t>-parameters vector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0AE34-4159-4966-A393-7A3EC88E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45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26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27F7-1656-43D7-93A6-E3A138B5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Regressor Computation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30F7-F311-4167-B701-0D4D9177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665514"/>
            <a:ext cx="11026359" cy="4963886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 Let’s take </a:t>
            </a:r>
            <a:r>
              <a:rPr lang="en-US" dirty="0" err="1"/>
              <a:t>na</a:t>
            </a:r>
            <a:r>
              <a:rPr lang="en-US" dirty="0"/>
              <a:t>=</a:t>
            </a:r>
            <a:r>
              <a:rPr lang="en-US" dirty="0" err="1"/>
              <a:t>nb</a:t>
            </a:r>
            <a:r>
              <a:rPr lang="en-US" dirty="0"/>
              <a:t>=2, </a:t>
            </a:r>
            <a:r>
              <a:rPr lang="en-US" dirty="0" err="1"/>
              <a:t>nk</a:t>
            </a:r>
            <a:r>
              <a:rPr lang="en-US" dirty="0"/>
              <a:t>=1 and</a:t>
            </a:r>
          </a:p>
          <a:p>
            <a:pPr algn="just"/>
            <a:r>
              <a:rPr lang="en-US" dirty="0"/>
              <a:t>m=2. The designed algorithm</a:t>
            </a:r>
          </a:p>
          <a:p>
            <a:pPr algn="just"/>
            <a:r>
              <a:rPr lang="en-US" dirty="0"/>
              <a:t>for the regressor will contain all</a:t>
            </a:r>
          </a:p>
          <a:p>
            <a:pPr algn="just"/>
            <a:r>
              <a:rPr lang="en-US"/>
              <a:t>possible combinations </a:t>
            </a:r>
            <a:r>
              <a:rPr lang="en-US" dirty="0"/>
              <a:t>of powers</a:t>
            </a:r>
          </a:p>
          <a:p>
            <a:pPr algn="just"/>
            <a:r>
              <a:rPr lang="en-US" dirty="0"/>
              <a:t>of input/output variables.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2C580-5657-4C1B-A46C-0CBF1B87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55" y="2084832"/>
            <a:ext cx="2741159" cy="4015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39329-D387-4EDB-8C48-33E1508D0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74" y="2084832"/>
            <a:ext cx="3787552" cy="401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D4D3-2E1F-4C64-A089-93FD749C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simulation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188B-AF8C-4150-A9BC-80EC53D3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14" y="2706624"/>
            <a:ext cx="10291572" cy="35661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Prediction </a:t>
            </a:r>
            <a:r>
              <a:rPr lang="en-US" dirty="0">
                <a:sym typeface="Wingdings" panose="05000000000000000000" pitchFamily="2" charset="2"/>
              </a:rPr>
              <a:t> determining the next output of the system based on previous ones</a:t>
            </a:r>
          </a:p>
          <a:p>
            <a:pPr marL="0" indent="0">
              <a:buClrTx/>
              <a:buNone/>
            </a:pP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y(k) = p(y(k - 1), … , y(k - na), u(k - 1), … , u(k - nb))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Simulation  the true outputs are unknown, previously simulated outputs must be used</a:t>
            </a:r>
          </a:p>
          <a:p>
            <a:pPr marL="0" indent="0">
              <a:buClrTx/>
              <a:buNone/>
            </a:pPr>
            <a:r>
              <a:rPr lang="pl-PL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yhat(k) = p(yhat(k - 1), … , yhat(k - na), u(k - 1), … , u(k - nb))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ClrTx/>
              <a:buNone/>
            </a:pPr>
            <a:r>
              <a:rPr lang="en-US" dirty="0">
                <a:sym typeface="Wingdings" panose="05000000000000000000" pitchFamily="2" charset="2"/>
              </a:rPr>
              <a:t>Usually the prediction is more accurate than the simulation.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1423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C5F5-A82B-4196-94D4-7A6A2EC0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102355" cy="1499616"/>
          </a:xfrm>
        </p:spPr>
        <p:txBody>
          <a:bodyPr>
            <a:normAutofit/>
          </a:bodyPr>
          <a:lstStyle/>
          <a:p>
            <a:r>
              <a:rPr lang="en-US" sz="4400" dirty="0"/>
              <a:t>P&amp;S for different values of the system degree</a:t>
            </a:r>
            <a:endParaRPr lang="ro-RO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C507F-D385-423A-AFAC-EC4CF53152C6}"/>
              </a:ext>
            </a:extLst>
          </p:cNvPr>
          <p:cNvSpPr txBox="1"/>
          <p:nvPr/>
        </p:nvSpPr>
        <p:spPr>
          <a:xfrm>
            <a:off x="1024127" y="1715500"/>
            <a:ext cx="719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plots are made for the best parameters with respect to that degree. </a:t>
            </a: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B4591-9409-4F38-8DC7-7F1C1D68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4832"/>
            <a:ext cx="12192000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1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089A-F1EB-4238-8C9D-8270E942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P&amp;S for different values of the system degree</a:t>
            </a:r>
            <a:endParaRPr lang="ro-RO" sz="4400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BAB739E-CF80-45DB-B6C8-695E9A0A4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6071"/>
            <a:ext cx="12192000" cy="5071929"/>
          </a:xfrm>
        </p:spPr>
      </p:pic>
    </p:spTree>
    <p:extLst>
      <p:ext uri="{BB962C8B-B14F-4D97-AF65-F5344CB8AC3E}">
        <p14:creationId xmlns:p14="http://schemas.microsoft.com/office/powerpoint/2010/main" val="106714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2378848_win32" id="{8253B767-1771-40E9-82CC-7D3DD6409021}" vid="{DDCBF1D7-9C31-4093-A0B7-683A358CDE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71af3243-3dd4-4a8d-8c0d-dd76da1f02a5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339</TotalTime>
  <Words>778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NOn LINEAR ARX IDENTIFICATION</vt:lpstr>
      <vt:lpstr>TABLE OF CONTENTS</vt:lpstr>
      <vt:lpstr>InTRoDUCTION TO NONLINEAR ARX</vt:lpstr>
      <vt:lpstr>Model Structure</vt:lpstr>
      <vt:lpstr>Applying linear regression</vt:lpstr>
      <vt:lpstr>Regressor Computation</vt:lpstr>
      <vt:lpstr>Prediction and simulation</vt:lpstr>
      <vt:lpstr>P&amp;S for different values of the system degree</vt:lpstr>
      <vt:lpstr>P&amp;S for different values of the system degree</vt:lpstr>
      <vt:lpstr>BEST MODEL</vt:lpstr>
      <vt:lpstr>Results can get quite bad…</vt:lpstr>
      <vt:lpstr>ERROR VS DEGREE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LINEAR ARX</dc:title>
  <dc:creator>Tomi</dc:creator>
  <cp:lastModifiedBy>Tomi</cp:lastModifiedBy>
  <cp:revision>12</cp:revision>
  <dcterms:created xsi:type="dcterms:W3CDTF">2020-12-18T14:28:58Z</dcterms:created>
  <dcterms:modified xsi:type="dcterms:W3CDTF">2020-12-18T20:08:45Z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