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58" r:id="rId3"/>
    <p:sldId id="259" r:id="rId4"/>
    <p:sldId id="268" r:id="rId5"/>
    <p:sldId id="279" r:id="rId6"/>
    <p:sldId id="257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9" r:id="rId16"/>
    <p:sldId id="290" r:id="rId17"/>
    <p:sldId id="288" r:id="rId18"/>
    <p:sldId id="291" r:id="rId19"/>
    <p:sldId id="266" r:id="rId20"/>
    <p:sldId id="276" r:id="rId21"/>
    <p:sldId id="269" r:id="rId22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4"/>
      <p:bold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685D40-B3D8-493C-BF35-74690D09A2E4}">
  <a:tblStyle styleId="{5E685D40-B3D8-493C-BF35-74690D09A2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177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770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06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406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762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620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95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635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286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ge7f9c668d6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7" name="Google Shape;2497;ge7f9c668d6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43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082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573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26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6" r:id="rId5"/>
    <p:sldLayoutId id="2147483658" r:id="rId6"/>
    <p:sldLayoutId id="2147483659" r:id="rId7"/>
    <p:sldLayoutId id="2147483663" r:id="rId8"/>
    <p:sldLayoutId id="2147483665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Implementarea </a:t>
            </a:r>
            <a:r>
              <a:rPr lang="en" sz="2600" dirty="0">
                <a:solidFill>
                  <a:schemeClr val="accent2"/>
                </a:solidFill>
              </a:rPr>
              <a:t>arhitecturii </a:t>
            </a:r>
            <a:r>
              <a:rPr lang="en" sz="2600" dirty="0">
                <a:solidFill>
                  <a:schemeClr val="accent3"/>
                </a:solidFill>
              </a:rPr>
              <a:t>{</a:t>
            </a:r>
            <a:endParaRPr sz="2600"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Prezentat 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ro-RO" dirty="0"/>
              <a:t>Crăciun Mihai, </a:t>
            </a:r>
            <a:r>
              <a:rPr lang="ro-RO" dirty="0" err="1"/>
              <a:t>Summer</a:t>
            </a:r>
            <a:r>
              <a:rPr lang="ro-RO" dirty="0"/>
              <a:t> Practice Student</a:t>
            </a:r>
            <a:r>
              <a:rPr lang="en" dirty="0"/>
              <a:t> 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>
                <a:solidFill>
                  <a:schemeClr val="accent3"/>
                </a:solidFill>
              </a:rPr>
              <a:t>Advanced</a:t>
            </a:r>
            <a:r>
              <a:rPr lang="ro-RO" sz="1400" dirty="0">
                <a:solidFill>
                  <a:schemeClr val="accent3"/>
                </a:solidFill>
              </a:rPr>
              <a:t> Micro </a:t>
            </a:r>
            <a:r>
              <a:rPr lang="ro-RO" sz="1400" dirty="0" err="1">
                <a:solidFill>
                  <a:schemeClr val="accent3"/>
                </a:solidFill>
              </a:rPr>
              <a:t>Devices</a:t>
            </a:r>
            <a:r>
              <a:rPr lang="ro-RO" sz="1400" dirty="0">
                <a:solidFill>
                  <a:schemeClr val="accent3"/>
                </a:solidFill>
              </a:rPr>
              <a:t> Inc.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[</a:t>
            </a:r>
            <a:r>
              <a:rPr lang="en" sz="2800" dirty="0">
                <a:solidFill>
                  <a:schemeClr val="accent1"/>
                </a:solidFill>
              </a:rPr>
              <a:t>MIPS</a:t>
            </a:r>
            <a:r>
              <a:rPr lang="en" sz="2800" dirty="0">
                <a:solidFill>
                  <a:schemeClr val="lt1"/>
                </a:solidFill>
              </a:rPr>
              <a:t> </a:t>
            </a:r>
            <a:r>
              <a:rPr lang="ro-RO" sz="2800" dirty="0">
                <a:solidFill>
                  <a:schemeClr val="lt2"/>
                </a:solidFill>
              </a:rPr>
              <a:t>în </a:t>
            </a:r>
            <a:r>
              <a:rPr lang="ro-RO" sz="2800" dirty="0" err="1">
                <a:solidFill>
                  <a:schemeClr val="lt2"/>
                </a:solidFill>
              </a:rPr>
              <a:t>Verilog</a:t>
            </a:r>
            <a:r>
              <a:rPr lang="en" sz="2800" dirty="0">
                <a:solidFill>
                  <a:schemeClr val="accent6"/>
                </a:solidFill>
              </a:rPr>
              <a:t>] </a:t>
            </a:r>
            <a:endParaRPr sz="2800"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introducere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ro-RO" sz="1400" dirty="0"/>
              <a:t>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/>
              <a:t>t</a:t>
            </a:r>
            <a:r>
              <a:rPr lang="ro-RO" sz="1400" dirty="0" err="1">
                <a:solidFill>
                  <a:schemeClr val="accent3"/>
                </a:solidFill>
              </a:rPr>
              <a:t>op.v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Conținutul modulului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ro-RO" dirty="0">
                <a:solidFill>
                  <a:schemeClr val="accent2"/>
                </a:solidFill>
              </a:rPr>
              <a:t>DM</a:t>
            </a:r>
            <a:r>
              <a:rPr lang="en" dirty="0">
                <a:solidFill>
                  <a:schemeClr val="accent2"/>
                </a:solidFill>
              </a:rPr>
              <a:t>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233056" y="1063175"/>
            <a:ext cx="333297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// data memory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1"/>
                </a:solidFill>
              </a:rPr>
              <a:t>module</a:t>
            </a:r>
            <a:r>
              <a:rPr lang="en-GB" sz="600" dirty="0">
                <a:solidFill>
                  <a:schemeClr val="accent3"/>
                </a:solidFill>
              </a:rPr>
              <a:t> dm(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input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 err="1">
                <a:solidFill>
                  <a:schemeClr val="accent3"/>
                </a:solidFill>
              </a:rPr>
              <a:t>clk</a:t>
            </a:r>
            <a:r>
              <a:rPr lang="en-GB" sz="600" dirty="0">
                <a:solidFill>
                  <a:schemeClr val="accent3"/>
                </a:solidFill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input</a:t>
            </a:r>
            <a:r>
              <a:rPr lang="en-GB" sz="600" dirty="0">
                <a:solidFill>
                  <a:schemeClr val="accent3"/>
                </a:solidFill>
              </a:rPr>
              <a:t> [31:0] WD,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input</a:t>
            </a:r>
            <a:r>
              <a:rPr lang="en-GB" sz="600" dirty="0">
                <a:solidFill>
                  <a:schemeClr val="accent3"/>
                </a:solidFill>
              </a:rPr>
              <a:t> [31:0] ADDR,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input</a:t>
            </a:r>
            <a:r>
              <a:rPr lang="en-GB" sz="600" dirty="0">
                <a:solidFill>
                  <a:schemeClr val="accent3"/>
                </a:solidFill>
              </a:rPr>
              <a:t> [11:0] SW_LADDR_WD, // will act as last address data in. -&gt; STDIN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input</a:t>
            </a:r>
            <a:r>
              <a:rPr lang="en-GB" sz="600" dirty="0">
                <a:solidFill>
                  <a:schemeClr val="accent3"/>
                </a:solidFill>
              </a:rPr>
              <a:t> MEMWRITE, // WRITE ENABLE (WE)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[31:0] RD,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[11:0] RD_LADDR, // will output last 12 bits of the content at the last address in memory. -&gt; STDOUT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[31:0] VMEMORY_CONTENT // will output RAM[253] mapped as "video memory"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[31:0] </a:t>
            </a:r>
            <a:r>
              <a:rPr lang="en-GB" sz="600" dirty="0" err="1">
                <a:solidFill>
                  <a:schemeClr val="accent3"/>
                </a:solidFill>
              </a:rPr>
              <a:t>ram_content</a:t>
            </a:r>
            <a:r>
              <a:rPr lang="en-GB" sz="600" dirty="0">
                <a:solidFill>
                  <a:schemeClr val="accent3"/>
                </a:solidFill>
              </a:rPr>
              <a:t> [255:0]; // ONE-HOT lines.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initial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>
                <a:solidFill>
                  <a:schemeClr val="accent1"/>
                </a:solidFill>
              </a:rPr>
              <a:t>begin</a:t>
            </a:r>
            <a:r>
              <a:rPr lang="ro-RO" sz="600" dirty="0">
                <a:solidFill>
                  <a:schemeClr val="accent3"/>
                </a:solidFill>
              </a:rPr>
              <a:t> ... // </a:t>
            </a:r>
            <a:r>
              <a:rPr lang="ro-RO" sz="600" dirty="0" err="1">
                <a:solidFill>
                  <a:schemeClr val="accent3"/>
                </a:solidFill>
              </a:rPr>
              <a:t>we</a:t>
            </a:r>
            <a:r>
              <a:rPr lang="ro-RO" sz="600" dirty="0">
                <a:solidFill>
                  <a:schemeClr val="accent3"/>
                </a:solidFill>
              </a:rPr>
              <a:t> </a:t>
            </a:r>
            <a:r>
              <a:rPr lang="ro-RO" sz="600" dirty="0" err="1">
                <a:solidFill>
                  <a:schemeClr val="accent3"/>
                </a:solidFill>
              </a:rPr>
              <a:t>initialize</a:t>
            </a:r>
            <a:r>
              <a:rPr lang="ro-RO" sz="600" dirty="0">
                <a:solidFill>
                  <a:schemeClr val="accent3"/>
                </a:solidFill>
              </a:rPr>
              <a:t> </a:t>
            </a:r>
            <a:r>
              <a:rPr lang="ro-RO" sz="600" dirty="0" err="1">
                <a:solidFill>
                  <a:schemeClr val="accent3"/>
                </a:solidFill>
              </a:rPr>
              <a:t>each</a:t>
            </a:r>
            <a:r>
              <a:rPr lang="ro-RO" sz="600" dirty="0">
                <a:solidFill>
                  <a:schemeClr val="accent3"/>
                </a:solidFill>
              </a:rPr>
              <a:t> ram </a:t>
            </a:r>
            <a:r>
              <a:rPr lang="ro-RO" sz="600" dirty="0" err="1">
                <a:solidFill>
                  <a:schemeClr val="accent3"/>
                </a:solidFill>
              </a:rPr>
              <a:t>address</a:t>
            </a:r>
            <a:r>
              <a:rPr lang="ro-RO" sz="600" dirty="0">
                <a:solidFill>
                  <a:schemeClr val="accent3"/>
                </a:solidFill>
              </a:rPr>
              <a:t> content </a:t>
            </a:r>
            <a:r>
              <a:rPr lang="ro-RO" sz="600" dirty="0" err="1">
                <a:solidFill>
                  <a:schemeClr val="accent3"/>
                </a:solidFill>
              </a:rPr>
              <a:t>with</a:t>
            </a:r>
            <a:r>
              <a:rPr lang="ro-RO" sz="600" dirty="0">
                <a:solidFill>
                  <a:schemeClr val="accent3"/>
                </a:solidFill>
              </a:rPr>
              <a:t>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always@</a:t>
            </a:r>
            <a:r>
              <a:rPr lang="en-GB" sz="600" dirty="0">
                <a:solidFill>
                  <a:schemeClr val="accent3"/>
                </a:solidFill>
              </a:rPr>
              <a:t>(</a:t>
            </a:r>
            <a:r>
              <a:rPr lang="en-GB" sz="600" dirty="0" err="1">
                <a:solidFill>
                  <a:schemeClr val="accent1"/>
                </a:solidFill>
              </a:rPr>
              <a:t>posedge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 err="1">
                <a:solidFill>
                  <a:schemeClr val="accent3"/>
                </a:solidFill>
              </a:rPr>
              <a:t>clk</a:t>
            </a:r>
            <a:r>
              <a:rPr lang="en-GB" sz="600" dirty="0">
                <a:solidFill>
                  <a:schemeClr val="accent3"/>
                </a:solidFill>
              </a:rPr>
              <a:t>) </a:t>
            </a:r>
            <a:r>
              <a:rPr lang="en-GB" sz="6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if(MEMWRITE) </a:t>
            </a:r>
            <a:r>
              <a:rPr lang="en-GB" sz="6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</a:t>
            </a:r>
            <a:r>
              <a:rPr lang="en-GB" sz="600" dirty="0" err="1">
                <a:solidFill>
                  <a:schemeClr val="accent3"/>
                </a:solidFill>
              </a:rPr>
              <a:t>ram_content</a:t>
            </a:r>
            <a:r>
              <a:rPr lang="en-GB" sz="600" dirty="0">
                <a:solidFill>
                  <a:schemeClr val="accent3"/>
                </a:solidFill>
              </a:rPr>
              <a:t>[ADDR] &lt;= WD;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</a:t>
            </a:r>
            <a:r>
              <a:rPr lang="en-GB" sz="600" dirty="0">
                <a:solidFill>
                  <a:schemeClr val="accent1"/>
                </a:solidFill>
              </a:rPr>
              <a:t>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</a:t>
            </a:r>
            <a:r>
              <a:rPr lang="en-GB" sz="600" dirty="0" err="1">
                <a:solidFill>
                  <a:schemeClr val="accent3"/>
                </a:solidFill>
              </a:rPr>
              <a:t>ram_content</a:t>
            </a:r>
            <a:r>
              <a:rPr lang="en-GB" sz="600" dirty="0">
                <a:solidFill>
                  <a:schemeClr val="accent3"/>
                </a:solidFill>
              </a:rPr>
              <a:t>[254] &lt;= {20'b0, SW_LADDR_WD}; // IO -&gt; STDIN (FD0)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assign</a:t>
            </a:r>
            <a:r>
              <a:rPr lang="en-GB" sz="600" dirty="0">
                <a:solidFill>
                  <a:schemeClr val="accent3"/>
                </a:solidFill>
              </a:rPr>
              <a:t> RD = (MEMWRITE &lt;= 1'b0) ? </a:t>
            </a:r>
            <a:r>
              <a:rPr lang="en-GB" sz="600" dirty="0" err="1">
                <a:solidFill>
                  <a:schemeClr val="accent3"/>
                </a:solidFill>
              </a:rPr>
              <a:t>ram_content</a:t>
            </a:r>
            <a:r>
              <a:rPr lang="en-GB" sz="600" dirty="0">
                <a:solidFill>
                  <a:schemeClr val="accent3"/>
                </a:solidFill>
              </a:rPr>
              <a:t>[ADDR] : {32{1'bx}};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assign</a:t>
            </a:r>
            <a:r>
              <a:rPr lang="en-GB" sz="600" dirty="0">
                <a:solidFill>
                  <a:schemeClr val="accent3"/>
                </a:solidFill>
              </a:rPr>
              <a:t> RD_LADDR = </a:t>
            </a:r>
            <a:r>
              <a:rPr lang="en-GB" sz="600" dirty="0" err="1">
                <a:solidFill>
                  <a:schemeClr val="accent3"/>
                </a:solidFill>
              </a:rPr>
              <a:t>ram_content</a:t>
            </a:r>
            <a:r>
              <a:rPr lang="en-GB" sz="600" dirty="0">
                <a:solidFill>
                  <a:schemeClr val="accent3"/>
                </a:solidFill>
              </a:rPr>
              <a:t>[255][11:0]; // IO -&gt; STDOUT (FD1)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assign</a:t>
            </a:r>
            <a:r>
              <a:rPr lang="en-GB" sz="600" dirty="0">
                <a:solidFill>
                  <a:schemeClr val="accent3"/>
                </a:solidFill>
              </a:rPr>
              <a:t> VMEMORY_CONTENT = </a:t>
            </a:r>
            <a:r>
              <a:rPr lang="en-GB" sz="600" dirty="0" err="1">
                <a:solidFill>
                  <a:schemeClr val="accent3"/>
                </a:solidFill>
              </a:rPr>
              <a:t>ram_content</a:t>
            </a:r>
            <a:r>
              <a:rPr lang="en-GB" sz="600" dirty="0">
                <a:solidFill>
                  <a:schemeClr val="accent3"/>
                </a:solidFill>
              </a:rPr>
              <a:t>[253]</a:t>
            </a:r>
            <a:r>
              <a:rPr lang="en-US" sz="600" dirty="0">
                <a:solidFill>
                  <a:schemeClr val="accent3"/>
                </a:solidFill>
              </a:rPr>
              <a:t>[11:0]</a:t>
            </a:r>
            <a:r>
              <a:rPr lang="en-GB" sz="600" dirty="0">
                <a:solidFill>
                  <a:schemeClr val="accent3"/>
                </a:solidFill>
              </a:rPr>
              <a:t>; // IO -&gt; VMEM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 err="1">
                <a:solidFill>
                  <a:schemeClr val="accent1"/>
                </a:solidFill>
              </a:rPr>
              <a:t>endmodule</a:t>
            </a:r>
            <a:endParaRPr lang="en-GB" sz="600" dirty="0">
              <a:solidFill>
                <a:schemeClr val="accent1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>
                <a:solidFill>
                  <a:schemeClr val="accent3"/>
                </a:solidFill>
              </a:rPr>
              <a:t>Advanced</a:t>
            </a:r>
            <a:r>
              <a:rPr lang="ro-RO" sz="1400" dirty="0">
                <a:solidFill>
                  <a:schemeClr val="accent3"/>
                </a:solidFill>
              </a:rPr>
              <a:t> Micro </a:t>
            </a:r>
            <a:r>
              <a:rPr lang="ro-RO" sz="1400" dirty="0" err="1">
                <a:solidFill>
                  <a:schemeClr val="accent3"/>
                </a:solidFill>
              </a:rPr>
              <a:t>Devices</a:t>
            </a:r>
            <a:r>
              <a:rPr lang="ro-RO" sz="1400" dirty="0">
                <a:solidFill>
                  <a:schemeClr val="accent3"/>
                </a:solidFill>
              </a:rPr>
              <a:t> Inc.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i</a:t>
            </a:r>
            <a:r>
              <a:rPr lang="ro-RO" sz="1400" dirty="0" err="1">
                <a:solidFill>
                  <a:schemeClr val="accent3"/>
                </a:solidFill>
              </a:rPr>
              <a:t>ntroducere.v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t</a:t>
            </a:r>
            <a:r>
              <a:rPr lang="ro-RO" sz="1400" dirty="0" err="1">
                <a:solidFill>
                  <a:schemeClr val="accent3"/>
                </a:solidFill>
              </a:rPr>
              <a:t>op.v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72;p28">
            <a:extLst>
              <a:ext uri="{FF2B5EF4-FFF2-40B4-BE49-F238E27FC236}">
                <a16:creationId xmlns:a16="http://schemas.microsoft.com/office/drawing/2014/main" id="{E5FDDDC3-D227-BEA8-6272-C7FC7569E2F8}"/>
              </a:ext>
            </a:extLst>
          </p:cNvPr>
          <p:cNvSpPr txBox="1">
            <a:spLocks/>
          </p:cNvSpPr>
          <p:nvPr/>
        </p:nvSpPr>
        <p:spPr>
          <a:xfrm>
            <a:off x="4577977" y="1063175"/>
            <a:ext cx="439976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// we write in offsets of 32 bits, 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// we ignore bits 0 and 1 (division by 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// we can also store with </a:t>
            </a:r>
            <a:r>
              <a:rPr lang="ro-RO" sz="700" dirty="0">
                <a:solidFill>
                  <a:schemeClr val="accent3"/>
                </a:solidFill>
              </a:rPr>
              <a:t>byte-</a:t>
            </a:r>
            <a:r>
              <a:rPr lang="en-GB" sz="700" dirty="0">
                <a:solidFill>
                  <a:schemeClr val="accent3"/>
                </a:solidFill>
              </a:rPr>
              <a:t>offset using this instruction.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// basically, RAM[OFFSET/4 &lt;&lt; 8*OFFSET%4] =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//</a:t>
            </a:r>
            <a:r>
              <a:rPr lang="ro-RO" sz="700" dirty="0">
                <a:solidFill>
                  <a:schemeClr val="accent3"/>
                </a:solidFill>
              </a:rPr>
              <a:t> </a:t>
            </a:r>
            <a:r>
              <a:rPr lang="en-GB" sz="700" dirty="0">
                <a:solidFill>
                  <a:schemeClr val="accent3"/>
                </a:solidFill>
              </a:rPr>
              <a:t>{</a:t>
            </a:r>
            <a:r>
              <a:rPr lang="en-GB" sz="700" dirty="0" err="1">
                <a:solidFill>
                  <a:schemeClr val="accent3"/>
                </a:solidFill>
              </a:rPr>
              <a:t>ram_content</a:t>
            </a:r>
            <a:r>
              <a:rPr lang="en-GB" sz="700" dirty="0">
                <a:solidFill>
                  <a:schemeClr val="accent3"/>
                </a:solidFill>
              </a:rPr>
              <a:t>[ADDR[31:2] + 1], </a:t>
            </a:r>
            <a:r>
              <a:rPr lang="en-GB" sz="700" dirty="0" err="1">
                <a:solidFill>
                  <a:schemeClr val="accent3"/>
                </a:solidFill>
              </a:rPr>
              <a:t>ram_content</a:t>
            </a:r>
            <a:r>
              <a:rPr lang="en-GB" sz="700" dirty="0">
                <a:solidFill>
                  <a:schemeClr val="accent3"/>
                </a:solidFill>
              </a:rPr>
              <a:t>[ADDR[31:2]]} &lt;= ((WD &lt;&lt; (8 * ADDR[1:0])));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// however, we will keep the design simple and efficient for our needs.</a:t>
            </a:r>
            <a:endParaRPr lang="ro-RO" sz="7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// we can also load with offset using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00" dirty="0">
                <a:solidFill>
                  <a:schemeClr val="accent3"/>
                </a:solidFill>
              </a:rPr>
              <a:t>/</a:t>
            </a:r>
            <a:r>
              <a:rPr lang="en-GB" sz="700" dirty="0">
                <a:solidFill>
                  <a:schemeClr val="accent3"/>
                </a:solidFill>
              </a:rPr>
              <a:t>/</a:t>
            </a:r>
            <a:r>
              <a:rPr lang="ro-RO" sz="700" dirty="0">
                <a:solidFill>
                  <a:schemeClr val="accent3"/>
                </a:solidFill>
              </a:rPr>
              <a:t> </a:t>
            </a:r>
            <a:r>
              <a:rPr lang="en-GB" sz="700" dirty="0">
                <a:solidFill>
                  <a:schemeClr val="accent3"/>
                </a:solidFill>
              </a:rPr>
              <a:t>wire [63:0] </a:t>
            </a:r>
            <a:r>
              <a:rPr lang="en-GB" sz="700" dirty="0" err="1">
                <a:solidFill>
                  <a:schemeClr val="accent3"/>
                </a:solidFill>
              </a:rPr>
              <a:t>auxreg_lwoffset</a:t>
            </a:r>
            <a:r>
              <a:rPr lang="en-GB" sz="700" dirty="0">
                <a:solidFill>
                  <a:schemeClr val="accent3"/>
                </a:solidFill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//</a:t>
            </a:r>
            <a:r>
              <a:rPr lang="ro-RO" sz="700" dirty="0">
                <a:solidFill>
                  <a:schemeClr val="accent3"/>
                </a:solidFill>
              </a:rPr>
              <a:t> </a:t>
            </a:r>
            <a:r>
              <a:rPr lang="en-GB" sz="700" dirty="0">
                <a:solidFill>
                  <a:schemeClr val="accent3"/>
                </a:solidFill>
              </a:rPr>
              <a:t>assign </a:t>
            </a:r>
            <a:r>
              <a:rPr lang="en-GB" sz="700" dirty="0" err="1">
                <a:solidFill>
                  <a:schemeClr val="accent3"/>
                </a:solidFill>
              </a:rPr>
              <a:t>auxreg_lwoffset</a:t>
            </a:r>
            <a:r>
              <a:rPr lang="en-GB" sz="700" dirty="0">
                <a:solidFill>
                  <a:schemeClr val="accent3"/>
                </a:solidFill>
              </a:rPr>
              <a:t> = (({</a:t>
            </a:r>
            <a:r>
              <a:rPr lang="en-GB" sz="700" dirty="0" err="1">
                <a:solidFill>
                  <a:schemeClr val="accent3"/>
                </a:solidFill>
              </a:rPr>
              <a:t>ram_content</a:t>
            </a:r>
            <a:r>
              <a:rPr lang="en-GB" sz="700" dirty="0">
                <a:solidFill>
                  <a:schemeClr val="accent3"/>
                </a:solidFill>
              </a:rPr>
              <a:t>[ADDR[31:2] + 1], </a:t>
            </a:r>
            <a:r>
              <a:rPr lang="en-GB" sz="700" dirty="0" err="1">
                <a:solidFill>
                  <a:schemeClr val="accent3"/>
                </a:solidFill>
              </a:rPr>
              <a:t>ram_content</a:t>
            </a:r>
            <a:r>
              <a:rPr lang="en-GB" sz="700" dirty="0">
                <a:solidFill>
                  <a:schemeClr val="accent3"/>
                </a:solidFill>
              </a:rPr>
              <a:t>[ADDR[31:2]]} &gt;&gt; (8 * ADDR[1:0]));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194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Conținutul modulului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ro-RO" dirty="0">
                <a:solidFill>
                  <a:schemeClr val="accent2"/>
                </a:solidFill>
              </a:rPr>
              <a:t>MIPS_PROC</a:t>
            </a:r>
            <a:r>
              <a:rPr lang="en" dirty="0">
                <a:solidFill>
                  <a:schemeClr val="accent2"/>
                </a:solidFill>
              </a:rPr>
              <a:t>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233056" y="1063175"/>
            <a:ext cx="333297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1"/>
                </a:solidFill>
              </a:rPr>
              <a:t>module</a:t>
            </a:r>
            <a:r>
              <a:rPr lang="en-GB" sz="600" dirty="0">
                <a:solidFill>
                  <a:schemeClr val="accent3"/>
                </a:solidFill>
              </a:rPr>
              <a:t> MIPS_PROC(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input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 err="1">
                <a:solidFill>
                  <a:schemeClr val="accent3"/>
                </a:solidFill>
              </a:rPr>
              <a:t>clk</a:t>
            </a:r>
            <a:r>
              <a:rPr lang="en-GB" sz="600" dirty="0">
                <a:solidFill>
                  <a:schemeClr val="accent3"/>
                </a:solidFill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input</a:t>
            </a:r>
            <a:r>
              <a:rPr lang="en-GB" sz="600" dirty="0">
                <a:solidFill>
                  <a:schemeClr val="accent3"/>
                </a:solidFill>
              </a:rPr>
              <a:t> [11:0] SW_VALUES,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[11:0] RD_LADDR,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[31:0] VMEM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bg1"/>
                </a:solidFill>
              </a:rPr>
              <a:t>wire</a:t>
            </a:r>
            <a:r>
              <a:rPr lang="ro-RO" sz="600" dirty="0">
                <a:solidFill>
                  <a:schemeClr val="accent3"/>
                </a:solidFill>
              </a:rPr>
              <a:t> ... // declare </a:t>
            </a:r>
            <a:r>
              <a:rPr lang="ro-RO" sz="600" dirty="0" err="1">
                <a:solidFill>
                  <a:schemeClr val="accent3"/>
                </a:solidFill>
              </a:rPr>
              <a:t>signals</a:t>
            </a:r>
            <a:r>
              <a:rPr lang="ro-RO" sz="600" dirty="0">
                <a:solidFill>
                  <a:schemeClr val="accent3"/>
                </a:solidFill>
              </a:rPr>
              <a:t> </a:t>
            </a:r>
            <a:r>
              <a:rPr lang="ro-RO" sz="600" dirty="0" err="1">
                <a:solidFill>
                  <a:schemeClr val="accent3"/>
                </a:solidFill>
              </a:rPr>
              <a:t>used</a:t>
            </a:r>
            <a:r>
              <a:rPr lang="ro-RO" sz="600" dirty="0">
                <a:solidFill>
                  <a:schemeClr val="accent3"/>
                </a:solidFill>
              </a:rPr>
              <a:t> </a:t>
            </a:r>
            <a:r>
              <a:rPr lang="ro-RO" sz="600" dirty="0" err="1">
                <a:solidFill>
                  <a:schemeClr val="accent3"/>
                </a:solidFill>
              </a:rPr>
              <a:t>by</a:t>
            </a:r>
            <a:r>
              <a:rPr lang="ro-RO" sz="600" dirty="0">
                <a:solidFill>
                  <a:schemeClr val="accent3"/>
                </a:solidFill>
              </a:rPr>
              <a:t> </a:t>
            </a:r>
            <a:r>
              <a:rPr lang="ro-RO" sz="600" dirty="0" err="1">
                <a:solidFill>
                  <a:schemeClr val="accent3"/>
                </a:solidFill>
              </a:rPr>
              <a:t>each</a:t>
            </a:r>
            <a:r>
              <a:rPr lang="ro-RO" sz="600" dirty="0">
                <a:solidFill>
                  <a:schemeClr val="accent3"/>
                </a:solidFill>
              </a:rPr>
              <a:t> module </a:t>
            </a:r>
            <a:r>
              <a:rPr lang="ro-RO" sz="600" dirty="0" err="1">
                <a:solidFill>
                  <a:schemeClr val="accent3"/>
                </a:solidFill>
              </a:rPr>
              <a:t>instantiation</a:t>
            </a:r>
            <a:endParaRPr lang="ro-RO" sz="6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6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// PROGRAM COUNTER LOGIC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[31:0] PC;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RESET_SYS = 1'b0;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always@</a:t>
            </a:r>
            <a:r>
              <a:rPr lang="en-GB" sz="600" dirty="0">
                <a:solidFill>
                  <a:schemeClr val="accent3"/>
                </a:solidFill>
              </a:rPr>
              <a:t>(</a:t>
            </a:r>
            <a:r>
              <a:rPr lang="en-GB" sz="600" dirty="0" err="1">
                <a:solidFill>
                  <a:schemeClr val="accent1"/>
                </a:solidFill>
              </a:rPr>
              <a:t>posedge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 err="1">
                <a:solidFill>
                  <a:schemeClr val="accent3"/>
                </a:solidFill>
              </a:rPr>
              <a:t>clk</a:t>
            </a:r>
            <a:r>
              <a:rPr lang="en-GB" sz="600" dirty="0">
                <a:solidFill>
                  <a:schemeClr val="accent3"/>
                </a:solidFill>
              </a:rPr>
              <a:t>) </a:t>
            </a:r>
            <a:r>
              <a:rPr lang="en-GB" sz="6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if(RESET_SYS &lt;= 1'b0) </a:t>
            </a:r>
            <a:r>
              <a:rPr lang="en-GB" sz="6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PC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RESET_SYS = 1'b1;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</a:t>
            </a:r>
            <a:r>
              <a:rPr lang="en-GB" sz="600" dirty="0">
                <a:solidFill>
                  <a:schemeClr val="accent1"/>
                </a:solidFill>
              </a:rPr>
              <a:t>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else </a:t>
            </a:r>
            <a:r>
              <a:rPr lang="en-GB" sz="6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if(PCSRC &gt;= 1'b1)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PC = PC + 4 + (</a:t>
            </a:r>
            <a:r>
              <a:rPr lang="en-GB" sz="600" dirty="0" err="1">
                <a:solidFill>
                  <a:schemeClr val="accent3"/>
                </a:solidFill>
              </a:rPr>
              <a:t>sign_ext_imm</a:t>
            </a:r>
            <a:r>
              <a:rPr lang="en-GB" sz="600" dirty="0">
                <a:solidFill>
                  <a:schemeClr val="accent3"/>
                </a:solidFill>
              </a:rPr>
              <a:t> &lt;&lt; 2);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else if (PCLOAD &gt;= 1'b1)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PC = {PC[31:28], {IM_CONTENT[25:0] &lt;&lt; 2}};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else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PC = PC + 4;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</a:t>
            </a:r>
            <a:r>
              <a:rPr lang="en-GB" sz="600" dirty="0">
                <a:solidFill>
                  <a:schemeClr val="accent1"/>
                </a:solidFill>
              </a:rPr>
              <a:t>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end</a:t>
            </a:r>
            <a:r>
              <a:rPr lang="en-GB" sz="6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// END PROGRAM COUNTER LOGIC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>
                <a:solidFill>
                  <a:schemeClr val="accent3"/>
                </a:solidFill>
              </a:rPr>
              <a:t>Advanced</a:t>
            </a:r>
            <a:r>
              <a:rPr lang="ro-RO" sz="1400" dirty="0">
                <a:solidFill>
                  <a:schemeClr val="accent3"/>
                </a:solidFill>
              </a:rPr>
              <a:t> Micro </a:t>
            </a:r>
            <a:r>
              <a:rPr lang="ro-RO" sz="1400" dirty="0" err="1">
                <a:solidFill>
                  <a:schemeClr val="accent3"/>
                </a:solidFill>
              </a:rPr>
              <a:t>Devices</a:t>
            </a:r>
            <a:r>
              <a:rPr lang="ro-RO" sz="1400" dirty="0">
                <a:solidFill>
                  <a:schemeClr val="accent3"/>
                </a:solidFill>
              </a:rPr>
              <a:t> Inc.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i</a:t>
            </a:r>
            <a:r>
              <a:rPr lang="ro-RO" sz="1400" dirty="0" err="1">
                <a:solidFill>
                  <a:schemeClr val="accent3"/>
                </a:solidFill>
              </a:rPr>
              <a:t>ntroducere.v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t</a:t>
            </a:r>
            <a:r>
              <a:rPr lang="ro-RO" sz="1400" dirty="0" err="1">
                <a:solidFill>
                  <a:schemeClr val="accent3"/>
                </a:solidFill>
              </a:rPr>
              <a:t>op.v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72;p28">
            <a:extLst>
              <a:ext uri="{FF2B5EF4-FFF2-40B4-BE49-F238E27FC236}">
                <a16:creationId xmlns:a16="http://schemas.microsoft.com/office/drawing/2014/main" id="{E5FDDDC3-D227-BEA8-6272-C7FC7569E2F8}"/>
              </a:ext>
            </a:extLst>
          </p:cNvPr>
          <p:cNvSpPr txBox="1">
            <a:spLocks/>
          </p:cNvSpPr>
          <p:nvPr/>
        </p:nvSpPr>
        <p:spPr>
          <a:xfrm>
            <a:off x="4577977" y="1063175"/>
            <a:ext cx="439976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ro-RO" sz="600" dirty="0">
                <a:solidFill>
                  <a:schemeClr val="accent3"/>
                </a:solidFill>
              </a:rPr>
              <a:t>      </a:t>
            </a:r>
            <a:r>
              <a:rPr lang="en-GB" sz="600" dirty="0" err="1">
                <a:solidFill>
                  <a:schemeClr val="accent3"/>
                </a:solidFill>
              </a:rPr>
              <a:t>im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 err="1">
                <a:solidFill>
                  <a:schemeClr val="accent3"/>
                </a:solidFill>
              </a:rPr>
              <a:t>im_inst</a:t>
            </a:r>
            <a:r>
              <a:rPr lang="en-GB" sz="600" dirty="0">
                <a:solidFill>
                  <a:schemeClr val="accent3"/>
                </a:solidFill>
              </a:rPr>
              <a:t>(</a:t>
            </a:r>
            <a:r>
              <a:rPr lang="ro-RO" sz="600" dirty="0">
                <a:solidFill>
                  <a:schemeClr val="accent3"/>
                </a:solidFill>
              </a:rPr>
              <a:t> ... </a:t>
            </a:r>
            <a:r>
              <a:rPr lang="en-GB" sz="600" dirty="0">
                <a:solidFill>
                  <a:schemeClr val="accent3"/>
                </a:solidFill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control </a:t>
            </a:r>
            <a:r>
              <a:rPr lang="en-GB" sz="600" dirty="0" err="1">
                <a:solidFill>
                  <a:schemeClr val="accent3"/>
                </a:solidFill>
              </a:rPr>
              <a:t>MAIN_CONTROL_inst</a:t>
            </a:r>
            <a:r>
              <a:rPr lang="en-GB" sz="600" dirty="0">
                <a:solidFill>
                  <a:schemeClr val="accent3"/>
                </a:solidFill>
              </a:rPr>
              <a:t>(</a:t>
            </a:r>
            <a:r>
              <a:rPr lang="ro-RO" sz="600" dirty="0">
                <a:solidFill>
                  <a:schemeClr val="accent3"/>
                </a:solidFill>
              </a:rPr>
              <a:t> ... </a:t>
            </a:r>
            <a:r>
              <a:rPr lang="en-GB" sz="600" dirty="0">
                <a:solidFill>
                  <a:schemeClr val="accent3"/>
                </a:solidFill>
              </a:rPr>
              <a:t>);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</a:t>
            </a:r>
            <a:r>
              <a:rPr lang="en-GB" sz="600" dirty="0">
                <a:solidFill>
                  <a:schemeClr val="accent1"/>
                </a:solidFill>
              </a:rPr>
              <a:t>assign</a:t>
            </a:r>
            <a:r>
              <a:rPr lang="en-GB" sz="600" dirty="0">
                <a:solidFill>
                  <a:schemeClr val="accent3"/>
                </a:solidFill>
              </a:rPr>
              <a:t> REGBNK_RA1 = IM_CONTENT[25:21];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</a:t>
            </a:r>
            <a:r>
              <a:rPr lang="en-GB" sz="600" dirty="0">
                <a:solidFill>
                  <a:schemeClr val="accent1"/>
                </a:solidFill>
              </a:rPr>
              <a:t>assign</a:t>
            </a:r>
            <a:r>
              <a:rPr lang="en-GB" sz="600" dirty="0">
                <a:solidFill>
                  <a:schemeClr val="accent3"/>
                </a:solidFill>
              </a:rPr>
              <a:t> REGBNK_RA2 = IM_CONTENT[20:16];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</a:t>
            </a:r>
            <a:r>
              <a:rPr lang="en-GB" sz="600" dirty="0">
                <a:solidFill>
                  <a:schemeClr val="accent1"/>
                </a:solidFill>
              </a:rPr>
              <a:t>assign</a:t>
            </a:r>
            <a:r>
              <a:rPr lang="en-GB" sz="600" dirty="0">
                <a:solidFill>
                  <a:schemeClr val="accent3"/>
                </a:solidFill>
              </a:rPr>
              <a:t> REGBNK_WA_IN = (REGDST == 1'b0) ? IM_CONTENT[20:16] : IM_CONTENT[15:11];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</a:t>
            </a:r>
            <a:r>
              <a:rPr lang="en-GB" sz="600" dirty="0">
                <a:solidFill>
                  <a:schemeClr val="accent1"/>
                </a:solidFill>
              </a:rPr>
              <a:t>assign</a:t>
            </a:r>
            <a:r>
              <a:rPr lang="en-GB" sz="600" dirty="0">
                <a:solidFill>
                  <a:schemeClr val="accent3"/>
                </a:solidFill>
              </a:rPr>
              <a:t> REGBNK_WD = (MEM2REG == 1'b0) ? DM_OUT : ALU_OUT;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REG_BANK </a:t>
            </a:r>
            <a:r>
              <a:rPr lang="en-GB" sz="600" dirty="0" err="1">
                <a:solidFill>
                  <a:schemeClr val="accent3"/>
                </a:solidFill>
              </a:rPr>
              <a:t>REG_BANK_inst</a:t>
            </a:r>
            <a:r>
              <a:rPr lang="en-GB" sz="600" dirty="0">
                <a:solidFill>
                  <a:schemeClr val="accent3"/>
                </a:solidFill>
              </a:rPr>
              <a:t>(</a:t>
            </a:r>
            <a:r>
              <a:rPr lang="ro-RO" sz="600" dirty="0">
                <a:solidFill>
                  <a:schemeClr val="accent3"/>
                </a:solidFill>
              </a:rPr>
              <a:t> ... </a:t>
            </a:r>
            <a:r>
              <a:rPr lang="en-GB" sz="600" dirty="0">
                <a:solidFill>
                  <a:schemeClr val="accent3"/>
                </a:solidFill>
              </a:rPr>
              <a:t>);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// SIGN EXTENDER LOGIC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assign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 err="1">
                <a:solidFill>
                  <a:schemeClr val="accent3"/>
                </a:solidFill>
              </a:rPr>
              <a:t>sign_ext_imm</a:t>
            </a:r>
            <a:r>
              <a:rPr lang="en-GB" sz="600" dirty="0">
                <a:solidFill>
                  <a:schemeClr val="accent3"/>
                </a:solidFill>
              </a:rPr>
              <a:t> = (EXTOP == 1'b1) ? {{16{IM_CONTENT[15]}}, IM_CONTENT[15:0]} : {{16{1'b0}}, IM_CONTENT[15:0]};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assign</a:t>
            </a:r>
            <a:r>
              <a:rPr lang="en-GB" sz="600" dirty="0">
                <a:solidFill>
                  <a:schemeClr val="accent3"/>
                </a:solidFill>
              </a:rPr>
              <a:t> ALU_B_IN = (ALUSRC == 1'b0) ? REGBNK_RD2 : </a:t>
            </a:r>
            <a:r>
              <a:rPr lang="en-GB" sz="600" dirty="0" err="1">
                <a:solidFill>
                  <a:schemeClr val="accent3"/>
                </a:solidFill>
              </a:rPr>
              <a:t>sign_ext_imm</a:t>
            </a:r>
            <a:r>
              <a:rPr lang="en-GB" sz="600" dirty="0">
                <a:solidFill>
                  <a:schemeClr val="accent3"/>
                </a:solidFill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ALU </a:t>
            </a:r>
            <a:r>
              <a:rPr lang="en-GB" sz="600" dirty="0" err="1">
                <a:solidFill>
                  <a:schemeClr val="accent3"/>
                </a:solidFill>
              </a:rPr>
              <a:t>ALU_inst</a:t>
            </a:r>
            <a:r>
              <a:rPr lang="ro-RO" sz="600" dirty="0">
                <a:solidFill>
                  <a:schemeClr val="accent3"/>
                </a:solidFill>
              </a:rPr>
              <a:t>( ... </a:t>
            </a:r>
            <a:r>
              <a:rPr lang="en-GB" sz="600" dirty="0">
                <a:solidFill>
                  <a:schemeClr val="accent3"/>
                </a:solidFill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dm </a:t>
            </a:r>
            <a:r>
              <a:rPr lang="en-GB" sz="600" dirty="0" err="1">
                <a:solidFill>
                  <a:schemeClr val="accent3"/>
                </a:solidFill>
              </a:rPr>
              <a:t>dm_inst</a:t>
            </a:r>
            <a:r>
              <a:rPr lang="en-GB" sz="600" dirty="0">
                <a:solidFill>
                  <a:schemeClr val="accent3"/>
                </a:solidFill>
              </a:rPr>
              <a:t>(</a:t>
            </a:r>
            <a:r>
              <a:rPr lang="ro-RO" sz="600" dirty="0">
                <a:solidFill>
                  <a:schemeClr val="accent3"/>
                </a:solidFill>
              </a:rPr>
              <a:t> ... </a:t>
            </a:r>
            <a:r>
              <a:rPr lang="en-GB" sz="600" dirty="0">
                <a:solidFill>
                  <a:schemeClr val="accent3"/>
                </a:solidFill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 err="1">
                <a:solidFill>
                  <a:schemeClr val="accent1"/>
                </a:solidFill>
              </a:rPr>
              <a:t>endmodule</a:t>
            </a:r>
            <a:endParaRPr lang="en-GB" sz="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908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Conținutul </a:t>
            </a:r>
            <a:r>
              <a:rPr lang="ro-RO" dirty="0" err="1"/>
              <a:t>modululelor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ro-RO" dirty="0">
                <a:solidFill>
                  <a:schemeClr val="accent2"/>
                </a:solidFill>
              </a:rPr>
              <a:t>Display</a:t>
            </a:r>
            <a:r>
              <a:rPr lang="en" dirty="0">
                <a:solidFill>
                  <a:schemeClr val="accent2"/>
                </a:solidFill>
              </a:rPr>
              <a:t>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233056" y="1063175"/>
            <a:ext cx="333297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1"/>
                </a:solidFill>
              </a:rPr>
              <a:t>module</a:t>
            </a:r>
            <a:r>
              <a:rPr lang="en-GB" sz="800" dirty="0">
                <a:solidFill>
                  <a:schemeClr val="accent3"/>
                </a:solidFill>
              </a:rPr>
              <a:t> </a:t>
            </a:r>
            <a:r>
              <a:rPr lang="en-GB" sz="800" dirty="0" err="1">
                <a:solidFill>
                  <a:schemeClr val="accent3"/>
                </a:solidFill>
              </a:rPr>
              <a:t>clk_divider</a:t>
            </a:r>
            <a:r>
              <a:rPr lang="en-GB" sz="800" dirty="0">
                <a:solidFill>
                  <a:schemeClr val="accent3"/>
                </a:solidFill>
              </a:rPr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</a:t>
            </a:r>
            <a:r>
              <a:rPr lang="en-GB" sz="800" dirty="0">
                <a:solidFill>
                  <a:schemeClr val="accent1"/>
                </a:solidFill>
              </a:rPr>
              <a:t>input</a:t>
            </a:r>
            <a:r>
              <a:rPr lang="en-GB" sz="800" dirty="0">
                <a:solidFill>
                  <a:schemeClr val="accent3"/>
                </a:solidFill>
              </a:rPr>
              <a:t> </a:t>
            </a:r>
            <a:r>
              <a:rPr lang="en-GB" sz="800" dirty="0" err="1">
                <a:solidFill>
                  <a:schemeClr val="accent3"/>
                </a:solidFill>
              </a:rPr>
              <a:t>clk</a:t>
            </a:r>
            <a:r>
              <a:rPr lang="en-GB" sz="800" dirty="0">
                <a:solidFill>
                  <a:schemeClr val="accent3"/>
                </a:solidFill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</a:t>
            </a:r>
            <a:r>
              <a:rPr lang="en-GB" sz="800" dirty="0">
                <a:solidFill>
                  <a:schemeClr val="accent1"/>
                </a:solidFill>
              </a:rPr>
              <a:t>input</a:t>
            </a:r>
            <a:r>
              <a:rPr lang="en-GB" sz="800" dirty="0">
                <a:solidFill>
                  <a:schemeClr val="accent3"/>
                </a:solidFill>
              </a:rPr>
              <a:t> [31:0] di,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</a:t>
            </a:r>
            <a:r>
              <a:rPr lang="en-GB" sz="800" dirty="0">
                <a:solidFill>
                  <a:schemeClr val="accent1"/>
                </a:solidFill>
              </a:rPr>
              <a:t>output</a:t>
            </a:r>
            <a:r>
              <a:rPr lang="en-GB" sz="800" dirty="0">
                <a:solidFill>
                  <a:schemeClr val="accent3"/>
                </a:solidFill>
              </a:rPr>
              <a:t> </a:t>
            </a:r>
            <a:r>
              <a:rPr lang="en-GB" sz="800" dirty="0">
                <a:solidFill>
                  <a:schemeClr val="bg1"/>
                </a:solidFill>
              </a:rPr>
              <a:t>reg</a:t>
            </a:r>
            <a:r>
              <a:rPr lang="en-GB" sz="800" dirty="0">
                <a:solidFill>
                  <a:schemeClr val="accent3"/>
                </a:solidFill>
              </a:rPr>
              <a:t> </a:t>
            </a:r>
            <a:r>
              <a:rPr lang="en-GB" sz="800" dirty="0" err="1">
                <a:solidFill>
                  <a:schemeClr val="accent3"/>
                </a:solidFill>
              </a:rPr>
              <a:t>clk_out</a:t>
            </a:r>
            <a:endParaRPr lang="en-GB" sz="8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</a:t>
            </a:r>
            <a:r>
              <a:rPr lang="en-GB" sz="800" dirty="0">
                <a:solidFill>
                  <a:schemeClr val="bg1"/>
                </a:solidFill>
              </a:rPr>
              <a:t>reg</a:t>
            </a:r>
            <a:r>
              <a:rPr lang="en-GB" sz="800" dirty="0">
                <a:solidFill>
                  <a:schemeClr val="accent3"/>
                </a:solidFill>
              </a:rPr>
              <a:t> [31:0] counter;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</a:t>
            </a:r>
            <a:r>
              <a:rPr lang="en-GB" sz="800" dirty="0">
                <a:solidFill>
                  <a:schemeClr val="accent1"/>
                </a:solidFill>
              </a:rPr>
              <a:t>initial</a:t>
            </a:r>
            <a:r>
              <a:rPr lang="en-GB" sz="800" dirty="0">
                <a:solidFill>
                  <a:schemeClr val="accent3"/>
                </a:solidFill>
              </a:rPr>
              <a:t> </a:t>
            </a:r>
            <a:r>
              <a:rPr lang="en-GB" sz="8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</a:t>
            </a:r>
            <a:r>
              <a:rPr lang="en-GB" sz="800" dirty="0" err="1">
                <a:solidFill>
                  <a:schemeClr val="accent3"/>
                </a:solidFill>
              </a:rPr>
              <a:t>clk_out</a:t>
            </a:r>
            <a:r>
              <a:rPr lang="en-GB" sz="800" dirty="0">
                <a:solidFill>
                  <a:schemeClr val="accent3"/>
                </a:solidFill>
              </a:rPr>
              <a:t>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counter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</a:t>
            </a:r>
            <a:r>
              <a:rPr lang="en-GB" sz="800" dirty="0">
                <a:solidFill>
                  <a:schemeClr val="accent1"/>
                </a:solidFill>
              </a:rPr>
              <a:t>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</a:t>
            </a:r>
            <a:r>
              <a:rPr lang="en-GB" sz="800" dirty="0">
                <a:solidFill>
                  <a:schemeClr val="accent1"/>
                </a:solidFill>
              </a:rPr>
              <a:t>always@</a:t>
            </a:r>
            <a:r>
              <a:rPr lang="en-GB" sz="800" dirty="0">
                <a:solidFill>
                  <a:schemeClr val="accent3"/>
                </a:solidFill>
              </a:rPr>
              <a:t>(</a:t>
            </a:r>
            <a:r>
              <a:rPr lang="en-GB" sz="800" dirty="0">
                <a:solidFill>
                  <a:schemeClr val="accent1"/>
                </a:solidFill>
              </a:rPr>
              <a:t>posedge</a:t>
            </a:r>
            <a:r>
              <a:rPr lang="en-GB" sz="800" dirty="0">
                <a:solidFill>
                  <a:schemeClr val="accent3"/>
                </a:solidFill>
              </a:rPr>
              <a:t> </a:t>
            </a:r>
            <a:r>
              <a:rPr lang="en-GB" sz="800" dirty="0" err="1">
                <a:solidFill>
                  <a:schemeClr val="accent3"/>
                </a:solidFill>
              </a:rPr>
              <a:t>clk</a:t>
            </a:r>
            <a:r>
              <a:rPr lang="en-GB" sz="800" dirty="0">
                <a:solidFill>
                  <a:schemeClr val="accent3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</a:t>
            </a:r>
            <a:r>
              <a:rPr lang="en-GB" sz="8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if (counter &gt;= di - 1) 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    counter &lt;=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    </a:t>
            </a:r>
            <a:r>
              <a:rPr lang="en-GB" sz="800" dirty="0" err="1">
                <a:solidFill>
                  <a:schemeClr val="accent3"/>
                </a:solidFill>
              </a:rPr>
              <a:t>clk_out</a:t>
            </a:r>
            <a:r>
              <a:rPr lang="en-GB" sz="800" dirty="0">
                <a:solidFill>
                  <a:schemeClr val="accent3"/>
                </a:solidFill>
              </a:rPr>
              <a:t> &lt;= ~</a:t>
            </a:r>
            <a:r>
              <a:rPr lang="en-GB" sz="800" dirty="0" err="1">
                <a:solidFill>
                  <a:schemeClr val="accent3"/>
                </a:solidFill>
              </a:rPr>
              <a:t>clk_out</a:t>
            </a:r>
            <a:r>
              <a:rPr lang="en-GB" sz="800" dirty="0">
                <a:solidFill>
                  <a:schemeClr val="accent3"/>
                </a:solidFill>
              </a:rPr>
              <a:t>; // toggle </a:t>
            </a:r>
            <a:r>
              <a:rPr lang="en-GB" sz="800" dirty="0" err="1">
                <a:solidFill>
                  <a:schemeClr val="accent3"/>
                </a:solidFill>
              </a:rPr>
              <a:t>clk_out</a:t>
            </a:r>
            <a:r>
              <a:rPr lang="en-GB" sz="800" dirty="0">
                <a:solidFill>
                  <a:schemeClr val="accent3"/>
                </a:solidFill>
              </a:rPr>
              <a:t> every di clock cycles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</a:t>
            </a:r>
            <a:r>
              <a:rPr lang="en-GB" sz="800" dirty="0">
                <a:solidFill>
                  <a:schemeClr val="accent1"/>
                </a:solidFill>
              </a:rPr>
              <a:t>end</a:t>
            </a:r>
            <a:r>
              <a:rPr lang="en-GB" sz="800" dirty="0">
                <a:solidFill>
                  <a:schemeClr val="accent3"/>
                </a:solidFill>
              </a:rPr>
              <a:t> else </a:t>
            </a:r>
            <a:r>
              <a:rPr lang="en-GB" sz="8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    counter &lt;= counter + 1;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</a:t>
            </a:r>
            <a:r>
              <a:rPr lang="en-GB" sz="800" dirty="0">
                <a:solidFill>
                  <a:schemeClr val="accent1"/>
                </a:solidFill>
              </a:rPr>
              <a:t>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</a:t>
            </a:r>
            <a:r>
              <a:rPr lang="en-GB" sz="800" dirty="0">
                <a:solidFill>
                  <a:schemeClr val="accent1"/>
                </a:solidFill>
              </a:rPr>
              <a:t>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800" dirty="0">
                <a:solidFill>
                  <a:schemeClr val="accent1"/>
                </a:solidFill>
              </a:rPr>
              <a:t>e</a:t>
            </a:r>
            <a:r>
              <a:rPr lang="en-GB" sz="800" dirty="0" err="1">
                <a:solidFill>
                  <a:schemeClr val="accent1"/>
                </a:solidFill>
              </a:rPr>
              <a:t>ndmodule</a:t>
            </a:r>
            <a:endParaRPr lang="ro-RO" sz="8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sz="800" dirty="0">
              <a:solidFill>
                <a:schemeClr val="accent3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>
                <a:solidFill>
                  <a:schemeClr val="accent3"/>
                </a:solidFill>
              </a:rPr>
              <a:t>Advanced</a:t>
            </a:r>
            <a:r>
              <a:rPr lang="ro-RO" sz="1400" dirty="0">
                <a:solidFill>
                  <a:schemeClr val="accent3"/>
                </a:solidFill>
              </a:rPr>
              <a:t> Micro </a:t>
            </a:r>
            <a:r>
              <a:rPr lang="ro-RO" sz="1400" dirty="0" err="1">
                <a:solidFill>
                  <a:schemeClr val="accent3"/>
                </a:solidFill>
              </a:rPr>
              <a:t>Devices</a:t>
            </a:r>
            <a:r>
              <a:rPr lang="ro-RO" sz="1400" dirty="0">
                <a:solidFill>
                  <a:schemeClr val="accent3"/>
                </a:solidFill>
              </a:rPr>
              <a:t> Inc.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i</a:t>
            </a:r>
            <a:r>
              <a:rPr lang="ro-RO" sz="1400" dirty="0" err="1">
                <a:solidFill>
                  <a:schemeClr val="accent3"/>
                </a:solidFill>
              </a:rPr>
              <a:t>ntroducere.v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t</a:t>
            </a:r>
            <a:r>
              <a:rPr lang="ro-RO" sz="1400" dirty="0" err="1">
                <a:solidFill>
                  <a:schemeClr val="accent3"/>
                </a:solidFill>
              </a:rPr>
              <a:t>op.v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72;p28">
            <a:extLst>
              <a:ext uri="{FF2B5EF4-FFF2-40B4-BE49-F238E27FC236}">
                <a16:creationId xmlns:a16="http://schemas.microsoft.com/office/drawing/2014/main" id="{E5FDDDC3-D227-BEA8-6272-C7FC7569E2F8}"/>
              </a:ext>
            </a:extLst>
          </p:cNvPr>
          <p:cNvSpPr txBox="1">
            <a:spLocks/>
          </p:cNvSpPr>
          <p:nvPr/>
        </p:nvSpPr>
        <p:spPr>
          <a:xfrm>
            <a:off x="4577977" y="1063175"/>
            <a:ext cx="439976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sz="7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// this module </a:t>
            </a:r>
            <a:r>
              <a:rPr lang="en-GB" sz="700" dirty="0" err="1">
                <a:solidFill>
                  <a:schemeClr val="accent3"/>
                </a:solidFill>
              </a:rPr>
              <a:t>codificates</a:t>
            </a:r>
            <a:r>
              <a:rPr lang="en-GB" sz="700" dirty="0">
                <a:solidFill>
                  <a:schemeClr val="accent3"/>
                </a:solidFill>
              </a:rPr>
              <a:t> the anodes of each display digit as a whole.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1"/>
                </a:solidFill>
              </a:rPr>
              <a:t>module</a:t>
            </a:r>
            <a:r>
              <a:rPr lang="en-GB" sz="700" dirty="0">
                <a:solidFill>
                  <a:schemeClr val="accent3"/>
                </a:solidFill>
              </a:rPr>
              <a:t> dec2_4(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</a:t>
            </a:r>
            <a:r>
              <a:rPr lang="en-GB" sz="700" dirty="0">
                <a:solidFill>
                  <a:schemeClr val="accent1"/>
                </a:solidFill>
              </a:rPr>
              <a:t>input</a:t>
            </a:r>
            <a:r>
              <a:rPr lang="en-GB" sz="700" dirty="0">
                <a:solidFill>
                  <a:schemeClr val="accent3"/>
                </a:solidFill>
              </a:rPr>
              <a:t> [1:0] ain,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</a:t>
            </a:r>
            <a:r>
              <a:rPr lang="en-GB" sz="700" dirty="0">
                <a:solidFill>
                  <a:schemeClr val="accent1"/>
                </a:solidFill>
              </a:rPr>
              <a:t>output</a:t>
            </a:r>
            <a:r>
              <a:rPr lang="en-GB" sz="700" dirty="0">
                <a:solidFill>
                  <a:schemeClr val="accent3"/>
                </a:solidFill>
              </a:rPr>
              <a:t> </a:t>
            </a:r>
            <a:r>
              <a:rPr lang="en-GB" sz="700" dirty="0">
                <a:solidFill>
                  <a:schemeClr val="bg1"/>
                </a:solidFill>
              </a:rPr>
              <a:t>reg</a:t>
            </a:r>
            <a:r>
              <a:rPr lang="en-GB" sz="700" dirty="0">
                <a:solidFill>
                  <a:schemeClr val="accent3"/>
                </a:solidFill>
              </a:rPr>
              <a:t> [3:0] </a:t>
            </a:r>
            <a:r>
              <a:rPr lang="en-GB" sz="700" dirty="0" err="1">
                <a:solidFill>
                  <a:schemeClr val="accent3"/>
                </a:solidFill>
              </a:rPr>
              <a:t>aout</a:t>
            </a:r>
            <a:endParaRPr lang="en-GB" sz="7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1"/>
                </a:solidFill>
              </a:rPr>
              <a:t>        always@(</a:t>
            </a:r>
            <a:r>
              <a:rPr lang="en-GB" sz="700" dirty="0">
                <a:solidFill>
                  <a:schemeClr val="accent3"/>
                </a:solidFill>
              </a:rPr>
              <a:t>ain)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</a:t>
            </a:r>
            <a:r>
              <a:rPr lang="en-GB" sz="7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    </a:t>
            </a:r>
            <a:r>
              <a:rPr lang="en-GB" sz="700" dirty="0">
                <a:solidFill>
                  <a:schemeClr val="accent1"/>
                </a:solidFill>
              </a:rPr>
              <a:t>case</a:t>
            </a:r>
            <a:r>
              <a:rPr lang="en-GB" sz="700" dirty="0">
                <a:solidFill>
                  <a:schemeClr val="accent3"/>
                </a:solidFill>
              </a:rPr>
              <a:t>(ain)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        2'b00: </a:t>
            </a:r>
            <a:r>
              <a:rPr lang="en-GB" sz="700" dirty="0" err="1">
                <a:solidFill>
                  <a:schemeClr val="accent3"/>
                </a:solidFill>
              </a:rPr>
              <a:t>aout</a:t>
            </a:r>
            <a:r>
              <a:rPr lang="en-GB" sz="700" dirty="0">
                <a:solidFill>
                  <a:schemeClr val="accent3"/>
                </a:solidFill>
              </a:rPr>
              <a:t> = 4'b0001;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        2'b01: </a:t>
            </a:r>
            <a:r>
              <a:rPr lang="en-GB" sz="700" dirty="0" err="1">
                <a:solidFill>
                  <a:schemeClr val="accent3"/>
                </a:solidFill>
              </a:rPr>
              <a:t>aout</a:t>
            </a:r>
            <a:r>
              <a:rPr lang="en-GB" sz="700" dirty="0">
                <a:solidFill>
                  <a:schemeClr val="accent3"/>
                </a:solidFill>
              </a:rPr>
              <a:t> = 4'b0010;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        2'b10: </a:t>
            </a:r>
            <a:r>
              <a:rPr lang="en-GB" sz="700" dirty="0" err="1">
                <a:solidFill>
                  <a:schemeClr val="accent3"/>
                </a:solidFill>
              </a:rPr>
              <a:t>aout</a:t>
            </a:r>
            <a:r>
              <a:rPr lang="en-GB" sz="700" dirty="0">
                <a:solidFill>
                  <a:schemeClr val="accent3"/>
                </a:solidFill>
              </a:rPr>
              <a:t> = 4'b0100;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        2'b11: </a:t>
            </a:r>
            <a:r>
              <a:rPr lang="en-GB" sz="700" dirty="0" err="1">
                <a:solidFill>
                  <a:schemeClr val="accent3"/>
                </a:solidFill>
              </a:rPr>
              <a:t>aout</a:t>
            </a:r>
            <a:r>
              <a:rPr lang="en-GB" sz="700" dirty="0">
                <a:solidFill>
                  <a:schemeClr val="accent3"/>
                </a:solidFill>
              </a:rPr>
              <a:t> = 4'b1000;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    </a:t>
            </a:r>
            <a:r>
              <a:rPr lang="en-GB" sz="700" dirty="0" err="1">
                <a:solidFill>
                  <a:schemeClr val="accent1"/>
                </a:solidFill>
              </a:rPr>
              <a:t>endcase</a:t>
            </a:r>
            <a:endParaRPr lang="en-GB" sz="7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    </a:t>
            </a:r>
            <a:r>
              <a:rPr lang="en-GB" sz="700" dirty="0" err="1">
                <a:solidFill>
                  <a:schemeClr val="accent3"/>
                </a:solidFill>
              </a:rPr>
              <a:t>aout</a:t>
            </a:r>
            <a:r>
              <a:rPr lang="en-GB" sz="700" dirty="0">
                <a:solidFill>
                  <a:schemeClr val="accent3"/>
                </a:solidFill>
              </a:rPr>
              <a:t> = ~</a:t>
            </a:r>
            <a:r>
              <a:rPr lang="en-GB" sz="700" dirty="0" err="1">
                <a:solidFill>
                  <a:schemeClr val="accent3"/>
                </a:solidFill>
              </a:rPr>
              <a:t>aout</a:t>
            </a:r>
            <a:r>
              <a:rPr lang="en-GB" sz="700" dirty="0">
                <a:solidFill>
                  <a:schemeClr val="accent3"/>
                </a:solidFill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</a:t>
            </a:r>
            <a:r>
              <a:rPr lang="en-GB" sz="700" dirty="0">
                <a:solidFill>
                  <a:schemeClr val="accent1"/>
                </a:solidFill>
              </a:rPr>
              <a:t>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00" dirty="0">
                <a:solidFill>
                  <a:schemeClr val="accent1"/>
                </a:solidFill>
              </a:rPr>
              <a:t>e</a:t>
            </a:r>
            <a:r>
              <a:rPr lang="en-GB" sz="700" dirty="0" err="1">
                <a:solidFill>
                  <a:schemeClr val="accent1"/>
                </a:solidFill>
              </a:rPr>
              <a:t>ndmodule</a:t>
            </a:r>
            <a:endParaRPr lang="ro-RO" sz="7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sz="7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1"/>
                </a:solidFill>
              </a:rPr>
              <a:t>module</a:t>
            </a:r>
            <a:r>
              <a:rPr lang="en-GB" sz="700" dirty="0">
                <a:solidFill>
                  <a:schemeClr val="accent3"/>
                </a:solidFill>
              </a:rPr>
              <a:t> cnt2(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</a:t>
            </a:r>
            <a:r>
              <a:rPr lang="en-GB" sz="700" dirty="0">
                <a:solidFill>
                  <a:schemeClr val="accent1"/>
                </a:solidFill>
              </a:rPr>
              <a:t>input</a:t>
            </a:r>
            <a:r>
              <a:rPr lang="en-GB" sz="700" dirty="0">
                <a:solidFill>
                  <a:schemeClr val="accent3"/>
                </a:solidFill>
              </a:rPr>
              <a:t> </a:t>
            </a:r>
            <a:r>
              <a:rPr lang="en-GB" sz="700" dirty="0" err="1">
                <a:solidFill>
                  <a:schemeClr val="accent3"/>
                </a:solidFill>
              </a:rPr>
              <a:t>clk</a:t>
            </a:r>
            <a:r>
              <a:rPr lang="en-GB" sz="700" dirty="0">
                <a:solidFill>
                  <a:schemeClr val="accent3"/>
                </a:solidFill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</a:t>
            </a:r>
            <a:r>
              <a:rPr lang="en-GB" sz="700" dirty="0">
                <a:solidFill>
                  <a:schemeClr val="accent1"/>
                </a:solidFill>
              </a:rPr>
              <a:t>output</a:t>
            </a:r>
            <a:r>
              <a:rPr lang="en-GB" sz="700" dirty="0">
                <a:solidFill>
                  <a:schemeClr val="accent3"/>
                </a:solidFill>
              </a:rPr>
              <a:t> </a:t>
            </a:r>
            <a:r>
              <a:rPr lang="en-GB" sz="700" dirty="0">
                <a:solidFill>
                  <a:schemeClr val="bg1"/>
                </a:solidFill>
              </a:rPr>
              <a:t>reg</a:t>
            </a:r>
            <a:r>
              <a:rPr lang="en-GB" sz="700" dirty="0">
                <a:solidFill>
                  <a:schemeClr val="accent3"/>
                </a:solidFill>
              </a:rPr>
              <a:t> [1:0] 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);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</a:t>
            </a:r>
            <a:r>
              <a:rPr lang="en-GB" sz="700" dirty="0">
                <a:solidFill>
                  <a:schemeClr val="accent1"/>
                </a:solidFill>
              </a:rPr>
              <a:t>always@</a:t>
            </a:r>
            <a:r>
              <a:rPr lang="en-GB" sz="700" dirty="0">
                <a:solidFill>
                  <a:schemeClr val="accent3"/>
                </a:solidFill>
              </a:rPr>
              <a:t>(</a:t>
            </a:r>
            <a:r>
              <a:rPr lang="en-GB" sz="700" dirty="0" err="1">
                <a:solidFill>
                  <a:schemeClr val="accent1"/>
                </a:solidFill>
              </a:rPr>
              <a:t>posedge</a:t>
            </a:r>
            <a:r>
              <a:rPr lang="en-GB" sz="700" dirty="0">
                <a:solidFill>
                  <a:schemeClr val="accent3"/>
                </a:solidFill>
              </a:rPr>
              <a:t> </a:t>
            </a:r>
            <a:r>
              <a:rPr lang="en-GB" sz="700" dirty="0" err="1">
                <a:solidFill>
                  <a:schemeClr val="accent3"/>
                </a:solidFill>
              </a:rPr>
              <a:t>clk</a:t>
            </a:r>
            <a:r>
              <a:rPr lang="en-GB" sz="700" dirty="0">
                <a:solidFill>
                  <a:schemeClr val="accent3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</a:t>
            </a:r>
            <a:r>
              <a:rPr lang="en-GB" sz="7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    if(do &lt;= 2'b11)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        do &lt;= do + 1;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    else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        do &lt;= 2'b00;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3"/>
                </a:solidFill>
              </a:rPr>
              <a:t>        </a:t>
            </a:r>
            <a:r>
              <a:rPr lang="en-GB" sz="700" dirty="0">
                <a:solidFill>
                  <a:schemeClr val="accent1"/>
                </a:solidFill>
              </a:rPr>
              <a:t>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00" dirty="0">
                <a:solidFill>
                  <a:schemeClr val="accent1"/>
                </a:solidFill>
              </a:rPr>
              <a:t>e</a:t>
            </a:r>
            <a:r>
              <a:rPr lang="en-GB" sz="700" dirty="0" err="1">
                <a:solidFill>
                  <a:schemeClr val="accent1"/>
                </a:solidFill>
              </a:rPr>
              <a:t>ndmodule</a:t>
            </a:r>
            <a:endParaRPr lang="ro-RO" sz="7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sz="7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94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Conținutul </a:t>
            </a:r>
            <a:r>
              <a:rPr lang="ro-RO" dirty="0" err="1"/>
              <a:t>modululelor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ro-RO" dirty="0">
                <a:solidFill>
                  <a:schemeClr val="accent2"/>
                </a:solidFill>
              </a:rPr>
              <a:t>Display</a:t>
            </a:r>
            <a:r>
              <a:rPr lang="en" dirty="0">
                <a:solidFill>
                  <a:schemeClr val="accent2"/>
                </a:solidFill>
              </a:rPr>
              <a:t>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233056" y="1063175"/>
            <a:ext cx="333297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1"/>
                </a:solidFill>
              </a:rPr>
              <a:t>module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 err="1">
                <a:solidFill>
                  <a:schemeClr val="accent3"/>
                </a:solidFill>
              </a:rPr>
              <a:t>dig_dec</a:t>
            </a:r>
            <a:r>
              <a:rPr lang="en-GB" sz="600" dirty="0">
                <a:solidFill>
                  <a:schemeClr val="accent3"/>
                </a:solidFill>
              </a:rPr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input</a:t>
            </a:r>
            <a:r>
              <a:rPr lang="en-GB" sz="600" dirty="0">
                <a:solidFill>
                  <a:schemeClr val="accent3"/>
                </a:solidFill>
              </a:rPr>
              <a:t> [3:0] di,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a,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b,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c,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f,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// we code the led display (from left to right)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//  __ 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// |  | f and 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//  --    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// |  |  e and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//  __   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</a:t>
            </a:r>
            <a:r>
              <a:rPr lang="en-GB" sz="600" dirty="0">
                <a:solidFill>
                  <a:schemeClr val="accent1"/>
                </a:solidFill>
              </a:rPr>
              <a:t>always@</a:t>
            </a:r>
            <a:r>
              <a:rPr lang="en-GB" sz="600" dirty="0">
                <a:solidFill>
                  <a:schemeClr val="accent3"/>
                </a:solidFill>
              </a:rPr>
              <a:t>(di)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</a:t>
            </a:r>
            <a:r>
              <a:rPr lang="en-GB" sz="6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</a:t>
            </a:r>
            <a:r>
              <a:rPr lang="en-GB" sz="600" dirty="0">
                <a:solidFill>
                  <a:schemeClr val="accent1"/>
                </a:solidFill>
              </a:rPr>
              <a:t>case</a:t>
            </a:r>
            <a:r>
              <a:rPr lang="ro-RO" sz="600" dirty="0">
                <a:solidFill>
                  <a:schemeClr val="accent1"/>
                </a:solidFill>
              </a:rPr>
              <a:t>x</a:t>
            </a:r>
            <a:r>
              <a:rPr lang="en-GB" sz="600" dirty="0">
                <a:solidFill>
                  <a:schemeClr val="accent3"/>
                </a:solidFill>
              </a:rPr>
              <a:t>(di)                              //</a:t>
            </a:r>
            <a:r>
              <a:rPr lang="en-GB" sz="600" dirty="0" err="1">
                <a:solidFill>
                  <a:schemeClr val="accent3"/>
                </a:solidFill>
              </a:rPr>
              <a:t>abcdefg</a:t>
            </a:r>
            <a:endParaRPr lang="en-GB" sz="6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4'b0000: {a, b, c, d, e, f, g} = 7'b1111110; // 0 -&gt; a, b, c, d, e, 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4'b0001: {a, b, c, d, e, f, g} = 7'b0110000; // 1 -&gt; b,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4'b0010: {a, b, c, d, e, f, g} = 7'b1101101; // 2 -&gt; a, b, d, e, 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4'b0011: {a, b, c, d, e, f, g} = 7'b1111001; // 3 -&gt; a, b, c, d, 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4'b0100: {a, b, c, d, e, f, g} = 7'b0110011; // 4 -&gt; b, c, f, 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4'b0101: {a, b, c, d, e, f, g} = 7'b1011011; // 5 -&gt; a, c, d, f, 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sz="600" dirty="0">
              <a:solidFill>
                <a:schemeClr val="accent3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>
                <a:solidFill>
                  <a:schemeClr val="accent3"/>
                </a:solidFill>
              </a:rPr>
              <a:t>Advanced</a:t>
            </a:r>
            <a:r>
              <a:rPr lang="ro-RO" sz="1400" dirty="0">
                <a:solidFill>
                  <a:schemeClr val="accent3"/>
                </a:solidFill>
              </a:rPr>
              <a:t> Micro </a:t>
            </a:r>
            <a:r>
              <a:rPr lang="ro-RO" sz="1400" dirty="0" err="1">
                <a:solidFill>
                  <a:schemeClr val="accent3"/>
                </a:solidFill>
              </a:rPr>
              <a:t>Devices</a:t>
            </a:r>
            <a:r>
              <a:rPr lang="ro-RO" sz="1400" dirty="0">
                <a:solidFill>
                  <a:schemeClr val="accent3"/>
                </a:solidFill>
              </a:rPr>
              <a:t> Inc.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i</a:t>
            </a:r>
            <a:r>
              <a:rPr lang="ro-RO" sz="1400" dirty="0" err="1">
                <a:solidFill>
                  <a:schemeClr val="accent3"/>
                </a:solidFill>
              </a:rPr>
              <a:t>ntroducere.v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t</a:t>
            </a:r>
            <a:r>
              <a:rPr lang="ro-RO" sz="1400" dirty="0" err="1">
                <a:solidFill>
                  <a:schemeClr val="accent3"/>
                </a:solidFill>
              </a:rPr>
              <a:t>op.v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72;p28">
            <a:extLst>
              <a:ext uri="{FF2B5EF4-FFF2-40B4-BE49-F238E27FC236}">
                <a16:creationId xmlns:a16="http://schemas.microsoft.com/office/drawing/2014/main" id="{E5FDDDC3-D227-BEA8-6272-C7FC7569E2F8}"/>
              </a:ext>
            </a:extLst>
          </p:cNvPr>
          <p:cNvSpPr txBox="1">
            <a:spLocks/>
          </p:cNvSpPr>
          <p:nvPr/>
        </p:nvSpPr>
        <p:spPr>
          <a:xfrm>
            <a:off x="4577977" y="1063175"/>
            <a:ext cx="439976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ro-RO" sz="600" dirty="0">
                <a:solidFill>
                  <a:schemeClr val="accent3"/>
                </a:solidFill>
              </a:rPr>
              <a:t>               </a:t>
            </a:r>
            <a:r>
              <a:rPr lang="en-GB" sz="600" dirty="0">
                <a:solidFill>
                  <a:schemeClr val="accent3"/>
                </a:solidFill>
              </a:rPr>
              <a:t>4'b0110: {a, b, c, d, e, f, g} = 7'b1011111; // 6 -&gt; a, f, g, c, d, 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4'b0111: {a, b, c, d, e, f, g} = 7'b1110000; // 7 -&gt; a, b,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4'b1000: {a, b, c, d, e, f, g} = 7'b1111111; // 8 -&gt; a, b, c, d, e, f, 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4'b1001: {a, b, c, d, e, f, g} = 7'b1111011; // 9 -&gt; a, b, c, d, f, 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4'b1010: {a, b, c, d, e, f, g} = 7'b1110111; // 10 (A) -&gt; a, b, c, e, f, 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4'b1011: {a, b, c, d, e, f, g} = 7'b0011111; // 11 (b) -&gt; f, g, c, d, 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4'b1100: {a, b, c, d, e, f, g} = 7'b0001101; // 12 (c) -&gt; d, e, 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4'b1101: {a, b, c, d, e, f, g} = 7'b0111101; // 13 (d) -&gt; b, c, d, e, 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4'b1110: {a, b, c, d, e, f, g} = 7'b1001111; // 14 (E) -&gt; a, d, e, f, 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4'b1111: {a, b, c, d, e, f, g} = 7'b1000111; // 15 (F) -&gt; a, e, f, 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</a:t>
            </a:r>
            <a:r>
              <a:rPr lang="en-GB" sz="600" dirty="0">
                <a:solidFill>
                  <a:schemeClr val="accent1"/>
                </a:solidFill>
              </a:rPr>
              <a:t>default</a:t>
            </a:r>
            <a:r>
              <a:rPr lang="en-GB" sz="600" dirty="0">
                <a:solidFill>
                  <a:schemeClr val="accent3"/>
                </a:solidFill>
              </a:rPr>
              <a:t>: {a, b, c, d, e, f, g} = 7'b0000001; // - (err) -&gt; 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 err="1">
                <a:solidFill>
                  <a:schemeClr val="accent1"/>
                </a:solidFill>
              </a:rPr>
              <a:t>endcase</a:t>
            </a:r>
            <a:endParaRPr lang="en-GB" sz="6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{a, b, c, d, e, f, g} = ~{a, b, c, d, e, f, g};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</a:t>
            </a:r>
            <a:r>
              <a:rPr lang="en-GB" sz="600" dirty="0">
                <a:solidFill>
                  <a:schemeClr val="accent1"/>
                </a:solidFill>
              </a:rPr>
              <a:t>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 err="1">
                <a:solidFill>
                  <a:schemeClr val="accent1"/>
                </a:solidFill>
              </a:rPr>
              <a:t>endmodule</a:t>
            </a:r>
            <a:endParaRPr lang="ro-RO" sz="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99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Conținutul </a:t>
            </a:r>
            <a:r>
              <a:rPr lang="ro-RO" dirty="0" err="1"/>
              <a:t>modululelor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ro-RO" dirty="0">
                <a:solidFill>
                  <a:schemeClr val="accent2"/>
                </a:solidFill>
              </a:rPr>
              <a:t>Display</a:t>
            </a:r>
            <a:r>
              <a:rPr lang="en" dirty="0">
                <a:solidFill>
                  <a:schemeClr val="accent2"/>
                </a:solidFill>
              </a:rPr>
              <a:t>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233056" y="1063175"/>
            <a:ext cx="333297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1"/>
                </a:solidFill>
              </a:rPr>
              <a:t>module</a:t>
            </a:r>
            <a:r>
              <a:rPr lang="en-US" sz="600" dirty="0">
                <a:solidFill>
                  <a:schemeClr val="accent3"/>
                </a:solidFill>
              </a:rPr>
              <a:t> </a:t>
            </a:r>
            <a:r>
              <a:rPr lang="en-US" sz="600" dirty="0" err="1">
                <a:solidFill>
                  <a:schemeClr val="accent3"/>
                </a:solidFill>
              </a:rPr>
              <a:t>display_top</a:t>
            </a:r>
            <a:r>
              <a:rPr lang="en-US" sz="600" dirty="0">
                <a:solidFill>
                  <a:schemeClr val="accent3"/>
                </a:solidFill>
              </a:rPr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input</a:t>
            </a:r>
            <a:r>
              <a:rPr lang="en-US" sz="600" dirty="0">
                <a:solidFill>
                  <a:schemeClr val="accent3"/>
                </a:solidFill>
              </a:rPr>
              <a:t> </a:t>
            </a:r>
            <a:r>
              <a:rPr lang="en-US" sz="600" dirty="0" err="1">
                <a:solidFill>
                  <a:schemeClr val="accent3"/>
                </a:solidFill>
              </a:rPr>
              <a:t>clk</a:t>
            </a:r>
            <a:r>
              <a:rPr lang="en-US" sz="600" dirty="0">
                <a:solidFill>
                  <a:schemeClr val="accent3"/>
                </a:solidFill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input</a:t>
            </a:r>
            <a:r>
              <a:rPr lang="en-US" sz="600" dirty="0">
                <a:solidFill>
                  <a:schemeClr val="accent3"/>
                </a:solidFill>
              </a:rPr>
              <a:t> [31:0] di,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a,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b,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c,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f,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A1,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A2,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A3,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A4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bg1"/>
                </a:solidFill>
              </a:rPr>
              <a:t>reg</a:t>
            </a:r>
            <a:r>
              <a:rPr lang="en-US" sz="600" dirty="0">
                <a:solidFill>
                  <a:schemeClr val="accent3"/>
                </a:solidFill>
              </a:rPr>
              <a:t> [31:0] </a:t>
            </a:r>
            <a:r>
              <a:rPr lang="en-US" sz="600" dirty="0" err="1">
                <a:solidFill>
                  <a:schemeClr val="accent3"/>
                </a:solidFill>
              </a:rPr>
              <a:t>rot_reg</a:t>
            </a:r>
            <a:r>
              <a:rPr lang="en-US" sz="600" dirty="0">
                <a:solidFill>
                  <a:schemeClr val="accent3"/>
                </a:solidFill>
              </a:rPr>
              <a:t>; // this will be the value to be displayed, but we will rotate it continuously.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bg1"/>
                </a:solidFill>
              </a:rPr>
              <a:t>reg</a:t>
            </a:r>
            <a:r>
              <a:rPr lang="en-US" sz="600" dirty="0">
                <a:solidFill>
                  <a:schemeClr val="accent3"/>
                </a:solidFill>
              </a:rPr>
              <a:t> [2:0] </a:t>
            </a:r>
            <a:r>
              <a:rPr lang="en-US" sz="600" dirty="0" err="1">
                <a:solidFill>
                  <a:schemeClr val="accent3"/>
                </a:solidFill>
              </a:rPr>
              <a:t>rotation_counter</a:t>
            </a:r>
            <a:r>
              <a:rPr lang="en-US" sz="600" dirty="0">
                <a:solidFill>
                  <a:schemeClr val="accent3"/>
                </a:solidFill>
              </a:rPr>
              <a:t>; // this will be the counter at which the </a:t>
            </a:r>
            <a:r>
              <a:rPr lang="en-US" sz="600" dirty="0" err="1">
                <a:solidFill>
                  <a:schemeClr val="accent3"/>
                </a:solidFill>
              </a:rPr>
              <a:t>the</a:t>
            </a:r>
            <a:r>
              <a:rPr lang="en-US" sz="600" dirty="0">
                <a:solidFill>
                  <a:schemeClr val="accent3"/>
                </a:solidFill>
              </a:rPr>
              <a:t> register will be updated with di.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bg1"/>
                </a:solidFill>
              </a:rPr>
              <a:t>wire</a:t>
            </a:r>
            <a:r>
              <a:rPr lang="en-US" sz="600" dirty="0">
                <a:solidFill>
                  <a:schemeClr val="accent3"/>
                </a:solidFill>
              </a:rPr>
              <a:t> [3:0] </a:t>
            </a:r>
            <a:r>
              <a:rPr lang="en-US" sz="600" dirty="0" err="1">
                <a:solidFill>
                  <a:schemeClr val="accent3"/>
                </a:solidFill>
              </a:rPr>
              <a:t>dig_dec_in</a:t>
            </a:r>
            <a:r>
              <a:rPr lang="en-US" sz="600" dirty="0">
                <a:solidFill>
                  <a:schemeClr val="accent3"/>
                </a:solidFill>
              </a:rPr>
              <a:t>; // this will be the input to the digital decoder for the display.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                       // this sets the active segments of the 7-segment display digit.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bg1"/>
                </a:solidFill>
              </a:rPr>
              <a:t>wire</a:t>
            </a:r>
            <a:r>
              <a:rPr lang="en-US" sz="600" dirty="0">
                <a:solidFill>
                  <a:schemeClr val="accent3"/>
                </a:solidFill>
              </a:rPr>
              <a:t> [1:0] cnt2_out; // this will be the output of the 2 bit counter.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                     // this cycles through the selected display segment to be updated.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bg1"/>
                </a:solidFill>
              </a:rPr>
              <a:t>wire</a:t>
            </a:r>
            <a:r>
              <a:rPr lang="en-US" sz="600" dirty="0">
                <a:solidFill>
                  <a:schemeClr val="accent3"/>
                </a:solidFill>
              </a:rPr>
              <a:t> </a:t>
            </a:r>
            <a:r>
              <a:rPr lang="en-US" sz="600" dirty="0" err="1">
                <a:solidFill>
                  <a:schemeClr val="accent3"/>
                </a:solidFill>
              </a:rPr>
              <a:t>clk_div_display</a:t>
            </a:r>
            <a:r>
              <a:rPr lang="en-US" sz="600" dirty="0">
                <a:solidFill>
                  <a:schemeClr val="accent3"/>
                </a:solidFill>
              </a:rPr>
              <a:t>; // this will determine the refresh rate of the display.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bg1"/>
                </a:solidFill>
              </a:rPr>
              <a:t>wire</a:t>
            </a:r>
            <a:r>
              <a:rPr lang="en-US" sz="600" dirty="0">
                <a:solidFill>
                  <a:schemeClr val="accent3"/>
                </a:solidFill>
              </a:rPr>
              <a:t> </a:t>
            </a:r>
            <a:r>
              <a:rPr lang="en-US" sz="600" dirty="0" err="1">
                <a:solidFill>
                  <a:schemeClr val="accent3"/>
                </a:solidFill>
              </a:rPr>
              <a:t>clk_div_rotate</a:t>
            </a:r>
            <a:r>
              <a:rPr lang="en-US" sz="600" dirty="0">
                <a:solidFill>
                  <a:schemeClr val="accent3"/>
                </a:solidFill>
              </a:rPr>
              <a:t>; // this will determine the rotation speed of the display, since we can only display 16 bits at a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bg1"/>
                </a:solidFill>
              </a:rPr>
              <a:t>wire</a:t>
            </a:r>
            <a:r>
              <a:rPr lang="en-US" sz="600" dirty="0">
                <a:solidFill>
                  <a:schemeClr val="accent3"/>
                </a:solidFill>
              </a:rPr>
              <a:t> [15:0] </a:t>
            </a:r>
            <a:r>
              <a:rPr lang="en-US" sz="600" dirty="0" err="1">
                <a:solidFill>
                  <a:schemeClr val="accent3"/>
                </a:solidFill>
              </a:rPr>
              <a:t>din_main</a:t>
            </a:r>
            <a:r>
              <a:rPr lang="en-US" sz="600" dirty="0">
                <a:solidFill>
                  <a:schemeClr val="accent3"/>
                </a:solidFill>
              </a:rPr>
              <a:t>; // this will be the input to the </a:t>
            </a:r>
            <a:r>
              <a:rPr lang="en-US" sz="600" dirty="0" err="1">
                <a:solidFill>
                  <a:schemeClr val="accent3"/>
                </a:solidFill>
              </a:rPr>
              <a:t>leds</a:t>
            </a:r>
            <a:r>
              <a:rPr lang="en-US" sz="600" dirty="0">
                <a:solidFill>
                  <a:schemeClr val="accent3"/>
                </a:solidFill>
              </a:rPr>
              <a:t> at the current </a:t>
            </a:r>
            <a:r>
              <a:rPr lang="en-US" sz="600" dirty="0" err="1">
                <a:solidFill>
                  <a:schemeClr val="accent3"/>
                </a:solidFill>
              </a:rPr>
              <a:t>posedge</a:t>
            </a:r>
            <a:r>
              <a:rPr lang="en-US" sz="600" dirty="0">
                <a:solidFill>
                  <a:schemeClr val="accent3"/>
                </a:solidFill>
              </a:rPr>
              <a:t> of the divided clock.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>
                <a:solidFill>
                  <a:schemeClr val="accent3"/>
                </a:solidFill>
              </a:rPr>
              <a:t>Advanced</a:t>
            </a:r>
            <a:r>
              <a:rPr lang="ro-RO" sz="1400" dirty="0">
                <a:solidFill>
                  <a:schemeClr val="accent3"/>
                </a:solidFill>
              </a:rPr>
              <a:t> Micro </a:t>
            </a:r>
            <a:r>
              <a:rPr lang="ro-RO" sz="1400" dirty="0" err="1">
                <a:solidFill>
                  <a:schemeClr val="accent3"/>
                </a:solidFill>
              </a:rPr>
              <a:t>Devices</a:t>
            </a:r>
            <a:r>
              <a:rPr lang="ro-RO" sz="1400" dirty="0">
                <a:solidFill>
                  <a:schemeClr val="accent3"/>
                </a:solidFill>
              </a:rPr>
              <a:t> Inc.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i</a:t>
            </a:r>
            <a:r>
              <a:rPr lang="ro-RO" sz="1400" dirty="0" err="1">
                <a:solidFill>
                  <a:schemeClr val="accent3"/>
                </a:solidFill>
              </a:rPr>
              <a:t>ntroducere.v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t</a:t>
            </a:r>
            <a:r>
              <a:rPr lang="ro-RO" sz="1400" dirty="0" err="1">
                <a:solidFill>
                  <a:schemeClr val="accent3"/>
                </a:solidFill>
              </a:rPr>
              <a:t>op.v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72;p28">
            <a:extLst>
              <a:ext uri="{FF2B5EF4-FFF2-40B4-BE49-F238E27FC236}">
                <a16:creationId xmlns:a16="http://schemas.microsoft.com/office/drawing/2014/main" id="{E5FDDDC3-D227-BEA8-6272-C7FC7569E2F8}"/>
              </a:ext>
            </a:extLst>
          </p:cNvPr>
          <p:cNvSpPr txBox="1">
            <a:spLocks/>
          </p:cNvSpPr>
          <p:nvPr/>
        </p:nvSpPr>
        <p:spPr>
          <a:xfrm>
            <a:off x="4577977" y="1063175"/>
            <a:ext cx="439976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// we want 60hz, if board internal clock is 33.33MHz we divide this value by 60 * 4 to reduce flicker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 err="1">
                <a:solidFill>
                  <a:schemeClr val="accent3"/>
                </a:solidFill>
              </a:rPr>
              <a:t>localparam</a:t>
            </a:r>
            <a:r>
              <a:rPr lang="en-US" sz="600" dirty="0">
                <a:solidFill>
                  <a:schemeClr val="accent3"/>
                </a:solidFill>
              </a:rPr>
              <a:t> </a:t>
            </a:r>
            <a:r>
              <a:rPr lang="en-US" sz="600" dirty="0" err="1">
                <a:solidFill>
                  <a:schemeClr val="accent3"/>
                </a:solidFill>
              </a:rPr>
              <a:t>disp_div_amount</a:t>
            </a:r>
            <a:r>
              <a:rPr lang="en-US" sz="600" dirty="0">
                <a:solidFill>
                  <a:schemeClr val="accent3"/>
                </a:solidFill>
              </a:rPr>
              <a:t> = 138875; // 33.33 MHz * 1 second -&gt; faster: divide this value -&gt; currently about 240hz - SIM WITH 1 or so.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// the display will be rotated at about 60hz.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 err="1">
                <a:solidFill>
                  <a:schemeClr val="accent3"/>
                </a:solidFill>
              </a:rPr>
              <a:t>localparam</a:t>
            </a:r>
            <a:r>
              <a:rPr lang="en-US" sz="600" dirty="0">
                <a:solidFill>
                  <a:schemeClr val="accent3"/>
                </a:solidFill>
              </a:rPr>
              <a:t> </a:t>
            </a:r>
            <a:r>
              <a:rPr lang="en-US" sz="600" dirty="0" err="1">
                <a:solidFill>
                  <a:schemeClr val="accent3"/>
                </a:solidFill>
              </a:rPr>
              <a:t>rot_div_amount</a:t>
            </a:r>
            <a:r>
              <a:rPr lang="en-US" sz="600" dirty="0">
                <a:solidFill>
                  <a:schemeClr val="accent3"/>
                </a:solidFill>
              </a:rPr>
              <a:t> = 555500; // 4 times slower than the display refresh rate : SIMULATE WITH 4x </a:t>
            </a:r>
            <a:r>
              <a:rPr lang="en-US" sz="600" dirty="0" err="1">
                <a:solidFill>
                  <a:schemeClr val="accent3"/>
                </a:solidFill>
              </a:rPr>
              <a:t>disp_div_amount</a:t>
            </a:r>
            <a:r>
              <a:rPr lang="en-US" sz="600" dirty="0">
                <a:solidFill>
                  <a:schemeClr val="accent3"/>
                </a:solidFill>
              </a:rPr>
              <a:t>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initial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    </a:t>
            </a:r>
            <a:r>
              <a:rPr lang="en-US" sz="600" dirty="0" err="1">
                <a:solidFill>
                  <a:schemeClr val="accent3"/>
                </a:solidFill>
              </a:rPr>
              <a:t>rotation_counter</a:t>
            </a:r>
            <a:r>
              <a:rPr lang="en-US" sz="600" dirty="0">
                <a:solidFill>
                  <a:schemeClr val="accent3"/>
                </a:solidFill>
              </a:rPr>
              <a:t>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 err="1">
                <a:solidFill>
                  <a:schemeClr val="accent3"/>
                </a:solidFill>
              </a:rPr>
              <a:t>clk_divider</a:t>
            </a:r>
            <a:r>
              <a:rPr lang="en-US" sz="600" dirty="0">
                <a:solidFill>
                  <a:schemeClr val="accent3"/>
                </a:solidFill>
              </a:rPr>
              <a:t> </a:t>
            </a:r>
            <a:r>
              <a:rPr lang="en-US" sz="600" dirty="0" err="1">
                <a:solidFill>
                  <a:schemeClr val="accent3"/>
                </a:solidFill>
              </a:rPr>
              <a:t>clkdiv_disp</a:t>
            </a:r>
            <a:r>
              <a:rPr lang="en-US" sz="600" dirty="0">
                <a:solidFill>
                  <a:schemeClr val="accent3"/>
                </a:solidFill>
              </a:rPr>
              <a:t>(</a:t>
            </a:r>
            <a:r>
              <a:rPr lang="ro-RO" sz="600" dirty="0">
                <a:solidFill>
                  <a:schemeClr val="accent3"/>
                </a:solidFill>
              </a:rPr>
              <a:t> ... </a:t>
            </a:r>
            <a:r>
              <a:rPr lang="en-US" sz="600" dirty="0">
                <a:solidFill>
                  <a:schemeClr val="accent3"/>
                </a:solidFill>
              </a:rPr>
              <a:t>);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 err="1">
                <a:solidFill>
                  <a:schemeClr val="accent3"/>
                </a:solidFill>
              </a:rPr>
              <a:t>clk_divider</a:t>
            </a:r>
            <a:r>
              <a:rPr lang="en-US" sz="600" dirty="0">
                <a:solidFill>
                  <a:schemeClr val="accent3"/>
                </a:solidFill>
              </a:rPr>
              <a:t> </a:t>
            </a:r>
            <a:r>
              <a:rPr lang="en-US" sz="600" dirty="0" err="1">
                <a:solidFill>
                  <a:schemeClr val="accent3"/>
                </a:solidFill>
              </a:rPr>
              <a:t>clkdiv_rot</a:t>
            </a:r>
            <a:r>
              <a:rPr lang="en-US" sz="600" dirty="0">
                <a:solidFill>
                  <a:schemeClr val="accent3"/>
                </a:solidFill>
              </a:rPr>
              <a:t>(</a:t>
            </a:r>
            <a:r>
              <a:rPr lang="ro-RO" sz="600" dirty="0">
                <a:solidFill>
                  <a:schemeClr val="accent3"/>
                </a:solidFill>
              </a:rPr>
              <a:t> ... </a:t>
            </a:r>
            <a:r>
              <a:rPr lang="en-US" sz="600" dirty="0">
                <a:solidFill>
                  <a:schemeClr val="accent3"/>
                </a:solidFill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cnt2 </a:t>
            </a:r>
            <a:r>
              <a:rPr lang="en-US" sz="600" dirty="0" err="1">
                <a:solidFill>
                  <a:schemeClr val="accent3"/>
                </a:solidFill>
              </a:rPr>
              <a:t>cnt</a:t>
            </a:r>
            <a:r>
              <a:rPr lang="en-US" sz="600" dirty="0">
                <a:solidFill>
                  <a:schemeClr val="accent3"/>
                </a:solidFill>
              </a:rPr>
              <a:t>(</a:t>
            </a:r>
            <a:r>
              <a:rPr lang="ro-RO" sz="600" dirty="0">
                <a:solidFill>
                  <a:schemeClr val="accent3"/>
                </a:solidFill>
              </a:rPr>
              <a:t> ... </a:t>
            </a:r>
            <a:r>
              <a:rPr lang="en-US" sz="600" dirty="0">
                <a:solidFill>
                  <a:schemeClr val="accent3"/>
                </a:solidFill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 err="1">
                <a:solidFill>
                  <a:schemeClr val="accent3"/>
                </a:solidFill>
              </a:rPr>
              <a:t>dig_dec</a:t>
            </a:r>
            <a:r>
              <a:rPr lang="en-US" sz="600" dirty="0">
                <a:solidFill>
                  <a:schemeClr val="accent3"/>
                </a:solidFill>
              </a:rPr>
              <a:t> </a:t>
            </a:r>
            <a:r>
              <a:rPr lang="en-US" sz="600" dirty="0" err="1">
                <a:solidFill>
                  <a:schemeClr val="accent3"/>
                </a:solidFill>
              </a:rPr>
              <a:t>digdec</a:t>
            </a:r>
            <a:r>
              <a:rPr lang="en-US" sz="600" dirty="0">
                <a:solidFill>
                  <a:schemeClr val="accent3"/>
                </a:solidFill>
              </a:rPr>
              <a:t>(</a:t>
            </a:r>
            <a:r>
              <a:rPr lang="ro-RO" sz="600" dirty="0">
                <a:solidFill>
                  <a:schemeClr val="accent3"/>
                </a:solidFill>
              </a:rPr>
              <a:t> ...</a:t>
            </a:r>
            <a:r>
              <a:rPr lang="en-US" sz="600" dirty="0">
                <a:solidFill>
                  <a:schemeClr val="accent3"/>
                </a:solidFill>
              </a:rPr>
              <a:t>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dec2_4 dec(</a:t>
            </a:r>
            <a:r>
              <a:rPr lang="ro-RO" sz="600" dirty="0">
                <a:solidFill>
                  <a:schemeClr val="accent3"/>
                </a:solidFill>
              </a:rPr>
              <a:t> ... </a:t>
            </a:r>
            <a:r>
              <a:rPr lang="en-US" sz="600" dirty="0">
                <a:solidFill>
                  <a:schemeClr val="accent3"/>
                </a:solidFill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always@</a:t>
            </a:r>
            <a:r>
              <a:rPr lang="en-US" sz="600" dirty="0">
                <a:solidFill>
                  <a:schemeClr val="accent3"/>
                </a:solidFill>
              </a:rPr>
              <a:t>(</a:t>
            </a:r>
            <a:r>
              <a:rPr lang="en-US" sz="600" dirty="0">
                <a:solidFill>
                  <a:schemeClr val="accent1"/>
                </a:solidFill>
              </a:rPr>
              <a:t>posedge</a:t>
            </a:r>
            <a:r>
              <a:rPr lang="en-US" sz="600" dirty="0">
                <a:solidFill>
                  <a:schemeClr val="accent3"/>
                </a:solidFill>
              </a:rPr>
              <a:t> </a:t>
            </a:r>
            <a:r>
              <a:rPr lang="en-US" sz="600" dirty="0" err="1">
                <a:solidFill>
                  <a:schemeClr val="accent3"/>
                </a:solidFill>
              </a:rPr>
              <a:t>clk_div_rotate</a:t>
            </a:r>
            <a:r>
              <a:rPr lang="en-US" sz="600" dirty="0">
                <a:solidFill>
                  <a:schemeClr val="accent3"/>
                </a:solidFill>
              </a:rPr>
              <a:t>) </a:t>
            </a:r>
            <a:r>
              <a:rPr lang="en-US" sz="6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    if (</a:t>
            </a:r>
            <a:r>
              <a:rPr lang="en-US" sz="600" dirty="0" err="1">
                <a:solidFill>
                  <a:schemeClr val="accent3"/>
                </a:solidFill>
              </a:rPr>
              <a:t>rotation_counter</a:t>
            </a:r>
            <a:r>
              <a:rPr lang="en-US" sz="600" dirty="0">
                <a:solidFill>
                  <a:schemeClr val="accent3"/>
                </a:solidFill>
              </a:rPr>
              <a:t> &lt;= 3'd0) </a:t>
            </a:r>
            <a:r>
              <a:rPr lang="en-US" sz="6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        </a:t>
            </a:r>
            <a:r>
              <a:rPr lang="en-US" sz="600" dirty="0" err="1">
                <a:solidFill>
                  <a:schemeClr val="accent3"/>
                </a:solidFill>
              </a:rPr>
              <a:t>rotation_counter</a:t>
            </a:r>
            <a:r>
              <a:rPr lang="en-US" sz="600" dirty="0">
                <a:solidFill>
                  <a:schemeClr val="accent3"/>
                </a:solidFill>
              </a:rPr>
              <a:t> &lt;= 3'd4; // Reset counter after full rotation cycle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        </a:t>
            </a:r>
            <a:r>
              <a:rPr lang="en-US" sz="600" dirty="0" err="1">
                <a:solidFill>
                  <a:schemeClr val="accent3"/>
                </a:solidFill>
              </a:rPr>
              <a:t>rot_reg</a:t>
            </a:r>
            <a:r>
              <a:rPr lang="en-US" sz="600" dirty="0">
                <a:solidFill>
                  <a:schemeClr val="accent3"/>
                </a:solidFill>
              </a:rPr>
              <a:t> &lt;= di; // update with new input data - only after rotation is complete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    </a:t>
            </a:r>
            <a:r>
              <a:rPr lang="en-US" sz="600" dirty="0">
                <a:solidFill>
                  <a:schemeClr val="accent1"/>
                </a:solidFill>
              </a:rPr>
              <a:t>end</a:t>
            </a:r>
            <a:r>
              <a:rPr lang="en-US" sz="600" dirty="0">
                <a:solidFill>
                  <a:schemeClr val="accent3"/>
                </a:solidFill>
              </a:rPr>
              <a:t> else </a:t>
            </a:r>
            <a:r>
              <a:rPr lang="en-US" sz="6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        </a:t>
            </a:r>
            <a:r>
              <a:rPr lang="en-US" sz="600" dirty="0" err="1">
                <a:solidFill>
                  <a:schemeClr val="accent3"/>
                </a:solidFill>
              </a:rPr>
              <a:t>rotation_counter</a:t>
            </a:r>
            <a:r>
              <a:rPr lang="en-US" sz="600" dirty="0">
                <a:solidFill>
                  <a:schemeClr val="accent3"/>
                </a:solidFill>
              </a:rPr>
              <a:t> &lt;= </a:t>
            </a:r>
            <a:r>
              <a:rPr lang="en-US" sz="600" dirty="0" err="1">
                <a:solidFill>
                  <a:schemeClr val="accent3"/>
                </a:solidFill>
              </a:rPr>
              <a:t>rotation_counter</a:t>
            </a:r>
            <a:r>
              <a:rPr lang="en-US" sz="600" dirty="0">
                <a:solidFill>
                  <a:schemeClr val="accent3"/>
                </a:solidFill>
              </a:rPr>
              <a:t> - 1; // decrement counter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        </a:t>
            </a:r>
            <a:r>
              <a:rPr lang="en-US" sz="600" dirty="0" err="1">
                <a:solidFill>
                  <a:schemeClr val="accent3"/>
                </a:solidFill>
              </a:rPr>
              <a:t>rot_reg</a:t>
            </a:r>
            <a:r>
              <a:rPr lang="en-US" sz="600" dirty="0">
                <a:solidFill>
                  <a:schemeClr val="accent3"/>
                </a:solidFill>
              </a:rPr>
              <a:t> &lt;= {</a:t>
            </a:r>
            <a:r>
              <a:rPr lang="en-US" sz="600" dirty="0" err="1">
                <a:solidFill>
                  <a:schemeClr val="accent3"/>
                </a:solidFill>
              </a:rPr>
              <a:t>rot_reg</a:t>
            </a:r>
            <a:r>
              <a:rPr lang="en-US" sz="600" dirty="0">
                <a:solidFill>
                  <a:schemeClr val="accent3"/>
                </a:solidFill>
              </a:rPr>
              <a:t>[3:0], </a:t>
            </a:r>
            <a:r>
              <a:rPr lang="en-US" sz="600" dirty="0" err="1">
                <a:solidFill>
                  <a:schemeClr val="accent3"/>
                </a:solidFill>
              </a:rPr>
              <a:t>rot_reg</a:t>
            </a:r>
            <a:r>
              <a:rPr lang="en-US" sz="600" dirty="0">
                <a:solidFill>
                  <a:schemeClr val="accent3"/>
                </a:solidFill>
              </a:rPr>
              <a:t>[31:4]}; // rotate right by 4 bits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    </a:t>
            </a:r>
            <a:r>
              <a:rPr lang="en-US" sz="600" dirty="0">
                <a:solidFill>
                  <a:schemeClr val="accent1"/>
                </a:solidFill>
              </a:rPr>
              <a:t>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assign</a:t>
            </a:r>
            <a:r>
              <a:rPr lang="en-US" sz="600" dirty="0">
                <a:solidFill>
                  <a:schemeClr val="accent3"/>
                </a:solidFill>
              </a:rPr>
              <a:t> </a:t>
            </a:r>
            <a:r>
              <a:rPr lang="en-US" sz="600" dirty="0" err="1">
                <a:solidFill>
                  <a:schemeClr val="accent3"/>
                </a:solidFill>
              </a:rPr>
              <a:t>din_main</a:t>
            </a:r>
            <a:r>
              <a:rPr lang="en-US" sz="600" dirty="0">
                <a:solidFill>
                  <a:schemeClr val="accent3"/>
                </a:solidFill>
              </a:rPr>
              <a:t> = </a:t>
            </a:r>
            <a:r>
              <a:rPr lang="en-US" sz="600" dirty="0" err="1">
                <a:solidFill>
                  <a:schemeClr val="accent3"/>
                </a:solidFill>
              </a:rPr>
              <a:t>rot_reg</a:t>
            </a:r>
            <a:r>
              <a:rPr lang="en-US" sz="600" dirty="0">
                <a:solidFill>
                  <a:schemeClr val="accent3"/>
                </a:solidFill>
              </a:rPr>
              <a:t>[15:0]; // this is the current display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assign</a:t>
            </a:r>
            <a:r>
              <a:rPr lang="en-US" sz="600" dirty="0">
                <a:solidFill>
                  <a:schemeClr val="accent3"/>
                </a:solidFill>
              </a:rPr>
              <a:t> </a:t>
            </a:r>
            <a:r>
              <a:rPr lang="en-US" sz="600" dirty="0" err="1">
                <a:solidFill>
                  <a:schemeClr val="accent3"/>
                </a:solidFill>
              </a:rPr>
              <a:t>dig_dec_in</a:t>
            </a:r>
            <a:r>
              <a:rPr lang="en-US" sz="600" dirty="0">
                <a:solidFill>
                  <a:schemeClr val="accent3"/>
                </a:solidFill>
              </a:rPr>
              <a:t> = (cnt2_out == 2'b00) ? </a:t>
            </a:r>
            <a:r>
              <a:rPr lang="en-US" sz="600" dirty="0" err="1">
                <a:solidFill>
                  <a:schemeClr val="accent3"/>
                </a:solidFill>
              </a:rPr>
              <a:t>din_main</a:t>
            </a:r>
            <a:r>
              <a:rPr lang="en-US" sz="600" dirty="0">
                <a:solidFill>
                  <a:schemeClr val="accent3"/>
                </a:solidFill>
              </a:rPr>
              <a:t>[3:0]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                    (cnt2_out == 2'b01) ? </a:t>
            </a:r>
            <a:r>
              <a:rPr lang="en-US" sz="600" dirty="0" err="1">
                <a:solidFill>
                  <a:schemeClr val="accent3"/>
                </a:solidFill>
              </a:rPr>
              <a:t>din_main</a:t>
            </a:r>
            <a:r>
              <a:rPr lang="en-US" sz="600" dirty="0">
                <a:solidFill>
                  <a:schemeClr val="accent3"/>
                </a:solidFill>
              </a:rPr>
              <a:t>[7:4]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                    (cnt2_out == 2'b10) ? </a:t>
            </a:r>
            <a:r>
              <a:rPr lang="en-US" sz="600" dirty="0" err="1">
                <a:solidFill>
                  <a:schemeClr val="accent3"/>
                </a:solidFill>
              </a:rPr>
              <a:t>din_main</a:t>
            </a:r>
            <a:r>
              <a:rPr lang="en-US" sz="600" dirty="0">
                <a:solidFill>
                  <a:schemeClr val="accent3"/>
                </a:solidFill>
              </a:rPr>
              <a:t>[11:8]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                    (cnt2_out == 2'b11) ? </a:t>
            </a:r>
            <a:r>
              <a:rPr lang="en-US" sz="600" dirty="0" err="1">
                <a:solidFill>
                  <a:schemeClr val="accent3"/>
                </a:solidFill>
              </a:rPr>
              <a:t>din_main</a:t>
            </a:r>
            <a:r>
              <a:rPr lang="en-US" sz="600" dirty="0">
                <a:solidFill>
                  <a:schemeClr val="accent3"/>
                </a:solidFill>
              </a:rPr>
              <a:t>[15:12] : 4'bxxxx;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err="1">
                <a:solidFill>
                  <a:schemeClr val="accent1"/>
                </a:solidFill>
              </a:rPr>
              <a:t>endmodule</a:t>
            </a:r>
            <a:endParaRPr lang="ro-RO" sz="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18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Conținutul modulului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ro-RO" dirty="0">
                <a:solidFill>
                  <a:schemeClr val="accent2"/>
                </a:solidFill>
              </a:rPr>
              <a:t>Top</a:t>
            </a:r>
            <a:r>
              <a:rPr lang="en" dirty="0">
                <a:solidFill>
                  <a:schemeClr val="accent2"/>
                </a:solidFill>
              </a:rPr>
              <a:t>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233056" y="1063175"/>
            <a:ext cx="333297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1"/>
                </a:solidFill>
              </a:rPr>
              <a:t>module</a:t>
            </a:r>
            <a:r>
              <a:rPr lang="en-US" sz="600" dirty="0">
                <a:solidFill>
                  <a:schemeClr val="accent3"/>
                </a:solidFill>
              </a:rPr>
              <a:t> </a:t>
            </a:r>
            <a:r>
              <a:rPr lang="en-US" sz="600" dirty="0" err="1">
                <a:solidFill>
                  <a:schemeClr val="accent3"/>
                </a:solidFill>
              </a:rPr>
              <a:t>main_top</a:t>
            </a:r>
            <a:r>
              <a:rPr lang="en-US" sz="600" dirty="0">
                <a:solidFill>
                  <a:schemeClr val="accent3"/>
                </a:solidFill>
              </a:rPr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input</a:t>
            </a:r>
            <a:r>
              <a:rPr lang="en-US" sz="600" dirty="0">
                <a:solidFill>
                  <a:schemeClr val="accent3"/>
                </a:solidFill>
              </a:rPr>
              <a:t> </a:t>
            </a:r>
            <a:r>
              <a:rPr lang="en-US" sz="600" dirty="0" err="1">
                <a:solidFill>
                  <a:schemeClr val="accent3"/>
                </a:solidFill>
              </a:rPr>
              <a:t>clk</a:t>
            </a:r>
            <a:r>
              <a:rPr lang="en-US" sz="600" dirty="0">
                <a:solidFill>
                  <a:schemeClr val="accent3"/>
                </a:solidFill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input</a:t>
            </a:r>
            <a:r>
              <a:rPr lang="en-US" sz="600" dirty="0">
                <a:solidFill>
                  <a:schemeClr val="accent3"/>
                </a:solidFill>
              </a:rPr>
              <a:t> STEP_BTN, // we use a button as a step instruction debug for the MIPS processor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input</a:t>
            </a:r>
            <a:r>
              <a:rPr lang="en-US" sz="600" dirty="0">
                <a:solidFill>
                  <a:schemeClr val="accent3"/>
                </a:solidFill>
              </a:rPr>
              <a:t> [11:0] SW_IN, // this is the input from the switches, also known as IO(FD0 - IN)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[11:0] IO_LED_OUT, // this is the output to LEDs, also known as IO(FD1 - OUT)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a, // a, b, c, d, e, f, g will set the segment display.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b,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c,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f,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A1, // the anodes of each display digit.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A2,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A3,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A4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</a:t>
            </a:r>
            <a:r>
              <a:rPr lang="en-US" sz="600" dirty="0">
                <a:solidFill>
                  <a:schemeClr val="bg1"/>
                </a:solidFill>
              </a:rPr>
              <a:t>wire</a:t>
            </a:r>
            <a:r>
              <a:rPr lang="en-US" sz="600" dirty="0">
                <a:solidFill>
                  <a:schemeClr val="accent3"/>
                </a:solidFill>
              </a:rPr>
              <a:t> [31:0] DISPLAY_IN;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</a:t>
            </a:r>
            <a:r>
              <a:rPr lang="en-US" sz="600" dirty="0">
                <a:solidFill>
                  <a:schemeClr val="bg1"/>
                </a:solidFill>
              </a:rPr>
              <a:t>wire</a:t>
            </a:r>
            <a:r>
              <a:rPr lang="en-US" sz="600" dirty="0">
                <a:solidFill>
                  <a:schemeClr val="accent3"/>
                </a:solidFill>
              </a:rPr>
              <a:t> STEP;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</a:t>
            </a:r>
            <a:r>
              <a:rPr lang="en-US" sz="600" dirty="0" err="1">
                <a:solidFill>
                  <a:schemeClr val="accent3"/>
                </a:solidFill>
              </a:rPr>
              <a:t>one_period</a:t>
            </a:r>
            <a:r>
              <a:rPr lang="en-US" sz="600" dirty="0">
                <a:solidFill>
                  <a:schemeClr val="accent3"/>
                </a:solidFill>
              </a:rPr>
              <a:t> op(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.</a:t>
            </a:r>
            <a:r>
              <a:rPr lang="en-US" sz="600" dirty="0" err="1">
                <a:solidFill>
                  <a:schemeClr val="accent3"/>
                </a:solidFill>
              </a:rPr>
              <a:t>clk</a:t>
            </a:r>
            <a:r>
              <a:rPr lang="en-US" sz="600" dirty="0">
                <a:solidFill>
                  <a:schemeClr val="accent3"/>
                </a:solidFill>
              </a:rPr>
              <a:t>(</a:t>
            </a:r>
            <a:r>
              <a:rPr lang="en-US" sz="600" dirty="0" err="1">
                <a:solidFill>
                  <a:schemeClr val="accent3"/>
                </a:solidFill>
              </a:rPr>
              <a:t>clk</a:t>
            </a:r>
            <a:r>
              <a:rPr lang="en-US" sz="600" dirty="0">
                <a:solidFill>
                  <a:schemeClr val="accent3"/>
                </a:solidFill>
              </a:rPr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.in(STEP_BTN),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.out(STEP)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);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>
                <a:solidFill>
                  <a:schemeClr val="accent3"/>
                </a:solidFill>
              </a:rPr>
              <a:t>Advanced</a:t>
            </a:r>
            <a:r>
              <a:rPr lang="ro-RO" sz="1400" dirty="0">
                <a:solidFill>
                  <a:schemeClr val="accent3"/>
                </a:solidFill>
              </a:rPr>
              <a:t> Micro </a:t>
            </a:r>
            <a:r>
              <a:rPr lang="ro-RO" sz="1400" dirty="0" err="1">
                <a:solidFill>
                  <a:schemeClr val="accent3"/>
                </a:solidFill>
              </a:rPr>
              <a:t>Devices</a:t>
            </a:r>
            <a:r>
              <a:rPr lang="ro-RO" sz="1400" dirty="0">
                <a:solidFill>
                  <a:schemeClr val="accent3"/>
                </a:solidFill>
              </a:rPr>
              <a:t> Inc.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i</a:t>
            </a:r>
            <a:r>
              <a:rPr lang="ro-RO" sz="1400" dirty="0" err="1">
                <a:solidFill>
                  <a:schemeClr val="accent3"/>
                </a:solidFill>
              </a:rPr>
              <a:t>ntroducere.v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t</a:t>
            </a:r>
            <a:r>
              <a:rPr lang="ro-RO" sz="1400" dirty="0" err="1">
                <a:solidFill>
                  <a:schemeClr val="accent3"/>
                </a:solidFill>
              </a:rPr>
              <a:t>op.v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72;p28">
            <a:extLst>
              <a:ext uri="{FF2B5EF4-FFF2-40B4-BE49-F238E27FC236}">
                <a16:creationId xmlns:a16="http://schemas.microsoft.com/office/drawing/2014/main" id="{E5FDDDC3-D227-BEA8-6272-C7FC7569E2F8}"/>
              </a:ext>
            </a:extLst>
          </p:cNvPr>
          <p:cNvSpPr txBox="1">
            <a:spLocks/>
          </p:cNvSpPr>
          <p:nvPr/>
        </p:nvSpPr>
        <p:spPr>
          <a:xfrm>
            <a:off x="4577977" y="1257775"/>
            <a:ext cx="4399768" cy="322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MIPS_PROC </a:t>
            </a:r>
            <a:r>
              <a:rPr lang="en-US" sz="600" dirty="0" err="1">
                <a:solidFill>
                  <a:schemeClr val="accent3"/>
                </a:solidFill>
              </a:rPr>
              <a:t>MIPS_PROC_dut</a:t>
            </a:r>
            <a:r>
              <a:rPr lang="en-US" sz="600" dirty="0">
                <a:solidFill>
                  <a:schemeClr val="accent3"/>
                </a:solidFill>
              </a:rPr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.</a:t>
            </a:r>
            <a:r>
              <a:rPr lang="en-US" sz="600" dirty="0" err="1">
                <a:solidFill>
                  <a:schemeClr val="accent3"/>
                </a:solidFill>
              </a:rPr>
              <a:t>clk</a:t>
            </a:r>
            <a:r>
              <a:rPr lang="en-US" sz="600" dirty="0">
                <a:solidFill>
                  <a:schemeClr val="accent3"/>
                </a:solidFill>
              </a:rPr>
              <a:t>(</a:t>
            </a:r>
            <a:r>
              <a:rPr lang="en-US" sz="600" dirty="0" err="1">
                <a:solidFill>
                  <a:schemeClr val="accent3"/>
                </a:solidFill>
              </a:rPr>
              <a:t>clk</a:t>
            </a:r>
            <a:r>
              <a:rPr lang="en-US" sz="600" dirty="0">
                <a:solidFill>
                  <a:schemeClr val="accent3"/>
                </a:solidFill>
              </a:rPr>
              <a:t> &amp; STEP),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.SW_VALUES(SW_IN),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.RD_LADDR(IO_LED_OUT),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.VMEM(DISPLAY_IN)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</a:t>
            </a:r>
            <a:r>
              <a:rPr lang="en-US" sz="600" dirty="0" err="1">
                <a:solidFill>
                  <a:schemeClr val="accent3"/>
                </a:solidFill>
              </a:rPr>
              <a:t>display_top</a:t>
            </a:r>
            <a:r>
              <a:rPr lang="en-US" sz="600" dirty="0">
                <a:solidFill>
                  <a:schemeClr val="accent3"/>
                </a:solidFill>
              </a:rPr>
              <a:t> </a:t>
            </a:r>
            <a:r>
              <a:rPr lang="en-US" sz="600" dirty="0" err="1">
                <a:solidFill>
                  <a:schemeClr val="accent3"/>
                </a:solidFill>
              </a:rPr>
              <a:t>display_inst</a:t>
            </a:r>
            <a:r>
              <a:rPr lang="en-US" sz="600" dirty="0">
                <a:solidFill>
                  <a:schemeClr val="accent3"/>
                </a:solidFill>
              </a:rPr>
              <a:t>(</a:t>
            </a:r>
            <a:r>
              <a:rPr lang="ro-RO" sz="600" dirty="0">
                <a:solidFill>
                  <a:schemeClr val="accent3"/>
                </a:solidFill>
              </a:rPr>
              <a:t> ... </a:t>
            </a:r>
            <a:r>
              <a:rPr lang="en-US" sz="600" dirty="0">
                <a:solidFill>
                  <a:schemeClr val="accent3"/>
                </a:solidFill>
              </a:rPr>
              <a:t>);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" dirty="0">
                <a:solidFill>
                  <a:schemeClr val="accent1"/>
                </a:solidFill>
              </a:rPr>
              <a:t>e</a:t>
            </a:r>
            <a:r>
              <a:rPr lang="en-US" sz="600" dirty="0" err="1">
                <a:solidFill>
                  <a:schemeClr val="accent1"/>
                </a:solidFill>
              </a:rPr>
              <a:t>ndmodule</a:t>
            </a:r>
            <a:endParaRPr lang="ro-RO" sz="6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sz="6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1"/>
                </a:solidFill>
              </a:rPr>
              <a:t>module</a:t>
            </a:r>
            <a:r>
              <a:rPr lang="en-US" sz="600" dirty="0">
                <a:solidFill>
                  <a:schemeClr val="accent3"/>
                </a:solidFill>
              </a:rPr>
              <a:t> </a:t>
            </a:r>
            <a:r>
              <a:rPr lang="en-US" sz="600" dirty="0" err="1">
                <a:solidFill>
                  <a:schemeClr val="accent3"/>
                </a:solidFill>
              </a:rPr>
              <a:t>one_period</a:t>
            </a:r>
            <a:r>
              <a:rPr lang="en-US" sz="600" dirty="0">
                <a:solidFill>
                  <a:schemeClr val="accent3"/>
                </a:solidFill>
              </a:rPr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input</a:t>
            </a:r>
            <a:r>
              <a:rPr lang="en-US" sz="600" dirty="0">
                <a:solidFill>
                  <a:schemeClr val="accent3"/>
                </a:solidFill>
              </a:rPr>
              <a:t> </a:t>
            </a:r>
            <a:r>
              <a:rPr lang="en-US" sz="600" dirty="0" err="1">
                <a:solidFill>
                  <a:schemeClr val="accent3"/>
                </a:solidFill>
              </a:rPr>
              <a:t>clk</a:t>
            </a:r>
            <a:r>
              <a:rPr lang="en-US" sz="600" dirty="0">
                <a:solidFill>
                  <a:schemeClr val="accent3"/>
                </a:solidFill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input</a:t>
            </a:r>
            <a:r>
              <a:rPr lang="en-US" sz="600" dirty="0">
                <a:solidFill>
                  <a:schemeClr val="accent3"/>
                </a:solidFill>
              </a:rPr>
              <a:t> in,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output</a:t>
            </a:r>
            <a:r>
              <a:rPr lang="en-US" sz="600" dirty="0">
                <a:solidFill>
                  <a:schemeClr val="accent3"/>
                </a:solidFill>
              </a:rPr>
              <a:t> out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</a:t>
            </a:r>
            <a:r>
              <a:rPr lang="en-US" sz="600" dirty="0">
                <a:solidFill>
                  <a:schemeClr val="bg1"/>
                </a:solidFill>
              </a:rPr>
              <a:t>reg</a:t>
            </a:r>
            <a:r>
              <a:rPr lang="en-US" sz="600" dirty="0">
                <a:solidFill>
                  <a:schemeClr val="accent3"/>
                </a:solidFill>
              </a:rPr>
              <a:t> [1:0] cs = 2'b0;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</a:t>
            </a:r>
            <a:r>
              <a:rPr lang="en-US" sz="600" dirty="0">
                <a:solidFill>
                  <a:schemeClr val="bg1"/>
                </a:solidFill>
              </a:rPr>
              <a:t>reg</a:t>
            </a:r>
            <a:r>
              <a:rPr lang="en-US" sz="600" dirty="0">
                <a:solidFill>
                  <a:schemeClr val="accent3"/>
                </a:solidFill>
              </a:rPr>
              <a:t> [1:0] ns;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</a:t>
            </a:r>
            <a:r>
              <a:rPr lang="en-US" sz="600" dirty="0">
                <a:solidFill>
                  <a:schemeClr val="accent1"/>
                </a:solidFill>
              </a:rPr>
              <a:t>always@</a:t>
            </a:r>
            <a:r>
              <a:rPr lang="en-US" sz="600" dirty="0">
                <a:solidFill>
                  <a:schemeClr val="accent3"/>
                </a:solidFill>
              </a:rPr>
              <a:t>(</a:t>
            </a:r>
            <a:r>
              <a:rPr lang="en-US" sz="600" dirty="0" err="1">
                <a:solidFill>
                  <a:schemeClr val="accent1"/>
                </a:solidFill>
              </a:rPr>
              <a:t>posedge</a:t>
            </a:r>
            <a:r>
              <a:rPr lang="en-US" sz="600" dirty="0">
                <a:solidFill>
                  <a:schemeClr val="accent3"/>
                </a:solidFill>
              </a:rPr>
              <a:t> </a:t>
            </a:r>
            <a:r>
              <a:rPr lang="en-US" sz="600" dirty="0" err="1">
                <a:solidFill>
                  <a:schemeClr val="accent3"/>
                </a:solidFill>
              </a:rPr>
              <a:t>clk</a:t>
            </a:r>
            <a:r>
              <a:rPr lang="en-US" sz="600" dirty="0">
                <a:solidFill>
                  <a:schemeClr val="accent3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cs &lt;= ns;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</a:t>
            </a:r>
            <a:r>
              <a:rPr lang="en-US" sz="600" dirty="0">
                <a:solidFill>
                  <a:schemeClr val="accent1"/>
                </a:solidFill>
              </a:rPr>
              <a:t>always@</a:t>
            </a:r>
            <a:r>
              <a:rPr lang="en-US" sz="600" dirty="0">
                <a:solidFill>
                  <a:schemeClr val="accent3"/>
                </a:solidFill>
              </a:rPr>
              <a:t>(cs or in)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>
                <a:solidFill>
                  <a:schemeClr val="accent1"/>
                </a:solidFill>
              </a:rPr>
              <a:t>case</a:t>
            </a:r>
            <a:r>
              <a:rPr lang="en-US" sz="600" dirty="0">
                <a:solidFill>
                  <a:schemeClr val="accent3"/>
                </a:solidFill>
              </a:rPr>
              <a:t>({cs, in}) // we treat the case in which the clock is very fast.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    3'b00_0 : ns = 2'b00; // state 0: button is not pressed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    3'b00_1 : ns = 2'b01; // we press the button, we enter the state in which we should execute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    3'b01_0 : ns = 2'b00; // if we release, we return in state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    3'b01_1 : ns = 2'b10; // if we hold, we enter the hold state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    3'b10_0 : ns = 2'b00; // if we release, we exit hold state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    3'b10_1 : ns = 2'b10; // if we hold the button, we stay 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  <a:r>
              <a:rPr lang="en-US" sz="600" dirty="0" err="1">
                <a:solidFill>
                  <a:schemeClr val="accent1"/>
                </a:solidFill>
              </a:rPr>
              <a:t>endcase</a:t>
            </a:r>
            <a:endParaRPr lang="en-US" sz="6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</a:t>
            </a:r>
            <a:r>
              <a:rPr lang="en-US" sz="600" dirty="0">
                <a:solidFill>
                  <a:schemeClr val="accent1"/>
                </a:solidFill>
              </a:rPr>
              <a:t>assign</a:t>
            </a:r>
            <a:r>
              <a:rPr lang="en-US" sz="600" dirty="0">
                <a:solidFill>
                  <a:schemeClr val="accent3"/>
                </a:solidFill>
              </a:rPr>
              <a:t> out = (cs == 2'b01) ? 1'b1 : 1'b0;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3"/>
                </a:solidFill>
              </a:rPr>
              <a:t>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err="1">
                <a:solidFill>
                  <a:schemeClr val="accent1"/>
                </a:solidFill>
              </a:rPr>
              <a:t>endmodule</a:t>
            </a:r>
            <a:endParaRPr lang="ro-RO" sz="6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sz="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049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Conținutul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ro-RO" dirty="0" err="1">
                <a:solidFill>
                  <a:schemeClr val="accent2"/>
                </a:solidFill>
              </a:rPr>
              <a:t>rom_content.mem</a:t>
            </a:r>
            <a:r>
              <a:rPr lang="en" dirty="0">
                <a:solidFill>
                  <a:schemeClr val="accent2"/>
                </a:solidFill>
              </a:rPr>
              <a:t>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233056" y="1063175"/>
            <a:ext cx="7200794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</a:rPr>
              <a:t>100011_00000_00001_0000000011111110 // </a:t>
            </a:r>
            <a:r>
              <a:rPr lang="en-US" sz="1200" dirty="0" err="1">
                <a:solidFill>
                  <a:schemeClr val="accent3"/>
                </a:solidFill>
              </a:rPr>
              <a:t>lw</a:t>
            </a:r>
            <a:r>
              <a:rPr lang="en-US" sz="1200" dirty="0">
                <a:solidFill>
                  <a:schemeClr val="accent3"/>
                </a:solidFill>
              </a:rPr>
              <a:t> $</a:t>
            </a:r>
            <a:r>
              <a:rPr lang="ro-RO" sz="1200" dirty="0">
                <a:solidFill>
                  <a:schemeClr val="accent3"/>
                </a:solidFill>
              </a:rPr>
              <a:t>at</a:t>
            </a:r>
            <a:r>
              <a:rPr lang="en-US" sz="1200" dirty="0">
                <a:solidFill>
                  <a:schemeClr val="accent3"/>
                </a:solidFill>
              </a:rPr>
              <a:t>, </a:t>
            </a:r>
            <a:r>
              <a:rPr lang="ro-RO" sz="1200" dirty="0">
                <a:solidFill>
                  <a:schemeClr val="accent3"/>
                </a:solidFill>
              </a:rPr>
              <a:t>254($zero)</a:t>
            </a:r>
            <a:r>
              <a:rPr lang="en-US" sz="1200" dirty="0">
                <a:solidFill>
                  <a:schemeClr val="accent3"/>
                </a:solidFill>
              </a:rPr>
              <a:t> -&gt; will read from ram[254] in register 1 &lt;- STDIN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</a:rPr>
              <a:t>101011_00000_00001_0000000011111111 // </a:t>
            </a:r>
            <a:r>
              <a:rPr lang="en-US" sz="1200" dirty="0" err="1">
                <a:solidFill>
                  <a:schemeClr val="accent3"/>
                </a:solidFill>
              </a:rPr>
              <a:t>sw</a:t>
            </a:r>
            <a:r>
              <a:rPr lang="en-US" sz="1200" dirty="0">
                <a:solidFill>
                  <a:schemeClr val="accent3"/>
                </a:solidFill>
              </a:rPr>
              <a:t> $</a:t>
            </a:r>
            <a:r>
              <a:rPr lang="ro-RO" sz="1200" dirty="0">
                <a:solidFill>
                  <a:schemeClr val="accent3"/>
                </a:solidFill>
              </a:rPr>
              <a:t>at</a:t>
            </a:r>
            <a:r>
              <a:rPr lang="en-US" sz="1200" dirty="0">
                <a:solidFill>
                  <a:schemeClr val="accent3"/>
                </a:solidFill>
              </a:rPr>
              <a:t>, </a:t>
            </a:r>
            <a:r>
              <a:rPr lang="ro-RO" sz="1200" dirty="0">
                <a:solidFill>
                  <a:schemeClr val="accent3"/>
                </a:solidFill>
              </a:rPr>
              <a:t>255($zero)</a:t>
            </a:r>
            <a:r>
              <a:rPr lang="en-US" sz="1200" dirty="0">
                <a:solidFill>
                  <a:schemeClr val="accent3"/>
                </a:solidFill>
              </a:rPr>
              <a:t> -&gt; will write at ram[255] -&gt; STDOUT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</a:rPr>
              <a:t>001000_00010_00010_0000000100000001 // </a:t>
            </a:r>
            <a:r>
              <a:rPr lang="en-US" sz="1200" dirty="0" err="1">
                <a:solidFill>
                  <a:schemeClr val="accent3"/>
                </a:solidFill>
              </a:rPr>
              <a:t>addi</a:t>
            </a:r>
            <a:r>
              <a:rPr lang="en-US" sz="1200" dirty="0">
                <a:solidFill>
                  <a:schemeClr val="accent3"/>
                </a:solidFill>
              </a:rPr>
              <a:t> $</a:t>
            </a:r>
            <a:r>
              <a:rPr lang="ro-RO" sz="1200" dirty="0">
                <a:solidFill>
                  <a:schemeClr val="accent3"/>
                </a:solidFill>
              </a:rPr>
              <a:t>v0</a:t>
            </a:r>
            <a:r>
              <a:rPr lang="en-US" sz="1200" dirty="0">
                <a:solidFill>
                  <a:schemeClr val="accent3"/>
                </a:solidFill>
              </a:rPr>
              <a:t>, $</a:t>
            </a:r>
            <a:r>
              <a:rPr lang="ro-RO" sz="1200" dirty="0">
                <a:solidFill>
                  <a:schemeClr val="accent3"/>
                </a:solidFill>
              </a:rPr>
              <a:t>v0</a:t>
            </a:r>
            <a:r>
              <a:rPr lang="en-US" sz="1200" dirty="0">
                <a:solidFill>
                  <a:schemeClr val="accent3"/>
                </a:solidFill>
              </a:rPr>
              <a:t>, 513 - we keep adding for testing video memory.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</a:rPr>
              <a:t>101011_00000_00010_0000000011111101 // </a:t>
            </a:r>
            <a:r>
              <a:rPr lang="en-US" sz="1200" dirty="0" err="1">
                <a:solidFill>
                  <a:schemeClr val="accent3"/>
                </a:solidFill>
              </a:rPr>
              <a:t>sw</a:t>
            </a:r>
            <a:r>
              <a:rPr lang="en-US" sz="1200" dirty="0">
                <a:solidFill>
                  <a:schemeClr val="accent3"/>
                </a:solidFill>
              </a:rPr>
              <a:t> $</a:t>
            </a:r>
            <a:r>
              <a:rPr lang="ro-RO" sz="1200" dirty="0">
                <a:solidFill>
                  <a:schemeClr val="accent3"/>
                </a:solidFill>
              </a:rPr>
              <a:t>v0</a:t>
            </a:r>
            <a:r>
              <a:rPr lang="en-US" sz="1200" dirty="0">
                <a:solidFill>
                  <a:schemeClr val="accent3"/>
                </a:solidFill>
              </a:rPr>
              <a:t>, </a:t>
            </a:r>
            <a:r>
              <a:rPr lang="ro-RO" sz="1200" dirty="0">
                <a:solidFill>
                  <a:schemeClr val="accent3"/>
                </a:solidFill>
              </a:rPr>
              <a:t>253($zero)</a:t>
            </a:r>
            <a:r>
              <a:rPr lang="en-US" sz="1200" dirty="0">
                <a:solidFill>
                  <a:schemeClr val="accent3"/>
                </a:solidFill>
              </a:rPr>
              <a:t> -&gt; will write at ram[253] -&gt; VIDEO MEMORY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</a:rPr>
              <a:t>000010_00000000000000000000000000 // j 0</a:t>
            </a:r>
            <a:r>
              <a:rPr lang="ro-RO" sz="1200" dirty="0">
                <a:solidFill>
                  <a:schemeClr val="accent3"/>
                </a:solidFill>
              </a:rPr>
              <a:t> -</a:t>
            </a:r>
            <a:r>
              <a:rPr lang="en-US" sz="1200" dirty="0">
                <a:solidFill>
                  <a:schemeClr val="accent3"/>
                </a:solidFill>
              </a:rPr>
              <a:t>&gt; loop main program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>
                <a:solidFill>
                  <a:schemeClr val="accent3"/>
                </a:solidFill>
              </a:rPr>
              <a:t>Advanced</a:t>
            </a:r>
            <a:r>
              <a:rPr lang="ro-RO" sz="1400" dirty="0">
                <a:solidFill>
                  <a:schemeClr val="accent3"/>
                </a:solidFill>
              </a:rPr>
              <a:t> Micro </a:t>
            </a:r>
            <a:r>
              <a:rPr lang="ro-RO" sz="1400" dirty="0" err="1">
                <a:solidFill>
                  <a:schemeClr val="accent3"/>
                </a:solidFill>
              </a:rPr>
              <a:t>Devices</a:t>
            </a:r>
            <a:r>
              <a:rPr lang="ro-RO" sz="1400" dirty="0">
                <a:solidFill>
                  <a:schemeClr val="accent3"/>
                </a:solidFill>
              </a:rPr>
              <a:t> Inc.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i</a:t>
            </a:r>
            <a:r>
              <a:rPr lang="ro-RO" sz="1400" dirty="0" err="1">
                <a:solidFill>
                  <a:schemeClr val="accent3"/>
                </a:solidFill>
              </a:rPr>
              <a:t>ntroducere.v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t</a:t>
            </a:r>
            <a:r>
              <a:rPr lang="ro-RO" sz="1400" dirty="0" err="1">
                <a:solidFill>
                  <a:schemeClr val="accent3"/>
                </a:solidFill>
              </a:rPr>
              <a:t>op.v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74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r="-1000" b="-8000"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>
            <a:spLocks noGrp="1"/>
          </p:cNvSpPr>
          <p:nvPr>
            <p:ph type="title"/>
          </p:nvPr>
        </p:nvSpPr>
        <p:spPr>
          <a:xfrm>
            <a:off x="93573" y="3321764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highlight>
                  <a:srgbClr val="000000"/>
                </a:highlight>
              </a:rPr>
              <a:t>S</a:t>
            </a:r>
            <a:r>
              <a:rPr lang="en-US" dirty="0" err="1">
                <a:highlight>
                  <a:srgbClr val="000000"/>
                </a:highlight>
              </a:rPr>
              <a:t>imulare</a:t>
            </a:r>
            <a:r>
              <a:rPr lang="en" dirty="0">
                <a:highlight>
                  <a:srgbClr val="000000"/>
                </a:highlight>
              </a:rPr>
              <a:t> </a:t>
            </a:r>
            <a:br>
              <a:rPr lang="en" dirty="0">
                <a:highlight>
                  <a:srgbClr val="000000"/>
                </a:highlight>
              </a:rPr>
            </a:br>
            <a:r>
              <a:rPr lang="en-US" dirty="0" err="1">
                <a:solidFill>
                  <a:schemeClr val="accent2"/>
                </a:solidFill>
                <a:highlight>
                  <a:srgbClr val="000000"/>
                </a:highlight>
              </a:rPr>
              <a:t>Vivado</a:t>
            </a:r>
            <a:endParaRPr dirty="0">
              <a:solidFill>
                <a:schemeClr val="accent1"/>
              </a:solidFill>
              <a:highlight>
                <a:srgbClr val="000000"/>
              </a:highlight>
            </a:endParaRPr>
          </a:p>
        </p:txBody>
      </p:sp>
      <p:cxnSp>
        <p:nvCxnSpPr>
          <p:cNvPr id="816" name="Google Shape;816;p39"/>
          <p:cNvCxnSpPr>
            <a:cxnSpLocks/>
          </p:cNvCxnSpPr>
          <p:nvPr/>
        </p:nvCxnSpPr>
        <p:spPr>
          <a:xfrm>
            <a:off x="859264" y="1512600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15293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</a:t>
            </a:r>
            <a:r>
              <a:rPr lang="ro-RO" sz="5000" dirty="0"/>
              <a:t>3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706188" y="2304125"/>
            <a:ext cx="6406594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ro-RO" dirty="0">
                <a:solidFill>
                  <a:schemeClr val="lt2"/>
                </a:solidFill>
              </a:rPr>
              <a:t>Probleme și concluzii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>
                <a:solidFill>
                  <a:schemeClr val="accent3"/>
                </a:solidFill>
              </a:rPr>
              <a:t>Advanced</a:t>
            </a:r>
            <a:r>
              <a:rPr lang="ro-RO" sz="1400" dirty="0">
                <a:solidFill>
                  <a:schemeClr val="accent3"/>
                </a:solidFill>
              </a:rPr>
              <a:t> Micro </a:t>
            </a:r>
            <a:r>
              <a:rPr lang="ro-RO" sz="1400" dirty="0" err="1">
                <a:solidFill>
                  <a:schemeClr val="accent3"/>
                </a:solidFill>
              </a:rPr>
              <a:t>Devices</a:t>
            </a:r>
            <a:r>
              <a:rPr lang="ro-RO" sz="1400" dirty="0">
                <a:solidFill>
                  <a:schemeClr val="accent3"/>
                </a:solidFill>
              </a:rPr>
              <a:t> Inc.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>
                <a:solidFill>
                  <a:schemeClr val="accent3"/>
                </a:solidFill>
              </a:rPr>
              <a:t>top.v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introducere.v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02B6F-33C9-5E00-FA89-69C60D011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37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endParaRPr lang="ro-RO" sz="1200" dirty="0">
              <a:solidFill>
                <a:schemeClr val="accent3"/>
              </a:solidFill>
            </a:endParaRP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ro-RO" sz="1200" dirty="0">
                <a:solidFill>
                  <a:schemeClr val="accent3"/>
                </a:solidFill>
              </a:rPr>
              <a:t>Eficiență redusă ALU.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ro-RO" sz="1200" dirty="0">
                <a:solidFill>
                  <a:schemeClr val="accent3"/>
                </a:solidFill>
              </a:rPr>
              <a:t>Nu se poate citi și scrie simultan în bancul de registre.</a:t>
            </a:r>
          </a:p>
          <a:p>
            <a:pPr marL="341342" indent="-265184"/>
            <a:r>
              <a:rPr lang="ro-RO" sz="1200" dirty="0">
                <a:solidFill>
                  <a:schemeClr val="accent3"/>
                </a:solidFill>
              </a:rPr>
              <a:t>Apăsarea butonului de step duce la executarea a multiple instrucțiuni.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endParaRPr sz="1200" dirty="0">
              <a:solidFill>
                <a:schemeClr val="accent3"/>
              </a:solidFill>
            </a:endParaRPr>
          </a:p>
        </p:txBody>
      </p:sp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Pr</a:t>
            </a:r>
            <a:r>
              <a:rPr lang="ro-RO" sz="2600" dirty="0" err="1"/>
              <a:t>obleme</a:t>
            </a:r>
            <a:r>
              <a:rPr lang="ro-RO" sz="2600" dirty="0"/>
              <a:t> întâmpinate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4" name="Google Shape;784;p37"/>
          <p:cNvSpPr txBox="1">
            <a:spLocks noGrp="1"/>
          </p:cNvSpPr>
          <p:nvPr>
            <p:ph type="title" idx="2"/>
          </p:nvPr>
        </p:nvSpPr>
        <p:spPr>
          <a:xfrm flipH="1">
            <a:off x="1337874" y="2372263"/>
            <a:ext cx="1968325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&lt; /probleme &gt;</a:t>
            </a:r>
            <a:endParaRPr sz="1800" dirty="0"/>
          </a:p>
        </p:txBody>
      </p:sp>
      <p:sp>
        <p:nvSpPr>
          <p:cNvPr id="785" name="Google Shape;785;p37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ro-RO" sz="1200" dirty="0">
                <a:solidFill>
                  <a:schemeClr val="accent3"/>
                </a:solidFill>
              </a:rPr>
              <a:t>Definirea scăderii drept adunare cu complementul față de 2.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ro-RO" sz="1200" dirty="0">
                <a:solidFill>
                  <a:schemeClr val="accent3"/>
                </a:solidFill>
              </a:rPr>
              <a:t>Implementarea bancului de registre similară cu un modul RAM.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ro-RO" sz="1200" dirty="0">
                <a:solidFill>
                  <a:schemeClr val="accent3"/>
                </a:solidFill>
              </a:rPr>
              <a:t>Introducerea unui modul </a:t>
            </a:r>
            <a:r>
              <a:rPr lang="ro-RO" sz="1200" dirty="0" err="1">
                <a:solidFill>
                  <a:schemeClr val="accent3"/>
                </a:solidFill>
              </a:rPr>
              <a:t>one</a:t>
            </a:r>
            <a:r>
              <a:rPr lang="ro-RO" sz="1200" dirty="0">
                <a:solidFill>
                  <a:schemeClr val="accent3"/>
                </a:solidFill>
              </a:rPr>
              <a:t>-period.</a:t>
            </a:r>
            <a:endParaRPr sz="1200" dirty="0">
              <a:solidFill>
                <a:schemeClr val="accent3"/>
              </a:solidFill>
            </a:endParaRPr>
          </a:p>
        </p:txBody>
      </p:sp>
      <p:sp>
        <p:nvSpPr>
          <p:cNvPr id="786" name="Google Shape;786;p37"/>
          <p:cNvSpPr txBox="1">
            <a:spLocks noGrp="1"/>
          </p:cNvSpPr>
          <p:nvPr>
            <p:ph type="title" idx="4"/>
          </p:nvPr>
        </p:nvSpPr>
        <p:spPr>
          <a:xfrm flipH="1">
            <a:off x="1771276" y="3309175"/>
            <a:ext cx="1968324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&lt; /solu</a:t>
            </a:r>
            <a:r>
              <a:rPr lang="ro-RO" sz="1800" dirty="0"/>
              <a:t>ții</a:t>
            </a:r>
            <a:r>
              <a:rPr lang="en" sz="1800" dirty="0"/>
              <a:t> &gt;</a:t>
            </a:r>
            <a:endParaRPr sz="1800" dirty="0"/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GB" dirty="0"/>
              <a:t>Ca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cadrul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</a:t>
            </a:r>
            <a:r>
              <a:rPr lang="en-GB" dirty="0" err="1"/>
              <a:t>mediu</a:t>
            </a:r>
            <a:r>
              <a:rPr lang="en-GB" dirty="0"/>
              <a:t> de </a:t>
            </a:r>
            <a:r>
              <a:rPr lang="en-GB" dirty="0" err="1"/>
              <a:t>dezvoltare</a:t>
            </a:r>
            <a:r>
              <a:rPr lang="en-GB" dirty="0"/>
              <a:t> </a:t>
            </a:r>
            <a:r>
              <a:rPr lang="en-GB" dirty="0" err="1"/>
              <a:t>obișnuit</a:t>
            </a:r>
            <a:r>
              <a:rPr lang="en-GB" dirty="0"/>
              <a:t>, au </a:t>
            </a:r>
            <a:r>
              <a:rPr lang="en-GB" dirty="0" err="1"/>
              <a:t>apărut</a:t>
            </a:r>
            <a:r>
              <a:rPr lang="en-GB" dirty="0"/>
              <a:t> o </a:t>
            </a:r>
            <a:r>
              <a:rPr lang="en-GB" dirty="0" err="1"/>
              <a:t>serie</a:t>
            </a:r>
            <a:r>
              <a:rPr lang="en-GB" dirty="0"/>
              <a:t> de </a:t>
            </a:r>
            <a:r>
              <a:rPr lang="en-GB" dirty="0" err="1"/>
              <a:t>probleme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au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identificate</a:t>
            </a:r>
            <a:r>
              <a:rPr lang="en-GB" dirty="0"/>
              <a:t> </a:t>
            </a:r>
            <a:r>
              <a:rPr lang="en-GB" dirty="0" err="1"/>
              <a:t>soluții</a:t>
            </a:r>
            <a:r>
              <a:rPr lang="en-GB" dirty="0"/>
              <a:t> </a:t>
            </a:r>
            <a:r>
              <a:rPr lang="en-GB" dirty="0" err="1"/>
              <a:t>adecvate</a:t>
            </a:r>
            <a:r>
              <a:rPr lang="en-GB" dirty="0"/>
              <a:t>.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Advanced</a:t>
            </a:r>
            <a:r>
              <a:rPr lang="ro-RO" dirty="0"/>
              <a:t> Micro </a:t>
            </a:r>
            <a:r>
              <a:rPr lang="ro-RO" dirty="0" err="1"/>
              <a:t>Devices</a:t>
            </a:r>
            <a:r>
              <a:rPr lang="ro-RO" dirty="0"/>
              <a:t> Inc.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i</a:t>
            </a:r>
            <a:r>
              <a:rPr lang="ro-RO" sz="1400" dirty="0" err="1">
                <a:solidFill>
                  <a:schemeClr val="accent3"/>
                </a:solidFill>
              </a:rPr>
              <a:t>ntroducere.v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top.v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49" y="1775113"/>
            <a:ext cx="338245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ro-RO" dirty="0"/>
              <a:t>Se va prezenta o schemă simplă a microprocesorului</a:t>
            </a:r>
            <a:r>
              <a:rPr lang="en" dirty="0"/>
              <a:t> 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49" y="1436725"/>
            <a:ext cx="356255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Schema arhitecturii MIPS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4" y="2755463"/>
            <a:ext cx="4711622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ro-RO" dirty="0"/>
              <a:t>Se vor explora modulele implementate în </a:t>
            </a:r>
            <a:r>
              <a:rPr lang="ro-RO" dirty="0" err="1"/>
              <a:t>Verilog</a:t>
            </a:r>
            <a:r>
              <a:rPr lang="ro-RO" dirty="0"/>
              <a:t> și strategiile de eficientizare</a:t>
            </a:r>
            <a:r>
              <a:rPr lang="en" dirty="0"/>
              <a:t> 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400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Implementarea în </a:t>
            </a:r>
            <a:r>
              <a:rPr lang="ro-RO" dirty="0" err="1"/>
              <a:t>Verilog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5" y="3810150"/>
            <a:ext cx="3724219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ro-RO" dirty="0"/>
              <a:t>Se vor enumera problemele întâmpinate, rezolvarea acestora și experiențele dobândite</a:t>
            </a:r>
            <a:r>
              <a:rPr lang="en" dirty="0"/>
              <a:t> &gt;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Probleme și concluzii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‘C</a:t>
            </a:r>
            <a:r>
              <a:rPr lang="ro-RO" dirty="0" err="1">
                <a:solidFill>
                  <a:schemeClr val="accent2"/>
                </a:solidFill>
              </a:rPr>
              <a:t>uprins</a:t>
            </a:r>
            <a:r>
              <a:rPr lang="en" dirty="0">
                <a:solidFill>
                  <a:schemeClr val="accent2"/>
                </a:solidFill>
              </a:rPr>
              <a:t>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>
                <a:solidFill>
                  <a:schemeClr val="accent3"/>
                </a:solidFill>
              </a:rPr>
              <a:t>Advanced</a:t>
            </a:r>
            <a:r>
              <a:rPr lang="ro-RO" sz="1400" dirty="0">
                <a:solidFill>
                  <a:schemeClr val="accent3"/>
                </a:solidFill>
              </a:rPr>
              <a:t> Micro </a:t>
            </a:r>
            <a:r>
              <a:rPr lang="ro-RO" sz="1400" dirty="0" err="1">
                <a:solidFill>
                  <a:schemeClr val="accent3"/>
                </a:solidFill>
              </a:rPr>
              <a:t>Devices</a:t>
            </a:r>
            <a:r>
              <a:rPr lang="ro-RO" sz="1400" dirty="0">
                <a:solidFill>
                  <a:schemeClr val="accent3"/>
                </a:solidFill>
              </a:rPr>
              <a:t> Inc.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introducere.v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t</a:t>
            </a:r>
            <a:r>
              <a:rPr lang="ro-RO" sz="1400" dirty="0" err="1">
                <a:solidFill>
                  <a:schemeClr val="accent3"/>
                </a:solidFill>
              </a:rPr>
              <a:t>op.v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4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Experiențe dobândite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00" name="Google Shape;2500;p47"/>
          <p:cNvSpPr txBox="1">
            <a:spLocks noGrp="1"/>
          </p:cNvSpPr>
          <p:nvPr>
            <p:ph type="subTitle" idx="1"/>
          </p:nvPr>
        </p:nvSpPr>
        <p:spPr>
          <a:xfrm>
            <a:off x="1679425" y="1575913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/>
              <a:t>Am colaborat cu trainerii și colegii </a:t>
            </a:r>
            <a:r>
              <a:rPr lang="en-US" sz="1200" dirty="0"/>
              <a:t>la</a:t>
            </a:r>
            <a:r>
              <a:rPr lang="ro-RO" sz="1200" dirty="0"/>
              <a:t> unele probleme</a:t>
            </a:r>
            <a:r>
              <a:rPr lang="en-US" sz="1200" dirty="0"/>
              <a:t> </a:t>
            </a:r>
            <a:r>
              <a:rPr lang="ro-RO" sz="1200" dirty="0"/>
              <a:t>întâmpinate</a:t>
            </a:r>
            <a:endParaRPr sz="1200" dirty="0"/>
          </a:p>
        </p:txBody>
      </p:sp>
      <p:sp>
        <p:nvSpPr>
          <p:cNvPr id="2501" name="Google Shape;2501;p4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Lucru în echipă</a:t>
            </a:r>
            <a:endParaRPr sz="1400" dirty="0"/>
          </a:p>
        </p:txBody>
      </p:sp>
      <p:sp>
        <p:nvSpPr>
          <p:cNvPr id="2502" name="Google Shape;2502;p47"/>
          <p:cNvSpPr txBox="1">
            <a:spLocks noGrp="1"/>
          </p:cNvSpPr>
          <p:nvPr>
            <p:ph type="subTitle" idx="3"/>
          </p:nvPr>
        </p:nvSpPr>
        <p:spPr>
          <a:xfrm>
            <a:off x="2529240" y="3459053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/>
              <a:t>Utilizarea limbajului </a:t>
            </a:r>
            <a:r>
              <a:rPr lang="ro-RO" sz="1200" dirty="0" err="1"/>
              <a:t>Verilog</a:t>
            </a:r>
            <a:endParaRPr sz="1200" dirty="0"/>
          </a:p>
        </p:txBody>
      </p:sp>
      <p:sp>
        <p:nvSpPr>
          <p:cNvPr id="2503" name="Google Shape;2503;p47"/>
          <p:cNvSpPr txBox="1">
            <a:spLocks noGrp="1"/>
          </p:cNvSpPr>
          <p:nvPr>
            <p:ph type="subTitle" idx="4"/>
          </p:nvPr>
        </p:nvSpPr>
        <p:spPr>
          <a:xfrm>
            <a:off x="2529240" y="3239597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Design hardware</a:t>
            </a:r>
            <a:endParaRPr sz="1400" dirty="0"/>
          </a:p>
        </p:txBody>
      </p:sp>
      <p:sp>
        <p:nvSpPr>
          <p:cNvPr id="2504" name="Google Shape;2504;p4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/>
              <a:t>Testarea modulelor </a:t>
            </a:r>
            <a:r>
              <a:rPr lang="ro-RO" sz="1200" dirty="0" err="1"/>
              <a:t>Verilog</a:t>
            </a:r>
            <a:r>
              <a:rPr lang="ro-RO" sz="1200" dirty="0"/>
              <a:t> și sinteza pe hardware real</a:t>
            </a:r>
            <a:endParaRPr sz="1200" dirty="0"/>
          </a:p>
        </p:txBody>
      </p:sp>
      <p:sp>
        <p:nvSpPr>
          <p:cNvPr id="2505" name="Google Shape;2505;p4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Sinteză și verificare</a:t>
            </a:r>
            <a:endParaRPr sz="1400" dirty="0"/>
          </a:p>
        </p:txBody>
      </p:sp>
      <p:sp>
        <p:nvSpPr>
          <p:cNvPr id="2506" name="Google Shape;2506;p47"/>
          <p:cNvSpPr txBox="1">
            <a:spLocks noGrp="1"/>
          </p:cNvSpPr>
          <p:nvPr>
            <p:ph type="subTitle" idx="7"/>
          </p:nvPr>
        </p:nvSpPr>
        <p:spPr>
          <a:xfrm>
            <a:off x="2099975" y="2619915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/>
              <a:t>Detalii despre funcționarea internă a microprocesoarelor</a:t>
            </a:r>
            <a:endParaRPr sz="1200" dirty="0"/>
          </a:p>
        </p:txBody>
      </p:sp>
      <p:sp>
        <p:nvSpPr>
          <p:cNvPr id="2507" name="Google Shape;2507;p4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898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/>
              <a:t>Arhitectura microprocesoarelor</a:t>
            </a:r>
            <a:endParaRPr sz="1200" dirty="0"/>
          </a:p>
        </p:txBody>
      </p:sp>
      <p:sp>
        <p:nvSpPr>
          <p:cNvPr id="2508" name="Google Shape;2508;p47"/>
          <p:cNvSpPr txBox="1">
            <a:spLocks noGrp="1"/>
          </p:cNvSpPr>
          <p:nvPr>
            <p:ph type="subTitle" idx="9"/>
          </p:nvPr>
        </p:nvSpPr>
        <p:spPr>
          <a:xfrm>
            <a:off x="5414650" y="2590302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/>
              <a:t>Experimentarea cu strategii de eficientizare</a:t>
            </a:r>
            <a:endParaRPr sz="1200" dirty="0"/>
          </a:p>
        </p:txBody>
      </p:sp>
      <p:sp>
        <p:nvSpPr>
          <p:cNvPr id="2509" name="Google Shape;2509;p47"/>
          <p:cNvSpPr txBox="1">
            <a:spLocks noGrp="1"/>
          </p:cNvSpPr>
          <p:nvPr>
            <p:ph type="subTitle" idx="13"/>
          </p:nvPr>
        </p:nvSpPr>
        <p:spPr>
          <a:xfrm>
            <a:off x="5412652" y="2295714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/>
              <a:t>Optimizare de performanță</a:t>
            </a:r>
            <a:endParaRPr sz="1200" dirty="0"/>
          </a:p>
        </p:txBody>
      </p:sp>
      <p:sp>
        <p:nvSpPr>
          <p:cNvPr id="2510" name="Google Shape;2510;p47"/>
          <p:cNvSpPr txBox="1">
            <a:spLocks noGrp="1"/>
          </p:cNvSpPr>
          <p:nvPr>
            <p:ph type="subTitle" idx="14"/>
          </p:nvPr>
        </p:nvSpPr>
        <p:spPr>
          <a:xfrm>
            <a:off x="5864258" y="3540278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/>
              <a:t>Utilizarea FGPA pentru testare</a:t>
            </a:r>
            <a:r>
              <a:rPr lang="en-US" sz="1200" dirty="0"/>
              <a:t>: AMD Xilinx Zynq-7000 xc7z007sclg400-1</a:t>
            </a:r>
            <a:endParaRPr sz="1200" dirty="0"/>
          </a:p>
        </p:txBody>
      </p:sp>
      <p:sp>
        <p:nvSpPr>
          <p:cNvPr id="2511" name="Google Shape;2511;p4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FPGA</a:t>
            </a:r>
            <a:endParaRPr sz="1400" dirty="0"/>
          </a:p>
        </p:txBody>
      </p:sp>
      <p:sp>
        <p:nvSpPr>
          <p:cNvPr id="2512" name="Google Shape;2512;p4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>
                <a:solidFill>
                  <a:schemeClr val="accent3"/>
                </a:solidFill>
              </a:rPr>
              <a:t>Advanced</a:t>
            </a:r>
            <a:r>
              <a:rPr lang="ro-RO" sz="1400" dirty="0">
                <a:solidFill>
                  <a:schemeClr val="accent3"/>
                </a:solidFill>
              </a:rPr>
              <a:t> Micro </a:t>
            </a:r>
            <a:r>
              <a:rPr lang="ro-RO" sz="1400" dirty="0" err="1">
                <a:solidFill>
                  <a:schemeClr val="accent3"/>
                </a:solidFill>
              </a:rPr>
              <a:t>Devices</a:t>
            </a:r>
            <a:r>
              <a:rPr lang="ro-RO" sz="1400" dirty="0">
                <a:solidFill>
                  <a:schemeClr val="accent3"/>
                </a:solidFill>
              </a:rPr>
              <a:t> Inc.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13" name="Google Shape;2513;p4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i</a:t>
            </a:r>
            <a:r>
              <a:rPr lang="ro-RO" sz="1400" dirty="0" err="1">
                <a:solidFill>
                  <a:schemeClr val="accent3"/>
                </a:solidFill>
              </a:rPr>
              <a:t>ntroducere.v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14" name="Google Shape;2514;p4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t</a:t>
            </a:r>
            <a:r>
              <a:rPr lang="ro-RO" sz="1400" dirty="0" err="1">
                <a:solidFill>
                  <a:schemeClr val="accent3"/>
                </a:solidFill>
              </a:rPr>
              <a:t>op.v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15" name="Google Shape;2515;p4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16" name="Google Shape;2516;p4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17" name="Google Shape;2517;p4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5514686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Mul</a:t>
            </a:r>
            <a:r>
              <a:rPr lang="ro-RO" sz="6000" dirty="0" err="1"/>
              <a:t>țumesc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r>
              <a:rPr lang="en" sz="2800" dirty="0">
                <a:solidFill>
                  <a:schemeClr val="accent3"/>
                </a:solidFill>
              </a:rPr>
              <a:t> </a:t>
            </a:r>
            <a:r>
              <a:rPr lang="ro-RO" sz="6000" dirty="0">
                <a:solidFill>
                  <a:schemeClr val="accent2"/>
                </a:solidFill>
              </a:rPr>
              <a:t>pentru atenție!</a:t>
            </a:r>
            <a:r>
              <a:rPr lang="en" sz="5000" dirty="0">
                <a:solidFill>
                  <a:schemeClr val="accent2"/>
                </a:solidFill>
              </a:rPr>
              <a:t> 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>
                <a:solidFill>
                  <a:schemeClr val="accent3"/>
                </a:solidFill>
              </a:rPr>
              <a:t>Advanced</a:t>
            </a:r>
            <a:r>
              <a:rPr lang="ro-RO" sz="1400" dirty="0">
                <a:solidFill>
                  <a:schemeClr val="accent3"/>
                </a:solidFill>
              </a:rPr>
              <a:t> Micro </a:t>
            </a:r>
            <a:r>
              <a:rPr lang="ro-RO" sz="1400" dirty="0" err="1">
                <a:solidFill>
                  <a:schemeClr val="accent3"/>
                </a:solidFill>
              </a:rPr>
              <a:t>Devices</a:t>
            </a:r>
            <a:r>
              <a:rPr lang="ro-RO" sz="1400" dirty="0">
                <a:solidFill>
                  <a:schemeClr val="accent3"/>
                </a:solidFill>
              </a:rPr>
              <a:t> Inc.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t</a:t>
            </a:r>
            <a:r>
              <a:rPr lang="ro-RO" sz="1400" dirty="0" err="1">
                <a:solidFill>
                  <a:schemeClr val="accent3"/>
                </a:solidFill>
              </a:rPr>
              <a:t>op.v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5" name="Google Shape;825;p40"/>
          <p:cNvCxnSpPr>
            <a:endCxn id="824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i</a:t>
            </a:r>
            <a:r>
              <a:rPr lang="ro-RO" sz="1400" dirty="0" err="1">
                <a:solidFill>
                  <a:schemeClr val="accent3"/>
                </a:solidFill>
              </a:rPr>
              <a:t>ntroducere.v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6406594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ro-RO" dirty="0">
                <a:solidFill>
                  <a:schemeClr val="accent1"/>
                </a:solidFill>
              </a:rPr>
              <a:t>Schema arhitecturii MIPS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61069" y="2532525"/>
            <a:ext cx="5496031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</a:t>
            </a:r>
            <a:r>
              <a:rPr lang="en-GB" sz="1400" dirty="0" err="1"/>
              <a:t>Microprocesorul</a:t>
            </a:r>
            <a:r>
              <a:rPr lang="en-GB" sz="1400" dirty="0"/>
              <a:t> MIPS </a:t>
            </a:r>
            <a:r>
              <a:rPr lang="en-GB" sz="1400" dirty="0" err="1"/>
              <a:t>este</a:t>
            </a:r>
            <a:r>
              <a:rPr lang="en-GB" sz="1400" dirty="0"/>
              <a:t> o </a:t>
            </a:r>
            <a:r>
              <a:rPr lang="en-GB" sz="1400" dirty="0" err="1"/>
              <a:t>arhitectură</a:t>
            </a:r>
            <a:r>
              <a:rPr lang="en-GB" sz="1400" dirty="0"/>
              <a:t> RISC </a:t>
            </a:r>
            <a:r>
              <a:rPr lang="en-GB" sz="1400" dirty="0" err="1"/>
              <a:t>caracterizată</a:t>
            </a:r>
            <a:r>
              <a:rPr lang="en-GB" sz="1400" dirty="0"/>
              <a:t> </a:t>
            </a:r>
            <a:r>
              <a:rPr lang="en-GB" sz="1400" dirty="0" err="1"/>
              <a:t>printr</a:t>
            </a:r>
            <a:r>
              <a:rPr lang="en-GB" sz="1400" dirty="0"/>
              <a:t>-un set </a:t>
            </a:r>
            <a:r>
              <a:rPr lang="en-GB" sz="1400" dirty="0" err="1"/>
              <a:t>redus</a:t>
            </a:r>
            <a:r>
              <a:rPr lang="en-GB" sz="1400" dirty="0"/>
              <a:t> de </a:t>
            </a:r>
            <a:r>
              <a:rPr lang="en-GB" sz="1400" dirty="0" err="1"/>
              <a:t>instrucțiuni</a:t>
            </a:r>
            <a:r>
              <a:rPr lang="en-GB" sz="1400" dirty="0"/>
              <a:t>, 32 de </a:t>
            </a:r>
            <a:r>
              <a:rPr lang="en-GB" sz="1400" dirty="0" err="1"/>
              <a:t>registre</a:t>
            </a:r>
            <a:r>
              <a:rPr lang="en-GB" sz="1400" dirty="0"/>
              <a:t> </a:t>
            </a:r>
            <a:r>
              <a:rPr lang="en-GB" sz="1400" dirty="0" err="1"/>
              <a:t>generale</a:t>
            </a:r>
            <a:r>
              <a:rPr lang="en-GB" sz="1400" dirty="0"/>
              <a:t> de 32 de </a:t>
            </a:r>
            <a:r>
              <a:rPr lang="en-GB" sz="1400" dirty="0" err="1"/>
              <a:t>biți</a:t>
            </a:r>
            <a:r>
              <a:rPr lang="en-GB" sz="1400" dirty="0"/>
              <a:t>, format fix de </a:t>
            </a:r>
            <a:r>
              <a:rPr lang="en-GB" sz="1400" dirty="0" err="1"/>
              <a:t>instrucțiuni</a:t>
            </a:r>
            <a:r>
              <a:rPr lang="en-GB" sz="1400" dirty="0"/>
              <a:t> de 32 de </a:t>
            </a:r>
            <a:r>
              <a:rPr lang="en-GB" sz="1400" dirty="0" err="1"/>
              <a:t>biți</a:t>
            </a:r>
            <a:r>
              <a:rPr lang="en-GB" sz="1400" dirty="0"/>
              <a:t> </a:t>
            </a:r>
            <a:r>
              <a:rPr lang="en-GB" sz="1400" dirty="0" err="1"/>
              <a:t>și</a:t>
            </a:r>
            <a:r>
              <a:rPr lang="en-GB" sz="1400" dirty="0"/>
              <a:t> o </a:t>
            </a:r>
            <a:r>
              <a:rPr lang="en-GB" sz="1400" dirty="0" err="1"/>
              <a:t>eficiență</a:t>
            </a:r>
            <a:r>
              <a:rPr lang="en-GB" sz="1400" dirty="0"/>
              <a:t> </a:t>
            </a:r>
            <a:r>
              <a:rPr lang="en-GB" sz="1400" dirty="0" err="1"/>
              <a:t>crescută</a:t>
            </a:r>
            <a:r>
              <a:rPr lang="ro-RO" sz="1400" dirty="0"/>
              <a:t>. </a:t>
            </a:r>
            <a:r>
              <a:rPr lang="en" sz="1400" dirty="0"/>
              <a:t>&gt;</a:t>
            </a:r>
            <a:endParaRPr sz="1400"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>
                <a:solidFill>
                  <a:schemeClr val="accent3"/>
                </a:solidFill>
              </a:rPr>
              <a:t>Advanced</a:t>
            </a:r>
            <a:r>
              <a:rPr lang="ro-RO" sz="1400" dirty="0">
                <a:solidFill>
                  <a:schemeClr val="accent3"/>
                </a:solidFill>
              </a:rPr>
              <a:t> Micro </a:t>
            </a:r>
            <a:r>
              <a:rPr lang="ro-RO" sz="1400" dirty="0" err="1">
                <a:solidFill>
                  <a:schemeClr val="accent3"/>
                </a:solidFill>
              </a:rPr>
              <a:t>Devices</a:t>
            </a:r>
            <a:r>
              <a:rPr lang="ro-RO" sz="1400" dirty="0">
                <a:solidFill>
                  <a:schemeClr val="accent3"/>
                </a:solidFill>
              </a:rPr>
              <a:t> Inc.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>
                <a:solidFill>
                  <a:schemeClr val="accent3"/>
                </a:solidFill>
              </a:rPr>
              <a:t>top.v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introducere.v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30000" t="30000"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>
            <a:spLocks noGrp="1"/>
          </p:cNvSpPr>
          <p:nvPr>
            <p:ph type="title"/>
          </p:nvPr>
        </p:nvSpPr>
        <p:spPr>
          <a:xfrm>
            <a:off x="710100" y="308400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Schema</a:t>
            </a:r>
            <a:r>
              <a:rPr lang="en" dirty="0"/>
              <a:t> </a:t>
            </a:r>
            <a:r>
              <a:rPr lang="ro-RO" dirty="0">
                <a:solidFill>
                  <a:schemeClr val="accent2"/>
                </a:solidFill>
              </a:rPr>
              <a:t>Arhitecturii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r>
              <a:rPr lang="ro-RO" dirty="0">
                <a:solidFill>
                  <a:schemeClr val="accent1"/>
                </a:solidFill>
              </a:rPr>
              <a:t>MIPS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15" name="Google Shape;815;p39"/>
          <p:cNvSpPr txBox="1"/>
          <p:nvPr/>
        </p:nvSpPr>
        <p:spPr>
          <a:xfrm>
            <a:off x="710125" y="2395800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16" name="Google Shape;816;p39"/>
          <p:cNvCxnSpPr>
            <a:cxnSpLocks/>
          </p:cNvCxnSpPr>
          <p:nvPr/>
        </p:nvCxnSpPr>
        <p:spPr>
          <a:xfrm>
            <a:off x="845410" y="1684036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6406594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ro-RO" dirty="0">
                <a:solidFill>
                  <a:schemeClr val="lt2"/>
                </a:solidFill>
              </a:rPr>
              <a:t>Implementarea în </a:t>
            </a:r>
            <a:r>
              <a:rPr lang="ro-RO" dirty="0" err="1">
                <a:solidFill>
                  <a:schemeClr val="lt2"/>
                </a:solidFill>
              </a:rPr>
              <a:t>Verilog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61069" y="2532525"/>
            <a:ext cx="5688074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</a:t>
            </a:r>
            <a:r>
              <a:rPr lang="en-GB" sz="1400" dirty="0" err="1"/>
              <a:t>Implementarea</a:t>
            </a:r>
            <a:r>
              <a:rPr lang="en-GB" sz="1400" dirty="0"/>
              <a:t> </a:t>
            </a:r>
            <a:r>
              <a:rPr lang="en-GB" sz="1400" dirty="0" err="1"/>
              <a:t>microprocesorului</a:t>
            </a:r>
            <a:r>
              <a:rPr lang="en-GB" sz="1400" dirty="0"/>
              <a:t> MIPS </a:t>
            </a:r>
            <a:r>
              <a:rPr lang="en-GB" sz="1400" dirty="0" err="1"/>
              <a:t>în</a:t>
            </a:r>
            <a:r>
              <a:rPr lang="en-GB" sz="1400" dirty="0"/>
              <a:t> Verilog </a:t>
            </a:r>
            <a:r>
              <a:rPr lang="en-GB" sz="1400" dirty="0" err="1"/>
              <a:t>implică</a:t>
            </a:r>
            <a:r>
              <a:rPr lang="en-GB" sz="1400" dirty="0"/>
              <a:t> </a:t>
            </a:r>
            <a:r>
              <a:rPr lang="en-GB" sz="1400" dirty="0" err="1"/>
              <a:t>crearea</a:t>
            </a:r>
            <a:r>
              <a:rPr lang="en-GB" sz="1400" dirty="0"/>
              <a:t> de module </a:t>
            </a:r>
            <a:r>
              <a:rPr lang="en-GB" sz="1400" dirty="0" err="1"/>
              <a:t>pentru</a:t>
            </a:r>
            <a:r>
              <a:rPr lang="en-GB" sz="1400" dirty="0"/>
              <a:t> </a:t>
            </a:r>
            <a:r>
              <a:rPr lang="en-GB" sz="1400" dirty="0" err="1"/>
              <a:t>unități</a:t>
            </a:r>
            <a:r>
              <a:rPr lang="en-GB" sz="1400" dirty="0"/>
              <a:t> precum </a:t>
            </a:r>
            <a:r>
              <a:rPr lang="en-GB" sz="1400" dirty="0" err="1"/>
              <a:t>unitatea</a:t>
            </a:r>
            <a:r>
              <a:rPr lang="en-GB" sz="1400" dirty="0"/>
              <a:t> de control, ALU, </a:t>
            </a:r>
            <a:r>
              <a:rPr lang="en-GB" sz="1400" dirty="0" err="1"/>
              <a:t>unitatea</a:t>
            </a:r>
            <a:r>
              <a:rPr lang="en-GB" sz="1400" dirty="0"/>
              <a:t> de </a:t>
            </a:r>
            <a:r>
              <a:rPr lang="en-GB" sz="1400" dirty="0" err="1"/>
              <a:t>registru</a:t>
            </a:r>
            <a:r>
              <a:rPr lang="en-GB" sz="1400" dirty="0"/>
              <a:t> </a:t>
            </a:r>
            <a:r>
              <a:rPr lang="en-GB" sz="1400" dirty="0" err="1"/>
              <a:t>și</a:t>
            </a:r>
            <a:r>
              <a:rPr lang="en-GB" sz="1400" dirty="0"/>
              <a:t> </a:t>
            </a:r>
            <a:r>
              <a:rPr lang="en-GB" sz="1400" dirty="0" err="1"/>
              <a:t>memoria</a:t>
            </a:r>
            <a:r>
              <a:rPr lang="en-GB" sz="1400" dirty="0"/>
              <a:t>, </a:t>
            </a:r>
            <a:r>
              <a:rPr lang="en-GB" sz="1400" dirty="0" err="1"/>
              <a:t>utilizând</a:t>
            </a:r>
            <a:r>
              <a:rPr lang="en-GB" sz="1400" dirty="0"/>
              <a:t> </a:t>
            </a:r>
            <a:r>
              <a:rPr lang="en-GB" sz="1400" dirty="0" err="1"/>
              <a:t>strategii</a:t>
            </a:r>
            <a:r>
              <a:rPr lang="en-GB" sz="1400" dirty="0"/>
              <a:t> de </a:t>
            </a:r>
            <a:r>
              <a:rPr lang="en-GB" sz="1400" dirty="0" err="1"/>
              <a:t>eficientizare</a:t>
            </a:r>
            <a:r>
              <a:rPr lang="en-GB" sz="1400" dirty="0"/>
              <a:t> cum </a:t>
            </a:r>
            <a:r>
              <a:rPr lang="en-GB" sz="1400" dirty="0" err="1"/>
              <a:t>ar</a:t>
            </a:r>
            <a:r>
              <a:rPr lang="en-GB" sz="1400" dirty="0"/>
              <a:t> fi </a:t>
            </a:r>
            <a:r>
              <a:rPr lang="en-GB" sz="1400" dirty="0" err="1"/>
              <a:t>optimizarea</a:t>
            </a:r>
            <a:r>
              <a:rPr lang="en-GB" sz="1400" dirty="0"/>
              <a:t> </a:t>
            </a:r>
            <a:r>
              <a:rPr lang="en-GB" sz="1400" dirty="0" err="1"/>
              <a:t>utilizării</a:t>
            </a:r>
            <a:r>
              <a:rPr lang="en-GB" sz="1400" dirty="0"/>
              <a:t> </a:t>
            </a:r>
            <a:r>
              <a:rPr lang="en-GB" sz="1400" dirty="0" err="1"/>
              <a:t>resurselor</a:t>
            </a:r>
            <a:r>
              <a:rPr lang="en-GB" sz="1400" dirty="0"/>
              <a:t> hardware.</a:t>
            </a:r>
            <a:r>
              <a:rPr lang="ro-RO" sz="1400" dirty="0"/>
              <a:t> </a:t>
            </a:r>
            <a:r>
              <a:rPr lang="en" sz="1400" dirty="0"/>
              <a:t>&gt;</a:t>
            </a:r>
            <a:endParaRPr sz="1400"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>
                <a:solidFill>
                  <a:schemeClr val="accent3"/>
                </a:solidFill>
              </a:rPr>
              <a:t>Advanced</a:t>
            </a:r>
            <a:r>
              <a:rPr lang="ro-RO" sz="1400" dirty="0">
                <a:solidFill>
                  <a:schemeClr val="accent3"/>
                </a:solidFill>
              </a:rPr>
              <a:t> Micro </a:t>
            </a:r>
            <a:r>
              <a:rPr lang="ro-RO" sz="1400" dirty="0" err="1">
                <a:solidFill>
                  <a:schemeClr val="accent3"/>
                </a:solidFill>
              </a:rPr>
              <a:t>Devices</a:t>
            </a:r>
            <a:r>
              <a:rPr lang="ro-RO" sz="1400" dirty="0">
                <a:solidFill>
                  <a:schemeClr val="accent3"/>
                </a:solidFill>
              </a:rPr>
              <a:t> Inc.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>
                <a:solidFill>
                  <a:schemeClr val="accent3"/>
                </a:solidFill>
              </a:rPr>
              <a:t>top.v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introducere.v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658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Conținutul modulului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ro-RO" dirty="0">
                <a:solidFill>
                  <a:schemeClr val="accent2"/>
                </a:solidFill>
              </a:rPr>
              <a:t>ALU</a:t>
            </a:r>
            <a:r>
              <a:rPr lang="en" dirty="0">
                <a:solidFill>
                  <a:schemeClr val="accent2"/>
                </a:solidFill>
              </a:rPr>
              <a:t>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233056" y="1063175"/>
            <a:ext cx="333297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1"/>
                </a:solidFill>
              </a:rPr>
              <a:t>module</a:t>
            </a:r>
            <a:r>
              <a:rPr lang="en-GB" sz="600" dirty="0">
                <a:solidFill>
                  <a:schemeClr val="accent3"/>
                </a:solidFill>
              </a:rPr>
              <a:t> ALU #(</a:t>
            </a:r>
            <a:r>
              <a:rPr lang="en-GB" sz="600" dirty="0">
                <a:solidFill>
                  <a:schemeClr val="bg1"/>
                </a:solidFill>
              </a:rPr>
              <a:t>parameter</a:t>
            </a:r>
            <a:r>
              <a:rPr lang="en-GB" sz="600" dirty="0">
                <a:solidFill>
                  <a:schemeClr val="accent3"/>
                </a:solidFill>
              </a:rPr>
              <a:t> DATA_WIDTH = 32)(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input</a:t>
            </a:r>
            <a:r>
              <a:rPr lang="en-GB" sz="600" dirty="0">
                <a:solidFill>
                  <a:schemeClr val="accent3"/>
                </a:solidFill>
              </a:rPr>
              <a:t> [DATA_WIDTH - 1:0] A,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input</a:t>
            </a:r>
            <a:r>
              <a:rPr lang="en-GB" sz="600" dirty="0">
                <a:solidFill>
                  <a:schemeClr val="accent3"/>
                </a:solidFill>
              </a:rPr>
              <a:t> [DATA_WIDTH - 1:0] B,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input</a:t>
            </a:r>
            <a:r>
              <a:rPr lang="en-GB" sz="600" dirty="0">
                <a:solidFill>
                  <a:schemeClr val="accent3"/>
                </a:solidFill>
              </a:rPr>
              <a:t> [3:0] OP,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ERR_RESERVED,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OF, // overflow / underflow bit : if set such error happened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ZERO, // returns 1 if logical expression is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[DATA_WIDTH - 1:0] 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6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</a:t>
            </a:r>
            <a:r>
              <a:rPr lang="en-GB" sz="600" dirty="0">
                <a:solidFill>
                  <a:schemeClr val="accent1"/>
                </a:solidFill>
              </a:rPr>
              <a:t>always@(</a:t>
            </a:r>
            <a:r>
              <a:rPr lang="en-GB" sz="600" dirty="0">
                <a:solidFill>
                  <a:schemeClr val="accent3"/>
                </a:solidFill>
              </a:rPr>
              <a:t>A </a:t>
            </a:r>
            <a:r>
              <a:rPr lang="en-GB" sz="600" dirty="0">
                <a:solidFill>
                  <a:schemeClr val="accent1"/>
                </a:solidFill>
              </a:rPr>
              <a:t>or</a:t>
            </a:r>
            <a:r>
              <a:rPr lang="en-GB" sz="600" dirty="0">
                <a:solidFill>
                  <a:schemeClr val="accent3"/>
                </a:solidFill>
              </a:rPr>
              <a:t> B </a:t>
            </a:r>
            <a:r>
              <a:rPr lang="en-GB" sz="600" dirty="0">
                <a:solidFill>
                  <a:schemeClr val="accent1"/>
                </a:solidFill>
              </a:rPr>
              <a:t>or</a:t>
            </a:r>
            <a:r>
              <a:rPr lang="en-GB" sz="600" dirty="0">
                <a:solidFill>
                  <a:schemeClr val="accent3"/>
                </a:solidFill>
              </a:rPr>
              <a:t> OP)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case</a:t>
            </a:r>
            <a:r>
              <a:rPr lang="en-GB" sz="600" dirty="0">
                <a:solidFill>
                  <a:schemeClr val="accent3"/>
                </a:solidFill>
              </a:rPr>
              <a:t>(OP)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4'b0000: </a:t>
            </a:r>
            <a:r>
              <a:rPr lang="en-GB" sz="600" dirty="0">
                <a:solidFill>
                  <a:schemeClr val="accent1"/>
                </a:solidFill>
              </a:rPr>
              <a:t>begin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{OF, O} = A + B;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ZERO = 1'b0;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ERR_RESERVED = 1'b0;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</a:t>
            </a:r>
            <a:r>
              <a:rPr lang="en-GB" sz="600" dirty="0">
                <a:solidFill>
                  <a:schemeClr val="accent1"/>
                </a:solidFill>
              </a:rPr>
              <a:t>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4'b0001: </a:t>
            </a:r>
            <a:r>
              <a:rPr lang="en-GB" sz="6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{OF, O} = A + (~B + 1); // A - 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ZERO = 1'b0;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ERR_RESERVED = 1'b0;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</a:t>
            </a:r>
            <a:r>
              <a:rPr lang="en-GB" sz="600" dirty="0">
                <a:solidFill>
                  <a:schemeClr val="accent1"/>
                </a:solidFill>
              </a:rPr>
              <a:t>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ro-RO" sz="600" dirty="0">
                <a:solidFill>
                  <a:schemeClr val="accent3"/>
                </a:solidFill>
              </a:rPr>
              <a:t>           </a:t>
            </a:r>
            <a:r>
              <a:rPr lang="en-GB" sz="600" dirty="0">
                <a:solidFill>
                  <a:schemeClr val="accent3"/>
                </a:solidFill>
              </a:rPr>
              <a:t>4'b0011: </a:t>
            </a:r>
            <a:r>
              <a:rPr lang="en-GB" sz="6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O = A &amp; B; // A and 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ZERO = 1'b0;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ERR_RESERVED = 1'b0;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</a:t>
            </a:r>
            <a:r>
              <a:rPr lang="en-GB" sz="600" dirty="0">
                <a:solidFill>
                  <a:schemeClr val="accent1"/>
                </a:solidFill>
              </a:rPr>
              <a:t>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4'b0100: </a:t>
            </a:r>
            <a:r>
              <a:rPr lang="en-GB" sz="6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O = A | B; // A or 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ZERO = 1'b0;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ERR_RESERVED = 1'b0;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</a:t>
            </a:r>
            <a:r>
              <a:rPr lang="en-GB" sz="6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>
                <a:solidFill>
                  <a:schemeClr val="accent3"/>
                </a:solidFill>
              </a:rPr>
              <a:t>Advanced</a:t>
            </a:r>
            <a:r>
              <a:rPr lang="ro-RO" sz="1400" dirty="0">
                <a:solidFill>
                  <a:schemeClr val="accent3"/>
                </a:solidFill>
              </a:rPr>
              <a:t> Micro </a:t>
            </a:r>
            <a:r>
              <a:rPr lang="ro-RO" sz="1400" dirty="0" err="1">
                <a:solidFill>
                  <a:schemeClr val="accent3"/>
                </a:solidFill>
              </a:rPr>
              <a:t>Devices</a:t>
            </a:r>
            <a:r>
              <a:rPr lang="ro-RO" sz="1400" dirty="0">
                <a:solidFill>
                  <a:schemeClr val="accent3"/>
                </a:solidFill>
              </a:rPr>
              <a:t> Inc.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i</a:t>
            </a:r>
            <a:r>
              <a:rPr lang="ro-RO" sz="1400" dirty="0" err="1">
                <a:solidFill>
                  <a:schemeClr val="accent3"/>
                </a:solidFill>
              </a:rPr>
              <a:t>ntroducere.v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t</a:t>
            </a:r>
            <a:r>
              <a:rPr lang="ro-RO" sz="1400" dirty="0" err="1">
                <a:solidFill>
                  <a:schemeClr val="accent3"/>
                </a:solidFill>
              </a:rPr>
              <a:t>op.v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72;p28">
            <a:extLst>
              <a:ext uri="{FF2B5EF4-FFF2-40B4-BE49-F238E27FC236}">
                <a16:creationId xmlns:a16="http://schemas.microsoft.com/office/drawing/2014/main" id="{E5FDDDC3-D227-BEA8-6272-C7FC7569E2F8}"/>
              </a:ext>
            </a:extLst>
          </p:cNvPr>
          <p:cNvSpPr txBox="1">
            <a:spLocks/>
          </p:cNvSpPr>
          <p:nvPr/>
        </p:nvSpPr>
        <p:spPr>
          <a:xfrm>
            <a:off x="4577977" y="1063175"/>
            <a:ext cx="439976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6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4'b0101: </a:t>
            </a:r>
            <a:r>
              <a:rPr lang="en-GB" sz="6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ZERO = (A &lt; B) ? 1'b1 : 1'b0; // SLT - set less than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O = {{31{1'b0}}, ZERO};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ERR_RESERVED = 1'b0;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</a:t>
            </a:r>
            <a:r>
              <a:rPr lang="en-GB" sz="600" dirty="0">
                <a:solidFill>
                  <a:schemeClr val="accent1"/>
                </a:solidFill>
              </a:rPr>
              <a:t>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4'b0110: </a:t>
            </a:r>
            <a:r>
              <a:rPr lang="en-GB" sz="6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ZERO = (A == B) ? 1'b1 : 1'b0; // SEQ - set if equal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O = {{31{1'b0}}, ZERO};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ERR_RESERVED = 1'b0;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</a:t>
            </a:r>
            <a:r>
              <a:rPr lang="en-GB" sz="600" dirty="0">
                <a:solidFill>
                  <a:schemeClr val="accent1"/>
                </a:solidFill>
              </a:rPr>
              <a:t>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4'b0111: </a:t>
            </a:r>
            <a:r>
              <a:rPr lang="en-GB" sz="6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ZERO = (A != B) ? 1'b1 : 1'b0; // SNE - set if not equal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O = {{31{1'b0}}, ZERO};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ERR_RESERVED = 1'b0;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</a:t>
            </a:r>
            <a:r>
              <a:rPr lang="en-GB" sz="600" dirty="0">
                <a:solidFill>
                  <a:schemeClr val="accent1"/>
                </a:solidFill>
              </a:rPr>
              <a:t>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4'b1000: </a:t>
            </a:r>
            <a:r>
              <a:rPr lang="en-GB" sz="6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ZERO = 1'b0;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{OF, O} = A &lt;&lt; B; // SHL - shift left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ERR_RESERVED = 1'b0;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</a:t>
            </a:r>
            <a:r>
              <a:rPr lang="en-GB" sz="600" dirty="0">
                <a:solidFill>
                  <a:schemeClr val="accent1"/>
                </a:solidFill>
              </a:rPr>
              <a:t>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4'b1001: </a:t>
            </a:r>
            <a:r>
              <a:rPr lang="en-GB" sz="6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ZERO = 1'b0;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O = A &gt;&gt; B; // SHR - shift right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ERR_RESERVED = 1'b0;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</a:t>
            </a:r>
            <a:r>
              <a:rPr lang="en-GB" sz="600" dirty="0">
                <a:solidFill>
                  <a:schemeClr val="accent1"/>
                </a:solidFill>
              </a:rPr>
              <a:t>end</a:t>
            </a:r>
            <a:r>
              <a:rPr lang="en-GB" sz="600" dirty="0">
                <a:solidFill>
                  <a:schemeClr val="accent3"/>
                </a:solidFill>
              </a:rPr>
              <a:t> 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</a:t>
            </a:r>
            <a:r>
              <a:rPr lang="en-GB" sz="600" dirty="0">
                <a:solidFill>
                  <a:schemeClr val="accent1"/>
                </a:solidFill>
              </a:rPr>
              <a:t>default</a:t>
            </a:r>
            <a:r>
              <a:rPr lang="en-GB" sz="600" dirty="0">
                <a:solidFill>
                  <a:schemeClr val="accent3"/>
                </a:solidFill>
              </a:rPr>
              <a:t>:  </a:t>
            </a:r>
            <a:r>
              <a:rPr lang="en-GB" sz="600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    ERR_RESERVED = 1'b1;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    ZERO = 1'b0;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    OF = 1'b0;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      O = {DATA_WIDTH{1'b0}};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     </a:t>
            </a:r>
            <a:r>
              <a:rPr lang="en-GB" sz="600" dirty="0">
                <a:solidFill>
                  <a:schemeClr val="accent1"/>
                </a:solidFill>
              </a:rPr>
              <a:t>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 err="1">
                <a:solidFill>
                  <a:schemeClr val="accent1"/>
                </a:solidFill>
              </a:rPr>
              <a:t>endcase</a:t>
            </a:r>
            <a:endParaRPr lang="en-GB" sz="6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 err="1">
                <a:solidFill>
                  <a:schemeClr val="accent1"/>
                </a:solidFill>
              </a:rPr>
              <a:t>endmodule</a:t>
            </a:r>
            <a:endParaRPr lang="en-GB" sz="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Conținutul modulului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ro-RO" dirty="0">
                <a:solidFill>
                  <a:schemeClr val="accent2"/>
                </a:solidFill>
              </a:rPr>
              <a:t>Control</a:t>
            </a:r>
            <a:r>
              <a:rPr lang="en" dirty="0">
                <a:solidFill>
                  <a:schemeClr val="accent2"/>
                </a:solidFill>
              </a:rPr>
              <a:t>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233056" y="1063175"/>
            <a:ext cx="333297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1"/>
                </a:solidFill>
              </a:rPr>
              <a:t>module</a:t>
            </a:r>
            <a:r>
              <a:rPr lang="en-GB" sz="600" dirty="0">
                <a:solidFill>
                  <a:schemeClr val="accent3"/>
                </a:solidFill>
              </a:rPr>
              <a:t> control(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input</a:t>
            </a:r>
            <a:r>
              <a:rPr lang="en-GB" sz="600" dirty="0">
                <a:solidFill>
                  <a:schemeClr val="accent3"/>
                </a:solidFill>
              </a:rPr>
              <a:t> [5:0] OPCODE,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input</a:t>
            </a:r>
            <a:r>
              <a:rPr lang="en-GB" sz="600" dirty="0">
                <a:solidFill>
                  <a:schemeClr val="accent3"/>
                </a:solidFill>
              </a:rPr>
              <a:t> [5:0] FUNCT,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input</a:t>
            </a:r>
            <a:r>
              <a:rPr lang="en-GB" sz="600" dirty="0">
                <a:solidFill>
                  <a:schemeClr val="accent3"/>
                </a:solidFill>
              </a:rPr>
              <a:t> ZERO,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REGDST,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REGWRITE,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EXTOP,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ALUSRC,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[3:0] ALUOP,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MEMWRITE,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MEM2REG,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PCSRC,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output</a:t>
            </a:r>
            <a:r>
              <a:rPr lang="en-GB" sz="600" dirty="0">
                <a:solidFill>
                  <a:schemeClr val="accent3"/>
                </a:solidFill>
              </a:rPr>
              <a:t> </a:t>
            </a:r>
            <a:r>
              <a:rPr lang="en-GB" sz="600" dirty="0">
                <a:solidFill>
                  <a:schemeClr val="bg1"/>
                </a:solidFill>
              </a:rPr>
              <a:t>reg</a:t>
            </a:r>
            <a:r>
              <a:rPr lang="en-GB" sz="600" dirty="0">
                <a:solidFill>
                  <a:schemeClr val="accent3"/>
                </a:solidFill>
              </a:rPr>
              <a:t> PCLOAD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</a:t>
            </a:r>
            <a:r>
              <a:rPr lang="en-GB" sz="600" dirty="0">
                <a:solidFill>
                  <a:schemeClr val="accent1"/>
                </a:solidFill>
              </a:rPr>
              <a:t>always@</a:t>
            </a:r>
            <a:r>
              <a:rPr lang="en-GB" sz="600" dirty="0">
                <a:solidFill>
                  <a:schemeClr val="accent3"/>
                </a:solidFill>
              </a:rPr>
              <a:t>(OPCODE </a:t>
            </a:r>
            <a:r>
              <a:rPr lang="en-GB" sz="600" dirty="0">
                <a:solidFill>
                  <a:schemeClr val="accent1"/>
                </a:solidFill>
              </a:rPr>
              <a:t>or</a:t>
            </a:r>
            <a:r>
              <a:rPr lang="en-GB" sz="600" dirty="0">
                <a:solidFill>
                  <a:schemeClr val="accent3"/>
                </a:solidFill>
              </a:rPr>
              <a:t> FUNCT </a:t>
            </a:r>
            <a:r>
              <a:rPr lang="en-GB" sz="600" dirty="0">
                <a:solidFill>
                  <a:schemeClr val="accent1"/>
                </a:solidFill>
              </a:rPr>
              <a:t>or</a:t>
            </a:r>
            <a:r>
              <a:rPr lang="en-GB" sz="600" dirty="0">
                <a:solidFill>
                  <a:schemeClr val="accent3"/>
                </a:solidFill>
              </a:rPr>
              <a:t> ZERO)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</a:t>
            </a:r>
            <a:r>
              <a:rPr lang="en-GB" sz="600" dirty="0" err="1">
                <a:solidFill>
                  <a:schemeClr val="accent1"/>
                </a:solidFill>
              </a:rPr>
              <a:t>casex</a:t>
            </a:r>
            <a:r>
              <a:rPr lang="en-GB" sz="600" dirty="0">
                <a:solidFill>
                  <a:schemeClr val="accent3"/>
                </a:solidFill>
              </a:rPr>
              <a:t>({OPCODE, FUNCT}) </a:t>
            </a:r>
            <a:endParaRPr lang="ro-RO" sz="6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" dirty="0">
                <a:solidFill>
                  <a:schemeClr val="accent3"/>
                </a:solidFill>
              </a:rPr>
              <a:t>            </a:t>
            </a:r>
            <a:r>
              <a:rPr lang="en-GB" sz="600" dirty="0">
                <a:solidFill>
                  <a:schemeClr val="accent3"/>
                </a:solidFill>
              </a:rPr>
              <a:t>// ADD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12'b000000_100000: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{REGDST, REGWRITE, EXTOP, ALUSRC, ALUOP, MEMWRITE, MEM2REG, PCSRC, PCLOAD} = 12'b1_1_0_0_0000_0_1_0_0;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// SUB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12'b000000_100010: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{REGDST, REGWRITE, EXTOP, ALUSRC, ALUOP, MEMWRITE, MEM2REG, PCSRC, PCLOAD} = 12'b1_1_0_0_0001_0_1_0_0;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// 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12'b000000_100100: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{REGDST, REGWRITE, EXTOP, ALUSRC, ALUOP, MEMWRITE, MEM2REG, PCSRC, PCLOAD} = 12'b1_1_0_0_0011_0_1_0_0;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// 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12'b000000_100101: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{REGDST, REGWRITE, EXTOP, ALUSRC, ALUOP, MEMWRITE, MEM2REG, PCSRC, PCLOAD} = 12'b1_1_0_0_0100_0_1_0_0;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>
                <a:solidFill>
                  <a:schemeClr val="accent3"/>
                </a:solidFill>
              </a:rPr>
              <a:t>Advanced</a:t>
            </a:r>
            <a:r>
              <a:rPr lang="ro-RO" sz="1400" dirty="0">
                <a:solidFill>
                  <a:schemeClr val="accent3"/>
                </a:solidFill>
              </a:rPr>
              <a:t> Micro </a:t>
            </a:r>
            <a:r>
              <a:rPr lang="ro-RO" sz="1400" dirty="0" err="1">
                <a:solidFill>
                  <a:schemeClr val="accent3"/>
                </a:solidFill>
              </a:rPr>
              <a:t>Devices</a:t>
            </a:r>
            <a:r>
              <a:rPr lang="ro-RO" sz="1400" dirty="0">
                <a:solidFill>
                  <a:schemeClr val="accent3"/>
                </a:solidFill>
              </a:rPr>
              <a:t> Inc.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i</a:t>
            </a:r>
            <a:r>
              <a:rPr lang="ro-RO" sz="1400" dirty="0" err="1">
                <a:solidFill>
                  <a:schemeClr val="accent3"/>
                </a:solidFill>
              </a:rPr>
              <a:t>ntroducere.v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t</a:t>
            </a:r>
            <a:r>
              <a:rPr lang="ro-RO" sz="1400" dirty="0" err="1">
                <a:solidFill>
                  <a:schemeClr val="accent3"/>
                </a:solidFill>
              </a:rPr>
              <a:t>op.v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72;p28">
            <a:extLst>
              <a:ext uri="{FF2B5EF4-FFF2-40B4-BE49-F238E27FC236}">
                <a16:creationId xmlns:a16="http://schemas.microsoft.com/office/drawing/2014/main" id="{E5FDDDC3-D227-BEA8-6272-C7FC7569E2F8}"/>
              </a:ext>
            </a:extLst>
          </p:cNvPr>
          <p:cNvSpPr txBox="1">
            <a:spLocks/>
          </p:cNvSpPr>
          <p:nvPr/>
        </p:nvSpPr>
        <p:spPr>
          <a:xfrm>
            <a:off x="4577977" y="1063175"/>
            <a:ext cx="439976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" dirty="0">
                <a:solidFill>
                  <a:schemeClr val="accent3"/>
                </a:solidFill>
              </a:rPr>
              <a:t>            </a:t>
            </a:r>
            <a:r>
              <a:rPr lang="en-GB" sz="600" dirty="0">
                <a:solidFill>
                  <a:schemeClr val="accent3"/>
                </a:solidFill>
              </a:rPr>
              <a:t>// SLT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12'b000000_101010: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{REGDST, REGWRITE, EXTOP, ALUSRC, ALUOP, MEMWRITE, MEM2REG, PCSRC, PCLOAD} = 12'b1_1_0_0_0101_0_1_0_0;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// ADDI - we take </a:t>
            </a:r>
            <a:r>
              <a:rPr lang="en-GB" sz="600" dirty="0" err="1">
                <a:solidFill>
                  <a:schemeClr val="accent3"/>
                </a:solidFill>
              </a:rPr>
              <a:t>imm</a:t>
            </a:r>
            <a:r>
              <a:rPr lang="en-GB" sz="600" dirty="0">
                <a:solidFill>
                  <a:schemeClr val="accent3"/>
                </a:solidFill>
              </a:rPr>
              <a:t> from instruction so we need extension.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12'b001000_xxxxxx: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{REGDST, REGWRITE, EXTOP, ALUSRC, ALUOP, MEMWRITE, MEM2REG, PCSRC, PCLOAD} = 12'b0_1_1_1_0000_0_1_0_0;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// SW instruction: SW $source register's address, offset($destination register's address).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12'b101011_xxxxxx: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{REGDST, REGWRITE, EXTOP, ALUSRC, ALUOP, MEMWRITE, MEM2REG, PCSRC, PCLOAD} = 12'b0_0_0_1_0000_1_0_0_0;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// LW instruction: LW $destination register's address, offset($source register's address).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12'b100011_xxxxxx: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{REGDST, REGWRITE, EXTOP, ALUSRC, ALUOP, MEMWRITE, MEM2REG, PCSRC, PCLOAD} = 12'b0_1_0_1_0000_0_0_0_0;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// BEQ instruction: BEQ $first source register's address, $second source register's address, branch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12'b000100_xxxxxx: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 {REGDST, REGWRITE, EXTOP, ALUSRC, ALUOP, MEMWRITE, MEM2REG, PCSRC, PCLOAD} = {10'b0_0_1_0_0110_0_1, ZERO, 1'b0};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// J instruction: J address. (26 bits)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12'b000010_xxxxxx: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{REGDST, REGWRITE, EXTOP, ALUSRC, ALUOP, MEMWRITE, MEM2REG, PCSRC, PCLOAD} = 12'b0_0_0_0_0000_0_0_0_1;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</a:t>
            </a:r>
            <a:r>
              <a:rPr lang="en-GB" sz="600" dirty="0">
                <a:solidFill>
                  <a:schemeClr val="accent1"/>
                </a:solidFill>
              </a:rPr>
              <a:t>default</a:t>
            </a:r>
            <a:r>
              <a:rPr lang="en-GB" sz="600" dirty="0">
                <a:solidFill>
                  <a:schemeClr val="accent3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    {REGDST, REGWRITE, EXTOP, ALUSRC, ALUOP, MEMWRITE, MEM2REG, PCSRC, PCLOAD} = 12'b0_0_0_0_0000_0_0_0_0;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</a:t>
            </a:r>
            <a:r>
              <a:rPr lang="en-GB" sz="600" dirty="0" err="1">
                <a:solidFill>
                  <a:schemeClr val="accent1"/>
                </a:solidFill>
              </a:rPr>
              <a:t>endcase</a:t>
            </a:r>
            <a:endParaRPr lang="en-GB" sz="6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 err="1">
                <a:solidFill>
                  <a:schemeClr val="accent1"/>
                </a:solidFill>
              </a:rPr>
              <a:t>endmodule</a:t>
            </a:r>
            <a:endParaRPr lang="en-GB" sz="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94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Conținutul modulului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ro-RO" dirty="0" err="1">
                <a:solidFill>
                  <a:schemeClr val="accent2"/>
                </a:solidFill>
              </a:rPr>
              <a:t>REGBank</a:t>
            </a:r>
            <a:r>
              <a:rPr lang="en" dirty="0">
                <a:solidFill>
                  <a:schemeClr val="accent2"/>
                </a:solidFill>
              </a:rPr>
              <a:t>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233056" y="1063175"/>
            <a:ext cx="333297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1"/>
                </a:solidFill>
              </a:rPr>
              <a:t>module</a:t>
            </a:r>
            <a:r>
              <a:rPr lang="en-GB" sz="800" dirty="0">
                <a:solidFill>
                  <a:schemeClr val="accent3"/>
                </a:solidFill>
              </a:rPr>
              <a:t> REG_BANK(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</a:t>
            </a:r>
            <a:r>
              <a:rPr lang="en-GB" sz="800" dirty="0">
                <a:solidFill>
                  <a:schemeClr val="accent1"/>
                </a:solidFill>
              </a:rPr>
              <a:t>input</a:t>
            </a:r>
            <a:r>
              <a:rPr lang="en-GB" sz="800" dirty="0">
                <a:solidFill>
                  <a:schemeClr val="accent3"/>
                </a:solidFill>
              </a:rPr>
              <a:t> </a:t>
            </a:r>
            <a:r>
              <a:rPr lang="en-GB" sz="800" dirty="0" err="1">
                <a:solidFill>
                  <a:schemeClr val="accent3"/>
                </a:solidFill>
              </a:rPr>
              <a:t>clk</a:t>
            </a:r>
            <a:r>
              <a:rPr lang="en-GB" sz="800" dirty="0">
                <a:solidFill>
                  <a:schemeClr val="accent3"/>
                </a:solidFill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</a:t>
            </a:r>
            <a:r>
              <a:rPr lang="en-GB" sz="800" dirty="0">
                <a:solidFill>
                  <a:schemeClr val="accent1"/>
                </a:solidFill>
              </a:rPr>
              <a:t>input</a:t>
            </a:r>
            <a:r>
              <a:rPr lang="en-GB" sz="800" dirty="0">
                <a:solidFill>
                  <a:schemeClr val="accent3"/>
                </a:solidFill>
              </a:rPr>
              <a:t> REGWRITE,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</a:t>
            </a:r>
            <a:r>
              <a:rPr lang="en-GB" sz="800" dirty="0">
                <a:solidFill>
                  <a:schemeClr val="accent1"/>
                </a:solidFill>
              </a:rPr>
              <a:t>input</a:t>
            </a:r>
            <a:r>
              <a:rPr lang="en-GB" sz="800" dirty="0">
                <a:solidFill>
                  <a:schemeClr val="accent3"/>
                </a:solidFill>
              </a:rPr>
              <a:t> [4:0] RA1, // rs1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</a:t>
            </a:r>
            <a:r>
              <a:rPr lang="en-GB" sz="800" dirty="0">
                <a:solidFill>
                  <a:schemeClr val="accent1"/>
                </a:solidFill>
              </a:rPr>
              <a:t>input</a:t>
            </a:r>
            <a:r>
              <a:rPr lang="en-GB" sz="800" dirty="0">
                <a:solidFill>
                  <a:schemeClr val="accent3"/>
                </a:solidFill>
              </a:rPr>
              <a:t> [4:0] RA2, // rs2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</a:t>
            </a:r>
            <a:r>
              <a:rPr lang="en-GB" sz="800" dirty="0">
                <a:solidFill>
                  <a:schemeClr val="accent1"/>
                </a:solidFill>
              </a:rPr>
              <a:t>input</a:t>
            </a:r>
            <a:r>
              <a:rPr lang="en-GB" sz="800" dirty="0">
                <a:solidFill>
                  <a:schemeClr val="accent3"/>
                </a:solidFill>
              </a:rPr>
              <a:t> [4:0] WA, // </a:t>
            </a:r>
            <a:r>
              <a:rPr lang="en-GB" sz="800" dirty="0" err="1">
                <a:solidFill>
                  <a:schemeClr val="accent3"/>
                </a:solidFill>
              </a:rPr>
              <a:t>rd</a:t>
            </a:r>
            <a:r>
              <a:rPr lang="en-GB" sz="800" dirty="0">
                <a:solidFill>
                  <a:schemeClr val="accent3"/>
                </a:solidFill>
              </a:rPr>
              <a:t> (write address, in this case </a:t>
            </a:r>
            <a:r>
              <a:rPr lang="en-GB" sz="800" dirty="0" err="1">
                <a:solidFill>
                  <a:schemeClr val="accent3"/>
                </a:solidFill>
              </a:rPr>
              <a:t>addr</a:t>
            </a:r>
            <a:r>
              <a:rPr lang="en-GB" sz="800" dirty="0">
                <a:solidFill>
                  <a:schemeClr val="accent3"/>
                </a:solidFill>
              </a:rPr>
              <a:t> of reg)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</a:t>
            </a:r>
            <a:r>
              <a:rPr lang="en-GB" sz="800" dirty="0">
                <a:solidFill>
                  <a:schemeClr val="accent1"/>
                </a:solidFill>
              </a:rPr>
              <a:t>input</a:t>
            </a:r>
            <a:r>
              <a:rPr lang="en-GB" sz="800" dirty="0">
                <a:solidFill>
                  <a:schemeClr val="accent3"/>
                </a:solidFill>
              </a:rPr>
              <a:t> [31:0] WD, // write data (what we take from memory)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</a:t>
            </a:r>
            <a:r>
              <a:rPr lang="en-GB" sz="800" dirty="0">
                <a:solidFill>
                  <a:schemeClr val="accent1"/>
                </a:solidFill>
              </a:rPr>
              <a:t>output</a:t>
            </a:r>
            <a:r>
              <a:rPr lang="en-GB" sz="800" dirty="0">
                <a:solidFill>
                  <a:schemeClr val="accent3"/>
                </a:solidFill>
              </a:rPr>
              <a:t> [31:0] RD1, // output of RD1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</a:t>
            </a:r>
            <a:r>
              <a:rPr lang="en-GB" sz="800" dirty="0">
                <a:solidFill>
                  <a:schemeClr val="accent1"/>
                </a:solidFill>
              </a:rPr>
              <a:t>output</a:t>
            </a:r>
            <a:r>
              <a:rPr lang="en-GB" sz="800" dirty="0">
                <a:solidFill>
                  <a:schemeClr val="accent3"/>
                </a:solidFill>
              </a:rPr>
              <a:t> [31:0] RD2 // output of RD2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</a:t>
            </a:r>
            <a:r>
              <a:rPr lang="en-GB" sz="800" dirty="0">
                <a:solidFill>
                  <a:schemeClr val="bg1"/>
                </a:solidFill>
              </a:rPr>
              <a:t>reg</a:t>
            </a:r>
            <a:r>
              <a:rPr lang="en-GB" sz="800" dirty="0">
                <a:solidFill>
                  <a:schemeClr val="accent3"/>
                </a:solidFill>
              </a:rPr>
              <a:t> [31:0] REGCONTENT[31:0]; // 32 registers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</a:t>
            </a:r>
            <a:r>
              <a:rPr lang="en-GB" sz="800" dirty="0">
                <a:solidFill>
                  <a:schemeClr val="accent1"/>
                </a:solidFill>
              </a:rPr>
              <a:t>initial</a:t>
            </a:r>
            <a:r>
              <a:rPr lang="en-GB" sz="800" dirty="0">
                <a:solidFill>
                  <a:schemeClr val="accent3"/>
                </a:solidFill>
              </a:rPr>
              <a:t> </a:t>
            </a:r>
            <a:r>
              <a:rPr lang="en-GB" sz="800" dirty="0">
                <a:solidFill>
                  <a:schemeClr val="accent1"/>
                </a:solidFill>
              </a:rPr>
              <a:t>begin</a:t>
            </a:r>
            <a:r>
              <a:rPr lang="ro-RO" sz="800" dirty="0">
                <a:solidFill>
                  <a:schemeClr val="accent3"/>
                </a:solidFill>
              </a:rPr>
              <a:t> ... // (</a:t>
            </a:r>
            <a:r>
              <a:rPr lang="ro-RO" sz="800" dirty="0" err="1">
                <a:solidFill>
                  <a:schemeClr val="accent3"/>
                </a:solidFill>
              </a:rPr>
              <a:t>we</a:t>
            </a:r>
            <a:r>
              <a:rPr lang="ro-RO" sz="800" dirty="0">
                <a:solidFill>
                  <a:schemeClr val="accent3"/>
                </a:solidFill>
              </a:rPr>
              <a:t> </a:t>
            </a:r>
            <a:r>
              <a:rPr lang="ro-RO" sz="800" dirty="0" err="1">
                <a:solidFill>
                  <a:schemeClr val="accent3"/>
                </a:solidFill>
              </a:rPr>
              <a:t>initialize</a:t>
            </a:r>
            <a:r>
              <a:rPr lang="ro-RO" sz="800" dirty="0">
                <a:solidFill>
                  <a:schemeClr val="accent3"/>
                </a:solidFill>
              </a:rPr>
              <a:t> </a:t>
            </a:r>
            <a:r>
              <a:rPr lang="ro-RO" sz="800" dirty="0" err="1">
                <a:solidFill>
                  <a:schemeClr val="accent3"/>
                </a:solidFill>
              </a:rPr>
              <a:t>each</a:t>
            </a:r>
            <a:r>
              <a:rPr lang="ro-RO" sz="800" dirty="0">
                <a:solidFill>
                  <a:schemeClr val="accent3"/>
                </a:solidFill>
              </a:rPr>
              <a:t> </a:t>
            </a:r>
            <a:r>
              <a:rPr lang="ro-RO" sz="800" dirty="0" err="1">
                <a:solidFill>
                  <a:schemeClr val="accent3"/>
                </a:solidFill>
              </a:rPr>
              <a:t>register</a:t>
            </a:r>
            <a:r>
              <a:rPr lang="ro-RO" sz="800" dirty="0">
                <a:solidFill>
                  <a:schemeClr val="accent3"/>
                </a:solidFill>
              </a:rPr>
              <a:t> </a:t>
            </a:r>
            <a:r>
              <a:rPr lang="ro-RO" sz="800" dirty="0" err="1">
                <a:solidFill>
                  <a:schemeClr val="accent3"/>
                </a:solidFill>
              </a:rPr>
              <a:t>with</a:t>
            </a:r>
            <a:r>
              <a:rPr lang="ro-RO" sz="800" dirty="0">
                <a:solidFill>
                  <a:schemeClr val="accent3"/>
                </a:solidFill>
              </a:rPr>
              <a:t> 0)</a:t>
            </a:r>
            <a:endParaRPr lang="en-GB" sz="8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</a:t>
            </a:r>
            <a:r>
              <a:rPr lang="en-GB" sz="800" dirty="0">
                <a:solidFill>
                  <a:schemeClr val="accent1"/>
                </a:solidFill>
              </a:rPr>
              <a:t>always@</a:t>
            </a:r>
            <a:r>
              <a:rPr lang="en-GB" sz="800" dirty="0">
                <a:solidFill>
                  <a:schemeClr val="accent3"/>
                </a:solidFill>
              </a:rPr>
              <a:t>(</a:t>
            </a:r>
            <a:r>
              <a:rPr lang="en-GB" sz="800" dirty="0" err="1">
                <a:solidFill>
                  <a:schemeClr val="accent1"/>
                </a:solidFill>
              </a:rPr>
              <a:t>posedge</a:t>
            </a:r>
            <a:r>
              <a:rPr lang="en-GB" sz="800" dirty="0">
                <a:solidFill>
                  <a:schemeClr val="accent3"/>
                </a:solidFill>
              </a:rPr>
              <a:t> </a:t>
            </a:r>
            <a:r>
              <a:rPr lang="en-GB" sz="800" dirty="0" err="1">
                <a:solidFill>
                  <a:schemeClr val="accent3"/>
                </a:solidFill>
              </a:rPr>
              <a:t>clk</a:t>
            </a:r>
            <a:r>
              <a:rPr lang="en-GB" sz="800" dirty="0">
                <a:solidFill>
                  <a:schemeClr val="accent3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    if(WA &gt;= 5'b00001 &amp;&amp; REGWRITE)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        REGCONTENT[WA] &lt;= WD;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</a:t>
            </a:r>
            <a:r>
              <a:rPr lang="en-GB" sz="800" dirty="0">
                <a:solidFill>
                  <a:schemeClr val="accent1"/>
                </a:solidFill>
              </a:rPr>
              <a:t>assign</a:t>
            </a:r>
            <a:r>
              <a:rPr lang="en-GB" sz="800" dirty="0">
                <a:solidFill>
                  <a:schemeClr val="accent3"/>
                </a:solidFill>
              </a:rPr>
              <a:t> RD1 = REGCONTENT[RA1];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</a:t>
            </a:r>
            <a:r>
              <a:rPr lang="en-GB" sz="800" dirty="0">
                <a:solidFill>
                  <a:schemeClr val="accent1"/>
                </a:solidFill>
              </a:rPr>
              <a:t>assign</a:t>
            </a:r>
            <a:r>
              <a:rPr lang="en-GB" sz="800" dirty="0">
                <a:solidFill>
                  <a:schemeClr val="accent3"/>
                </a:solidFill>
              </a:rPr>
              <a:t> RD2 = REGCONTENT[RA2];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accent3"/>
                </a:solidFill>
              </a:rPr>
              <a:t>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 err="1">
                <a:solidFill>
                  <a:schemeClr val="accent1"/>
                </a:solidFill>
              </a:rPr>
              <a:t>endmodule</a:t>
            </a:r>
            <a:endParaRPr lang="en-GB" sz="800" dirty="0">
              <a:solidFill>
                <a:schemeClr val="accent1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>
                <a:solidFill>
                  <a:schemeClr val="accent3"/>
                </a:solidFill>
              </a:rPr>
              <a:t>Advanced</a:t>
            </a:r>
            <a:r>
              <a:rPr lang="ro-RO" sz="1400" dirty="0">
                <a:solidFill>
                  <a:schemeClr val="accent3"/>
                </a:solidFill>
              </a:rPr>
              <a:t> Micro </a:t>
            </a:r>
            <a:r>
              <a:rPr lang="ro-RO" sz="1400" dirty="0" err="1">
                <a:solidFill>
                  <a:schemeClr val="accent3"/>
                </a:solidFill>
              </a:rPr>
              <a:t>Devices</a:t>
            </a:r>
            <a:r>
              <a:rPr lang="ro-RO" sz="1400" dirty="0">
                <a:solidFill>
                  <a:schemeClr val="accent3"/>
                </a:solidFill>
              </a:rPr>
              <a:t> Inc.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i</a:t>
            </a:r>
            <a:r>
              <a:rPr lang="ro-RO" sz="1400" dirty="0" err="1">
                <a:solidFill>
                  <a:schemeClr val="accent3"/>
                </a:solidFill>
              </a:rPr>
              <a:t>ntroducere.v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t</a:t>
            </a:r>
            <a:r>
              <a:rPr lang="ro-RO" sz="1400" dirty="0" err="1">
                <a:solidFill>
                  <a:schemeClr val="accent3"/>
                </a:solidFill>
              </a:rPr>
              <a:t>op.v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72;p28">
            <a:extLst>
              <a:ext uri="{FF2B5EF4-FFF2-40B4-BE49-F238E27FC236}">
                <a16:creationId xmlns:a16="http://schemas.microsoft.com/office/drawing/2014/main" id="{E5FDDDC3-D227-BEA8-6272-C7FC7569E2F8}"/>
              </a:ext>
            </a:extLst>
          </p:cNvPr>
          <p:cNvSpPr txBox="1">
            <a:spLocks/>
          </p:cNvSpPr>
          <p:nvPr/>
        </p:nvSpPr>
        <p:spPr>
          <a:xfrm>
            <a:off x="4577977" y="1063175"/>
            <a:ext cx="439976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" dirty="0">
                <a:solidFill>
                  <a:schemeClr val="accent3"/>
                </a:solidFill>
              </a:rPr>
              <a:t>            </a:t>
            </a:r>
            <a:r>
              <a:rPr lang="en-GB" sz="600" dirty="0">
                <a:solidFill>
                  <a:schemeClr val="accent3"/>
                </a:solidFill>
              </a:rPr>
              <a:t>REGCONTENT[0] = 0; // zero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REGCONTENT[1] = 0; // at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REGCONTENT[2] = 0; // v0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REGCONTENT[3] = 0; // v1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REGCONTENT[4] = 0; // a0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REGCONTENT[5] = 0; // a1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REGCONTENT[6] = 0; // a2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REGCONTENT[7] = 0; // a3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REGCONTENT[8] = 0; // t0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REGCONTENT[9] = 0; // t1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REGCONTENT[10] = 0; // t2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REGCONTENT[11] = 0; // t3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REGCONTENT[12] = 0; // t4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REGCONTENT[13] = 0; // t5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REGCONTENT[14] = 0; // t6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REGCONTENT[15] = 0; // t7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REGCONTENT[16] = 0; // t8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REGCONTENT[17] = 0; // t9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REGCONTENT[18] = 0; // s0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REGCONTENT[19] = 0; // s1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REGCONTENT[20] = 0; // s2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REGCONTENT[21] = 0; // s3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REGCONTENT[22] = 0; // s4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REGCONTENT[23] = 0; // s5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REGCONTENT[24] = 0; // s6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REGCONTENT[25] = 0; // s7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REGCONTENT[26] = 0; // k0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REGCONTENT[27] = 0; // k1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REGCONTENT[28] = 0; // </a:t>
            </a:r>
            <a:r>
              <a:rPr lang="en-GB" sz="600" dirty="0" err="1">
                <a:solidFill>
                  <a:schemeClr val="accent3"/>
                </a:solidFill>
              </a:rPr>
              <a:t>gp</a:t>
            </a:r>
            <a:endParaRPr lang="en-GB" sz="6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REGCONTENT[29] = 0; // </a:t>
            </a:r>
            <a:r>
              <a:rPr lang="en-GB" sz="600" dirty="0" err="1">
                <a:solidFill>
                  <a:schemeClr val="accent3"/>
                </a:solidFill>
              </a:rPr>
              <a:t>sp</a:t>
            </a:r>
            <a:endParaRPr lang="en-GB" sz="6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REGCONTENT[30] = 0; // </a:t>
            </a:r>
            <a:r>
              <a:rPr lang="en-GB" sz="600" dirty="0" err="1">
                <a:solidFill>
                  <a:schemeClr val="accent3"/>
                </a:solidFill>
              </a:rPr>
              <a:t>fp</a:t>
            </a:r>
            <a:endParaRPr lang="en-GB" sz="6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solidFill>
                  <a:schemeClr val="accent3"/>
                </a:solidFill>
              </a:rPr>
              <a:t>            REGCONTENT[31] = 0; // </a:t>
            </a:r>
            <a:r>
              <a:rPr lang="en-GB" sz="600" dirty="0" err="1">
                <a:solidFill>
                  <a:schemeClr val="accent3"/>
                </a:solidFill>
              </a:rPr>
              <a:t>ra</a:t>
            </a:r>
            <a:endParaRPr lang="en-GB" sz="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55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Conținutul modulului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ro-RO" dirty="0">
                <a:solidFill>
                  <a:schemeClr val="accent2"/>
                </a:solidFill>
              </a:rPr>
              <a:t>IM</a:t>
            </a:r>
            <a:r>
              <a:rPr lang="en" dirty="0">
                <a:solidFill>
                  <a:schemeClr val="accent2"/>
                </a:solidFill>
              </a:rPr>
              <a:t>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233055" y="1063175"/>
            <a:ext cx="7290599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// instruction memory (ROM)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module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im</a:t>
            </a:r>
            <a:r>
              <a:rPr lang="en-US" dirty="0">
                <a:solidFill>
                  <a:schemeClr val="accent3"/>
                </a:solidFill>
              </a:rPr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       </a:t>
            </a:r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clk</a:t>
            </a:r>
            <a:r>
              <a:rPr lang="en-US" dirty="0">
                <a:solidFill>
                  <a:schemeClr val="accent3"/>
                </a:solidFill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       </a:t>
            </a:r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>
                <a:solidFill>
                  <a:schemeClr val="accent3"/>
                </a:solidFill>
              </a:rPr>
              <a:t> [31:0] ADDR,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      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reg</a:t>
            </a:r>
            <a:r>
              <a:rPr lang="en-US" dirty="0">
                <a:solidFill>
                  <a:schemeClr val="accent3"/>
                </a:solidFill>
              </a:rPr>
              <a:t> [31:0] INSTRUCTION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     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       </a:t>
            </a:r>
            <a:r>
              <a:rPr lang="en-US" dirty="0">
                <a:solidFill>
                  <a:schemeClr val="bg1"/>
                </a:solidFill>
              </a:rPr>
              <a:t>reg</a:t>
            </a:r>
            <a:r>
              <a:rPr lang="en-US" dirty="0">
                <a:solidFill>
                  <a:schemeClr val="accent3"/>
                </a:solidFill>
              </a:rPr>
              <a:t> [31:0] </a:t>
            </a:r>
            <a:r>
              <a:rPr lang="en-US" dirty="0" err="1">
                <a:solidFill>
                  <a:schemeClr val="accent3"/>
                </a:solidFill>
              </a:rPr>
              <a:t>rom_content</a:t>
            </a:r>
            <a:r>
              <a:rPr lang="en-US" dirty="0">
                <a:solidFill>
                  <a:schemeClr val="accent3"/>
                </a:solidFill>
              </a:rPr>
              <a:t> [255:0];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       </a:t>
            </a:r>
            <a:r>
              <a:rPr lang="en-US" dirty="0">
                <a:solidFill>
                  <a:schemeClr val="accent1"/>
                </a:solidFill>
              </a:rPr>
              <a:t>initial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           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readmemb</a:t>
            </a:r>
            <a:r>
              <a:rPr lang="en-US" dirty="0">
                <a:solidFill>
                  <a:schemeClr val="accent3"/>
                </a:solidFill>
              </a:rPr>
              <a:t> ("</a:t>
            </a:r>
            <a:r>
              <a:rPr lang="en-US" dirty="0" err="1">
                <a:solidFill>
                  <a:schemeClr val="accent3"/>
                </a:solidFill>
              </a:rPr>
              <a:t>rom_content.mem</a:t>
            </a:r>
            <a:r>
              <a:rPr lang="en-US" dirty="0">
                <a:solidFill>
                  <a:schemeClr val="accent3"/>
                </a:solidFill>
              </a:rPr>
              <a:t>", </a:t>
            </a:r>
            <a:r>
              <a:rPr lang="en-US" dirty="0" err="1">
                <a:solidFill>
                  <a:schemeClr val="accent3"/>
                </a:solidFill>
              </a:rPr>
              <a:t>rom_content</a:t>
            </a:r>
            <a:r>
              <a:rPr lang="en-US" dirty="0">
                <a:solidFill>
                  <a:schemeClr val="accent3"/>
                </a:solidFill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       </a:t>
            </a:r>
            <a:r>
              <a:rPr lang="en-US" dirty="0">
                <a:solidFill>
                  <a:schemeClr val="accent1"/>
                </a:solidFill>
              </a:rPr>
              <a:t>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       // to actually index rom content by multiples of 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       // we must divide PC by 4, so we ignore bit 1 and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       // </a:t>
            </a:r>
            <a:r>
              <a:rPr lang="ro-RO" dirty="0" err="1">
                <a:solidFill>
                  <a:schemeClr val="accent3"/>
                </a:solidFill>
              </a:rPr>
              <a:t>this</a:t>
            </a:r>
            <a:r>
              <a:rPr lang="ro-RO" dirty="0">
                <a:solidFill>
                  <a:schemeClr val="accent3"/>
                </a:solidFill>
              </a:rPr>
              <a:t> </a:t>
            </a:r>
            <a:r>
              <a:rPr lang="ro-RO" dirty="0" err="1">
                <a:solidFill>
                  <a:schemeClr val="accent3"/>
                </a:solidFill>
              </a:rPr>
              <a:t>way</a:t>
            </a:r>
            <a:r>
              <a:rPr lang="ro-RO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we</a:t>
            </a:r>
            <a:r>
              <a:rPr lang="ro-RO" dirty="0">
                <a:solidFill>
                  <a:schemeClr val="accent3"/>
                </a:solidFill>
              </a:rPr>
              <a:t> </a:t>
            </a:r>
            <a:r>
              <a:rPr lang="ro-RO" dirty="0" err="1">
                <a:solidFill>
                  <a:schemeClr val="accent3"/>
                </a:solidFill>
              </a:rPr>
              <a:t>can</a:t>
            </a:r>
            <a:r>
              <a:rPr lang="en-US" dirty="0">
                <a:solidFill>
                  <a:schemeClr val="accent3"/>
                </a:solidFill>
              </a:rPr>
              <a:t> index via multiples of 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       </a:t>
            </a:r>
            <a:r>
              <a:rPr lang="en-US" dirty="0">
                <a:solidFill>
                  <a:schemeClr val="accent1"/>
                </a:solidFill>
              </a:rPr>
              <a:t>always@(</a:t>
            </a:r>
            <a:r>
              <a:rPr lang="en-US" dirty="0" err="1">
                <a:solidFill>
                  <a:schemeClr val="accent1"/>
                </a:solidFill>
              </a:rPr>
              <a:t>posedge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clk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               if(ADDR[31:2] &lt;= 255) // maximum of 255 instructions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                   INSTRUCTION &lt;= </a:t>
            </a:r>
            <a:r>
              <a:rPr lang="en-US" dirty="0" err="1">
                <a:solidFill>
                  <a:schemeClr val="accent3"/>
                </a:solidFill>
              </a:rPr>
              <a:t>rom_content</a:t>
            </a:r>
            <a:r>
              <a:rPr lang="en-US" dirty="0">
                <a:solidFill>
                  <a:schemeClr val="accent3"/>
                </a:solidFill>
              </a:rPr>
              <a:t>[ADDR[31:2]];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               else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                   INSTRUCTION &lt;= 32'hffff;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endmodule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err="1">
                <a:solidFill>
                  <a:schemeClr val="accent3"/>
                </a:solidFill>
              </a:rPr>
              <a:t>Advanced</a:t>
            </a:r>
            <a:r>
              <a:rPr lang="ro-RO" sz="1400" dirty="0">
                <a:solidFill>
                  <a:schemeClr val="accent3"/>
                </a:solidFill>
              </a:rPr>
              <a:t> Micro </a:t>
            </a:r>
            <a:r>
              <a:rPr lang="ro-RO" sz="1400" dirty="0" err="1">
                <a:solidFill>
                  <a:schemeClr val="accent3"/>
                </a:solidFill>
              </a:rPr>
              <a:t>Devices</a:t>
            </a:r>
            <a:r>
              <a:rPr lang="ro-RO" sz="1400" dirty="0">
                <a:solidFill>
                  <a:schemeClr val="accent3"/>
                </a:solidFill>
              </a:rPr>
              <a:t> Inc.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i</a:t>
            </a:r>
            <a:r>
              <a:rPr lang="ro-RO" sz="1400" dirty="0" err="1">
                <a:solidFill>
                  <a:schemeClr val="accent3"/>
                </a:solidFill>
              </a:rPr>
              <a:t>ntroducere.v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>
                <a:solidFill>
                  <a:schemeClr val="accent3"/>
                </a:solidFill>
              </a:rPr>
              <a:t>t</a:t>
            </a:r>
            <a:r>
              <a:rPr lang="ro-RO" sz="1400" dirty="0" err="1">
                <a:solidFill>
                  <a:schemeClr val="accent3"/>
                </a:solidFill>
              </a:rPr>
              <a:t>op.v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221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5048</Words>
  <Application>Microsoft Office PowerPoint</Application>
  <PresentationFormat>On-screen Show (16:9)</PresentationFormat>
  <Paragraphs>625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Montserrat</vt:lpstr>
      <vt:lpstr>Fira Code</vt:lpstr>
      <vt:lpstr>Programming Language Workshop for Beginners by Slidesgo</vt:lpstr>
      <vt:lpstr>Implementarea arhitecturii {</vt:lpstr>
      <vt:lpstr>01</vt:lpstr>
      <vt:lpstr>01 {</vt:lpstr>
      <vt:lpstr>Schema Arhitecturii{ MIPS</vt:lpstr>
      <vt:lpstr>02 {</vt:lpstr>
      <vt:lpstr>Conținutul modulului ‘ALU’;</vt:lpstr>
      <vt:lpstr>Conținutul modulului ‘Control’;</vt:lpstr>
      <vt:lpstr>Conținutul modulului ‘REGBank’;</vt:lpstr>
      <vt:lpstr>Conținutul modulului ‘IM’;</vt:lpstr>
      <vt:lpstr>Conținutul modulului ‘DM’;</vt:lpstr>
      <vt:lpstr>Conținutul modulului ‘MIPS_PROC’;</vt:lpstr>
      <vt:lpstr>Conținutul modululelor ‘Display’;</vt:lpstr>
      <vt:lpstr>Conținutul modululelor ‘Display’;</vt:lpstr>
      <vt:lpstr>Conținutul modululelor ‘Display’;</vt:lpstr>
      <vt:lpstr>Conținutul modulului ‘Top’;</vt:lpstr>
      <vt:lpstr>Conținutul ‘rom_content.mem’;</vt:lpstr>
      <vt:lpstr>Simulare  Vivado</vt:lpstr>
      <vt:lpstr>03 {</vt:lpstr>
      <vt:lpstr>Probleme întâmpinate {</vt:lpstr>
      <vt:lpstr>Experiențe dobândite {</vt:lpstr>
      <vt:lpstr>Mulțumesc { pentru atenție!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Mihai EVO</cp:lastModifiedBy>
  <cp:revision>25</cp:revision>
  <dcterms:modified xsi:type="dcterms:W3CDTF">2024-07-21T18:43:32Z</dcterms:modified>
</cp:coreProperties>
</file>