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handoutMasterIdLst>
    <p:handoutMasterId r:id="rId55"/>
  </p:handoutMasterIdLst>
  <p:sldIdLst>
    <p:sldId id="338" r:id="rId2"/>
    <p:sldId id="335" r:id="rId3"/>
    <p:sldId id="373" r:id="rId4"/>
    <p:sldId id="385" r:id="rId5"/>
    <p:sldId id="384" r:id="rId6"/>
    <p:sldId id="387" r:id="rId7"/>
    <p:sldId id="388" r:id="rId8"/>
    <p:sldId id="389" r:id="rId9"/>
    <p:sldId id="390" r:id="rId10"/>
    <p:sldId id="391" r:id="rId11"/>
    <p:sldId id="392" r:id="rId12"/>
    <p:sldId id="400" r:id="rId13"/>
    <p:sldId id="446" r:id="rId14"/>
    <p:sldId id="450" r:id="rId15"/>
    <p:sldId id="374" r:id="rId16"/>
    <p:sldId id="386" r:id="rId17"/>
    <p:sldId id="336" r:id="rId18"/>
    <p:sldId id="395" r:id="rId19"/>
    <p:sldId id="401" r:id="rId20"/>
    <p:sldId id="448" r:id="rId21"/>
    <p:sldId id="396" r:id="rId22"/>
    <p:sldId id="443" r:id="rId23"/>
    <p:sldId id="399" r:id="rId24"/>
    <p:sldId id="397" r:id="rId25"/>
    <p:sldId id="398" r:id="rId26"/>
    <p:sldId id="402" r:id="rId27"/>
    <p:sldId id="407" r:id="rId28"/>
    <p:sldId id="337" r:id="rId29"/>
    <p:sldId id="417" r:id="rId30"/>
    <p:sldId id="405" r:id="rId31"/>
    <p:sldId id="408" r:id="rId32"/>
    <p:sldId id="445" r:id="rId33"/>
    <p:sldId id="409" r:id="rId34"/>
    <p:sldId id="410" r:id="rId35"/>
    <p:sldId id="413" r:id="rId36"/>
    <p:sldId id="412" r:id="rId37"/>
    <p:sldId id="423" r:id="rId38"/>
    <p:sldId id="418" r:id="rId39"/>
    <p:sldId id="425" r:id="rId40"/>
    <p:sldId id="426" r:id="rId41"/>
    <p:sldId id="427" r:id="rId42"/>
    <p:sldId id="432" r:id="rId43"/>
    <p:sldId id="433" r:id="rId44"/>
    <p:sldId id="428" r:id="rId45"/>
    <p:sldId id="429" r:id="rId46"/>
    <p:sldId id="424" r:id="rId47"/>
    <p:sldId id="419" r:id="rId48"/>
    <p:sldId id="420" r:id="rId49"/>
    <p:sldId id="436" r:id="rId50"/>
    <p:sldId id="370" r:id="rId51"/>
    <p:sldId id="334" r:id="rId52"/>
    <p:sldId id="403" r:id="rId53"/>
  </p:sldIdLst>
  <p:sldSz cx="9144000" cy="6858000" type="screen4x3"/>
  <p:notesSz cx="6881813" cy="9296400"/>
  <p:custDataLst>
    <p:tags r:id="rId5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F102DF86-0396-4FF6-82FB-92E785EDA54F}">
          <p14:sldIdLst>
            <p14:sldId id="338"/>
            <p14:sldId id="335"/>
          </p14:sldIdLst>
        </p14:section>
        <p14:section name="ASP.NET MVC Routing" id="{E4B1964F-0B58-4BAF-80A0-8CC6A976DD3E}">
          <p14:sldIdLst>
            <p14:sldId id="373"/>
            <p14:sldId id="385"/>
            <p14:sldId id="384"/>
            <p14:sldId id="387"/>
            <p14:sldId id="388"/>
            <p14:sldId id="389"/>
            <p14:sldId id="390"/>
            <p14:sldId id="391"/>
            <p14:sldId id="392"/>
            <p14:sldId id="400"/>
            <p14:sldId id="446"/>
            <p14:sldId id="450"/>
            <p14:sldId id="374"/>
            <p14:sldId id="386"/>
          </p14:sldIdLst>
        </p14:section>
        <p14:section name="Controllers and Actions" id="{48D1B37F-2AEC-4329-A78D-0EF2454D0412}">
          <p14:sldIdLst>
            <p14:sldId id="336"/>
            <p14:sldId id="395"/>
            <p14:sldId id="401"/>
            <p14:sldId id="448"/>
            <p14:sldId id="396"/>
            <p14:sldId id="443"/>
            <p14:sldId id="399"/>
            <p14:sldId id="397"/>
            <p14:sldId id="398"/>
            <p14:sldId id="402"/>
            <p14:sldId id="407"/>
          </p14:sldIdLst>
        </p14:section>
        <p14:section name="Razor Views" id="{7D9B0C67-5478-4A62-84D1-788B449A9966}">
          <p14:sldIdLst>
            <p14:sldId id="337"/>
            <p14:sldId id="417"/>
            <p14:sldId id="405"/>
            <p14:sldId id="408"/>
            <p14:sldId id="445"/>
            <p14:sldId id="409"/>
            <p14:sldId id="410"/>
            <p14:sldId id="413"/>
            <p14:sldId id="412"/>
            <p14:sldId id="423"/>
            <p14:sldId id="418"/>
            <p14:sldId id="425"/>
            <p14:sldId id="426"/>
            <p14:sldId id="427"/>
            <p14:sldId id="432"/>
            <p14:sldId id="433"/>
            <p14:sldId id="428"/>
            <p14:sldId id="429"/>
            <p14:sldId id="424"/>
          </p14:sldIdLst>
        </p14:section>
        <p14:section name="Areas" id="{4B8612F7-1EBE-4AB5-AE2C-84495B302C6F}">
          <p14:sldIdLst>
            <p14:sldId id="419"/>
            <p14:sldId id="420"/>
            <p14:sldId id="436"/>
          </p14:sldIdLst>
        </p14:section>
        <p14:section name="Summary and Questions" id="{BF8BA706-AE01-4B32-9077-3FC7844D949C}">
          <p14:sldIdLst>
            <p14:sldId id="370"/>
            <p14:sldId id="334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130" d="100"/>
          <a:sy n="130" d="100"/>
        </p:scale>
        <p:origin x="78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0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4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362200"/>
            <a:ext cx="4876800" cy="1524000"/>
          </a:xfrm>
        </p:spPr>
        <p:txBody>
          <a:bodyPr/>
          <a:lstStyle/>
          <a:p>
            <a:r>
              <a:rPr lang="en-US" dirty="0"/>
              <a:t>ASP.NET MVC Essentials</a:t>
            </a:r>
          </a:p>
        </p:txBody>
      </p:sp>
      <p:pic>
        <p:nvPicPr>
          <p:cNvPr id="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7943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2743200" cy="329602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6146" name="Picture 2" descr="http://www.awdp.org/images/market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80" y="4572000"/>
            <a:ext cx="24618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Users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ByUsername</a:t>
            </a:r>
            <a:endParaRPr lang="en-US" dirty="0" smtClean="0"/>
          </a:p>
          <a:p>
            <a:r>
              <a:rPr lang="en-US" dirty="0" smtClean="0"/>
              <a:t>Username: </a:t>
            </a:r>
            <a:r>
              <a:rPr lang="en-US" dirty="0" err="1" smtClean="0"/>
              <a:t>ivaylo.kenov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95" y="1320666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2832966" y="3168492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501041">
            <a:off x="3573381" y="3238133"/>
            <a:ext cx="2270216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http://localhost/Users/NikolayIT</a:t>
            </a:r>
          </a:p>
        </p:txBody>
      </p:sp>
    </p:spTree>
    <p:extLst>
      <p:ext uri="{BB962C8B-B14F-4D97-AF65-F5344CB8AC3E}">
        <p14:creationId xmlns:p14="http://schemas.microsoft.com/office/powerpoint/2010/main" val="329597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Users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ByUsername</a:t>
            </a:r>
            <a:endParaRPr lang="en-US" dirty="0" smtClean="0"/>
          </a:p>
          <a:p>
            <a:r>
              <a:rPr lang="en-US" dirty="0" smtClean="0"/>
              <a:t>Username: </a:t>
            </a:r>
            <a:r>
              <a:rPr lang="en-US" dirty="0" err="1" smtClean="0"/>
              <a:t>DefaultValue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95" y="1320666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2630962" y="3178777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7687604">
            <a:off x="4167012" y="3811743"/>
            <a:ext cx="105628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http://localhost/Users</a:t>
            </a:r>
          </a:p>
        </p:txBody>
      </p:sp>
    </p:spTree>
    <p:extLst>
      <p:ext uri="{BB962C8B-B14F-4D97-AF65-F5344CB8AC3E}">
        <p14:creationId xmlns:p14="http://schemas.microsoft.com/office/powerpoint/2010/main" val="131825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95" y="1320665"/>
            <a:ext cx="4457700" cy="2924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Result: 404 Not 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 rot="6593364">
            <a:off x="2630962" y="3178777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6200000">
            <a:off x="4569900" y="2855499"/>
            <a:ext cx="1380115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http://localhost/Users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9497" y="3721953"/>
            <a:ext cx="320922" cy="477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729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 are rules on the URL segments</a:t>
            </a:r>
          </a:p>
          <a:p>
            <a:r>
              <a:rPr lang="en-US" dirty="0" smtClean="0"/>
              <a:t>All the constraints are regular expression compatible with class Regex</a:t>
            </a:r>
          </a:p>
          <a:p>
            <a:r>
              <a:rPr lang="en-US" dirty="0" smtClean="0"/>
              <a:t>Defined as one of the </a:t>
            </a:r>
            <a:r>
              <a:rPr lang="en-US" dirty="0" err="1" smtClean="0"/>
              <a:t>routes.MapRoute</a:t>
            </a:r>
            <a:r>
              <a:rPr lang="en-US" dirty="0" smtClean="0"/>
              <a:t>(…) parameters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4114800"/>
            <a:ext cx="7296150" cy="1838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25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Route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381000" y="990599"/>
            <a:ext cx="835785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public class LocalhostConstraint : IRouteConstraint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  public bool Match(HttpContextBase httpContext,</a:t>
            </a:r>
          </a:p>
          <a:p>
            <a:r>
              <a:rPr lang="en-US" noProof="1" smtClean="0"/>
              <a:t>        Route route,</a:t>
            </a:r>
          </a:p>
          <a:p>
            <a:r>
              <a:rPr lang="en-US" noProof="1"/>
              <a:t> </a:t>
            </a:r>
            <a:r>
              <a:rPr lang="en-US" noProof="1" smtClean="0"/>
              <a:t>       string parameterName,</a:t>
            </a:r>
          </a:p>
          <a:p>
            <a:r>
              <a:rPr lang="en-US" noProof="1" smtClean="0"/>
              <a:t>        RouteValueDictionary values,</a:t>
            </a:r>
          </a:p>
          <a:p>
            <a:r>
              <a:rPr lang="en-US" noProof="1" smtClean="0"/>
              <a:t>        RouteDirection routeDirection)</a:t>
            </a:r>
          </a:p>
          <a:p>
            <a:r>
              <a:rPr lang="en-US" noProof="1" smtClean="0"/>
              <a:t>    {</a:t>
            </a:r>
          </a:p>
          <a:p>
            <a:r>
              <a:rPr lang="en-US" noProof="1" smtClean="0"/>
              <a:t>        return httpContext.Request.IsLocal;</a:t>
            </a:r>
          </a:p>
          <a:p>
            <a:r>
              <a:rPr lang="en-US" noProof="1" smtClean="0"/>
              <a:t>    }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380999" y="4695229"/>
            <a:ext cx="8357857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routes.MapRoute("Admin",</a:t>
            </a:r>
          </a:p>
          <a:p>
            <a:r>
              <a:rPr lang="en-US" noProof="1" smtClean="0"/>
              <a:t>                "Admin/{action}",</a:t>
            </a:r>
          </a:p>
          <a:p>
            <a:r>
              <a:rPr lang="en-US" noProof="1" smtClean="0"/>
              <a:t>                new { controller="Admin" },</a:t>
            </a:r>
          </a:p>
          <a:p>
            <a:r>
              <a:rPr lang="en-US" noProof="1" smtClean="0"/>
              <a:t>                new {isLocal = new LocalhostConstraint()}</a:t>
            </a:r>
          </a:p>
          <a:p>
            <a:r>
              <a:rPr lang="en-US" noProof="1" smtClean="0"/>
              <a:t>               );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8703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Routes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In actions we have access to a data structure called </a:t>
            </a:r>
            <a:r>
              <a:rPr lang="en-US" dirty="0" err="1" smtClean="0"/>
              <a:t>RouteData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err="1"/>
              <a:t>RouteData.Values</a:t>
            </a:r>
            <a:r>
              <a:rPr lang="en-US" dirty="0"/>
              <a:t>["controller</a:t>
            </a:r>
            <a:r>
              <a:rPr lang="en-US" dirty="0" smtClean="0"/>
              <a:t>"]</a:t>
            </a:r>
          </a:p>
          <a:p>
            <a:pPr lvl="1">
              <a:spcBef>
                <a:spcPts val="300"/>
              </a:spcBef>
            </a:pPr>
            <a:r>
              <a:rPr lang="en-US" dirty="0" err="1"/>
              <a:t>RouteData.Values</a:t>
            </a:r>
            <a:r>
              <a:rPr lang="en-US" dirty="0" smtClean="0"/>
              <a:t>["action"]</a:t>
            </a:r>
          </a:p>
          <a:p>
            <a:pPr lvl="1">
              <a:spcBef>
                <a:spcPts val="300"/>
              </a:spcBef>
            </a:pPr>
            <a:r>
              <a:rPr lang="en-US" dirty="0" err="1"/>
              <a:t>RouteData.Values</a:t>
            </a:r>
            <a:r>
              <a:rPr lang="en-US" dirty="0" smtClean="0"/>
              <a:t>["id"]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en-US" dirty="0" smtClean="0"/>
              <a:t>We can use </a:t>
            </a:r>
            <a:r>
              <a:rPr lang="en-US" dirty="0" err="1" smtClean="0"/>
              <a:t>NuGet</a:t>
            </a:r>
            <a:r>
              <a:rPr lang="en-US" dirty="0" smtClean="0"/>
              <a:t> package </a:t>
            </a:r>
            <a:r>
              <a:rPr lang="en-US" dirty="0" err="1" smtClean="0"/>
              <a:t>RouteDebugger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Install-Package </a:t>
            </a:r>
            <a:r>
              <a:rPr lang="en-US" dirty="0" err="1" smtClean="0"/>
              <a:t>RouteDebugger</a:t>
            </a:r>
            <a:endParaRPr lang="en-US" dirty="0" smtClean="0"/>
          </a:p>
          <a:p>
            <a:pPr lvl="2">
              <a:spcBef>
                <a:spcPts val="300"/>
              </a:spcBef>
            </a:pPr>
            <a:r>
              <a:rPr lang="en-US" dirty="0" err="1" smtClean="0"/>
              <a:t>Web.config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&lt;add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key="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RouteDebugger:Enabled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" value="true"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/&gt;</a:t>
            </a:r>
          </a:p>
          <a:p>
            <a:pPr>
              <a:spcBef>
                <a:spcPts val="300"/>
              </a:spcBef>
            </a:pPr>
            <a:r>
              <a:rPr lang="en-US" dirty="0"/>
              <a:t>We can </a:t>
            </a:r>
            <a:r>
              <a:rPr lang="en-US" dirty="0" smtClean="0"/>
              <a:t>also use Glimpse for debugging routes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35" y="1219200"/>
            <a:ext cx="5318731" cy="309086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Live Demo</a:t>
            </a:r>
            <a:r>
              <a:rPr lang="en-US" dirty="0" smtClean="0"/>
              <a:t>: Routes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90700" y="5715000"/>
            <a:ext cx="5562600" cy="4572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>
                <a:effectLst/>
              </a:rPr>
              <a:t>Controllers </a:t>
            </a:r>
            <a:r>
              <a:rPr lang="en-US" dirty="0" smtClean="0">
                <a:effectLst/>
              </a:rPr>
              <a:t>and Actions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56912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brain </a:t>
            </a:r>
            <a:r>
              <a:rPr lang="en-US" dirty="0"/>
              <a:t>of the application</a:t>
            </a:r>
          </a:p>
        </p:txBody>
      </p:sp>
      <p:pic>
        <p:nvPicPr>
          <p:cNvPr id="2050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68592"/>
            <a:ext cx="5638800" cy="3756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81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Controllers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component of the MVC pattern</a:t>
            </a:r>
            <a:endParaRPr lang="en-US" dirty="0"/>
          </a:p>
          <a:p>
            <a:r>
              <a:rPr lang="en-US" dirty="0" smtClean="0"/>
              <a:t>All the controllers should be available in a folder by name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Controllers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Controller naming standard should be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nameController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 (convention)</a:t>
            </a:r>
          </a:p>
          <a:p>
            <a:r>
              <a:rPr lang="en-US" dirty="0" smtClean="0"/>
              <a:t>Routers instantiate controllers in every request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All requests are mapped to a specific action</a:t>
            </a:r>
          </a:p>
          <a:p>
            <a:r>
              <a:rPr lang="en-US" dirty="0" smtClean="0"/>
              <a:t>Every controller should inherit Controller class</a:t>
            </a:r>
          </a:p>
          <a:p>
            <a:pPr lvl="1"/>
            <a:r>
              <a:rPr lang="en-US" dirty="0" smtClean="0"/>
              <a:t>Access to Request (context) and </a:t>
            </a:r>
            <a:r>
              <a:rPr lang="en-US" dirty="0" err="1" smtClean="0"/>
              <a:t>HttpContext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are the ultimate request </a:t>
            </a:r>
            <a:r>
              <a:rPr lang="en-US" dirty="0" smtClean="0"/>
              <a:t>destination</a:t>
            </a:r>
          </a:p>
          <a:p>
            <a:pPr lvl="1"/>
            <a:r>
              <a:rPr lang="en-US" dirty="0"/>
              <a:t>Public controller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Non-static</a:t>
            </a:r>
          </a:p>
          <a:p>
            <a:pPr lvl="1"/>
            <a:r>
              <a:rPr lang="en-US" dirty="0"/>
              <a:t>No return value </a:t>
            </a:r>
            <a:r>
              <a:rPr lang="en-US" dirty="0" smtClean="0"/>
              <a:t>restrictions</a:t>
            </a:r>
          </a:p>
          <a:p>
            <a:r>
              <a:rPr lang="en-US" dirty="0" smtClean="0"/>
              <a:t>Actions </a:t>
            </a:r>
            <a:r>
              <a:rPr lang="en-US" dirty="0"/>
              <a:t>typically return an </a:t>
            </a:r>
            <a:r>
              <a:rPr lang="en-US" dirty="0" err="1"/>
              <a:t>ActionResult</a:t>
            </a:r>
            <a:r>
              <a:rPr lang="en-US" dirty="0"/>
              <a:t> 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4343400"/>
            <a:ext cx="4629150" cy="1295400"/>
          </a:xfrm>
          <a:prstGeom prst="roundRect">
            <a:avLst>
              <a:gd name="adj" fmla="val 59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34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bg-BG" dirty="0" smtClean="0"/>
          </a:p>
          <a:p>
            <a:pPr lvl="1"/>
            <a:r>
              <a:rPr lang="en-US" dirty="0" smtClean="0"/>
              <a:t>Route constraints</a:t>
            </a:r>
          </a:p>
          <a:p>
            <a:r>
              <a:rPr lang="en-US" dirty="0"/>
              <a:t>Controllers and </a:t>
            </a:r>
            <a:r>
              <a:rPr lang="en-US" dirty="0" smtClean="0"/>
              <a:t>Actions</a:t>
            </a:r>
            <a:endParaRPr lang="bg-BG" dirty="0" smtClean="0"/>
          </a:p>
          <a:p>
            <a:pPr lvl="1"/>
            <a:r>
              <a:rPr lang="en-US" dirty="0" smtClean="0"/>
              <a:t>Action results and filters</a:t>
            </a:r>
          </a:p>
          <a:p>
            <a:r>
              <a:rPr lang="en-US" dirty="0" smtClean="0"/>
              <a:t>Razor Views</a:t>
            </a:r>
          </a:p>
          <a:p>
            <a:pPr lvl="1"/>
            <a:r>
              <a:rPr lang="en-US" dirty="0" smtClean="0"/>
              <a:t>Layout and sections</a:t>
            </a:r>
          </a:p>
          <a:p>
            <a:pPr lvl="1"/>
            <a:r>
              <a:rPr lang="en-US" dirty="0" smtClean="0"/>
              <a:t>Helpers</a:t>
            </a:r>
          </a:p>
          <a:p>
            <a:pPr lvl="1"/>
            <a:r>
              <a:rPr lang="en-US" dirty="0" smtClean="0"/>
              <a:t>Partial views</a:t>
            </a:r>
          </a:p>
          <a:p>
            <a:r>
              <a:rPr lang="en-US" dirty="0" smtClean="0"/>
              <a:t>Areas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465999" y="3135181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8783" y="929185"/>
            <a:ext cx="2616657" cy="25720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122" name="Picture 2" descr="http://i.msdn.microsoft.com/dd942833.fig02_L(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66800"/>
            <a:ext cx="7143750" cy="53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7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/>
              <a:t>Controller action response to a browser request</a:t>
            </a:r>
          </a:p>
          <a:p>
            <a:r>
              <a:rPr lang="en-US" dirty="0"/>
              <a:t>Inherits from the base </a:t>
            </a:r>
            <a:r>
              <a:rPr lang="en-US" dirty="0" err="1"/>
              <a:t>ActionResult</a:t>
            </a:r>
            <a:r>
              <a:rPr lang="en-US" dirty="0"/>
              <a:t> class</a:t>
            </a:r>
          </a:p>
          <a:p>
            <a:r>
              <a:rPr lang="en-US" dirty="0"/>
              <a:t>Different results </a:t>
            </a:r>
            <a:r>
              <a:rPr lang="en-US" dirty="0" smtClean="0"/>
              <a:t>types: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29140"/>
              </p:ext>
            </p:extLst>
          </p:nvPr>
        </p:nvGraphicFramePr>
        <p:xfrm>
          <a:off x="609600" y="3716655"/>
          <a:ext cx="7924800" cy="21818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4322"/>
                <a:gridCol w="3155894"/>
                <a:gridCol w="2454584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3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FileContentResult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FilePathResult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FileStreamResult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contents of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5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</a:t>
            </a:r>
            <a:r>
              <a:rPr lang="en-US" dirty="0" smtClean="0"/>
              <a:t>Results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94613"/>
              </p:ext>
            </p:extLst>
          </p:nvPr>
        </p:nvGraphicFramePr>
        <p:xfrm>
          <a:off x="609600" y="1445895"/>
          <a:ext cx="7734300" cy="43453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7000"/>
                <a:gridCol w="2801697"/>
                <a:gridCol w="2265603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HttpUnauthorizedResult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HTTP 403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script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data in JSON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Redirects the client to a new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RedirectPermanent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to another action, or another controller’s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RedirectToAction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PartialViewResult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 is the responsibility of a view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PartialView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71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ASP.NET MVC maps the data from the HTTP request to action parameters in few ways:</a:t>
            </a:r>
          </a:p>
          <a:p>
            <a:pPr lvl="1"/>
            <a:r>
              <a:rPr lang="en-US" dirty="0" smtClean="0"/>
              <a:t>Routing engine can pass parameters to actions</a:t>
            </a:r>
          </a:p>
          <a:p>
            <a:pPr lvl="2"/>
            <a:r>
              <a:rPr lang="en-US" dirty="0"/>
              <a:t>http://localhost/Users/NikolayIT</a:t>
            </a:r>
          </a:p>
          <a:p>
            <a:pPr lvl="2"/>
            <a:r>
              <a:rPr lang="en-US" dirty="0" smtClean="0"/>
              <a:t>Routing pattern: Users/{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username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URL query string can contains parameters</a:t>
            </a:r>
          </a:p>
          <a:p>
            <a:pPr lvl="2"/>
            <a:r>
              <a:rPr lang="en-US" dirty="0" smtClean="0"/>
              <a:t>/Users/</a:t>
            </a:r>
            <a:r>
              <a:rPr lang="en-US" dirty="0" err="1" smtClean="0"/>
              <a:t>ByUsername?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username</a:t>
            </a:r>
            <a:r>
              <a:rPr lang="en-US" dirty="0" smtClean="0"/>
              <a:t>=</a:t>
            </a:r>
            <a:r>
              <a:rPr lang="en-US" dirty="0" err="1" smtClean="0"/>
              <a:t>NikolayIT</a:t>
            </a:r>
            <a:endParaRPr lang="en-US" dirty="0" smtClean="0"/>
          </a:p>
          <a:p>
            <a:pPr lvl="1"/>
            <a:r>
              <a:rPr lang="en-US" dirty="0" smtClean="0"/>
              <a:t>HTTP post data can also contain parameters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5572125"/>
            <a:ext cx="4991100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2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ActionName(string name)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AcceptVerbs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HttpPost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HttpGet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HttpDelete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HttpOptions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NonAction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RequireHttps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ChildActionOnly</a:t>
            </a:r>
            <a:r>
              <a:rPr lang="en-US" dirty="0" smtClean="0"/>
              <a:t> – Only for </a:t>
            </a:r>
            <a:r>
              <a:rPr lang="en-US" dirty="0" err="1" smtClean="0"/>
              <a:t>Html.Action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327" y="1828800"/>
            <a:ext cx="5328745" cy="2971800"/>
          </a:xfrm>
          <a:prstGeom prst="roundRect">
            <a:avLst>
              <a:gd name="adj" fmla="val 487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3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Apply pre- and post-processing logic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Similar to HTTP Modules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Can be applied to actions and to 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Global filters can be registered in GlobalFilters. Filters (or in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/App_Start/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FilterConfig.cs</a:t>
            </a:r>
            <a:r>
              <a:rPr lang="en-US" dirty="0" smtClean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84234"/>
              </p:ext>
            </p:extLst>
          </p:nvPr>
        </p:nvGraphicFramePr>
        <p:xfrm>
          <a:off x="609600" y="3662303"/>
          <a:ext cx="8001000" cy="2928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5037"/>
                <a:gridCol w="4615963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OutputCache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 the output of a controller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ValidateInput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 off request validation and allow dangerous input (html tags)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Restrict an action to authorized users or roles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ValidateAntiForgeryToken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Helps prevent cross site request forgeries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HandleError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specify a view to render in the event of an unhandled exception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4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Action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C# class file in /Filters/</a:t>
            </a:r>
          </a:p>
          <a:p>
            <a:r>
              <a:rPr lang="en-US" dirty="0" smtClean="0"/>
              <a:t>Inherit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ActionFilterAttribute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We can override:</a:t>
            </a:r>
          </a:p>
          <a:p>
            <a:pPr lvl="1"/>
            <a:r>
              <a:rPr lang="en-US" noProof="1" smtClean="0"/>
              <a:t>OnActionExecuting(ActionExecutingContext)</a:t>
            </a:r>
          </a:p>
          <a:p>
            <a:pPr lvl="1"/>
            <a:r>
              <a:rPr lang="en-US" noProof="1" smtClean="0"/>
              <a:t>OnActionExecuted(ActionExecutedContext)</a:t>
            </a:r>
          </a:p>
          <a:p>
            <a:pPr lvl="1"/>
            <a:r>
              <a:rPr lang="en-US" noProof="1" smtClean="0"/>
              <a:t>OnResultExecuting(ResultExecutingContext)</a:t>
            </a:r>
          </a:p>
          <a:p>
            <a:pPr lvl="1"/>
            <a:r>
              <a:rPr lang="en-US" noProof="1" smtClean="0"/>
              <a:t>OnResultExecuted(ResultExecutedContext)</a:t>
            </a:r>
          </a:p>
          <a:p>
            <a:r>
              <a:rPr lang="en-US" dirty="0" smtClean="0"/>
              <a:t>We can apply our new attribute to a controller, method or globally in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GlobalFilters.Filters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6800"/>
            <a:ext cx="2443655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37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Action </a:t>
            </a:r>
            <a:r>
              <a:rPr lang="en-US" dirty="0" smtClean="0"/>
              <a:t>Filter (2)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077200" cy="4401205"/>
          </a:xfrm>
        </p:spPr>
        <p:txBody>
          <a:bodyPr/>
          <a:lstStyle/>
          <a:p>
            <a:r>
              <a:rPr lang="en-US" b="0" dirty="0"/>
              <a:t>public class </a:t>
            </a:r>
            <a:r>
              <a:rPr lang="en-US" b="0" dirty="0" err="1"/>
              <a:t>LogAttribute</a:t>
            </a:r>
            <a:r>
              <a:rPr lang="en-US" b="0" dirty="0"/>
              <a:t> : </a:t>
            </a:r>
            <a:r>
              <a:rPr lang="en-US" b="0" dirty="0" err="1" smtClean="0"/>
              <a:t>ActionFilterAttribute</a:t>
            </a:r>
            <a:endParaRPr lang="en-US" b="0" dirty="0" smtClean="0"/>
          </a:p>
          <a:p>
            <a:r>
              <a:rPr lang="en-US" b="0" dirty="0" smtClean="0"/>
              <a:t>{</a:t>
            </a:r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OnActionExecuting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ActionExecutingContext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</a:t>
            </a:r>
            <a:r>
              <a:rPr lang="en-US" b="0" dirty="0"/>
              <a:t> </a:t>
            </a:r>
            <a:r>
              <a:rPr lang="en-US" b="0" dirty="0" smtClean="0"/>
              <a:t>}</a:t>
            </a:r>
          </a:p>
          <a:p>
            <a:endParaRPr lang="en-US" b="0" dirty="0"/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OnActionExecuted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ActionExecutedContext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 </a:t>
            </a:r>
            <a:r>
              <a:rPr lang="en-US" b="0" dirty="0" smtClean="0"/>
              <a:t>}</a:t>
            </a:r>
          </a:p>
          <a:p>
            <a:endParaRPr lang="en-US" b="0" dirty="0"/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OnResultExecuting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ResultExecutingContext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 </a:t>
            </a:r>
            <a:r>
              <a:rPr lang="en-US" b="0" dirty="0" smtClean="0"/>
              <a:t>}</a:t>
            </a:r>
          </a:p>
          <a:p>
            <a:endParaRPr lang="en-US" b="0" dirty="0"/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OnResultExecuted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ResultExecutedContext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 </a:t>
            </a:r>
            <a:r>
              <a:rPr lang="en-US" b="0" dirty="0" smtClean="0"/>
              <a:t>}</a:t>
            </a:r>
          </a:p>
          <a:p>
            <a:r>
              <a:rPr lang="en-US" b="0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676400" y="5537537"/>
            <a:ext cx="6781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[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Log]</a:t>
            </a:r>
          </a:p>
          <a:p>
            <a:r>
              <a:rPr lang="en-US" b="0" dirty="0" smtClean="0"/>
              <a:t>public </a:t>
            </a:r>
            <a:r>
              <a:rPr lang="en-US" b="0" dirty="0"/>
              <a:t>class </a:t>
            </a:r>
            <a:r>
              <a:rPr lang="en-US" b="0" dirty="0" err="1"/>
              <a:t>DepartmentController</a:t>
            </a:r>
            <a:r>
              <a:rPr lang="en-US" b="0" dirty="0"/>
              <a:t> : Controller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// ...</a:t>
            </a:r>
            <a:r>
              <a:rPr lang="en-US" b="0" dirty="0"/>
              <a:t>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Razor Views</a:t>
            </a:r>
            <a:endParaRPr lang="en-US" dirty="0"/>
          </a:p>
        </p:txBody>
      </p:sp>
      <p:pic>
        <p:nvPicPr>
          <p:cNvPr id="2050" name="Picture 2" descr="http://www.dotnetspider.com/attachments/Forums/285038-26239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" y="2209800"/>
            <a:ext cx="5254625" cy="3923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0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templates</a:t>
            </a:r>
            <a:r>
              <a:rPr lang="en-US" dirty="0" smtClean="0"/>
              <a:t> of the application</a:t>
            </a:r>
          </a:p>
          <a:p>
            <a:r>
              <a:rPr lang="en-US" dirty="0" smtClean="0"/>
              <a:t>A lot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 engines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View engines execute code and provide HTML</a:t>
            </a:r>
          </a:p>
          <a:p>
            <a:pPr lvl="1"/>
            <a:r>
              <a:rPr lang="en-US" dirty="0" smtClean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Razor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WebForms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We can pass data to views through </a:t>
            </a:r>
            <a:r>
              <a:rPr lang="en-US" dirty="0" err="1" smtClean="0"/>
              <a:t>ViewBag</a:t>
            </a:r>
            <a:r>
              <a:rPr lang="en-US" dirty="0" smtClean="0"/>
              <a:t>, </a:t>
            </a:r>
            <a:r>
              <a:rPr lang="en-US" dirty="0" err="1" smtClean="0"/>
              <a:t>ViewData</a:t>
            </a:r>
            <a:r>
              <a:rPr lang="en-US" dirty="0"/>
              <a:t> </a:t>
            </a:r>
            <a:r>
              <a:rPr lang="en-US" dirty="0" smtClean="0"/>
              <a:t>and Model (strongly-typed views)</a:t>
            </a:r>
          </a:p>
          <a:p>
            <a:r>
              <a:rPr lang="en-US" dirty="0" smtClean="0"/>
              <a:t>Views support master pages (layout views)</a:t>
            </a:r>
          </a:p>
          <a:p>
            <a:r>
              <a:rPr lang="en-US" dirty="0" smtClean="0"/>
              <a:t>Other views can be rendered (partial views)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  <p:pic>
        <p:nvPicPr>
          <p:cNvPr id="6" name="Picture 2" descr="http://www.ciscorouting.com/routing_eng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340" y="2438400"/>
            <a:ext cx="5357320" cy="3648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 smtClean="0"/>
              <a:t>Based </a:t>
            </a:r>
            <a:r>
              <a:rPr lang="en-US" dirty="0"/>
              <a:t>on the C# programming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Enables the programmer to use an HTML construction workflow</a:t>
            </a:r>
          </a:p>
          <a:p>
            <a:r>
              <a:rPr lang="en-US" dirty="0" smtClean="0"/>
              <a:t>Code-focused </a:t>
            </a:r>
            <a:r>
              <a:rPr lang="en-US" dirty="0"/>
              <a:t>templating approach, with minimal transition </a:t>
            </a:r>
            <a:r>
              <a:rPr lang="en-US" dirty="0" smtClean="0"/>
              <a:t>between </a:t>
            </a:r>
            <a:r>
              <a:rPr lang="en-US" dirty="0"/>
              <a:t>HTML and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Razor syntax starts code blocks with a @ character and does not require explicit closing of the code-block</a:t>
            </a:r>
            <a:endParaRPr lang="en-US" dirty="0" smtClean="0"/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800540"/>
            <a:ext cx="2287140" cy="1358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5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Compact, Expressive, and </a:t>
            </a:r>
            <a:r>
              <a:rPr lang="en-US" dirty="0" smtClean="0"/>
              <a:t>Fluid</a:t>
            </a:r>
          </a:p>
          <a:p>
            <a:pPr lvl="1"/>
            <a:r>
              <a:rPr lang="en-US" dirty="0" smtClean="0"/>
              <a:t>Smart </a:t>
            </a:r>
            <a:r>
              <a:rPr lang="en-US" dirty="0"/>
              <a:t>enough to </a:t>
            </a:r>
            <a:r>
              <a:rPr lang="en-US" dirty="0" smtClean="0"/>
              <a:t>differ HTML from code</a:t>
            </a:r>
          </a:p>
          <a:p>
            <a:r>
              <a:rPr lang="en-US" dirty="0"/>
              <a:t>Easy to </a:t>
            </a:r>
            <a:r>
              <a:rPr lang="en-US" dirty="0" smtClean="0"/>
              <a:t>Learn</a:t>
            </a:r>
          </a:p>
          <a:p>
            <a:r>
              <a:rPr lang="en-US" dirty="0"/>
              <a:t>Is not a new </a:t>
            </a:r>
            <a:r>
              <a:rPr lang="en-US" dirty="0" smtClean="0"/>
              <a:t>language</a:t>
            </a:r>
          </a:p>
          <a:p>
            <a:r>
              <a:rPr lang="en-US" dirty="0"/>
              <a:t>Works with any Text </a:t>
            </a:r>
            <a:r>
              <a:rPr lang="en-US" dirty="0" smtClean="0"/>
              <a:t>Editor</a:t>
            </a:r>
          </a:p>
          <a:p>
            <a:r>
              <a:rPr lang="en-US" dirty="0"/>
              <a:t>Has great </a:t>
            </a:r>
            <a:r>
              <a:rPr lang="en-US" dirty="0" err="1" smtClean="0"/>
              <a:t>Intellisense</a:t>
            </a:r>
            <a:endParaRPr lang="en-US" dirty="0" smtClean="0"/>
          </a:p>
          <a:p>
            <a:pPr lvl="1"/>
            <a:r>
              <a:rPr lang="en-US" dirty="0" smtClean="0"/>
              <a:t>Built in Visual Studio</a:t>
            </a:r>
          </a:p>
          <a:p>
            <a:r>
              <a:rPr lang="en-US" dirty="0"/>
              <a:t>Unit </a:t>
            </a:r>
            <a:r>
              <a:rPr lang="en-US" dirty="0" smtClean="0"/>
              <a:t>Testable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/>
              <a:t>requiring a controller or web-server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82418" y="2286000"/>
            <a:ext cx="1866182" cy="838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82418" y="3702889"/>
            <a:ext cx="1866182" cy="838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982418" y="5119778"/>
            <a:ext cx="1866182" cy="838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Output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20396" y="2853904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0396" y="4259389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26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Pass Data to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ViewBag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(dynamic type):</a:t>
            </a:r>
          </a:p>
          <a:p>
            <a:pPr lvl="1"/>
            <a:r>
              <a:rPr lang="en-US" sz="2800" dirty="0"/>
              <a:t>Action: 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ViewBag.Message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"Hello World!";</a:t>
            </a:r>
          </a:p>
          <a:p>
            <a:pPr lvl="1"/>
            <a:r>
              <a:rPr lang="en-US" sz="2800" dirty="0"/>
              <a:t>View: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ViewBag.Message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Strongly-typed </a:t>
            </a:r>
            <a:r>
              <a:rPr lang="en-US" dirty="0" smtClean="0"/>
              <a:t>views:</a:t>
            </a:r>
          </a:p>
          <a:p>
            <a:pPr lvl="1"/>
            <a:r>
              <a:rPr lang="en-US" sz="2800" dirty="0"/>
              <a:t>Action: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return View(model);</a:t>
            </a:r>
          </a:p>
          <a:p>
            <a:pPr lvl="1"/>
            <a:r>
              <a:rPr lang="en-US" sz="2800" dirty="0"/>
              <a:t>View: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@model 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ModelDataType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;</a:t>
            </a:r>
          </a:p>
          <a:p>
            <a:r>
              <a:rPr lang="en-US" dirty="0"/>
              <a:t>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ViewData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(dictionary)</a:t>
            </a:r>
          </a:p>
          <a:p>
            <a:pPr lvl="1"/>
            <a:r>
              <a:rPr lang="en-US" sz="2800" dirty="0" smtClean="0"/>
              <a:t>Action: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ViewData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["Message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"] = "Hello World!";</a:t>
            </a:r>
          </a:p>
          <a:p>
            <a:pPr lvl="1"/>
            <a:r>
              <a:rPr lang="en-US" sz="2800" dirty="0" smtClean="0"/>
              <a:t>View: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ViewData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["Message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"]</a:t>
            </a:r>
          </a:p>
          <a:p>
            <a:pPr lvl="1"/>
            <a:endParaRPr lang="en-US" dirty="0">
              <a:solidFill>
                <a:srgbClr val="F5FFE0"/>
              </a:solidFill>
              <a:latin typeface="Corbel" panose="020B0503020204020204" pitchFamily="34" charset="0"/>
            </a:endParaRP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0883" y="2617191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77916" y="2617191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56387" y="2618842"/>
            <a:ext cx="2137607" cy="10140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Output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14689" y="2591626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722" y="2617191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55" y="3868901"/>
            <a:ext cx="3986541" cy="2175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55" y="1295400"/>
            <a:ext cx="3657600" cy="1111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142" y="4942106"/>
            <a:ext cx="2880233" cy="1005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308" y="1395744"/>
            <a:ext cx="2311492" cy="910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Left Arrow 15"/>
          <p:cNvSpPr/>
          <p:nvPr/>
        </p:nvSpPr>
        <p:spPr>
          <a:xfrm rot="1302713">
            <a:off x="5030318" y="4594017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4450474">
            <a:off x="2892711" y="4951596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 rot="4084614">
            <a:off x="1938419" y="3886682"/>
            <a:ext cx="343524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57400" y="956846"/>
            <a:ext cx="20425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ByUsername.cshtml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2259" y="3532505"/>
            <a:ext cx="1781716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UsersController.cs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97345" y="4597107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UserModel.cs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 rot="13831493">
            <a:off x="3067386" y="3099664"/>
            <a:ext cx="4487213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74771" y="1050745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HTML Output</a:t>
            </a:r>
          </a:p>
        </p:txBody>
      </p:sp>
    </p:spTree>
    <p:extLst>
      <p:ext uri="{BB962C8B-B14F-4D97-AF65-F5344CB8AC3E}">
        <p14:creationId xmlns:p14="http://schemas.microsoft.com/office/powerpoint/2010/main" val="233665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19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For </a:t>
            </a:r>
            <a:r>
              <a:rPr lang="en-US" dirty="0"/>
              <a:t>values (HTML </a:t>
            </a:r>
            <a:r>
              <a:rPr lang="en-US" dirty="0" smtClean="0"/>
              <a:t>encoded)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@{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…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}</a:t>
            </a:r>
            <a:r>
              <a:rPr lang="en-US" dirty="0" smtClean="0"/>
              <a:t> – For </a:t>
            </a:r>
            <a:r>
              <a:rPr lang="en-US" dirty="0"/>
              <a:t>code </a:t>
            </a:r>
            <a:r>
              <a:rPr lang="en-US" dirty="0" smtClean="0"/>
              <a:t>blocks (keep the view simple!)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2925" y="1541252"/>
            <a:ext cx="7086600" cy="1143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Current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is: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DateTime.Now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!!!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Not HTML encoded value: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Html.Raw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someVar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82925" y="3581400"/>
            <a:ext cx="7086600" cy="2971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"Energy drink";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if (Model != null)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else if 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ViewBag.ProductName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!= null)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ViewBag.ProductName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&lt;p&gt;Product "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has been added in your shopping cart&lt;/p&gt;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61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If, else, for, </a:t>
            </a:r>
            <a:r>
              <a:rPr lang="en-US" dirty="0" err="1" smtClean="0"/>
              <a:t>foreach</a:t>
            </a:r>
            <a:r>
              <a:rPr lang="en-US" dirty="0" smtClean="0"/>
              <a:t>, etc. C# statements</a:t>
            </a:r>
          </a:p>
          <a:p>
            <a:pPr lvl="1"/>
            <a:r>
              <a:rPr lang="en-US" dirty="0"/>
              <a:t>HTML markup lines can be included at any </a:t>
            </a:r>
            <a:r>
              <a:rPr lang="en-US" dirty="0" smtClean="0"/>
              <a:t>part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@:</a:t>
            </a:r>
            <a:r>
              <a:rPr lang="en-US" dirty="0"/>
              <a:t> – For plain text </a:t>
            </a:r>
            <a:r>
              <a:rPr lang="en-US" dirty="0" smtClean="0"/>
              <a:t>line to </a:t>
            </a:r>
            <a:r>
              <a:rPr lang="en-US" dirty="0"/>
              <a:t>be </a:t>
            </a:r>
            <a:r>
              <a:rPr lang="en-US" dirty="0" smtClean="0"/>
              <a:t>rendered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8700" y="2819400"/>
            <a:ext cx="7086600" cy="36576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class="products-list"&gt;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Model.Products.Count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== 0)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&lt;p&gt;Sorry, no products found!&lt;/p&gt;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@:List of the products found: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foreach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in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Model.Products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&lt;b&gt;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product.Name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&lt;/b&gt;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0968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Comments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What about "@" and emails?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1447800"/>
            <a:ext cx="7086600" cy="2590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A Razor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*@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//A C#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</a:t>
            </a:r>
          </a:p>
          <a:p>
            <a:endParaRPr lang="en-US" sz="1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/* A Multi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line C#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*/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4991100"/>
            <a:ext cx="7086600" cy="12573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This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the sign that separates email names from domains: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@@&lt;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And this is how smart Razor is: spam_me@gmail.com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3249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@(…)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Explicit code expression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@using </a:t>
            </a:r>
            <a:r>
              <a:rPr lang="en-US" dirty="0"/>
              <a:t>– </a:t>
            </a:r>
            <a:r>
              <a:rPr lang="en-US" dirty="0" smtClean="0"/>
              <a:t>for </a:t>
            </a:r>
            <a:r>
              <a:rPr lang="en-US" dirty="0"/>
              <a:t>including namespace into view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@model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for </a:t>
            </a:r>
            <a:r>
              <a:rPr lang="en-US" dirty="0" smtClean="0"/>
              <a:t>defining the model for the view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2924" y="1676400"/>
            <a:ext cx="7622875" cy="173534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Current rating(0-10):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       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6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10.0 *@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rating(0-1):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     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0.6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*@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@* </a:t>
            </a:r>
            <a:r>
              <a:rPr lang="en-US" sz="16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*@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@* spam_me6 *@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82923" y="5029200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@using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MyFirstMvcApplication.Models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@model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UserModel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Model.Username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5838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a common site </a:t>
            </a:r>
            <a:r>
              <a:rPr lang="en-US" dirty="0" smtClean="0"/>
              <a:t>template</a:t>
            </a:r>
          </a:p>
          <a:p>
            <a:r>
              <a:rPr lang="en-US" dirty="0"/>
              <a:t>Similar to ASP.NET master pages (but better!)</a:t>
            </a:r>
          </a:p>
          <a:p>
            <a:r>
              <a:rPr lang="en-US" dirty="0" smtClean="0"/>
              <a:t>Razor view engine renders content inside-out</a:t>
            </a:r>
          </a:p>
          <a:p>
            <a:pPr lvl="1"/>
            <a:r>
              <a:rPr lang="en-US" dirty="0" smtClean="0"/>
              <a:t>First view is </a:t>
            </a:r>
            <a:r>
              <a:rPr lang="en-US" dirty="0" err="1" smtClean="0"/>
              <a:t>redered</a:t>
            </a:r>
            <a:r>
              <a:rPr lang="en-US" dirty="0" smtClean="0"/>
              <a:t>, then layout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RenderBody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indicate where </a:t>
            </a:r>
            <a:r>
              <a:rPr lang="en-US" dirty="0"/>
              <a:t>we </a:t>
            </a:r>
            <a:r>
              <a:rPr lang="en-US" dirty="0" smtClean="0"/>
              <a:t>want</a:t>
            </a:r>
            <a:br>
              <a:rPr lang="en-US" dirty="0" smtClean="0"/>
            </a:br>
            <a:r>
              <a:rPr lang="en-US" dirty="0" smtClean="0"/>
              <a:t>the views based </a:t>
            </a:r>
            <a:r>
              <a:rPr lang="en-US" dirty="0"/>
              <a:t>on </a:t>
            </a:r>
            <a:r>
              <a:rPr lang="en-US" dirty="0" smtClean="0"/>
              <a:t>this</a:t>
            </a:r>
            <a:br>
              <a:rPr lang="en-US" dirty="0" smtClean="0"/>
            </a:br>
            <a:r>
              <a:rPr lang="en-US" dirty="0" smtClean="0"/>
              <a:t>layout to “fill </a:t>
            </a:r>
            <a:r>
              <a:rPr lang="en-US" dirty="0"/>
              <a:t>in” </a:t>
            </a:r>
            <a:r>
              <a:rPr lang="en-US" dirty="0" smtClean="0"/>
              <a:t>their</a:t>
            </a:r>
            <a:br>
              <a:rPr lang="en-US" dirty="0" smtClean="0"/>
            </a:br>
            <a:r>
              <a:rPr lang="en-US" dirty="0" smtClean="0"/>
              <a:t>core content at that</a:t>
            </a:r>
            <a:br>
              <a:rPr lang="en-US" dirty="0" smtClean="0"/>
            </a:br>
            <a:r>
              <a:rPr lang="en-US" dirty="0" smtClean="0"/>
              <a:t>location </a:t>
            </a:r>
            <a:r>
              <a:rPr lang="en-US" dirty="0"/>
              <a:t>in the </a:t>
            </a:r>
            <a:r>
              <a:rPr lang="en-US" dirty="0" smtClean="0"/>
              <a:t>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429000"/>
            <a:ext cx="3780621" cy="3017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2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don't need to specify layout since their default layout is set in their _</a:t>
            </a:r>
            <a:r>
              <a:rPr lang="en-US" dirty="0" err="1" smtClean="0"/>
              <a:t>ViewStart</a:t>
            </a:r>
            <a:r>
              <a:rPr lang="en-US" dirty="0" smtClean="0"/>
              <a:t> file: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~/Views/_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ViewStart.cshtml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(code for all views)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Each view can specify custom layout pages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without layout: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229155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Layout = "~/Views/Shared/_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UncommonLayout.cshtml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599" y="5029200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Layout = null;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28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</a:t>
            </a:r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between patterns and a combination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controller + action + parameters</a:t>
            </a:r>
          </a:p>
          <a:p>
            <a:r>
              <a:rPr lang="en-US" dirty="0" smtClean="0"/>
              <a:t>Routes are defined as a global list of routes</a:t>
            </a:r>
          </a:p>
          <a:p>
            <a:pPr lvl="1"/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System.Web.Routing.RouteTable.Routes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Something similar to Apache </a:t>
            </a:r>
            <a:r>
              <a:rPr lang="en-US" dirty="0" err="1" smtClean="0"/>
              <a:t>mod_rewrite</a:t>
            </a:r>
            <a:endParaRPr lang="en-US" dirty="0" smtClean="0"/>
          </a:p>
          <a:p>
            <a:r>
              <a:rPr lang="en-US" dirty="0"/>
              <a:t>Greedy algorithm</a:t>
            </a:r>
          </a:p>
          <a:p>
            <a:pPr lvl="1"/>
            <a:r>
              <a:rPr lang="en-US" dirty="0"/>
              <a:t>the first match wins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191000"/>
            <a:ext cx="3859812" cy="1752600"/>
          </a:xfrm>
          <a:prstGeom prst="roundRect">
            <a:avLst>
              <a:gd name="adj" fmla="val 47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one or more "sections" (optional)</a:t>
            </a:r>
          </a:p>
          <a:p>
            <a:r>
              <a:rPr lang="en-US" dirty="0" smtClean="0"/>
              <a:t>They are defined in the views: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may be rendered anywhere in the layout page using the method </a:t>
            </a:r>
            <a:r>
              <a:rPr lang="en-US" dirty="0" err="1" smtClean="0"/>
              <a:t>RenderSection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RenderSection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(string name,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bool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required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If the section is required and not </a:t>
            </a:r>
            <a:r>
              <a:rPr lang="en-US" dirty="0" smtClean="0">
                <a:solidFill>
                  <a:srgbClr val="EBFFD2"/>
                </a:solidFill>
              </a:rPr>
              <a:t>defined, </a:t>
            </a:r>
            <a:r>
              <a:rPr lang="en-US" dirty="0">
                <a:solidFill>
                  <a:srgbClr val="EBFFD2"/>
                </a:solidFill>
              </a:rPr>
              <a:t>an exception will be thrown (</a:t>
            </a:r>
            <a:r>
              <a:rPr lang="en-US" dirty="0" err="1" smtClean="0">
                <a:solidFill>
                  <a:srgbClr val="EBFFD2"/>
                </a:solidFill>
              </a:rPr>
              <a:t>IsSectionDefined</a:t>
            </a:r>
            <a:r>
              <a:rPr lang="en-US" dirty="0" smtClean="0">
                <a:solidFill>
                  <a:srgbClr val="EBFFD2"/>
                </a:solidFill>
              </a:rPr>
              <a:t>())</a:t>
            </a:r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3" y="2286000"/>
            <a:ext cx="3114675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view </a:t>
            </a:r>
            <a:r>
              <a:rPr lang="en-US" dirty="0"/>
              <a:t>inherits </a:t>
            </a:r>
            <a:r>
              <a:rPr lang="en-US" dirty="0" err="1" smtClean="0"/>
              <a:t>WebViewPage</a:t>
            </a:r>
            <a:endParaRPr lang="en-US" dirty="0" smtClean="0"/>
          </a:p>
          <a:p>
            <a:pPr lvl="1"/>
            <a:r>
              <a:rPr lang="en-US" dirty="0" err="1" smtClean="0"/>
              <a:t>ViewPage</a:t>
            </a:r>
            <a:r>
              <a:rPr lang="en-US" dirty="0" smtClean="0"/>
              <a:t> has a property named Html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property has methods that return string and can be used to generate HTML</a:t>
            </a:r>
          </a:p>
          <a:p>
            <a:pPr lvl="1"/>
            <a:r>
              <a:rPr lang="en-US" dirty="0"/>
              <a:t>Create inputs</a:t>
            </a:r>
          </a:p>
          <a:p>
            <a:pPr lvl="1"/>
            <a:r>
              <a:rPr lang="en-US" dirty="0"/>
              <a:t>Create links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forms</a:t>
            </a:r>
          </a:p>
          <a:p>
            <a:r>
              <a:rPr lang="en-US" dirty="0" smtClean="0"/>
              <a:t>Other helper properties are also available</a:t>
            </a:r>
          </a:p>
          <a:p>
            <a:pPr lvl="1"/>
            <a:r>
              <a:rPr lang="en-US" dirty="0" smtClean="0"/>
              <a:t>Ajax, </a:t>
            </a:r>
            <a:r>
              <a:rPr lang="en-US" dirty="0" err="1" smtClean="0"/>
              <a:t>Url</a:t>
            </a:r>
            <a:r>
              <a:rPr lang="en-US" dirty="0" smtClean="0"/>
              <a:t>, custom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429000"/>
            <a:ext cx="4371975" cy="1762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2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783544"/>
              </p:ext>
            </p:extLst>
          </p:nvPr>
        </p:nvGraphicFramePr>
        <p:xfrm>
          <a:off x="533401" y="904240"/>
          <a:ext cx="8077199" cy="549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9166"/>
                <a:gridCol w="1068318"/>
                <a:gridCol w="460971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BeginForm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BeginRouteForm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internal object that represents an HTML form that the system uses to render the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&lt;form&gt;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EndForm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void method, closes the pending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&lt;/form&gt;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check box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hidden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password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radio button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label element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 (2)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501521"/>
              </p:ext>
            </p:extLst>
          </p:nvPr>
        </p:nvGraphicFramePr>
        <p:xfrm>
          <a:off x="457201" y="1021080"/>
          <a:ext cx="7886700" cy="4958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399"/>
                <a:gridCol w="1309735"/>
                <a:gridCol w="413856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ActionLink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RouteLink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link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drop-down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list box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incorporated in the specified user 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RenderPartial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Writes the HTML string incorporated in the specified user control to the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stream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message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ValidationSummary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summary message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extension methods for the </a:t>
            </a:r>
            <a:r>
              <a:rPr lang="en-US" dirty="0" err="1" smtClean="0"/>
              <a:t>HtmlHelper</a:t>
            </a:r>
            <a:endParaRPr lang="en-US" dirty="0" smtClean="0"/>
          </a:p>
          <a:p>
            <a:pPr lvl="1"/>
            <a:r>
              <a:rPr lang="en-US" dirty="0">
                <a:solidFill>
                  <a:srgbClr val="EBFFD2"/>
                </a:solidFill>
              </a:rPr>
              <a:t>Return string or override </a:t>
            </a:r>
            <a:r>
              <a:rPr lang="en-US" dirty="0" err="1">
                <a:solidFill>
                  <a:srgbClr val="EBFFD2"/>
                </a:solidFill>
              </a:rPr>
              <a:t>ToString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method</a:t>
            </a:r>
          </a:p>
          <a:p>
            <a:pPr lvl="1"/>
            <a:r>
              <a:rPr lang="en-US" dirty="0" err="1">
                <a:solidFill>
                  <a:srgbClr val="EBFFD2"/>
                </a:solidFill>
              </a:rPr>
              <a:t>TagBuilder</a:t>
            </a:r>
            <a:r>
              <a:rPr lang="en-US" dirty="0">
                <a:solidFill>
                  <a:srgbClr val="EBFFD2"/>
                </a:solidFill>
              </a:rPr>
              <a:t> manages closing tags and </a:t>
            </a:r>
            <a:r>
              <a:rPr lang="en-US" dirty="0" smtClean="0">
                <a:solidFill>
                  <a:srgbClr val="EBFFD2"/>
                </a:solidFill>
              </a:rPr>
              <a:t>attributes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Add namespace in </a:t>
            </a:r>
            <a:r>
              <a:rPr lang="en-US" dirty="0" err="1" smtClean="0">
                <a:solidFill>
                  <a:srgbClr val="EBFFD2"/>
                </a:solidFill>
              </a:rPr>
              <a:t>web.config</a:t>
            </a:r>
            <a:r>
              <a:rPr lang="en-US" dirty="0" smtClean="0">
                <a:solidFill>
                  <a:srgbClr val="EBFFD2"/>
                </a:solidFill>
              </a:rPr>
              <a:t> (if needed)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81400"/>
            <a:ext cx="6629400" cy="2686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75" y="5671419"/>
            <a:ext cx="4276725" cy="447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7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 smtClean="0"/>
              <a:t>Another way to write helpers: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Create folder /</a:t>
            </a:r>
            <a:r>
              <a:rPr lang="en-US" dirty="0" err="1" smtClean="0">
                <a:solidFill>
                  <a:srgbClr val="EBFFD2"/>
                </a:solidFill>
              </a:rPr>
              <a:t>App_Code</a:t>
            </a:r>
            <a:r>
              <a:rPr lang="en-US" dirty="0" smtClean="0">
                <a:solidFill>
                  <a:srgbClr val="EBFFD2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Create a view in it (for example </a:t>
            </a:r>
            <a:r>
              <a:rPr lang="en-US" dirty="0" err="1" smtClean="0">
                <a:solidFill>
                  <a:srgbClr val="EBFFD2"/>
                </a:solidFill>
              </a:rPr>
              <a:t>Helpers.cshtml</a:t>
            </a:r>
            <a:r>
              <a:rPr lang="en-US" dirty="0" smtClean="0">
                <a:solidFill>
                  <a:srgbClr val="EBFFD2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Write a helper in it using @helper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You can use the helper in any view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r>
              <a:rPr lang="en-US" dirty="0"/>
              <a:t>Y</a:t>
            </a:r>
            <a:r>
              <a:rPr lang="en-US" dirty="0" smtClean="0"/>
              <a:t>ou have a lot of code in views? =&gt; write helpers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505200"/>
            <a:ext cx="3657600" cy="1209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2" y="5553075"/>
            <a:ext cx="2466975" cy="29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 rot="7855519">
            <a:off x="3196860" y="4027396"/>
            <a:ext cx="3769360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3977025">
            <a:off x="3640086" y="4576379"/>
            <a:ext cx="1882310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views render portions of a </a:t>
            </a:r>
            <a:r>
              <a:rPr lang="en-US" dirty="0" smtClean="0"/>
              <a:t>page</a:t>
            </a:r>
          </a:p>
          <a:p>
            <a:pPr lvl="1"/>
            <a:r>
              <a:rPr lang="en-US" dirty="0"/>
              <a:t>Reuse pieces of a </a:t>
            </a:r>
            <a:r>
              <a:rPr lang="en-US" dirty="0" smtClean="0"/>
              <a:t>view</a:t>
            </a:r>
          </a:p>
          <a:p>
            <a:pPr lvl="1"/>
            <a:r>
              <a:rPr lang="en-US" dirty="0"/>
              <a:t>Html helpers – </a:t>
            </a:r>
            <a:r>
              <a:rPr lang="en-US" dirty="0" smtClean="0"/>
              <a:t>Partial, </a:t>
            </a:r>
            <a:r>
              <a:rPr lang="en-US" dirty="0" err="1" smtClean="0"/>
              <a:t>RenderPartial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Action</a:t>
            </a:r>
          </a:p>
          <a:p>
            <a:r>
              <a:rPr lang="en-US" dirty="0"/>
              <a:t>Razor partial views are still .</a:t>
            </a:r>
            <a:r>
              <a:rPr lang="en-US" dirty="0" err="1"/>
              <a:t>cshtml</a:t>
            </a:r>
            <a:r>
              <a:rPr lang="en-US" dirty="0"/>
              <a:t>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49231"/>
            <a:ext cx="4257675" cy="17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105400"/>
            <a:ext cx="4895850" cy="128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Elbow Connector 7"/>
          <p:cNvCxnSpPr>
            <a:endCxn id="6" idx="1"/>
          </p:cNvCxnSpPr>
          <p:nvPr/>
        </p:nvCxnSpPr>
        <p:spPr>
          <a:xfrm rot="16200000" flipH="1">
            <a:off x="3106393" y="5044731"/>
            <a:ext cx="727764" cy="67944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00755" y="5020573"/>
            <a:ext cx="345057" cy="393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105814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506" y="3616535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Left Arrow 26"/>
          <p:cNvSpPr/>
          <p:nvPr/>
        </p:nvSpPr>
        <p:spPr>
          <a:xfrm rot="16200000">
            <a:off x="6247676" y="4620995"/>
            <a:ext cx="744724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 rot="16200000">
            <a:off x="6684678" y="4403756"/>
            <a:ext cx="1179201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4400" y="5921544"/>
            <a:ext cx="2895601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Located in the same folder as other views or in Shared folder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9936" y="1676400"/>
            <a:ext cx="13241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Sub-request</a:t>
            </a:r>
          </a:p>
        </p:txBody>
      </p:sp>
      <p:sp>
        <p:nvSpPr>
          <p:cNvPr id="31" name="Left Arrow 30"/>
          <p:cNvSpPr/>
          <p:nvPr/>
        </p:nvSpPr>
        <p:spPr>
          <a:xfrm rot="5400000">
            <a:off x="8160751" y="2038436"/>
            <a:ext cx="271047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4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pic>
        <p:nvPicPr>
          <p:cNvPr id="4098" name="Picture 2" descr="http://www.kansas-aa.org/images/area25%20color%20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2362200"/>
            <a:ext cx="6505575" cy="3552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5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 </a:t>
            </a:r>
            <a:r>
              <a:rPr lang="en-US" dirty="0"/>
              <a:t>applications can have a large number of </a:t>
            </a:r>
            <a:r>
              <a:rPr lang="en-US" dirty="0" smtClean="0"/>
              <a:t>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lets </a:t>
            </a:r>
            <a:r>
              <a:rPr lang="en-US" dirty="0" smtClean="0"/>
              <a:t>us partition </a:t>
            </a:r>
            <a:r>
              <a:rPr lang="en-US" dirty="0"/>
              <a:t>Web applications into smaller units </a:t>
            </a:r>
            <a:r>
              <a:rPr lang="en-US" dirty="0" smtClean="0"/>
              <a:t>(areas)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An area is effectively an MVC structure inside an </a:t>
            </a:r>
            <a:r>
              <a:rPr lang="en-US" dirty="0" smtClean="0"/>
              <a:t>application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Example: large e-commerce application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Main store, users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Blog, forum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953000"/>
            <a:ext cx="1905000" cy="13877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56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Live Demo</a:t>
            </a:r>
            <a:r>
              <a:rPr lang="en-US" dirty="0" smtClean="0"/>
              <a:t>: Areas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90700" y="5715000"/>
            <a:ext cx="5562600" cy="457200"/>
          </a:xfrm>
        </p:spPr>
        <p:txBody>
          <a:bodyPr/>
          <a:lstStyle/>
          <a:p>
            <a:r>
              <a:rPr lang="en-US" dirty="0" smtClean="0"/>
              <a:t>ASP.NET MVC structures (areas)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143000"/>
            <a:ext cx="6353175" cy="3590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9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>
                <a:solidFill>
                  <a:srgbClr val="FF9933"/>
                </a:solidFill>
              </a:rPr>
              <a:t>Global.asax</a:t>
            </a:r>
            <a:r>
              <a:rPr lang="en-US" dirty="0" smtClean="0"/>
              <a:t> in the </a:t>
            </a:r>
            <a:r>
              <a:rPr lang="en-US" dirty="0" err="1">
                <a:solidFill>
                  <a:srgbClr val="FF9933"/>
                </a:solidFill>
              </a:rPr>
              <a:t>Application_Start</a:t>
            </a:r>
            <a:r>
              <a:rPr lang="en-US" dirty="0">
                <a:solidFill>
                  <a:srgbClr val="FF9933"/>
                </a:solidFill>
              </a:rPr>
              <a:t>()</a:t>
            </a:r>
            <a:r>
              <a:rPr lang="en-US" dirty="0" smtClean="0"/>
              <a:t> there is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RouteConfig.RegisterRoutes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RouteTable.Routes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dirty="0" err="1">
                <a:solidFill>
                  <a:srgbClr val="FF9933"/>
                </a:solidFill>
              </a:rPr>
              <a:t>RoutesConfig</a:t>
            </a:r>
            <a:r>
              <a:rPr lang="en-US" dirty="0" smtClean="0"/>
              <a:t> class is located in </a:t>
            </a:r>
            <a:r>
              <a:rPr lang="en-US" dirty="0">
                <a:solidFill>
                  <a:srgbClr val="FF9933"/>
                </a:solidFill>
              </a:rPr>
              <a:t>/</a:t>
            </a:r>
            <a:r>
              <a:rPr lang="en-US" dirty="0" err="1" smtClean="0">
                <a:solidFill>
                  <a:srgbClr val="FF9933"/>
                </a:solidFill>
              </a:rPr>
              <a:t>App_Start</a:t>
            </a:r>
            <a:r>
              <a:rPr lang="en-US" dirty="0" smtClean="0">
                <a:solidFill>
                  <a:srgbClr val="FF9933"/>
                </a:solidFill>
              </a:rPr>
              <a:t>/</a:t>
            </a:r>
            <a:r>
              <a:rPr lang="en-US" dirty="0" smtClean="0"/>
              <a:t> in internet applications template by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1623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 rot="21332211">
            <a:off x="2922746" y="4260375"/>
            <a:ext cx="3562351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24138" y="4004500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 name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851639" y="4668650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24138" y="4534288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 pattern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3810000" y="4971596"/>
            <a:ext cx="2414138" cy="1010104"/>
          </a:xfrm>
          <a:prstGeom prst="rightBrac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4138" y="5302752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Default parameters</a:t>
            </a:r>
          </a:p>
        </p:txBody>
      </p:sp>
      <p:sp>
        <p:nvSpPr>
          <p:cNvPr id="16" name="Left Arrow 15"/>
          <p:cNvSpPr/>
          <p:nvPr/>
        </p:nvSpPr>
        <p:spPr>
          <a:xfrm rot="20594177">
            <a:off x="5943698" y="3482724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12070" y="3272882"/>
            <a:ext cx="205093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Routes to ignore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The [*] means all left</a:t>
            </a:r>
          </a:p>
        </p:txBody>
      </p:sp>
    </p:spTree>
    <p:extLst>
      <p:ext uri="{BB962C8B-B14F-4D97-AF65-F5344CB8AC3E}">
        <p14:creationId xmlns:p14="http://schemas.microsoft.com/office/powerpoint/2010/main" val="250251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maps URLs to controllers and actions</a:t>
            </a:r>
          </a:p>
          <a:p>
            <a:r>
              <a:rPr lang="en-US" dirty="0" smtClean="0"/>
              <a:t>Controllers are the brain of our application</a:t>
            </a:r>
          </a:p>
          <a:p>
            <a:r>
              <a:rPr lang="en-US" dirty="0"/>
              <a:t>Actions are the ultimate request destination</a:t>
            </a:r>
          </a:p>
          <a:p>
            <a:r>
              <a:rPr lang="en-US" dirty="0" smtClean="0"/>
              <a:t>Razor is a powerful engine for combining models and templates into HTML code</a:t>
            </a:r>
          </a:p>
          <a:p>
            <a:pPr lvl="1"/>
            <a:r>
              <a:rPr lang="en-US" dirty="0" smtClean="0"/>
              <a:t>Layout, sections, partials views and helpers help us to divide our views into pieces</a:t>
            </a:r>
          </a:p>
          <a:p>
            <a:r>
              <a:rPr lang="en-US" dirty="0" smtClean="0"/>
              <a:t>Our project can be divided into smaller parts containing controllers (areas)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/>
              <a:t>ASP.NET MVC Essentials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ById</a:t>
            </a:r>
            <a:endParaRPr lang="en-US" dirty="0" smtClean="0"/>
          </a:p>
          <a:p>
            <a:r>
              <a:rPr lang="en-US" dirty="0" smtClean="0"/>
              <a:t>Id: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3550847" y="35651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6984572">
            <a:off x="4067222" y="3494732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http://localhost/Products/ById/3</a:t>
            </a:r>
          </a:p>
        </p:txBody>
      </p:sp>
    </p:spTree>
    <p:extLst>
      <p:ext uri="{BB962C8B-B14F-4D97-AF65-F5344CB8AC3E}">
        <p14:creationId xmlns:p14="http://schemas.microsoft.com/office/powerpoint/2010/main" val="149063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ById</a:t>
            </a:r>
            <a:endParaRPr lang="en-US" dirty="0" smtClean="0"/>
          </a:p>
          <a:p>
            <a:r>
              <a:rPr lang="en-US" dirty="0" smtClean="0"/>
              <a:t>Id: 0 (optional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9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3550847" y="35651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4303763" y="4037063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http://localhost/Products/ById</a:t>
            </a:r>
          </a:p>
        </p:txBody>
      </p:sp>
    </p:spTree>
    <p:extLst>
      <p:ext uri="{BB962C8B-B14F-4D97-AF65-F5344CB8AC3E}">
        <p14:creationId xmlns:p14="http://schemas.microsoft.com/office/powerpoint/2010/main" val="325144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Index</a:t>
            </a:r>
          </a:p>
          <a:p>
            <a:r>
              <a:rPr lang="en-US" dirty="0" smtClean="0"/>
              <a:t>Id: 0 (optional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3683202" y="3929430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4303763" y="4037063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</a:t>
            </a:r>
          </a:p>
        </p:txBody>
      </p:sp>
    </p:spTree>
    <p:extLst>
      <p:ext uri="{BB962C8B-B14F-4D97-AF65-F5344CB8AC3E}">
        <p14:creationId xmlns:p14="http://schemas.microsoft.com/office/powerpoint/2010/main" val="12600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Home</a:t>
            </a:r>
          </a:p>
          <a:p>
            <a:r>
              <a:rPr lang="en-US" dirty="0" smtClean="0"/>
              <a:t>Action: Index</a:t>
            </a:r>
          </a:p>
          <a:p>
            <a:r>
              <a:rPr lang="en-US" dirty="0" smtClean="0"/>
              <a:t>Id: 0 (optional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7537519">
            <a:off x="3090187" y="3657601"/>
            <a:ext cx="1319580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3683202" y="3927616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4303763" y="4037063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</a:t>
            </a:r>
          </a:p>
        </p:txBody>
      </p:sp>
    </p:spTree>
    <p:extLst>
      <p:ext uri="{BB962C8B-B14F-4D97-AF65-F5344CB8AC3E}">
        <p14:creationId xmlns:p14="http://schemas.microsoft.com/office/powerpoint/2010/main" val="399703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7703</TotalTime>
  <Words>2164</Words>
  <Application>Microsoft Office PowerPoint</Application>
  <PresentationFormat>On-screen Show (4:3)</PresentationFormat>
  <Paragraphs>534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Calibri</vt:lpstr>
      <vt:lpstr>Cambria</vt:lpstr>
      <vt:lpstr>Consolas</vt:lpstr>
      <vt:lpstr>Corbel</vt:lpstr>
      <vt:lpstr>Wingdings 2</vt:lpstr>
      <vt:lpstr>Telerik Academy</vt:lpstr>
      <vt:lpstr>ASP.NET MVC Essentials</vt:lpstr>
      <vt:lpstr>Table of Contents</vt:lpstr>
      <vt:lpstr>ASP.NET MVC Routing</vt:lpstr>
      <vt:lpstr>ASP.NET MVC Routing</vt:lpstr>
      <vt:lpstr>Register routes</vt:lpstr>
      <vt:lpstr>Routing Examples</vt:lpstr>
      <vt:lpstr>Routing Examples (2)</vt:lpstr>
      <vt:lpstr>Routing Examples (3)</vt:lpstr>
      <vt:lpstr>Routing Examples (4)</vt:lpstr>
      <vt:lpstr>Custom Route</vt:lpstr>
      <vt:lpstr>Custom Route (2)</vt:lpstr>
      <vt:lpstr>Custom Route (3)</vt:lpstr>
      <vt:lpstr>Route Constraints</vt:lpstr>
      <vt:lpstr>Custom Route Constraint</vt:lpstr>
      <vt:lpstr>Debugging Routes</vt:lpstr>
      <vt:lpstr>Live Demo: Routes</vt:lpstr>
      <vt:lpstr>Controllers and Actions</vt:lpstr>
      <vt:lpstr>Controllers</vt:lpstr>
      <vt:lpstr>Actions</vt:lpstr>
      <vt:lpstr>ASP.NET MVC Request</vt:lpstr>
      <vt:lpstr>Action Results</vt:lpstr>
      <vt:lpstr>Action Results (2)</vt:lpstr>
      <vt:lpstr>Action Parameters</vt:lpstr>
      <vt:lpstr>Action Selectors</vt:lpstr>
      <vt:lpstr>Action Filters</vt:lpstr>
      <vt:lpstr>Custom Action Filter</vt:lpstr>
      <vt:lpstr>Custom Action Filter (2)</vt:lpstr>
      <vt:lpstr>Razor Views</vt:lpstr>
      <vt:lpstr>Views</vt:lpstr>
      <vt:lpstr>Razor</vt:lpstr>
      <vt:lpstr>Design Goals</vt:lpstr>
      <vt:lpstr>Pass Data to a View</vt:lpstr>
      <vt:lpstr>How it works?</vt:lpstr>
      <vt:lpstr>Razor Syntax</vt:lpstr>
      <vt:lpstr>Razor Syntax (2)</vt:lpstr>
      <vt:lpstr>Razor Syntax (3)</vt:lpstr>
      <vt:lpstr>Razor Syntax (4)</vt:lpstr>
      <vt:lpstr>Layout</vt:lpstr>
      <vt:lpstr>Views and Layouts</vt:lpstr>
      <vt:lpstr>Sections</vt:lpstr>
      <vt:lpstr>View Helpers</vt:lpstr>
      <vt:lpstr>HTML Helpers</vt:lpstr>
      <vt:lpstr>HTML Helpers (2)</vt:lpstr>
      <vt:lpstr>Custom Helpers</vt:lpstr>
      <vt:lpstr>Custom Helpers (2)</vt:lpstr>
      <vt:lpstr>Partial Views</vt:lpstr>
      <vt:lpstr>Areas</vt:lpstr>
      <vt:lpstr>Areas</vt:lpstr>
      <vt:lpstr>Live Demo: Areas</vt:lpstr>
      <vt:lpstr>Summary</vt:lpstr>
      <vt:lpstr>ASP.NET MVC Essentials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Nikolay Kostov</cp:lastModifiedBy>
  <cp:revision>897</cp:revision>
  <dcterms:created xsi:type="dcterms:W3CDTF">2007-12-08T16:03:35Z</dcterms:created>
  <dcterms:modified xsi:type="dcterms:W3CDTF">2016-02-01T15:18:20Z</dcterms:modified>
  <cp:category>software engineering</cp:category>
</cp:coreProperties>
</file>