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33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424DA-7BA2-45FF-BE9A-1DFDEE8CAB8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55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541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43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48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8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1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4451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2379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27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95E61-8B48-4534-9139-FB9A581BED1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480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25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9900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243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445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84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35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1C6FA-E3FE-4DBF-8AD6-5D8D8690AE3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5648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3A83B8-2519-41A8-83DC-21AD8F4CC80D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2703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20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1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D6CF6-A71C-4D1E-8FAD-621F3D856F7D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294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4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3BD6D-9D7D-45EA-A389-0928B22EF8A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43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4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5838B-DEB8-4267-8F41-57F86C547C9E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70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7800" y="457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9736"/>
            <a:ext cx="8229600" cy="569120"/>
          </a:xfrm>
        </p:spPr>
        <p:txBody>
          <a:bodyPr/>
          <a:lstStyle/>
          <a:p>
            <a:r>
              <a:rPr lang="en-US" dirty="0"/>
              <a:t>Handling Errors during the Program Execution</a:t>
            </a:r>
          </a:p>
        </p:txBody>
      </p:sp>
      <p:sp>
        <p:nvSpPr>
          <p:cNvPr id="12" name="TextBox 10"/>
          <p:cNvSpPr txBox="1"/>
          <p:nvPr/>
        </p:nvSpPr>
        <p:spPr>
          <a:xfrm rot="21108038">
            <a:off x="1645315" y="45999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21" y="4626204"/>
            <a:ext cx="1690210" cy="1611475"/>
          </a:xfrm>
          <a:prstGeom prst="rect">
            <a:avLst/>
          </a:prstGeom>
        </p:spPr>
      </p:pic>
      <p:pic>
        <p:nvPicPr>
          <p:cNvPr id="21" name="Picture 2" descr="http://ralphlosey.files.wordpress.com/2008/08/quantum_computing.jpg?w=297&amp;h=21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56062"/>
            <a:ext cx="2560133" cy="1768538"/>
          </a:xfrm>
          <a:prstGeom prst="roundRect">
            <a:avLst>
              <a:gd name="adj" fmla="val 9598"/>
            </a:avLst>
          </a:prstGeom>
          <a:noFill/>
          <a:effectLst>
            <a:softEdge rad="12700"/>
          </a:effec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Exception Properties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39750" y="998577"/>
            <a:ext cx="80645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dirty="0"/>
              <a:t> property gives brief description of the problem</a:t>
            </a:r>
            <a:endParaRPr lang="bg-BG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 dirty="0"/>
              <a:t>The</a:t>
            </a:r>
            <a:r>
              <a:rPr lang="bg-BG" sz="2800" dirty="0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property is extremely useful when identifying the reason </a:t>
            </a:r>
            <a:r>
              <a:rPr lang="en-US" sz="2800" dirty="0" smtClean="0"/>
              <a:t>caused </a:t>
            </a:r>
            <a:r>
              <a:rPr lang="en-US" sz="2800" dirty="0"/>
              <a:t>the exception</a:t>
            </a:r>
            <a:endParaRPr lang="bg-BG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609601" y="3352800"/>
            <a:ext cx="792479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</p:spTree>
    <p:extLst>
      <p:ext uri="{BB962C8B-B14F-4D97-AF65-F5344CB8AC3E}">
        <p14:creationId xmlns:p14="http://schemas.microsoft.com/office/powerpoint/2010/main" val="94694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Properties (2)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File names and line numbers are accessible only if the compilation </a:t>
            </a:r>
            <a:r>
              <a:rPr lang="en-US" sz="2800" dirty="0" smtClean="0"/>
              <a:t>was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</a:t>
            </a:r>
            <a:r>
              <a:rPr lang="en-US" sz="2800" dirty="0" smtClean="0"/>
              <a:t> </a:t>
            </a:r>
            <a:r>
              <a:rPr lang="en-US" sz="2800" dirty="0"/>
              <a:t>mode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When compiled </a:t>
            </a:r>
            <a:r>
              <a:rPr lang="en-US" sz="2800" dirty="0"/>
              <a:t>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Release</a:t>
            </a:r>
            <a:r>
              <a:rPr lang="en-US" sz="2800" dirty="0"/>
              <a:t> mode, the </a:t>
            </a:r>
            <a:r>
              <a:rPr lang="en-US" sz="2800" dirty="0" smtClean="0"/>
              <a:t>information in the </a:t>
            </a:r>
            <a:r>
              <a:rPr lang="en-US" sz="2800" dirty="0"/>
              <a:t>property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2800" dirty="0"/>
              <a:t> </a:t>
            </a:r>
            <a:r>
              <a:rPr lang="en-US" sz="2800" dirty="0" smtClean="0"/>
              <a:t>is quite </a:t>
            </a:r>
            <a:r>
              <a:rPr lang="en-US" sz="2800" dirty="0"/>
              <a:t>different: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627063" y="3276600"/>
            <a:ext cx="79073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95900"/>
            <a:ext cx="5238750" cy="1181100"/>
          </a:xfrm>
          <a:prstGeom prst="roundRect">
            <a:avLst>
              <a:gd name="adj" fmla="val 161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41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974" y="4572000"/>
            <a:ext cx="76930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 Properties</a:t>
            </a:r>
            <a:endParaRPr lang="bg-BG" dirty="0"/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1292225" y="5489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6082" name="Picture 2" descr="http://static.flickr.com/2473/3884326164_19b7f149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08" y="1216024"/>
            <a:ext cx="4345492" cy="2911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115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403724"/>
            <a:ext cx="6480175" cy="153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Hierarchy of</a:t>
            </a:r>
            <a:r>
              <a:rPr lang="bg-BG" dirty="0" smtClean="0"/>
              <a:t> </a:t>
            </a:r>
            <a:r>
              <a:rPr lang="en-US" dirty="0" smtClean="0"/>
              <a:t>Exceptions</a:t>
            </a:r>
            <a:endParaRPr lang="bg-BG" dirty="0"/>
          </a:p>
        </p:txBody>
      </p:sp>
      <p:pic>
        <p:nvPicPr>
          <p:cNvPr id="44034" name="Picture 2" descr="http://www.kudermann.de/diplom/LIB/ILL/other/hierarch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17" t="-7651" r="-7762" b="-5257"/>
          <a:stretch>
            <a:fillRect/>
          </a:stretch>
        </p:blipFill>
        <p:spPr bwMode="auto">
          <a:xfrm>
            <a:off x="2888839" y="1075174"/>
            <a:ext cx="3083162" cy="2963426"/>
          </a:xfrm>
          <a:prstGeom prst="roundRect">
            <a:avLst>
              <a:gd name="adj" fmla="val 868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0186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a hierarchy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452176" y="2345453"/>
            <a:ext cx="8259745" cy="4009292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2568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.NET exceptions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system exceptions </a:t>
            </a:r>
            <a:r>
              <a:rPr lang="en-US" sz="3000" dirty="0" smtClean="0"/>
              <a:t>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r>
              <a:rPr lang="en-US" sz="3000" dirty="0" smtClean="0"/>
              <a:t>, e.g.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User-defined exceptions should </a:t>
            </a:r>
            <a:r>
              <a:rPr lang="en-US" sz="3000" dirty="0"/>
              <a:t>inherit </a:t>
            </a:r>
            <a:r>
              <a:rPr lang="en-US" sz="3000" dirty="0" smtClean="0"/>
              <a:t>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System.ApplicationException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3950"/>
            <a:ext cx="8496300" cy="5429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/>
              <a:t>When </a:t>
            </a:r>
            <a:r>
              <a:rPr lang="en-US" sz="3000" dirty="0" smtClean="0"/>
              <a:t>catching an </a:t>
            </a:r>
            <a:r>
              <a:rPr lang="en-US" sz="3000" dirty="0"/>
              <a:t>exception of a particular class, </a:t>
            </a:r>
            <a:r>
              <a:rPr lang="en-US" sz="3000" dirty="0" smtClean="0"/>
              <a:t>all </a:t>
            </a:r>
            <a:r>
              <a:rPr lang="en-US" sz="3000" dirty="0"/>
              <a:t>its inheritors </a:t>
            </a:r>
            <a:r>
              <a:rPr lang="en-US" sz="3000" dirty="0" smtClean="0"/>
              <a:t>(child </a:t>
            </a:r>
            <a:r>
              <a:rPr lang="en-US" sz="3000" dirty="0"/>
              <a:t>exceptions) </a:t>
            </a:r>
            <a:r>
              <a:rPr lang="en-US" sz="3000" dirty="0" smtClean="0"/>
              <a:t>are caught too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000" dirty="0" smtClean="0"/>
              <a:t>Example: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6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bg-BG" sz="2600" dirty="0"/>
              <a:t>	</a:t>
            </a:r>
            <a:r>
              <a:rPr lang="en-US" sz="2700" dirty="0"/>
              <a:t>Handles</a:t>
            </a:r>
            <a:r>
              <a:rPr lang="bg-BG" sz="2700" dirty="0"/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dirty="0" smtClean="0"/>
              <a:t>its descendants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2700" dirty="0" smtClean="0"/>
              <a:t> </a:t>
            </a:r>
            <a:r>
              <a:rPr lang="en-US" sz="2700" dirty="0"/>
              <a:t>and</a:t>
            </a:r>
            <a:r>
              <a:rPr lang="bg-BG" sz="2700" dirty="0"/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endParaRPr lang="en-US" sz="27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900113" y="2953365"/>
            <a:ext cx="732631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 works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butterflywebsite.com/clipart/butterfly_net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19350"/>
            <a:ext cx="1308634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1630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dirty="0" smtClean="0"/>
              <a:t>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507441" y="873978"/>
            <a:ext cx="8158162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("Can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10000" y="2012196"/>
            <a:ext cx="3048000" cy="527804"/>
          </a:xfrm>
          <a:prstGeom prst="wedgeRoundRectCallout">
            <a:avLst>
              <a:gd name="adj1" fmla="val -61358"/>
              <a:gd name="adj2" fmla="val 11888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should be last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775200" y="3701296"/>
            <a:ext cx="3048000" cy="527804"/>
          </a:xfrm>
          <a:prstGeom prst="wedgeRoundRectCallout">
            <a:avLst>
              <a:gd name="adj1" fmla="val -64984"/>
              <a:gd name="adj2" fmla="val 46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Unreachable code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067300" y="4940300"/>
            <a:ext cx="3048000" cy="527804"/>
          </a:xfrm>
          <a:prstGeom prst="wedgeRoundRectCallout">
            <a:avLst>
              <a:gd name="adj1" fmla="val -64654"/>
              <a:gd name="adj2" fmla="val -35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329647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All exceptions thrown by .NET managed code inherit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sz="3000" dirty="0" smtClean="0"/>
              <a:t> </a:t>
            </a:r>
            <a:r>
              <a:rPr lang="en-US" sz="3000" dirty="0"/>
              <a:t>exception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For handling all exceptions </a:t>
            </a:r>
            <a:r>
              <a:rPr lang="en-US" sz="3000" dirty="0" smtClean="0"/>
              <a:t>(even unmanaged) use </a:t>
            </a:r>
            <a:r>
              <a:rPr lang="en-US" sz="3000" dirty="0"/>
              <a:t>the construction: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2000" y="4016276"/>
            <a:ext cx="75961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works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3794" name="Picture 2" descr="http://www.agentcats.com/img/catchball1pic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92254"/>
            <a:ext cx="1447800" cy="1695622"/>
          </a:xfrm>
          <a:prstGeom prst="roundRect">
            <a:avLst>
              <a:gd name="adj" fmla="val 131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97003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are Exceptions?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 smtClean="0"/>
              <a:t> Class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Exceptions and their		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Raising </a:t>
            </a:r>
            <a:r>
              <a:rPr lang="ru-RU" dirty="0" smtClean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Best Practices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5" descr="C:\Users\nakov\AppData\Local\Microsoft\Windows\Temporary Internet Files\Content.IE5\PNSQKAF4\MPj04395270000[1]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53401"/>
            <a:ext cx="1752600" cy="3828199"/>
          </a:xfrm>
          <a:prstGeom prst="roundRect">
            <a:avLst>
              <a:gd name="adj" fmla="val 1036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9133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Throwing Exceptions</a:t>
            </a:r>
            <a:endParaRPr lang="bg-BG" dirty="0"/>
          </a:p>
        </p:txBody>
      </p:sp>
      <p:pic>
        <p:nvPicPr>
          <p:cNvPr id="31746" name="Picture 2" descr="http://www.visitbritain.co.uk/Images/putting-the-shot_tcm19-2793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10000" cy="2998033"/>
          </a:xfrm>
          <a:prstGeom prst="roundRect">
            <a:avLst>
              <a:gd name="adj" fmla="val 661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68526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1143000"/>
            <a:ext cx="8435975" cy="5381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 smtClean="0"/>
              <a:t>Exceptions are thrown (raised) by </a:t>
            </a: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 smtClean="0"/>
              <a:t> keyword in C#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Used to notify the calling code in case of error or unusual situation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program </a:t>
            </a:r>
            <a:r>
              <a:rPr lang="en-US" dirty="0" smtClean="0"/>
              <a:t>execution stops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exception travels </a:t>
            </a:r>
            <a:r>
              <a:rPr lang="en-US" dirty="0"/>
              <a:t>over the stack until </a:t>
            </a:r>
            <a:r>
              <a:rPr lang="en-US" dirty="0" smtClean="0"/>
              <a:t>a suitable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 is reached </a:t>
            </a:r>
            <a:r>
              <a:rPr lang="en-US" dirty="0" smtClean="0"/>
              <a:t>to handle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Unhandled exceptions display error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41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3474358" y="-167695"/>
            <a:ext cx="2530" cy="3981450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2207796" y="375671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2207796" y="290898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2207796" y="206379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Exceptions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62000" y="425064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0" y="343848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762000" y="262886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2000" y="182176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86050" y="393631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86050" y="310025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86050" y="224086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Method call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89756" y="221229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6189246" y="375924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6189246" y="2911515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6189246" y="2066320"/>
            <a:ext cx="2004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4743450" y="425317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743450" y="344101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743450" y="2631390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743450" y="1824295"/>
            <a:ext cx="144579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667500" y="393884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667500" y="310278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67500" y="222434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71206" y="2214820"/>
            <a:ext cx="38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4208817" y="4736415"/>
            <a:ext cx="125753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2342996" y="971550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Throw an exception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2914496" y="4743450"/>
            <a:ext cx="129540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1484898" y="4733886"/>
            <a:ext cx="1433616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1291433" y="5149554"/>
            <a:ext cx="159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Execute the</a:t>
            </a:r>
          </a:p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4359361" y="5066916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Find handler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3269336" y="6000659"/>
            <a:ext cx="27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Display error message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3562196" y="5759400"/>
            <a:ext cx="2552700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95" y="5704561"/>
            <a:ext cx="2257579" cy="81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9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 smtClean="0"/>
              <a:t> Keyword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sz="3000" dirty="0"/>
              <a:t>Throwing an </a:t>
            </a:r>
            <a:r>
              <a:rPr lang="en-US" sz="3000" dirty="0" smtClean="0"/>
              <a:t>exception with an error message:</a:t>
            </a:r>
            <a:endParaRPr lang="en-US" sz="3000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000" dirty="0" smtClean="0"/>
              <a:t>Exceptions can accept message and cause: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Note</a:t>
            </a:r>
            <a:r>
              <a:rPr lang="bg-BG" sz="3000" dirty="0" smtClean="0"/>
              <a:t>:</a:t>
            </a:r>
            <a:r>
              <a:rPr lang="en-US" sz="3000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original exception is not passed </a:t>
            </a:r>
            <a:r>
              <a:rPr lang="en-US" dirty="0" smtClean="0"/>
              <a:t>the initial cause of the exception is lost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77862" y="1733490"/>
            <a:ext cx="77041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2" y="2931855"/>
            <a:ext cx="770413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ArgumentException("Invalid number", fe);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8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Re-Throwing Exceptions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338138" y="990600"/>
            <a:ext cx="8435975" cy="5522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Caught exceptions can be re-thrown again: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4062" y="1785878"/>
            <a:ext cx="755173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029200"/>
            <a:ext cx="75517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56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703264" y="1224742"/>
            <a:ext cx="7754936" cy="50998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7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8288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92225" y="2822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 descr="http://www.theunionleader.com/uploads/media-items/2008/may/512throw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77626"/>
            <a:ext cx="1123950" cy="2238375"/>
          </a:xfrm>
          <a:prstGeom prst="roundRect">
            <a:avLst>
              <a:gd name="adj" fmla="val 11872"/>
            </a:avLst>
          </a:prstGeom>
          <a:noFill/>
        </p:spPr>
      </p:pic>
      <p:pic>
        <p:nvPicPr>
          <p:cNvPr id="5124" name="Picture 4" descr="http://newsimg.bbc.co.uk/media/images/40716000/jpg/_40716330_overarm_throw203_get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359722"/>
            <a:ext cx="1933575" cy="1447800"/>
          </a:xfrm>
          <a:prstGeom prst="roundRect">
            <a:avLst>
              <a:gd name="adj" fmla="val 8338"/>
            </a:avLst>
          </a:prstGeom>
          <a:noFill/>
        </p:spPr>
      </p:pic>
      <p:pic>
        <p:nvPicPr>
          <p:cNvPr id="5126" name="Picture 6" descr="http://www.tribuneindia.com/2005/20050709/sp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5226"/>
            <a:ext cx="1981200" cy="2371725"/>
          </a:xfrm>
          <a:prstGeom prst="roundRect">
            <a:avLst>
              <a:gd name="adj" fmla="val 60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3876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Exception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When an invalid parameter is passed to a method: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requested operation is not supported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method is still not implemented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If no suitable standard exception class is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Create own exception class (inherit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800" dirty="0" smtClean="0"/>
              <a:t>)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9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00200"/>
            <a:ext cx="7451726" cy="736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 smtClean="0"/>
              <a:t>Using Try-Finally Blocks</a:t>
            </a:r>
            <a:endParaRPr lang="bg-BG" dirty="0"/>
          </a:p>
        </p:txBody>
      </p:sp>
      <p:pic>
        <p:nvPicPr>
          <p:cNvPr id="21506" name="Picture 2" descr="http://p2pexeem.net/fanimages/fin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96" y="2819400"/>
            <a:ext cx="2971800" cy="3207253"/>
          </a:xfrm>
          <a:prstGeom prst="roundRect">
            <a:avLst>
              <a:gd name="adj" fmla="val 7876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6419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</a:t>
            </a:r>
            <a:r>
              <a:rPr lang="bg-BG" sz="3800" dirty="0"/>
              <a:t> </a:t>
            </a:r>
            <a:r>
              <a:rPr lang="en-US" sz="3800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sz="3800" dirty="0"/>
              <a:t> </a:t>
            </a:r>
            <a:r>
              <a:rPr lang="en-US" sz="3800" dirty="0" smtClean="0"/>
              <a:t>Statement</a:t>
            </a:r>
            <a:endParaRPr lang="bg-BG" sz="380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dirty="0"/>
              <a:t>The </a:t>
            </a:r>
            <a:r>
              <a:rPr lang="en-US" sz="3000" dirty="0" smtClean="0"/>
              <a:t>statement: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sz="3000" dirty="0" smtClean="0"/>
              <a:t>Ensures execution </a:t>
            </a:r>
            <a:r>
              <a:rPr lang="en-US" sz="3000" dirty="0"/>
              <a:t>of </a:t>
            </a:r>
            <a:r>
              <a:rPr lang="en-US" sz="3000" dirty="0" smtClean="0"/>
              <a:t>given </a:t>
            </a:r>
            <a:r>
              <a:rPr lang="en-US" sz="3000" dirty="0"/>
              <a:t>block </a:t>
            </a:r>
            <a:r>
              <a:rPr lang="en-US" sz="3000" dirty="0" smtClean="0"/>
              <a:t>in all cases</a:t>
            </a:r>
          </a:p>
          <a:p>
            <a:pPr lvl="1"/>
            <a:r>
              <a:rPr lang="en-US" sz="2800" dirty="0" smtClean="0"/>
              <a:t>When exception is raised or not in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dirty="0"/>
              <a:t> </a:t>
            </a:r>
            <a:r>
              <a:rPr lang="en-US" sz="2800" dirty="0" smtClean="0"/>
              <a:t>block</a:t>
            </a:r>
            <a:endParaRPr lang="en-US" sz="2800" dirty="0"/>
          </a:p>
          <a:p>
            <a:r>
              <a:rPr lang="en-US" sz="3000" dirty="0"/>
              <a:t>Used for execution of cleaning-up code</a:t>
            </a:r>
            <a:r>
              <a:rPr lang="en-US" sz="3000" dirty="0" smtClean="0"/>
              <a:t>, e.g</a:t>
            </a:r>
            <a:r>
              <a:rPr lang="en-US" sz="3000" dirty="0"/>
              <a:t>. releasing resources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27088" y="1752600"/>
            <a:ext cx="73263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of Exceptions in OOP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332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1958"/>
            <a:ext cx="7086600" cy="882442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598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 // Exit from the current method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"This cleanup code is always executed.");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"This code is after the try-finally block.");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4466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47800"/>
            <a:ext cx="623252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Try-Finally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22369" y="244157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9874" name="Picture 2" descr="http://cherishthepossibilities.com/images/ManFinishLine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6" y="3532683"/>
            <a:ext cx="1676400" cy="2487117"/>
          </a:xfrm>
          <a:prstGeom prst="roundRect">
            <a:avLst>
              <a:gd name="adj" fmla="val 7651"/>
            </a:avLst>
          </a:prstGeom>
          <a:noFill/>
        </p:spPr>
      </p:pic>
      <p:pic>
        <p:nvPicPr>
          <p:cNvPr id="2050" name="Picture 2" descr="checkered, finish, flag, goal ic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3434" y="2770734"/>
            <a:ext cx="1864766" cy="2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stry, laboratory, science, tes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53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578" y="4673600"/>
            <a:ext cx="7776622" cy="965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Exceptions: Best Practices</a:t>
            </a:r>
            <a:endParaRPr lang="bg-BG" dirty="0"/>
          </a:p>
        </p:txBody>
      </p:sp>
      <p:pic>
        <p:nvPicPr>
          <p:cNvPr id="15362" name="Picture 2" descr="http://www.nzcbesd.org.nz/images/section_image4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08" y="1066800"/>
            <a:ext cx="4343400" cy="3113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0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– Best Practices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blocks should begin with the exceptions lowest in the </a:t>
            </a:r>
            <a:r>
              <a:rPr lang="en-US" dirty="0" smtClean="0"/>
              <a:t>hierarchy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continue with the more general </a:t>
            </a: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a compilation error will occur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block should handle only these exceptions which it </a:t>
            </a:r>
            <a:r>
              <a:rPr lang="en-US" dirty="0" smtClean="0"/>
              <a:t>expects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not competent to handle an exception, it should be left unhandled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Handling </a:t>
            </a:r>
            <a:r>
              <a:rPr lang="en-US" dirty="0"/>
              <a:t>all </a:t>
            </a:r>
            <a:r>
              <a:rPr lang="en-US" dirty="0" smtClean="0"/>
              <a:t>exceptions disregarding their type is popular bad practice (anti-pattern)!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180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</a:t>
            </a:r>
            <a:r>
              <a:rPr lang="bg-BG" dirty="0"/>
              <a:t> 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39800"/>
            <a:ext cx="8640031" cy="5638800"/>
          </a:xfrm>
        </p:spPr>
        <p:txBody>
          <a:bodyPr/>
          <a:lstStyle/>
          <a:p>
            <a:r>
              <a:rPr lang="en-US" dirty="0"/>
              <a:t>When raising an exception always pass to the constructor good explanation message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 smtClean="0"/>
              <a:t>throwing an exception </a:t>
            </a:r>
            <a:r>
              <a:rPr lang="en-US" dirty="0"/>
              <a:t>always pass </a:t>
            </a:r>
            <a:r>
              <a:rPr lang="en-US" dirty="0" smtClean="0"/>
              <a:t>a good description of the problem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message</a:t>
            </a:r>
            <a:r>
              <a:rPr lang="en-US" dirty="0" smtClean="0"/>
              <a:t> </a:t>
            </a:r>
            <a:r>
              <a:rPr lang="en-US" dirty="0"/>
              <a:t>should explain what causes the problem and how to solve </a:t>
            </a:r>
            <a:r>
              <a:rPr lang="en-US" dirty="0" smtClean="0"/>
              <a:t>it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Size </a:t>
            </a:r>
            <a:r>
              <a:rPr lang="en-US" i="1" dirty="0"/>
              <a:t>should be integer in range [</a:t>
            </a:r>
            <a:r>
              <a:rPr lang="en-US" i="1" dirty="0" smtClean="0"/>
              <a:t>1…15]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Good: "</a:t>
            </a:r>
            <a:r>
              <a:rPr lang="en-US" i="1" dirty="0" smtClean="0"/>
              <a:t>Invalid </a:t>
            </a:r>
            <a:r>
              <a:rPr lang="en-US" i="1" dirty="0"/>
              <a:t>state. First call Initialize</a:t>
            </a:r>
            <a:r>
              <a:rPr lang="en-US" i="1" dirty="0" smtClean="0"/>
              <a:t>()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</a:t>
            </a:r>
            <a:r>
              <a:rPr lang="en-US" dirty="0" smtClean="0"/>
              <a:t>"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Invalid argument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1" y="4511200"/>
            <a:ext cx="1041400" cy="10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73" y="5664200"/>
            <a:ext cx="92332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9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 smtClean="0"/>
              <a:t> </a:t>
            </a:r>
            <a:r>
              <a:rPr lang="en-US" dirty="0" smtClean="0"/>
              <a:t>Practices (3)</a:t>
            </a:r>
            <a:endParaRPr lang="bg-BG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dirty="0" smtClean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Throw exceptions only in situations which are really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exceptional</a:t>
            </a:r>
            <a:r>
              <a:rPr lang="en-US" dirty="0" smtClean="0"/>
              <a:t>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 not throw exceptions in the normal program control flow (e.g. for invalid user input)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CLR could throw exceptions at </a:t>
            </a:r>
            <a:r>
              <a:rPr lang="en-US" dirty="0"/>
              <a:t>any time with no way to predict </a:t>
            </a:r>
            <a:r>
              <a:rPr lang="en-US" dirty="0" smtClean="0"/>
              <a:t>them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93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 provide flexible error handling mechanism in .NET Framework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errors to be handled at multiple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exception handler processes only errors of particular type (and its child types)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 types of errors are processed by some other handlers later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Unhandled exceptions cause error messages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Try-finally ensures given code block is always executed (even when an exception is thrown)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r>
              <a:rPr lang="en-US" dirty="0"/>
              <a:t>Handling</a:t>
            </a:r>
            <a:endParaRPr lang="bg-BG" dirty="0"/>
          </a:p>
        </p:txBody>
      </p:sp>
      <p:sp>
        <p:nvSpPr>
          <p:cNvPr id="14" name="TextBox 5"/>
          <p:cNvSpPr txBox="1"/>
          <p:nvPr/>
        </p:nvSpPr>
        <p:spPr>
          <a:xfrm>
            <a:off x="4901698" y="635000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90315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Exceptions?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/>
              <a:t> in .NET </a:t>
            </a:r>
            <a:r>
              <a:rPr lang="en-US" dirty="0" smtClean="0"/>
              <a:t>Framework are </a:t>
            </a:r>
            <a:r>
              <a:rPr lang="en-US" dirty="0"/>
              <a:t>classic implementation of the OOP exception model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powerful mechanism for centralized </a:t>
            </a:r>
            <a:r>
              <a:rPr lang="en-US" dirty="0" smtClean="0"/>
              <a:t>handling of errors </a:t>
            </a:r>
            <a:r>
              <a:rPr lang="en-US" dirty="0"/>
              <a:t>and unusual </a:t>
            </a:r>
            <a:r>
              <a:rPr lang="en-US" dirty="0" smtClean="0"/>
              <a:t>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Substitute procedure-oriented approach, </a:t>
            </a:r>
            <a:br>
              <a:rPr lang="en-US" dirty="0"/>
            </a:br>
            <a:r>
              <a:rPr lang="en-US" dirty="0"/>
              <a:t>in which each function returns error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Simplify code construction and maintenance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Allow the problematic situations to be </a:t>
            </a:r>
            <a:br>
              <a:rPr lang="en-US" dirty="0" smtClean="0"/>
            </a:br>
            <a:r>
              <a:rPr lang="en-US" dirty="0" smtClean="0"/>
              <a:t>processed at multiple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5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191000"/>
            <a:ext cx="6548978" cy="8985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22459" y="5188549"/>
            <a:ext cx="64917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Catching and Processing Errors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8370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008" y="1219200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64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C# the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/>
              <a:t> 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/>
              <a:t> </a:t>
            </a:r>
            <a:r>
              <a:rPr lang="en-US" dirty="0" smtClean="0"/>
              <a:t>blocks </a:t>
            </a:r>
            <a:r>
              <a:rPr lang="en-US" dirty="0"/>
              <a:t>can be </a:t>
            </a:r>
            <a:r>
              <a:rPr lang="en-US" dirty="0" smtClean="0"/>
              <a:t>used multiple times to process different exception types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5800" y="2292965"/>
            <a:ext cx="7631113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(SomeException)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083733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23267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23888" y="1144720"/>
            <a:ext cx="7910512" cy="5179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Int32.Parse(s);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80" y="1323976"/>
            <a:ext cx="1622020" cy="149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667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24000"/>
            <a:ext cx="33528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Handling Exceptions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138219" y="3336024"/>
            <a:ext cx="3433549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3250" name="Picture 2" descr="http://tubulamarok.free.fr/magma/explos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79" y="2514600"/>
            <a:ext cx="3164396" cy="3733800"/>
          </a:xfrm>
          <a:prstGeom prst="roundRect">
            <a:avLst>
              <a:gd name="adj" fmla="val 6086"/>
            </a:avLst>
          </a:prstGeom>
          <a:noFill/>
        </p:spPr>
      </p:pic>
      <p:pic>
        <p:nvPicPr>
          <p:cNvPr id="1026" name="Picture 2" descr="bomb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96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Exceptions </a:t>
            </a:r>
            <a:r>
              <a:rPr lang="en-US" sz="3000" dirty="0"/>
              <a:t>in</a:t>
            </a:r>
            <a:r>
              <a:rPr lang="ru-RU" sz="3000" dirty="0"/>
              <a:t> .NET </a:t>
            </a:r>
            <a:r>
              <a:rPr lang="en-US" sz="3000" dirty="0"/>
              <a:t>are objects</a:t>
            </a:r>
            <a:endParaRPr lang="ru-RU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sz="3000" dirty="0"/>
              <a:t> </a:t>
            </a:r>
            <a:r>
              <a:rPr lang="en-US" sz="3000" dirty="0"/>
              <a:t>class is base for all exceptions in CLR</a:t>
            </a:r>
            <a:endParaRPr lang="ru-RU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Contains information for the cause of the error </a:t>
            </a:r>
            <a:r>
              <a:rPr lang="en-US" sz="2800" dirty="0" smtClean="0"/>
              <a:t>/ unusual </a:t>
            </a:r>
            <a:r>
              <a:rPr lang="en-US" sz="2800" dirty="0"/>
              <a:t>situation</a:t>
            </a:r>
            <a:endParaRPr lang="ru-RU" sz="28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sz="2600" dirty="0"/>
              <a:t> – </a:t>
            </a:r>
            <a:r>
              <a:rPr lang="en-US" sz="2600" dirty="0"/>
              <a:t>text description of the exception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sz="2600" dirty="0"/>
              <a:t> </a:t>
            </a:r>
            <a:r>
              <a:rPr lang="ru-RU" sz="2600" dirty="0" smtClean="0"/>
              <a:t>–</a:t>
            </a:r>
            <a:r>
              <a:rPr lang="en-US" sz="2600" dirty="0" smtClean="0"/>
              <a:t> the snapshot of the stack at </a:t>
            </a:r>
            <a:r>
              <a:rPr lang="en-US" sz="2600" dirty="0"/>
              <a:t>the moment of exception throwing</a:t>
            </a:r>
            <a:endParaRPr lang="ru-RU" sz="2600" dirty="0"/>
          </a:p>
          <a:p>
            <a:pPr lvl="2">
              <a:lnSpc>
                <a:spcPct val="100000"/>
              </a:lnSpc>
            </a:pPr>
            <a:r>
              <a:rPr lang="ru-RU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sz="2600" dirty="0"/>
              <a:t> – </a:t>
            </a:r>
            <a:r>
              <a:rPr lang="en-US" sz="2600" dirty="0"/>
              <a:t>exception </a:t>
            </a:r>
            <a:r>
              <a:rPr lang="en-US" sz="2600" dirty="0" smtClean="0"/>
              <a:t>caused the current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exception </a:t>
            </a:r>
            <a:r>
              <a:rPr lang="ru-RU" sz="2600" dirty="0"/>
              <a:t>(</a:t>
            </a:r>
            <a:r>
              <a:rPr lang="en-US" sz="2600" dirty="0"/>
              <a:t>if any</a:t>
            </a:r>
            <a:r>
              <a:rPr lang="ru-RU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6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1383</TotalTime>
  <Words>2417</Words>
  <Application>Microsoft Office PowerPoint</Application>
  <PresentationFormat>On-screen Show (4:3)</PresentationFormat>
  <Paragraphs>460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Wingdings 2</vt:lpstr>
      <vt:lpstr>Telerik Academy</vt:lpstr>
      <vt:lpstr>Exception Handling</vt:lpstr>
      <vt:lpstr>Table of Contents</vt:lpstr>
      <vt:lpstr>What are Exceptions?</vt:lpstr>
      <vt:lpstr>What are Exceptions?</vt:lpstr>
      <vt:lpstr>Handling Exceptions</vt:lpstr>
      <vt:lpstr>Handling Exceptions</vt:lpstr>
      <vt:lpstr>Handling Exceptions – Example</vt:lpstr>
      <vt:lpstr>Handling Exceptions</vt:lpstr>
      <vt:lpstr>The System.Exception Class</vt:lpstr>
      <vt:lpstr>Exception Properties – Example</vt:lpstr>
      <vt:lpstr>Exception Properties</vt:lpstr>
      <vt:lpstr>Exception Properties (2)</vt:lpstr>
      <vt:lpstr>Exception Properties</vt:lpstr>
      <vt:lpstr>The Hierarchy of Exceptions</vt:lpstr>
      <vt:lpstr>Exception Hierarchy</vt:lpstr>
      <vt:lpstr>Types of Exceptions</vt:lpstr>
      <vt:lpstr>Handling Exceptions</vt:lpstr>
      <vt:lpstr>Find the Mistake!</vt:lpstr>
      <vt:lpstr>Handling All Exceptions</vt:lpstr>
      <vt:lpstr>Throwing Exceptions</vt:lpstr>
      <vt:lpstr>Throwing Exceptions</vt:lpstr>
      <vt:lpstr>How Exceptions Work?</vt:lpstr>
      <vt:lpstr>Using throw Keyword</vt:lpstr>
      <vt:lpstr>Re-Throwing Exceptions</vt:lpstr>
      <vt:lpstr>Throwing Exceptions – Example</vt:lpstr>
      <vt:lpstr>Throwing Exceptions</vt:lpstr>
      <vt:lpstr>Choosing the Exception Type</vt:lpstr>
      <vt:lpstr>Using Try-Finally Blocks</vt:lpstr>
      <vt:lpstr>The try-finally Statement</vt:lpstr>
      <vt:lpstr>try-finally – Example</vt:lpstr>
      <vt:lpstr>Try-Finally</vt:lpstr>
      <vt:lpstr>Exceptions: Best Practices</vt:lpstr>
      <vt:lpstr>Exceptions – Best Practices </vt:lpstr>
      <vt:lpstr>Exceptions – Best Practices  (2)</vt:lpstr>
      <vt:lpstr>Exceptions – Best Practices (3)</vt:lpstr>
      <vt:lpstr>Summary</vt:lpstr>
      <vt:lpstr>Exceptions Handling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Telerik Software Academy</dc:subject>
  <dc:creator>Svetlin Nakov</dc:creator>
  <cp:keywords>exceptions, exception handling, C#, C# course, programming, telerik software academy, free courses for developers</cp:keywords>
  <cp:lastModifiedBy>Evlogi Hristov</cp:lastModifiedBy>
  <cp:revision>312</cp:revision>
  <dcterms:created xsi:type="dcterms:W3CDTF">2007-12-08T16:03:35Z</dcterms:created>
  <dcterms:modified xsi:type="dcterms:W3CDTF">2015-01-27T16:17:42Z</dcterms:modified>
  <cp:category>software engineering</cp:category>
</cp:coreProperties>
</file>