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handoutMasterIdLst>
    <p:handoutMasterId r:id="rId57"/>
  </p:handoutMasterIdLst>
  <p:sldIdLst>
    <p:sldId id="256" r:id="rId2"/>
    <p:sldId id="257" r:id="rId3"/>
    <p:sldId id="258" r:id="rId4"/>
    <p:sldId id="259" r:id="rId5"/>
    <p:sldId id="260" r:id="rId6"/>
    <p:sldId id="261" r:id="rId7"/>
    <p:sldId id="262" r:id="rId8"/>
    <p:sldId id="263" r:id="rId9"/>
    <p:sldId id="264" r:id="rId10"/>
    <p:sldId id="302" r:id="rId11"/>
    <p:sldId id="30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03" r:id="rId31"/>
    <p:sldId id="305" r:id="rId32"/>
    <p:sldId id="304" r:id="rId33"/>
    <p:sldId id="306" r:id="rId34"/>
    <p:sldId id="307" r:id="rId35"/>
    <p:sldId id="308" r:id="rId36"/>
    <p:sldId id="285" r:id="rId37"/>
    <p:sldId id="310" r:id="rId38"/>
    <p:sldId id="312" r:id="rId39"/>
    <p:sldId id="311" r:id="rId40"/>
    <p:sldId id="313" r:id="rId41"/>
    <p:sldId id="314" r:id="rId42"/>
    <p:sldId id="315" r:id="rId43"/>
    <p:sldId id="287" r:id="rId44"/>
    <p:sldId id="288" r:id="rId45"/>
    <p:sldId id="289" r:id="rId46"/>
    <p:sldId id="290" r:id="rId47"/>
    <p:sldId id="291" r:id="rId48"/>
    <p:sldId id="292" r:id="rId49"/>
    <p:sldId id="293" r:id="rId50"/>
    <p:sldId id="294" r:id="rId51"/>
    <p:sldId id="295" r:id="rId52"/>
    <p:sldId id="316" r:id="rId53"/>
    <p:sldId id="318" r:id="rId54"/>
    <p:sldId id="317" r:id="rId55"/>
  </p:sldIdLst>
  <p:sldSz cx="9144000" cy="6858000" type="screen4x3"/>
  <p:notesSz cx="6881813" cy="9296400"/>
  <p:custDataLst>
    <p:tags r:id="rId58"/>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005" autoAdjust="0"/>
    <p:restoredTop sz="94421" autoAdjust="0"/>
  </p:normalViewPr>
  <p:slideViewPr>
    <p:cSldViewPr>
      <p:cViewPr varScale="1">
        <p:scale>
          <a:sx n="56" d="100"/>
          <a:sy n="56" d="100"/>
        </p:scale>
        <p:origin x="78" y="10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3/18/2015</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3/18/2015</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007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425250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79762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9</a:t>
            </a:fld>
            <a:r>
              <a:rPr lang="en-US" sz="1000" i="1" dirty="0">
                <a:solidFill>
                  <a:schemeClr val="tx1"/>
                </a:solidFill>
              </a:rPr>
              <a:t>##</a:t>
            </a:r>
            <a:endParaRPr lang="en-US" sz="1200" i="1" dirty="0">
              <a:solidFill>
                <a:schemeClr val="tx1"/>
              </a:solidFill>
            </a:endParaRPr>
          </a:p>
        </p:txBody>
      </p:sp>
    </p:spTree>
    <p:extLst>
      <p:ext uri="{BB962C8B-B14F-4D97-AF65-F5344CB8AC3E}">
        <p14:creationId xmlns:p14="http://schemas.microsoft.com/office/powerpoint/2010/main" val="359064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10</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8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415918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24</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04577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58871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52</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52</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297685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27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5136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7.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hyperlink" Target="http://forums.academy.telerik.com/" TargetMode="External"/><Relationship Id="rId10" Type="http://schemas.openxmlformats.org/officeDocument/2006/relationships/image" Target="../media/image39.png"/><Relationship Id="rId4" Type="http://schemas.openxmlformats.org/officeDocument/2006/relationships/hyperlink" Target="http://www.facebook.com/telerikacademy" TargetMode="External"/><Relationship Id="rId9"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640680"/>
            <a:ext cx="8382000" cy="1524000"/>
          </a:xfrm>
        </p:spPr>
        <p:txBody>
          <a:bodyPr/>
          <a:lstStyle/>
          <a:p>
            <a:pPr>
              <a:lnSpc>
                <a:spcPts val="5600"/>
              </a:lnSpc>
            </a:pPr>
            <a:r>
              <a:rPr lang="en-US" sz="4700" dirty="0"/>
              <a:t>Object-Oriented Programming Fundamental Principles – </a:t>
            </a:r>
            <a:r>
              <a:rPr lang="en-US" sz="4700" dirty="0" smtClean="0"/>
              <a:t>Part 1</a:t>
            </a:r>
            <a:endParaRPr lang="en-US" sz="4700" dirty="0"/>
          </a:p>
        </p:txBody>
      </p:sp>
      <p:sp>
        <p:nvSpPr>
          <p:cNvPr id="3" name="Subtitle 2"/>
          <p:cNvSpPr>
            <a:spLocks noGrp="1"/>
          </p:cNvSpPr>
          <p:nvPr>
            <p:ph type="subTitle" idx="1"/>
          </p:nvPr>
        </p:nvSpPr>
        <p:spPr>
          <a:xfrm>
            <a:off x="530148" y="3317080"/>
            <a:ext cx="8134350" cy="569120"/>
          </a:xfrm>
        </p:spPr>
        <p:txBody>
          <a:bodyPr/>
          <a:lstStyle/>
          <a:p>
            <a:pPr>
              <a:spcBef>
                <a:spcPts val="0"/>
              </a:spcBef>
            </a:pPr>
            <a:r>
              <a:rPr lang="en-US" dirty="0"/>
              <a:t>Inheritance, Abstraction, Encapsulation</a:t>
            </a:r>
            <a:endParaRPr lang="bg-BG" dirty="0"/>
          </a:p>
        </p:txBody>
      </p:sp>
      <p:pic>
        <p:nvPicPr>
          <p:cNvPr id="95236" name="Picture 4" descr="http://www.johnlund.com/images/lrJL_LightAbstract_04.jpg"/>
          <p:cNvPicPr>
            <a:picLocks noChangeAspect="1" noChangeArrowheads="1"/>
          </p:cNvPicPr>
          <p:nvPr/>
        </p:nvPicPr>
        <p:blipFill>
          <a:blip r:embed="rId2" cstate="screen">
            <a:lum bright="10000" contrast="20000"/>
            <a:extLst>
              <a:ext uri="{28A0092B-C50C-407E-A947-70E740481C1C}">
                <a14:useLocalDpi xmlns:a14="http://schemas.microsoft.com/office/drawing/2010/main"/>
              </a:ext>
            </a:extLst>
          </a:blip>
          <a:srcRect/>
          <a:stretch>
            <a:fillRect/>
          </a:stretch>
        </p:blipFill>
        <p:spPr bwMode="auto">
          <a:xfrm>
            <a:off x="5257800" y="4648200"/>
            <a:ext cx="3265651" cy="1677446"/>
          </a:xfrm>
          <a:prstGeom prst="roundRect">
            <a:avLst>
              <a:gd name="adj" fmla="val 4161"/>
            </a:avLst>
          </a:prstGeom>
          <a:noFill/>
          <a:ln>
            <a:solidFill>
              <a:schemeClr val="accent5">
                <a:lumMod val="50000"/>
              </a:schemeClr>
            </a:solidFill>
          </a:ln>
        </p:spPr>
      </p:pic>
      <p:sp>
        <p:nvSpPr>
          <p:cNvPr id="39" name="TextBox 38"/>
          <p:cNvSpPr txBox="1"/>
          <p:nvPr/>
        </p:nvSpPr>
        <p:spPr>
          <a:xfrm rot="21444230">
            <a:off x="5674822" y="5776458"/>
            <a:ext cx="2725426" cy="523220"/>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endParaRPr>
          </a:p>
        </p:txBody>
      </p:sp>
      <p:pic>
        <p:nvPicPr>
          <p:cNvPr id="1026" name="Picture 2" descr="objects icon"/>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rot="21404267">
            <a:off x="6825190" y="4258085"/>
            <a:ext cx="1504145" cy="156778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
          <p:cNvPicPr>
            <a:picLocks noChangeAspect="1" noChangeArrowheads="1"/>
          </p:cNvPicPr>
          <p:nvPr/>
        </p:nvPicPr>
        <p:blipFill>
          <a:blip r:embed="rId5" cstate="screen">
            <a:duotone>
              <a:prstClr val="black"/>
              <a:schemeClr val="accent4">
                <a:tint val="45000"/>
                <a:satMod val="400000"/>
              </a:schemeClr>
            </a:duotone>
            <a:lum contrast="10000"/>
            <a:extLst>
              <a:ext uri="{28A0092B-C50C-407E-A947-70E740481C1C}">
                <a14:useLocalDpi xmlns:a14="http://schemas.microsoft.com/office/drawing/2010/main"/>
              </a:ext>
            </a:extLst>
          </a:blip>
          <a:stretch>
            <a:fillRect/>
          </a:stretch>
        </p:blipFill>
        <p:spPr bwMode="auto">
          <a:xfrm>
            <a:off x="3200400" y="431185"/>
            <a:ext cx="5334000" cy="1016615"/>
          </a:xfrm>
          <a:prstGeom prst="flowChartMultidocument">
            <a:avLst/>
          </a:prstGeom>
          <a:noFill/>
          <a:ln w="12700">
            <a:solidFill>
              <a:schemeClr val="tx1">
                <a:lumMod val="20000"/>
                <a:lumOff val="80000"/>
                <a:alpha val="50000"/>
              </a:schemeClr>
            </a:solidFill>
          </a:ln>
        </p:spPr>
      </p:pic>
      <p:pic>
        <p:nvPicPr>
          <p:cNvPr id="16" name="Picture 1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33999" y="4441315"/>
            <a:ext cx="1524001" cy="1197485"/>
          </a:xfrm>
          <a:prstGeom prst="rect">
            <a:avLst/>
          </a:prstGeom>
          <a:effectLst>
            <a:glow rad="38100">
              <a:schemeClr val="accent6">
                <a:lumMod val="40000"/>
                <a:lumOff val="60000"/>
                <a:alpha val="40000"/>
              </a:schemeClr>
            </a:glow>
            <a:outerShdw blurRad="63500" sx="102000" sy="102000" algn="ctr" rotWithShape="0">
              <a:prstClr val="black"/>
            </a:outerShdw>
          </a:effectLst>
          <a:scene3d>
            <a:camera prst="perspectiveHeroicExtremeRightFacing">
              <a:rot lat="487347" lon="19532356" rev="120000"/>
            </a:camera>
            <a:lightRig rig="threePt" dir="t"/>
          </a:scene3d>
        </p:spPr>
      </p:pic>
      <p:pic>
        <p:nvPicPr>
          <p:cNvPr id="1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5166844"/>
            <a:ext cx="4090987"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7467600" y="4234542"/>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055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dirty="0"/>
          </a:p>
        </p:txBody>
      </p:sp>
      <p:sp>
        <p:nvSpPr>
          <p:cNvPr id="1233923" name="Rectangle 3"/>
          <p:cNvSpPr>
            <a:spLocks noGrp="1" noChangeArrowheads="1"/>
          </p:cNvSpPr>
          <p:nvPr>
            <p:ph type="body" idx="1"/>
          </p:nvPr>
        </p:nvSpPr>
        <p:spPr/>
        <p:txBody>
          <a:bodyPr/>
          <a:lstStyle/>
          <a:p>
            <a:r>
              <a:rPr lang="en-US" dirty="0" smtClean="0">
                <a:solidFill>
                  <a:schemeClr val="accent5">
                    <a:lumMod val="20000"/>
                    <a:lumOff val="80000"/>
                  </a:schemeClr>
                </a:solidFill>
              </a:rPr>
              <a:t>Inheritance</a:t>
            </a:r>
            <a:r>
              <a:rPr lang="en-US" dirty="0" smtClean="0"/>
              <a:t> implicitly gains </a:t>
            </a:r>
            <a:r>
              <a:rPr lang="en-US" dirty="0">
                <a:solidFill>
                  <a:schemeClr val="accent5">
                    <a:lumMod val="20000"/>
                    <a:lumOff val="80000"/>
                  </a:schemeClr>
                </a:solidFill>
              </a:rPr>
              <a:t>all members </a:t>
            </a:r>
            <a:r>
              <a:rPr lang="en-US" dirty="0"/>
              <a:t>from another </a:t>
            </a:r>
            <a:r>
              <a:rPr lang="en-US" dirty="0" smtClean="0"/>
              <a:t>class</a:t>
            </a:r>
          </a:p>
          <a:p>
            <a:pPr lvl="1"/>
            <a:r>
              <a:rPr lang="en-US" dirty="0" smtClean="0"/>
              <a:t>All fields</a:t>
            </a:r>
            <a:r>
              <a:rPr lang="en-US" dirty="0"/>
              <a:t>, methods, properties, </a:t>
            </a:r>
            <a:r>
              <a:rPr lang="en-US" dirty="0" smtClean="0"/>
              <a:t>events, …</a:t>
            </a:r>
          </a:p>
          <a:p>
            <a:pPr lvl="1"/>
            <a:r>
              <a:rPr lang="en-US" dirty="0" smtClean="0"/>
              <a:t>Some members could be inaccessible (hidden)</a:t>
            </a:r>
            <a:endParaRPr lang="en-US" dirty="0"/>
          </a:p>
          <a:p>
            <a:r>
              <a:rPr lang="en-US" dirty="0" smtClean="0"/>
              <a:t>The </a:t>
            </a:r>
            <a:r>
              <a:rPr lang="en-US" dirty="0"/>
              <a:t>class whose methods are inherited is called </a:t>
            </a:r>
            <a:r>
              <a:rPr lang="en-US" dirty="0">
                <a:solidFill>
                  <a:schemeClr val="accent5">
                    <a:lumMod val="20000"/>
                    <a:lumOff val="80000"/>
                  </a:schemeClr>
                </a:solidFill>
                <a:effectLst>
                  <a:outerShdw blurRad="38100" dist="38100" dir="2700000" algn="tl">
                    <a:srgbClr val="000000"/>
                  </a:outerShdw>
                </a:effectLst>
              </a:rPr>
              <a:t>base</a:t>
            </a:r>
            <a:r>
              <a:rPr lang="en-US" dirty="0"/>
              <a:t> (parent) class</a:t>
            </a:r>
            <a:endParaRPr lang="bg-BG" dirty="0"/>
          </a:p>
          <a:p>
            <a:r>
              <a:rPr lang="en-US" dirty="0"/>
              <a:t>The class that gains new </a:t>
            </a:r>
            <a:r>
              <a:rPr lang="bg-BG" dirty="0"/>
              <a:t>functionality</a:t>
            </a:r>
            <a:r>
              <a:rPr lang="en-US" dirty="0"/>
              <a:t> is called </a:t>
            </a:r>
            <a:r>
              <a:rPr lang="en-US" dirty="0">
                <a:solidFill>
                  <a:schemeClr val="accent5">
                    <a:lumMod val="20000"/>
                    <a:lumOff val="80000"/>
                  </a:schemeClr>
                </a:solidFill>
                <a:effectLst>
                  <a:outerShdw blurRad="38100" dist="38100" dir="2700000" algn="tl">
                    <a:srgbClr val="000000"/>
                  </a:outerShdw>
                </a:effectLst>
              </a:rPr>
              <a:t>derived</a:t>
            </a:r>
            <a:r>
              <a:rPr lang="en-US" dirty="0"/>
              <a:t> (child) </a:t>
            </a:r>
            <a:r>
              <a:rPr lang="en-US" dirty="0" smtClean="0"/>
              <a:t>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076716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15"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6"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234107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accent5">
                    <a:lumMod val="20000"/>
                    <a:lumOff val="80000"/>
                  </a:schemeClr>
                </a:solidFill>
                <a:latin typeface="+mn-lt"/>
                <a:ea typeface="+mn-ea"/>
                <a:cs typeface="+mn-cs"/>
              </a:rPr>
              <a:t>Inheritance</a:t>
            </a:r>
            <a:r>
              <a:rPr lang="en-US" dirty="0">
                <a:solidFill>
                  <a:srgbClr val="EBFFD2"/>
                </a:solidFill>
                <a:latin typeface="+mn-lt"/>
                <a:ea typeface="+mn-ea"/>
                <a:cs typeface="+mn-cs"/>
              </a:rPr>
              <a:t> leads to a </a:t>
            </a:r>
            <a:r>
              <a:rPr lang="en-US" dirty="0" smtClean="0">
                <a:solidFill>
                  <a:schemeClr val="accent5">
                    <a:lumMod val="20000"/>
                    <a:lumOff val="80000"/>
                  </a:schemeClr>
                </a:solidFill>
                <a:latin typeface="+mn-lt"/>
                <a:ea typeface="+mn-ea"/>
                <a:cs typeface="+mn-cs"/>
              </a:rPr>
              <a:t>hierarchies </a:t>
            </a:r>
            <a:r>
              <a:rPr lang="en-US" dirty="0">
                <a:solidFill>
                  <a:schemeClr val="accent5">
                    <a:lumMod val="20000"/>
                    <a:lumOff val="80000"/>
                  </a:schemeClr>
                </a:solidFill>
                <a:latin typeface="+mn-lt"/>
                <a:ea typeface="+mn-ea"/>
                <a:cs typeface="+mn-cs"/>
              </a:rPr>
              <a:t>of classes</a:t>
            </a:r>
            <a:r>
              <a:rPr lang="en-US" dirty="0">
                <a:solidFill>
                  <a:srgbClr val="EBFFD2"/>
                </a:solidFill>
                <a:latin typeface="+mn-lt"/>
                <a:ea typeface="+mn-ea"/>
                <a:cs typeface="+mn-cs"/>
              </a:rPr>
              <a:t> </a:t>
            </a:r>
            <a:r>
              <a:rPr lang="en-US" dirty="0" smtClean="0">
                <a:solidFill>
                  <a:srgbClr val="EBFFD2"/>
                </a:solidFill>
                <a:latin typeface="+mn-lt"/>
                <a:ea typeface="+mn-ea"/>
                <a:cs typeface="+mn-cs"/>
              </a:rPr>
              <a:t>and / or </a:t>
            </a:r>
            <a:r>
              <a:rPr lang="en-US" dirty="0">
                <a:solidFill>
                  <a:srgbClr val="EBFFD2"/>
                </a:solidFill>
                <a:latin typeface="+mn-lt"/>
                <a:ea typeface="+mn-ea"/>
                <a:cs typeface="+mn-cs"/>
              </a:rPr>
              <a:t>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grpSp>
        <p:nvGrpSpPr>
          <p:cNvPr id="56" name="Group 55"/>
          <p:cNvGrpSpPr/>
          <p:nvPr/>
        </p:nvGrpSpPr>
        <p:grpSpPr>
          <a:xfrm>
            <a:off x="990600" y="24384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21177322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xfrm>
            <a:off x="228600" y="914400"/>
            <a:ext cx="8686800" cy="5638800"/>
          </a:xfrm>
          <a:prstGeom prst="rect">
            <a:avLst/>
          </a:prstGeom>
        </p:spPr>
        <p:txBody>
          <a:bodyPr/>
          <a:lstStyle/>
          <a:p>
            <a:r>
              <a:rPr lang="en-US" sz="3000" dirty="0">
                <a:solidFill>
                  <a:srgbClr val="EBFFD2"/>
                </a:solidFill>
              </a:rPr>
              <a:t>A class can inherit only </a:t>
            </a:r>
            <a:r>
              <a:rPr lang="en-US" sz="3000" dirty="0" smtClean="0">
                <a:solidFill>
                  <a:srgbClr val="EBFFD2"/>
                </a:solidFill>
              </a:rPr>
              <a:t>one base class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IOException</a:t>
            </a:r>
            <a:r>
              <a:rPr lang="en-US" sz="2800" dirty="0" smtClean="0">
                <a:solidFill>
                  <a:srgbClr val="EBFFD2"/>
                </a:solidFill>
              </a:rPr>
              <a:t> derives from </a:t>
            </a:r>
            <a:r>
              <a:rPr lang="en-US" sz="2800" noProof="1" smtClean="0">
                <a:solidFill>
                  <a:schemeClr val="accent5">
                    <a:lumMod val="20000"/>
                    <a:lumOff val="80000"/>
                  </a:schemeClr>
                </a:solidFill>
                <a:latin typeface="Consolas" pitchFamily="49" charset="0"/>
                <a:cs typeface="Consolas" pitchFamily="49" charset="0"/>
              </a:rPr>
              <a:t>SystemException</a:t>
            </a:r>
            <a:r>
              <a:rPr lang="en-US" sz="2800" dirty="0" smtClean="0">
                <a:solidFill>
                  <a:srgbClr val="EBFFD2"/>
                </a:solidFill>
              </a:rPr>
              <a:t> and it derives from </a:t>
            </a:r>
            <a:r>
              <a:rPr lang="en-US" sz="2800" noProof="1" smtClean="0">
                <a:solidFill>
                  <a:schemeClr val="accent5">
                    <a:lumMod val="20000"/>
                    <a:lumOff val="80000"/>
                  </a:schemeClr>
                </a:solidFill>
                <a:latin typeface="Consolas" pitchFamily="49" charset="0"/>
                <a:cs typeface="Consolas" pitchFamily="49" charset="0"/>
              </a:rPr>
              <a:t>Exception</a:t>
            </a:r>
          </a:p>
          <a:p>
            <a:r>
              <a:rPr lang="en-US" sz="3000" dirty="0" smtClean="0">
                <a:solidFill>
                  <a:srgbClr val="EBFFD2"/>
                </a:solidFill>
              </a:rPr>
              <a:t>A </a:t>
            </a:r>
            <a:r>
              <a:rPr lang="en-US" sz="3000" dirty="0">
                <a:solidFill>
                  <a:srgbClr val="EBFFD2"/>
                </a:solidFill>
              </a:rPr>
              <a:t>class can implement </a:t>
            </a:r>
            <a:r>
              <a:rPr lang="en-US" sz="3000" dirty="0" smtClean="0">
                <a:solidFill>
                  <a:srgbClr val="EBFFD2"/>
                </a:solidFill>
              </a:rPr>
              <a:t>several interfaces</a:t>
            </a:r>
            <a:endParaRPr lang="en-US" sz="3000" dirty="0">
              <a:solidFill>
                <a:srgbClr val="EBFFD2"/>
              </a:solidFill>
            </a:endParaRPr>
          </a:p>
          <a:p>
            <a:pPr lvl="1"/>
            <a:r>
              <a:rPr lang="en-US" sz="2800" dirty="0" smtClean="0"/>
              <a:t>This is </a:t>
            </a:r>
            <a:r>
              <a:rPr lang="en-US" sz="2800" noProof="1" smtClean="0"/>
              <a:t>.NET’s</a:t>
            </a:r>
            <a:r>
              <a:rPr lang="en-US" sz="2800" dirty="0" smtClean="0"/>
              <a:t> form of </a:t>
            </a:r>
            <a:r>
              <a:rPr lang="en-US" sz="2800" dirty="0" smtClean="0">
                <a:solidFill>
                  <a:schemeClr val="accent5">
                    <a:lumMod val="20000"/>
                    <a:lumOff val="80000"/>
                  </a:schemeClr>
                </a:solidFill>
              </a:rPr>
              <a:t>multiple inheritance</a:t>
            </a:r>
          </a:p>
          <a:p>
            <a:pPr lvl="1"/>
            <a:r>
              <a:rPr lang="en-US" sz="2800" dirty="0" smtClean="0"/>
              <a:t>E.g. </a:t>
            </a:r>
            <a:r>
              <a:rPr lang="en-US" sz="2800" noProof="1" smtClean="0">
                <a:solidFill>
                  <a:schemeClr val="accent5">
                    <a:lumMod val="20000"/>
                    <a:lumOff val="80000"/>
                  </a:schemeClr>
                </a:solidFill>
                <a:latin typeface="Consolas" pitchFamily="49" charset="0"/>
                <a:cs typeface="Consolas" pitchFamily="49" charset="0"/>
              </a:rPr>
              <a:t>List&lt;T&gt;</a:t>
            </a:r>
            <a:r>
              <a:rPr lang="en-US" sz="2800" dirty="0" smtClean="0"/>
              <a:t> implements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IEnumerable&lt;T&gt;</a:t>
            </a:r>
          </a:p>
          <a:p>
            <a:r>
              <a:rPr lang="en-US" sz="3000" dirty="0" smtClean="0">
                <a:solidFill>
                  <a:srgbClr val="EBFFD2"/>
                </a:solidFill>
              </a:rPr>
              <a:t>An interface can implement several interfaces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solidFill>
                  <a:srgbClr val="EBFFD2"/>
                </a:solidFill>
              </a:rPr>
              <a:t> implements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solidFill>
                  <a:srgbClr val="EBFFD2"/>
                </a:solidFill>
              </a:rPr>
              <a:t> and </a:t>
            </a:r>
            <a:r>
              <a:rPr lang="en-US" sz="2800" noProof="1" smtClean="0">
                <a:solidFill>
                  <a:schemeClr val="accent5">
                    <a:lumMod val="20000"/>
                    <a:lumOff val="80000"/>
                  </a:schemeClr>
                </a:solidFill>
                <a:latin typeface="Consolas" pitchFamily="49" charset="0"/>
                <a:cs typeface="Consolas" pitchFamily="49" charset="0"/>
              </a:rPr>
              <a:t>IEnumerable&lt;T&gt;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13</a:t>
            </a:fld>
            <a:endParaRPr lang="en-US" sz="1100" dirty="0"/>
          </a:p>
        </p:txBody>
      </p:sp>
    </p:spTree>
    <p:extLst>
      <p:ext uri="{BB962C8B-B14F-4D97-AF65-F5344CB8AC3E}">
        <p14:creationId xmlns:p14="http://schemas.microsoft.com/office/powerpoint/2010/main" val="46364562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Specify the name of the base class after the name of the derived (with colon)</a:t>
            </a:r>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spcBef>
                <a:spcPts val="1200"/>
              </a:spcBef>
            </a:pPr>
            <a:r>
              <a:rPr lang="en-US" dirty="0" smtClean="0"/>
              <a:t>Use the keyword </a:t>
            </a:r>
            <a:r>
              <a:rPr lang="en-US" dirty="0" smtClean="0">
                <a:solidFill>
                  <a:schemeClr val="accent5">
                    <a:lumMod val="20000"/>
                    <a:lumOff val="80000"/>
                  </a:schemeClr>
                </a:solidFill>
                <a:latin typeface="+mj-lt"/>
              </a:rPr>
              <a:t>base</a:t>
            </a:r>
            <a:r>
              <a:rPr lang="en-US" dirty="0" smtClean="0"/>
              <a:t> to invoke the parent constructor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4"/>
          <p:cNvSpPr>
            <a:spLocks noChangeArrowheads="1"/>
          </p:cNvSpPr>
          <p:nvPr/>
        </p:nvSpPr>
        <p:spPr bwMode="auto">
          <a:xfrm>
            <a:off x="762001" y="2244263"/>
            <a:ext cx="7443786" cy="16825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2000" y="5395583"/>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781800" y="2015663"/>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70899" y="5181600"/>
            <a:ext cx="1134208" cy="1164055"/>
          </a:xfrm>
          <a:prstGeom prst="rect">
            <a:avLst/>
          </a:prstGeom>
          <a:noFill/>
        </p:spPr>
      </p:pic>
    </p:spTree>
    <p:extLst>
      <p:ext uri="{BB962C8B-B14F-4D97-AF65-F5344CB8AC3E}">
        <p14:creationId xmlns:p14="http://schemas.microsoft.com/office/powerpoint/2010/main" val="3234165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1926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r>
              <a:rPr lang="en-US" dirty="0" smtClean="0"/>
              <a:t> (2)</a:t>
            </a:r>
            <a:endParaRPr lang="en-US" dirty="0"/>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5" name="Picture 2" descr="http://www.vetcares.com/images/dog2.png"/>
          <p:cNvPicPr>
            <a:picLocks noChangeAspect="1" noChangeArrowheads="1"/>
          </p:cNvPicPr>
          <p:nvPr/>
        </p:nvPicPr>
        <p:blipFill>
          <a:blip r:embed="rId2" cstate="screen">
            <a:lum contrast="-20000"/>
            <a:extLst>
              <a:ext uri="{28A0092B-C50C-407E-A947-70E740481C1C}">
                <a14:useLocalDpi xmlns:a14="http://schemas.microsoft.com/office/drawing/2010/main"/>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30766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76400"/>
            <a:ext cx="6172200" cy="762000"/>
          </a:xfrm>
        </p:spPr>
        <p:txBody>
          <a:bodyPr/>
          <a:lstStyle/>
          <a:p>
            <a:pPr algn="ctr"/>
            <a:r>
              <a:rPr lang="en-US" sz="5000" dirty="0" smtClean="0"/>
              <a:t>S</a:t>
            </a:r>
            <a:r>
              <a:rPr lang="bg-BG" sz="5000" dirty="0" smtClean="0"/>
              <a:t>imple </a:t>
            </a:r>
            <a:r>
              <a:rPr lang="en-US" sz="5000" dirty="0" smtClean="0"/>
              <a:t>Inheritance </a:t>
            </a:r>
            <a:endParaRPr lang="en-US" sz="5000" dirty="0"/>
          </a:p>
        </p:txBody>
      </p:sp>
      <p:sp>
        <p:nvSpPr>
          <p:cNvPr id="3" name="Content Placeholder 2"/>
          <p:cNvSpPr>
            <a:spLocks noGrp="1"/>
          </p:cNvSpPr>
          <p:nvPr>
            <p:ph idx="1"/>
          </p:nvPr>
        </p:nvSpPr>
        <p:spPr>
          <a:xfrm>
            <a:off x="1524000" y="2514600"/>
            <a:ext cx="6172200" cy="533400"/>
          </a:xfrm>
        </p:spPr>
        <p:txBody>
          <a:bodyPr/>
          <a:lstStyle/>
          <a:p>
            <a:pPr marL="0" indent="0" algn="ctr">
              <a:buNone/>
              <a:tabLst/>
            </a:pPr>
            <a:r>
              <a:rPr lang="en-US" dirty="0" smtClean="0"/>
              <a:t>Live Demo</a:t>
            </a:r>
            <a:endParaRPr lang="en-US" dirty="0"/>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32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Levels</a:t>
            </a:r>
            <a:endParaRPr lang="en-US"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sz="3000" dirty="0" smtClean="0"/>
              <a:t>Access modifiers in C#</a:t>
            </a:r>
          </a:p>
          <a:p>
            <a:pPr lvl="1" indent="-220663">
              <a:lnSpc>
                <a:spcPct val="100000"/>
              </a:lnSpc>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ct val="100000"/>
              </a:lnSpc>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ct val="100000"/>
              </a:lnSpc>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1220952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a:t>
            </a:r>
            <a:endParaRPr lang="en-US" dirty="0"/>
          </a:p>
        </p:txBody>
      </p:sp>
      <p:sp>
        <p:nvSpPr>
          <p:cNvPr id="7" name="Rectangle 3"/>
          <p:cNvSpPr>
            <a:spLocks noGrp="1" noChangeArrowheads="1"/>
          </p:cNvSpPr>
          <p:nvPr>
            <p:ph idx="1"/>
          </p:nvPr>
        </p:nvSpPr>
        <p:spPr bwMode="auto">
          <a:xfrm>
            <a:off x="533400" y="997833"/>
            <a:ext cx="8077200" cy="57092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a:t>
            </a:r>
            <a:r>
              <a:rPr lang="en-US" sz="2000" noProof="1" smtClean="0">
                <a:solidFill>
                  <a:srgbClr val="8CF4F2"/>
                </a:solidFill>
                <a:latin typeface="Consolas" pitchFamily="49" charset="0"/>
                <a:cs typeface="Consolas" pitchFamily="49" charset="0"/>
              </a:rPr>
              <a:t>Creature {</a:t>
            </a:r>
            <a:endParaRPr lang="en-US" sz="20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protected string Name { get; private set;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protected </a:t>
            </a:r>
            <a:r>
              <a:rPr lang="en-US" sz="2000" noProof="1" smtClean="0">
                <a:solidFill>
                  <a:srgbClr val="8CF4F2"/>
                </a:solidFill>
                <a:latin typeface="Consolas" pitchFamily="49" charset="0"/>
                <a:cs typeface="Consolas" pitchFamily="49" charset="0"/>
              </a:rPr>
              <a:t>void Walk()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Console.WriteLine("Walking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private </a:t>
            </a:r>
            <a:r>
              <a:rPr lang="en-US" sz="2000" noProof="1">
                <a:solidFill>
                  <a:srgbClr val="8CF4F2"/>
                </a:solidFill>
                <a:latin typeface="Consolas" pitchFamily="49" charset="0"/>
                <a:cs typeface="Consolas" pitchFamily="49" charset="0"/>
              </a:rPr>
              <a:t>void Talk()</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a:solidFill>
                  <a:srgbClr val="8CF4F2"/>
                </a:solidFill>
                <a:latin typeface="Consolas" pitchFamily="49" charset="0"/>
                <a:cs typeface="Consolas" pitchFamily="49" charset="0"/>
              </a:rPr>
              <a:t>      Console.WriteLine("I am creature ...");</a:t>
            </a:r>
          </a:p>
          <a:p>
            <a:pPr marL="0" indent="0">
              <a:lnSpc>
                <a:spcPct val="75000"/>
              </a:lnSpc>
              <a:spcBef>
                <a:spcPts val="0"/>
              </a:spcBef>
              <a:spcAft>
                <a:spcPct val="0"/>
              </a:spcAft>
              <a:buNone/>
              <a:tabLst/>
            </a:pPr>
            <a:r>
              <a:rPr lang="en-US" sz="2000" noProof="1">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endParaRPr lang="en-US" sz="2000" noProof="1" smtClean="0">
              <a:solidFill>
                <a:srgbClr val="8CF4F2"/>
              </a:solidFill>
              <a:latin typeface="Consolas" pitchFamily="49" charset="0"/>
              <a:cs typeface="Consolas" pitchFamily="49" charset="0"/>
            </a:endParaRP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endParaRPr lang="en-US" sz="2000" noProof="1" smtClean="0">
              <a:solidFill>
                <a:srgbClr val="8CF4F2"/>
              </a:solidFill>
              <a:latin typeface="Consolas" pitchFamily="49" charset="0"/>
              <a:cs typeface="Consolas" pitchFamily="49" charset="0"/>
            </a:endParaRP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class Mammal :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base.Walk() can be invoked here</a:t>
            </a:r>
            <a:endParaRPr lang="en-US" sz="20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a:t>
            </a:r>
            <a:r>
              <a:rPr lang="en-US" sz="2000" noProof="1" smtClean="0">
                <a:solidFill>
                  <a:srgbClr val="8CF4F2"/>
                </a:solidFill>
                <a:latin typeface="Consolas" pitchFamily="49" charset="0"/>
                <a:cs typeface="Consolas" pitchFamily="49" charset="0"/>
              </a:rPr>
              <a:t>can</a:t>
            </a:r>
            <a:r>
              <a:rPr lang="en-US" sz="2000" noProof="1" smtClean="0">
                <a:solidFill>
                  <a:srgbClr val="8CF4F2"/>
                </a:solidFill>
                <a:latin typeface="Consolas" pitchFamily="49" charset="0"/>
                <a:cs typeface="Consolas" pitchFamily="49" charset="0"/>
              </a:rPr>
              <a:t>not</a:t>
            </a:r>
            <a:r>
              <a:rPr lang="en-US" sz="2000" noProof="1" smtClean="0">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be invoked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this.Name can be read but cannot be modified here</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375053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638800"/>
          </a:xfrm>
        </p:spPr>
        <p:txBody>
          <a:bodyPr/>
          <a:lstStyle/>
          <a:p>
            <a:pPr marL="446088" indent="-446088">
              <a:lnSpc>
                <a:spcPct val="100000"/>
              </a:lnSpc>
              <a:buFont typeface="+mj-lt"/>
              <a:buAutoNum type="arabicPeriod"/>
              <a:tabLst/>
              <a:defRPr/>
            </a:pPr>
            <a:r>
              <a:rPr lang="en-US" dirty="0"/>
              <a:t>Fundamental Principles of OOP</a:t>
            </a:r>
          </a:p>
          <a:p>
            <a:pPr marL="446088" indent="-446088">
              <a:lnSpc>
                <a:spcPct val="100000"/>
              </a:lnSpc>
              <a:buFont typeface="+mj-lt"/>
              <a:buAutoNum type="arabicPeriod"/>
              <a:tabLst/>
              <a:defRPr/>
            </a:pPr>
            <a:r>
              <a:rPr lang="en-US" dirty="0"/>
              <a:t>Inheritance</a:t>
            </a:r>
          </a:p>
          <a:p>
            <a:pPr marL="714375" lvl="1" indent="-366713">
              <a:lnSpc>
                <a:spcPct val="100000"/>
              </a:lnSpc>
              <a:defRPr/>
            </a:pPr>
            <a:r>
              <a:rPr lang="en-US" dirty="0"/>
              <a:t>Class Hierarchies</a:t>
            </a:r>
          </a:p>
          <a:p>
            <a:pPr marL="714375" lvl="1" indent="-366713">
              <a:lnSpc>
                <a:spcPct val="100000"/>
              </a:lnSpc>
              <a:defRPr/>
            </a:pPr>
            <a:r>
              <a:rPr lang="en-US" sz="3200" dirty="0"/>
              <a:t>Inheritance and </a:t>
            </a:r>
            <a:r>
              <a:rPr lang="en-US" sz="3200" dirty="0" smtClean="0"/>
              <a:t>Access Levels</a:t>
            </a:r>
            <a:endParaRPr lang="en-US" dirty="0"/>
          </a:p>
          <a:p>
            <a:pPr marL="446088" indent="-446088">
              <a:lnSpc>
                <a:spcPct val="100000"/>
              </a:lnSpc>
              <a:buFont typeface="+mj-lt"/>
              <a:buAutoNum type="arabicPeriod"/>
              <a:tabLst/>
              <a:defRPr/>
            </a:pPr>
            <a:r>
              <a:rPr lang="en-US" dirty="0"/>
              <a:t>Abstraction</a:t>
            </a:r>
          </a:p>
          <a:p>
            <a:pPr marL="714375" lvl="1" indent="-357188">
              <a:lnSpc>
                <a:spcPct val="100000"/>
              </a:lnSpc>
              <a:defRPr/>
            </a:pPr>
            <a:r>
              <a:rPr lang="en-US" dirty="0"/>
              <a:t>Abstract Classes </a:t>
            </a:r>
          </a:p>
          <a:p>
            <a:pPr marL="714375" lvl="1" indent="-357188">
              <a:lnSpc>
                <a:spcPct val="100000"/>
              </a:lnSpc>
              <a:defRPr/>
            </a:pPr>
            <a:r>
              <a:rPr lang="en-US" dirty="0"/>
              <a:t>Interfaces</a:t>
            </a:r>
          </a:p>
          <a:p>
            <a:pPr marL="446088" indent="-446088">
              <a:lnSpc>
                <a:spcPct val="100000"/>
              </a:lnSpc>
              <a:buFont typeface="+mj-lt"/>
              <a:buAutoNum type="arabicPeriod"/>
              <a:tabLst/>
              <a:defRPr/>
            </a:pPr>
            <a:r>
              <a:rPr lang="en-US" dirty="0"/>
              <a:t>Encapsulation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6" name="Picture 2" descr="http://ideas4pm.files.wordpress.com/2012/10/oop-programming.jpg?w=529"/>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275" t="-9014" r="-12012" b="-13714"/>
          <a:stretch/>
        </p:blipFill>
        <p:spPr bwMode="auto">
          <a:xfrm>
            <a:off x="4572000" y="3733800"/>
            <a:ext cx="3934178" cy="2590800"/>
          </a:xfrm>
          <a:prstGeom prst="cloud">
            <a:avLst/>
          </a:prstGeom>
          <a:solidFill>
            <a:srgbClr val="FFFFFF"/>
          </a:solidFill>
          <a:scene3d>
            <a:camera prst="orthographicFront"/>
            <a:lightRig rig="threePt" dir="t"/>
          </a:scene3d>
          <a:sp3d>
            <a:bevelT w="152400" h="50800" prst="softRound"/>
          </a:sp3d>
        </p:spPr>
      </p:pic>
      <p:pic>
        <p:nvPicPr>
          <p:cNvPr id="1026" name="Picture 2" descr="http://images.wikia.com/d20npcs/images/4/45/Books.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6324600" y="1066800"/>
            <a:ext cx="2092742" cy="223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3462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 (2)</a:t>
            </a:r>
            <a:endParaRPr lang="en-US" dirty="0"/>
          </a:p>
        </p:txBody>
      </p:sp>
      <p:sp>
        <p:nvSpPr>
          <p:cNvPr id="5" name="Rectangle 3"/>
          <p:cNvSpPr>
            <a:spLocks noGrp="1" noChangeArrowheads="1"/>
          </p:cNvSpPr>
          <p:nvPr>
            <p:ph idx="1"/>
          </p:nvPr>
        </p:nvSpPr>
        <p:spPr bwMode="auto">
          <a:xfrm>
            <a:off x="457200" y="920889"/>
            <a:ext cx="822960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Dog : Mammal</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public string Breed { get; private set;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cannot be invoked here (it is private)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endParaRPr lang="en-US" sz="20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4048062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smtClean="0"/>
              <a:t>Inheritance and Accessibility</a:t>
            </a:r>
            <a:endParaRPr lang="en-US" sz="5000" dirty="0"/>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smtClean="0"/>
              <a:t>Live Demo</a:t>
            </a:r>
            <a:endParaRPr lang="en-US" dirty="0"/>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59403" y="990600"/>
            <a:ext cx="4505826" cy="3424428"/>
          </a:xfrm>
          <a:prstGeom prst="roundRect">
            <a:avLst>
              <a:gd name="adj" fmla="val 3587"/>
            </a:avLst>
          </a:prstGeom>
          <a:noFill/>
        </p:spPr>
      </p:pic>
    </p:spTree>
    <p:extLst>
      <p:ext uri="{BB962C8B-B14F-4D97-AF65-F5344CB8AC3E}">
        <p14:creationId xmlns:p14="http://schemas.microsoft.com/office/powerpoint/2010/main" val="3567523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a:t>
            </a:r>
            <a:r>
              <a:rPr lang="bg-BG" dirty="0" smtClean="0"/>
              <a:t>mportant </a:t>
            </a:r>
            <a:r>
              <a:rPr lang="en-US" dirty="0" smtClean="0"/>
              <a:t>A</a:t>
            </a:r>
            <a:r>
              <a:rPr lang="bg-BG" dirty="0" smtClean="0"/>
              <a:t>spect</a:t>
            </a:r>
            <a:r>
              <a:rPr lang="en-US" dirty="0" smtClean="0"/>
              <a:t>s</a:t>
            </a:r>
            <a:endParaRPr lang="en-US" dirty="0"/>
          </a:p>
        </p:txBody>
      </p:sp>
      <p:sp>
        <p:nvSpPr>
          <p:cNvPr id="3" name="Content Placeholder 2"/>
          <p:cNvSpPr>
            <a:spLocks noGrp="1"/>
          </p:cNvSpPr>
          <p:nvPr>
            <p:ph idx="1"/>
          </p:nvPr>
        </p:nvSpPr>
        <p:spPr>
          <a:xfrm>
            <a:off x="228600" y="990600"/>
            <a:ext cx="8686800" cy="5715000"/>
          </a:xfrm>
        </p:spPr>
        <p:txBody>
          <a:bodyPr/>
          <a:lstStyle/>
          <a:p>
            <a:pPr marL="361950" indent="-361950">
              <a:lnSpc>
                <a:spcPct val="100000"/>
              </a:lnSpc>
            </a:pPr>
            <a:r>
              <a:rPr lang="en-US" dirty="0" smtClean="0">
                <a:solidFill>
                  <a:schemeClr val="accent5">
                    <a:lumMod val="20000"/>
                    <a:lumOff val="80000"/>
                  </a:schemeClr>
                </a:solidFill>
              </a:rPr>
              <a:t>Structures</a:t>
            </a:r>
            <a:r>
              <a:rPr lang="en-US" dirty="0" smtClean="0"/>
              <a:t> cannot be inherited </a:t>
            </a:r>
          </a:p>
          <a:p>
            <a:pPr marL="361950" indent="-361950">
              <a:lnSpc>
                <a:spcPct val="100000"/>
              </a:lnSpc>
            </a:pPr>
            <a:r>
              <a:rPr lang="en-US" dirty="0" smtClean="0"/>
              <a:t>In C# there is no </a:t>
            </a:r>
            <a:r>
              <a:rPr lang="en-US" dirty="0" smtClean="0">
                <a:solidFill>
                  <a:schemeClr val="accent5">
                    <a:lumMod val="20000"/>
                    <a:lumOff val="80000"/>
                  </a:schemeClr>
                </a:solidFill>
              </a:rPr>
              <a:t>multiple</a:t>
            </a:r>
            <a:r>
              <a:rPr lang="en-US" dirty="0" smtClean="0"/>
              <a:t> inheritance</a:t>
            </a:r>
          </a:p>
          <a:p>
            <a:pPr marL="709613" lvl="1" indent="-361950">
              <a:lnSpc>
                <a:spcPct val="100000"/>
              </a:lnSpc>
            </a:pPr>
            <a:r>
              <a:rPr lang="en-US" dirty="0" smtClean="0"/>
              <a:t>Only multiple interfaces can be implemented</a:t>
            </a:r>
          </a:p>
          <a:p>
            <a:pPr marL="361950" indent="-361950">
              <a:lnSpc>
                <a:spcPct val="100000"/>
              </a:lnSpc>
            </a:pPr>
            <a:r>
              <a:rPr lang="en-US" dirty="0" smtClean="0"/>
              <a:t>Static members are also inherited</a:t>
            </a:r>
          </a:p>
          <a:p>
            <a:pPr marL="361950" indent="-361950">
              <a:lnSpc>
                <a:spcPct val="100000"/>
              </a:lnSpc>
            </a:pPr>
            <a:r>
              <a:rPr lang="en-US" dirty="0" smtClean="0"/>
              <a:t>Constructors are not inherited </a:t>
            </a:r>
          </a:p>
          <a:p>
            <a:pPr marL="361950" indent="-361950">
              <a:lnSpc>
                <a:spcPct val="100000"/>
              </a:lnSpc>
            </a:pPr>
            <a:r>
              <a:rPr lang="en-US" dirty="0" smtClean="0"/>
              <a:t>Inheritance is </a:t>
            </a:r>
            <a:r>
              <a:rPr lang="en-US" dirty="0" smtClean="0">
                <a:solidFill>
                  <a:schemeClr val="accent5">
                    <a:lumMod val="20000"/>
                    <a:lumOff val="80000"/>
                  </a:schemeClr>
                </a:solidFill>
              </a:rPr>
              <a:t>transitive</a:t>
            </a:r>
            <a:r>
              <a:rPr lang="en-US" dirty="0" smtClean="0"/>
              <a:t> relation</a:t>
            </a:r>
          </a:p>
          <a:p>
            <a:pPr marL="709613" lvl="1" indent="-361950">
              <a:lnSpc>
                <a:spcPct val="100000"/>
              </a:lnSpc>
            </a:pPr>
            <a:r>
              <a:rPr lang="en-US" dirty="0" smtClean="0"/>
              <a:t>If C is derived from B, and B is derived from A, then C inherits A as well</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2464125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Inheritance: Important Features</a:t>
            </a:r>
            <a:endParaRPr lang="en-US" sz="3800"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smtClean="0"/>
              <a:t>When a derived class extends its base class</a:t>
            </a:r>
          </a:p>
          <a:p>
            <a:pPr lvl="1">
              <a:lnSpc>
                <a:spcPct val="100000"/>
              </a:lnSpc>
            </a:pPr>
            <a:r>
              <a:rPr lang="en-US" dirty="0" smtClean="0"/>
              <a:t>It can freely add new members</a:t>
            </a:r>
          </a:p>
          <a:p>
            <a:pPr lvl="1">
              <a:lnSpc>
                <a:spcPct val="100000"/>
              </a:lnSpc>
            </a:pPr>
            <a:r>
              <a:rPr lang="en-US" dirty="0" smtClean="0"/>
              <a:t>Cannot remove derived ones</a:t>
            </a:r>
          </a:p>
          <a:p>
            <a:pPr>
              <a:lnSpc>
                <a:spcPct val="100000"/>
              </a:lnSpc>
            </a:pPr>
            <a:r>
              <a:rPr lang="en-US" dirty="0" smtClean="0"/>
              <a:t>Declaring new members with the same name or signature </a:t>
            </a:r>
            <a:r>
              <a:rPr lang="en-US" dirty="0" smtClean="0">
                <a:solidFill>
                  <a:schemeClr val="accent5">
                    <a:lumMod val="20000"/>
                    <a:lumOff val="80000"/>
                  </a:schemeClr>
                </a:solidFill>
              </a:rPr>
              <a:t>hides</a:t>
            </a:r>
            <a:r>
              <a:rPr lang="en-US" dirty="0" smtClean="0"/>
              <a:t> the inherited ones</a:t>
            </a:r>
          </a:p>
          <a:p>
            <a:pPr>
              <a:lnSpc>
                <a:spcPct val="100000"/>
              </a:lnSpc>
            </a:pPr>
            <a:r>
              <a:rPr lang="en-US" dirty="0" smtClean="0"/>
              <a:t>A class can declare </a:t>
            </a:r>
            <a:r>
              <a:rPr lang="en-US" dirty="0" smtClean="0">
                <a:solidFill>
                  <a:schemeClr val="accent5">
                    <a:lumMod val="20000"/>
                    <a:lumOff val="80000"/>
                  </a:schemeClr>
                </a:solidFill>
              </a:rPr>
              <a:t>virtual</a:t>
            </a:r>
            <a:r>
              <a:rPr lang="en-US" dirty="0" smtClean="0"/>
              <a:t> methods and properties</a:t>
            </a:r>
          </a:p>
          <a:p>
            <a:pPr lvl="1">
              <a:lnSpc>
                <a:spcPct val="100000"/>
              </a:lnSpc>
            </a:pPr>
            <a:r>
              <a:rPr lang="en-US" dirty="0" smtClean="0"/>
              <a:t>Derived classes can </a:t>
            </a:r>
            <a:r>
              <a:rPr lang="en-US" dirty="0" smtClean="0">
                <a:solidFill>
                  <a:schemeClr val="accent5">
                    <a:lumMod val="20000"/>
                    <a:lumOff val="80000"/>
                  </a:schemeClr>
                </a:solidFill>
              </a:rPr>
              <a:t>override</a:t>
            </a:r>
            <a:r>
              <a:rPr lang="en-US" dirty="0" smtClean="0"/>
              <a:t> the implementation of these members</a:t>
            </a:r>
          </a:p>
          <a:p>
            <a:pPr lvl="1">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Object.ToString()</a:t>
            </a:r>
            <a:r>
              <a:rPr lang="en-US" dirty="0" smtClean="0"/>
              <a:t> is virtual method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550633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57200" y="2895600"/>
            <a:ext cx="4114800" cy="847924"/>
          </a:xfrm>
          <a:prstGeom prst="rect">
            <a:avLst/>
          </a:prstGeom>
          <a:effectLst/>
        </p:spPr>
        <p:txBody>
          <a:bodyPr wrap="square" lIns="0" tIns="0" rIns="0" bIns="0" anchor="b">
            <a:spAutoFit/>
          </a:bodyPr>
          <a:lstStyle/>
          <a:p>
            <a:pPr algn="ctr">
              <a:lnSpc>
                <a:spcPct val="95000"/>
              </a:lnSpc>
            </a:pPr>
            <a:r>
              <a:rPr lang="en-US" sz="5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Abstraction</a:t>
            </a:r>
            <a:endParaRPr lang="en-US" sz="5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24466" y="4114800"/>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29175" y="2276290"/>
            <a:ext cx="3857625" cy="458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rot="5400000">
            <a:off x="2799828" y="395042"/>
            <a:ext cx="1672220" cy="2090276"/>
          </a:xfrm>
          <a:prstGeom prst="roundRect">
            <a:avLst>
              <a:gd name="adj" fmla="val 654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570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lnSpc>
                <a:spcPct val="100000"/>
              </a:lnSpc>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a:t>
            </a:r>
            <a:r>
              <a:rPr lang="en-US" dirty="0" smtClean="0">
                <a:solidFill>
                  <a:srgbClr val="EBFFD2"/>
                </a:solidFill>
                <a:latin typeface="+mn-lt"/>
                <a:ea typeface="+mn-ea"/>
                <a:cs typeface="+mn-cs"/>
              </a:rPr>
              <a:t>irrelevant features</a:t>
            </a:r>
            <a:r>
              <a:rPr lang="en-US" dirty="0">
                <a:solidFill>
                  <a:srgbClr val="EBFFD2"/>
                </a:solidFill>
                <a:latin typeface="+mn-lt"/>
                <a:ea typeface="+mn-ea"/>
                <a:cs typeface="+mn-cs"/>
              </a:rPr>
              <a:t>, properties, or functions and emphasizing the relevant </a:t>
            </a:r>
            <a:r>
              <a:rPr lang="en-US" dirty="0" smtClean="0">
                <a:solidFill>
                  <a:srgbClr val="EBFFD2"/>
                </a:solidFill>
                <a:latin typeface="+mn-lt"/>
                <a:ea typeface="+mn-ea"/>
                <a:cs typeface="+mn-cs"/>
              </a:rPr>
              <a:t>ones ...</a:t>
            </a:r>
          </a:p>
          <a:p>
            <a:pPr>
              <a:lnSpc>
                <a:spcPct val="100000"/>
              </a:lnSpc>
              <a:defRPr/>
            </a:pPr>
            <a:endParaRPr lang="en-US" dirty="0"/>
          </a:p>
          <a:p>
            <a:pPr>
              <a:lnSpc>
                <a:spcPct val="100000"/>
              </a:lnSpc>
              <a:defRPr/>
            </a:pPr>
            <a:endParaRPr lang="en-US" dirty="0" smtClean="0">
              <a:solidFill>
                <a:srgbClr val="EBFFD2"/>
              </a:solidFill>
              <a:latin typeface="+mn-lt"/>
              <a:ea typeface="+mn-ea"/>
              <a:cs typeface="+mn-cs"/>
            </a:endParaRPr>
          </a:p>
          <a:p>
            <a:pPr>
              <a:lnSpc>
                <a:spcPct val="100000"/>
              </a:lnSpc>
              <a:defRPr/>
            </a:pPr>
            <a:endParaRPr lang="en-US" dirty="0"/>
          </a:p>
          <a:p>
            <a:pPr>
              <a:lnSpc>
                <a:spcPct val="100000"/>
              </a:lnSpc>
              <a:spcBef>
                <a:spcPts val="1800"/>
              </a:spcBef>
              <a:defRPr/>
            </a:pPr>
            <a:r>
              <a:rPr lang="en-US" dirty="0" smtClean="0">
                <a:solidFill>
                  <a:srgbClr val="EBFFD2"/>
                </a:solidFill>
                <a:latin typeface="+mn-lt"/>
                <a:ea typeface="+mn-ea"/>
                <a:cs typeface="+mn-cs"/>
              </a:rPr>
              <a:t>... </a:t>
            </a:r>
            <a:r>
              <a:rPr lang="en-US" dirty="0">
                <a:solidFill>
                  <a:srgbClr val="EBFFD2"/>
                </a:solidFill>
                <a:latin typeface="+mn-lt"/>
                <a:ea typeface="+mn-ea"/>
                <a:cs typeface="+mn-cs"/>
              </a:rPr>
              <a:t>relevant to the given </a:t>
            </a:r>
            <a:r>
              <a:rPr lang="en-US" dirty="0" smtClean="0">
                <a:solidFill>
                  <a:srgbClr val="EBFFD2"/>
                </a:solidFill>
                <a:latin typeface="+mn-lt"/>
                <a:ea typeface="+mn-ea"/>
                <a:cs typeface="+mn-cs"/>
              </a:rPr>
              <a:t>project</a:t>
            </a:r>
          </a:p>
          <a:p>
            <a:pPr lvl="1">
              <a:lnSpc>
                <a:spcPct val="100000"/>
              </a:lnSpc>
              <a:defRPr/>
            </a:pPr>
            <a:r>
              <a:rPr lang="en-US" dirty="0" smtClean="0">
                <a:solidFill>
                  <a:srgbClr val="EBFFD2"/>
                </a:solidFill>
                <a:latin typeface="+mn-lt"/>
                <a:ea typeface="+mn-ea"/>
                <a:cs typeface="+mn-cs"/>
              </a:rPr>
              <a:t>With </a:t>
            </a:r>
            <a:r>
              <a:rPr lang="en-US" dirty="0">
                <a:solidFill>
                  <a:srgbClr val="EBFFD2"/>
                </a:solidFill>
                <a:latin typeface="+mn-lt"/>
                <a:ea typeface="+mn-ea"/>
                <a:cs typeface="+mn-cs"/>
              </a:rPr>
              <a:t>an eye to future reuse in similar </a:t>
            </a:r>
            <a:r>
              <a:rPr lang="en-US" dirty="0" smtClean="0">
                <a:solidFill>
                  <a:srgbClr val="EBFFD2"/>
                </a:solidFill>
                <a:latin typeface="+mn-lt"/>
                <a:ea typeface="+mn-ea"/>
                <a:cs typeface="+mn-cs"/>
              </a:rPr>
              <a:t>projects</a:t>
            </a:r>
            <a:endParaRPr lang="en-US" dirty="0">
              <a:solidFill>
                <a:srgbClr val="EBFFD2"/>
              </a:solidFill>
              <a:latin typeface="+mn-lt"/>
              <a:ea typeface="+mn-ea"/>
              <a:cs typeface="+mn-cs"/>
            </a:endParaRPr>
          </a:p>
          <a:p>
            <a:pPr>
              <a:lnSpc>
                <a:spcPct val="100000"/>
              </a:lnSpc>
              <a:defRPr/>
            </a:pPr>
            <a:r>
              <a:rPr lang="en-US" dirty="0">
                <a:solidFill>
                  <a:srgbClr val="EBFFD2"/>
                </a:solidFill>
                <a:latin typeface="+mn-lt"/>
                <a:ea typeface="+mn-ea"/>
                <a:cs typeface="+mn-cs"/>
              </a:rPr>
              <a:t>Abstraction </a:t>
            </a:r>
            <a:r>
              <a:rPr lang="en-US" dirty="0" smtClean="0">
                <a:solidFill>
                  <a:srgbClr val="EBFFD2"/>
                </a:solidFill>
                <a:latin typeface="+mn-lt"/>
                <a:ea typeface="+mn-ea"/>
                <a:cs typeface="+mn-cs"/>
              </a:rPr>
              <a:t>helps </a:t>
            </a:r>
            <a:r>
              <a:rPr lang="en-US" dirty="0">
                <a:solidFill>
                  <a:schemeClr val="accent5">
                    <a:lumMod val="20000"/>
                    <a:lumOff val="80000"/>
                  </a:schemeClr>
                </a:solidFill>
                <a:latin typeface="+mn-lt"/>
                <a:ea typeface="+mn-ea"/>
                <a:cs typeface="+mn-cs"/>
              </a:rPr>
              <a:t>managing complexity</a:t>
            </a:r>
            <a:endParaRPr lang="bg-BG" dirty="0">
              <a:solidFill>
                <a:schemeClr val="accent5">
                  <a:lumMod val="20000"/>
                  <a:lumOff val="80000"/>
                </a:schemeClr>
              </a:solidFill>
              <a:latin typeface="+mn-lt"/>
              <a:ea typeface="+mn-ea"/>
              <a:cs typeface="+mn-cs"/>
            </a:endParaRPr>
          </a:p>
        </p:txBody>
      </p:sp>
      <p:sp>
        <p:nvSpPr>
          <p:cNvPr id="794628" name="AutoShape 4"/>
          <p:cNvSpPr>
            <a:spLocks noChangeArrowheads="1"/>
          </p:cNvSpPr>
          <p:nvPr/>
        </p:nvSpPr>
        <p:spPr bwMode="auto">
          <a:xfrm>
            <a:off x="254952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1314450" y="2819400"/>
            <a:ext cx="838200" cy="1496216"/>
          </a:xfrm>
          <a:prstGeom prst="rect">
            <a:avLst/>
          </a:prstGeom>
          <a:noFill/>
        </p:spPr>
      </p:pic>
    </p:spTree>
    <p:extLst>
      <p:ext uri="{BB962C8B-B14F-4D97-AF65-F5344CB8AC3E}">
        <p14:creationId xmlns:p14="http://schemas.microsoft.com/office/powerpoint/2010/main" val="384272315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lnSpc>
                <a:spcPct val="100000"/>
              </a:lnSpc>
              <a:spcBef>
                <a:spcPts val="600"/>
              </a:spcBef>
              <a:spcAft>
                <a:spcPts val="600"/>
              </a:spcAft>
              <a:defRPr/>
            </a:pPr>
            <a:r>
              <a:rPr lang="en-US" sz="3000" dirty="0">
                <a:solidFill>
                  <a:srgbClr val="EBFFD2"/>
                </a:solidFill>
                <a:latin typeface="+mn-lt"/>
                <a:ea typeface="+mn-ea"/>
                <a:cs typeface="+mn-cs"/>
              </a:rPr>
              <a:t>Abstraction is something we do every day</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a:t>
            </a:r>
            <a:r>
              <a:rPr lang="en-US" sz="2800" dirty="0" smtClean="0">
                <a:solidFill>
                  <a:schemeClr val="tx1">
                    <a:lumMod val="40000"/>
                    <a:lumOff val="60000"/>
                  </a:schemeClr>
                </a:solidFill>
                <a:latin typeface="+mn-lt"/>
              </a:rPr>
              <a:t>need</a:t>
            </a:r>
          </a:p>
          <a:p>
            <a:pPr lvl="1">
              <a:lnSpc>
                <a:spcPct val="100000"/>
              </a:lnSpc>
              <a:spcBef>
                <a:spcPts val="600"/>
              </a:spcBef>
              <a:spcAft>
                <a:spcPts val="600"/>
              </a:spcAft>
              <a:buClr>
                <a:srgbClr val="8FD600"/>
              </a:buClr>
              <a:defRPr/>
            </a:pPr>
            <a:r>
              <a:rPr lang="en-US" sz="2800" dirty="0" smtClean="0"/>
              <a:t>E.g. students get "name" but not "color of eyes"</a:t>
            </a:r>
            <a:endParaRPr lang="en-US" sz="2800" dirty="0">
              <a:solidFill>
                <a:schemeClr val="tx1">
                  <a:lumMod val="40000"/>
                  <a:lumOff val="60000"/>
                </a:schemeClr>
              </a:solidFill>
              <a:latin typeface="+mn-lt"/>
            </a:endParaRPr>
          </a:p>
          <a:p>
            <a:pPr>
              <a:lnSpc>
                <a:spcPct val="100000"/>
              </a:lnSpc>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lnSpc>
                <a:spcPct val="100000"/>
              </a:lnSpc>
              <a:spcBef>
                <a:spcPts val="600"/>
              </a:spcBef>
              <a:spcAft>
                <a:spcPts val="600"/>
              </a:spcAft>
              <a:defRPr/>
            </a:pPr>
            <a:r>
              <a:rPr lang="en-US" sz="3000" dirty="0">
                <a:solidFill>
                  <a:srgbClr val="EBFFD2"/>
                </a:solidFill>
                <a:latin typeface="+mn-lt"/>
                <a:ea typeface="+mn-ea"/>
                <a:cs typeface="+mn-cs"/>
              </a:rPr>
              <a:t>Abstraction highlights the properties of an entity that we </a:t>
            </a:r>
            <a:r>
              <a:rPr lang="en-US" sz="3000" dirty="0" smtClean="0">
                <a:solidFill>
                  <a:srgbClr val="EBFFD2"/>
                </a:solidFill>
                <a:latin typeface="+mn-lt"/>
                <a:ea typeface="+mn-ea"/>
                <a:cs typeface="+mn-cs"/>
              </a:rPr>
              <a:t>need and </a:t>
            </a:r>
            <a:r>
              <a:rPr lang="en-US" sz="3000" dirty="0">
                <a:solidFill>
                  <a:srgbClr val="EBFFD2"/>
                </a:solidFill>
                <a:latin typeface="+mn-lt"/>
                <a:ea typeface="+mn-ea"/>
                <a:cs typeface="+mn-cs"/>
              </a:rPr>
              <a:t>hides the </a:t>
            </a:r>
            <a:r>
              <a:rPr lang="en-US" sz="3000" dirty="0" smtClean="0">
                <a:solidFill>
                  <a:srgbClr val="EBFFD2"/>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spTree>
    <p:extLst>
      <p:ext uri="{BB962C8B-B14F-4D97-AF65-F5344CB8AC3E}">
        <p14:creationId xmlns:p14="http://schemas.microsoft.com/office/powerpoint/2010/main" val="9667451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prstGeom prst="rect">
            <a:avLst/>
          </a:prstGeom>
        </p:spPr>
        <p:txBody>
          <a:bodyPr/>
          <a:lstStyle/>
          <a:p>
            <a:pPr>
              <a:lnSpc>
                <a:spcPct val="100000"/>
              </a:lnSpc>
              <a:defRPr/>
            </a:pPr>
            <a:r>
              <a:rPr lang="en-US" dirty="0">
                <a:solidFill>
                  <a:srgbClr val="EBFFD2"/>
                </a:solidFill>
                <a:latin typeface="+mn-lt"/>
                <a:ea typeface="+mn-ea"/>
                <a:cs typeface="+mn-cs"/>
              </a:rPr>
              <a:t>In .NET </a:t>
            </a:r>
            <a:r>
              <a:rPr lang="en-US" dirty="0" smtClean="0">
                <a:solidFill>
                  <a:srgbClr val="EBFFD2"/>
                </a:solidFill>
                <a:latin typeface="+mn-lt"/>
                <a:ea typeface="+mn-ea"/>
                <a:cs typeface="+mn-cs"/>
              </a:rPr>
              <a:t>object-oriented programming abstraction </a:t>
            </a:r>
            <a:r>
              <a:rPr lang="en-US" dirty="0">
                <a:solidFill>
                  <a:srgbClr val="EBFFD2"/>
                </a:solidFill>
                <a:latin typeface="+mn-lt"/>
                <a:ea typeface="+mn-ea"/>
                <a:cs typeface="+mn-cs"/>
              </a:rPr>
              <a:t>is achieved </a:t>
            </a:r>
            <a:r>
              <a:rPr lang="en-US" dirty="0" smtClean="0">
                <a:solidFill>
                  <a:srgbClr val="EBFFD2"/>
                </a:solidFill>
                <a:latin typeface="+mn-lt"/>
                <a:ea typeface="+mn-ea"/>
                <a:cs typeface="+mn-cs"/>
              </a:rPr>
              <a:t>in several ways:</a:t>
            </a:r>
            <a:endParaRPr lang="en-US" dirty="0">
              <a:solidFill>
                <a:srgbClr val="EBFFD2"/>
              </a:solidFill>
              <a:latin typeface="+mn-lt"/>
              <a:ea typeface="+mn-ea"/>
              <a:cs typeface="+mn-cs"/>
            </a:endParaRPr>
          </a:p>
          <a:p>
            <a:pPr lvl="1">
              <a:lnSpc>
                <a:spcPct val="100000"/>
              </a:lnSpc>
              <a:buClr>
                <a:srgbClr val="8FD600"/>
              </a:buClr>
              <a:defRPr/>
            </a:pPr>
            <a:r>
              <a:rPr lang="en-US" dirty="0">
                <a:solidFill>
                  <a:schemeClr val="tx1">
                    <a:lumMod val="40000"/>
                    <a:lumOff val="60000"/>
                  </a:schemeClr>
                </a:solidFill>
                <a:latin typeface="+mn-lt"/>
              </a:rPr>
              <a:t>Abstract classes </a:t>
            </a:r>
          </a:p>
          <a:p>
            <a:pPr lvl="1">
              <a:lnSpc>
                <a:spcPct val="100000"/>
              </a:lnSpc>
              <a:buClr>
                <a:srgbClr val="8FD600"/>
              </a:buClr>
              <a:defRPr/>
            </a:pPr>
            <a:r>
              <a:rPr lang="en-US" dirty="0">
                <a:solidFill>
                  <a:schemeClr val="tx1">
                    <a:lumMod val="40000"/>
                    <a:lumOff val="60000"/>
                  </a:schemeClr>
                </a:solidFill>
                <a:latin typeface="+mn-lt"/>
              </a:rPr>
              <a:t>Interfaces</a:t>
            </a:r>
          </a:p>
          <a:p>
            <a:pPr lvl="1">
              <a:lnSpc>
                <a:spcPct val="100000"/>
              </a:lnSpc>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3909312" y="2231864"/>
            <a:ext cx="4604614" cy="4141868"/>
            <a:chOff x="2193" y="1718"/>
            <a:chExt cx="2799" cy="1978"/>
          </a:xfrm>
        </p:grpSpPr>
        <p:sp>
          <p:nvSpPr>
            <p:cNvPr id="5130" name="Rectangle 10"/>
            <p:cNvSpPr>
              <a:spLocks noChangeArrowheads="1"/>
            </p:cNvSpPr>
            <p:nvPr/>
          </p:nvSpPr>
          <p:spPr bwMode="auto">
            <a:xfrm>
              <a:off x="2832" y="2796"/>
              <a:ext cx="1435" cy="21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0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9"/>
              <a:ext cx="912" cy="18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flipH="1">
              <a:off x="3484" y="2288"/>
              <a:ext cx="1"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507" y="3098"/>
              <a:ext cx="608" cy="37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3" y="3157"/>
              <a:ext cx="2"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590" cy="36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8200" y="4773532"/>
            <a:ext cx="2385312" cy="1627268"/>
          </a:xfrm>
          <a:prstGeom prst="roundRect">
            <a:avLst>
              <a:gd name="adj" fmla="val 1181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00381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sp>
        <p:nvSpPr>
          <p:cNvPr id="5" name="Text Box 17"/>
          <p:cNvSpPr txBox="1">
            <a:spLocks noChangeArrowheads="1"/>
          </p:cNvSpPr>
          <p:nvPr/>
        </p:nvSpPr>
        <p:spPr bwMode="auto">
          <a:xfrm>
            <a:off x="2257077" y="12192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1587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System.MarshalByRefObject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963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8657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915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System.ComponentModel.Component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6290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985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40272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System.Windows.Forms.Control</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5647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7342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9599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System.Windows.Forms.ButtonBase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975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6669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925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4301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995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 name="Picture 1"/>
          <p:cNvPicPr>
            <a:picLocks noChangeAspect="1"/>
          </p:cNvPicPr>
          <p:nvPr/>
        </p:nvPicPr>
        <p:blipFill>
          <a:blip r:embed="rId2"/>
          <a:stretch>
            <a:fillRect/>
          </a:stretch>
        </p:blipFill>
        <p:spPr>
          <a:xfrm>
            <a:off x="7391400" y="5808531"/>
            <a:ext cx="1009650" cy="600075"/>
          </a:xfrm>
          <a:prstGeom prst="roundRect">
            <a:avLst>
              <a:gd name="adj" fmla="val 4793"/>
            </a:avLst>
          </a:prstGeom>
          <a:effectLst>
            <a:softEdge rad="31750"/>
          </a:effectLst>
        </p:spPr>
      </p:pic>
    </p:spTree>
    <p:extLst>
      <p:ext uri="{BB962C8B-B14F-4D97-AF65-F5344CB8AC3E}">
        <p14:creationId xmlns:p14="http://schemas.microsoft.com/office/powerpoint/2010/main" val="345291717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smtClean="0"/>
              <a:t>Interfaces</a:t>
            </a:r>
            <a:endParaRPr lang="bg-BG" dirty="0"/>
          </a:p>
        </p:txBody>
      </p:sp>
      <p:sp>
        <p:nvSpPr>
          <p:cNvPr id="74755" name="Rectangle 3"/>
          <p:cNvSpPr>
            <a:spLocks noGrp="1" noChangeArrowheads="1"/>
          </p:cNvSpPr>
          <p:nvPr>
            <p:ph idx="1"/>
          </p:nvPr>
        </p:nvSpPr>
        <p:spPr>
          <a:xfrm>
            <a:off x="228600" y="990600"/>
            <a:ext cx="8686800" cy="5715000"/>
          </a:xfrm>
        </p:spPr>
        <p:txBody>
          <a:bodyPr/>
          <a:lstStyle/>
          <a:p>
            <a:r>
              <a:rPr lang="en-US" dirty="0"/>
              <a:t>An </a:t>
            </a:r>
            <a:r>
              <a:rPr lang="en-US" dirty="0">
                <a:solidFill>
                  <a:schemeClr val="accent5">
                    <a:lumMod val="20000"/>
                    <a:lumOff val="80000"/>
                  </a:schemeClr>
                </a:solidFill>
              </a:rPr>
              <a:t>interface</a:t>
            </a:r>
            <a:r>
              <a:rPr lang="en-US" dirty="0"/>
              <a:t> </a:t>
            </a:r>
            <a:r>
              <a:rPr lang="en-US" dirty="0" smtClean="0"/>
              <a:t>defines </a:t>
            </a:r>
            <a:r>
              <a:rPr lang="en-US" dirty="0"/>
              <a:t>a set of operations (methods) that given object </a:t>
            </a:r>
            <a:r>
              <a:rPr lang="en-US" dirty="0" smtClean="0"/>
              <a:t>should perform</a:t>
            </a:r>
            <a:endParaRPr lang="en-US" dirty="0"/>
          </a:p>
          <a:p>
            <a:pPr lvl="1"/>
            <a:r>
              <a:rPr lang="en-US" dirty="0"/>
              <a:t>Also called "</a:t>
            </a:r>
            <a:r>
              <a:rPr lang="en-US" dirty="0" smtClean="0">
                <a:solidFill>
                  <a:schemeClr val="accent5">
                    <a:lumMod val="20000"/>
                    <a:lumOff val="80000"/>
                  </a:schemeClr>
                </a:solidFill>
              </a:rPr>
              <a:t>contract</a:t>
            </a:r>
            <a:r>
              <a:rPr lang="en-US" dirty="0" smtClean="0"/>
              <a:t>" </a:t>
            </a:r>
            <a:r>
              <a:rPr lang="en-US" dirty="0"/>
              <a:t>for </a:t>
            </a:r>
            <a:r>
              <a:rPr lang="en-US" dirty="0" smtClean="0"/>
              <a:t>providing a </a:t>
            </a:r>
            <a:r>
              <a:rPr lang="en-US" dirty="0"/>
              <a:t>set of </a:t>
            </a:r>
            <a:r>
              <a:rPr lang="en-US" dirty="0" smtClean="0"/>
              <a:t>operations</a:t>
            </a:r>
          </a:p>
          <a:p>
            <a:pPr lvl="1"/>
            <a:r>
              <a:rPr lang="en-US" dirty="0" smtClean="0"/>
              <a:t>Defines abstract behavior</a:t>
            </a:r>
            <a:endParaRPr lang="en-US" dirty="0"/>
          </a:p>
          <a:p>
            <a:r>
              <a:rPr lang="en-US" dirty="0" smtClean="0"/>
              <a:t>Interfaces </a:t>
            </a:r>
            <a:r>
              <a:rPr lang="en-US" dirty="0"/>
              <a:t>provide abstractions</a:t>
            </a:r>
          </a:p>
          <a:p>
            <a:pPr lvl="1"/>
            <a:r>
              <a:rPr lang="en-US" dirty="0" smtClean="0"/>
              <a:t>You invoke the abstract actions</a:t>
            </a:r>
          </a:p>
          <a:p>
            <a:pPr lvl="1"/>
            <a:r>
              <a:rPr lang="en-US" dirty="0" smtClean="0"/>
              <a:t>Without worrying how it is internally implemented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29</a:t>
            </a:fld>
            <a:endParaRPr lang="en-US" sz="1100" dirty="0"/>
          </a:p>
        </p:txBody>
      </p:sp>
    </p:spTree>
    <p:extLst>
      <p:ext uri="{BB962C8B-B14F-4D97-AF65-F5344CB8AC3E}">
        <p14:creationId xmlns:p14="http://schemas.microsoft.com/office/powerpoint/2010/main" val="35910276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tonybrook.edu/research/images/orc/princi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329" y="848716"/>
            <a:ext cx="3917471" cy="2656484"/>
          </a:xfrm>
          <a:prstGeom prst="rect">
            <a:avLst/>
          </a:prstGeom>
          <a:noFill/>
          <a:extLst>
            <a:ext uri="{909E8E84-426E-40DD-AFC4-6F175D3DCCD1}">
              <a14:hiddenFill xmlns:a14="http://schemas.microsoft.com/office/drawing/2010/main">
                <a:solidFill>
                  <a:srgbClr val="FFFFFF"/>
                </a:solidFill>
              </a14:hiddenFill>
            </a:ext>
          </a:extLst>
        </p:spPr>
      </p:pic>
      <p:sp>
        <p:nvSpPr>
          <p:cNvPr id="791554" name="Rectangle 2"/>
          <p:cNvSpPr>
            <a:spLocks noGrp="1" noChangeArrowheads="1"/>
          </p:cNvSpPr>
          <p:nvPr>
            <p:ph type="ctrTitle" idx="4294967295"/>
          </p:nvPr>
        </p:nvSpPr>
        <p:spPr>
          <a:xfrm>
            <a:off x="2971800" y="4419600"/>
            <a:ext cx="5765800" cy="1462087"/>
          </a:xfrm>
          <a:prstGeom prst="rect">
            <a:avLst/>
          </a:prstGeom>
          <a:effectLst/>
        </p:spPr>
        <p:txBody>
          <a:bodyPr wrap="square" lIns="0" tIns="0" rIns="0" bIns="0" anchor="b">
            <a:spAutoFit/>
          </a:bodyPr>
          <a:lstStyle/>
          <a:p>
            <a:pPr algn="ctr">
              <a:lnSpc>
                <a:spcPct val="95000"/>
              </a:lnSpc>
            </a:pPr>
            <a:r>
              <a:rPr lang="en-US" sz="50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Fundamental Principles of OOP</a:t>
            </a:r>
            <a:endParaRPr lang="en-US" sz="5000" dirty="0"/>
          </a:p>
        </p:txBody>
      </p:sp>
      <p:pic>
        <p:nvPicPr>
          <p:cNvPr id="4" name="Picture 1"/>
          <p:cNvPicPr>
            <a:picLocks noChangeAspect="1" noChangeArrowheads="1"/>
          </p:cNvPicPr>
          <p:nvPr/>
        </p:nvPicPr>
        <p:blipFill>
          <a:blip r:embed="rId4" cstate="email">
            <a:lum bright="20000" contrast="20000"/>
            <a:extLst>
              <a:ext uri="{28A0092B-C50C-407E-A947-70E740481C1C}">
                <a14:useLocalDpi xmlns:a14="http://schemas.microsoft.com/office/drawing/2010/main"/>
              </a:ext>
            </a:extLst>
          </a:blip>
          <a:srcRect/>
          <a:stretch>
            <a:fillRect/>
          </a:stretch>
        </p:blipFill>
        <p:spPr bwMode="auto">
          <a:xfrm>
            <a:off x="654529" y="1804566"/>
            <a:ext cx="3904619" cy="2005434"/>
          </a:xfrm>
          <a:prstGeom prst="roundRect">
            <a:avLst>
              <a:gd name="adj" fmla="val 4594"/>
            </a:avLst>
          </a:prstGeom>
          <a:solidFill>
            <a:srgbClr val="FFFFFF">
              <a:shade val="85000"/>
            </a:srgbClr>
          </a:solidFill>
          <a:ln>
            <a:noFill/>
          </a:ln>
          <a:effectLst>
            <a:outerShdw blurRad="63500" sx="102000" sy="102000" algn="ctr" rotWithShape="0">
              <a:prstClr val="black">
                <a:alpha val="40000"/>
              </a:prstClr>
            </a:outerShdw>
          </a:effectLst>
        </p:spPr>
      </p:pic>
      <p:sp>
        <p:nvSpPr>
          <p:cNvPr id="5" name="TextBox 4"/>
          <p:cNvSpPr txBox="1"/>
          <p:nvPr/>
        </p:nvSpPr>
        <p:spPr>
          <a:xfrm rot="607700">
            <a:off x="4687369" y="2804180"/>
            <a:ext cx="2514368" cy="483708"/>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endParaRPr>
          </a:p>
        </p:txBody>
      </p:sp>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8200" y="4233245"/>
            <a:ext cx="2133600" cy="1862755"/>
          </a:xfrm>
          <a:prstGeom prst="rect">
            <a:avLst/>
          </a:prstGeom>
          <a:effectLst>
            <a:glow rad="38100">
              <a:schemeClr val="accent6">
                <a:lumMod val="40000"/>
                <a:lumOff val="60000"/>
                <a:alpha val="40000"/>
              </a:schemeClr>
            </a:glo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45280251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describe a prototype of group of methods (operations), properties and events</a:t>
            </a:r>
          </a:p>
          <a:p>
            <a:pPr lvl="1"/>
            <a:r>
              <a:rPr lang="en-US" dirty="0" smtClean="0">
                <a:effectLst>
                  <a:outerShdw blurRad="50800" dist="38100" algn="tr" rotWithShape="0">
                    <a:prstClr val="black">
                      <a:alpha val="40000"/>
                    </a:prstClr>
                  </a:outerShdw>
                </a:effectLst>
              </a:rPr>
              <a:t>Can be implemented by a given class or structure</a:t>
            </a:r>
          </a:p>
          <a:p>
            <a:pPr lvl="1"/>
            <a:r>
              <a:rPr lang="en-US" dirty="0" smtClean="0">
                <a:effectLst>
                  <a:outerShdw blurRad="50800" dist="38100" algn="tr" rotWithShape="0">
                    <a:prstClr val="black">
                      <a:alpha val="40000"/>
                    </a:prstClr>
                  </a:outerShdw>
                </a:effectLst>
              </a:rPr>
              <a:t>Define only the prototypes of the operations</a:t>
            </a:r>
          </a:p>
          <a:p>
            <a:pPr lvl="2"/>
            <a:r>
              <a:rPr lang="en-US" dirty="0" smtClean="0">
                <a:effectLst>
                  <a:outerShdw blurRad="50800" dist="38100" algn="tr" rotWithShape="0">
                    <a:prstClr val="black">
                      <a:alpha val="40000"/>
                    </a:prstClr>
                  </a:outerShdw>
                </a:effectLst>
              </a:rPr>
              <a:t>No concrete implementation is provided</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be used to define abstract data types</a:t>
            </a:r>
          </a:p>
          <a:p>
            <a:pPr lvl="1"/>
            <a:r>
              <a:rPr lang="en-US" dirty="0" smtClean="0">
                <a:effectLst>
                  <a:outerShdw blurRad="50800" dist="38100" algn="tr" rotWithShape="0">
                    <a:prstClr val="black">
                      <a:alpha val="40000"/>
                    </a:prstClr>
                  </a:outerShdw>
                </a:effectLst>
              </a:rPr>
              <a:t>Can be inherited (extended) by other interfaces</a:t>
            </a:r>
          </a:p>
          <a:p>
            <a:pPr lvl="1"/>
            <a:r>
              <a:rPr lang="en-US" dirty="0" smtClean="0">
                <a:effectLst>
                  <a:outerShdw blurRad="50800" dist="38100" algn="tr" rotWithShape="0">
                    <a:prstClr val="black">
                      <a:alpha val="40000"/>
                    </a:prstClr>
                  </a:outerShdw>
                </a:effectLst>
              </a:rPr>
              <a:t>Can not be instantiated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1144556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21506" name="Rectangle 2"/>
          <p:cNvSpPr>
            <a:spLocks noChangeArrowheads="1"/>
          </p:cNvSpPr>
          <p:nvPr/>
        </p:nvSpPr>
        <p:spPr bwMode="auto">
          <a:xfrm>
            <a:off x="685800" y="1066800"/>
            <a:ext cx="77724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32857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a:t>
            </a:r>
            <a:r>
              <a:rPr lang="en-US"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20482" name="Rectangle 2"/>
          <p:cNvSpPr>
            <a:spLocks noChangeArrowheads="1"/>
          </p:cNvSpPr>
          <p:nvPr/>
        </p:nvSpPr>
        <p:spPr bwMode="auto">
          <a:xfrm>
            <a:off x="762000" y="1231642"/>
            <a:ext cx="76200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DateOfBirth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DateOfBirth</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60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Age (read-only)</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Print(); // Method for printing</a:t>
            </a: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729688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 Implementation</a:t>
            </a:r>
            <a:endParaRPr lang="en-US" dirty="0"/>
          </a:p>
        </p:txBody>
      </p:sp>
      <p:sp>
        <p:nvSpPr>
          <p:cNvPr id="3" name="Content Placeholder 2"/>
          <p:cNvSpPr>
            <a:spLocks noGrp="1"/>
          </p:cNvSpPr>
          <p:nvPr>
            <p:ph idx="1"/>
          </p:nvPr>
        </p:nvSpPr>
        <p:spPr>
          <a:xfrm>
            <a:off x="228600" y="1143000"/>
            <a:ext cx="8686800" cy="5410200"/>
          </a:xfrm>
        </p:spPr>
        <p:txBody>
          <a:bodyPr/>
          <a:lstStyle/>
          <a:p>
            <a:r>
              <a:rPr lang="en-US" dirty="0" smtClean="0">
                <a:effectLst>
                  <a:outerShdw blurRad="50800" dist="38100" algn="tr" rotWithShape="0">
                    <a:prstClr val="black">
                      <a:alpha val="40000"/>
                    </a:prstClr>
                  </a:outerShdw>
                </a:effectLst>
              </a:rPr>
              <a:t>Classes and structures can implement (support) one or several interfaces</a:t>
            </a: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r>
              <a:rPr lang="en-US" dirty="0" smtClean="0">
                <a:effectLst>
                  <a:outerShdw blurRad="50800" dist="38100" algn="tr" rotWithShape="0">
                    <a:prstClr val="black">
                      <a:alpha val="40000"/>
                    </a:prstClr>
                  </a:outerShdw>
                </a:effectLst>
              </a:rPr>
              <a:t>Implementer classes must </a:t>
            </a:r>
            <a:r>
              <a:rPr lang="en-US" dirty="0" smtClean="0">
                <a:solidFill>
                  <a:schemeClr val="accent5">
                    <a:lumMod val="20000"/>
                    <a:lumOff val="80000"/>
                  </a:schemeClr>
                </a:solidFill>
                <a:effectLst>
                  <a:outerShdw blurRad="50800" dist="38100" algn="tr" rotWithShape="0">
                    <a:prstClr val="black">
                      <a:alpha val="40000"/>
                    </a:prstClr>
                  </a:outerShdw>
                </a:effectLst>
              </a:rPr>
              <a:t>implement all </a:t>
            </a:r>
            <a:r>
              <a:rPr lang="en-US" dirty="0" smtClean="0">
                <a:effectLst>
                  <a:outerShdw blurRad="50800" dist="38100" algn="tr" rotWithShape="0">
                    <a:prstClr val="black">
                      <a:alpha val="40000"/>
                    </a:prstClr>
                  </a:outerShdw>
                </a:effectLst>
              </a:rPr>
              <a:t>interface methods </a:t>
            </a:r>
            <a:endParaRPr lang="en-US" dirty="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Or should be declared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rPr>
              <a:t>abstract</a:t>
            </a:r>
            <a:endParaRPr lang="ru-RU" dirty="0" smtClean="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Rectangle 2"/>
          <p:cNvSpPr>
            <a:spLocks noChangeArrowheads="1"/>
          </p:cNvSpPr>
          <p:nvPr/>
        </p:nvSpPr>
        <p:spPr bwMode="auto">
          <a:xfrm>
            <a:off x="685800" y="2483584"/>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CalculateSurface()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518023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086600" cy="838200"/>
          </a:xfrm>
        </p:spPr>
        <p:txBody>
          <a:bodyPr/>
          <a:lstStyle/>
          <a:p>
            <a:r>
              <a:rPr lang="en-US" dirty="0" smtClean="0">
                <a:effectLst>
                  <a:outerShdw blurRad="50800" dist="38100" algn="tr" rotWithShape="0">
                    <a:prstClr val="black">
                      <a:alpha val="40000"/>
                    </a:prstClr>
                  </a:outerShdw>
                </a:effectLst>
              </a:rPr>
              <a:t>Interface Implementation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22530" name="Rectangle 2"/>
          <p:cNvSpPr>
            <a:spLocks noChangeArrowheads="1"/>
          </p:cNvSpPr>
          <p:nvPr/>
        </p:nvSpPr>
        <p:spPr bwMode="auto">
          <a:xfrm>
            <a:off x="685801" y="1168598"/>
            <a:ext cx="77009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87256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grayscl/>
            <a:lum contrast="-10000"/>
            <a:extLst>
              <a:ext uri="{28A0092B-C50C-407E-A947-70E740481C1C}">
                <a14:useLocalDpi xmlns:a14="http://schemas.microsoft.com/office/drawing/2010/main"/>
              </a:ext>
            </a:extLst>
          </a:blip>
          <a:srcRect/>
          <a:stretch>
            <a:fillRect/>
          </a:stretch>
        </p:blipFill>
        <p:spPr bwMode="auto">
          <a:xfrm>
            <a:off x="2997200" y="3810000"/>
            <a:ext cx="3149600" cy="2362200"/>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1447800"/>
            <a:ext cx="8229600" cy="1447800"/>
          </a:xfrm>
        </p:spPr>
        <p:txBody>
          <a:bodyPr/>
          <a:lstStyle/>
          <a:p>
            <a:r>
              <a:rPr lang="en-US" dirty="0" smtClean="0">
                <a:effectLst>
                  <a:outerShdw blurRad="50800" dist="38100" algn="tr" rotWithShape="0">
                    <a:prstClr val="black">
                      <a:alpha val="40000"/>
                    </a:prstClr>
                  </a:outerShdw>
                </a:effectLst>
              </a:rPr>
              <a:t>Interfaces and</a:t>
            </a:r>
            <a:br>
              <a:rPr lang="en-US" dirty="0" smtClean="0">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Implementation</a:t>
            </a:r>
            <a:endParaRPr lang="en-US" dirty="0"/>
          </a:p>
        </p:txBody>
      </p:sp>
      <p:sp>
        <p:nvSpPr>
          <p:cNvPr id="3" name="Subtitle 2"/>
          <p:cNvSpPr>
            <a:spLocks noGrp="1"/>
          </p:cNvSpPr>
          <p:nvPr>
            <p:ph type="subTitle" idx="1"/>
          </p:nvPr>
        </p:nvSpPr>
        <p:spPr>
          <a:xfrm>
            <a:off x="457200" y="2971799"/>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606752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a:t>
            </a:r>
            <a:r>
              <a:rPr lang="en-US" sz="4000" dirty="0" smtClean="0"/>
              <a:t>Classes</a:t>
            </a:r>
            <a:endParaRPr lang="bg-BG" sz="4000" dirty="0"/>
          </a:p>
        </p:txBody>
      </p:sp>
      <p:sp>
        <p:nvSpPr>
          <p:cNvPr id="787459" name="Rectangle 3"/>
          <p:cNvSpPr>
            <a:spLocks noGrp="1" noChangeArrowheads="1"/>
          </p:cNvSpPr>
          <p:nvPr>
            <p:ph idx="1"/>
          </p:nvPr>
        </p:nvSpPr>
        <p:spPr>
          <a:xfrm>
            <a:off x="228600" y="990600"/>
            <a:ext cx="8686800" cy="5715000"/>
          </a:xfrm>
          <a:prstGeom prst="rect">
            <a:avLst/>
          </a:prstGeom>
        </p:spPr>
        <p:txBody>
          <a:bodyPr/>
          <a:lstStyle/>
          <a:p>
            <a:r>
              <a:rPr lang="en-US" dirty="0">
                <a:solidFill>
                  <a:schemeClr val="accent5">
                    <a:lumMod val="20000"/>
                    <a:lumOff val="80000"/>
                  </a:schemeClr>
                </a:solidFill>
              </a:rPr>
              <a:t>Abstract classes </a:t>
            </a:r>
            <a:r>
              <a:rPr lang="en-US" dirty="0">
                <a:solidFill>
                  <a:srgbClr val="EBFFD2"/>
                </a:solidFill>
              </a:rPr>
              <a:t>are special classes </a:t>
            </a:r>
            <a:r>
              <a:rPr lang="en-US" dirty="0" smtClean="0">
                <a:solidFill>
                  <a:srgbClr val="EBFFD2"/>
                </a:solidFill>
              </a:rPr>
              <a:t>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r>
              <a:rPr lang="en-GB" dirty="0" smtClean="0"/>
              <a:t>Mix between class and interface</a:t>
            </a:r>
          </a:p>
          <a:p>
            <a:pPr lvl="1"/>
            <a:r>
              <a:rPr lang="en-GB" dirty="0" smtClean="0">
                <a:solidFill>
                  <a:srgbClr val="EBFFD2"/>
                </a:solidFill>
              </a:rPr>
              <a:t>Partially implemented or fully unimplemented</a:t>
            </a:r>
            <a:endParaRPr lang="en-GB" dirty="0">
              <a:solidFill>
                <a:srgbClr val="EBFFD2"/>
              </a:solidFill>
            </a:endParaRPr>
          </a:p>
          <a:p>
            <a:pPr lvl="1">
              <a:buClr>
                <a:srgbClr val="8FD600"/>
              </a:buClr>
            </a:pPr>
            <a:r>
              <a:rPr lang="en-GB" dirty="0" smtClean="0">
                <a:solidFill>
                  <a:schemeClr val="tx1">
                    <a:lumMod val="40000"/>
                    <a:lumOff val="60000"/>
                  </a:schemeClr>
                </a:solidFill>
              </a:rPr>
              <a:t>Not </a:t>
            </a:r>
            <a:r>
              <a:rPr lang="en-GB" dirty="0">
                <a:solidFill>
                  <a:schemeClr val="tx1">
                    <a:lumMod val="40000"/>
                    <a:lumOff val="60000"/>
                  </a:schemeClr>
                </a:solidFill>
              </a:rPr>
              <a:t>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t>
            </a:r>
            <a:r>
              <a:rPr lang="en-US" dirty="0" smtClean="0">
                <a:solidFill>
                  <a:schemeClr val="tx1">
                    <a:lumMod val="40000"/>
                    <a:lumOff val="60000"/>
                  </a:schemeClr>
                </a:solidFill>
              </a:rPr>
              <a:t>are left empty</a:t>
            </a:r>
          </a:p>
          <a:p>
            <a:pPr lvl="1"/>
            <a:r>
              <a:rPr lang="en-US" dirty="0" smtClean="0">
                <a:solidFill>
                  <a:srgbClr val="EBFFD2"/>
                </a:solidFill>
              </a:rPr>
              <a:t>Cannot be </a:t>
            </a:r>
            <a:r>
              <a:rPr lang="en-GB" dirty="0" smtClean="0">
                <a:solidFill>
                  <a:srgbClr val="EBFFD2"/>
                </a:solidFill>
              </a:rPr>
              <a:t>instantiated directly</a:t>
            </a:r>
            <a:endParaRPr lang="en-GB" dirty="0">
              <a:solidFill>
                <a:schemeClr val="tx1">
                  <a:lumMod val="40000"/>
                  <a:lumOff val="60000"/>
                </a:schemeClr>
              </a:solidFill>
            </a:endParaRPr>
          </a:p>
          <a:p>
            <a:r>
              <a:rPr lang="en-GB" dirty="0">
                <a:solidFill>
                  <a:srgbClr val="EBFFD2"/>
                </a:solidFill>
              </a:rPr>
              <a:t>Child classes should implement </a:t>
            </a:r>
            <a:r>
              <a:rPr lang="en-GB" dirty="0" smtClean="0">
                <a:solidFill>
                  <a:srgbClr val="EBFFD2"/>
                </a:solidFill>
              </a:rPr>
              <a:t>all abstract  </a:t>
            </a:r>
            <a:r>
              <a:rPr lang="en-GB" dirty="0">
                <a:solidFill>
                  <a:srgbClr val="EBFFD2"/>
                </a:solidFill>
              </a:rPr>
              <a:t>methods or </a:t>
            </a:r>
            <a:r>
              <a:rPr lang="en-GB" dirty="0" smtClean="0">
                <a:solidFill>
                  <a:srgbClr val="EBFFD2"/>
                </a:solidFill>
              </a:rPr>
              <a:t>be declared as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abstract</a:t>
            </a:r>
            <a:r>
              <a:rPr lang="en-GB" dirty="0"/>
              <a:t> too</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36</a:t>
            </a:fld>
            <a:endParaRPr lang="en-US" sz="1100" dirty="0"/>
          </a:p>
        </p:txBody>
      </p:sp>
    </p:spTree>
    <p:extLst>
      <p:ext uri="{BB962C8B-B14F-4D97-AF65-F5344CB8AC3E}">
        <p14:creationId xmlns:p14="http://schemas.microsoft.com/office/powerpoint/2010/main" val="5278011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38100" dist="38100" dir="2700000" algn="tl">
                    <a:srgbClr val="000000"/>
                  </a:outerShdw>
                </a:effectLst>
              </a:rPr>
              <a:t>Abstract</a:t>
            </a:r>
            <a:r>
              <a:rPr lang="en-US" dirty="0" smtClean="0">
                <a:effectLst>
                  <a:outerShdw blurRad="50800" dist="38100" algn="tr" rotWithShape="0">
                    <a:prstClr val="black">
                      <a:alpha val="40000"/>
                    </a:prstClr>
                  </a:outerShdw>
                </a:effectLst>
              </a:rPr>
              <a:t> </a:t>
            </a:r>
            <a:r>
              <a:rPr lang="en-US" dirty="0" smtClean="0">
                <a:solidFill>
                  <a:schemeClr val="accent5">
                    <a:lumMod val="20000"/>
                    <a:lumOff val="80000"/>
                  </a:schemeClr>
                </a:solidFill>
                <a:effectLst>
                  <a:outerShdw blurRad="38100" dist="38100" dir="2700000" algn="tl">
                    <a:srgbClr val="000000"/>
                  </a:outerShdw>
                </a:effectLst>
              </a:rPr>
              <a:t>methods</a:t>
            </a:r>
            <a:r>
              <a:rPr lang="en-US" dirty="0" smtClean="0">
                <a:effectLst>
                  <a:outerShdw blurRad="50800" dist="38100" algn="tr" rotWithShape="0">
                    <a:prstClr val="black">
                      <a:alpha val="40000"/>
                    </a:prstClr>
                  </a:outerShdw>
                </a:effectLst>
              </a:rPr>
              <a:t> are </a:t>
            </a:r>
            <a:r>
              <a:rPr lang="en-US" dirty="0" smtClean="0">
                <a:effectLst>
                  <a:outerShdw blurRad="50800" dist="38100" algn="tr" rotWithShape="0">
                    <a:prstClr val="black">
                      <a:alpha val="40000"/>
                    </a:prstClr>
                  </a:outerShdw>
                </a:effectLst>
              </a:rPr>
              <a:t>empty </a:t>
            </a:r>
            <a:r>
              <a:rPr lang="en-US" dirty="0" smtClean="0">
                <a:effectLst>
                  <a:outerShdw blurRad="50800" dist="38100" algn="tr" rotWithShape="0">
                    <a:prstClr val="black">
                      <a:alpha val="40000"/>
                    </a:prstClr>
                  </a:outerShdw>
                </a:effectLst>
              </a:rPr>
              <a:t>methods without implementation</a:t>
            </a:r>
          </a:p>
          <a:p>
            <a:pPr lvl="1"/>
            <a:r>
              <a:rPr lang="en-US" dirty="0" smtClean="0">
                <a:effectLst>
                  <a:outerShdw blurRad="50800" dist="38100" algn="tr" rotWithShape="0">
                    <a:prstClr val="black">
                      <a:alpha val="40000"/>
                    </a:prstClr>
                  </a:outerShdw>
                </a:effectLst>
              </a:rPr>
              <a:t>The implementation is </a:t>
            </a:r>
            <a:r>
              <a:rPr lang="en-US" dirty="0" smtClean="0">
                <a:solidFill>
                  <a:schemeClr val="accent5">
                    <a:lumMod val="20000"/>
                    <a:lumOff val="80000"/>
                  </a:schemeClr>
                </a:solidFill>
                <a:effectLst>
                  <a:outerShdw blurRad="50800" dist="38100" algn="tr" rotWithShape="0">
                    <a:prstClr val="black">
                      <a:alpha val="40000"/>
                    </a:prstClr>
                  </a:outerShdw>
                </a:effectLst>
              </a:rPr>
              <a:t>intentionally left</a:t>
            </a:r>
            <a:br>
              <a:rPr lang="en-US" dirty="0" smtClean="0">
                <a:solidFill>
                  <a:schemeClr val="accent5">
                    <a:lumMod val="20000"/>
                    <a:lumOff val="80000"/>
                  </a:schemeClr>
                </a:solidFill>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for the descendent classes</a:t>
            </a:r>
          </a:p>
          <a:p>
            <a:r>
              <a:rPr lang="en-US" dirty="0" smtClean="0">
                <a:effectLst>
                  <a:outerShdw blurRad="50800" dist="38100" algn="tr" rotWithShape="0">
                    <a:prstClr val="black">
                      <a:alpha val="40000"/>
                    </a:prstClr>
                  </a:outerShdw>
                </a:effectLst>
              </a:rPr>
              <a:t>When a class contains </a:t>
            </a:r>
            <a:r>
              <a:rPr lang="en-US" dirty="0" smtClean="0">
                <a:solidFill>
                  <a:schemeClr val="accent5">
                    <a:lumMod val="20000"/>
                    <a:lumOff val="80000"/>
                  </a:schemeClr>
                </a:solidFill>
                <a:effectLst>
                  <a:outerShdw blurRad="50800" dist="38100" algn="tr" rotWithShape="0">
                    <a:prstClr val="black">
                      <a:alpha val="40000"/>
                    </a:prstClr>
                  </a:outerShdw>
                </a:effectLst>
              </a:rPr>
              <a:t>at least one abstract method</a:t>
            </a:r>
            <a:r>
              <a:rPr lang="en-US" dirty="0" smtClean="0">
                <a:effectLst>
                  <a:outerShdw blurRad="50800" dist="38100" algn="tr" rotWithShape="0">
                    <a:prstClr val="black">
                      <a:alpha val="40000"/>
                    </a:prstClr>
                  </a:outerShdw>
                </a:effectLst>
              </a:rPr>
              <a:t>, it is called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a:t>
            </a:r>
          </a:p>
          <a:p>
            <a:r>
              <a:rPr lang="en-US" dirty="0">
                <a:effectLst>
                  <a:outerShdw blurRad="50800" dist="38100" algn="tr" rotWithShape="0">
                    <a:prstClr val="black">
                      <a:alpha val="40000"/>
                    </a:prstClr>
                  </a:outerShdw>
                </a:effectLst>
              </a:rPr>
              <a:t>Abstract classes model </a:t>
            </a:r>
            <a:r>
              <a:rPr lang="en-US" dirty="0" smtClean="0">
                <a:effectLst>
                  <a:outerShdw blurRad="50800" dist="38100" algn="tr" rotWithShape="0">
                    <a:prstClr val="black">
                      <a:alpha val="40000"/>
                    </a:prstClr>
                  </a:outerShdw>
                </a:effectLst>
              </a:rPr>
              <a:t>abstract concepts</a:t>
            </a:r>
          </a:p>
          <a:p>
            <a:pPr lvl="1"/>
            <a:r>
              <a:rPr lang="en-US" dirty="0" smtClean="0">
                <a:effectLst>
                  <a:outerShdw blurRad="50800" dist="38100" algn="tr" rotWithShape="0">
                    <a:prstClr val="black">
                      <a:alpha val="40000"/>
                    </a:prstClr>
                  </a:outerShdw>
                </a:effectLst>
              </a:rPr>
              <a:t>E.g. person, object, item, movable object</a:t>
            </a:r>
            <a:endParaRPr lang="en-US" dirty="0">
              <a:effectLst>
                <a:outerShdw blurRad="50800" dist="38100" algn="tr" rotWithShape="0">
                  <a:prstClr val="black">
                    <a:alpha val="40000"/>
                  </a:prstClr>
                </a:outerShdw>
              </a:effectLst>
            </a:endParaRPr>
          </a:p>
          <a:p>
            <a:endParaRPr lang="en-US" sz="2800" dirty="0" smtClean="0">
              <a:solidFill>
                <a:schemeClr val="accent5">
                  <a:lumMod val="20000"/>
                  <a:lumOff val="80000"/>
                </a:schemeClr>
              </a:solidFill>
              <a:effectLst>
                <a:outerShdw blurRad="38100" dist="38100" dir="2700000" algn="tl">
                  <a:srgbClr val="000000"/>
                </a:outerShdw>
              </a:effectLst>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3625794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19458" name="Rectangle 2"/>
          <p:cNvSpPr>
            <a:spLocks noChangeArrowheads="1"/>
          </p:cNvSpPr>
          <p:nvPr/>
        </p:nvSpPr>
        <p:spPr bwMode="auto">
          <a:xfrm>
            <a:off x="684213" y="1075521"/>
            <a:ext cx="7773987"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1682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vs. Abstract Classes</a:t>
            </a:r>
            <a:endParaRPr lang="en-US" dirty="0"/>
          </a:p>
        </p:txBody>
      </p:sp>
      <p:sp>
        <p:nvSpPr>
          <p:cNvPr id="3" name="Content Placeholder 2"/>
          <p:cNvSpPr>
            <a:spLocks noGrp="1"/>
          </p:cNvSpPr>
          <p:nvPr>
            <p:ph idx="1"/>
          </p:nvPr>
        </p:nvSpPr>
        <p:spPr/>
        <p:txBody>
          <a:bodyPr/>
          <a:lstStyle/>
          <a:p>
            <a:r>
              <a:rPr lang="en-US" dirty="0" smtClean="0">
                <a:effectLst>
                  <a:outerShdw blurRad="50800" dist="38100" algn="tr" rotWithShape="0">
                    <a:prstClr val="black">
                      <a:alpha val="40000"/>
                    </a:prstClr>
                  </a:outerShdw>
                </a:effectLst>
              </a:rPr>
              <a:t>C# </a:t>
            </a:r>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are like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classes</a:t>
            </a:r>
            <a:r>
              <a:rPr lang="en-US" dirty="0" smtClean="0">
                <a:effectLst>
                  <a:outerShdw blurRad="50800" dist="38100" algn="tr" rotWithShape="0">
                    <a:prstClr val="black">
                      <a:alpha val="40000"/>
                    </a:prstClr>
                  </a:outerShdw>
                </a:effectLst>
              </a:rPr>
              <a:t>, but in contrast interfaces:</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contain methods with implementation</a:t>
            </a:r>
          </a:p>
          <a:p>
            <a:pPr lvl="2"/>
            <a:r>
              <a:rPr lang="en-US" dirty="0" smtClean="0">
                <a:effectLst>
                  <a:outerShdw blurRad="50800" dist="38100" algn="tr" rotWithShape="0">
                    <a:prstClr val="black">
                      <a:alpha val="40000"/>
                    </a:prstClr>
                  </a:outerShdw>
                </a:effectLst>
              </a:rPr>
              <a:t>All interface methods are abstract</a:t>
            </a:r>
          </a:p>
          <a:p>
            <a:pPr lvl="1"/>
            <a:r>
              <a:rPr lang="en-US" dirty="0" smtClean="0">
                <a:effectLst>
                  <a:outerShdw blurRad="50800" dist="38100" algn="tr" rotWithShape="0">
                    <a:prstClr val="black">
                      <a:alpha val="40000"/>
                    </a:prstClr>
                  </a:outerShdw>
                </a:effectLst>
              </a:rPr>
              <a:t>Members do not have scope modifiers</a:t>
            </a:r>
          </a:p>
          <a:p>
            <a:pPr lvl="2"/>
            <a:r>
              <a:rPr lang="en-US" dirty="0" smtClean="0">
                <a:effectLst>
                  <a:outerShdw blurRad="50800" dist="38100" algn="tr" rotWithShape="0">
                    <a:prstClr val="black">
                      <a:alpha val="40000"/>
                    </a:prstClr>
                  </a:outerShdw>
                </a:effectLst>
              </a:rPr>
              <a:t>Their scope is assumed public</a:t>
            </a:r>
          </a:p>
          <a:p>
            <a:pPr lvl="2"/>
            <a:r>
              <a:rPr lang="en-US" dirty="0" smtClean="0">
                <a:effectLst>
                  <a:outerShdw blurRad="50800" dist="38100" algn="tr" rotWithShape="0">
                    <a:prstClr val="black">
                      <a:alpha val="40000"/>
                    </a:prstClr>
                  </a:outerShdw>
                </a:effectLst>
              </a:rPr>
              <a:t>But </a:t>
            </a:r>
            <a:r>
              <a:rPr lang="en-US" dirty="0">
                <a:effectLst>
                  <a:outerShdw blurRad="50800" dist="38100" algn="tr" rotWithShape="0">
                    <a:prstClr val="black">
                      <a:alpha val="40000"/>
                    </a:prstClr>
                  </a:outerShdw>
                </a:effectLst>
              </a:rPr>
              <a:t>this is not specified </a:t>
            </a:r>
            <a:r>
              <a:rPr lang="en-US" dirty="0" smtClean="0">
                <a:effectLst>
                  <a:outerShdw blurRad="50800" dist="38100" algn="tr" rotWithShape="0">
                    <a:prstClr val="black">
                      <a:alpha val="40000"/>
                    </a:prstClr>
                  </a:outerShdw>
                </a:effectLst>
              </a:rPr>
              <a:t>explicitly</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define fields, constants, inner types and constructors</a:t>
            </a:r>
            <a:endParaRPr lang="en-US" dirty="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75123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Fundamental Principles </a:t>
            </a:r>
            <a:r>
              <a:rPr lang="en-US" sz="4000" dirty="0"/>
              <a:t>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pPr>
              <a:lnSpc>
                <a:spcPct val="100000"/>
              </a:lnSpc>
            </a:pPr>
            <a:r>
              <a:rPr lang="en-US" dirty="0" smtClean="0">
                <a:solidFill>
                  <a:schemeClr val="accent5">
                    <a:lumMod val="20000"/>
                    <a:lumOff val="80000"/>
                  </a:schemeClr>
                </a:solidFill>
              </a:rPr>
              <a:t>Inheritance</a:t>
            </a:r>
          </a:p>
          <a:p>
            <a:pPr lvl="1">
              <a:lnSpc>
                <a:spcPct val="100000"/>
              </a:lnSpc>
            </a:pPr>
            <a:r>
              <a:rPr lang="en-US" dirty="0" smtClean="0"/>
              <a:t>Inherit members from parent class</a:t>
            </a:r>
            <a:endParaRPr lang="en-US" dirty="0"/>
          </a:p>
          <a:p>
            <a:pPr>
              <a:lnSpc>
                <a:spcPct val="100000"/>
              </a:lnSpc>
            </a:pPr>
            <a:r>
              <a:rPr lang="en-US" dirty="0" smtClean="0">
                <a:solidFill>
                  <a:schemeClr val="accent5">
                    <a:lumMod val="20000"/>
                    <a:lumOff val="80000"/>
                  </a:schemeClr>
                </a:solidFill>
              </a:rPr>
              <a:t>Abstraction</a:t>
            </a:r>
          </a:p>
          <a:p>
            <a:pPr lvl="1">
              <a:lnSpc>
                <a:spcPct val="100000"/>
              </a:lnSpc>
            </a:pPr>
            <a:r>
              <a:rPr lang="en-US" dirty="0" smtClean="0"/>
              <a:t>Define and execute abstract actions</a:t>
            </a:r>
            <a:endParaRPr lang="en-US" dirty="0"/>
          </a:p>
          <a:p>
            <a:pPr>
              <a:lnSpc>
                <a:spcPct val="100000"/>
              </a:lnSpc>
            </a:pPr>
            <a:r>
              <a:rPr lang="en-US" dirty="0" smtClean="0">
                <a:solidFill>
                  <a:schemeClr val="accent5">
                    <a:lumMod val="20000"/>
                    <a:lumOff val="80000"/>
                  </a:schemeClr>
                </a:solidFill>
              </a:rPr>
              <a:t>Encapsulation</a:t>
            </a:r>
          </a:p>
          <a:p>
            <a:pPr lvl="1">
              <a:lnSpc>
                <a:spcPct val="100000"/>
              </a:lnSpc>
            </a:pPr>
            <a:r>
              <a:rPr lang="en-US" dirty="0" smtClean="0"/>
              <a:t>Hide the internals of a class</a:t>
            </a:r>
            <a:endParaRPr lang="en-US" dirty="0"/>
          </a:p>
          <a:p>
            <a:pPr>
              <a:lnSpc>
                <a:spcPct val="100000"/>
              </a:lnSpc>
            </a:pPr>
            <a:r>
              <a:rPr lang="en-US" dirty="0" smtClean="0">
                <a:solidFill>
                  <a:schemeClr val="accent5">
                    <a:lumMod val="20000"/>
                    <a:lumOff val="80000"/>
                  </a:schemeClr>
                </a:solidFill>
              </a:rPr>
              <a:t>Polymorphism</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solidFill>
                  <a:schemeClr val="tx1">
                    <a:lumMod val="40000"/>
                    <a:lumOff val="60000"/>
                  </a:schemeClr>
                </a:solidFill>
              </a:rPr>
              <a:t>Access a class through its parent interface</a:t>
            </a:r>
            <a:endParaRPr lang="en-US" sz="3000" dirty="0" smtClean="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extLst>
      <p:ext uri="{BB962C8B-B14F-4D97-AF65-F5344CB8AC3E}">
        <p14:creationId xmlns:p14="http://schemas.microsoft.com/office/powerpoint/2010/main" val="99691585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19458" name="Rectangle 2"/>
          <p:cNvSpPr>
            <a:spLocks noChangeArrowheads="1"/>
          </p:cNvSpPr>
          <p:nvPr/>
        </p:nvSpPr>
        <p:spPr bwMode="auto">
          <a:xfrm>
            <a:off x="684213" y="1066800"/>
            <a:ext cx="7773987"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Animal : IComparable&lt;Animal&gt;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int Speed { get;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Non-abstract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string ToString()</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am " + this.GetName();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Interface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CompareTo(Animal other)</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this.Speed.CompareTo(other.Speed);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9460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19458" name="Rectangle 2"/>
          <p:cNvSpPr>
            <a:spLocks noChangeArrowheads="1"/>
          </p:cNvSpPr>
          <p:nvPr/>
        </p:nvSpPr>
        <p:spPr bwMode="auto">
          <a:xfrm>
            <a:off x="684213" y="1158419"/>
            <a:ext cx="7773987"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Turtle : 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Speed { get {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return "turtle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int Speed { get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1994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2625231" y="1219200"/>
            <a:ext cx="3893538" cy="2920154"/>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4460081"/>
            <a:ext cx="8229600" cy="914400"/>
          </a:xfrm>
        </p:spPr>
        <p:txBody>
          <a:bodyPr/>
          <a:lstStyle/>
          <a:p>
            <a:r>
              <a:rPr lang="en-US" dirty="0" smtClean="0">
                <a:effectLst>
                  <a:outerShdw blurRad="50800" dist="38100" algn="tr" rotWithShape="0">
                    <a:prstClr val="black">
                      <a:alpha val="40000"/>
                    </a:prstClr>
                  </a:outerShdw>
                </a:effectLst>
              </a:rPr>
              <a:t>Abstract Classes</a:t>
            </a:r>
            <a:endParaRPr lang="en-US" dirty="0"/>
          </a:p>
        </p:txBody>
      </p:sp>
      <p:sp>
        <p:nvSpPr>
          <p:cNvPr id="3" name="Subtitle 2"/>
          <p:cNvSpPr>
            <a:spLocks noGrp="1"/>
          </p:cNvSpPr>
          <p:nvPr>
            <p:ph type="subTitle" idx="1"/>
          </p:nvPr>
        </p:nvSpPr>
        <p:spPr>
          <a:xfrm>
            <a:off x="457200" y="5450680"/>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2609041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lnSpc>
                <a:spcPct val="100000"/>
              </a:lnSpc>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(interface)</a:t>
            </a:r>
            <a:endParaRPr lang="en-US" dirty="0">
              <a:latin typeface="+mn-lt"/>
              <a:ea typeface="+mn-ea"/>
              <a:cs typeface="+mn-cs"/>
            </a:endParaRPr>
          </a:p>
          <a:p>
            <a:pPr>
              <a:lnSpc>
                <a:spcPct val="100000"/>
              </a:lnSpc>
              <a:defRPr/>
            </a:pPr>
            <a:r>
              <a:rPr lang="en-US" dirty="0" smtClean="0">
                <a:latin typeface="+mn-lt"/>
                <a:ea typeface="+mn-ea"/>
                <a:cs typeface="+mn-cs"/>
              </a:rPr>
              <a:t>Example: </a:t>
            </a:r>
            <a:r>
              <a:rPr lang="en-US" noProof="1" smtClean="0">
                <a:solidFill>
                  <a:schemeClr val="accent5">
                    <a:lumMod val="20000"/>
                    <a:lumOff val="80000"/>
                  </a:schemeClr>
                </a:solidFill>
                <a:latin typeface="Consolas" panose="020B0609020204030204" pitchFamily="49" charset="0"/>
                <a:cs typeface="Consolas" panose="020B0609020204030204" pitchFamily="49" charset="0"/>
              </a:rPr>
              <a:t>IList&lt;T&gt;</a:t>
            </a:r>
            <a:r>
              <a:rPr lang="en-US" dirty="0" smtClean="0">
                <a:latin typeface="+mn-lt"/>
                <a:ea typeface="+mn-ea"/>
                <a:cs typeface="+mn-cs"/>
              </a:rPr>
              <a:t> in .NET Framework</a:t>
            </a:r>
            <a:endParaRPr lang="en-US" dirty="0">
              <a:latin typeface="+mn-lt"/>
              <a:ea typeface="+mn-ea"/>
              <a:cs typeface="+mn-cs"/>
            </a:endParaRPr>
          </a:p>
        </p:txBody>
      </p:sp>
      <p:grpSp>
        <p:nvGrpSpPr>
          <p:cNvPr id="2" name="Group 7"/>
          <p:cNvGrpSpPr>
            <a:grpSpLocks noChangeAspect="1"/>
          </p:cNvGrpSpPr>
          <p:nvPr/>
        </p:nvGrpSpPr>
        <p:grpSpPr bwMode="auto">
          <a:xfrm>
            <a:off x="4083049" y="2942654"/>
            <a:ext cx="4129088" cy="3353249"/>
            <a:chOff x="1613" y="2088"/>
            <a:chExt cx="2601" cy="1873"/>
          </a:xfrm>
        </p:grpSpPr>
        <p:sp>
          <p:nvSpPr>
            <p:cNvPr id="5130" name="Rectangle 10"/>
            <p:cNvSpPr>
              <a:spLocks noChangeArrowheads="1"/>
            </p:cNvSpPr>
            <p:nvPr/>
          </p:nvSpPr>
          <p:spPr bwMode="auto">
            <a:xfrm>
              <a:off x="1613"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LinkedList&lt;T&gt;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49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208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275" y="3412"/>
              <a:ext cx="72" cy="309"/>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261"/>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37"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411"/>
              <a:ext cx="78" cy="31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255"/>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43</a:t>
            </a:fld>
            <a:endParaRPr lang="en-US" sz="1100" dirty="0"/>
          </a:p>
        </p:txBody>
      </p:sp>
      <p:pic>
        <p:nvPicPr>
          <p:cNvPr id="2050"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5120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lstStyle/>
          <a:p>
            <a:pPr>
              <a:lnSpc>
                <a:spcPct val="100000"/>
              </a:lnSpc>
            </a:pPr>
            <a:r>
              <a:rPr lang="en-US" dirty="0" smtClean="0"/>
              <a:t>Using inheritance we can create inheritance hierarchies</a:t>
            </a:r>
          </a:p>
          <a:p>
            <a:pPr lvl="1">
              <a:lnSpc>
                <a:spcPct val="100000"/>
              </a:lnSpc>
            </a:pPr>
            <a:r>
              <a:rPr lang="en-US" dirty="0" smtClean="0"/>
              <a:t>Easily represented by UML class diagrams</a:t>
            </a:r>
          </a:p>
          <a:p>
            <a:pPr>
              <a:lnSpc>
                <a:spcPct val="100000"/>
              </a:lnSpc>
            </a:pPr>
            <a:r>
              <a:rPr lang="en-US" dirty="0" smtClean="0"/>
              <a:t>UML class diagrams</a:t>
            </a:r>
          </a:p>
          <a:p>
            <a:pPr lvl="1">
              <a:lnSpc>
                <a:spcPct val="100000"/>
              </a:lnSpc>
            </a:pPr>
            <a:r>
              <a:rPr lang="en-US" dirty="0" smtClean="0"/>
              <a:t>Classes are represented by rectangles containing their methods and data</a:t>
            </a:r>
          </a:p>
          <a:p>
            <a:pPr lvl="1">
              <a:lnSpc>
                <a:spcPct val="100000"/>
              </a:lnSpc>
            </a:pPr>
            <a:r>
              <a:rPr lang="en-US" dirty="0" smtClean="0"/>
              <a:t>Relations between classes are shown as arrows</a:t>
            </a:r>
          </a:p>
          <a:p>
            <a:pPr lvl="2">
              <a:lnSpc>
                <a:spcPct val="100000"/>
              </a:lnSpc>
            </a:pPr>
            <a:r>
              <a:rPr lang="en-US" dirty="0" smtClean="0"/>
              <a:t>Closed triangle arrow means inheritance</a:t>
            </a:r>
          </a:p>
          <a:p>
            <a:pPr lvl="2">
              <a:lnSpc>
                <a:spcPct val="100000"/>
              </a:lnSpc>
            </a:pPr>
            <a:r>
              <a:rPr lang="en-US" dirty="0" smtClean="0"/>
              <a:t>Other arrows mean some kind of associations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3734863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a:t>
              </a:r>
              <a:r>
                <a:rPr lang="en-US" sz="1200" b="1" i="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extLst>
      <p:ext uri="{BB962C8B-B14F-4D97-AF65-F5344CB8AC3E}">
        <p14:creationId xmlns:p14="http://schemas.microsoft.com/office/powerpoint/2010/main" val="42173353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3886200" cy="2667000"/>
          </a:xfrm>
        </p:spPr>
        <p:txBody>
          <a:bodyPr/>
          <a:lstStyle/>
          <a:p>
            <a:pPr algn="ctr">
              <a:lnSpc>
                <a:spcPct val="100000"/>
              </a:lnSpc>
            </a:pPr>
            <a:r>
              <a:rPr lang="en-US" sz="5000" dirty="0" smtClean="0"/>
              <a:t>Class Diagrams in Visual Studio</a:t>
            </a:r>
            <a:endParaRPr lang="en-US" sz="5000" dirty="0"/>
          </a:p>
        </p:txBody>
      </p:sp>
      <p:sp>
        <p:nvSpPr>
          <p:cNvPr id="3" name="Content Placeholder 2"/>
          <p:cNvSpPr>
            <a:spLocks noGrp="1"/>
          </p:cNvSpPr>
          <p:nvPr>
            <p:ph idx="1"/>
          </p:nvPr>
        </p:nvSpPr>
        <p:spPr>
          <a:xfrm>
            <a:off x="304800" y="4648200"/>
            <a:ext cx="4038600" cy="609600"/>
          </a:xfrm>
        </p:spPr>
        <p:txBody>
          <a:bodyPr/>
          <a:lstStyle/>
          <a:p>
            <a:pPr marL="0" lvl="1" indent="0" algn="ctr">
              <a:buNone/>
            </a:pPr>
            <a:r>
              <a:rPr lang="en-US" sz="2800" dirty="0" smtClean="0"/>
              <a:t>Live Demo</a:t>
            </a:r>
            <a:endParaRPr lang="en-US" sz="2800" dirty="0"/>
          </a:p>
        </p:txBody>
      </p:sp>
      <p:pic>
        <p:nvPicPr>
          <p:cNvPr id="1026" name="Picture 2"/>
          <p:cNvPicPr>
            <a:picLocks noChangeAspect="1" noChangeArrowheads="1"/>
          </p:cNvPicPr>
          <p:nvPr/>
        </p:nvPicPr>
        <p:blipFill>
          <a:blip r:embed="rId2" cstate="email">
            <a:lum bright="-20000"/>
            <a:extLst>
              <a:ext uri="{28A0092B-C50C-407E-A947-70E740481C1C}">
                <a14:useLocalDpi xmlns:a14="http://schemas.microsoft.com/office/drawing/2010/main"/>
              </a:ext>
            </a:extLst>
          </a:blip>
          <a:srcRect/>
          <a:stretch>
            <a:fillRect/>
          </a:stretch>
        </p:blipFill>
        <p:spPr bwMode="auto">
          <a:xfrm>
            <a:off x="4191000" y="1066800"/>
            <a:ext cx="4114800"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extLst>
      <p:ext uri="{BB962C8B-B14F-4D97-AF65-F5344CB8AC3E}">
        <p14:creationId xmlns:p14="http://schemas.microsoft.com/office/powerpoint/2010/main" val="3391777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2794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58093" y="2819400"/>
            <a:ext cx="3505200" cy="35052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21094953">
            <a:off x="5744865" y="1013812"/>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04957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a:t>
            </a:r>
            <a:endParaRPr lang="bg-BG" sz="4000" dirty="0"/>
          </a:p>
        </p:txBody>
      </p:sp>
      <p:sp>
        <p:nvSpPr>
          <p:cNvPr id="804867" name="Rectangle 3"/>
          <p:cNvSpPr>
            <a:spLocks noGrp="1" noChangeArrowheads="1"/>
          </p:cNvSpPr>
          <p:nvPr>
            <p:ph idx="1"/>
          </p:nvPr>
        </p:nvSpPr>
        <p:spPr>
          <a:xfrm>
            <a:off x="228600" y="1066800"/>
            <a:ext cx="8686800" cy="5093702"/>
          </a:xfrm>
          <a:prstGeom prst="rect">
            <a:avLst/>
          </a:prstGeom>
        </p:spPr>
        <p:txBody>
          <a:bodyPr>
            <a:spAutoFit/>
          </a:bodyPr>
          <a:lstStyle/>
          <a:p>
            <a:pPr>
              <a:lnSpc>
                <a:spcPct val="100000"/>
              </a:lnSpc>
            </a:pPr>
            <a:r>
              <a:rPr lang="en-US" dirty="0">
                <a:solidFill>
                  <a:srgbClr val="EBFFD2"/>
                </a:solidFill>
              </a:rPr>
              <a:t>Encapsulation hides the implementation details</a:t>
            </a:r>
          </a:p>
          <a:p>
            <a:pPr>
              <a:lnSpc>
                <a:spcPct val="100000"/>
              </a:lnSpc>
            </a:pPr>
            <a:r>
              <a:rPr lang="en-US" dirty="0">
                <a:solidFill>
                  <a:srgbClr val="EBFFD2"/>
                </a:solidFill>
              </a:rPr>
              <a:t>Class announces some operations (methods) available for its clients </a:t>
            </a:r>
            <a:r>
              <a:rPr lang="en-US" dirty="0" smtClean="0">
                <a:solidFill>
                  <a:srgbClr val="EBFFD2"/>
                </a:solidFill>
              </a:rPr>
              <a:t>– its </a:t>
            </a:r>
            <a:r>
              <a:rPr lang="en-US" dirty="0" smtClean="0">
                <a:solidFill>
                  <a:schemeClr val="accent5">
                    <a:lumMod val="20000"/>
                    <a:lumOff val="80000"/>
                  </a:schemeClr>
                </a:solidFill>
              </a:rPr>
              <a:t>public </a:t>
            </a:r>
            <a:r>
              <a:rPr lang="en-US" dirty="0">
                <a:solidFill>
                  <a:schemeClr val="accent5">
                    <a:lumMod val="20000"/>
                    <a:lumOff val="80000"/>
                  </a:schemeClr>
                </a:solidFill>
              </a:rPr>
              <a:t>interface</a:t>
            </a:r>
          </a:p>
          <a:p>
            <a:pPr>
              <a:lnSpc>
                <a:spcPct val="100000"/>
              </a:lnSpc>
            </a:pPr>
            <a:r>
              <a:rPr lang="en-US" dirty="0" smtClean="0">
                <a:solidFill>
                  <a:srgbClr val="EBFFD2"/>
                </a:solidFill>
              </a:rPr>
              <a:t>All </a:t>
            </a:r>
            <a:r>
              <a:rPr lang="en-US" dirty="0">
                <a:solidFill>
                  <a:srgbClr val="EBFFD2"/>
                </a:solidFill>
              </a:rPr>
              <a:t>data members (fields) of a class should be hidden</a:t>
            </a:r>
          </a:p>
          <a:p>
            <a:pPr lvl="1">
              <a:lnSpc>
                <a:spcPct val="100000"/>
              </a:lnSpc>
              <a:buClr>
                <a:srgbClr val="8FD600"/>
              </a:buClr>
            </a:pPr>
            <a:r>
              <a:rPr lang="en-US" dirty="0">
                <a:solidFill>
                  <a:schemeClr val="tx1">
                    <a:lumMod val="40000"/>
                    <a:lumOff val="60000"/>
                  </a:schemeClr>
                </a:solidFill>
              </a:rPr>
              <a:t>Accessed via </a:t>
            </a:r>
            <a:r>
              <a:rPr lang="en-US" dirty="0" smtClean="0">
                <a:solidFill>
                  <a:schemeClr val="tx1">
                    <a:lumMod val="40000"/>
                    <a:lumOff val="60000"/>
                  </a:schemeClr>
                </a:solidFill>
              </a:rPr>
              <a:t>properties (read-only and read-write)</a:t>
            </a:r>
          </a:p>
          <a:p>
            <a:pPr>
              <a:lnSpc>
                <a:spcPct val="100000"/>
              </a:lnSpc>
              <a:buClr>
                <a:srgbClr val="8FD600"/>
              </a:buClr>
            </a:pPr>
            <a:r>
              <a:rPr lang="en-US" dirty="0" smtClean="0"/>
              <a:t>No interface members should be hidden</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48</a:t>
            </a:fld>
            <a:endParaRPr lang="en-US" sz="1100" dirty="0"/>
          </a:p>
        </p:txBody>
      </p:sp>
    </p:spTree>
    <p:extLst>
      <p:ext uri="{BB962C8B-B14F-4D97-AF65-F5344CB8AC3E}">
        <p14:creationId xmlns:p14="http://schemas.microsoft.com/office/powerpoint/2010/main" val="70713095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pPr>
              <a:lnSpc>
                <a:spcPct val="100000"/>
              </a:lnSpc>
            </a:pPr>
            <a:r>
              <a:rPr lang="en-US" dirty="0"/>
              <a:t>Data fields are private</a:t>
            </a:r>
          </a:p>
          <a:p>
            <a:pPr>
              <a:lnSpc>
                <a:spcPct val="100000"/>
              </a:lnSpc>
            </a:pPr>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0829"/>
            <a:ext cx="5181600" cy="9973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TimeSpan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TimeSpan </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49</a:t>
            </a:fld>
            <a:endParaRPr lang="en-US" sz="1100" dirty="0"/>
          </a:p>
        </p:txBody>
      </p:sp>
    </p:spTree>
    <p:extLst>
      <p:ext uri="{BB962C8B-B14F-4D97-AF65-F5344CB8AC3E}">
        <p14:creationId xmlns:p14="http://schemas.microsoft.com/office/powerpoint/2010/main" val="36246777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600200" y="838200"/>
            <a:ext cx="5943600" cy="685800"/>
          </a:xfrm>
          <a:prstGeom prst="rect">
            <a:avLst/>
          </a:prstGeom>
        </p:spPr>
        <p:txBody>
          <a:bodyPr tIns="0" bIns="0" anchor="ctr" anchorCtr="0"/>
          <a:lstStyle>
            <a:lvl1pPr algn="ctr" rtl="0" eaLnBrk="0" fontAlgn="base" hangingPunct="0">
              <a:lnSpc>
                <a:spcPts val="56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a:t>Inheritance</a:t>
            </a:r>
          </a:p>
        </p:txBody>
      </p:sp>
      <p:pic>
        <p:nvPicPr>
          <p:cNvPr id="9" name="Picture 8"/>
          <p:cNvPicPr>
            <a:picLocks noChangeAspect="1"/>
          </p:cNvPicPr>
          <p:nvPr/>
        </p:nvPicPr>
        <p:blipFill>
          <a:blip r:embed="rId3"/>
          <a:stretch>
            <a:fillRect/>
          </a:stretch>
        </p:blipFill>
        <p:spPr>
          <a:xfrm>
            <a:off x="2021775" y="1867296"/>
            <a:ext cx="5105400" cy="4457304"/>
          </a:xfrm>
          <a:prstGeom prst="rect">
            <a:avLst/>
          </a:prstGeom>
          <a:effectLst>
            <a:glow rad="38100">
              <a:schemeClr val="accent6">
                <a:lumMod val="40000"/>
                <a:lumOff val="60000"/>
                <a:alpha val="40000"/>
              </a:schemeClr>
            </a:glow>
          </a:effectLst>
        </p:spPr>
      </p:pic>
    </p:spTree>
    <p:extLst>
      <p:ext uri="{BB962C8B-B14F-4D97-AF65-F5344CB8AC3E}">
        <p14:creationId xmlns:p14="http://schemas.microsoft.com/office/powerpoint/2010/main" val="252263673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pPr>
              <a:lnSpc>
                <a:spcPct val="100000"/>
              </a:lnSpc>
            </a:pPr>
            <a:r>
              <a:rPr lang="en-US" dirty="0" smtClean="0"/>
              <a:t>Fields are always declared </a:t>
            </a:r>
            <a:r>
              <a:rPr lang="en-US" dirty="0" smtClean="0">
                <a:solidFill>
                  <a:schemeClr val="accent5">
                    <a:lumMod val="20000"/>
                    <a:lumOff val="80000"/>
                  </a:schemeClr>
                </a:solidFill>
                <a:latin typeface="Consolas" pitchFamily="49" charset="0"/>
                <a:cs typeface="Consolas" pitchFamily="49" charset="0"/>
              </a:rPr>
              <a:t>private</a:t>
            </a:r>
          </a:p>
          <a:p>
            <a:pPr lvl="1">
              <a:lnSpc>
                <a:spcPct val="100000"/>
              </a:lnSpc>
            </a:pPr>
            <a:r>
              <a:rPr lang="en-US" dirty="0" smtClean="0"/>
              <a:t>Accessed </a:t>
            </a:r>
            <a:r>
              <a:rPr lang="en-GB" dirty="0" smtClean="0"/>
              <a:t>through </a:t>
            </a:r>
            <a:r>
              <a:rPr lang="en-US" dirty="0" smtClean="0">
                <a:solidFill>
                  <a:schemeClr val="accent5">
                    <a:lumMod val="20000"/>
                    <a:lumOff val="80000"/>
                  </a:schemeClr>
                </a:solidFill>
              </a:rPr>
              <a:t>properties</a:t>
            </a:r>
            <a:r>
              <a:rPr lang="en-GB" dirty="0" smtClean="0"/>
              <a:t> in read-only or read-write mode</a:t>
            </a:r>
            <a:endParaRPr lang="en-US" dirty="0" smtClean="0">
              <a:solidFill>
                <a:schemeClr val="accent5">
                  <a:lumMod val="20000"/>
                  <a:lumOff val="80000"/>
                </a:schemeClr>
              </a:solidFill>
            </a:endParaRPr>
          </a:p>
          <a:p>
            <a:pPr>
              <a:lnSpc>
                <a:spcPct val="100000"/>
              </a:lnSpc>
            </a:pPr>
            <a:r>
              <a:rPr lang="en-US" dirty="0" smtClean="0">
                <a:solidFill>
                  <a:srgbClr val="EBFFD2"/>
                </a:solidFill>
              </a:rPr>
              <a:t>Constructors </a:t>
            </a:r>
            <a:r>
              <a:rPr lang="en-US" dirty="0">
                <a:solidFill>
                  <a:srgbClr val="EBFFD2"/>
                </a:solidFill>
              </a:rPr>
              <a:t>are </a:t>
            </a:r>
            <a:r>
              <a:rPr lang="en-US" dirty="0" smtClean="0">
                <a:solidFill>
                  <a:srgbClr val="EBFFD2"/>
                </a:solidFill>
              </a:rPr>
              <a:t>almost always declared </a:t>
            </a:r>
            <a:r>
              <a:rPr lang="en-US" dirty="0">
                <a:solidFill>
                  <a:schemeClr val="accent5">
                    <a:lumMod val="20000"/>
                    <a:lumOff val="80000"/>
                  </a:schemeClr>
                </a:solidFill>
                <a:latin typeface="Consolas" pitchFamily="49" charset="0"/>
                <a:cs typeface="Consolas" pitchFamily="49" charset="0"/>
              </a:rPr>
              <a:t>public</a:t>
            </a:r>
          </a:p>
          <a:p>
            <a:pPr>
              <a:lnSpc>
                <a:spcPct val="100000"/>
              </a:lnSpc>
            </a:pPr>
            <a:r>
              <a:rPr lang="en-US" dirty="0">
                <a:solidFill>
                  <a:srgbClr val="EBFFD2"/>
                </a:solidFill>
              </a:rPr>
              <a:t>Interface methods are </a:t>
            </a:r>
            <a:r>
              <a:rPr lang="en-US" dirty="0" smtClean="0">
                <a:solidFill>
                  <a:srgbClr val="EBFFD2"/>
                </a:solidFill>
              </a:rPr>
              <a:t>always </a:t>
            </a:r>
            <a:r>
              <a:rPr lang="en-US" dirty="0" smtClean="0">
                <a:solidFill>
                  <a:schemeClr val="accent5">
                    <a:lumMod val="20000"/>
                    <a:lumOff val="80000"/>
                  </a:schemeClr>
                </a:solidFill>
                <a:latin typeface="Consolas" pitchFamily="49" charset="0"/>
                <a:cs typeface="Consolas" pitchFamily="49" charset="0"/>
              </a:rPr>
              <a:t>public</a:t>
            </a:r>
          </a:p>
          <a:p>
            <a:pPr lvl="1">
              <a:lnSpc>
                <a:spcPct val="100000"/>
              </a:lnSpc>
            </a:pPr>
            <a:r>
              <a:rPr lang="en-US" dirty="0" smtClean="0"/>
              <a:t>Not explicitly declared with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pPr>
              <a:lnSpc>
                <a:spcPct val="100000"/>
              </a:lnSpc>
            </a:pPr>
            <a:r>
              <a:rPr lang="en-US" dirty="0" smtClean="0">
                <a:solidFill>
                  <a:srgbClr val="EBFFD2"/>
                </a:solidFill>
              </a:rPr>
              <a:t>Non-interface</a:t>
            </a:r>
            <a:r>
              <a:rPr lang="en-US" i="1" dirty="0" smtClean="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smtClean="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50</a:t>
            </a:fld>
            <a:endParaRPr lang="en-US" sz="1100" dirty="0"/>
          </a:p>
        </p:txBody>
      </p:sp>
    </p:spTree>
    <p:extLst>
      <p:ext uri="{BB962C8B-B14F-4D97-AF65-F5344CB8AC3E}">
        <p14:creationId xmlns:p14="http://schemas.microsoft.com/office/powerpoint/2010/main" val="2855410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a:t>
            </a:r>
            <a:r>
              <a:rPr lang="en-US" sz="4000" dirty="0" smtClean="0"/>
              <a:t>–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pPr>
              <a:lnSpc>
                <a:spcPct val="100000"/>
              </a:lnSpc>
            </a:pPr>
            <a:r>
              <a:rPr lang="en-US" dirty="0">
                <a:solidFill>
                  <a:srgbClr val="EBFFD2"/>
                </a:solidFill>
              </a:rPr>
              <a:t>Ensures that structural changes remain local:</a:t>
            </a:r>
            <a:endParaRPr lang="en-US" sz="3600" dirty="0">
              <a:solidFill>
                <a:srgbClr val="EBFFD2"/>
              </a:solidFill>
            </a:endParaRPr>
          </a:p>
          <a:p>
            <a:pPr lvl="1">
              <a:lnSpc>
                <a:spcPct val="100000"/>
              </a:lnSpc>
            </a:pPr>
            <a:r>
              <a:rPr lang="en-US" dirty="0" smtClean="0"/>
              <a:t>Changing the class internals does not affect any code outside of the class</a:t>
            </a:r>
            <a:endParaRPr lang="en-US" dirty="0" smtClean="0">
              <a:solidFill>
                <a:schemeClr val="tx1">
                  <a:lumMod val="40000"/>
                  <a:lumOff val="60000"/>
                </a:schemeClr>
              </a:solidFill>
            </a:endParaRPr>
          </a:p>
          <a:p>
            <a:pPr lvl="1">
              <a:lnSpc>
                <a:spcPct val="100000"/>
              </a:lnSpc>
              <a:buClr>
                <a:srgbClr val="8FD600"/>
              </a:buClr>
            </a:pPr>
            <a:r>
              <a:rPr lang="en-US" dirty="0" smtClean="0">
                <a:solidFill>
                  <a:schemeClr val="tx1">
                    <a:lumMod val="40000"/>
                    <a:lumOff val="60000"/>
                  </a:schemeClr>
                </a:solidFill>
              </a:rPr>
              <a:t>Changing </a:t>
            </a:r>
            <a:r>
              <a:rPr lang="en-US" dirty="0">
                <a:solidFill>
                  <a:schemeClr val="tx1">
                    <a:lumMod val="40000"/>
                    <a:lumOff val="60000"/>
                  </a:schemeClr>
                </a:solidFill>
              </a:rPr>
              <a:t>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a:t>
            </a:r>
            <a:r>
              <a:rPr lang="en-US" dirty="0" smtClean="0">
                <a:solidFill>
                  <a:schemeClr val="tx1">
                    <a:lumMod val="40000"/>
                    <a:lumOff val="60000"/>
                  </a:schemeClr>
                </a:solidFill>
              </a:rPr>
              <a:t>the </a:t>
            </a:r>
            <a:r>
              <a:rPr lang="en-US" dirty="0">
                <a:solidFill>
                  <a:schemeClr val="tx1">
                    <a:lumMod val="40000"/>
                    <a:lumOff val="60000"/>
                  </a:schemeClr>
                </a:solidFill>
              </a:rPr>
              <a:t>clients using </a:t>
            </a:r>
            <a:r>
              <a:rPr lang="en-US" dirty="0" smtClean="0">
                <a:solidFill>
                  <a:schemeClr val="tx1">
                    <a:lumMod val="40000"/>
                    <a:lumOff val="60000"/>
                  </a:schemeClr>
                </a:solidFill>
              </a:rPr>
              <a:t>them</a:t>
            </a:r>
          </a:p>
          <a:p>
            <a:pPr>
              <a:lnSpc>
                <a:spcPct val="100000"/>
              </a:lnSpc>
              <a:buClr>
                <a:srgbClr val="8FD600"/>
              </a:buClr>
            </a:pPr>
            <a:r>
              <a:rPr lang="en-US" dirty="0" smtClean="0">
                <a:solidFill>
                  <a:schemeClr val="tx1">
                    <a:lumMod val="40000"/>
                    <a:lumOff val="60000"/>
                  </a:schemeClr>
                </a:solidFill>
              </a:rPr>
              <a:t>Encapsulation allows adding </a:t>
            </a:r>
            <a:r>
              <a:rPr lang="en-US" dirty="0">
                <a:solidFill>
                  <a:schemeClr val="tx1">
                    <a:lumMod val="40000"/>
                    <a:lumOff val="60000"/>
                  </a:schemeClr>
                </a:solidFill>
              </a:rPr>
              <a:t>some logic when accessing client's data</a:t>
            </a:r>
          </a:p>
          <a:p>
            <a:pPr lvl="1">
              <a:lnSpc>
                <a:spcPct val="100000"/>
              </a:lnSpc>
            </a:pPr>
            <a:r>
              <a:rPr lang="en-US" dirty="0"/>
              <a:t>E.g. </a:t>
            </a:r>
            <a:r>
              <a:rPr lang="en-US" dirty="0">
                <a:solidFill>
                  <a:schemeClr val="accent5">
                    <a:lumMod val="20000"/>
                    <a:lumOff val="80000"/>
                  </a:schemeClr>
                </a:solidFill>
              </a:rPr>
              <a:t>validation</a:t>
            </a:r>
            <a:r>
              <a:rPr lang="en-US" dirty="0"/>
              <a:t> on modifying a property value</a:t>
            </a:r>
          </a:p>
          <a:p>
            <a:pPr>
              <a:lnSpc>
                <a:spcPct val="100000"/>
              </a:lnSpc>
            </a:pPr>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51</a:t>
            </a:fld>
            <a:endParaRPr lang="en-US" sz="1100" dirty="0"/>
          </a:p>
        </p:txBody>
      </p:sp>
    </p:spTree>
    <p:extLst>
      <p:ext uri="{BB962C8B-B14F-4D97-AF65-F5344CB8AC3E}">
        <p14:creationId xmlns:p14="http://schemas.microsoft.com/office/powerpoint/2010/main" val="369889304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3556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52010" y="2803566"/>
            <a:ext cx="3352800" cy="33528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762000" y="2286000"/>
            <a:ext cx="4038600" cy="6096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buFont typeface="Wingdings 2" pitchFamily="18" charset="2"/>
              <a:buNone/>
            </a:pPr>
            <a:r>
              <a:rPr lang="en-US" sz="2800" dirty="0" smtClean="0"/>
              <a:t>Live Demo</a:t>
            </a:r>
            <a:endParaRPr lang="en-US" sz="2800" dirty="0"/>
          </a:p>
        </p:txBody>
      </p:sp>
    </p:spTree>
    <p:extLst>
      <p:ext uri="{BB962C8B-B14F-4D97-AF65-F5344CB8AC3E}">
        <p14:creationId xmlns:p14="http://schemas.microsoft.com/office/powerpoint/2010/main" val="41048805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76200"/>
            <a:ext cx="7162800" cy="1066800"/>
          </a:xfrm>
        </p:spPr>
        <p:txBody>
          <a:bodyPr/>
          <a:lstStyle/>
          <a:p>
            <a:r>
              <a:rPr lang="en-US" dirty="0"/>
              <a:t>Object-Oriented Programming Fundamental Principles – Part 1</a:t>
            </a:r>
          </a:p>
        </p:txBody>
      </p:sp>
      <p:sp>
        <p:nvSpPr>
          <p:cNvPr id="6" name="Text Placeholder 5"/>
          <p:cNvSpPr>
            <a:spLocks noGrp="1"/>
          </p:cNvSpPr>
          <p:nvPr>
            <p:ph type="body" sz="quarter" idx="10"/>
          </p:nvPr>
        </p:nvSpPr>
        <p:spPr>
          <a:xfrm>
            <a:off x="6115980" y="6400800"/>
            <a:ext cx="2909707" cy="369332"/>
          </a:xfrm>
        </p:spPr>
        <p:txBody>
          <a:bodyPr/>
          <a:lstStyle/>
          <a:p>
            <a:r>
              <a:rPr lang="en-US" dirty="0" smtClean="0">
                <a:hlinkClick r:id="rId2"/>
              </a:rPr>
              <a:t>http://academy.telerik.com</a:t>
            </a:r>
            <a:endParaRPr lang="en-US" dirty="0"/>
          </a:p>
        </p:txBody>
      </p:sp>
    </p:spTree>
    <p:extLst>
      <p:ext uri="{BB962C8B-B14F-4D97-AF65-F5344CB8AC3E}">
        <p14:creationId xmlns:p14="http://schemas.microsoft.com/office/powerpoint/2010/main" val="13208456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smtClean="0"/>
              <a:t>C# Programming </a:t>
            </a:r>
            <a:r>
              <a:rPr lang="en-US" dirty="0" smtClean="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356051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smtClean="0">
                <a:solidFill>
                  <a:schemeClr val="accent5">
                    <a:lumMod val="20000"/>
                    <a:lumOff val="80000"/>
                  </a:schemeClr>
                </a:solidFill>
              </a:rPr>
              <a:t>Classes</a:t>
            </a:r>
            <a:r>
              <a:rPr lang="en-US" dirty="0" smtClean="0"/>
              <a:t> define attributes and behavior</a:t>
            </a:r>
          </a:p>
          <a:p>
            <a:pPr lvl="1">
              <a:lnSpc>
                <a:spcPct val="100000"/>
              </a:lnSpc>
            </a:pPr>
            <a:r>
              <a:rPr lang="en-US" dirty="0" smtClean="0"/>
              <a:t>Fields, properties, methods, etc.</a:t>
            </a:r>
          </a:p>
          <a:p>
            <a:pPr lvl="1">
              <a:lnSpc>
                <a:spcPct val="100000"/>
              </a:lnSpc>
            </a:pPr>
            <a:r>
              <a:rPr lang="en-US" dirty="0" smtClean="0"/>
              <a:t>Methods contain code for execution</a:t>
            </a:r>
          </a:p>
          <a:p>
            <a:pPr>
              <a:lnSpc>
                <a:spcPct val="100000"/>
              </a:lnSpc>
            </a:pPr>
            <a:endParaRPr lang="en-US" dirty="0" smtClean="0"/>
          </a:p>
          <a:p>
            <a:pPr>
              <a:lnSpc>
                <a:spcPct val="100000"/>
              </a:lnSpc>
              <a:spcBef>
                <a:spcPts val="1200"/>
              </a:spcBef>
            </a:pPr>
            <a:r>
              <a:rPr lang="en-US" dirty="0" smtClean="0">
                <a:solidFill>
                  <a:schemeClr val="accent5">
                    <a:lumMod val="20000"/>
                    <a:lumOff val="80000"/>
                  </a:schemeClr>
                </a:solidFill>
              </a:rPr>
              <a:t>Interfaces</a:t>
            </a:r>
            <a:r>
              <a:rPr lang="en-US" dirty="0" smtClean="0"/>
              <a:t> define a set of operations</a:t>
            </a:r>
          </a:p>
          <a:p>
            <a:pPr lvl="1">
              <a:lnSpc>
                <a:spcPct val="100000"/>
              </a:lnSpc>
            </a:pPr>
            <a:r>
              <a:rPr lang="en-US" dirty="0" smtClean="0"/>
              <a:t>Empty methods and properties, left to be implemented later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 name="Rectangle 4"/>
          <p:cNvSpPr>
            <a:spLocks noChangeArrowheads="1"/>
          </p:cNvSpPr>
          <p:nvPr/>
        </p:nvSpPr>
        <p:spPr bwMode="auto">
          <a:xfrm>
            <a:off x="463552" y="30288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public int Size { get; set; } }</a:t>
            </a:r>
          </a:p>
        </p:txBody>
      </p:sp>
      <p:sp>
        <p:nvSpPr>
          <p:cNvPr id="7" name="Rectangle 4"/>
          <p:cNvSpPr>
            <a:spLocks noChangeArrowheads="1"/>
          </p:cNvSpPr>
          <p:nvPr/>
        </p:nvSpPr>
        <p:spPr bwMode="auto">
          <a:xfrm>
            <a:off x="468314" y="55434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void Draw(); }</a:t>
            </a:r>
          </a:p>
        </p:txBody>
      </p:sp>
    </p:spTree>
    <p:extLst>
      <p:ext uri="{BB962C8B-B14F-4D97-AF65-F5344CB8AC3E}">
        <p14:creationId xmlns:p14="http://schemas.microsoft.com/office/powerpoint/2010/main" val="129293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152400"/>
            <a:ext cx="7086600" cy="762000"/>
          </a:xfrm>
          <a:prstGeom prst="rect">
            <a:avLst/>
          </a:prstGeom>
        </p:spPr>
        <p:txBody>
          <a:bodyPr anchor="ctr" anchorCtr="0"/>
          <a:lstStyle/>
          <a:p>
            <a:pPr>
              <a:lnSpc>
                <a:spcPts val="4000"/>
              </a:lnSpc>
              <a:defRPr/>
            </a:pPr>
            <a:r>
              <a:rPr lang="en-US" sz="4000" dirty="0"/>
              <a:t>Inheritance</a:t>
            </a:r>
            <a:endParaRPr lang="bg-BG" sz="4000" dirty="0"/>
          </a:p>
        </p:txBody>
      </p:sp>
      <p:sp>
        <p:nvSpPr>
          <p:cNvPr id="761859" name="Rectangle 3"/>
          <p:cNvSpPr>
            <a:spLocks noGrp="1" noChangeArrowheads="1"/>
          </p:cNvSpPr>
          <p:nvPr>
            <p:ph idx="1"/>
          </p:nvPr>
        </p:nvSpPr>
        <p:spPr>
          <a:xfrm>
            <a:off x="228600" y="914400"/>
            <a:ext cx="8763000" cy="5638800"/>
          </a:xfrm>
          <a:prstGeom prst="rect">
            <a:avLst/>
          </a:prstGeom>
        </p:spPr>
        <p:txBody>
          <a:bodyPr/>
          <a:lstStyle/>
          <a:p>
            <a:pPr>
              <a:lnSpc>
                <a:spcPct val="100000"/>
              </a:lnSpc>
            </a:pPr>
            <a:r>
              <a:rPr lang="en-US" dirty="0" smtClean="0">
                <a:solidFill>
                  <a:schemeClr val="accent5">
                    <a:lumMod val="20000"/>
                    <a:lumOff val="80000"/>
                  </a:schemeClr>
                </a:solidFill>
              </a:rPr>
              <a:t>Inheritance </a:t>
            </a:r>
            <a:r>
              <a:rPr lang="en-US" dirty="0" smtClean="0"/>
              <a:t>allows</a:t>
            </a:r>
            <a:r>
              <a:rPr lang="en-US" dirty="0" smtClean="0">
                <a:solidFill>
                  <a:schemeClr val="accent5">
                    <a:lumMod val="20000"/>
                    <a:lumOff val="80000"/>
                  </a:schemeClr>
                </a:solidFill>
              </a:rPr>
              <a:t> child</a:t>
            </a:r>
            <a:r>
              <a:rPr lang="en-US" dirty="0" smtClean="0"/>
              <a:t> </a:t>
            </a:r>
            <a:r>
              <a:rPr lang="en-US" dirty="0" smtClean="0">
                <a:solidFill>
                  <a:srgbClr val="EBFFD2"/>
                </a:solidFill>
              </a:rPr>
              <a:t>classes</a:t>
            </a:r>
            <a:r>
              <a:rPr lang="en-US" dirty="0" smtClean="0"/>
              <a:t> to </a:t>
            </a:r>
            <a:r>
              <a:rPr lang="en-US" dirty="0" smtClean="0">
                <a:solidFill>
                  <a:schemeClr val="accent5">
                    <a:lumMod val="20000"/>
                    <a:lumOff val="80000"/>
                  </a:schemeClr>
                </a:solidFill>
              </a:rPr>
              <a:t>inherit</a:t>
            </a:r>
            <a:r>
              <a:rPr lang="en-US" dirty="0" smtClean="0"/>
              <a:t> the </a:t>
            </a:r>
            <a:r>
              <a:rPr lang="en-US" dirty="0" smtClean="0">
                <a:solidFill>
                  <a:srgbClr val="EBFFD2"/>
                </a:solidFill>
              </a:rPr>
              <a:t>characteristics of </a:t>
            </a:r>
            <a:r>
              <a:rPr lang="en-US" dirty="0" smtClean="0"/>
              <a:t>an </a:t>
            </a:r>
            <a:r>
              <a:rPr lang="en-US" dirty="0" smtClean="0">
                <a:solidFill>
                  <a:srgbClr val="EBFFD2"/>
                </a:solidFill>
              </a:rPr>
              <a:t>existing </a:t>
            </a:r>
            <a:r>
              <a:rPr lang="en-US" dirty="0">
                <a:solidFill>
                  <a:schemeClr val="accent5">
                    <a:lumMod val="20000"/>
                    <a:lumOff val="80000"/>
                  </a:schemeClr>
                </a:solidFill>
              </a:rPr>
              <a:t>parent</a:t>
            </a:r>
            <a:r>
              <a:rPr lang="en-US" dirty="0"/>
              <a:t> </a:t>
            </a:r>
            <a:r>
              <a:rPr lang="en-US" dirty="0" smtClean="0"/>
              <a:t>(</a:t>
            </a:r>
            <a:r>
              <a:rPr lang="en-US" dirty="0" smtClean="0">
                <a:solidFill>
                  <a:schemeClr val="accent5">
                    <a:lumMod val="20000"/>
                    <a:lumOff val="80000"/>
                  </a:schemeClr>
                </a:solidFill>
              </a:rPr>
              <a:t>base</a:t>
            </a:r>
            <a:r>
              <a:rPr lang="en-US" dirty="0" smtClean="0"/>
              <a:t>) </a:t>
            </a:r>
            <a:r>
              <a:rPr lang="en-US" dirty="0" smtClean="0">
                <a:solidFill>
                  <a:srgbClr val="EBFFD2"/>
                </a:solidFill>
              </a:rPr>
              <a:t>class</a:t>
            </a:r>
            <a:endParaRPr lang="en-US" dirty="0">
              <a:solidFill>
                <a:srgbClr val="EBFFD2"/>
              </a:solidFill>
            </a:endParaRPr>
          </a:p>
          <a:p>
            <a:pPr lvl="1">
              <a:lnSpc>
                <a:spcPct val="100000"/>
              </a:lnSpc>
              <a:buClr>
                <a:srgbClr val="8FD600"/>
              </a:buClr>
            </a:pPr>
            <a:r>
              <a:rPr lang="en-US" dirty="0">
                <a:solidFill>
                  <a:schemeClr val="tx1">
                    <a:lumMod val="40000"/>
                    <a:lumOff val="60000"/>
                  </a:schemeClr>
                </a:solidFill>
              </a:rPr>
              <a:t>Attributes (</a:t>
            </a:r>
            <a:r>
              <a:rPr lang="en-US" dirty="0" smtClean="0">
                <a:solidFill>
                  <a:schemeClr val="tx1">
                    <a:lumMod val="40000"/>
                    <a:lumOff val="60000"/>
                  </a:schemeClr>
                </a:solidFill>
              </a:rPr>
              <a:t>fields and properties)</a:t>
            </a:r>
            <a:endParaRPr lang="en-US" dirty="0">
              <a:solidFill>
                <a:schemeClr val="tx1">
                  <a:lumMod val="40000"/>
                  <a:lumOff val="60000"/>
                </a:schemeClr>
              </a:solidFill>
            </a:endParaRPr>
          </a:p>
          <a:p>
            <a:pPr lvl="1">
              <a:lnSpc>
                <a:spcPct val="100000"/>
              </a:lnSpc>
              <a:buClr>
                <a:srgbClr val="8FD600"/>
              </a:buClr>
            </a:pPr>
            <a:r>
              <a:rPr lang="en-US" dirty="0">
                <a:solidFill>
                  <a:schemeClr val="tx1">
                    <a:lumMod val="40000"/>
                    <a:lumOff val="60000"/>
                  </a:schemeClr>
                </a:solidFill>
              </a:rPr>
              <a:t>Operations (methods)</a:t>
            </a:r>
          </a:p>
          <a:p>
            <a:pPr>
              <a:lnSpc>
                <a:spcPct val="100000"/>
              </a:lnSpc>
            </a:pPr>
            <a:r>
              <a:rPr lang="en-US" dirty="0">
                <a:solidFill>
                  <a:srgbClr val="EBFFD2"/>
                </a:solidFill>
              </a:rPr>
              <a:t>Child class can extend the parent class</a:t>
            </a:r>
          </a:p>
          <a:p>
            <a:pPr lvl="1">
              <a:lnSpc>
                <a:spcPct val="100000"/>
              </a:lnSpc>
            </a:pPr>
            <a:r>
              <a:rPr lang="en-US" dirty="0" smtClean="0"/>
              <a:t>Add new fields and methods</a:t>
            </a:r>
          </a:p>
          <a:p>
            <a:pPr lvl="1">
              <a:lnSpc>
                <a:spcPct val="100000"/>
              </a:lnSpc>
              <a:buClr>
                <a:srgbClr val="8FD600"/>
              </a:buClr>
            </a:pPr>
            <a:r>
              <a:rPr lang="en-US" dirty="0" smtClean="0">
                <a:solidFill>
                  <a:schemeClr val="tx1">
                    <a:lumMod val="40000"/>
                    <a:lumOff val="60000"/>
                  </a:schemeClr>
                </a:solidFill>
              </a:rPr>
              <a:t>Redefine methods (modify existing behavior)</a:t>
            </a:r>
            <a:endParaRPr lang="en-US" dirty="0">
              <a:solidFill>
                <a:schemeClr val="tx1">
                  <a:lumMod val="40000"/>
                  <a:lumOff val="60000"/>
                </a:schemeClr>
              </a:solidFill>
            </a:endParaRPr>
          </a:p>
          <a:p>
            <a:pPr>
              <a:lnSpc>
                <a:spcPct val="100000"/>
              </a:lnSpc>
            </a:pPr>
            <a:r>
              <a:rPr lang="en-US" dirty="0" smtClean="0">
                <a:solidFill>
                  <a:srgbClr val="EBFFD2"/>
                </a:solidFill>
              </a:rPr>
              <a:t>A </a:t>
            </a:r>
            <a:r>
              <a:rPr lang="en-US" dirty="0">
                <a:solidFill>
                  <a:srgbClr val="EBFFD2"/>
                </a:solidFill>
              </a:rPr>
              <a:t>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a:t>
            </a:r>
            <a:r>
              <a:rPr lang="en-US" dirty="0" smtClean="0">
                <a:solidFill>
                  <a:srgbClr val="EBFFD2"/>
                </a:solidFill>
              </a:rPr>
              <a:t>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extLst>
      <p:ext uri="{BB962C8B-B14F-4D97-AF65-F5344CB8AC3E}">
        <p14:creationId xmlns:p14="http://schemas.microsoft.com/office/powerpoint/2010/main" val="42843789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dirty="0"/>
              <a:t>Types of Inheritance</a:t>
            </a:r>
            <a:endParaRPr lang="bg-BG" dirty="0"/>
          </a:p>
        </p:txBody>
      </p:sp>
      <p:sp>
        <p:nvSpPr>
          <p:cNvPr id="789507" name="Rectangle 3"/>
          <p:cNvSpPr>
            <a:spLocks noGrp="1" noChangeArrowheads="1"/>
          </p:cNvSpPr>
          <p:nvPr>
            <p:ph idx="1"/>
          </p:nvPr>
        </p:nvSpPr>
        <p:spPr>
          <a:prstGeom prst="rect">
            <a:avLst/>
          </a:prstGeom>
        </p:spPr>
        <p:txBody>
          <a:bodyPr/>
          <a:lstStyle/>
          <a:p>
            <a:pPr>
              <a:lnSpc>
                <a:spcPct val="100000"/>
              </a:lnSpc>
              <a:defRPr/>
            </a:pPr>
            <a:r>
              <a:rPr lang="en-US" dirty="0" smtClean="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base interface</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extends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extLst>
      <p:ext uri="{BB962C8B-B14F-4D97-AF65-F5344CB8AC3E}">
        <p14:creationId xmlns:p14="http://schemas.microsoft.com/office/powerpoint/2010/main" val="36970487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867400"/>
          </a:xfrm>
          <a:prstGeom prst="rect">
            <a:avLst/>
          </a:prstGeom>
        </p:spPr>
        <p:txBody>
          <a:bodyPr/>
          <a:lstStyle/>
          <a:p>
            <a:r>
              <a:rPr lang="en-US" noProof="1">
                <a:solidFill>
                  <a:srgbClr val="EBFFD2"/>
                </a:solidFill>
              </a:rPr>
              <a:t>Inheritance has a lot of benefits</a:t>
            </a:r>
          </a:p>
          <a:p>
            <a:pPr lvl="1">
              <a:buClr>
                <a:srgbClr val="8FD600"/>
              </a:buClr>
            </a:pPr>
            <a:r>
              <a:rPr lang="en-US" noProof="1">
                <a:solidFill>
                  <a:schemeClr val="tx1">
                    <a:lumMod val="40000"/>
                    <a:lumOff val="60000"/>
                  </a:schemeClr>
                </a:solidFill>
              </a:rPr>
              <a:t>Extensibility </a:t>
            </a:r>
          </a:p>
          <a:p>
            <a:pPr lvl="1">
              <a:buClr>
                <a:srgbClr val="8FD600"/>
              </a:buClr>
            </a:pPr>
            <a:r>
              <a:rPr lang="en-US" noProof="1" smtClean="0">
                <a:solidFill>
                  <a:schemeClr val="tx1">
                    <a:lumMod val="40000"/>
                    <a:lumOff val="60000"/>
                  </a:schemeClr>
                </a:solidFill>
              </a:rPr>
              <a:t>Reusability (</a:t>
            </a:r>
            <a:r>
              <a:rPr lang="en-US" noProof="1" smtClean="0">
                <a:solidFill>
                  <a:schemeClr val="accent5">
                    <a:lumMod val="20000"/>
                    <a:lumOff val="80000"/>
                  </a:schemeClr>
                </a:solidFill>
              </a:rPr>
              <a:t>code reuse</a:t>
            </a:r>
            <a:r>
              <a:rPr lang="en-US" noProof="1" smtClean="0">
                <a:solidFill>
                  <a:schemeClr val="tx1">
                    <a:lumMod val="40000"/>
                    <a:lumOff val="60000"/>
                  </a:schemeClr>
                </a:solidFill>
              </a:rPr>
              <a:t>)</a:t>
            </a:r>
            <a:endParaRPr lang="en-US" noProof="1">
              <a:solidFill>
                <a:schemeClr val="tx1">
                  <a:lumMod val="40000"/>
                  <a:lumOff val="60000"/>
                </a:schemeClr>
              </a:solidFill>
            </a:endParaRPr>
          </a:p>
          <a:p>
            <a:pPr lvl="1">
              <a:buClr>
                <a:srgbClr val="8FD600"/>
              </a:buClr>
            </a:pPr>
            <a:r>
              <a:rPr lang="en-US" noProof="1">
                <a:solidFill>
                  <a:schemeClr val="tx1">
                    <a:lumMod val="40000"/>
                    <a:lumOff val="60000"/>
                  </a:schemeClr>
                </a:solidFill>
              </a:rPr>
              <a:t>Provides abstraction</a:t>
            </a:r>
          </a:p>
          <a:p>
            <a:pPr lvl="1">
              <a:buClr>
                <a:srgbClr val="8FD600"/>
              </a:buClr>
            </a:pPr>
            <a:r>
              <a:rPr lang="en-US" noProof="1">
                <a:solidFill>
                  <a:schemeClr val="tx1">
                    <a:lumMod val="40000"/>
                    <a:lumOff val="60000"/>
                  </a:schemeClr>
                </a:solidFill>
              </a:rPr>
              <a:t>Eliminates </a:t>
            </a:r>
            <a:r>
              <a:rPr lang="en-US" noProof="1" smtClean="0">
                <a:solidFill>
                  <a:schemeClr val="tx1">
                    <a:lumMod val="40000"/>
                    <a:lumOff val="60000"/>
                  </a:schemeClr>
                </a:solidFill>
              </a:rPr>
              <a:t>redundant code</a:t>
            </a:r>
            <a:endParaRPr lang="en-US" noProof="1">
              <a:solidFill>
                <a:schemeClr val="tx2">
                  <a:lumMod val="40000"/>
                  <a:lumOff val="60000"/>
                </a:schemeClr>
              </a:solidFill>
            </a:endParaRPr>
          </a:p>
          <a:p>
            <a:r>
              <a:rPr lang="en-US" noProof="1">
                <a:solidFill>
                  <a:srgbClr val="EBFFD2"/>
                </a:solidFill>
              </a:rPr>
              <a:t>Use inheritance </a:t>
            </a:r>
            <a:r>
              <a:rPr lang="en-US" noProof="1" smtClean="0">
                <a:solidFill>
                  <a:srgbClr val="EBFFD2"/>
                </a:solidFill>
              </a:rPr>
              <a:t>for buidling </a:t>
            </a:r>
            <a:r>
              <a:rPr lang="en-US" noProof="1" smtClean="0">
                <a:solidFill>
                  <a:schemeClr val="accent5">
                    <a:lumMod val="20000"/>
                    <a:lumOff val="80000"/>
                  </a:schemeClr>
                </a:solidFill>
              </a:rPr>
              <a:t>is-a</a:t>
            </a:r>
            <a:r>
              <a:rPr lang="en-US" noProof="1" smtClean="0"/>
              <a:t> </a:t>
            </a:r>
            <a:r>
              <a:rPr lang="en-US" noProof="1" smtClean="0">
                <a:solidFill>
                  <a:srgbClr val="EBFFD2"/>
                </a:solidFill>
              </a:rPr>
              <a:t>relationships</a:t>
            </a:r>
          </a:p>
          <a:p>
            <a:pPr lvl="1"/>
            <a:r>
              <a:rPr lang="en-US" noProof="1" smtClean="0">
                <a:solidFill>
                  <a:srgbClr val="EBFFD2"/>
                </a:solidFill>
              </a:rPr>
              <a:t>E.g. dog </a:t>
            </a:r>
            <a:r>
              <a:rPr lang="en-US" noProof="1" smtClean="0">
                <a:solidFill>
                  <a:schemeClr val="accent5">
                    <a:lumMod val="20000"/>
                    <a:lumOff val="80000"/>
                  </a:schemeClr>
                </a:solidFill>
              </a:rPr>
              <a:t>is-a</a:t>
            </a:r>
            <a:r>
              <a:rPr lang="en-US" noProof="1" smtClean="0">
                <a:solidFill>
                  <a:srgbClr val="EBFFD2"/>
                </a:solidFill>
              </a:rPr>
              <a:t> animal (dogs are kind of animals)</a:t>
            </a:r>
            <a:endParaRPr lang="en-US" noProof="1">
              <a:solidFill>
                <a:srgbClr val="EBFFD2"/>
              </a:solidFill>
            </a:endParaRPr>
          </a:p>
          <a:p>
            <a:r>
              <a:rPr lang="en-US" noProof="1">
                <a:solidFill>
                  <a:srgbClr val="EBFFD2"/>
                </a:solidFill>
              </a:rPr>
              <a:t>Don't use it </a:t>
            </a:r>
            <a:r>
              <a:rPr lang="en-US" noProof="1" smtClean="0">
                <a:solidFill>
                  <a:srgbClr val="EBFFD2"/>
                </a:solidFill>
              </a:rPr>
              <a:t>to build </a:t>
            </a:r>
            <a:r>
              <a:rPr lang="en-US" noProof="1" smtClean="0">
                <a:solidFill>
                  <a:schemeClr val="accent5">
                    <a:lumMod val="20000"/>
                    <a:lumOff val="80000"/>
                  </a:schemeClr>
                </a:solidFill>
              </a:rPr>
              <a:t>has-a</a:t>
            </a:r>
            <a:r>
              <a:rPr lang="en-US" i="1" noProof="1" smtClean="0">
                <a:solidFill>
                  <a:srgbClr val="EBFFD2"/>
                </a:solidFill>
              </a:rPr>
              <a:t> </a:t>
            </a:r>
            <a:r>
              <a:rPr lang="en-US" noProof="1" smtClean="0">
                <a:solidFill>
                  <a:srgbClr val="EBFFD2"/>
                </a:solidFill>
              </a:rPr>
              <a:t>relationship</a:t>
            </a:r>
          </a:p>
          <a:p>
            <a:pPr lvl="1"/>
            <a:r>
              <a:rPr lang="en-US" noProof="1" smtClean="0">
                <a:solidFill>
                  <a:srgbClr val="EBFFD2"/>
                </a:solidFill>
              </a:rPr>
              <a:t>E.g. dog </a:t>
            </a:r>
            <a:r>
              <a:rPr lang="en-US" noProof="1" smtClean="0">
                <a:solidFill>
                  <a:schemeClr val="accent5">
                    <a:lumMod val="20000"/>
                    <a:lumOff val="80000"/>
                  </a:schemeClr>
                </a:solidFill>
              </a:rPr>
              <a:t>has-a</a:t>
            </a:r>
            <a:r>
              <a:rPr lang="en-US" noProof="1" smtClean="0">
                <a:solidFill>
                  <a:srgbClr val="EBFFD2"/>
                </a:solidFill>
              </a:rPr>
              <a:t> name (dog is not kind of name)</a:t>
            </a:r>
            <a:endParaRPr lang="en-US" noProof="1">
              <a:solidFill>
                <a:srgbClr val="EBFFD2"/>
              </a:solidFill>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1588376"/>
            <a:ext cx="1752600" cy="21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t>
            </a:r>
            <a:r>
              <a:rPr lang="en-US" sz="4000" dirty="0" smtClean="0"/>
              <a:t>– Benefits</a:t>
            </a:r>
            <a:endParaRPr lang="bg-BG" sz="4000"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spTree>
    <p:extLst>
      <p:ext uri="{BB962C8B-B14F-4D97-AF65-F5344CB8AC3E}">
        <p14:creationId xmlns:p14="http://schemas.microsoft.com/office/powerpoint/2010/main" val="96183650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3145</TotalTime>
  <Words>2818</Words>
  <Application>Microsoft Office PowerPoint</Application>
  <PresentationFormat>On-screen Show (4:3)</PresentationFormat>
  <Paragraphs>582</Paragraphs>
  <Slides>54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 Black</vt:lpstr>
      <vt:lpstr>Calibri</vt:lpstr>
      <vt:lpstr>Cambria</vt:lpstr>
      <vt:lpstr>Consolas</vt:lpstr>
      <vt:lpstr>Corbel</vt:lpstr>
      <vt:lpstr>Wingdings</vt:lpstr>
      <vt:lpstr>Wingdings 2</vt:lpstr>
      <vt:lpstr>Telerik Academy</vt:lpstr>
      <vt:lpstr>Object-Oriented Programming Fundamental Principles – Part 1</vt:lpstr>
      <vt:lpstr>Table of Contents</vt:lpstr>
      <vt:lpstr>Fundamental Principles of OOP</vt:lpstr>
      <vt:lpstr>Fundamental Principles of OOP</vt:lpstr>
      <vt:lpstr>PowerPoint Presentation</vt:lpstr>
      <vt:lpstr>Classes and Interfaces</vt:lpstr>
      <vt:lpstr>Inheritance</vt:lpstr>
      <vt:lpstr>Types of Inheritance</vt:lpstr>
      <vt:lpstr>Inheritance – Benefits</vt:lpstr>
      <vt:lpstr>Inheritance</vt:lpstr>
      <vt:lpstr>Inheritance – Example</vt:lpstr>
      <vt:lpstr>Class Hierarchies</vt:lpstr>
      <vt:lpstr>Inheritance in .NET</vt:lpstr>
      <vt:lpstr>How to Define Inheritance?</vt:lpstr>
      <vt:lpstr>Simple Inheritance Example</vt:lpstr>
      <vt:lpstr>Simple Inheritance Example (2)</vt:lpstr>
      <vt:lpstr>Simple Inheritance </vt:lpstr>
      <vt:lpstr>Access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vt:lpstr>
      <vt:lpstr>Interfaces (2)</vt:lpstr>
      <vt:lpstr>Interfaces – Example</vt:lpstr>
      <vt:lpstr>Interfaces – Example (2)</vt:lpstr>
      <vt:lpstr>Interface Implementation</vt:lpstr>
      <vt:lpstr>Interface Implementation (2)</vt:lpstr>
      <vt:lpstr>Interfaces and Implementation</vt:lpstr>
      <vt:lpstr>Abstract Classes</vt:lpstr>
      <vt:lpstr>Abstract Classes (2)</vt:lpstr>
      <vt:lpstr>Abstract Class – Example</vt:lpstr>
      <vt:lpstr>Interfaces vs. Abstract Classes</vt:lpstr>
      <vt:lpstr>Abstract Classes – Example</vt:lpstr>
      <vt:lpstr>Abstract Classes – Example (2)</vt:lpstr>
      <vt:lpstr>Abstract Classes</vt:lpstr>
      <vt:lpstr>Abstract Data Types</vt:lpstr>
      <vt:lpstr>Inheritance Hierarchies</vt:lpstr>
      <vt:lpstr>UML Class Diagram – Example</vt:lpstr>
      <vt:lpstr>Class Diagrams in Visual Studio</vt:lpstr>
      <vt:lpstr>Encapsulation</vt:lpstr>
      <vt:lpstr>Encapsulation</vt:lpstr>
      <vt:lpstr>Encapsulation – Example</vt:lpstr>
      <vt:lpstr>Encapsulation in .NET</vt:lpstr>
      <vt:lpstr>Encapsulation – Benefits</vt:lpstr>
      <vt:lpstr>Encapsulation</vt:lpstr>
      <vt:lpstr>Object-Oriented Programming Fundamental Principles – Part 1</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Telerik Academy</dc:creator>
  <cp:keywords>C#, course, telerik software academy, free courses for developers, OOP, object-oriented programming</cp:keywords>
  <cp:lastModifiedBy>Evlogi Hristov</cp:lastModifiedBy>
  <cp:revision>516</cp:revision>
  <dcterms:created xsi:type="dcterms:W3CDTF">2007-12-08T16:03:35Z</dcterms:created>
  <dcterms:modified xsi:type="dcterms:W3CDTF">2015-03-19T09:49:32Z</dcterms:modified>
  <cp:category>software engineering</cp:category>
</cp:coreProperties>
</file>