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handoutMasterIdLst>
    <p:handoutMasterId r:id="rId28"/>
  </p:handoutMasterIdLst>
  <p:sldIdLst>
    <p:sldId id="335" r:id="rId2"/>
    <p:sldId id="337" r:id="rId3"/>
    <p:sldId id="408" r:id="rId4"/>
    <p:sldId id="409" r:id="rId5"/>
    <p:sldId id="413" r:id="rId6"/>
    <p:sldId id="407" r:id="rId7"/>
    <p:sldId id="400" r:id="rId8"/>
    <p:sldId id="401" r:id="rId9"/>
    <p:sldId id="402" r:id="rId10"/>
    <p:sldId id="403" r:id="rId11"/>
    <p:sldId id="404" r:id="rId12"/>
    <p:sldId id="405" r:id="rId13"/>
    <p:sldId id="365" r:id="rId14"/>
    <p:sldId id="381" r:id="rId15"/>
    <p:sldId id="390" r:id="rId16"/>
    <p:sldId id="410" r:id="rId17"/>
    <p:sldId id="411" r:id="rId18"/>
    <p:sldId id="412" r:id="rId19"/>
    <p:sldId id="414" r:id="rId20"/>
    <p:sldId id="373" r:id="rId21"/>
    <p:sldId id="391" r:id="rId22"/>
    <p:sldId id="392" r:id="rId23"/>
    <p:sldId id="393" r:id="rId24"/>
    <p:sldId id="336" r:id="rId25"/>
    <p:sldId id="33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7633" autoAdjust="0"/>
  </p:normalViewPr>
  <p:slideViewPr>
    <p:cSldViewPr>
      <p:cViewPr varScale="1">
        <p:scale>
          <a:sx n="108" d="100"/>
          <a:sy n="108" d="100"/>
        </p:scale>
        <p:origin x="9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html5course.telerik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46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7/HTML-C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html-fundamentals/abou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3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news/vs2013-community-v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ownloads.academy.telerik.com/svn/public/TestSystem/Telerik-Academy-TestSystem.1.0.zip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>
            <a:fillRect/>
          </a:stretch>
        </p:blipFill>
        <p:spPr/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hlinkClick r:id="rId5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448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</a:t>
            </a:r>
            <a:r>
              <a:rPr lang="bg-BG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Program, </a:t>
            </a:r>
            <a:r>
              <a:rPr lang="en-US" dirty="0" smtClean="0"/>
              <a:t>Evaluation, </a:t>
            </a: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Trainer @ Telerik Academy</a:t>
            </a:r>
          </a:p>
          <a:p>
            <a:pPr lvl="1"/>
            <a:r>
              <a:rPr lang="en-US" dirty="0"/>
              <a:t>Mathematical </a:t>
            </a:r>
            <a:r>
              <a:rPr lang="en-US" dirty="0" smtClean="0"/>
              <a:t>competitions</a:t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/>
            <a:r>
              <a:rPr lang="en-US" dirty="0"/>
              <a:t>Champion from </a:t>
            </a:r>
            <a:r>
              <a:rPr lang="en-US" dirty="0" smtClean="0"/>
              <a:t>Telerik Software Academy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/>
              <a:t>Blog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://ivaylo.bgcoder.com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https://github.com/ivaylokenov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066800"/>
            <a:ext cx="1614609" cy="215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</a:t>
            </a:r>
            <a:r>
              <a:rPr lang="en-US" dirty="0" smtClean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Ex-developer, </a:t>
            </a:r>
            <a:r>
              <a:rPr lang="en-US" dirty="0" err="1" smtClean="0"/>
              <a:t>Sharepoint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43" y="1170551"/>
            <a:ext cx="1763570" cy="225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Basics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components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 smtClean="0"/>
              <a:t> up 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pPr lvl="1"/>
            <a:r>
              <a:rPr lang="en-US" dirty="0" smtClean="0"/>
              <a:t>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</a:p>
          <a:p>
            <a:pPr lvl="2"/>
            <a:r>
              <a:rPr lang="en-US" dirty="0" smtClean="0"/>
              <a:t>3 peer reviews per homework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dirty="0"/>
              <a:t> </a:t>
            </a:r>
            <a:r>
              <a:rPr lang="en-US" dirty="0" smtClean="0"/>
              <a:t>in class –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dirty="0" smtClean="0"/>
              <a:t>Bonuses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283276" cy="21047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0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HTML Basics Test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sz="2800" dirty="0" smtClean="0"/>
              <a:t>You are given the following (exact) HTML code: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329696"/>
            <a:ext cx="3440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&lt;p&gt;This is\r\n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multi-line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6" name="Oval 5"/>
          <p:cNvSpPr/>
          <p:nvPr/>
        </p:nvSpPr>
        <p:spPr>
          <a:xfrm>
            <a:off x="3489071" y="58792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855" y="4407725"/>
            <a:ext cx="2302553" cy="151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</a:t>
            </a:r>
            <a:b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407725"/>
            <a:ext cx="38862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2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 – not found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330" y="5135354"/>
            <a:ext cx="472859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338" indent="-514350" algn="just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3"/>
            </a:pP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multi-line </a:t>
            </a: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867400"/>
            <a:ext cx="5291833" cy="537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338" indent="-51435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is\r\n multi-line text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05200" y="2819400"/>
            <a:ext cx="2895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354837" y="2411597"/>
            <a:ext cx="4331964" cy="178809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282575" lvl="0" indent="-282575" algn="l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What will the page 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text look </a:t>
            </a:r>
            <a:r>
              <a:rPr lang="en-US" sz="320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like in a modern browser</a:t>
            </a:r>
            <a:r>
              <a:rPr lang="en-US" sz="320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?</a:t>
            </a:r>
            <a:endParaRPr lang="en-US" sz="320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0778"/>
            <a:ext cx="8686800" cy="5791200"/>
          </a:xfrm>
        </p:spPr>
        <p:txBody>
          <a:bodyPr/>
          <a:lstStyle/>
          <a:p>
            <a:pPr marL="282575" lvl="1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 encourage live participation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throughout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years have 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lots of time in the academy halls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Register </a:t>
            </a:r>
            <a:r>
              <a:rPr lang="en-US" dirty="0"/>
              <a:t>your presence </a:t>
            </a:r>
            <a:r>
              <a:rPr lang="en-US" dirty="0" smtClean="0"/>
              <a:t>@ barcode scanners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Last check-in is listed in your student </a:t>
            </a:r>
            <a:r>
              <a:rPr lang="en-US" dirty="0" smtClean="0"/>
              <a:t>profile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Scanners are next to the doors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 Student ID Card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Check in</a:t>
            </a:r>
            <a:br>
              <a:rPr lang="en-US" dirty="0" smtClean="0"/>
            </a:br>
            <a:r>
              <a:rPr lang="en-US" dirty="0" smtClean="0"/>
              <a:t>+/- 30 min.</a:t>
            </a:r>
            <a:br>
              <a:rPr lang="en-US" dirty="0" smtClean="0"/>
            </a:br>
            <a:r>
              <a:rPr lang="en-US" dirty="0" smtClean="0"/>
              <a:t>before / after </a:t>
            </a:r>
            <a:br>
              <a:rPr lang="en-US" dirty="0" smtClean="0"/>
            </a:br>
            <a:r>
              <a:rPr lang="en-US" dirty="0" smtClean="0"/>
              <a:t>lecture starts</a:t>
            </a:r>
          </a:p>
          <a:p>
            <a:pPr lvl="1">
              <a:lnSpc>
                <a:spcPct val="95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52999"/>
            <a:ext cx="5227674" cy="159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58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Doing your homework is very important!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can only be</a:t>
            </a:r>
            <a:br>
              <a:rPr lang="en-US" dirty="0" smtClean="0"/>
            </a:br>
            <a:r>
              <a:rPr lang="en-US" dirty="0" smtClean="0"/>
              <a:t>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After each lecture there are a few exercises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solve them in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are your homework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Homework assignments </a:t>
            </a:r>
            <a:r>
              <a:rPr lang="en-US" dirty="0"/>
              <a:t>due </a:t>
            </a:r>
            <a:r>
              <a:rPr lang="en-US" u="sng" dirty="0"/>
              <a:t>few days</a:t>
            </a:r>
            <a:r>
              <a:rPr lang="en-US" dirty="0"/>
              <a:t> </a:t>
            </a:r>
            <a:r>
              <a:rPr lang="en-US" dirty="0" smtClean="0"/>
              <a:t>after each lecture – </a:t>
            </a:r>
            <a:r>
              <a:rPr lang="en-US" u="sng" dirty="0" smtClean="0"/>
              <a:t>no excuses for being late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Deadlines are </a:t>
            </a:r>
            <a:r>
              <a:rPr lang="en-US" u="sng" dirty="0" smtClean="0"/>
              <a:t>final</a:t>
            </a:r>
            <a:r>
              <a:rPr lang="en-US" dirty="0" smtClean="0"/>
              <a:t> &amp; enforced by the 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Submit homework through </a:t>
            </a:r>
            <a:r>
              <a:rPr lang="en-US" sz="2800" dirty="0" smtClean="0">
                <a:hlinkClick r:id="rId2"/>
              </a:rPr>
              <a:t>telerikacademy.com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/>
              <a:t>HTML Course </a:t>
            </a:r>
            <a:r>
              <a:rPr lang="en-US" dirty="0" smtClean="0"/>
              <a:t>Curriculum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The </a:t>
            </a:r>
            <a:r>
              <a:rPr lang="en-US" dirty="0"/>
              <a:t>Trainers Team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Evaluation</a:t>
            </a:r>
            <a:endParaRPr lang="en-US" dirty="0"/>
          </a:p>
          <a:p>
            <a:pPr>
              <a:lnSpc>
                <a:spcPct val="100000"/>
              </a:lnSpc>
              <a:tabLst/>
            </a:pPr>
            <a:r>
              <a:rPr lang="en-US" dirty="0"/>
              <a:t>Learning </a:t>
            </a:r>
            <a:r>
              <a:rPr lang="en-US" dirty="0" smtClean="0"/>
              <a:t>Resources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Required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0474" y="18288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7315200" cy="57150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                              Bill Kennedy, O'Reilly, 2006, ISBN 9780596527327</a:t>
            </a:r>
          </a:p>
          <a:p>
            <a:pPr lvl="0">
              <a:lnSpc>
                <a:spcPct val="90000"/>
              </a:lnSpc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                                       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966933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5378825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84" y="2414733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786" y="3895160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HTML Basics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1828800"/>
            <a:ext cx="7772400" cy="5334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telerikacademy.com/Forum/Category/27/HTML-CSS</a:t>
            </a:r>
            <a:r>
              <a:rPr lang="bg-BG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academy.telerik.com/student-courses/web-design-and-ui/html-fundamentals/about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230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1428" b="21047"/>
          <a:stretch/>
        </p:blipFill>
        <p:spPr>
          <a:xfrm>
            <a:off x="5703625" y="3276600"/>
            <a:ext cx="3154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Sublime Text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Notepad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++</a:t>
            </a:r>
            <a:endParaRPr lang="bg-BG" dirty="0" smtClean="0"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Jetbrains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Aptana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Studio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Atom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2013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hlinkClick r:id="rId3"/>
              </a:rPr>
              <a:t>Visual </a:t>
            </a:r>
            <a:r>
              <a:rPr lang="en-US" sz="2400" dirty="0">
                <a:hlinkClick r:id="rId3"/>
              </a:rPr>
              <a:t>Studio Community 2013</a:t>
            </a:r>
            <a:r>
              <a:rPr lang="en-US" sz="2400" dirty="0"/>
              <a:t> (free version of  VS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text editor that is convenient with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HTML Course Curriculum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HTML Introduction</a:t>
            </a:r>
          </a:p>
          <a:p>
            <a:pPr lvl="1"/>
            <a:r>
              <a:rPr lang="en-US" dirty="0" smtClean="0"/>
              <a:t>Fundamental for web development</a:t>
            </a:r>
          </a:p>
          <a:p>
            <a:pPr lvl="1"/>
            <a:r>
              <a:rPr lang="en-US" dirty="0" smtClean="0"/>
              <a:t>Starting of front-end track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3 times a week</a:t>
            </a:r>
          </a:p>
          <a:p>
            <a:pPr lvl="1"/>
            <a:r>
              <a:rPr lang="en-US" dirty="0" smtClean="0"/>
              <a:t>Test exam next Friday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bg-BG" dirty="0" smtClean="0"/>
              <a:t>35</a:t>
            </a:r>
            <a:r>
              <a:rPr lang="en-US" dirty="0"/>
              <a:t> </a:t>
            </a:r>
            <a:r>
              <a:rPr lang="en-US" dirty="0" smtClean="0"/>
              <a:t>test questions for 45 minutes</a:t>
            </a:r>
          </a:p>
          <a:p>
            <a:pPr lvl="1"/>
            <a:r>
              <a:rPr lang="en-US" dirty="0" smtClean="0">
                <a:hlinkClick r:id="rId2"/>
              </a:rPr>
              <a:t>Telerik Academy Test System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838200"/>
          </a:xfrm>
        </p:spPr>
        <p:txBody>
          <a:bodyPr/>
          <a:lstStyle/>
          <a:p>
            <a:r>
              <a:rPr lang="en-US" dirty="0" smtClean="0"/>
              <a:t>Why HTML, CSS and JS?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HTML, </a:t>
            </a:r>
            <a:r>
              <a:rPr lang="en-US" dirty="0" smtClean="0"/>
              <a:t>CSS and </a:t>
            </a:r>
            <a:r>
              <a:rPr lang="en-US" dirty="0"/>
              <a:t>JS </a:t>
            </a:r>
            <a:r>
              <a:rPr lang="en-US" dirty="0" smtClean="0"/>
              <a:t>– standard for web-based UI</a:t>
            </a:r>
          </a:p>
          <a:p>
            <a:pPr lvl="1"/>
            <a:r>
              <a:rPr lang="en-US" dirty="0" smtClean="0"/>
              <a:t>Web-based applications are extremely popular</a:t>
            </a:r>
          </a:p>
          <a:p>
            <a:pPr lvl="1"/>
            <a:r>
              <a:rPr lang="en-US" dirty="0" smtClean="0"/>
              <a:t>Run on anything with a browser</a:t>
            </a:r>
          </a:p>
          <a:p>
            <a:pPr lvl="1"/>
            <a:r>
              <a:rPr lang="en-US" dirty="0"/>
              <a:t>Windows 8 </a:t>
            </a:r>
            <a:r>
              <a:rPr lang="en-US" dirty="0" smtClean="0"/>
              <a:t>devices can run HTML, CSS and JS natively</a:t>
            </a:r>
          </a:p>
          <a:p>
            <a:r>
              <a:rPr lang="en-US" dirty="0" smtClean="0"/>
              <a:t>HTML and CSS – evolving standards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High-level scripting language, fast to write, object-oriented, runs on client and server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9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Basics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Web Design Concepts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Tools for HTML, CSS and JS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Semantic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Basics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7676">
            <a:off x="5881267" y="1811409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830">
            <a:off x="5082663" y="4448225"/>
            <a:ext cx="264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51" y="384521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58">
            <a:off x="3859289" y="5223708"/>
            <a:ext cx="1676400" cy="154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7337">
            <a:off x="4475338" y="3331524"/>
            <a:ext cx="1371600" cy="102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3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4167066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3076" name="Picture 4" descr="http://sphotos-b.ak.fbcdn.net/hphotos-ak-prn1/c0.165.851.315/p851x315/614916_3554722069095_368831937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2677633"/>
            <a:ext cx="2389072" cy="16728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fbcdn-sphotos-e-a.akamaihd.net/hphotos-ak-prn2/965311_663170260368264_2145063726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2" y="740532"/>
            <a:ext cx="2389072" cy="17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691"/>
          <a:stretch/>
        </p:blipFill>
        <p:spPr>
          <a:xfrm>
            <a:off x="6124063" y="4495800"/>
            <a:ext cx="2389071" cy="1860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7273"/>
          <a:stretch/>
        </p:blipFill>
        <p:spPr>
          <a:xfrm>
            <a:off x="381000" y="1827970"/>
            <a:ext cx="5598621" cy="45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Manager Software Engineering</a:t>
            </a:r>
            <a:br>
              <a:rPr lang="en-US" dirty="0" smtClean="0"/>
            </a:br>
            <a:r>
              <a:rPr lang="en-US" dirty="0" smtClean="0"/>
              <a:t>@ Telerik (Progress)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Microsoft Certified Trainer (MCT)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Champion from Telerik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IT </a:t>
            </a:r>
            <a:r>
              <a:rPr lang="en-US" dirty="0"/>
              <a:t>and Informatics competitions </a:t>
            </a:r>
            <a:r>
              <a:rPr lang="en-US" dirty="0" smtClean="0"/>
              <a:t>winner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Student in Sofia University (Computer Science)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143000"/>
            <a:ext cx="1676400" cy="2235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400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Senior Technical Trainer</a:t>
            </a:r>
            <a:r>
              <a:rPr lang="en-US" sz="2900" i="1" dirty="0" smtClean="0"/>
              <a:t/>
            </a:r>
            <a:br>
              <a:rPr lang="en-US" sz="2900" i="1" dirty="0" smtClean="0"/>
            </a:br>
            <a:r>
              <a:rPr lang="en-US" sz="2900" dirty="0" smtClean="0"/>
              <a:t>@ Telerik Software Academy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Contestant in the Informatics </a:t>
            </a:r>
            <a:br>
              <a:rPr lang="en-US" sz="2900" dirty="0" smtClean="0"/>
            </a:br>
            <a:r>
              <a:rPr lang="en-US" sz="2900" dirty="0" smtClean="0"/>
              <a:t>competitions</a:t>
            </a:r>
          </a:p>
          <a:p>
            <a:pPr lvl="1">
              <a:lnSpc>
                <a:spcPct val="95000"/>
              </a:lnSpc>
            </a:pPr>
            <a:r>
              <a:rPr lang="en-US" sz="2900" dirty="0"/>
              <a:t>Champion from Telerik Software </a:t>
            </a:r>
            <a:r>
              <a:rPr lang="en-US" sz="2900" dirty="0" smtClean="0"/>
              <a:t>Academy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Experience with Web and Mobile apps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Proficient with JavaScript and .NET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Email: </a:t>
            </a:r>
            <a:r>
              <a:rPr lang="en-US" sz="2900" noProof="1" smtClean="0"/>
              <a:t>doncho.minkov [at] telerik.com</a:t>
            </a:r>
          </a:p>
          <a:p>
            <a:pPr lvl="1">
              <a:lnSpc>
                <a:spcPct val="95000"/>
              </a:lnSpc>
            </a:pPr>
            <a:r>
              <a:rPr lang="en-US" sz="2900" dirty="0" smtClean="0"/>
              <a:t>Blog: </a:t>
            </a:r>
            <a:r>
              <a:rPr lang="en-US" sz="2900" dirty="0" smtClean="0">
                <a:hlinkClick r:id="rId2"/>
              </a:rPr>
              <a:t>http://minkov.it</a:t>
            </a:r>
            <a:r>
              <a:rPr lang="en-US" sz="2900" dirty="0" smtClean="0"/>
              <a:t> </a:t>
            </a:r>
            <a:endParaRPr lang="bg-BG" sz="2900" dirty="0" smtClean="0"/>
          </a:p>
          <a:p>
            <a:pPr lvl="1">
              <a:lnSpc>
                <a:spcPct val="95000"/>
              </a:lnSpc>
            </a:pPr>
            <a:r>
              <a:rPr lang="en-US" sz="2900" dirty="0" smtClean="0"/>
              <a:t>GitHub</a:t>
            </a:r>
            <a:r>
              <a:rPr lang="en-US" sz="2900" dirty="0"/>
              <a:t>: </a:t>
            </a:r>
            <a:r>
              <a:rPr lang="en-US" sz="2900" dirty="0">
                <a:hlinkClick r:id="rId3"/>
              </a:rPr>
              <a:t>https://</a:t>
            </a:r>
            <a:r>
              <a:rPr lang="en-US" sz="2900" dirty="0" smtClean="0">
                <a:hlinkClick r:id="rId3"/>
              </a:rPr>
              <a:t>github.com/Minkov</a:t>
            </a:r>
            <a:r>
              <a:rPr lang="en-US" sz="29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3413" r="14063" b="35694"/>
          <a:stretch/>
        </p:blipFill>
        <p:spPr>
          <a:xfrm>
            <a:off x="6781800" y="990600"/>
            <a:ext cx="1828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2087</TotalTime>
  <Words>712</Words>
  <Application>Microsoft Office PowerPoint</Application>
  <PresentationFormat>On-screen Show (4:3)</PresentationFormat>
  <Paragraphs>208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HTML Basics Course Introduction</vt:lpstr>
      <vt:lpstr>Table of Contents</vt:lpstr>
      <vt:lpstr>HTML Course Curriculum</vt:lpstr>
      <vt:lpstr>What's Coming Next?</vt:lpstr>
      <vt:lpstr>Why HTML, CSS and JS?</vt:lpstr>
      <vt:lpstr>HTML Basics Program</vt:lpstr>
      <vt:lpstr>Trainers Team</vt:lpstr>
      <vt:lpstr>Trainers Team</vt:lpstr>
      <vt:lpstr>Trainers Team (2)</vt:lpstr>
      <vt:lpstr>Trainers Team (3)</vt:lpstr>
      <vt:lpstr>Trainers Team (4)</vt:lpstr>
      <vt:lpstr>Evaluation </vt:lpstr>
      <vt:lpstr>HTML Basics - Evaluation</vt:lpstr>
      <vt:lpstr>HTML Basics Test –  Sample Question</vt:lpstr>
      <vt:lpstr>Homework Peer Reviews</vt:lpstr>
      <vt:lpstr>Attendance in Class</vt:lpstr>
      <vt:lpstr>Pass / Excellence / Fail Criteria</vt:lpstr>
      <vt:lpstr>Homework Assignments</vt:lpstr>
      <vt:lpstr>Resources</vt:lpstr>
      <vt:lpstr>Recommended Books</vt:lpstr>
      <vt:lpstr>Course Web Site &amp; Forums</vt:lpstr>
      <vt:lpstr>Telerik Integrated Learning System (TILS)</vt:lpstr>
      <vt:lpstr>Required Software</vt:lpstr>
      <vt:lpstr>HTML Basics Course Introduction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Nikolay Kostov</cp:lastModifiedBy>
  <cp:revision>458</cp:revision>
  <dcterms:created xsi:type="dcterms:W3CDTF">2007-12-08T16:03:35Z</dcterms:created>
  <dcterms:modified xsi:type="dcterms:W3CDTF">2015-04-15T10:52:13Z</dcterms:modified>
  <cp:category>Web Design, HTML, HTML5</cp:category>
</cp:coreProperties>
</file>