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70" r:id="rId14"/>
    <p:sldId id="269" r:id="rId15"/>
    <p:sldId id="271" r:id="rId16"/>
    <p:sldId id="278" r:id="rId17"/>
    <p:sldId id="279" r:id="rId18"/>
    <p:sldId id="280" r:id="rId19"/>
    <p:sldId id="272" r:id="rId20"/>
    <p:sldId id="273" r:id="rId21"/>
    <p:sldId id="275" r:id="rId22"/>
    <p:sldId id="276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DE7F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84" y="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4EE6E-D9E8-45CB-BEB5-3A0BC75A6CC2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C6318-2AB4-4351-BEBA-C5A31B85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C6318-2AB4-4351-BEBA-C5A31B85BD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30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avelkolev.com/html5-snippet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html5shiv/" TargetMode="External"/><Relationship Id="rId2" Type="http://schemas.openxmlformats.org/officeDocument/2006/relationships/hyperlink" Target="http://modernizr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://html5course.telerik.com/" TargetMode="Externa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://www.facebook.com/telerikacademy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academy.telerik.com/" TargetMode="External"/><Relationship Id="rId9" Type="http://schemas.openxmlformats.org/officeDocument/2006/relationships/hyperlink" Target="http://facebook.com/TelerikAcadem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90800" y="2277062"/>
            <a:ext cx="6096000" cy="847137"/>
          </a:xfrm>
        </p:spPr>
        <p:txBody>
          <a:bodyPr/>
          <a:lstStyle/>
          <a:p>
            <a:r>
              <a:rPr lang="en-US" dirty="0" smtClean="0"/>
              <a:t>Semantic Web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90800" y="3240880"/>
            <a:ext cx="6096000" cy="569120"/>
          </a:xfrm>
        </p:spPr>
        <p:txBody>
          <a:bodyPr/>
          <a:lstStyle/>
          <a:p>
            <a:r>
              <a:rPr lang="en-US" dirty="0" smtClean="0"/>
              <a:t>How to Use HTML Elements Properly?</a:t>
            </a:r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0" y="896526"/>
            <a:ext cx="2737800" cy="276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ww.swapconf.it/wp-content/uploads/2011/06/semantic_web_word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89298"/>
            <a:ext cx="4343400" cy="1986393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webdesignfromscratch.com/snippets/html-css-javascrip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62774"/>
            <a:ext cx="3810000" cy="1518426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9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/>
        </p:nvSpPr>
        <p:spPr>
          <a:xfrm>
            <a:off x="429087" y="5352025"/>
            <a:ext cx="437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HTML5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9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HTML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</a:t>
            </a:r>
            <a:r>
              <a:rPr lang="en-US" dirty="0" smtClean="0"/>
              <a:t>is: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use of HTML markup to reinforce the </a:t>
            </a:r>
            <a:r>
              <a:rPr lang="en-US" dirty="0" smtClean="0"/>
              <a:t>semantics of </a:t>
            </a:r>
            <a:r>
              <a:rPr lang="en-US" dirty="0"/>
              <a:t>the information in </a:t>
            </a:r>
            <a:r>
              <a:rPr lang="en-US" dirty="0" smtClean="0"/>
              <a:t>Web pages</a:t>
            </a:r>
          </a:p>
          <a:p>
            <a:pPr lvl="2"/>
            <a:r>
              <a:rPr lang="en-US" dirty="0" smtClean="0"/>
              <a:t>Make the content understandable for computers</a:t>
            </a:r>
          </a:p>
          <a:p>
            <a:pPr lvl="1"/>
            <a:r>
              <a:rPr lang="en-US" dirty="0" smtClean="0"/>
              <a:t>Rather </a:t>
            </a:r>
            <a:r>
              <a:rPr lang="en-US" dirty="0"/>
              <a:t>than merely to define its </a:t>
            </a:r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A kind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metadata</a:t>
            </a:r>
            <a:r>
              <a:rPr lang="en-US" dirty="0" smtClean="0"/>
              <a:t> about the HTML content </a:t>
            </a:r>
          </a:p>
          <a:p>
            <a:r>
              <a:rPr lang="en-US" dirty="0" smtClean="0"/>
              <a:t>Semantic </a:t>
            </a:r>
            <a:r>
              <a:rPr lang="en-US" dirty="0"/>
              <a:t>HTML is processed by regular </a:t>
            </a:r>
            <a:r>
              <a:rPr lang="en-US" dirty="0" smtClean="0"/>
              <a:t>Web </a:t>
            </a:r>
            <a:r>
              <a:rPr lang="en-US" dirty="0"/>
              <a:t>browsers </a:t>
            </a:r>
            <a:r>
              <a:rPr lang="en-US" dirty="0" smtClean="0"/>
              <a:t>and other </a:t>
            </a:r>
            <a:r>
              <a:rPr lang="en-US" dirty="0"/>
              <a:t>user </a:t>
            </a:r>
            <a:r>
              <a:rPr lang="en-US" dirty="0" smtClean="0"/>
              <a:t>agents</a:t>
            </a:r>
          </a:p>
          <a:p>
            <a:pPr lvl="1"/>
            <a:r>
              <a:rPr lang="en-US" dirty="0" smtClean="0"/>
              <a:t>CSS </a:t>
            </a:r>
            <a:r>
              <a:rPr lang="en-US" dirty="0"/>
              <a:t>is used to suggest </a:t>
            </a:r>
            <a:r>
              <a:rPr lang="en-US" dirty="0" smtClean="0"/>
              <a:t>its</a:t>
            </a:r>
            <a:br>
              <a:rPr lang="en-US" dirty="0" smtClean="0"/>
            </a:br>
            <a:r>
              <a:rPr lang="en-US" dirty="0" smtClean="0"/>
              <a:t>presentation </a:t>
            </a:r>
            <a:r>
              <a:rPr lang="en-US" dirty="0"/>
              <a:t>to human </a:t>
            </a:r>
            <a:r>
              <a:rPr lang="en-US" dirty="0" smtClean="0"/>
              <a:t>users</a:t>
            </a:r>
            <a:endParaRPr lang="en-US" dirty="0"/>
          </a:p>
        </p:txBody>
      </p:sp>
      <p:pic>
        <p:nvPicPr>
          <p:cNvPr id="4098" name="Picture 2" descr="http://graffletopia.com/images/previews/486/original.png?125060954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9" r="6091"/>
          <a:stretch/>
        </p:blipFill>
        <p:spPr bwMode="auto">
          <a:xfrm>
            <a:off x="6781800" y="5176628"/>
            <a:ext cx="1683162" cy="1300372"/>
          </a:xfrm>
          <a:prstGeom prst="roundRect">
            <a:avLst>
              <a:gd name="adj" fmla="val 3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6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Semantic HTML?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smtClean="0"/>
              <a:t>Semantic HTML is:</a:t>
            </a:r>
          </a:p>
          <a:p>
            <a:pPr lvl="1"/>
            <a:r>
              <a:rPr lang="en-US" dirty="0" smtClean="0"/>
              <a:t>Easier to read by developers</a:t>
            </a:r>
          </a:p>
          <a:p>
            <a:pPr lvl="1"/>
            <a:r>
              <a:rPr lang="en-US" dirty="0" smtClean="0"/>
              <a:t>Easier to render by browsers</a:t>
            </a:r>
          </a:p>
          <a:p>
            <a:pPr lvl="1"/>
            <a:r>
              <a:rPr lang="en-US" dirty="0" smtClean="0"/>
              <a:t>A way to show the search</a:t>
            </a:r>
            <a:br>
              <a:rPr lang="en-US" dirty="0" smtClean="0"/>
            </a:br>
            <a:r>
              <a:rPr lang="en-US" dirty="0" smtClean="0"/>
              <a:t>engines the correct content</a:t>
            </a:r>
          </a:p>
        </p:txBody>
      </p:sp>
      <p:pic>
        <p:nvPicPr>
          <p:cNvPr id="7170" name="Picture 2" descr="http://howzzdat.com/wp-content/uploads/2012/09/google_craw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95800"/>
            <a:ext cx="4191000" cy="1858977"/>
          </a:xfrm>
          <a:prstGeom prst="roundRect">
            <a:avLst>
              <a:gd name="adj" fmla="val 3394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peoplemeetme.com/wp-content/uploads/2010/06/Bingbot-copy-263x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86200"/>
            <a:ext cx="2223540" cy="2536357"/>
          </a:xfrm>
          <a:prstGeom prst="roundRect">
            <a:avLst>
              <a:gd name="adj" fmla="val 3394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bealwaysmarketing.com/wp-content/uploads/2011/10/SE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1143000"/>
            <a:ext cx="2223540" cy="2229113"/>
          </a:xfrm>
          <a:prstGeom prst="roundRect">
            <a:avLst>
              <a:gd name="adj" fmla="val 3394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6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Semantic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follow some guidelines</a:t>
            </a:r>
            <a:br>
              <a:rPr lang="en-US" dirty="0" smtClean="0"/>
            </a:br>
            <a:r>
              <a:rPr lang="en-US" dirty="0" smtClean="0"/>
              <a:t>when creating a Web site</a:t>
            </a:r>
          </a:p>
          <a:p>
            <a:pPr lvl="1"/>
            <a:r>
              <a:rPr lang="en-US" dirty="0" smtClean="0"/>
              <a:t>Use HTML5 semantic tags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&lt;article&gt;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</a:p>
          <a:p>
            <a:pPr lvl="1"/>
            <a:r>
              <a:rPr lang="en-US" dirty="0" smtClean="0"/>
              <a:t>Use Headings when you need</a:t>
            </a:r>
            <a:br>
              <a:rPr lang="en-US" dirty="0" smtClean="0"/>
            </a:br>
            <a:r>
              <a:rPr lang="en-US" dirty="0" smtClean="0"/>
              <a:t>to structure the content into sub-headings</a:t>
            </a:r>
          </a:p>
          <a:p>
            <a:pPr lvl="2"/>
            <a:r>
              <a:rPr lang="en-US" dirty="0" smtClean="0"/>
              <a:t>In increasing order, staring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</a:p>
          <a:p>
            <a:pPr lvl="1"/>
            <a:r>
              <a:rPr lang="en-US" dirty="0" smtClean="0"/>
              <a:t>Do not use empty tags</a:t>
            </a:r>
          </a:p>
          <a:p>
            <a:pPr lvl="2"/>
            <a:r>
              <a:rPr lang="en-US" dirty="0" smtClean="0"/>
              <a:t>Like a clearing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159252"/>
            <a:ext cx="1946971" cy="2193548"/>
          </a:xfrm>
          <a:prstGeom prst="roundRect">
            <a:avLst>
              <a:gd name="adj" fmla="val 101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8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 smtClean="0"/>
              <a:t>HTML5 Semantic Tags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42" y="3048000"/>
            <a:ext cx="5146318" cy="2581274"/>
          </a:xfrm>
          <a:prstGeom prst="roundRect">
            <a:avLst>
              <a:gd name="adj" fmla="val 8549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67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Semantic Tags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introduces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 structure tags</a:t>
            </a:r>
          </a:p>
          <a:p>
            <a:pPr lvl="1"/>
            <a:r>
              <a:rPr lang="en-US" dirty="0" smtClean="0"/>
              <a:t>Imagine the following site: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is a common Web page structure</a:t>
            </a:r>
          </a:p>
          <a:p>
            <a:pPr lvl="2"/>
            <a:r>
              <a:rPr lang="en-US" dirty="0" smtClean="0"/>
              <a:t>Used in 90% of the web sites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20075"/>
            <a:ext cx="4129812" cy="291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5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Semantic Tags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This can be created using</a:t>
            </a:r>
            <a:br>
              <a:rPr lang="en-US" sz="3000" dirty="0" smtClean="0"/>
            </a:br>
            <a:r>
              <a:rPr lang="en-US" sz="3000" dirty="0" smtClean="0"/>
              <a:t>all kind of HTML elements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 smtClean="0"/>
              <a:t>, even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Browsers will render invalid / </a:t>
            </a:r>
            <a:br>
              <a:rPr lang="en-US" dirty="0" smtClean="0"/>
            </a:br>
            <a:r>
              <a:rPr lang="en-US" dirty="0" smtClean="0"/>
              <a:t>wrong / pseudo valid HTML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The correct way: use the HTML 5 semantic tags: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600"/>
              </a:spcBef>
              <a:spcAft>
                <a:spcPts val="400"/>
              </a:spcAft>
            </a:pPr>
            <a:r>
              <a:rPr lang="en-US" sz="3000" dirty="0"/>
              <a:t>M</a:t>
            </a:r>
            <a:r>
              <a:rPr lang="en-US" sz="3000" dirty="0" smtClean="0"/>
              <a:t>ore </a:t>
            </a:r>
            <a:r>
              <a:rPr lang="en-US" sz="3000" dirty="0"/>
              <a:t>about semantic </a:t>
            </a:r>
            <a:r>
              <a:rPr lang="en-US" sz="3000" dirty="0" smtClean="0"/>
              <a:t>tags: </a:t>
            </a:r>
            <a:r>
              <a:rPr lang="en-US" sz="3000" dirty="0" smtClean="0">
                <a:hlinkClick r:id="rId3"/>
              </a:rPr>
              <a:t>http</a:t>
            </a:r>
            <a:r>
              <a:rPr lang="en-US" sz="3000" dirty="0">
                <a:hlinkClick r:id="rId3"/>
              </a:rPr>
              <a:t>://pavelkolev.com/html5-snippets</a:t>
            </a:r>
            <a:r>
              <a:rPr lang="en-US" sz="3000" dirty="0" smtClean="0">
                <a:hlinkClick r:id="rId3"/>
              </a:rPr>
              <a:t>/</a:t>
            </a:r>
            <a:endParaRPr lang="en-US" sz="30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90600"/>
            <a:ext cx="2438400" cy="171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685800" y="4101405"/>
            <a:ext cx="77724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100" dirty="0" smtClean="0"/>
              <a:t>&lt;header&gt; … &lt;/header&gt;</a:t>
            </a:r>
          </a:p>
          <a:p>
            <a:r>
              <a:rPr lang="en-US" sz="2100" dirty="0" smtClean="0"/>
              <a:t>&lt;section&gt; … &lt;/section&gt;</a:t>
            </a:r>
          </a:p>
          <a:p>
            <a:r>
              <a:rPr lang="en-US" sz="2100" dirty="0" smtClean="0"/>
              <a:t>&lt;aside&gt; … &lt;/aside&gt;</a:t>
            </a:r>
          </a:p>
          <a:p>
            <a:r>
              <a:rPr lang="en-US" sz="2100" dirty="0" smtClean="0"/>
              <a:t>&lt;footer&gt; … &lt;/footer&gt;</a:t>
            </a:r>
          </a:p>
        </p:txBody>
      </p:sp>
    </p:spTree>
    <p:extLst>
      <p:ext uri="{BB962C8B-B14F-4D97-AF65-F5344CB8AC3E}">
        <p14:creationId xmlns:p14="http://schemas.microsoft.com/office/powerpoint/2010/main" val="11503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</a:t>
            </a:r>
            <a:r>
              <a:rPr lang="en-US"/>
              <a:t>Tags </a:t>
            </a:r>
            <a:r>
              <a:rPr lang="en-US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header or section header or article header</a:t>
            </a:r>
          </a:p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</a:t>
            </a:r>
            <a:r>
              <a:rPr lang="en-US" sz="3000" dirty="0" smtClean="0"/>
              <a:t>footer (sometime can be a </a:t>
            </a:r>
            <a:r>
              <a:rPr lang="en-US" sz="3000" dirty="0"/>
              <a:t>section </a:t>
            </a:r>
            <a:r>
              <a:rPr lang="en-US" sz="3000" dirty="0" smtClean="0"/>
              <a:t>footer)</a:t>
            </a:r>
            <a:endParaRPr lang="en-US" sz="3000" dirty="0"/>
          </a:p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Site navigation (usually in the header)</a:t>
            </a:r>
            <a:endParaRPr lang="en-US" sz="3000" dirty="0"/>
          </a:p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section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</a:t>
            </a:r>
            <a:r>
              <a:rPr lang="en-US" sz="3000" dirty="0" smtClean="0"/>
              <a:t>section (e.g. news, comments, links, …)</a:t>
            </a:r>
            <a:endParaRPr lang="en-US" sz="3000" dirty="0"/>
          </a:p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&lt;article&gt;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Article in a section (e.g. news item)</a:t>
            </a:r>
            <a:endParaRPr lang="en-US" sz="32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0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Tags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Sidebar (usually on the left or on the right)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&lt;figure&gt;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Figure (a figure, e.g. inside an article)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figcaption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A caption of </a:t>
            </a:r>
            <a:r>
              <a:rPr lang="en-US" sz="3000" dirty="0" smtClean="0"/>
              <a:t>a </a:t>
            </a:r>
            <a:r>
              <a:rPr lang="en-US" sz="3000" dirty="0"/>
              <a:t>figure (inside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&lt;figure&gt;</a:t>
            </a:r>
            <a:r>
              <a:rPr lang="en-US" sz="3000" dirty="0"/>
              <a:t> tag)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audio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 /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&lt;video&gt;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Audio / video element (uses the built-in player</a:t>
            </a:r>
            <a:r>
              <a:rPr lang="en-US" sz="3000" dirty="0" smtClean="0"/>
              <a:t>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2696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Tags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details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 </a:t>
            </a:r>
            <a:r>
              <a:rPr lang="en-US" sz="3200" dirty="0" smtClean="0"/>
              <a:t>+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&lt;summary&gt;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Accordion-like widget (can be open / closed)</a:t>
            </a:r>
            <a:endParaRPr lang="en-US" sz="3000" dirty="0"/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&lt;hgroup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Group article header + subheader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(&lt;h1&gt;</a:t>
            </a:r>
            <a:r>
              <a:rPr lang="en-US" sz="3000" dirty="0" smtClean="0"/>
              <a:t> +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3000" dirty="0" smtClean="0"/>
              <a:t>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&lt;time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Specifies date / time (for a post / article / news)</a:t>
            </a:r>
            <a:endParaRPr lang="en-US" sz="3000" dirty="0"/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/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528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Other Semantics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174079"/>
            <a:ext cx="7924800" cy="569120"/>
          </a:xfrm>
        </p:spPr>
        <p:txBody>
          <a:bodyPr/>
          <a:lstStyle/>
          <a:p>
            <a:r>
              <a:rPr lang="en-US" dirty="0" smtClean="0"/>
              <a:t>Headings, ems, </a:t>
            </a:r>
            <a:r>
              <a:rPr lang="en-US" dirty="0" err="1" smtClean="0"/>
              <a:t>strongs</a:t>
            </a:r>
            <a:endParaRPr lang="en-US" dirty="0"/>
          </a:p>
        </p:txBody>
      </p:sp>
      <p:pic>
        <p:nvPicPr>
          <p:cNvPr id="9220" name="Picture 4" descr="http://www.templatesold.com/articles/wp-content/uploads/2011/07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2" y="3089948"/>
            <a:ext cx="5638798" cy="3078404"/>
          </a:xfrm>
          <a:prstGeom prst="roundRect">
            <a:avLst>
              <a:gd name="adj" fmla="val 4011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39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Page</a:t>
            </a:r>
          </a:p>
          <a:p>
            <a:pPr lvl="1"/>
            <a:r>
              <a:rPr lang="en-US" dirty="0"/>
              <a:t>HTML, CSS and JavaScript</a:t>
            </a:r>
          </a:p>
          <a:p>
            <a:r>
              <a:rPr lang="en-US" dirty="0"/>
              <a:t>The Semantic HTML</a:t>
            </a:r>
          </a:p>
          <a:p>
            <a:r>
              <a:rPr lang="en-US" dirty="0"/>
              <a:t>HTML5 Semantic Tags</a:t>
            </a:r>
          </a:p>
          <a:p>
            <a:r>
              <a:rPr lang="en-US" dirty="0"/>
              <a:t>Other Semantics</a:t>
            </a:r>
          </a:p>
        </p:txBody>
      </p:sp>
      <p:pic>
        <p:nvPicPr>
          <p:cNvPr id="2050" name="Picture 2" descr="http://cdn0.fiverrcdn.com/photos/485137/medium/1312964974_217279354_5-Learn-Joomla-PHP-HTML-CSS-PhotoShop-and-Flash-Online-Sindh.jpg?13212252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3641056"/>
            <a:ext cx="3848100" cy="2683544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Semantics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Headings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use headings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&lt;h6&gt;</a:t>
            </a:r>
            <a:r>
              <a:rPr lang="en-US" dirty="0" smtClean="0"/>
              <a:t>) when you need a heading or title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Like in a MS Word document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Google uses it to mark important content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Strong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&lt;strong&gt;</a:t>
            </a:r>
            <a:r>
              <a:rPr lang="en-US" dirty="0" smtClean="0"/>
              <a:t> vs. Bold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</a:t>
            </a:r>
            <a:r>
              <a:rPr lang="en-US" dirty="0" smtClean="0"/>
              <a:t> does not mean anything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 just makes the text bolder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&lt;strong&gt;</a:t>
            </a:r>
            <a:r>
              <a:rPr lang="en-US" dirty="0" smtClean="0"/>
              <a:t> marks the text is "</a:t>
            </a:r>
            <a:r>
              <a:rPr lang="en-US" i="1" dirty="0" smtClean="0"/>
              <a:t>stronger</a:t>
            </a:r>
            <a:r>
              <a:rPr lang="en-US" dirty="0" smtClean="0"/>
              <a:t>" than the other, surrounding text</a:t>
            </a:r>
          </a:p>
        </p:txBody>
      </p:sp>
    </p:spTree>
    <p:extLst>
      <p:ext uri="{BB962C8B-B14F-4D97-AF65-F5344CB8AC3E}">
        <p14:creationId xmlns:p14="http://schemas.microsoft.com/office/powerpoint/2010/main" val="195450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Semantics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Emphasis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&lt;em&gt;</a:t>
            </a:r>
            <a:r>
              <a:rPr lang="en-US" noProof="1" smtClean="0"/>
              <a:t> </a:t>
            </a:r>
            <a:r>
              <a:rPr lang="en-US" dirty="0" smtClean="0"/>
              <a:t>vs. Italic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Emphasis does not always mean, that the code should be </a:t>
            </a:r>
            <a:r>
              <a:rPr lang="en-US" i="1" dirty="0" smtClean="0"/>
              <a:t>italic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 could be bolder, italic and underlined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styles for the emphasis text should </a:t>
            </a:r>
            <a:r>
              <a:rPr lang="en-US" smtClean="0"/>
              <a:t>be set with </a:t>
            </a:r>
            <a:r>
              <a:rPr lang="en-US" dirty="0" smtClean="0"/>
              <a:t>CSS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Not by HTML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Old browsers (like IE6)?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4A6B82"/>
                </a:solidFill>
                <a:latin typeface="Arial"/>
                <a:hlinkClick r:id="rId2"/>
              </a:rPr>
              <a:t>Modernizr</a:t>
            </a:r>
            <a:r>
              <a:rPr lang="en-US" dirty="0" smtClean="0">
                <a:solidFill>
                  <a:srgbClr val="4A6B82"/>
                </a:solidFill>
                <a:latin typeface="Arial"/>
              </a:rPr>
              <a:t> </a:t>
            </a:r>
            <a:r>
              <a:rPr lang="en-US" dirty="0" smtClean="0"/>
              <a:t>or </a:t>
            </a:r>
            <a:r>
              <a:rPr lang="en-US" u="sng" dirty="0" smtClean="0">
                <a:solidFill>
                  <a:srgbClr val="4A6B82"/>
                </a:solidFill>
                <a:latin typeface="Arial"/>
                <a:hlinkClick r:id="rId3"/>
              </a:rPr>
              <a:t>HTML5shiv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3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Web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6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6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4" tooltip="Telerik Software Academy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9" tooltip="Telerik Academy @ Facebook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3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1026915"/>
            <a:ext cx="1314452" cy="104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Web Page</a:t>
            </a:r>
            <a:endParaRPr lang="en-US" dirty="0"/>
          </a:p>
        </p:txBody>
      </p:sp>
      <p:pic>
        <p:nvPicPr>
          <p:cNvPr id="3074" name="Picture 2" descr="http://vritesh.com/wp-content/uploads/2011/10/websi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38425"/>
            <a:ext cx="4572000" cy="3076575"/>
          </a:xfrm>
          <a:prstGeom prst="roundRect">
            <a:avLst/>
          </a:prstGeom>
          <a:noFill/>
          <a:ln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0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Elements of a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A Web page consists of:</a:t>
            </a:r>
          </a:p>
          <a:p>
            <a:pPr lvl="1"/>
            <a:r>
              <a:rPr lang="en-US" dirty="0" smtClean="0"/>
              <a:t>HTML markup</a:t>
            </a:r>
          </a:p>
          <a:p>
            <a:pPr lvl="1"/>
            <a:r>
              <a:rPr lang="en-US" dirty="0" smtClean="0"/>
              <a:t>CSS rules</a:t>
            </a:r>
          </a:p>
          <a:p>
            <a:pPr lvl="1"/>
            <a:r>
              <a:rPr lang="en-US" dirty="0" smtClean="0"/>
              <a:t>JavaScript code</a:t>
            </a:r>
          </a:p>
          <a:p>
            <a:pPr lvl="2"/>
            <a:r>
              <a:rPr lang="en-US" dirty="0" smtClean="0"/>
              <a:t>JS libraries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Other resources</a:t>
            </a:r>
          </a:p>
          <a:p>
            <a:pPr lvl="2"/>
            <a:r>
              <a:rPr lang="en-US" dirty="0" smtClean="0"/>
              <a:t>Fonts, audio, video, etc…</a:t>
            </a:r>
          </a:p>
        </p:txBody>
      </p:sp>
      <p:pic>
        <p:nvPicPr>
          <p:cNvPr id="4098" name="Picture 2" descr="http://www.bugtreat.com/blog/wp-content/uploads/2012/06/add-java-script-into-htm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22784" r="6823" b="22784"/>
          <a:stretch/>
        </p:blipFill>
        <p:spPr bwMode="auto">
          <a:xfrm rot="1065161">
            <a:off x="4657175" y="2841616"/>
            <a:ext cx="3343644" cy="1580698"/>
          </a:xfrm>
          <a:prstGeom prst="roundRect">
            <a:avLst>
              <a:gd name="adj" fmla="val 700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0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The Elements of a Web Page:</a:t>
            </a:r>
            <a:br>
              <a:rPr lang="en-US" dirty="0" smtClean="0"/>
            </a:br>
            <a:r>
              <a:rPr lang="en-US" dirty="0" smtClean="0"/>
              <a:t>HTML Markup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The HTML is used to define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</a:t>
            </a:r>
            <a:r>
              <a:rPr lang="en-US" dirty="0" smtClean="0"/>
              <a:t> of a Web page</a:t>
            </a:r>
          </a:p>
          <a:p>
            <a:pPr lvl="1"/>
            <a:r>
              <a:rPr lang="en-US" dirty="0" smtClean="0"/>
              <a:t>Not the layout</a:t>
            </a:r>
          </a:p>
          <a:p>
            <a:pPr lvl="1"/>
            <a:r>
              <a:rPr lang="en-US" dirty="0" smtClean="0"/>
              <a:t>Not the decorations</a:t>
            </a:r>
          </a:p>
          <a:p>
            <a:r>
              <a:rPr lang="en-US" dirty="0" smtClean="0"/>
              <a:t>HTML's role is to present the</a:t>
            </a:r>
            <a:br>
              <a:rPr lang="en-US" dirty="0" smtClean="0"/>
            </a:br>
            <a:r>
              <a:rPr lang="en-US" dirty="0" smtClean="0"/>
              <a:t>information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meaningful</a:t>
            </a:r>
            <a:r>
              <a:rPr lang="en-US" dirty="0" smtClean="0"/>
              <a:t> manner</a:t>
            </a:r>
          </a:p>
          <a:p>
            <a:pPr lvl="1"/>
            <a:r>
              <a:rPr lang="en-US" dirty="0" smtClean="0"/>
              <a:t>Like a paper document</a:t>
            </a:r>
          </a:p>
          <a:p>
            <a:pPr lvl="1"/>
            <a:r>
              <a:rPr lang="en-US" dirty="0" smtClean="0"/>
              <a:t>Define headers, paragraphs, textboxes, etc…</a:t>
            </a:r>
          </a:p>
          <a:p>
            <a:pPr lvl="1"/>
            <a:r>
              <a:rPr lang="en-US" dirty="0" smtClean="0"/>
              <a:t>Not define size, color and/or positioning</a:t>
            </a:r>
          </a:p>
        </p:txBody>
      </p:sp>
      <p:pic>
        <p:nvPicPr>
          <p:cNvPr id="1026" name="Picture 2" descr="http://www.stonetemple.com/images/ht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0"/>
            <a:ext cx="218141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0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The Elements of a Web Page:</a:t>
            </a:r>
            <a:br>
              <a:rPr lang="en-US" dirty="0" smtClean="0"/>
            </a:br>
            <a:r>
              <a:rPr lang="en-US" dirty="0" smtClean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029200"/>
          </a:xfrm>
        </p:spPr>
        <p:txBody>
          <a:bodyPr/>
          <a:lstStyle/>
          <a:p>
            <a:r>
              <a:rPr lang="en-US" dirty="0" smtClean="0"/>
              <a:t>Cascading Style Sheets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/>
              <a:t>) is the way to make a Web page look pretty</a:t>
            </a:r>
          </a:p>
          <a:p>
            <a:pPr lvl="1"/>
            <a:r>
              <a:rPr lang="en-US" dirty="0" smtClean="0"/>
              <a:t>Define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styling rules</a:t>
            </a:r>
          </a:p>
          <a:p>
            <a:pPr lvl="2"/>
            <a:r>
              <a:rPr lang="en-US" dirty="0" smtClean="0"/>
              <a:t>Fonts, colors, positioning, etc.</a:t>
            </a:r>
          </a:p>
          <a:p>
            <a:pPr lvl="1"/>
            <a:r>
              <a:rPr lang="en-US" dirty="0" smtClean="0"/>
              <a:t>Define the layout of the elements</a:t>
            </a:r>
          </a:p>
          <a:p>
            <a:pPr lvl="1"/>
            <a:r>
              <a:rPr lang="en-US" dirty="0" smtClean="0"/>
              <a:t>Define the presentation</a:t>
            </a:r>
          </a:p>
          <a:p>
            <a:r>
              <a:rPr lang="en-US" dirty="0" smtClean="0"/>
              <a:t>The CSS files are attached to a web page and the browser applies these styles to elements</a:t>
            </a:r>
          </a:p>
          <a:p>
            <a:pPr lvl="1"/>
            <a:endParaRPr lang="en-US" dirty="0" smtClean="0"/>
          </a:p>
        </p:txBody>
      </p:sp>
      <p:pic>
        <p:nvPicPr>
          <p:cNvPr id="2050" name="Picture 2" descr="http://2.bp.blogspot.com/-c9SIE6xFaPw/UDtnj2XZJYI/AAAAAAAAAqg/V0ddHsGeJfM/s320/C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622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8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The Elements of a Web Page:</a:t>
            </a:r>
            <a:br>
              <a:rPr lang="en-US" dirty="0" smtClean="0"/>
            </a:br>
            <a:r>
              <a:rPr lang="en-US" dirty="0" smtClean="0"/>
              <a:t>JavaScript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is the programming</a:t>
            </a:r>
            <a:br>
              <a:rPr lang="en-US" dirty="0" smtClean="0"/>
            </a:br>
            <a:r>
              <a:rPr lang="en-US" dirty="0" smtClean="0"/>
              <a:t>language for the Web</a:t>
            </a:r>
          </a:p>
          <a:p>
            <a:pPr lvl="1"/>
            <a:r>
              <a:rPr lang="en-US" dirty="0" smtClean="0"/>
              <a:t>Makes the Web pages dynamic</a:t>
            </a:r>
          </a:p>
          <a:p>
            <a:pPr lvl="1"/>
            <a:r>
              <a:rPr lang="en-US" dirty="0" smtClean="0"/>
              <a:t>Dynamically adding / removing</a:t>
            </a:r>
            <a:br>
              <a:rPr lang="en-US" dirty="0" smtClean="0"/>
            </a:br>
            <a:r>
              <a:rPr lang="en-US" dirty="0" smtClean="0"/>
              <a:t>HTML elements, applying styles, etc.</a:t>
            </a:r>
          </a:p>
          <a:p>
            <a:pPr lvl="1"/>
            <a:r>
              <a:rPr lang="en-US" dirty="0" smtClean="0"/>
              <a:t>Modern JavaScript UI libraries provide UI components like dialog boxes, grids, tabs, etc.</a:t>
            </a:r>
          </a:p>
          <a:p>
            <a:r>
              <a:rPr lang="en-US" dirty="0" smtClean="0"/>
              <a:t>Like CSS the JavaScript files are attached to a web page</a:t>
            </a:r>
          </a:p>
        </p:txBody>
      </p:sp>
      <p:pic>
        <p:nvPicPr>
          <p:cNvPr id="3074" name="Picture 2" descr="http://www.iconhot.com/icon/png/coded/512/page-javascript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295399"/>
            <a:ext cx="2438401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81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The Elements of a Web Page:</a:t>
            </a:r>
            <a:br>
              <a:rPr lang="en-US" dirty="0"/>
            </a:br>
            <a:r>
              <a:rPr lang="en-US" dirty="0"/>
              <a:t>Other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029200"/>
          </a:xfrm>
        </p:spPr>
        <p:txBody>
          <a:bodyPr/>
          <a:lstStyle/>
          <a:p>
            <a:r>
              <a:rPr lang="en-US" dirty="0" smtClean="0"/>
              <a:t>Other resources are needed for a Web page to run properly</a:t>
            </a:r>
          </a:p>
          <a:p>
            <a:pPr lvl="1"/>
            <a:r>
              <a:rPr lang="en-US" dirty="0" smtClean="0"/>
              <a:t>Images, audio files, video files</a:t>
            </a:r>
          </a:p>
          <a:p>
            <a:pPr lvl="1"/>
            <a:r>
              <a:rPr lang="en-US" dirty="0" smtClean="0"/>
              <a:t>Flash / Silverlight / ActiveX objects</a:t>
            </a:r>
            <a:endParaRPr lang="en-US" dirty="0"/>
          </a:p>
        </p:txBody>
      </p:sp>
      <p:pic>
        <p:nvPicPr>
          <p:cNvPr id="5122" name="Picture 2" descr="http://upload.wikimedia.org/wikipedia/en/9/99/Microsoft_Silverlight_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4" t="-4418" r="-4444" b="-4418"/>
          <a:stretch/>
        </p:blipFill>
        <p:spPr bwMode="auto">
          <a:xfrm>
            <a:off x="3698350" y="4198858"/>
            <a:ext cx="1788050" cy="1977802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</p:spPr>
      </p:pic>
      <p:pic>
        <p:nvPicPr>
          <p:cNvPr id="5123" name="Picture 3" descr="C:\Users\dminkov\Downloads\1351073790_sty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0"/>
          <a:stretch/>
        </p:blipFill>
        <p:spPr bwMode="auto">
          <a:xfrm>
            <a:off x="6172200" y="5456170"/>
            <a:ext cx="921828" cy="895120"/>
          </a:xfrm>
          <a:prstGeom prst="roundRect">
            <a:avLst>
              <a:gd name="adj" fmla="val 3928"/>
            </a:avLst>
          </a:prstGeom>
          <a:solidFill>
            <a:srgbClr val="F8F8F8"/>
          </a:solidFill>
          <a:ln>
            <a:solidFill>
              <a:schemeClr val="accent5">
                <a:lumMod val="75000"/>
              </a:schemeClr>
            </a:solidFill>
          </a:ln>
          <a:extLst/>
        </p:spPr>
      </p:pic>
      <p:pic>
        <p:nvPicPr>
          <p:cNvPr id="5124" name="Picture 4" descr="C:\Users\dminkov\Downloads\1351073793_lsong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72" y="4107372"/>
            <a:ext cx="921828" cy="921828"/>
          </a:xfrm>
          <a:prstGeom prst="roundRect">
            <a:avLst>
              <a:gd name="adj" fmla="val 567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  <a:extLst/>
        </p:spPr>
      </p:pic>
      <p:pic>
        <p:nvPicPr>
          <p:cNvPr id="5125" name="Picture 5" descr="C:\Users\dminkov\Downloads\1351073795_vide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72" y="5425154"/>
            <a:ext cx="921828" cy="921828"/>
          </a:xfrm>
          <a:prstGeom prst="roundRect">
            <a:avLst>
              <a:gd name="adj" fmla="val 567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  <a:extLst/>
        </p:spPr>
      </p:pic>
      <p:pic>
        <p:nvPicPr>
          <p:cNvPr id="5126" name="Picture 6" descr="C:\Users\dminkov\Downloads\1351073796_flas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772" y="4114800"/>
            <a:ext cx="921828" cy="921828"/>
          </a:xfrm>
          <a:prstGeom prst="roundRect">
            <a:avLst>
              <a:gd name="adj" fmla="val 567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7629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49065"/>
            <a:ext cx="7924800" cy="685800"/>
          </a:xfrm>
        </p:spPr>
        <p:txBody>
          <a:bodyPr/>
          <a:lstStyle/>
          <a:p>
            <a:r>
              <a:rPr lang="en-US" dirty="0" smtClean="0"/>
              <a:t>The Semantic HTML</a:t>
            </a:r>
            <a:endParaRPr lang="en-US" dirty="0"/>
          </a:p>
        </p:txBody>
      </p:sp>
      <p:pic>
        <p:nvPicPr>
          <p:cNvPr id="6146" name="Picture 2" descr="http://t2.gstatic.com/images?q=tbn:ANd9GcTnfzHzxiTxAq-jjMcc6w7ST2E1Id6YY-2oVBxKFQZNqW2UAx8nRHZrrO8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347" y="3288528"/>
            <a:ext cx="3375542" cy="2655072"/>
          </a:xfrm>
          <a:prstGeom prst="roundRect">
            <a:avLst>
              <a:gd name="adj" fmla="val 7738"/>
            </a:avLst>
          </a:prstGeom>
          <a:noFill/>
          <a:ln w="38100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blogs.creative-jar.com/image.axd?picture=html-thum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" t="4911" r="2232" b="4911"/>
          <a:stretch/>
        </p:blipFill>
        <p:spPr bwMode="auto">
          <a:xfrm>
            <a:off x="5264399" y="3288529"/>
            <a:ext cx="2812802" cy="2655070"/>
          </a:xfrm>
          <a:prstGeom prst="roundRect">
            <a:avLst>
              <a:gd name="adj" fmla="val 7738"/>
            </a:avLst>
          </a:prstGeom>
          <a:noFill/>
          <a:ln w="38100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8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284</TotalTime>
  <Words>718</Words>
  <Application>Microsoft Office PowerPoint</Application>
  <PresentationFormat>On-screen Show (4:3)</PresentationFormat>
  <Paragraphs>150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Semantic Web</vt:lpstr>
      <vt:lpstr>Table of Contents</vt:lpstr>
      <vt:lpstr>Web Page</vt:lpstr>
      <vt:lpstr>The Elements of a Web Page</vt:lpstr>
      <vt:lpstr>The Elements of a Web Page: HTML Markup</vt:lpstr>
      <vt:lpstr>The Elements of a Web Page: CSS Rules</vt:lpstr>
      <vt:lpstr>The Elements of a Web Page: JavaScript Code</vt:lpstr>
      <vt:lpstr>The Elements of a Web Page: Other Resources</vt:lpstr>
      <vt:lpstr>The Semantic HTML</vt:lpstr>
      <vt:lpstr>Semantic HTML</vt:lpstr>
      <vt:lpstr>Why Use Semantic HTML?</vt:lpstr>
      <vt:lpstr>How To Write Semantic HTML?</vt:lpstr>
      <vt:lpstr>HTML5 Semantic Tags</vt:lpstr>
      <vt:lpstr>HTML5 Semantic Tags</vt:lpstr>
      <vt:lpstr>HTML5 Semantic Tags (2)</vt:lpstr>
      <vt:lpstr>HTML5 Semantic Tags (3)</vt:lpstr>
      <vt:lpstr>HTML5 Semantic Tags (4)</vt:lpstr>
      <vt:lpstr>HTML5 Semantic Tags (5)</vt:lpstr>
      <vt:lpstr>Other Semantics</vt:lpstr>
      <vt:lpstr>Other Semantics</vt:lpstr>
      <vt:lpstr>Other Semantics (2)</vt:lpstr>
      <vt:lpstr>Semantic Web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</dc:title>
  <dc:creator>Telerik Academy</dc:creator>
  <cp:lastModifiedBy>Evlogi Hristov</cp:lastModifiedBy>
  <cp:revision>381</cp:revision>
  <dcterms:created xsi:type="dcterms:W3CDTF">2006-08-16T00:00:00Z</dcterms:created>
  <dcterms:modified xsi:type="dcterms:W3CDTF">2015-04-16T12:38:47Z</dcterms:modified>
</cp:coreProperties>
</file>