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0" r:id="rId3"/>
    <p:sldId id="279" r:id="rId4"/>
    <p:sldId id="281" r:id="rId5"/>
    <p:sldId id="282" r:id="rId6"/>
    <p:sldId id="283" r:id="rId7"/>
    <p:sldId id="284" r:id="rId8"/>
    <p:sldId id="285" r:id="rId9"/>
    <p:sldId id="277" r:id="rId10"/>
    <p:sldId id="286" r:id="rId11"/>
    <p:sldId id="287" r:id="rId12"/>
    <p:sldId id="288" r:id="rId13"/>
    <p:sldId id="289" r:id="rId14"/>
    <p:sldId id="290" r:id="rId15"/>
    <p:sldId id="292" r:id="rId16"/>
    <p:sldId id="291" r:id="rId17"/>
    <p:sldId id="293" r:id="rId18"/>
    <p:sldId id="294" r:id="rId19"/>
    <p:sldId id="295" r:id="rId20"/>
    <p:sldId id="296" r:id="rId21"/>
    <p:sldId id="278" r:id="rId22"/>
  </p:sldIdLst>
  <p:sldSz cx="9144000" cy="6858000" type="screen4x3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560"/>
    <a:srgbClr val="8DAE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4" autoAdjust="0"/>
    <p:restoredTop sz="94912" autoAdjust="0"/>
  </p:normalViewPr>
  <p:slideViewPr>
    <p:cSldViewPr snapToObjects="1">
      <p:cViewPr varScale="1">
        <p:scale>
          <a:sx n="102" d="100"/>
          <a:sy n="102" d="100"/>
        </p:scale>
        <p:origin x="15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728AD-B8FF-467B-AF5F-4891412E46D0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045E6-D734-4DB2-BEE5-DF972DD20C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02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68000" y="6057380"/>
            <a:ext cx="7560000" cy="278420"/>
          </a:xfrm>
        </p:spPr>
        <p:txBody>
          <a:bodyPr/>
          <a:lstStyle>
            <a:lvl1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1pPr>
            <a:lvl2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2pPr>
            <a:lvl3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3pPr>
            <a:lvl4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4pPr>
            <a:lvl5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5pPr>
            <a:lvl6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6pPr>
            <a:lvl7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7pPr>
            <a:lvl8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8pPr>
            <a:lvl9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68000" y="6335800"/>
            <a:ext cx="7560000" cy="192000"/>
          </a:xfrm>
        </p:spPr>
        <p:txBody>
          <a:bodyPr/>
          <a:lstStyle>
            <a:lvl1pPr>
              <a:defRPr sz="9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0D81F06-1D47-4C44-8C29-89662B0E161D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9880" y="5211000"/>
            <a:ext cx="2505600" cy="163800"/>
          </a:xfrm>
          <a:prstGeom prst="rect">
            <a:avLst/>
          </a:prstGeom>
        </p:spPr>
      </p:pic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84C7B36F-18FD-48F5-9A0D-FC40AEE68D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" y="-1"/>
            <a:ext cx="8184240" cy="4896000"/>
          </a:xfrm>
          <a:custGeom>
            <a:avLst/>
            <a:gdLst>
              <a:gd name="connsiteX0" fmla="*/ 0 w 8182800"/>
              <a:gd name="connsiteY0" fmla="*/ 0 h 3186000"/>
              <a:gd name="connsiteX1" fmla="*/ 8182800 w 8182800"/>
              <a:gd name="connsiteY1" fmla="*/ 0 h 3186000"/>
              <a:gd name="connsiteX2" fmla="*/ 8182800 w 8182800"/>
              <a:gd name="connsiteY2" fmla="*/ 1 h 3186000"/>
              <a:gd name="connsiteX3" fmla="*/ 7225201 w 8182800"/>
              <a:gd name="connsiteY3" fmla="*/ 1 h 3186000"/>
              <a:gd name="connsiteX4" fmla="*/ 7225201 w 8182800"/>
              <a:gd name="connsiteY4" fmla="*/ 1440001 h 3186000"/>
              <a:gd name="connsiteX5" fmla="*/ 8182800 w 8182800"/>
              <a:gd name="connsiteY5" fmla="*/ 1440001 h 3186000"/>
              <a:gd name="connsiteX6" fmla="*/ 8182800 w 8182800"/>
              <a:gd name="connsiteY6" fmla="*/ 3186000 h 3186000"/>
              <a:gd name="connsiteX7" fmla="*/ 0 w 8182800"/>
              <a:gd name="connsiteY7" fmla="*/ 3186000 h 3186000"/>
              <a:gd name="connsiteX0" fmla="*/ 0 w 8182800"/>
              <a:gd name="connsiteY0" fmla="*/ 0 h 3186000"/>
              <a:gd name="connsiteX1" fmla="*/ 8182800 w 8182800"/>
              <a:gd name="connsiteY1" fmla="*/ 0 h 3186000"/>
              <a:gd name="connsiteX2" fmla="*/ 8182800 w 8182800"/>
              <a:gd name="connsiteY2" fmla="*/ 1 h 3186000"/>
              <a:gd name="connsiteX3" fmla="*/ 7225201 w 8182800"/>
              <a:gd name="connsiteY3" fmla="*/ 1 h 3186000"/>
              <a:gd name="connsiteX4" fmla="*/ 7222820 w 8182800"/>
              <a:gd name="connsiteY4" fmla="*/ 1072098 h 3186000"/>
              <a:gd name="connsiteX5" fmla="*/ 8182800 w 8182800"/>
              <a:gd name="connsiteY5" fmla="*/ 1440001 h 3186000"/>
              <a:gd name="connsiteX6" fmla="*/ 8182800 w 8182800"/>
              <a:gd name="connsiteY6" fmla="*/ 3186000 h 3186000"/>
              <a:gd name="connsiteX7" fmla="*/ 0 w 8182800"/>
              <a:gd name="connsiteY7" fmla="*/ 3186000 h 3186000"/>
              <a:gd name="connsiteX8" fmla="*/ 0 w 8182800"/>
              <a:gd name="connsiteY8" fmla="*/ 0 h 3186000"/>
              <a:gd name="connsiteX0" fmla="*/ 0 w 8182800"/>
              <a:gd name="connsiteY0" fmla="*/ 0 h 3186000"/>
              <a:gd name="connsiteX1" fmla="*/ 8182800 w 8182800"/>
              <a:gd name="connsiteY1" fmla="*/ 0 h 3186000"/>
              <a:gd name="connsiteX2" fmla="*/ 8182800 w 8182800"/>
              <a:gd name="connsiteY2" fmla="*/ 1 h 3186000"/>
              <a:gd name="connsiteX3" fmla="*/ 7225201 w 8182800"/>
              <a:gd name="connsiteY3" fmla="*/ 1 h 3186000"/>
              <a:gd name="connsiteX4" fmla="*/ 7227582 w 8182800"/>
              <a:gd name="connsiteY4" fmla="*/ 1141750 h 3186000"/>
              <a:gd name="connsiteX5" fmla="*/ 8182800 w 8182800"/>
              <a:gd name="connsiteY5" fmla="*/ 1440001 h 3186000"/>
              <a:gd name="connsiteX6" fmla="*/ 8182800 w 8182800"/>
              <a:gd name="connsiteY6" fmla="*/ 3186000 h 3186000"/>
              <a:gd name="connsiteX7" fmla="*/ 0 w 8182800"/>
              <a:gd name="connsiteY7" fmla="*/ 3186000 h 3186000"/>
              <a:gd name="connsiteX8" fmla="*/ 0 w 8182800"/>
              <a:gd name="connsiteY8" fmla="*/ 0 h 3186000"/>
              <a:gd name="connsiteX0" fmla="*/ 0 w 8182800"/>
              <a:gd name="connsiteY0" fmla="*/ 0 h 3186000"/>
              <a:gd name="connsiteX1" fmla="*/ 8182800 w 8182800"/>
              <a:gd name="connsiteY1" fmla="*/ 0 h 3186000"/>
              <a:gd name="connsiteX2" fmla="*/ 8182800 w 8182800"/>
              <a:gd name="connsiteY2" fmla="*/ 1 h 3186000"/>
              <a:gd name="connsiteX3" fmla="*/ 7225201 w 8182800"/>
              <a:gd name="connsiteY3" fmla="*/ 1 h 3186000"/>
              <a:gd name="connsiteX4" fmla="*/ 7222820 w 8182800"/>
              <a:gd name="connsiteY4" fmla="*/ 1075670 h 3186000"/>
              <a:gd name="connsiteX5" fmla="*/ 8182800 w 8182800"/>
              <a:gd name="connsiteY5" fmla="*/ 1440001 h 3186000"/>
              <a:gd name="connsiteX6" fmla="*/ 8182800 w 8182800"/>
              <a:gd name="connsiteY6" fmla="*/ 3186000 h 3186000"/>
              <a:gd name="connsiteX7" fmla="*/ 0 w 8182800"/>
              <a:gd name="connsiteY7" fmla="*/ 3186000 h 3186000"/>
              <a:gd name="connsiteX8" fmla="*/ 0 w 8182800"/>
              <a:gd name="connsiteY8" fmla="*/ 0 h 3186000"/>
              <a:gd name="connsiteX0" fmla="*/ 0 w 8663812"/>
              <a:gd name="connsiteY0" fmla="*/ 0 h 3186000"/>
              <a:gd name="connsiteX1" fmla="*/ 8182800 w 8663812"/>
              <a:gd name="connsiteY1" fmla="*/ 0 h 3186000"/>
              <a:gd name="connsiteX2" fmla="*/ 8182800 w 8663812"/>
              <a:gd name="connsiteY2" fmla="*/ 1 h 3186000"/>
              <a:gd name="connsiteX3" fmla="*/ 7225201 w 8663812"/>
              <a:gd name="connsiteY3" fmla="*/ 1 h 3186000"/>
              <a:gd name="connsiteX4" fmla="*/ 7222820 w 8663812"/>
              <a:gd name="connsiteY4" fmla="*/ 1075670 h 3186000"/>
              <a:gd name="connsiteX5" fmla="*/ 8663812 w 8663812"/>
              <a:gd name="connsiteY5" fmla="*/ 1079242 h 3186000"/>
              <a:gd name="connsiteX6" fmla="*/ 8182800 w 8663812"/>
              <a:gd name="connsiteY6" fmla="*/ 3186000 h 3186000"/>
              <a:gd name="connsiteX7" fmla="*/ 0 w 8663812"/>
              <a:gd name="connsiteY7" fmla="*/ 3186000 h 3186000"/>
              <a:gd name="connsiteX8" fmla="*/ 0 w 8663812"/>
              <a:gd name="connsiteY8" fmla="*/ 0 h 3186000"/>
              <a:gd name="connsiteX0" fmla="*/ 0 w 8694768"/>
              <a:gd name="connsiteY0" fmla="*/ 0 h 3194930"/>
              <a:gd name="connsiteX1" fmla="*/ 8182800 w 8694768"/>
              <a:gd name="connsiteY1" fmla="*/ 0 h 3194930"/>
              <a:gd name="connsiteX2" fmla="*/ 8182800 w 8694768"/>
              <a:gd name="connsiteY2" fmla="*/ 1 h 3194930"/>
              <a:gd name="connsiteX3" fmla="*/ 7225201 w 8694768"/>
              <a:gd name="connsiteY3" fmla="*/ 1 h 3194930"/>
              <a:gd name="connsiteX4" fmla="*/ 7222820 w 8694768"/>
              <a:gd name="connsiteY4" fmla="*/ 1075670 h 3194930"/>
              <a:gd name="connsiteX5" fmla="*/ 8663812 w 8694768"/>
              <a:gd name="connsiteY5" fmla="*/ 1079242 h 3194930"/>
              <a:gd name="connsiteX6" fmla="*/ 8694768 w 8694768"/>
              <a:gd name="connsiteY6" fmla="*/ 3194930 h 3194930"/>
              <a:gd name="connsiteX7" fmla="*/ 0 w 8694768"/>
              <a:gd name="connsiteY7" fmla="*/ 3186000 h 3194930"/>
              <a:gd name="connsiteX8" fmla="*/ 0 w 8694768"/>
              <a:gd name="connsiteY8" fmla="*/ 0 h 3194930"/>
              <a:gd name="connsiteX0" fmla="*/ 0 w 8687624"/>
              <a:gd name="connsiteY0" fmla="*/ 0 h 3194930"/>
              <a:gd name="connsiteX1" fmla="*/ 8182800 w 8687624"/>
              <a:gd name="connsiteY1" fmla="*/ 0 h 3194930"/>
              <a:gd name="connsiteX2" fmla="*/ 8182800 w 8687624"/>
              <a:gd name="connsiteY2" fmla="*/ 1 h 3194930"/>
              <a:gd name="connsiteX3" fmla="*/ 7225201 w 8687624"/>
              <a:gd name="connsiteY3" fmla="*/ 1 h 3194930"/>
              <a:gd name="connsiteX4" fmla="*/ 7222820 w 8687624"/>
              <a:gd name="connsiteY4" fmla="*/ 1075670 h 3194930"/>
              <a:gd name="connsiteX5" fmla="*/ 8663812 w 8687624"/>
              <a:gd name="connsiteY5" fmla="*/ 1079242 h 3194930"/>
              <a:gd name="connsiteX6" fmla="*/ 8687624 w 8687624"/>
              <a:gd name="connsiteY6" fmla="*/ 3194930 h 3194930"/>
              <a:gd name="connsiteX7" fmla="*/ 0 w 8687624"/>
              <a:gd name="connsiteY7" fmla="*/ 3186000 h 3194930"/>
              <a:gd name="connsiteX8" fmla="*/ 0 w 8687624"/>
              <a:gd name="connsiteY8" fmla="*/ 0 h 3194930"/>
              <a:gd name="connsiteX0" fmla="*/ 0 w 8678099"/>
              <a:gd name="connsiteY0" fmla="*/ 0 h 3196716"/>
              <a:gd name="connsiteX1" fmla="*/ 8182800 w 8678099"/>
              <a:gd name="connsiteY1" fmla="*/ 0 h 3196716"/>
              <a:gd name="connsiteX2" fmla="*/ 8182800 w 8678099"/>
              <a:gd name="connsiteY2" fmla="*/ 1 h 3196716"/>
              <a:gd name="connsiteX3" fmla="*/ 7225201 w 8678099"/>
              <a:gd name="connsiteY3" fmla="*/ 1 h 3196716"/>
              <a:gd name="connsiteX4" fmla="*/ 7222820 w 8678099"/>
              <a:gd name="connsiteY4" fmla="*/ 1075670 h 3196716"/>
              <a:gd name="connsiteX5" fmla="*/ 8663812 w 8678099"/>
              <a:gd name="connsiteY5" fmla="*/ 1079242 h 3196716"/>
              <a:gd name="connsiteX6" fmla="*/ 8678099 w 8678099"/>
              <a:gd name="connsiteY6" fmla="*/ 3196716 h 3196716"/>
              <a:gd name="connsiteX7" fmla="*/ 0 w 8678099"/>
              <a:gd name="connsiteY7" fmla="*/ 3186000 h 3196716"/>
              <a:gd name="connsiteX8" fmla="*/ 0 w 8678099"/>
              <a:gd name="connsiteY8" fmla="*/ 0 h 3196716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222820 w 8673336"/>
              <a:gd name="connsiteY4" fmla="*/ 1075670 h 3200288"/>
              <a:gd name="connsiteX5" fmla="*/ 8663812 w 8673336"/>
              <a:gd name="connsiteY5" fmla="*/ 1079242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654349 w 8673336"/>
              <a:gd name="connsiteY4" fmla="*/ 938697 h 3200288"/>
              <a:gd name="connsiteX5" fmla="*/ 8663812 w 8673336"/>
              <a:gd name="connsiteY5" fmla="*/ 1079242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654349 w 8673336"/>
              <a:gd name="connsiteY4" fmla="*/ 938697 h 3200288"/>
              <a:gd name="connsiteX5" fmla="*/ 8663812 w 8673336"/>
              <a:gd name="connsiteY5" fmla="*/ 1079242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654349 w 8673336"/>
              <a:gd name="connsiteY4" fmla="*/ 938697 h 3200288"/>
              <a:gd name="connsiteX5" fmla="*/ 8671383 w 8673336"/>
              <a:gd name="connsiteY5" fmla="*/ 992078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654349 w 8673336"/>
              <a:gd name="connsiteY4" fmla="*/ 938697 h 3200288"/>
              <a:gd name="connsiteX5" fmla="*/ 8671383 w 8673336"/>
              <a:gd name="connsiteY5" fmla="*/ 992078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654349 w 8673336"/>
              <a:gd name="connsiteY4" fmla="*/ 938697 h 3200288"/>
              <a:gd name="connsiteX5" fmla="*/ 8671383 w 8673336"/>
              <a:gd name="connsiteY5" fmla="*/ 943826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656730 w 8673336"/>
              <a:gd name="connsiteY3" fmla="*/ 3115 h 3200288"/>
              <a:gd name="connsiteX4" fmla="*/ 7654349 w 8673336"/>
              <a:gd name="connsiteY4" fmla="*/ 938697 h 3200288"/>
              <a:gd name="connsiteX5" fmla="*/ 8671383 w 8673336"/>
              <a:gd name="connsiteY5" fmla="*/ 943826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73336" h="3200288">
                <a:moveTo>
                  <a:pt x="0" y="0"/>
                </a:moveTo>
                <a:lnTo>
                  <a:pt x="8182800" y="0"/>
                </a:lnTo>
                <a:lnTo>
                  <a:pt x="8182800" y="1"/>
                </a:lnTo>
                <a:lnTo>
                  <a:pt x="7656730" y="3115"/>
                </a:lnTo>
                <a:cubicBezTo>
                  <a:pt x="7655936" y="360481"/>
                  <a:pt x="7655143" y="581331"/>
                  <a:pt x="7654349" y="938697"/>
                </a:cubicBezTo>
                <a:lnTo>
                  <a:pt x="8671383" y="943826"/>
                </a:lnTo>
                <a:cubicBezTo>
                  <a:pt x="8676145" y="1649651"/>
                  <a:pt x="8668574" y="2494463"/>
                  <a:pt x="8673336" y="3200288"/>
                </a:cubicBezTo>
                <a:lnTo>
                  <a:pt x="0" y="318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C28E9FB3-DC3C-4E55-9877-2DEEAAB329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24120" y="0"/>
            <a:ext cx="1440362" cy="1440000"/>
          </a:xfrm>
          <a:prstGeom prst="rect">
            <a:avLst/>
          </a:prstGeom>
        </p:spPr>
      </p:pic>
      <p:sp>
        <p:nvSpPr>
          <p:cNvPr id="23" name="Titel 22">
            <a:extLst>
              <a:ext uri="{FF2B5EF4-FFF2-40B4-BE49-F238E27FC236}">
                <a16:creationId xmlns:a16="http://schemas.microsoft.com/office/drawing/2014/main" id="{259FB325-4F00-4E24-9BB5-CBE59A8E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80" y="5610980"/>
            <a:ext cx="3527936" cy="432000"/>
          </a:xfrm>
        </p:spPr>
        <p:txBody>
          <a:bodyPr/>
          <a:lstStyle>
            <a:lvl1pPr>
              <a:lnSpc>
                <a:spcPts val="2500"/>
              </a:lnSpc>
              <a:defRPr cap="all" baseline="0"/>
            </a:lvl1pPr>
          </a:lstStyle>
          <a:p>
            <a:pPr lv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EA11C8C5-D6EB-4C5D-9539-1ADEFC0908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78638" y="5193600"/>
            <a:ext cx="2505600" cy="432000"/>
          </a:xfrm>
        </p:spPr>
        <p:txBody>
          <a:bodyPr anchor="ctr" anchorCtr="0"/>
          <a:lstStyle>
            <a:lvl1pPr algn="ctr">
              <a:defRPr sz="1050"/>
            </a:lvl1pPr>
          </a:lstStyle>
          <a:p>
            <a:r>
              <a:rPr lang="de-DE" dirty="0"/>
              <a:t>Logo auf Platzhalter ziehen</a:t>
            </a:r>
          </a:p>
        </p:txBody>
      </p:sp>
    </p:spTree>
    <p:extLst>
      <p:ext uri="{BB962C8B-B14F-4D97-AF65-F5344CB8AC3E}">
        <p14:creationId xmlns:p14="http://schemas.microsoft.com/office/powerpoint/2010/main" val="72258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Text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8000" y="1224000"/>
            <a:ext cx="3240000" cy="44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auf erster Ebene // für weitere Ebenen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61E425-9AF3-4B68-A7DE-55697E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Herbert Spencer | Mihail Chifligarov &amp; Jenny Schößler | Einführungstutorium SoWi | Hanna Schütt | SoSe 23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8FE19E-1A66-4F06-9454-D8ECA48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6DB40BEE-2C74-4B7C-AA75-FB330D4E18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04000" y="1272000"/>
            <a:ext cx="4536000" cy="4032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119991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83" userDrawn="1">
          <p15:clr>
            <a:srgbClr val="FBAE40"/>
          </p15:clr>
        </p15:guide>
        <p15:guide id="2" pos="5444" userDrawn="1">
          <p15:clr>
            <a:srgbClr val="FBAE40"/>
          </p15:clr>
        </p15:guide>
        <p15:guide id="3" orient="horz" pos="795" userDrawn="1">
          <p15:clr>
            <a:srgbClr val="FBAE40"/>
          </p15:clr>
        </p15:guide>
        <p15:guide id="4" orient="horz" pos="334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Text / Bild inkl. Bildunter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8000" y="1224000"/>
            <a:ext cx="4104000" cy="44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auf erster Ebene // für weitere Ebenen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61E425-9AF3-4B68-A7DE-55697E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Herbert Spencer | Mihail Chifligarov &amp; Jenny Schößler | Einführungstutorium SoWi | Hanna Schütt | SoSe 23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8FE19E-1A66-4F06-9454-D8ECA48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6DB40BEE-2C74-4B7C-AA75-FB330D4E18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0000" y="1272000"/>
            <a:ext cx="3960000" cy="352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E8C92916-9C2D-4160-84A7-92C7AE8CF3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0" y="4944000"/>
            <a:ext cx="3960000" cy="768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// für weitere Ebenen (Text)  &gt;&gt; Menü &gt; Start &gt; Absatz &gt; Listenebene erhöhen </a:t>
            </a:r>
          </a:p>
          <a:p>
            <a:pPr lvl="0"/>
            <a:endParaRPr lang="de-DE" dirty="0"/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587194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45" userDrawn="1">
          <p15:clr>
            <a:srgbClr val="FBAE40"/>
          </p15:clr>
        </p15:guide>
        <p15:guide id="2" pos="5444" userDrawn="1">
          <p15:clr>
            <a:srgbClr val="FBAE40"/>
          </p15:clr>
        </p15:guide>
        <p15:guide id="3" orient="horz" pos="795" userDrawn="1">
          <p15:clr>
            <a:srgbClr val="FBAE40"/>
          </p15:clr>
        </p15:guide>
        <p15:guide id="4" orient="horz" pos="302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Bild inkl. Bildunterzeile 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220000" y="1224000"/>
            <a:ext cx="3420000" cy="44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auf erster Ebene // für weitere Ebenen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61E425-9AF3-4B68-A7DE-55697E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Herbert Spencer | Mihail Chifligarov &amp; Jenny Schößler | Einführungstutorium SoWi | Hanna Schütt | SoSe 23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8FE19E-1A66-4F06-9454-D8ECA48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6DB40BEE-2C74-4B7C-AA75-FB330D4E18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000" y="1272000"/>
            <a:ext cx="3960000" cy="352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E8C92916-9C2D-4160-84A7-92C7AE8CF3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" y="4944000"/>
            <a:ext cx="3960000" cy="768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// für weitere Ebenen (Text)  &gt;&gt; Menü &gt; Start &gt; Absatz &gt; Listenebene erhöhen </a:t>
            </a:r>
          </a:p>
          <a:p>
            <a:pPr lvl="0"/>
            <a:endParaRPr lang="de-DE" dirty="0"/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413746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45" userDrawn="1">
          <p15:clr>
            <a:srgbClr val="FBAE40"/>
          </p15:clr>
        </p15:guide>
        <p15:guide id="2" pos="5444" userDrawn="1">
          <p15:clr>
            <a:srgbClr val="FBAE40"/>
          </p15:clr>
        </p15:guide>
        <p15:guide id="3" orient="horz" pos="795" userDrawn="1">
          <p15:clr>
            <a:srgbClr val="FBAE40"/>
          </p15:clr>
        </p15:guide>
        <p15:guide id="4" orient="horz" pos="302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Text /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8000" y="1224000"/>
            <a:ext cx="5400000" cy="44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auf erster Ebene // für weitere Ebenen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61E425-9AF3-4B68-A7DE-55697E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Herbert Spencer | Mihail Chifligarov &amp; Jenny Schößler | Einführungstutorium SoWi | Hanna Schütt | SoSe 23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8FE19E-1A66-4F06-9454-D8ECA48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6DB40BEE-2C74-4B7C-AA75-FB330D4E18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0000" y="1272000"/>
            <a:ext cx="2160000" cy="1920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73CCF540-0E4F-47A6-981D-1A856FBCB4E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80000" y="3504000"/>
            <a:ext cx="2160000" cy="1920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56241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77" userDrawn="1">
          <p15:clr>
            <a:srgbClr val="FBAE40"/>
          </p15:clr>
        </p15:guide>
        <p15:guide id="2" pos="5444" userDrawn="1">
          <p15:clr>
            <a:srgbClr val="FBAE40"/>
          </p15:clr>
        </p15:guide>
        <p15:guide id="3" orient="horz" pos="795" userDrawn="1">
          <p15:clr>
            <a:srgbClr val="FBAE40"/>
          </p15:clr>
        </p15:guide>
        <p15:guide id="4" orient="horz" pos="2204" userDrawn="1">
          <p15:clr>
            <a:srgbClr val="FBAE40"/>
          </p15:clr>
        </p15:guide>
        <p15:guide id="5" orient="horz" pos="3419" userDrawn="1">
          <p15:clr>
            <a:srgbClr val="FBAE40"/>
          </p15:clr>
        </p15:guide>
        <p15:guide id="6" orient="horz" pos="201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2 Bilder 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40000" y="1224000"/>
            <a:ext cx="5400000" cy="44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auf erster Ebene // für weitere Ebenen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61E425-9AF3-4B68-A7DE-55697E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Herbert Spencer | Mihail Chifligarov &amp; Jenny Schößler | Einführungstutorium SoWi | Hanna Schütt | SoSe 23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8FE19E-1A66-4F06-9454-D8ECA48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6DB40BEE-2C74-4B7C-AA75-FB330D4E18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000" y="1272000"/>
            <a:ext cx="2160000" cy="1920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73CCF540-0E4F-47A6-981D-1A856FBCB4E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8000" y="3504000"/>
            <a:ext cx="2160000" cy="1920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9870102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58" userDrawn="1">
          <p15:clr>
            <a:srgbClr val="FBAE40"/>
          </p15:clr>
        </p15:guide>
        <p15:guide id="2" pos="5444" userDrawn="1">
          <p15:clr>
            <a:srgbClr val="FBAE40"/>
          </p15:clr>
        </p15:guide>
        <p15:guide id="3" orient="horz" pos="795" userDrawn="1">
          <p15:clr>
            <a:srgbClr val="FBAE40"/>
          </p15:clr>
        </p15:guide>
        <p15:guide id="4" orient="horz" pos="2204" userDrawn="1">
          <p15:clr>
            <a:srgbClr val="FBAE40"/>
          </p15:clr>
        </p15:guide>
        <p15:guide id="5" orient="horz" pos="3419" userDrawn="1">
          <p15:clr>
            <a:srgbClr val="FBAE40"/>
          </p15:clr>
        </p15:guide>
        <p15:guide id="6" orient="horz" pos="201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 EINFÜGEN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2F6D41-300A-44A6-A773-F84C7424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Herbert Spencer | Mihail Chifligarov &amp; Jenny Schößler | Einführungstutorium SoWi | Hanna Schütt | SoSe 23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674647-E98A-4E91-B769-603FBD38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634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7FEC2D-DBFC-481D-89EF-55316F02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Herbert Spencer | Mihail Chifligarov &amp; Jenny Schößler | Einführungstutorium SoWi | Hanna Schütt | SoSe 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C5583F-31A1-412C-900F-41106AD7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1779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68000" y="6057380"/>
            <a:ext cx="7560000" cy="278420"/>
          </a:xfrm>
        </p:spPr>
        <p:txBody>
          <a:bodyPr/>
          <a:lstStyle>
            <a:lvl1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1pPr>
            <a:lvl2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2pPr>
            <a:lvl3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3pPr>
            <a:lvl4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4pPr>
            <a:lvl5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5pPr>
            <a:lvl6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6pPr>
            <a:lvl7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7pPr>
            <a:lvl8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8pPr>
            <a:lvl9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68000" y="6335800"/>
            <a:ext cx="7560000" cy="192000"/>
          </a:xfrm>
        </p:spPr>
        <p:txBody>
          <a:bodyPr/>
          <a:lstStyle>
            <a:lvl1pPr>
              <a:defRPr sz="9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0D81F06-1D47-4C44-8C29-89662B0E161D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9880" y="5211000"/>
            <a:ext cx="2505600" cy="163800"/>
          </a:xfrm>
          <a:prstGeom prst="rect">
            <a:avLst/>
          </a:prstGeom>
        </p:spPr>
      </p:pic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84C7B36F-18FD-48F5-9A0D-FC40AEE68D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" y="-1"/>
            <a:ext cx="8184240" cy="4896000"/>
          </a:xfrm>
          <a:custGeom>
            <a:avLst/>
            <a:gdLst>
              <a:gd name="connsiteX0" fmla="*/ 0 w 8182800"/>
              <a:gd name="connsiteY0" fmla="*/ 0 h 3186000"/>
              <a:gd name="connsiteX1" fmla="*/ 8182800 w 8182800"/>
              <a:gd name="connsiteY1" fmla="*/ 0 h 3186000"/>
              <a:gd name="connsiteX2" fmla="*/ 8182800 w 8182800"/>
              <a:gd name="connsiteY2" fmla="*/ 1 h 3186000"/>
              <a:gd name="connsiteX3" fmla="*/ 7225201 w 8182800"/>
              <a:gd name="connsiteY3" fmla="*/ 1 h 3186000"/>
              <a:gd name="connsiteX4" fmla="*/ 7225201 w 8182800"/>
              <a:gd name="connsiteY4" fmla="*/ 1440001 h 3186000"/>
              <a:gd name="connsiteX5" fmla="*/ 8182800 w 8182800"/>
              <a:gd name="connsiteY5" fmla="*/ 1440001 h 3186000"/>
              <a:gd name="connsiteX6" fmla="*/ 8182800 w 8182800"/>
              <a:gd name="connsiteY6" fmla="*/ 3186000 h 3186000"/>
              <a:gd name="connsiteX7" fmla="*/ 0 w 8182800"/>
              <a:gd name="connsiteY7" fmla="*/ 3186000 h 3186000"/>
              <a:gd name="connsiteX0" fmla="*/ 0 w 8182800"/>
              <a:gd name="connsiteY0" fmla="*/ 0 h 3186000"/>
              <a:gd name="connsiteX1" fmla="*/ 8182800 w 8182800"/>
              <a:gd name="connsiteY1" fmla="*/ 0 h 3186000"/>
              <a:gd name="connsiteX2" fmla="*/ 8182800 w 8182800"/>
              <a:gd name="connsiteY2" fmla="*/ 1 h 3186000"/>
              <a:gd name="connsiteX3" fmla="*/ 7225201 w 8182800"/>
              <a:gd name="connsiteY3" fmla="*/ 1 h 3186000"/>
              <a:gd name="connsiteX4" fmla="*/ 7222820 w 8182800"/>
              <a:gd name="connsiteY4" fmla="*/ 1072098 h 3186000"/>
              <a:gd name="connsiteX5" fmla="*/ 8182800 w 8182800"/>
              <a:gd name="connsiteY5" fmla="*/ 1440001 h 3186000"/>
              <a:gd name="connsiteX6" fmla="*/ 8182800 w 8182800"/>
              <a:gd name="connsiteY6" fmla="*/ 3186000 h 3186000"/>
              <a:gd name="connsiteX7" fmla="*/ 0 w 8182800"/>
              <a:gd name="connsiteY7" fmla="*/ 3186000 h 3186000"/>
              <a:gd name="connsiteX8" fmla="*/ 0 w 8182800"/>
              <a:gd name="connsiteY8" fmla="*/ 0 h 3186000"/>
              <a:gd name="connsiteX0" fmla="*/ 0 w 8182800"/>
              <a:gd name="connsiteY0" fmla="*/ 0 h 3186000"/>
              <a:gd name="connsiteX1" fmla="*/ 8182800 w 8182800"/>
              <a:gd name="connsiteY1" fmla="*/ 0 h 3186000"/>
              <a:gd name="connsiteX2" fmla="*/ 8182800 w 8182800"/>
              <a:gd name="connsiteY2" fmla="*/ 1 h 3186000"/>
              <a:gd name="connsiteX3" fmla="*/ 7225201 w 8182800"/>
              <a:gd name="connsiteY3" fmla="*/ 1 h 3186000"/>
              <a:gd name="connsiteX4" fmla="*/ 7227582 w 8182800"/>
              <a:gd name="connsiteY4" fmla="*/ 1141750 h 3186000"/>
              <a:gd name="connsiteX5" fmla="*/ 8182800 w 8182800"/>
              <a:gd name="connsiteY5" fmla="*/ 1440001 h 3186000"/>
              <a:gd name="connsiteX6" fmla="*/ 8182800 w 8182800"/>
              <a:gd name="connsiteY6" fmla="*/ 3186000 h 3186000"/>
              <a:gd name="connsiteX7" fmla="*/ 0 w 8182800"/>
              <a:gd name="connsiteY7" fmla="*/ 3186000 h 3186000"/>
              <a:gd name="connsiteX8" fmla="*/ 0 w 8182800"/>
              <a:gd name="connsiteY8" fmla="*/ 0 h 3186000"/>
              <a:gd name="connsiteX0" fmla="*/ 0 w 8182800"/>
              <a:gd name="connsiteY0" fmla="*/ 0 h 3186000"/>
              <a:gd name="connsiteX1" fmla="*/ 8182800 w 8182800"/>
              <a:gd name="connsiteY1" fmla="*/ 0 h 3186000"/>
              <a:gd name="connsiteX2" fmla="*/ 8182800 w 8182800"/>
              <a:gd name="connsiteY2" fmla="*/ 1 h 3186000"/>
              <a:gd name="connsiteX3" fmla="*/ 7225201 w 8182800"/>
              <a:gd name="connsiteY3" fmla="*/ 1 h 3186000"/>
              <a:gd name="connsiteX4" fmla="*/ 7222820 w 8182800"/>
              <a:gd name="connsiteY4" fmla="*/ 1075670 h 3186000"/>
              <a:gd name="connsiteX5" fmla="*/ 8182800 w 8182800"/>
              <a:gd name="connsiteY5" fmla="*/ 1440001 h 3186000"/>
              <a:gd name="connsiteX6" fmla="*/ 8182800 w 8182800"/>
              <a:gd name="connsiteY6" fmla="*/ 3186000 h 3186000"/>
              <a:gd name="connsiteX7" fmla="*/ 0 w 8182800"/>
              <a:gd name="connsiteY7" fmla="*/ 3186000 h 3186000"/>
              <a:gd name="connsiteX8" fmla="*/ 0 w 8182800"/>
              <a:gd name="connsiteY8" fmla="*/ 0 h 3186000"/>
              <a:gd name="connsiteX0" fmla="*/ 0 w 8663812"/>
              <a:gd name="connsiteY0" fmla="*/ 0 h 3186000"/>
              <a:gd name="connsiteX1" fmla="*/ 8182800 w 8663812"/>
              <a:gd name="connsiteY1" fmla="*/ 0 h 3186000"/>
              <a:gd name="connsiteX2" fmla="*/ 8182800 w 8663812"/>
              <a:gd name="connsiteY2" fmla="*/ 1 h 3186000"/>
              <a:gd name="connsiteX3" fmla="*/ 7225201 w 8663812"/>
              <a:gd name="connsiteY3" fmla="*/ 1 h 3186000"/>
              <a:gd name="connsiteX4" fmla="*/ 7222820 w 8663812"/>
              <a:gd name="connsiteY4" fmla="*/ 1075670 h 3186000"/>
              <a:gd name="connsiteX5" fmla="*/ 8663812 w 8663812"/>
              <a:gd name="connsiteY5" fmla="*/ 1079242 h 3186000"/>
              <a:gd name="connsiteX6" fmla="*/ 8182800 w 8663812"/>
              <a:gd name="connsiteY6" fmla="*/ 3186000 h 3186000"/>
              <a:gd name="connsiteX7" fmla="*/ 0 w 8663812"/>
              <a:gd name="connsiteY7" fmla="*/ 3186000 h 3186000"/>
              <a:gd name="connsiteX8" fmla="*/ 0 w 8663812"/>
              <a:gd name="connsiteY8" fmla="*/ 0 h 3186000"/>
              <a:gd name="connsiteX0" fmla="*/ 0 w 8694768"/>
              <a:gd name="connsiteY0" fmla="*/ 0 h 3194930"/>
              <a:gd name="connsiteX1" fmla="*/ 8182800 w 8694768"/>
              <a:gd name="connsiteY1" fmla="*/ 0 h 3194930"/>
              <a:gd name="connsiteX2" fmla="*/ 8182800 w 8694768"/>
              <a:gd name="connsiteY2" fmla="*/ 1 h 3194930"/>
              <a:gd name="connsiteX3" fmla="*/ 7225201 w 8694768"/>
              <a:gd name="connsiteY3" fmla="*/ 1 h 3194930"/>
              <a:gd name="connsiteX4" fmla="*/ 7222820 w 8694768"/>
              <a:gd name="connsiteY4" fmla="*/ 1075670 h 3194930"/>
              <a:gd name="connsiteX5" fmla="*/ 8663812 w 8694768"/>
              <a:gd name="connsiteY5" fmla="*/ 1079242 h 3194930"/>
              <a:gd name="connsiteX6" fmla="*/ 8694768 w 8694768"/>
              <a:gd name="connsiteY6" fmla="*/ 3194930 h 3194930"/>
              <a:gd name="connsiteX7" fmla="*/ 0 w 8694768"/>
              <a:gd name="connsiteY7" fmla="*/ 3186000 h 3194930"/>
              <a:gd name="connsiteX8" fmla="*/ 0 w 8694768"/>
              <a:gd name="connsiteY8" fmla="*/ 0 h 3194930"/>
              <a:gd name="connsiteX0" fmla="*/ 0 w 8687624"/>
              <a:gd name="connsiteY0" fmla="*/ 0 h 3194930"/>
              <a:gd name="connsiteX1" fmla="*/ 8182800 w 8687624"/>
              <a:gd name="connsiteY1" fmla="*/ 0 h 3194930"/>
              <a:gd name="connsiteX2" fmla="*/ 8182800 w 8687624"/>
              <a:gd name="connsiteY2" fmla="*/ 1 h 3194930"/>
              <a:gd name="connsiteX3" fmla="*/ 7225201 w 8687624"/>
              <a:gd name="connsiteY3" fmla="*/ 1 h 3194930"/>
              <a:gd name="connsiteX4" fmla="*/ 7222820 w 8687624"/>
              <a:gd name="connsiteY4" fmla="*/ 1075670 h 3194930"/>
              <a:gd name="connsiteX5" fmla="*/ 8663812 w 8687624"/>
              <a:gd name="connsiteY5" fmla="*/ 1079242 h 3194930"/>
              <a:gd name="connsiteX6" fmla="*/ 8687624 w 8687624"/>
              <a:gd name="connsiteY6" fmla="*/ 3194930 h 3194930"/>
              <a:gd name="connsiteX7" fmla="*/ 0 w 8687624"/>
              <a:gd name="connsiteY7" fmla="*/ 3186000 h 3194930"/>
              <a:gd name="connsiteX8" fmla="*/ 0 w 8687624"/>
              <a:gd name="connsiteY8" fmla="*/ 0 h 3194930"/>
              <a:gd name="connsiteX0" fmla="*/ 0 w 8678099"/>
              <a:gd name="connsiteY0" fmla="*/ 0 h 3196716"/>
              <a:gd name="connsiteX1" fmla="*/ 8182800 w 8678099"/>
              <a:gd name="connsiteY1" fmla="*/ 0 h 3196716"/>
              <a:gd name="connsiteX2" fmla="*/ 8182800 w 8678099"/>
              <a:gd name="connsiteY2" fmla="*/ 1 h 3196716"/>
              <a:gd name="connsiteX3" fmla="*/ 7225201 w 8678099"/>
              <a:gd name="connsiteY3" fmla="*/ 1 h 3196716"/>
              <a:gd name="connsiteX4" fmla="*/ 7222820 w 8678099"/>
              <a:gd name="connsiteY4" fmla="*/ 1075670 h 3196716"/>
              <a:gd name="connsiteX5" fmla="*/ 8663812 w 8678099"/>
              <a:gd name="connsiteY5" fmla="*/ 1079242 h 3196716"/>
              <a:gd name="connsiteX6" fmla="*/ 8678099 w 8678099"/>
              <a:gd name="connsiteY6" fmla="*/ 3196716 h 3196716"/>
              <a:gd name="connsiteX7" fmla="*/ 0 w 8678099"/>
              <a:gd name="connsiteY7" fmla="*/ 3186000 h 3196716"/>
              <a:gd name="connsiteX8" fmla="*/ 0 w 8678099"/>
              <a:gd name="connsiteY8" fmla="*/ 0 h 3196716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222820 w 8673336"/>
              <a:gd name="connsiteY4" fmla="*/ 1075670 h 3200288"/>
              <a:gd name="connsiteX5" fmla="*/ 8663812 w 8673336"/>
              <a:gd name="connsiteY5" fmla="*/ 1079242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654349 w 8673336"/>
              <a:gd name="connsiteY4" fmla="*/ 938697 h 3200288"/>
              <a:gd name="connsiteX5" fmla="*/ 8663812 w 8673336"/>
              <a:gd name="connsiteY5" fmla="*/ 1079242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654349 w 8673336"/>
              <a:gd name="connsiteY4" fmla="*/ 938697 h 3200288"/>
              <a:gd name="connsiteX5" fmla="*/ 8663812 w 8673336"/>
              <a:gd name="connsiteY5" fmla="*/ 1079242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654349 w 8673336"/>
              <a:gd name="connsiteY4" fmla="*/ 938697 h 3200288"/>
              <a:gd name="connsiteX5" fmla="*/ 8671383 w 8673336"/>
              <a:gd name="connsiteY5" fmla="*/ 992078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654349 w 8673336"/>
              <a:gd name="connsiteY4" fmla="*/ 938697 h 3200288"/>
              <a:gd name="connsiteX5" fmla="*/ 8671383 w 8673336"/>
              <a:gd name="connsiteY5" fmla="*/ 992078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654349 w 8673336"/>
              <a:gd name="connsiteY4" fmla="*/ 938697 h 3200288"/>
              <a:gd name="connsiteX5" fmla="*/ 8671383 w 8673336"/>
              <a:gd name="connsiteY5" fmla="*/ 943826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656730 w 8673336"/>
              <a:gd name="connsiteY3" fmla="*/ 3115 h 3200288"/>
              <a:gd name="connsiteX4" fmla="*/ 7654349 w 8673336"/>
              <a:gd name="connsiteY4" fmla="*/ 938697 h 3200288"/>
              <a:gd name="connsiteX5" fmla="*/ 8671383 w 8673336"/>
              <a:gd name="connsiteY5" fmla="*/ 943826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73336" h="3200288">
                <a:moveTo>
                  <a:pt x="0" y="0"/>
                </a:moveTo>
                <a:lnTo>
                  <a:pt x="8182800" y="0"/>
                </a:lnTo>
                <a:lnTo>
                  <a:pt x="8182800" y="1"/>
                </a:lnTo>
                <a:lnTo>
                  <a:pt x="7656730" y="3115"/>
                </a:lnTo>
                <a:cubicBezTo>
                  <a:pt x="7655936" y="360481"/>
                  <a:pt x="7655143" y="581331"/>
                  <a:pt x="7654349" y="938697"/>
                </a:cubicBezTo>
                <a:lnTo>
                  <a:pt x="8671383" y="943826"/>
                </a:lnTo>
                <a:cubicBezTo>
                  <a:pt x="8676145" y="1649651"/>
                  <a:pt x="8668574" y="2494463"/>
                  <a:pt x="8673336" y="3200288"/>
                </a:cubicBezTo>
                <a:lnTo>
                  <a:pt x="0" y="318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C28E9FB3-DC3C-4E55-9877-2DEEAAB329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24120" y="0"/>
            <a:ext cx="1440362" cy="1440000"/>
          </a:xfrm>
          <a:prstGeom prst="rect">
            <a:avLst/>
          </a:prstGeom>
        </p:spPr>
      </p:pic>
      <p:sp>
        <p:nvSpPr>
          <p:cNvPr id="23" name="Titel 22">
            <a:extLst>
              <a:ext uri="{FF2B5EF4-FFF2-40B4-BE49-F238E27FC236}">
                <a16:creationId xmlns:a16="http://schemas.microsoft.com/office/drawing/2014/main" id="{259FB325-4F00-4E24-9BB5-CBE59A8E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80" y="5610980"/>
            <a:ext cx="3527936" cy="432000"/>
          </a:xfrm>
        </p:spPr>
        <p:txBody>
          <a:bodyPr/>
          <a:lstStyle>
            <a:lvl1pPr>
              <a:lnSpc>
                <a:spcPts val="2500"/>
              </a:lnSpc>
              <a:defRPr cap="all" baseline="0"/>
            </a:lvl1pPr>
          </a:lstStyle>
          <a:p>
            <a:pPr lv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EA11C8C5-D6EB-4C5D-9539-1ADEFC0908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78638" y="5193600"/>
            <a:ext cx="2505600" cy="432000"/>
          </a:xfrm>
        </p:spPr>
        <p:txBody>
          <a:bodyPr anchor="ctr" anchorCtr="0"/>
          <a:lstStyle>
            <a:lvl1pPr algn="ctr">
              <a:defRPr sz="1050"/>
            </a:lvl1pPr>
          </a:lstStyle>
          <a:p>
            <a:r>
              <a:rPr lang="de-DE" dirty="0"/>
              <a:t>Logo auf Platzhalter ziehen</a:t>
            </a:r>
          </a:p>
        </p:txBody>
      </p:sp>
    </p:spTree>
    <p:extLst>
      <p:ext uri="{BB962C8B-B14F-4D97-AF65-F5344CB8AC3E}">
        <p14:creationId xmlns:p14="http://schemas.microsoft.com/office/powerpoint/2010/main" val="35755246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line / Text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8000" y="1224000"/>
            <a:ext cx="3240000" cy="44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auf erster Ebene // für weitere Ebenen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61E425-9AF3-4B68-A7DE-55697E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Herbert Spencer | Mihail Chifligarov &amp; Jenny Schößler | Einführungstutorium SoWi | Hanna Schütt | SoSe 23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8FE19E-1A66-4F06-9454-D8ECA48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6DB40BEE-2C74-4B7C-AA75-FB330D4E18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04000" y="1272000"/>
            <a:ext cx="4536000" cy="4032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987351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83">
          <p15:clr>
            <a:srgbClr val="FBAE40"/>
          </p15:clr>
        </p15:guide>
        <p15:guide id="2" pos="5444">
          <p15:clr>
            <a:srgbClr val="FBAE40"/>
          </p15:clr>
        </p15:guide>
        <p15:guide id="3" orient="horz" pos="795">
          <p15:clr>
            <a:srgbClr val="FBAE40"/>
          </p15:clr>
        </p15:guide>
        <p15:guide id="4" orient="horz" pos="33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line / Text /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8000" y="1224000"/>
            <a:ext cx="5400000" cy="44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auf erster Ebene // für weitere Ebenen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61E425-9AF3-4B68-A7DE-55697E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Herbert Spencer | Mihail Chifligarov &amp; Jenny Schößler | Einführungstutorium SoWi | Hanna Schütt | SoSe 23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8FE19E-1A66-4F06-9454-D8ECA48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6DB40BEE-2C74-4B7C-AA75-FB330D4E18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0000" y="1272000"/>
            <a:ext cx="2160000" cy="1920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73CCF540-0E4F-47A6-981D-1A856FBCB4E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80000" y="3504000"/>
            <a:ext cx="2160000" cy="1920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728408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77">
          <p15:clr>
            <a:srgbClr val="FBAE40"/>
          </p15:clr>
        </p15:guide>
        <p15:guide id="2" pos="5444">
          <p15:clr>
            <a:srgbClr val="FBAE40"/>
          </p15:clr>
        </p15:guide>
        <p15:guide id="3" orient="horz" pos="795">
          <p15:clr>
            <a:srgbClr val="FBAE40"/>
          </p15:clr>
        </p15:guide>
        <p15:guide id="4" orient="horz" pos="2204">
          <p15:clr>
            <a:srgbClr val="FBAE40"/>
          </p15:clr>
        </p15:guide>
        <p15:guide id="5" orient="horz" pos="3419">
          <p15:clr>
            <a:srgbClr val="FBAE40"/>
          </p15:clr>
        </p15:guide>
        <p15:guide id="6" orient="horz" pos="201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 HERVORHEBUNG MIT VIEL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88A6D120-9FDF-4BA4-88F2-0C6E4507EEA9}"/>
              </a:ext>
            </a:extLst>
          </p:cNvPr>
          <p:cNvSpPr/>
          <p:nvPr userDrawn="1"/>
        </p:nvSpPr>
        <p:spPr>
          <a:xfrm>
            <a:off x="0" y="0"/>
            <a:ext cx="9144000" cy="686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F15F71-44DB-4D13-AE55-D28F1D1B7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1008000"/>
            <a:ext cx="8172000" cy="960000"/>
          </a:xfrm>
        </p:spPr>
        <p:txBody>
          <a:bodyPr/>
          <a:lstStyle>
            <a:lvl1pPr>
              <a:lnSpc>
                <a:spcPts val="5700"/>
              </a:lnSpc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Kapitel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3B6EDCF-E80D-4E83-A8E4-8D2B26F44C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8000" y="1968589"/>
            <a:ext cx="8172000" cy="1919817"/>
          </a:xfrm>
        </p:spPr>
        <p:txBody>
          <a:bodyPr/>
          <a:lstStyle>
            <a:lvl1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1pPr>
            <a:lvl2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2pPr>
            <a:lvl3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3pPr>
            <a:lvl4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4pPr>
            <a:lvl5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5pPr>
            <a:lvl6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6pPr>
            <a:lvl7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7pPr>
            <a:lvl8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8pPr>
            <a:lvl9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Hervorhebung</a:t>
            </a:r>
          </a:p>
        </p:txBody>
      </p:sp>
    </p:spTree>
    <p:extLst>
      <p:ext uri="{BB962C8B-B14F-4D97-AF65-F5344CB8AC3E}">
        <p14:creationId xmlns:p14="http://schemas.microsoft.com/office/powerpoint/2010/main" val="29108949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KAPITEL HERVORHEBUNG MIT VIEL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88A6D120-9FDF-4BA4-88F2-0C6E4507EEA9}"/>
              </a:ext>
            </a:extLst>
          </p:cNvPr>
          <p:cNvSpPr/>
          <p:nvPr userDrawn="1"/>
        </p:nvSpPr>
        <p:spPr>
          <a:xfrm>
            <a:off x="0" y="0"/>
            <a:ext cx="9144000" cy="686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F15F71-44DB-4D13-AE55-D28F1D1B7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1008000"/>
            <a:ext cx="8172000" cy="960000"/>
          </a:xfrm>
        </p:spPr>
        <p:txBody>
          <a:bodyPr/>
          <a:lstStyle>
            <a:lvl1pPr>
              <a:lnSpc>
                <a:spcPts val="5700"/>
              </a:lnSpc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Kapitel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3B6EDCF-E80D-4E83-A8E4-8D2B26F44C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8000" y="1968589"/>
            <a:ext cx="8172000" cy="1919817"/>
          </a:xfrm>
        </p:spPr>
        <p:txBody>
          <a:bodyPr/>
          <a:lstStyle>
            <a:lvl1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1pPr>
            <a:lvl2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2pPr>
            <a:lvl3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3pPr>
            <a:lvl4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4pPr>
            <a:lvl5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5pPr>
            <a:lvl6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6pPr>
            <a:lvl7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7pPr>
            <a:lvl8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8pPr>
            <a:lvl9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Hervorhebung</a:t>
            </a:r>
          </a:p>
        </p:txBody>
      </p:sp>
    </p:spTree>
    <p:extLst>
      <p:ext uri="{BB962C8B-B14F-4D97-AF65-F5344CB8AC3E}">
        <p14:creationId xmlns:p14="http://schemas.microsoft.com/office/powerpoint/2010/main" val="24491877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KAPITEL HERVORHEBUNG MIT VIEL INH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88A6D120-9FDF-4BA4-88F2-0C6E4507EEA9}"/>
              </a:ext>
            </a:extLst>
          </p:cNvPr>
          <p:cNvSpPr/>
          <p:nvPr userDrawn="1"/>
        </p:nvSpPr>
        <p:spPr>
          <a:xfrm>
            <a:off x="0" y="0"/>
            <a:ext cx="9144000" cy="686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F15F71-44DB-4D13-AE55-D28F1D1B7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1104000"/>
            <a:ext cx="8172000" cy="720000"/>
          </a:xfrm>
        </p:spPr>
        <p:txBody>
          <a:bodyPr/>
          <a:lstStyle>
            <a:lvl1pPr>
              <a:lnSpc>
                <a:spcPts val="44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Kapitel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3B6EDCF-E80D-4E83-A8E4-8D2B26F44C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8000" y="1823999"/>
            <a:ext cx="8172000" cy="3888000"/>
          </a:xfrm>
        </p:spPr>
        <p:txBody>
          <a:bodyPr/>
          <a:lstStyle>
            <a:lvl1pPr>
              <a:lnSpc>
                <a:spcPts val="4400"/>
              </a:lnSpc>
              <a:spcAft>
                <a:spcPts val="0"/>
              </a:spcAft>
              <a:defRPr sz="3600" b="0">
                <a:solidFill>
                  <a:schemeClr val="bg1"/>
                </a:solidFill>
              </a:defRPr>
            </a:lvl1pPr>
            <a:lvl2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2pPr>
            <a:lvl3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3pPr>
            <a:lvl4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4pPr>
            <a:lvl5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5pPr>
            <a:lvl6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6pPr>
            <a:lvl7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7pPr>
            <a:lvl8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8pPr>
            <a:lvl9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Hervorhebung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76760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EC3A98A1-0379-4B57-A126-017C70E1949C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64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 dirty="0"/>
              <a:t>Vollbild durch klicken einfügen.</a:t>
            </a:r>
          </a:p>
        </p:txBody>
      </p:sp>
    </p:spTree>
    <p:extLst>
      <p:ext uri="{BB962C8B-B14F-4D97-AF65-F5344CB8AC3E}">
        <p14:creationId xmlns:p14="http://schemas.microsoft.com/office/powerpoint/2010/main" val="15521304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ld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EC3A98A1-0379-4B57-A126-017C70E1949C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2052000" y="624000"/>
            <a:ext cx="5040000" cy="448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7D7879-BA70-4DD0-99E9-74C1A1FA34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Herbert Spencer | Mihail Chifligarov &amp; Jenny Schößler | Einführungstutorium SoWi | Hanna Schütt | SoSe 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422CC4-3EFE-4A06-B194-FAB2C24ECE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DC3B07E-B021-4B5C-9450-33EDD58444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51999" y="5270400"/>
            <a:ext cx="5040000" cy="432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// für weitere Ebenen (Text) 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3396855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92">
          <p15:clr>
            <a:srgbClr val="FBAE40"/>
          </p15:clr>
        </p15:guide>
        <p15:guide id="2" pos="4468">
          <p15:clr>
            <a:srgbClr val="FBAE40"/>
          </p15:clr>
        </p15:guide>
        <p15:guide id="3" orient="horz" pos="388">
          <p15:clr>
            <a:srgbClr val="FBAE40"/>
          </p15:clr>
        </p15:guide>
        <p15:guide id="4" orient="horz" pos="322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EC3A98A1-0379-4B57-A126-017C70E194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8000" y="624000"/>
            <a:ext cx="3960000" cy="352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7D7879-BA70-4DD0-99E9-74C1A1FA34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Herbert Spencer | Mihail Chifligarov &amp; Jenny Schößler | Einführungstutorium SoWi | Hanna Schütt | SoSe 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422CC4-3EFE-4A06-B194-FAB2C24ECE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DC3B07E-B021-4B5C-9450-33EDD58444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4320000"/>
            <a:ext cx="3960000" cy="1392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</a:t>
            </a:r>
            <a:r>
              <a:rPr lang="de-DE" dirty="0" err="1"/>
              <a:t>Bildunterzeile</a:t>
            </a:r>
            <a:r>
              <a:rPr lang="de-DE" dirty="0"/>
              <a:t> // für weitere Ebenen (Text) 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CFABEA7C-7103-4FAC-AAB1-B8FF068486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80000" y="624000"/>
            <a:ext cx="3960000" cy="352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9CA26BD8-E4CD-4A9F-ACC0-895F1FD274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0" y="4320000"/>
            <a:ext cx="3960000" cy="1392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</a:t>
            </a:r>
            <a:r>
              <a:rPr lang="de-DE" dirty="0" err="1"/>
              <a:t>Bildunterzeile</a:t>
            </a:r>
            <a:r>
              <a:rPr lang="de-DE" dirty="0"/>
              <a:t> // für weitere Ebenen (Text)  &gt;&gt; Menü &gt; Start &gt; Absatz &gt; Listenebene erhöhen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656821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45">
          <p15:clr>
            <a:srgbClr val="FBAE40"/>
          </p15:clr>
        </p15:guide>
        <p15:guide id="2" pos="5443">
          <p15:clr>
            <a:srgbClr val="FBAE40"/>
          </p15:clr>
        </p15:guide>
        <p15:guide id="3" orient="horz" pos="388">
          <p15:clr>
            <a:srgbClr val="FBAE40"/>
          </p15:clr>
        </p15:guide>
        <p15:guide id="4" orient="horz" pos="2617">
          <p15:clr>
            <a:srgbClr val="FBAE40"/>
          </p15:clr>
        </p15:guide>
        <p15:guide id="5" pos="279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 Bilder inkl.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EC3A98A1-0379-4B57-A126-017C70E194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8000" y="1272000"/>
            <a:ext cx="3960000" cy="352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7D7879-BA70-4DD0-99E9-74C1A1FA34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Herbert Spencer | Mihail Chifligarov &amp; Jenny Schößler | Einführungstutorium SoWi | Hanna Schütt | SoSe 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422CC4-3EFE-4A06-B194-FAB2C24ECE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DC3B07E-B021-4B5C-9450-33EDD58444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4944000"/>
            <a:ext cx="3960000" cy="768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// für weitere Ebenen (Text) 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CFABEA7C-7103-4FAC-AAB1-B8FF068486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80000" y="1272000"/>
            <a:ext cx="3960000" cy="352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9CA26BD8-E4CD-4A9F-ACC0-895F1FD274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0" y="4944000"/>
            <a:ext cx="3960000" cy="768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// für weitere Ebenen (Text) 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0B3784F-BC20-4A45-986C-728B00F596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</p:spTree>
    <p:extLst>
      <p:ext uri="{BB962C8B-B14F-4D97-AF65-F5344CB8AC3E}">
        <p14:creationId xmlns:p14="http://schemas.microsoft.com/office/powerpoint/2010/main" val="7160916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45">
          <p15:clr>
            <a:srgbClr val="FBAE40"/>
          </p15:clr>
        </p15:guide>
        <p15:guide id="3" orient="horz" pos="795">
          <p15:clr>
            <a:srgbClr val="FBAE40"/>
          </p15:clr>
        </p15:guide>
        <p15:guide id="4" orient="horz" pos="3025">
          <p15:clr>
            <a:srgbClr val="FBAE40"/>
          </p15:clr>
        </p15:guide>
        <p15:guide id="5" pos="2790">
          <p15:clr>
            <a:srgbClr val="FBAE40"/>
          </p15:clr>
        </p15:guide>
        <p15:guide id="6" pos="544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Headline //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61E425-9AF3-4B68-A7DE-55697E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Herbert Spencer | Mihail Chifligarov &amp; Jenny Schößler | Einführungstutorium SoWi | Hanna Schütt | SoSe 23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8FE19E-1A66-4F06-9454-D8ECA48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Tabellenplatzhalter 4">
            <a:extLst>
              <a:ext uri="{FF2B5EF4-FFF2-40B4-BE49-F238E27FC236}">
                <a16:creationId xmlns:a16="http://schemas.microsoft.com/office/drawing/2014/main" id="{F5A8BB0B-4BD0-4791-8A9B-89C9D0000E35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68000" y="1224000"/>
            <a:ext cx="8172000" cy="448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Tabelle durch Klicken auf Symbol hinzufügen</a:t>
            </a:r>
            <a:endParaRPr lang="de-DE" dirty="0"/>
          </a:p>
        </p:txBody>
      </p:sp>
      <p:grpSp>
        <p:nvGrpSpPr>
          <p:cNvPr id="6" name="Regieanweisungen">
            <a:extLst>
              <a:ext uri="{FF2B5EF4-FFF2-40B4-BE49-F238E27FC236}">
                <a16:creationId xmlns:a16="http://schemas.microsoft.com/office/drawing/2014/main" id="{20CE116F-C667-495A-B654-8B72C3A079E7}"/>
              </a:ext>
            </a:extLst>
          </p:cNvPr>
          <p:cNvGrpSpPr/>
          <p:nvPr userDrawn="1"/>
        </p:nvGrpSpPr>
        <p:grpSpPr>
          <a:xfrm>
            <a:off x="-2628800" y="-624000"/>
            <a:ext cx="14833648" cy="8111999"/>
            <a:chOff x="-2628800" y="-468000"/>
            <a:chExt cx="14833648" cy="6083999"/>
          </a:xfrm>
        </p:grpSpPr>
        <p:sp>
          <p:nvSpPr>
            <p:cNvPr id="16" name="Listenebenen">
              <a:extLst>
                <a:ext uri="{FF2B5EF4-FFF2-40B4-BE49-F238E27FC236}">
                  <a16:creationId xmlns:a16="http://schemas.microsoft.com/office/drawing/2014/main" id="{84A0104B-AA90-4DE7-ADAE-6959FBC15DB1}"/>
                </a:ext>
              </a:extLst>
            </p:cNvPr>
            <p:cNvSpPr txBox="1"/>
            <p:nvPr userDrawn="1"/>
          </p:nvSpPr>
          <p:spPr>
            <a:xfrm rot="10800000" flipH="1" flipV="1">
              <a:off x="-2628800" y="1368000"/>
              <a:ext cx="2520800" cy="152778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059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Einfärbung einer Spalte/Zeile: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Markieren der Spalte/Zeile:</a:t>
              </a:r>
            </a:p>
            <a:p>
              <a:pPr marL="0" marR="0" lvl="0" indent="0" algn="r" defTabSz="9059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 Entwurf/Tabellentools &gt; Schattierung &gt;</a:t>
              </a:r>
            </a:p>
            <a:p>
              <a:pPr marL="0" marR="0" lvl="0" indent="0" algn="r" defTabSz="9059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r" defTabSz="9059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Die gewünschte Farbe aus den Designfarben auswählen</a:t>
              </a:r>
            </a:p>
          </p:txBody>
        </p:sp>
        <p:sp>
          <p:nvSpPr>
            <p:cNvPr id="10" name="Zurücksetzen">
              <a:extLst>
                <a:ext uri="{FF2B5EF4-FFF2-40B4-BE49-F238E27FC236}">
                  <a16:creationId xmlns:a16="http://schemas.microsoft.com/office/drawing/2014/main" id="{431D1FFE-03BA-4520-A89B-CDD1BC7E4751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648000"/>
              <a:ext cx="1944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38EA8585-E11F-4D10-9DAB-78E6756B2D63}"/>
                </a:ext>
              </a:extLst>
            </p:cNvPr>
            <p:cNvSpPr txBox="1"/>
            <p:nvPr userDrawn="1"/>
          </p:nvSpPr>
          <p:spPr>
            <a:xfrm rot="10800000" flipH="1" flipV="1">
              <a:off x="431801" y="-468000"/>
              <a:ext cx="82804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3341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Löschen einer Spalte/Zeile: 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Markieren der Spalte/Zeile: Layout &gt; Löschen &gt; Spalte bzw. Zeile löschen</a:t>
              </a:r>
            </a:p>
          </p:txBody>
        </p:sp>
        <p:sp>
          <p:nvSpPr>
            <p:cNvPr id="12" name="Fußzeile">
              <a:extLst>
                <a:ext uri="{FF2B5EF4-FFF2-40B4-BE49-F238E27FC236}">
                  <a16:creationId xmlns:a16="http://schemas.microsoft.com/office/drawing/2014/main" id="{4EFB3271-7B15-42ED-A704-B39FAEDC1436}"/>
                </a:ext>
              </a:extLst>
            </p:cNvPr>
            <p:cNvSpPr txBox="1"/>
            <p:nvPr userDrawn="1"/>
          </p:nvSpPr>
          <p:spPr>
            <a:xfrm rot="10800000" flipH="1" flipV="1">
              <a:off x="431800" y="5255998"/>
              <a:ext cx="8280400" cy="36000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3341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3" name="Layoutwechsel">
              <a:extLst>
                <a:ext uri="{FF2B5EF4-FFF2-40B4-BE49-F238E27FC236}">
                  <a16:creationId xmlns:a16="http://schemas.microsoft.com/office/drawing/2014/main" id="{6BCDAEA0-53BC-4E57-84CA-5C530F05A90E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2283786"/>
              <a:ext cx="2952848" cy="10440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Einfügen einer Spalte/Zeile: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Markieren der Spalte/Zeile neben der eine weitere eingefügt werden soll: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Layout &gt; Hier die gewünschte Einfügeoption auswählen</a:t>
              </a:r>
            </a:p>
          </p:txBody>
        </p:sp>
      </p:grp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4573989D-8FFD-4555-AAB7-592C2CE3AC9F}"/>
              </a:ext>
            </a:extLst>
          </p:cNvPr>
          <p:cNvCxnSpPr/>
          <p:nvPr userDrawn="1"/>
        </p:nvCxnSpPr>
        <p:spPr>
          <a:xfrm>
            <a:off x="0" y="5980800"/>
            <a:ext cx="91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F3269418-AEC9-43D6-9A0C-41CA02546B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13658" b="-13658"/>
          <a:stretch/>
        </p:blipFill>
        <p:spPr>
          <a:xfrm>
            <a:off x="9252001" y="4437031"/>
            <a:ext cx="2067213" cy="115221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2031218-EEAC-48BA-9E70-5A915F7BB2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08000" y="6389280"/>
            <a:ext cx="1512000" cy="2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313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68000" y="6057380"/>
            <a:ext cx="7560000" cy="278420"/>
          </a:xfrm>
        </p:spPr>
        <p:txBody>
          <a:bodyPr/>
          <a:lstStyle>
            <a:lvl1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1pPr>
            <a:lvl2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2pPr>
            <a:lvl3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3pPr>
            <a:lvl4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4pPr>
            <a:lvl5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5pPr>
            <a:lvl6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6pPr>
            <a:lvl7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7pPr>
            <a:lvl8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8pPr>
            <a:lvl9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68000" y="6335800"/>
            <a:ext cx="7560000" cy="192000"/>
          </a:xfrm>
        </p:spPr>
        <p:txBody>
          <a:bodyPr/>
          <a:lstStyle>
            <a:lvl1pPr>
              <a:defRPr sz="9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0D81F06-1D47-4C44-8C29-89662B0E161D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9880" y="5211000"/>
            <a:ext cx="2505600" cy="163800"/>
          </a:xfrm>
          <a:prstGeom prst="rect">
            <a:avLst/>
          </a:prstGeom>
        </p:spPr>
      </p:pic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84C7B36F-18FD-48F5-9A0D-FC40AEE68D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" y="-1"/>
            <a:ext cx="8184240" cy="4896000"/>
          </a:xfrm>
          <a:custGeom>
            <a:avLst/>
            <a:gdLst>
              <a:gd name="connsiteX0" fmla="*/ 0 w 8182800"/>
              <a:gd name="connsiteY0" fmla="*/ 0 h 3186000"/>
              <a:gd name="connsiteX1" fmla="*/ 8182800 w 8182800"/>
              <a:gd name="connsiteY1" fmla="*/ 0 h 3186000"/>
              <a:gd name="connsiteX2" fmla="*/ 8182800 w 8182800"/>
              <a:gd name="connsiteY2" fmla="*/ 1 h 3186000"/>
              <a:gd name="connsiteX3" fmla="*/ 7225201 w 8182800"/>
              <a:gd name="connsiteY3" fmla="*/ 1 h 3186000"/>
              <a:gd name="connsiteX4" fmla="*/ 7225201 w 8182800"/>
              <a:gd name="connsiteY4" fmla="*/ 1440001 h 3186000"/>
              <a:gd name="connsiteX5" fmla="*/ 8182800 w 8182800"/>
              <a:gd name="connsiteY5" fmla="*/ 1440001 h 3186000"/>
              <a:gd name="connsiteX6" fmla="*/ 8182800 w 8182800"/>
              <a:gd name="connsiteY6" fmla="*/ 3186000 h 3186000"/>
              <a:gd name="connsiteX7" fmla="*/ 0 w 8182800"/>
              <a:gd name="connsiteY7" fmla="*/ 3186000 h 3186000"/>
              <a:gd name="connsiteX0" fmla="*/ 0 w 8182800"/>
              <a:gd name="connsiteY0" fmla="*/ 0 h 3186000"/>
              <a:gd name="connsiteX1" fmla="*/ 8182800 w 8182800"/>
              <a:gd name="connsiteY1" fmla="*/ 0 h 3186000"/>
              <a:gd name="connsiteX2" fmla="*/ 8182800 w 8182800"/>
              <a:gd name="connsiteY2" fmla="*/ 1 h 3186000"/>
              <a:gd name="connsiteX3" fmla="*/ 7225201 w 8182800"/>
              <a:gd name="connsiteY3" fmla="*/ 1 h 3186000"/>
              <a:gd name="connsiteX4" fmla="*/ 7222820 w 8182800"/>
              <a:gd name="connsiteY4" fmla="*/ 1072098 h 3186000"/>
              <a:gd name="connsiteX5" fmla="*/ 8182800 w 8182800"/>
              <a:gd name="connsiteY5" fmla="*/ 1440001 h 3186000"/>
              <a:gd name="connsiteX6" fmla="*/ 8182800 w 8182800"/>
              <a:gd name="connsiteY6" fmla="*/ 3186000 h 3186000"/>
              <a:gd name="connsiteX7" fmla="*/ 0 w 8182800"/>
              <a:gd name="connsiteY7" fmla="*/ 3186000 h 3186000"/>
              <a:gd name="connsiteX8" fmla="*/ 0 w 8182800"/>
              <a:gd name="connsiteY8" fmla="*/ 0 h 3186000"/>
              <a:gd name="connsiteX0" fmla="*/ 0 w 8182800"/>
              <a:gd name="connsiteY0" fmla="*/ 0 h 3186000"/>
              <a:gd name="connsiteX1" fmla="*/ 8182800 w 8182800"/>
              <a:gd name="connsiteY1" fmla="*/ 0 h 3186000"/>
              <a:gd name="connsiteX2" fmla="*/ 8182800 w 8182800"/>
              <a:gd name="connsiteY2" fmla="*/ 1 h 3186000"/>
              <a:gd name="connsiteX3" fmla="*/ 7225201 w 8182800"/>
              <a:gd name="connsiteY3" fmla="*/ 1 h 3186000"/>
              <a:gd name="connsiteX4" fmla="*/ 7227582 w 8182800"/>
              <a:gd name="connsiteY4" fmla="*/ 1141750 h 3186000"/>
              <a:gd name="connsiteX5" fmla="*/ 8182800 w 8182800"/>
              <a:gd name="connsiteY5" fmla="*/ 1440001 h 3186000"/>
              <a:gd name="connsiteX6" fmla="*/ 8182800 w 8182800"/>
              <a:gd name="connsiteY6" fmla="*/ 3186000 h 3186000"/>
              <a:gd name="connsiteX7" fmla="*/ 0 w 8182800"/>
              <a:gd name="connsiteY7" fmla="*/ 3186000 h 3186000"/>
              <a:gd name="connsiteX8" fmla="*/ 0 w 8182800"/>
              <a:gd name="connsiteY8" fmla="*/ 0 h 3186000"/>
              <a:gd name="connsiteX0" fmla="*/ 0 w 8182800"/>
              <a:gd name="connsiteY0" fmla="*/ 0 h 3186000"/>
              <a:gd name="connsiteX1" fmla="*/ 8182800 w 8182800"/>
              <a:gd name="connsiteY1" fmla="*/ 0 h 3186000"/>
              <a:gd name="connsiteX2" fmla="*/ 8182800 w 8182800"/>
              <a:gd name="connsiteY2" fmla="*/ 1 h 3186000"/>
              <a:gd name="connsiteX3" fmla="*/ 7225201 w 8182800"/>
              <a:gd name="connsiteY3" fmla="*/ 1 h 3186000"/>
              <a:gd name="connsiteX4" fmla="*/ 7222820 w 8182800"/>
              <a:gd name="connsiteY4" fmla="*/ 1075670 h 3186000"/>
              <a:gd name="connsiteX5" fmla="*/ 8182800 w 8182800"/>
              <a:gd name="connsiteY5" fmla="*/ 1440001 h 3186000"/>
              <a:gd name="connsiteX6" fmla="*/ 8182800 w 8182800"/>
              <a:gd name="connsiteY6" fmla="*/ 3186000 h 3186000"/>
              <a:gd name="connsiteX7" fmla="*/ 0 w 8182800"/>
              <a:gd name="connsiteY7" fmla="*/ 3186000 h 3186000"/>
              <a:gd name="connsiteX8" fmla="*/ 0 w 8182800"/>
              <a:gd name="connsiteY8" fmla="*/ 0 h 3186000"/>
              <a:gd name="connsiteX0" fmla="*/ 0 w 8663812"/>
              <a:gd name="connsiteY0" fmla="*/ 0 h 3186000"/>
              <a:gd name="connsiteX1" fmla="*/ 8182800 w 8663812"/>
              <a:gd name="connsiteY1" fmla="*/ 0 h 3186000"/>
              <a:gd name="connsiteX2" fmla="*/ 8182800 w 8663812"/>
              <a:gd name="connsiteY2" fmla="*/ 1 h 3186000"/>
              <a:gd name="connsiteX3" fmla="*/ 7225201 w 8663812"/>
              <a:gd name="connsiteY3" fmla="*/ 1 h 3186000"/>
              <a:gd name="connsiteX4" fmla="*/ 7222820 w 8663812"/>
              <a:gd name="connsiteY4" fmla="*/ 1075670 h 3186000"/>
              <a:gd name="connsiteX5" fmla="*/ 8663812 w 8663812"/>
              <a:gd name="connsiteY5" fmla="*/ 1079242 h 3186000"/>
              <a:gd name="connsiteX6" fmla="*/ 8182800 w 8663812"/>
              <a:gd name="connsiteY6" fmla="*/ 3186000 h 3186000"/>
              <a:gd name="connsiteX7" fmla="*/ 0 w 8663812"/>
              <a:gd name="connsiteY7" fmla="*/ 3186000 h 3186000"/>
              <a:gd name="connsiteX8" fmla="*/ 0 w 8663812"/>
              <a:gd name="connsiteY8" fmla="*/ 0 h 3186000"/>
              <a:gd name="connsiteX0" fmla="*/ 0 w 8694768"/>
              <a:gd name="connsiteY0" fmla="*/ 0 h 3194930"/>
              <a:gd name="connsiteX1" fmla="*/ 8182800 w 8694768"/>
              <a:gd name="connsiteY1" fmla="*/ 0 h 3194930"/>
              <a:gd name="connsiteX2" fmla="*/ 8182800 w 8694768"/>
              <a:gd name="connsiteY2" fmla="*/ 1 h 3194930"/>
              <a:gd name="connsiteX3" fmla="*/ 7225201 w 8694768"/>
              <a:gd name="connsiteY3" fmla="*/ 1 h 3194930"/>
              <a:gd name="connsiteX4" fmla="*/ 7222820 w 8694768"/>
              <a:gd name="connsiteY4" fmla="*/ 1075670 h 3194930"/>
              <a:gd name="connsiteX5" fmla="*/ 8663812 w 8694768"/>
              <a:gd name="connsiteY5" fmla="*/ 1079242 h 3194930"/>
              <a:gd name="connsiteX6" fmla="*/ 8694768 w 8694768"/>
              <a:gd name="connsiteY6" fmla="*/ 3194930 h 3194930"/>
              <a:gd name="connsiteX7" fmla="*/ 0 w 8694768"/>
              <a:gd name="connsiteY7" fmla="*/ 3186000 h 3194930"/>
              <a:gd name="connsiteX8" fmla="*/ 0 w 8694768"/>
              <a:gd name="connsiteY8" fmla="*/ 0 h 3194930"/>
              <a:gd name="connsiteX0" fmla="*/ 0 w 8687624"/>
              <a:gd name="connsiteY0" fmla="*/ 0 h 3194930"/>
              <a:gd name="connsiteX1" fmla="*/ 8182800 w 8687624"/>
              <a:gd name="connsiteY1" fmla="*/ 0 h 3194930"/>
              <a:gd name="connsiteX2" fmla="*/ 8182800 w 8687624"/>
              <a:gd name="connsiteY2" fmla="*/ 1 h 3194930"/>
              <a:gd name="connsiteX3" fmla="*/ 7225201 w 8687624"/>
              <a:gd name="connsiteY3" fmla="*/ 1 h 3194930"/>
              <a:gd name="connsiteX4" fmla="*/ 7222820 w 8687624"/>
              <a:gd name="connsiteY4" fmla="*/ 1075670 h 3194930"/>
              <a:gd name="connsiteX5" fmla="*/ 8663812 w 8687624"/>
              <a:gd name="connsiteY5" fmla="*/ 1079242 h 3194930"/>
              <a:gd name="connsiteX6" fmla="*/ 8687624 w 8687624"/>
              <a:gd name="connsiteY6" fmla="*/ 3194930 h 3194930"/>
              <a:gd name="connsiteX7" fmla="*/ 0 w 8687624"/>
              <a:gd name="connsiteY7" fmla="*/ 3186000 h 3194930"/>
              <a:gd name="connsiteX8" fmla="*/ 0 w 8687624"/>
              <a:gd name="connsiteY8" fmla="*/ 0 h 3194930"/>
              <a:gd name="connsiteX0" fmla="*/ 0 w 8678099"/>
              <a:gd name="connsiteY0" fmla="*/ 0 h 3196716"/>
              <a:gd name="connsiteX1" fmla="*/ 8182800 w 8678099"/>
              <a:gd name="connsiteY1" fmla="*/ 0 h 3196716"/>
              <a:gd name="connsiteX2" fmla="*/ 8182800 w 8678099"/>
              <a:gd name="connsiteY2" fmla="*/ 1 h 3196716"/>
              <a:gd name="connsiteX3" fmla="*/ 7225201 w 8678099"/>
              <a:gd name="connsiteY3" fmla="*/ 1 h 3196716"/>
              <a:gd name="connsiteX4" fmla="*/ 7222820 w 8678099"/>
              <a:gd name="connsiteY4" fmla="*/ 1075670 h 3196716"/>
              <a:gd name="connsiteX5" fmla="*/ 8663812 w 8678099"/>
              <a:gd name="connsiteY5" fmla="*/ 1079242 h 3196716"/>
              <a:gd name="connsiteX6" fmla="*/ 8678099 w 8678099"/>
              <a:gd name="connsiteY6" fmla="*/ 3196716 h 3196716"/>
              <a:gd name="connsiteX7" fmla="*/ 0 w 8678099"/>
              <a:gd name="connsiteY7" fmla="*/ 3186000 h 3196716"/>
              <a:gd name="connsiteX8" fmla="*/ 0 w 8678099"/>
              <a:gd name="connsiteY8" fmla="*/ 0 h 3196716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222820 w 8673336"/>
              <a:gd name="connsiteY4" fmla="*/ 1075670 h 3200288"/>
              <a:gd name="connsiteX5" fmla="*/ 8663812 w 8673336"/>
              <a:gd name="connsiteY5" fmla="*/ 1079242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654349 w 8673336"/>
              <a:gd name="connsiteY4" fmla="*/ 938697 h 3200288"/>
              <a:gd name="connsiteX5" fmla="*/ 8663812 w 8673336"/>
              <a:gd name="connsiteY5" fmla="*/ 1079242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654349 w 8673336"/>
              <a:gd name="connsiteY4" fmla="*/ 938697 h 3200288"/>
              <a:gd name="connsiteX5" fmla="*/ 8663812 w 8673336"/>
              <a:gd name="connsiteY5" fmla="*/ 1079242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654349 w 8673336"/>
              <a:gd name="connsiteY4" fmla="*/ 938697 h 3200288"/>
              <a:gd name="connsiteX5" fmla="*/ 8671383 w 8673336"/>
              <a:gd name="connsiteY5" fmla="*/ 992078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654349 w 8673336"/>
              <a:gd name="connsiteY4" fmla="*/ 938697 h 3200288"/>
              <a:gd name="connsiteX5" fmla="*/ 8671383 w 8673336"/>
              <a:gd name="connsiteY5" fmla="*/ 992078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654349 w 8673336"/>
              <a:gd name="connsiteY4" fmla="*/ 938697 h 3200288"/>
              <a:gd name="connsiteX5" fmla="*/ 8671383 w 8673336"/>
              <a:gd name="connsiteY5" fmla="*/ 943826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656730 w 8673336"/>
              <a:gd name="connsiteY3" fmla="*/ 3115 h 3200288"/>
              <a:gd name="connsiteX4" fmla="*/ 7654349 w 8673336"/>
              <a:gd name="connsiteY4" fmla="*/ 938697 h 3200288"/>
              <a:gd name="connsiteX5" fmla="*/ 8671383 w 8673336"/>
              <a:gd name="connsiteY5" fmla="*/ 943826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73336" h="3200288">
                <a:moveTo>
                  <a:pt x="0" y="0"/>
                </a:moveTo>
                <a:lnTo>
                  <a:pt x="8182800" y="0"/>
                </a:lnTo>
                <a:lnTo>
                  <a:pt x="8182800" y="1"/>
                </a:lnTo>
                <a:lnTo>
                  <a:pt x="7656730" y="3115"/>
                </a:lnTo>
                <a:cubicBezTo>
                  <a:pt x="7655936" y="360481"/>
                  <a:pt x="7655143" y="581331"/>
                  <a:pt x="7654349" y="938697"/>
                </a:cubicBezTo>
                <a:lnTo>
                  <a:pt x="8671383" y="943826"/>
                </a:lnTo>
                <a:cubicBezTo>
                  <a:pt x="8676145" y="1649651"/>
                  <a:pt x="8668574" y="2494463"/>
                  <a:pt x="8673336" y="3200288"/>
                </a:cubicBezTo>
                <a:lnTo>
                  <a:pt x="0" y="318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C28E9FB3-DC3C-4E55-9877-2DEEAAB329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24120" y="0"/>
            <a:ext cx="1440362" cy="1440000"/>
          </a:xfrm>
          <a:prstGeom prst="rect">
            <a:avLst/>
          </a:prstGeom>
        </p:spPr>
      </p:pic>
      <p:sp>
        <p:nvSpPr>
          <p:cNvPr id="23" name="Titel 22">
            <a:extLst>
              <a:ext uri="{FF2B5EF4-FFF2-40B4-BE49-F238E27FC236}">
                <a16:creationId xmlns:a16="http://schemas.microsoft.com/office/drawing/2014/main" id="{259FB325-4F00-4E24-9BB5-CBE59A8E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80" y="5610980"/>
            <a:ext cx="3527936" cy="432000"/>
          </a:xfrm>
        </p:spPr>
        <p:txBody>
          <a:bodyPr/>
          <a:lstStyle>
            <a:lvl1pPr>
              <a:lnSpc>
                <a:spcPts val="2500"/>
              </a:lnSpc>
              <a:defRPr cap="all" baseline="0"/>
            </a:lvl1pPr>
          </a:lstStyle>
          <a:p>
            <a:pPr lv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EA11C8C5-D6EB-4C5D-9539-1ADEFC0908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78638" y="5193600"/>
            <a:ext cx="2505600" cy="432000"/>
          </a:xfrm>
        </p:spPr>
        <p:txBody>
          <a:bodyPr anchor="ctr" anchorCtr="0"/>
          <a:lstStyle>
            <a:lvl1pPr algn="ctr">
              <a:defRPr sz="1050"/>
            </a:lvl1pPr>
          </a:lstStyle>
          <a:p>
            <a:r>
              <a:rPr lang="de-DE" dirty="0"/>
              <a:t>Logo auf Platzhalter ziehen</a:t>
            </a:r>
          </a:p>
        </p:txBody>
      </p:sp>
    </p:spTree>
    <p:extLst>
      <p:ext uri="{BB962C8B-B14F-4D97-AF65-F5344CB8AC3E}">
        <p14:creationId xmlns:p14="http://schemas.microsoft.com/office/powerpoint/2010/main" val="29668479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Headline / Text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8000" y="1224000"/>
            <a:ext cx="3240000" cy="44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auf erster Ebene // für weitere Ebenen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61E425-9AF3-4B68-A7DE-55697E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Herbert Spencer | Mihail Chifligarov &amp; Jenny Schößler | Einführungstutorium SoWi | Hanna Schütt | SoSe 23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8FE19E-1A66-4F06-9454-D8ECA48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6DB40BEE-2C74-4B7C-AA75-FB330D4E18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04000" y="1272000"/>
            <a:ext cx="4536000" cy="4032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5812454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83">
          <p15:clr>
            <a:srgbClr val="FBAE40"/>
          </p15:clr>
        </p15:guide>
        <p15:guide id="2" pos="5444">
          <p15:clr>
            <a:srgbClr val="FBAE40"/>
          </p15:clr>
        </p15:guide>
        <p15:guide id="3" orient="horz" pos="795">
          <p15:clr>
            <a:srgbClr val="FBAE40"/>
          </p15:clr>
        </p15:guide>
        <p15:guide id="4" orient="horz" pos="334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Headline / Text /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8000" y="1224000"/>
            <a:ext cx="5400000" cy="44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auf erster Ebene // für weitere Ebenen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61E425-9AF3-4B68-A7DE-55697E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Herbert Spencer | Mihail Chifligarov &amp; Jenny Schößler | Einführungstutorium SoWi | Hanna Schütt | SoSe 23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8FE19E-1A66-4F06-9454-D8ECA48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6DB40BEE-2C74-4B7C-AA75-FB330D4E18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0000" y="1272000"/>
            <a:ext cx="2160000" cy="1920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73CCF540-0E4F-47A6-981D-1A856FBCB4E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80000" y="3504000"/>
            <a:ext cx="2160000" cy="1920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757211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77">
          <p15:clr>
            <a:srgbClr val="FBAE40"/>
          </p15:clr>
        </p15:guide>
        <p15:guide id="2" pos="5444">
          <p15:clr>
            <a:srgbClr val="FBAE40"/>
          </p15:clr>
        </p15:guide>
        <p15:guide id="3" orient="horz" pos="795">
          <p15:clr>
            <a:srgbClr val="FBAE40"/>
          </p15:clr>
        </p15:guide>
        <p15:guide id="4" orient="horz" pos="2204">
          <p15:clr>
            <a:srgbClr val="FBAE40"/>
          </p15:clr>
        </p15:guide>
        <p15:guide id="5" orient="horz" pos="3419">
          <p15:clr>
            <a:srgbClr val="FBAE40"/>
          </p15:clr>
        </p15:guide>
        <p15:guide id="6" orient="horz" pos="201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 HERVORHEBUNG MIT VIEL INH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88A6D120-9FDF-4BA4-88F2-0C6E4507EEA9}"/>
              </a:ext>
            </a:extLst>
          </p:cNvPr>
          <p:cNvSpPr/>
          <p:nvPr userDrawn="1"/>
        </p:nvSpPr>
        <p:spPr>
          <a:xfrm>
            <a:off x="0" y="0"/>
            <a:ext cx="9144000" cy="686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F15F71-44DB-4D13-AE55-D28F1D1B7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1104000"/>
            <a:ext cx="8172000" cy="720000"/>
          </a:xfrm>
        </p:spPr>
        <p:txBody>
          <a:bodyPr/>
          <a:lstStyle>
            <a:lvl1pPr>
              <a:lnSpc>
                <a:spcPts val="44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Kapitel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3B6EDCF-E80D-4E83-A8E4-8D2B26F44C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8000" y="1823999"/>
            <a:ext cx="8172000" cy="3888000"/>
          </a:xfrm>
        </p:spPr>
        <p:txBody>
          <a:bodyPr/>
          <a:lstStyle>
            <a:lvl1pPr>
              <a:lnSpc>
                <a:spcPts val="4400"/>
              </a:lnSpc>
              <a:spcAft>
                <a:spcPts val="0"/>
              </a:spcAft>
              <a:defRPr sz="3600" b="0">
                <a:solidFill>
                  <a:schemeClr val="bg1"/>
                </a:solidFill>
              </a:defRPr>
            </a:lvl1pPr>
            <a:lvl2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2pPr>
            <a:lvl3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3pPr>
            <a:lvl4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4pPr>
            <a:lvl5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5pPr>
            <a:lvl6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6pPr>
            <a:lvl7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7pPr>
            <a:lvl8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8pPr>
            <a:lvl9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Hervorhebung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70510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KAPITEL HERVORHEBUNG MIT VIEL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88A6D120-9FDF-4BA4-88F2-0C6E4507EEA9}"/>
              </a:ext>
            </a:extLst>
          </p:cNvPr>
          <p:cNvSpPr/>
          <p:nvPr userDrawn="1"/>
        </p:nvSpPr>
        <p:spPr>
          <a:xfrm>
            <a:off x="0" y="0"/>
            <a:ext cx="9144000" cy="686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F15F71-44DB-4D13-AE55-D28F1D1B7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1008000"/>
            <a:ext cx="8172000" cy="960000"/>
          </a:xfrm>
        </p:spPr>
        <p:txBody>
          <a:bodyPr/>
          <a:lstStyle>
            <a:lvl1pPr>
              <a:lnSpc>
                <a:spcPts val="5700"/>
              </a:lnSpc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Kapitel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3B6EDCF-E80D-4E83-A8E4-8D2B26F44C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8000" y="1968589"/>
            <a:ext cx="8172000" cy="1919817"/>
          </a:xfrm>
        </p:spPr>
        <p:txBody>
          <a:bodyPr/>
          <a:lstStyle>
            <a:lvl1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1pPr>
            <a:lvl2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2pPr>
            <a:lvl3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3pPr>
            <a:lvl4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4pPr>
            <a:lvl5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5pPr>
            <a:lvl6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6pPr>
            <a:lvl7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7pPr>
            <a:lvl8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8pPr>
            <a:lvl9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Hervorhebung</a:t>
            </a:r>
          </a:p>
        </p:txBody>
      </p:sp>
    </p:spTree>
    <p:extLst>
      <p:ext uri="{BB962C8B-B14F-4D97-AF65-F5344CB8AC3E}">
        <p14:creationId xmlns:p14="http://schemas.microsoft.com/office/powerpoint/2010/main" val="19466205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KAPITEL HERVORHEBUNG MIT VIEL INH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88A6D120-9FDF-4BA4-88F2-0C6E4507EEA9}"/>
              </a:ext>
            </a:extLst>
          </p:cNvPr>
          <p:cNvSpPr/>
          <p:nvPr userDrawn="1"/>
        </p:nvSpPr>
        <p:spPr>
          <a:xfrm>
            <a:off x="0" y="0"/>
            <a:ext cx="9144000" cy="686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F15F71-44DB-4D13-AE55-D28F1D1B7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1104000"/>
            <a:ext cx="8172000" cy="720000"/>
          </a:xfrm>
        </p:spPr>
        <p:txBody>
          <a:bodyPr/>
          <a:lstStyle>
            <a:lvl1pPr>
              <a:lnSpc>
                <a:spcPts val="44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Kapitel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3B6EDCF-E80D-4E83-A8E4-8D2B26F44C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8000" y="1823999"/>
            <a:ext cx="8172000" cy="3888000"/>
          </a:xfrm>
        </p:spPr>
        <p:txBody>
          <a:bodyPr/>
          <a:lstStyle>
            <a:lvl1pPr>
              <a:lnSpc>
                <a:spcPts val="4400"/>
              </a:lnSpc>
              <a:spcAft>
                <a:spcPts val="0"/>
              </a:spcAft>
              <a:defRPr sz="3600" b="0">
                <a:solidFill>
                  <a:schemeClr val="bg1"/>
                </a:solidFill>
              </a:defRPr>
            </a:lvl1pPr>
            <a:lvl2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2pPr>
            <a:lvl3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3pPr>
            <a:lvl4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4pPr>
            <a:lvl5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5pPr>
            <a:lvl6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6pPr>
            <a:lvl7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7pPr>
            <a:lvl8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8pPr>
            <a:lvl9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Hervorhebung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52203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EC3A98A1-0379-4B57-A126-017C70E1949C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64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 dirty="0"/>
              <a:t>Vollbild durch klicken einfügen.</a:t>
            </a:r>
          </a:p>
        </p:txBody>
      </p:sp>
    </p:spTree>
    <p:extLst>
      <p:ext uri="{BB962C8B-B14F-4D97-AF65-F5344CB8AC3E}">
        <p14:creationId xmlns:p14="http://schemas.microsoft.com/office/powerpoint/2010/main" val="3487082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ild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EC3A98A1-0379-4B57-A126-017C70E1949C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2052000" y="624000"/>
            <a:ext cx="5040000" cy="448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7D7879-BA70-4DD0-99E9-74C1A1FA34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Herbert Spencer | Mihail Chifligarov &amp; Jenny Schößler | Einführungstutorium SoWi | Hanna Schütt | SoSe 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422CC4-3EFE-4A06-B194-FAB2C24ECE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DC3B07E-B021-4B5C-9450-33EDD58444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51999" y="5270400"/>
            <a:ext cx="5040000" cy="432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// für weitere Ebenen (Text) 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4098925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92">
          <p15:clr>
            <a:srgbClr val="FBAE40"/>
          </p15:clr>
        </p15:guide>
        <p15:guide id="2" pos="4468">
          <p15:clr>
            <a:srgbClr val="FBAE40"/>
          </p15:clr>
        </p15:guide>
        <p15:guide id="3" orient="horz" pos="388">
          <p15:clr>
            <a:srgbClr val="FBAE40"/>
          </p15:clr>
        </p15:guide>
        <p15:guide id="4" orient="horz" pos="3225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EC3A98A1-0379-4B57-A126-017C70E194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8000" y="624000"/>
            <a:ext cx="3960000" cy="352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7D7879-BA70-4DD0-99E9-74C1A1FA34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Herbert Spencer | Mihail Chifligarov &amp; Jenny Schößler | Einführungstutorium SoWi | Hanna Schütt | SoSe 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422CC4-3EFE-4A06-B194-FAB2C24ECE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DC3B07E-B021-4B5C-9450-33EDD58444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4320000"/>
            <a:ext cx="3960000" cy="1392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</a:t>
            </a:r>
            <a:r>
              <a:rPr lang="de-DE" dirty="0" err="1"/>
              <a:t>Bildunterzeile</a:t>
            </a:r>
            <a:r>
              <a:rPr lang="de-DE" dirty="0"/>
              <a:t> // für weitere Ebenen (Text) 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CFABEA7C-7103-4FAC-AAB1-B8FF068486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80000" y="624000"/>
            <a:ext cx="3960000" cy="352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9CA26BD8-E4CD-4A9F-ACC0-895F1FD274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0" y="4320000"/>
            <a:ext cx="3960000" cy="1392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</a:t>
            </a:r>
            <a:r>
              <a:rPr lang="de-DE" dirty="0" err="1"/>
              <a:t>Bildunterzeile</a:t>
            </a:r>
            <a:r>
              <a:rPr lang="de-DE" dirty="0"/>
              <a:t> // für weitere Ebenen (Text)  &gt;&gt; Menü &gt; Start &gt; Absatz &gt; Listenebene erhöhen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154676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45">
          <p15:clr>
            <a:srgbClr val="FBAE40"/>
          </p15:clr>
        </p15:guide>
        <p15:guide id="2" pos="5443">
          <p15:clr>
            <a:srgbClr val="FBAE40"/>
          </p15:clr>
        </p15:guide>
        <p15:guide id="3" orient="horz" pos="388">
          <p15:clr>
            <a:srgbClr val="FBAE40"/>
          </p15:clr>
        </p15:guide>
        <p15:guide id="4" orient="horz" pos="2617">
          <p15:clr>
            <a:srgbClr val="FBAE40"/>
          </p15:clr>
        </p15:guide>
        <p15:guide id="5" pos="279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2 Bilder inkl.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EC3A98A1-0379-4B57-A126-017C70E194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8000" y="1272000"/>
            <a:ext cx="3960000" cy="352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7D7879-BA70-4DD0-99E9-74C1A1FA34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Herbert Spencer | Mihail Chifligarov &amp; Jenny Schößler | Einführungstutorium SoWi | Hanna Schütt | SoSe 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422CC4-3EFE-4A06-B194-FAB2C24ECE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DC3B07E-B021-4B5C-9450-33EDD58444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4944000"/>
            <a:ext cx="3960000" cy="768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// für weitere Ebenen (Text) 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CFABEA7C-7103-4FAC-AAB1-B8FF068486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80000" y="1272000"/>
            <a:ext cx="3960000" cy="352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9CA26BD8-E4CD-4A9F-ACC0-895F1FD274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0" y="4944000"/>
            <a:ext cx="3960000" cy="768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// für weitere Ebenen (Text) 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0B3784F-BC20-4A45-986C-728B00F596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</p:spTree>
    <p:extLst>
      <p:ext uri="{BB962C8B-B14F-4D97-AF65-F5344CB8AC3E}">
        <p14:creationId xmlns:p14="http://schemas.microsoft.com/office/powerpoint/2010/main" val="26455178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45">
          <p15:clr>
            <a:srgbClr val="FBAE40"/>
          </p15:clr>
        </p15:guide>
        <p15:guide id="3" orient="horz" pos="795">
          <p15:clr>
            <a:srgbClr val="FBAE40"/>
          </p15:clr>
        </p15:guide>
        <p15:guide id="4" orient="horz" pos="3025">
          <p15:clr>
            <a:srgbClr val="FBAE40"/>
          </p15:clr>
        </p15:guide>
        <p15:guide id="5" pos="2790">
          <p15:clr>
            <a:srgbClr val="FBAE40"/>
          </p15:clr>
        </p15:guide>
        <p15:guide id="6" pos="5444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Headline //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61E425-9AF3-4B68-A7DE-55697E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Herbert Spencer | Mihail Chifligarov &amp; Jenny Schößler | Einführungstutorium SoWi | Hanna Schütt | SoSe 23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8FE19E-1A66-4F06-9454-D8ECA48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Tabellenplatzhalter 4">
            <a:extLst>
              <a:ext uri="{FF2B5EF4-FFF2-40B4-BE49-F238E27FC236}">
                <a16:creationId xmlns:a16="http://schemas.microsoft.com/office/drawing/2014/main" id="{F5A8BB0B-4BD0-4791-8A9B-89C9D0000E35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68000" y="1224000"/>
            <a:ext cx="8172000" cy="448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Tabelle durch Klicken auf Symbol hinzufügen</a:t>
            </a:r>
            <a:endParaRPr lang="de-DE" dirty="0"/>
          </a:p>
        </p:txBody>
      </p:sp>
      <p:grpSp>
        <p:nvGrpSpPr>
          <p:cNvPr id="6" name="Regieanweisungen">
            <a:extLst>
              <a:ext uri="{FF2B5EF4-FFF2-40B4-BE49-F238E27FC236}">
                <a16:creationId xmlns:a16="http://schemas.microsoft.com/office/drawing/2014/main" id="{20CE116F-C667-495A-B654-8B72C3A079E7}"/>
              </a:ext>
            </a:extLst>
          </p:cNvPr>
          <p:cNvGrpSpPr/>
          <p:nvPr userDrawn="1"/>
        </p:nvGrpSpPr>
        <p:grpSpPr>
          <a:xfrm>
            <a:off x="-2628800" y="-624000"/>
            <a:ext cx="14833648" cy="8111999"/>
            <a:chOff x="-2628800" y="-468000"/>
            <a:chExt cx="14833648" cy="6083999"/>
          </a:xfrm>
        </p:grpSpPr>
        <p:sp>
          <p:nvSpPr>
            <p:cNvPr id="16" name="Listenebenen">
              <a:extLst>
                <a:ext uri="{FF2B5EF4-FFF2-40B4-BE49-F238E27FC236}">
                  <a16:creationId xmlns:a16="http://schemas.microsoft.com/office/drawing/2014/main" id="{84A0104B-AA90-4DE7-ADAE-6959FBC15DB1}"/>
                </a:ext>
              </a:extLst>
            </p:cNvPr>
            <p:cNvSpPr txBox="1"/>
            <p:nvPr userDrawn="1"/>
          </p:nvSpPr>
          <p:spPr>
            <a:xfrm rot="10800000" flipH="1" flipV="1">
              <a:off x="-2628800" y="1368000"/>
              <a:ext cx="2520800" cy="152778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059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Einfärbung einer Spalte/Zeile: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Markieren der Spalte/Zeile:</a:t>
              </a:r>
            </a:p>
            <a:p>
              <a:pPr marL="0" marR="0" lvl="0" indent="0" algn="r" defTabSz="9059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 Entwurf/Tabellentools &gt; Schattierung &gt;</a:t>
              </a:r>
            </a:p>
            <a:p>
              <a:pPr marL="0" marR="0" lvl="0" indent="0" algn="r" defTabSz="9059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r" defTabSz="9059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Die gewünschte Farbe aus den Designfarben auswählen</a:t>
              </a:r>
            </a:p>
          </p:txBody>
        </p:sp>
        <p:sp>
          <p:nvSpPr>
            <p:cNvPr id="10" name="Zurücksetzen">
              <a:extLst>
                <a:ext uri="{FF2B5EF4-FFF2-40B4-BE49-F238E27FC236}">
                  <a16:creationId xmlns:a16="http://schemas.microsoft.com/office/drawing/2014/main" id="{431D1FFE-03BA-4520-A89B-CDD1BC7E4751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648000"/>
              <a:ext cx="1944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38EA8585-E11F-4D10-9DAB-78E6756B2D63}"/>
                </a:ext>
              </a:extLst>
            </p:cNvPr>
            <p:cNvSpPr txBox="1"/>
            <p:nvPr userDrawn="1"/>
          </p:nvSpPr>
          <p:spPr>
            <a:xfrm rot="10800000" flipH="1" flipV="1">
              <a:off x="431801" y="-468000"/>
              <a:ext cx="82804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3341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Löschen einer Spalte/Zeile: 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Markieren der Spalte/Zeile: Layout &gt; Löschen &gt; Spalte bzw. Zeile löschen</a:t>
              </a:r>
            </a:p>
          </p:txBody>
        </p:sp>
        <p:sp>
          <p:nvSpPr>
            <p:cNvPr id="12" name="Fußzeile">
              <a:extLst>
                <a:ext uri="{FF2B5EF4-FFF2-40B4-BE49-F238E27FC236}">
                  <a16:creationId xmlns:a16="http://schemas.microsoft.com/office/drawing/2014/main" id="{4EFB3271-7B15-42ED-A704-B39FAEDC1436}"/>
                </a:ext>
              </a:extLst>
            </p:cNvPr>
            <p:cNvSpPr txBox="1"/>
            <p:nvPr userDrawn="1"/>
          </p:nvSpPr>
          <p:spPr>
            <a:xfrm rot="10800000" flipH="1" flipV="1">
              <a:off x="431800" y="5255998"/>
              <a:ext cx="8280400" cy="36000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3341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3" name="Layoutwechsel">
              <a:extLst>
                <a:ext uri="{FF2B5EF4-FFF2-40B4-BE49-F238E27FC236}">
                  <a16:creationId xmlns:a16="http://schemas.microsoft.com/office/drawing/2014/main" id="{6BCDAEA0-53BC-4E57-84CA-5C530F05A90E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2283786"/>
              <a:ext cx="2952848" cy="10440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Einfügen einer Spalte/Zeile: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Markieren der Spalte/Zeile neben der eine weitere eingefügt werden soll: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Layout &gt; Hier die gewünschte Einfügeoption auswählen</a:t>
              </a:r>
            </a:p>
          </p:txBody>
        </p:sp>
      </p:grp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4573989D-8FFD-4555-AAB7-592C2CE3AC9F}"/>
              </a:ext>
            </a:extLst>
          </p:cNvPr>
          <p:cNvCxnSpPr/>
          <p:nvPr userDrawn="1"/>
        </p:nvCxnSpPr>
        <p:spPr>
          <a:xfrm>
            <a:off x="0" y="5980800"/>
            <a:ext cx="91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F3269418-AEC9-43D6-9A0C-41CA02546B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13658" b="-13658"/>
          <a:stretch/>
        </p:blipFill>
        <p:spPr>
          <a:xfrm>
            <a:off x="9252001" y="4437031"/>
            <a:ext cx="2067213" cy="115221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2031218-EEAC-48BA-9E70-5A915F7BB2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08000" y="6389280"/>
            <a:ext cx="1512000" cy="2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7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 defTabSz="234000">
              <a:tabLst>
                <a:tab pos="234000" algn="l"/>
              </a:tabLst>
              <a:defRPr/>
            </a:lvl2pPr>
            <a:lvl3pPr defTabSz="234000">
              <a:tabLst>
                <a:tab pos="234000" algn="l"/>
              </a:tabLst>
              <a:defRPr/>
            </a:lvl3pPr>
            <a:lvl4pPr defTabSz="234000">
              <a:tabLst>
                <a:tab pos="234000" algn="l"/>
              </a:tabLst>
              <a:defRPr/>
            </a:lvl4pPr>
            <a:lvl5pPr defTabSz="234000">
              <a:tabLst>
                <a:tab pos="234000" algn="l"/>
              </a:tabLst>
              <a:defRPr/>
            </a:lvl5pPr>
            <a:lvl6pPr marL="0" indent="0" defTabSz="234000">
              <a:buFont typeface="+mj-lt"/>
              <a:buNone/>
              <a:tabLst>
                <a:tab pos="234000" algn="l"/>
              </a:tabLst>
              <a:defRPr/>
            </a:lvl6pPr>
            <a:lvl7pPr defTabSz="234000">
              <a:tabLst>
                <a:tab pos="234000" algn="l"/>
              </a:tabLst>
              <a:defRPr/>
            </a:lvl7pPr>
            <a:lvl8pPr defTabSz="234000">
              <a:tabLst>
                <a:tab pos="234000" algn="l"/>
              </a:tabLst>
              <a:defRPr/>
            </a:lvl8pPr>
            <a:lvl9pPr defTabSz="234000">
              <a:tabLst>
                <a:tab pos="234000" algn="l"/>
              </a:tabLst>
              <a:defRPr/>
            </a:lvl9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auf erster Ebene // für weitere Ebenen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61E425-9AF3-4B68-A7DE-55697E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Herbert Spencer | Mihail Chifligarov &amp; Jenny Schößler | Einführungstutorium SoWi | Hanna Schütt | SoSe 23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8FE19E-1A66-4F06-9454-D8ECA48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058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line //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61E425-9AF3-4B68-A7DE-55697E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Herbert Spencer | Mihail Chifligarov &amp; Jenny Schößler | Einführungstutorium SoWi | Hanna Schütt | SoSe 23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8FE19E-1A66-4F06-9454-D8ECA48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Tabellenplatzhalter 4">
            <a:extLst>
              <a:ext uri="{FF2B5EF4-FFF2-40B4-BE49-F238E27FC236}">
                <a16:creationId xmlns:a16="http://schemas.microsoft.com/office/drawing/2014/main" id="{F5A8BB0B-4BD0-4791-8A9B-89C9D0000E35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68000" y="1224000"/>
            <a:ext cx="8172000" cy="448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Tabelle durch Klicken auf Symbol hinzufügen</a:t>
            </a:r>
            <a:endParaRPr lang="de-DE" dirty="0"/>
          </a:p>
        </p:txBody>
      </p:sp>
      <p:grpSp>
        <p:nvGrpSpPr>
          <p:cNvPr id="6" name="Regieanweisungen">
            <a:extLst>
              <a:ext uri="{FF2B5EF4-FFF2-40B4-BE49-F238E27FC236}">
                <a16:creationId xmlns:a16="http://schemas.microsoft.com/office/drawing/2014/main" id="{20CE116F-C667-495A-B654-8B72C3A079E7}"/>
              </a:ext>
            </a:extLst>
          </p:cNvPr>
          <p:cNvGrpSpPr/>
          <p:nvPr userDrawn="1"/>
        </p:nvGrpSpPr>
        <p:grpSpPr>
          <a:xfrm>
            <a:off x="-2628800" y="-624000"/>
            <a:ext cx="14833648" cy="8111999"/>
            <a:chOff x="-2628800" y="-468000"/>
            <a:chExt cx="14833648" cy="6083999"/>
          </a:xfrm>
        </p:grpSpPr>
        <p:sp>
          <p:nvSpPr>
            <p:cNvPr id="16" name="Listenebenen">
              <a:extLst>
                <a:ext uri="{FF2B5EF4-FFF2-40B4-BE49-F238E27FC236}">
                  <a16:creationId xmlns:a16="http://schemas.microsoft.com/office/drawing/2014/main" id="{84A0104B-AA90-4DE7-ADAE-6959FBC15DB1}"/>
                </a:ext>
              </a:extLst>
            </p:cNvPr>
            <p:cNvSpPr txBox="1"/>
            <p:nvPr userDrawn="1"/>
          </p:nvSpPr>
          <p:spPr>
            <a:xfrm rot="10800000" flipH="1" flipV="1">
              <a:off x="-2628800" y="1368000"/>
              <a:ext cx="2520800" cy="152778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059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Einfärbung einer Spalte/Zeile: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Markieren der Spalte/Zeile:</a:t>
              </a:r>
            </a:p>
            <a:p>
              <a:pPr marL="0" marR="0" lvl="0" indent="0" algn="r" defTabSz="9059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 Entwurf/Tabellentools &gt; Schattierung &gt;</a:t>
              </a:r>
            </a:p>
            <a:p>
              <a:pPr marL="0" marR="0" lvl="0" indent="0" algn="r" defTabSz="9059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r" defTabSz="9059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Die gewünschte Farbe aus den Designfarben auswählen</a:t>
              </a:r>
            </a:p>
          </p:txBody>
        </p:sp>
        <p:sp>
          <p:nvSpPr>
            <p:cNvPr id="10" name="Zurücksetzen">
              <a:extLst>
                <a:ext uri="{FF2B5EF4-FFF2-40B4-BE49-F238E27FC236}">
                  <a16:creationId xmlns:a16="http://schemas.microsoft.com/office/drawing/2014/main" id="{431D1FFE-03BA-4520-A89B-CDD1BC7E4751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648000"/>
              <a:ext cx="1944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38EA8585-E11F-4D10-9DAB-78E6756B2D63}"/>
                </a:ext>
              </a:extLst>
            </p:cNvPr>
            <p:cNvSpPr txBox="1"/>
            <p:nvPr userDrawn="1"/>
          </p:nvSpPr>
          <p:spPr>
            <a:xfrm rot="10800000" flipH="1" flipV="1">
              <a:off x="431801" y="-468000"/>
              <a:ext cx="82804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3341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Löschen einer Spalte/Zeile: 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Markieren der Spalte/Zeile: Layout &gt; Löschen &gt; Spalte bzw. Zeile löschen</a:t>
              </a:r>
            </a:p>
          </p:txBody>
        </p:sp>
        <p:sp>
          <p:nvSpPr>
            <p:cNvPr id="12" name="Fußzeile">
              <a:extLst>
                <a:ext uri="{FF2B5EF4-FFF2-40B4-BE49-F238E27FC236}">
                  <a16:creationId xmlns:a16="http://schemas.microsoft.com/office/drawing/2014/main" id="{4EFB3271-7B15-42ED-A704-B39FAEDC1436}"/>
                </a:ext>
              </a:extLst>
            </p:cNvPr>
            <p:cNvSpPr txBox="1"/>
            <p:nvPr userDrawn="1"/>
          </p:nvSpPr>
          <p:spPr>
            <a:xfrm rot="10800000" flipH="1" flipV="1">
              <a:off x="431800" y="5255998"/>
              <a:ext cx="8280400" cy="36000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3341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3" name="Layoutwechsel">
              <a:extLst>
                <a:ext uri="{FF2B5EF4-FFF2-40B4-BE49-F238E27FC236}">
                  <a16:creationId xmlns:a16="http://schemas.microsoft.com/office/drawing/2014/main" id="{6BCDAEA0-53BC-4E57-84CA-5C530F05A90E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2283786"/>
              <a:ext cx="2952848" cy="10440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Einfügen einer Spalte/Zeile: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Markieren der Spalte/Zeile neben der eine weitere eingefügt werden soll: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Layout &gt; Hier die gewünschte Einfügeoption auswählen</a:t>
              </a:r>
            </a:p>
          </p:txBody>
        </p:sp>
      </p:grp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4573989D-8FFD-4555-AAB7-592C2CE3AC9F}"/>
              </a:ext>
            </a:extLst>
          </p:cNvPr>
          <p:cNvCxnSpPr/>
          <p:nvPr userDrawn="1"/>
        </p:nvCxnSpPr>
        <p:spPr>
          <a:xfrm>
            <a:off x="0" y="5980800"/>
            <a:ext cx="91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F3269418-AEC9-43D6-9A0C-41CA02546B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13658" b="-13658"/>
          <a:stretch/>
        </p:blipFill>
        <p:spPr>
          <a:xfrm>
            <a:off x="9252001" y="4437031"/>
            <a:ext cx="2067213" cy="115221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2031218-EEAC-48BA-9E70-5A915F7BB2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08000" y="6389280"/>
            <a:ext cx="1512000" cy="2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4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EC3A98A1-0379-4B57-A126-017C70E1949C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64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 dirty="0"/>
              <a:t>Vollbild durch klicken einfügen.</a:t>
            </a:r>
          </a:p>
        </p:txBody>
      </p:sp>
    </p:spTree>
    <p:extLst>
      <p:ext uri="{BB962C8B-B14F-4D97-AF65-F5344CB8AC3E}">
        <p14:creationId xmlns:p14="http://schemas.microsoft.com/office/powerpoint/2010/main" val="391117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EC3A98A1-0379-4B57-A126-017C70E1949C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2052000" y="624000"/>
            <a:ext cx="5040000" cy="448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7D7879-BA70-4DD0-99E9-74C1A1FA34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Herbert Spencer | Mihail Chifligarov &amp; Jenny Schößler | Einführungstutorium SoWi | Hanna Schütt | SoSe 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422CC4-3EFE-4A06-B194-FAB2C24ECE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DC3B07E-B021-4B5C-9450-33EDD58444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51999" y="5270400"/>
            <a:ext cx="5040000" cy="432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// für weitere Ebenen (Text) 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325704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92" userDrawn="1">
          <p15:clr>
            <a:srgbClr val="FBAE40"/>
          </p15:clr>
        </p15:guide>
        <p15:guide id="2" pos="4468" userDrawn="1">
          <p15:clr>
            <a:srgbClr val="FBAE40"/>
          </p15:clr>
        </p15:guide>
        <p15:guide id="3" orient="horz" pos="388" userDrawn="1">
          <p15:clr>
            <a:srgbClr val="FBAE40"/>
          </p15:clr>
        </p15:guide>
        <p15:guide id="4" orient="horz" pos="322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EC3A98A1-0379-4B57-A126-017C70E194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8000" y="624000"/>
            <a:ext cx="3960000" cy="352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7D7879-BA70-4DD0-99E9-74C1A1FA34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Herbert Spencer | Mihail Chifligarov &amp; Jenny Schößler | Einführungstutorium SoWi | Hanna Schütt | SoSe 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422CC4-3EFE-4A06-B194-FAB2C24ECE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DC3B07E-B021-4B5C-9450-33EDD58444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4320000"/>
            <a:ext cx="3960000" cy="1392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</a:t>
            </a:r>
            <a:r>
              <a:rPr lang="de-DE" dirty="0" err="1"/>
              <a:t>Bildunterzeile</a:t>
            </a:r>
            <a:r>
              <a:rPr lang="de-DE" dirty="0"/>
              <a:t> // für weitere Ebenen (Text) 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CFABEA7C-7103-4FAC-AAB1-B8FF068486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80000" y="624000"/>
            <a:ext cx="3960000" cy="352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9CA26BD8-E4CD-4A9F-ACC0-895F1FD274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0" y="4320000"/>
            <a:ext cx="3960000" cy="1392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</a:t>
            </a:r>
            <a:r>
              <a:rPr lang="de-DE" dirty="0" err="1"/>
              <a:t>Bildunterzeile</a:t>
            </a:r>
            <a:r>
              <a:rPr lang="de-DE" dirty="0"/>
              <a:t> // für weitere Ebenen (Text)  &gt;&gt; Menü &gt; Start &gt; Absatz &gt; Listenebene erhöhen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6226435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45" userDrawn="1">
          <p15:clr>
            <a:srgbClr val="FBAE40"/>
          </p15:clr>
        </p15:guide>
        <p15:guide id="2" pos="5443" userDrawn="1">
          <p15:clr>
            <a:srgbClr val="FBAE40"/>
          </p15:clr>
        </p15:guide>
        <p15:guide id="3" orient="horz" pos="388" userDrawn="1">
          <p15:clr>
            <a:srgbClr val="FBAE40"/>
          </p15:clr>
        </p15:guide>
        <p15:guide id="4" orient="horz" pos="2617" userDrawn="1">
          <p15:clr>
            <a:srgbClr val="FBAE40"/>
          </p15:clr>
        </p15:guide>
        <p15:guide id="5" pos="279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inkl.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EC3A98A1-0379-4B57-A126-017C70E194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8000" y="1272000"/>
            <a:ext cx="3960000" cy="352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7D7879-BA70-4DD0-99E9-74C1A1FA34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Herbert Spencer | Mihail Chifligarov &amp; Jenny Schößler | Einführungstutorium SoWi | Hanna Schütt | SoSe 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422CC4-3EFE-4A06-B194-FAB2C24ECE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DC3B07E-B021-4B5C-9450-33EDD58444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4944000"/>
            <a:ext cx="3960000" cy="768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// für weitere Ebenen (Text) 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CFABEA7C-7103-4FAC-AAB1-B8FF068486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80000" y="1272000"/>
            <a:ext cx="3960000" cy="352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9CA26BD8-E4CD-4A9F-ACC0-895F1FD274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0" y="4944000"/>
            <a:ext cx="3960000" cy="768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// für weitere Ebenen (Text) 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0B3784F-BC20-4A45-986C-728B00F596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</p:spTree>
    <p:extLst>
      <p:ext uri="{BB962C8B-B14F-4D97-AF65-F5344CB8AC3E}">
        <p14:creationId xmlns:p14="http://schemas.microsoft.com/office/powerpoint/2010/main" val="426225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45" userDrawn="1">
          <p15:clr>
            <a:srgbClr val="FBAE40"/>
          </p15:clr>
        </p15:guide>
        <p15:guide id="3" orient="horz" pos="795" userDrawn="1">
          <p15:clr>
            <a:srgbClr val="FBAE40"/>
          </p15:clr>
        </p15:guide>
        <p15:guide id="4" orient="horz" pos="3025" userDrawn="1">
          <p15:clr>
            <a:srgbClr val="FBAE40"/>
          </p15:clr>
        </p15:guide>
        <p15:guide id="5" pos="2790" userDrawn="1">
          <p15:clr>
            <a:srgbClr val="FBAE40"/>
          </p15:clr>
        </p15:guide>
        <p15:guide id="6" pos="54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2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40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468000" y="528000"/>
            <a:ext cx="7560000" cy="62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KAPITEL | CHART-HEADLINE</a:t>
            </a:r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468000" y="1224000"/>
            <a:ext cx="7560000" cy="44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 err="1"/>
              <a:t>Subline</a:t>
            </a:r>
            <a:r>
              <a:rPr lang="de-DE" dirty="0"/>
              <a:t> auf erster Ebene // für weitere Ebenen (Text und Aufzählungen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360000" y="7365485"/>
            <a:ext cx="4284008" cy="2399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aseline="0">
                <a:solidFill>
                  <a:schemeClr val="tx2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9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720000" y="6425640"/>
            <a:ext cx="6300000" cy="14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aseline="0">
                <a:solidFill>
                  <a:schemeClr val="tx2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9pPr>
          </a:lstStyle>
          <a:p>
            <a:r>
              <a:rPr lang="de-DE"/>
              <a:t>Herbert Spencer | Mihail Chifligarov &amp; Jenny Schößler | Einführungstutorium SoWi | Hanna Schütt | SoSe 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324000" y="6425640"/>
            <a:ext cx="252000" cy="14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aseline="0">
                <a:solidFill>
                  <a:schemeClr val="tx2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9pPr>
          </a:lstStyle>
          <a:p>
            <a:fld id="{6C8FC03C-C266-4645-ABC5-645062898383}" type="slidenum">
              <a:rPr lang="de-DE" smtClean="0"/>
              <a:pPr/>
              <a:t>‹#›</a:t>
            </a:fld>
            <a:r>
              <a:rPr lang="de-DE" dirty="0"/>
              <a:t> </a:t>
            </a:r>
          </a:p>
        </p:txBody>
      </p:sp>
      <p:grpSp>
        <p:nvGrpSpPr>
          <p:cNvPr id="31" name="Regieanweisungen"/>
          <p:cNvGrpSpPr/>
          <p:nvPr userDrawn="1"/>
        </p:nvGrpSpPr>
        <p:grpSpPr>
          <a:xfrm>
            <a:off x="-2088000" y="-624000"/>
            <a:ext cx="13284000" cy="8111999"/>
            <a:chOff x="-2088000" y="-468000"/>
            <a:chExt cx="13284000" cy="6083999"/>
          </a:xfrm>
        </p:grpSpPr>
        <p:grpSp>
          <p:nvGrpSpPr>
            <p:cNvPr id="29" name="Listenebenen"/>
            <p:cNvGrpSpPr/>
            <p:nvPr userDrawn="1"/>
          </p:nvGrpSpPr>
          <p:grpSpPr>
            <a:xfrm>
              <a:off x="-2088000" y="1368000"/>
              <a:ext cx="1980000" cy="2319874"/>
              <a:chOff x="-2088000" y="1368000"/>
              <a:chExt cx="1980000" cy="2319874"/>
            </a:xfrm>
          </p:grpSpPr>
          <p:sp>
            <p:nvSpPr>
              <p:cNvPr id="12" name="Text // Listenebene erhöhen"/>
              <p:cNvSpPr txBox="1"/>
              <p:nvPr userDrawn="1"/>
            </p:nvSpPr>
            <p:spPr>
              <a:xfrm>
                <a:off x="-2016000" y="2787874"/>
                <a:ext cx="936000" cy="396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9059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9059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13" name="Text // Listenebene verringern"/>
              <p:cNvSpPr txBox="1"/>
              <p:nvPr userDrawn="1"/>
            </p:nvSpPr>
            <p:spPr>
              <a:xfrm>
                <a:off x="-2016000" y="3291874"/>
                <a:ext cx="936000" cy="396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9059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9059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5" name="Listenebenen"/>
              <p:cNvSpPr txBox="1"/>
              <p:nvPr userDrawn="1"/>
            </p:nvSpPr>
            <p:spPr>
              <a:xfrm rot="10800000" flipH="1" flipV="1">
                <a:off x="-2088000" y="1368000"/>
                <a:ext cx="1980000" cy="828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059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Listen erstellen</a:t>
                </a:r>
              </a:p>
              <a:p>
                <a:pPr marL="0" marR="0" lvl="0" indent="0" algn="r" defTabSz="9059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Wechseln Sie die Textebene</a:t>
                </a:r>
              </a:p>
              <a:p>
                <a:pPr marL="0" marR="0" lvl="0" indent="0" algn="r" defTabSz="9059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27" name="Bild // Listenebene verringern"/>
              <p:cNvPicPr>
                <a:picLocks noChangeAspect="1"/>
              </p:cNvPicPr>
              <p:nvPr userDrawn="1"/>
            </p:nvPicPr>
            <p:blipFill rotWithShape="1">
              <a:blip r:embed="rId38"/>
              <a:srcRect t="-16667" b="-16667"/>
              <a:stretch/>
            </p:blipFill>
            <p:spPr>
              <a:xfrm>
                <a:off x="-963360" y="3291874"/>
                <a:ext cx="855360" cy="396000"/>
              </a:xfrm>
              <a:prstGeom prst="rect">
                <a:avLst/>
              </a:prstGeom>
            </p:spPr>
          </p:pic>
          <p:pic>
            <p:nvPicPr>
              <p:cNvPr id="28" name="Bild // Listenebene erhöhen"/>
              <p:cNvPicPr>
                <a:picLocks noChangeAspect="1"/>
              </p:cNvPicPr>
              <p:nvPr userDrawn="1"/>
            </p:nvPicPr>
            <p:blipFill rotWithShape="1">
              <a:blip r:embed="rId39"/>
              <a:srcRect t="-16667" b="-16667"/>
              <a:stretch/>
            </p:blipFill>
            <p:spPr>
              <a:xfrm>
                <a:off x="-963360" y="2787874"/>
                <a:ext cx="855360" cy="396000"/>
              </a:xfrm>
              <a:prstGeom prst="rect">
                <a:avLst/>
              </a:prstGeom>
            </p:spPr>
          </p:pic>
        </p:grpSp>
        <p:sp>
          <p:nvSpPr>
            <p:cNvPr id="14" name="Zurücksetzen"/>
            <p:cNvSpPr txBox="1"/>
            <p:nvPr userDrawn="1"/>
          </p:nvSpPr>
          <p:spPr>
            <a:xfrm rot="10800000" flipH="1" flipV="1">
              <a:off x="9252000" y="648000"/>
              <a:ext cx="1944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31801" y="-468000"/>
              <a:ext cx="82804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3341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Menü: 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sp>
          <p:nvSpPr>
            <p:cNvPr id="16" name="Fußzeile"/>
            <p:cNvSpPr txBox="1"/>
            <p:nvPr userDrawn="1"/>
          </p:nvSpPr>
          <p:spPr>
            <a:xfrm rot="10800000" flipH="1" flipV="1">
              <a:off x="431800" y="5255998"/>
              <a:ext cx="8280400" cy="36000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3341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2283786"/>
              <a:ext cx="1944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9059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</p:grp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61B1FA0-8233-4248-B899-BF9702E3E986}"/>
              </a:ext>
            </a:extLst>
          </p:cNvPr>
          <p:cNvCxnSpPr/>
          <p:nvPr userDrawn="1"/>
        </p:nvCxnSpPr>
        <p:spPr>
          <a:xfrm>
            <a:off x="0" y="5980800"/>
            <a:ext cx="91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>
            <a:extLst>
              <a:ext uri="{FF2B5EF4-FFF2-40B4-BE49-F238E27FC236}">
                <a16:creationId xmlns:a16="http://schemas.microsoft.com/office/drawing/2014/main" id="{68984D9D-2F10-4AA5-A9C1-72F3ADD0FB94}"/>
              </a:ext>
            </a:extLst>
          </p:cNvPr>
          <p:cNvPicPr>
            <a:picLocks noChangeAspect="1"/>
          </p:cNvPicPr>
          <p:nvPr userDrawn="1"/>
        </p:nvPicPr>
        <p:blipFill>
          <a:blip r:embed="rId40"/>
          <a:stretch>
            <a:fillRect/>
          </a:stretch>
        </p:blipFill>
        <p:spPr>
          <a:xfrm>
            <a:off x="7308000" y="6389280"/>
            <a:ext cx="1512000" cy="2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1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0" r:id="rId4"/>
    <p:sldLayoutId id="2147483667" r:id="rId5"/>
    <p:sldLayoutId id="2147483658" r:id="rId6"/>
    <p:sldLayoutId id="2147483659" r:id="rId7"/>
    <p:sldLayoutId id="2147483660" r:id="rId8"/>
    <p:sldLayoutId id="2147483661" r:id="rId9"/>
    <p:sldLayoutId id="2147483663" r:id="rId10"/>
    <p:sldLayoutId id="2147483662" r:id="rId11"/>
    <p:sldLayoutId id="2147483664" r:id="rId12"/>
    <p:sldLayoutId id="2147483665" r:id="rId13"/>
    <p:sldLayoutId id="2147483666" r:id="rId14"/>
    <p:sldLayoutId id="2147483654" r:id="rId15"/>
    <p:sldLayoutId id="2147483655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722" r:id="rId27"/>
    <p:sldLayoutId id="2147483723" r:id="rId28"/>
    <p:sldLayoutId id="2147483724" r:id="rId29"/>
    <p:sldLayoutId id="2147483725" r:id="rId30"/>
    <p:sldLayoutId id="2147483726" r:id="rId31"/>
    <p:sldLayoutId id="2147483727" r:id="rId32"/>
    <p:sldLayoutId id="2147483728" r:id="rId33"/>
    <p:sldLayoutId id="2147483729" r:id="rId34"/>
    <p:sldLayoutId id="2147483730" r:id="rId35"/>
    <p:sldLayoutId id="2147483731" r:id="rId36"/>
  </p:sldLayoutIdLst>
  <p:hf hdr="0" dt="0"/>
  <p:txStyles>
    <p:titleStyle>
      <a:lvl1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2700" b="0" kern="1200" baseline="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1200"/>
        </a:spcAft>
        <a:buSzPct val="75000"/>
        <a:buFont typeface="Arial" panose="020B0604020202020204" pitchFamily="34" charset="0"/>
        <a:buNone/>
        <a:defRPr sz="1500" b="1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SzPct val="75000"/>
        <a:buFont typeface="Arial" panose="020B0604020202020204" pitchFamily="34" charset="0"/>
        <a:buNone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234000" indent="-234000" algn="l" defTabSz="6858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bg2"/>
        </a:buClr>
        <a:buSzPct val="100000"/>
        <a:buFont typeface="Wingdings" panose="05000000000000000000" pitchFamily="2" charset="2"/>
        <a:buChar char="§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468000" indent="-234000" algn="l" defTabSz="6858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anose="05000000000000000000" pitchFamily="2" charset="2"/>
        <a:buChar char="§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702000" indent="-234000" algn="l" defTabSz="6858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anose="05000000000000000000" pitchFamily="2" charset="2"/>
        <a:buChar char="§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SzPct val="75000"/>
        <a:buFont typeface="Arial" panose="020B0604020202020204" pitchFamily="34" charset="0"/>
        <a:buNone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SzPct val="75000"/>
        <a:buFont typeface="Arial" panose="020B0604020202020204" pitchFamily="34" charset="0"/>
        <a:buNone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SzPct val="75000"/>
        <a:buFont typeface="Arial" panose="020B0604020202020204" pitchFamily="34" charset="0"/>
        <a:buNone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SzPct val="75000"/>
        <a:buFont typeface="Arial" panose="020B0604020202020204" pitchFamily="34" charset="0"/>
        <a:buNone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2" userDrawn="1">
          <p15:clr>
            <a:srgbClr val="5ACBF0"/>
          </p15:clr>
        </p15:guide>
        <p15:guide id="2" pos="5059" userDrawn="1">
          <p15:clr>
            <a:srgbClr val="5ACBF0"/>
          </p15:clr>
        </p15:guide>
        <p15:guide id="3" orient="horz" pos="327" userDrawn="1">
          <p15:clr>
            <a:srgbClr val="5ACBF0"/>
          </p15:clr>
        </p15:guide>
        <p15:guide id="4" orient="horz" pos="3600" userDrawn="1">
          <p15:clr>
            <a:srgbClr val="5ACBF0"/>
          </p15:clr>
        </p15:guide>
        <p15:guide id="5" pos="544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smos.com/calculator/efbwhne8bo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smos.com/calculator/9yuuhwa5j5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smos.com/calculator/kjzxre8ag0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3F806E7C-E56D-41BC-8AA6-00785CAB7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000" y="6057380"/>
            <a:ext cx="7847780" cy="539972"/>
          </a:xfrm>
        </p:spPr>
        <p:txBody>
          <a:bodyPr>
            <a:normAutofit/>
          </a:bodyPr>
          <a:lstStyle/>
          <a:p>
            <a:r>
              <a:rPr lang="en-US" sz="2000" dirty="0"/>
              <a:t>Evaluating Alternatives for Sustainable Decision-Making</a:t>
            </a:r>
            <a:endParaRPr lang="de-DE" sz="18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91F5E70-F6F5-4247-85F2-66AA884FA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80" y="5610980"/>
            <a:ext cx="4236136" cy="432000"/>
          </a:xfrm>
        </p:spPr>
        <p:txBody>
          <a:bodyPr>
            <a:normAutofit/>
          </a:bodyPr>
          <a:lstStyle/>
          <a:p>
            <a:r>
              <a:rPr lang="de-DE" dirty="0"/>
              <a:t>cost-Benefit Analysis</a:t>
            </a:r>
          </a:p>
        </p:txBody>
      </p:sp>
      <p:pic>
        <p:nvPicPr>
          <p:cNvPr id="7" name="Picture Placeholder 6" descr="A solar panel and wind turbines&#10;&#10;Description automatically generated">
            <a:extLst>
              <a:ext uri="{FF2B5EF4-FFF2-40B4-BE49-F238E27FC236}">
                <a16:creationId xmlns:a16="http://schemas.microsoft.com/office/drawing/2014/main" id="{DA79FE09-7C82-1E3D-1979-32E95B09A9D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4997" r="4997"/>
          <a:stretch>
            <a:fillRect/>
          </a:stretch>
        </p:blipFill>
        <p:spPr>
          <a:xfrm>
            <a:off x="0" y="0"/>
            <a:ext cx="8184240" cy="4896000"/>
          </a:xfrm>
        </p:spPr>
      </p:pic>
    </p:spTree>
    <p:extLst>
      <p:ext uri="{BB962C8B-B14F-4D97-AF65-F5344CB8AC3E}">
        <p14:creationId xmlns:p14="http://schemas.microsoft.com/office/powerpoint/2010/main" val="3426932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3C57-04FB-1940-7CE4-5A30CFFD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190556"/>
            <a:ext cx="8712496" cy="624000"/>
          </a:xfrm>
        </p:spPr>
        <p:txBody>
          <a:bodyPr/>
          <a:lstStyle/>
          <a:p>
            <a:pPr>
              <a:lnSpc>
                <a:spcPct val="100000"/>
              </a:lnSpc>
              <a:buSzPct val="100000"/>
            </a:pPr>
            <a:r>
              <a:rPr lang="en-US" sz="2800" b="0" dirty="0"/>
              <a:t>Methods of Estimating Benefits: Willingness to Pay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DAC1F-F1F7-D19C-CEC2-DDC1D486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Cost-Benefit Analysis | Mihail Chifligarov | Environmental economics | </a:t>
            </a:r>
            <a:r>
              <a:rPr lang="en-US" dirty="0" err="1"/>
              <a:t>WiSe</a:t>
            </a:r>
            <a:r>
              <a:rPr lang="en-US" dirty="0"/>
              <a:t> 24/25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05FF6-679D-3A19-1555-98A2E56A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en-US" smtClean="0"/>
              <a:pPr/>
              <a:t>10</a:t>
            </a:fld>
            <a:r>
              <a:rPr lang="en-US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E70B70-9CDF-0206-10B2-603C5E59B997}"/>
              </a:ext>
            </a:extLst>
          </p:cNvPr>
          <p:cNvSpPr txBox="1">
            <a:spLocks/>
          </p:cNvSpPr>
          <p:nvPr/>
        </p:nvSpPr>
        <p:spPr>
          <a:xfrm>
            <a:off x="390577" y="980728"/>
            <a:ext cx="8579341" cy="48965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ct val="75000"/>
              <a:buFont typeface="Arial" panose="020B0604020202020204" pitchFamily="34" charset="0"/>
              <a:buNone/>
              <a:defRPr sz="15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68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02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+mj-lt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SzPct val="100000"/>
            </a:pPr>
            <a:r>
              <a:rPr lang="en-US" sz="2400" dirty="0"/>
              <a:t>WTP: Averting Costs (Revealed Preferences)</a:t>
            </a:r>
          </a:p>
          <a:p>
            <a:pPr>
              <a:lnSpc>
                <a:spcPct val="100000"/>
              </a:lnSpc>
              <a:buSzPct val="100000"/>
            </a:pPr>
            <a:r>
              <a:rPr lang="en-US" sz="2000" b="0" dirty="0"/>
              <a:t>Expenditures made by the affected people to combat the problem.</a:t>
            </a:r>
          </a:p>
          <a:p>
            <a:pPr>
              <a:lnSpc>
                <a:spcPct val="100000"/>
              </a:lnSpc>
              <a:spcAft>
                <a:spcPts val="1800"/>
              </a:spcAft>
              <a:buSzPct val="100000"/>
            </a:pPr>
            <a:r>
              <a:rPr lang="en-US" sz="2000" b="0" dirty="0"/>
              <a:t>Market values of the goods bought = Value of the environmental change</a:t>
            </a:r>
          </a:p>
          <a:p>
            <a:pPr marL="266700" indent="-266700">
              <a:lnSpc>
                <a:spcPct val="100000"/>
              </a:lnSpc>
              <a:buSzPct val="100000"/>
              <a:buAutoNum type="arabicPeriod"/>
            </a:pPr>
            <a:r>
              <a:rPr lang="en-US" sz="2000" dirty="0"/>
              <a:t>Value of Human Health</a:t>
            </a:r>
          </a:p>
          <a:p>
            <a:pPr lvl="1">
              <a:lnSpc>
                <a:spcPct val="100000"/>
              </a:lnSpc>
              <a:buSzPct val="100000"/>
            </a:pPr>
            <a:r>
              <a:rPr lang="en-US" sz="2000" dirty="0"/>
              <a:t>	Expenditures people make to avoid environmentally induced symptoms</a:t>
            </a:r>
          </a:p>
          <a:p>
            <a:pPr marL="576900" lvl="2" indent="-342900">
              <a:lnSpc>
                <a:spcPct val="100000"/>
              </a:lnSpc>
            </a:pPr>
            <a:r>
              <a:rPr lang="en-US" sz="2000" dirty="0"/>
              <a:t>Respiratory symptoms (LA Study, 1986)</a:t>
            </a:r>
          </a:p>
          <a:p>
            <a:pPr marL="810900" lvl="3" indent="-342900">
              <a:lnSpc>
                <a:spcPct val="100000"/>
              </a:lnSpc>
            </a:pPr>
            <a:r>
              <a:rPr lang="en-US" sz="2000" dirty="0"/>
              <a:t>Cooking with electricity instead of gas</a:t>
            </a:r>
          </a:p>
          <a:p>
            <a:pPr marL="810900" lvl="3" indent="-342900">
              <a:lnSpc>
                <a:spcPct val="100000"/>
              </a:lnSpc>
            </a:pPr>
            <a:r>
              <a:rPr lang="en-US" sz="2000" dirty="0"/>
              <a:t>Air conditioning at home / in the car</a:t>
            </a:r>
          </a:p>
          <a:p>
            <a:pPr marL="810900" lvl="3" indent="-342900">
              <a:lnSpc>
                <a:spcPct val="100000"/>
              </a:lnSpc>
            </a:pPr>
            <a:r>
              <a:rPr lang="en-US" sz="2000" dirty="0"/>
              <a:t>$0.97 for shortness of breath</a:t>
            </a:r>
          </a:p>
          <a:p>
            <a:pPr marL="810900" lvl="3" indent="-342900">
              <a:lnSpc>
                <a:spcPct val="100000"/>
              </a:lnSpc>
              <a:spcAft>
                <a:spcPts val="1200"/>
              </a:spcAft>
            </a:pPr>
            <a:r>
              <a:rPr lang="en-US" sz="2000" dirty="0"/>
              <a:t>$23.87 for chest tightness</a:t>
            </a:r>
          </a:p>
          <a:p>
            <a:pPr marL="576900" lvl="2" indent="-342900">
              <a:lnSpc>
                <a:spcPct val="100000"/>
              </a:lnSpc>
            </a:pPr>
            <a:r>
              <a:rPr lang="en-US" sz="2000" dirty="0"/>
              <a:t>Can be used to deduce the value of a statistical life</a:t>
            </a:r>
          </a:p>
          <a:p>
            <a:pPr marL="576900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 marL="5197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691507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3C57-04FB-1940-7CE4-5A30CFFD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190556"/>
            <a:ext cx="8712496" cy="624000"/>
          </a:xfrm>
        </p:spPr>
        <p:txBody>
          <a:bodyPr/>
          <a:lstStyle/>
          <a:p>
            <a:pPr>
              <a:lnSpc>
                <a:spcPct val="100000"/>
              </a:lnSpc>
              <a:buSzPct val="100000"/>
            </a:pPr>
            <a:r>
              <a:rPr lang="en-US" sz="2800" b="0" dirty="0"/>
              <a:t>Methods of Estimating Benefits: Willingness to Pay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DAC1F-F1F7-D19C-CEC2-DDC1D486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Cost-Benefit Analysis | Mihail Chifligarov | Environmental economics | </a:t>
            </a:r>
            <a:r>
              <a:rPr lang="en-US" dirty="0" err="1"/>
              <a:t>WiSe</a:t>
            </a:r>
            <a:r>
              <a:rPr lang="en-US" dirty="0"/>
              <a:t> 24/25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05FF6-679D-3A19-1555-98A2E56A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en-US" smtClean="0"/>
              <a:pPr/>
              <a:t>11</a:t>
            </a:fld>
            <a:r>
              <a:rPr lang="en-US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E70B70-9CDF-0206-10B2-603C5E59B997}"/>
              </a:ext>
            </a:extLst>
          </p:cNvPr>
          <p:cNvSpPr txBox="1">
            <a:spLocks/>
          </p:cNvSpPr>
          <p:nvPr/>
        </p:nvSpPr>
        <p:spPr>
          <a:xfrm>
            <a:off x="390577" y="980728"/>
            <a:ext cx="8579341" cy="48965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ct val="75000"/>
              <a:buFont typeface="Arial" panose="020B0604020202020204" pitchFamily="34" charset="0"/>
              <a:buNone/>
              <a:defRPr sz="15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68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02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+mj-lt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SzPct val="100000"/>
            </a:pPr>
            <a:r>
              <a:rPr lang="en-US" sz="2400" dirty="0"/>
              <a:t>WTP: Averting Costs (Revealed Preferences)</a:t>
            </a:r>
          </a:p>
          <a:p>
            <a:pPr>
              <a:lnSpc>
                <a:spcPct val="100000"/>
              </a:lnSpc>
              <a:buSzPct val="100000"/>
            </a:pPr>
            <a:r>
              <a:rPr lang="en-US" sz="2000" dirty="0"/>
              <a:t>2. Value of Human Life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Value of a Statistical Life (</a:t>
            </a:r>
            <a:r>
              <a:rPr lang="en-US" sz="2000" b="1" dirty="0"/>
              <a:t>VSL</a:t>
            </a:r>
            <a:r>
              <a:rPr lang="en-US" sz="2000" dirty="0"/>
              <a:t>) – average value from a group of people to save a </a:t>
            </a:r>
            <a:r>
              <a:rPr lang="en-US" sz="2000" b="1" dirty="0"/>
              <a:t>random individuals life</a:t>
            </a:r>
          </a:p>
          <a:p>
            <a:pPr lvl="4">
              <a:lnSpc>
                <a:spcPct val="100000"/>
              </a:lnSpc>
            </a:pPr>
            <a:r>
              <a:rPr lang="en-US" sz="2000" b="1" dirty="0"/>
              <a:t>Group of 100,000 people</a:t>
            </a:r>
          </a:p>
          <a:p>
            <a:pPr lvl="4">
              <a:lnSpc>
                <a:spcPct val="100000"/>
              </a:lnSpc>
            </a:pPr>
            <a:r>
              <a:rPr lang="en-US" sz="2000" b="1" dirty="0"/>
              <a:t>Average person is willing to pay $20</a:t>
            </a:r>
          </a:p>
          <a:p>
            <a:pPr lvl="4">
              <a:lnSpc>
                <a:spcPct val="100000"/>
              </a:lnSpc>
              <a:spcAft>
                <a:spcPts val="1200"/>
              </a:spcAft>
            </a:pPr>
            <a:r>
              <a:rPr lang="en-US" sz="2000" b="1" dirty="0"/>
              <a:t>VSL based on WTP = 100,000 * $20 = $2,000,000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i="1" dirty="0"/>
              <a:t>Done for adults only</a:t>
            </a:r>
            <a:br>
              <a:rPr lang="en-US" sz="2000" i="1" dirty="0"/>
            </a:br>
            <a:endParaRPr lang="en-US" sz="2000" b="1" dirty="0"/>
          </a:p>
          <a:p>
            <a:pPr indent="-234000">
              <a:lnSpc>
                <a:spcPct val="100000"/>
              </a:lnSpc>
            </a:pPr>
            <a:r>
              <a:rPr lang="en-US" sz="2000" dirty="0"/>
              <a:t>3. </a:t>
            </a:r>
            <a:r>
              <a:rPr lang="en-US" sz="2000" b="1" dirty="0"/>
              <a:t>Children’s health (Liu et.al, 2000)</a:t>
            </a:r>
          </a:p>
          <a:p>
            <a:pPr lvl="3">
              <a:lnSpc>
                <a:spcPct val="100000"/>
              </a:lnSpc>
              <a:spcAft>
                <a:spcPts val="1200"/>
              </a:spcAft>
            </a:pPr>
            <a:r>
              <a:rPr lang="en-US" sz="2000" dirty="0"/>
              <a:t>Mother’s WTP for child’s health is greater than for their own</a:t>
            </a:r>
          </a:p>
          <a:p>
            <a:pPr lvl="5">
              <a:lnSpc>
                <a:spcPct val="100000"/>
              </a:lnSpc>
              <a:spcAft>
                <a:spcPts val="1200"/>
              </a:spcAft>
            </a:pPr>
            <a:r>
              <a:rPr lang="en-US" sz="2000" b="1" dirty="0"/>
              <a:t>		</a:t>
            </a:r>
            <a:endParaRPr lang="en-US" sz="2000" i="1" dirty="0"/>
          </a:p>
          <a:p>
            <a:pPr lvl="5">
              <a:lnSpc>
                <a:spcPct val="100000"/>
              </a:lnSpc>
              <a:spcAft>
                <a:spcPts val="1200"/>
              </a:spcAft>
            </a:pPr>
            <a:endParaRPr lang="en-US" sz="2000" i="1" dirty="0"/>
          </a:p>
          <a:p>
            <a:pPr lvl="5">
              <a:lnSpc>
                <a:spcPct val="100000"/>
              </a:lnSpc>
              <a:spcAft>
                <a:spcPts val="1200"/>
              </a:spcAft>
            </a:pPr>
            <a:r>
              <a:rPr lang="en-US" sz="2000" i="1" dirty="0"/>
              <a:t>	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 marL="5197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240483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3C57-04FB-1940-7CE4-5A30CFFD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190556"/>
            <a:ext cx="8712496" cy="624000"/>
          </a:xfrm>
        </p:spPr>
        <p:txBody>
          <a:bodyPr/>
          <a:lstStyle/>
          <a:p>
            <a:pPr>
              <a:lnSpc>
                <a:spcPct val="100000"/>
              </a:lnSpc>
              <a:buSzPct val="100000"/>
            </a:pPr>
            <a:r>
              <a:rPr lang="en-US" sz="2800" b="0" dirty="0"/>
              <a:t>Methods of Estimating Benefits: Willingness to Pay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DAC1F-F1F7-D19C-CEC2-DDC1D486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Cost-Benefit Analysis | Mihail Chifligarov | Environmental economics | </a:t>
            </a:r>
            <a:r>
              <a:rPr lang="en-US" dirty="0" err="1"/>
              <a:t>WiSe</a:t>
            </a:r>
            <a:r>
              <a:rPr lang="en-US" dirty="0"/>
              <a:t> 24/25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05FF6-679D-3A19-1555-98A2E56A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en-US" smtClean="0"/>
              <a:pPr/>
              <a:t>12</a:t>
            </a:fld>
            <a:r>
              <a:rPr lang="en-US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E70B70-9CDF-0206-10B2-603C5E59B997}"/>
              </a:ext>
            </a:extLst>
          </p:cNvPr>
          <p:cNvSpPr txBox="1">
            <a:spLocks/>
          </p:cNvSpPr>
          <p:nvPr/>
        </p:nvSpPr>
        <p:spPr>
          <a:xfrm>
            <a:off x="390577" y="980728"/>
            <a:ext cx="8753423" cy="48965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ct val="75000"/>
              <a:buFont typeface="Arial" panose="020B0604020202020204" pitchFamily="34" charset="0"/>
              <a:buNone/>
              <a:defRPr sz="15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68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02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+mj-lt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800"/>
              </a:spcAft>
              <a:buSzPct val="100000"/>
            </a:pPr>
            <a:r>
              <a:rPr lang="en-US" sz="2400" dirty="0"/>
              <a:t>WTP: Market prices of goods (Revealed Preferences)</a:t>
            </a:r>
          </a:p>
          <a:p>
            <a:pPr algn="ctr">
              <a:lnSpc>
                <a:spcPct val="100000"/>
              </a:lnSpc>
              <a:spcAft>
                <a:spcPts val="1800"/>
              </a:spcAft>
              <a:buSzPct val="100000"/>
            </a:pPr>
            <a:r>
              <a:rPr lang="en-US" sz="2000" dirty="0"/>
              <a:t>Variation in price of goods affected by environmental characteristics</a:t>
            </a:r>
            <a:br>
              <a:rPr lang="en-US" sz="2000" dirty="0"/>
            </a:br>
            <a:r>
              <a:rPr lang="en-US" sz="2000" dirty="0"/>
              <a:t> = </a:t>
            </a:r>
            <a:br>
              <a:rPr lang="en-US" sz="2000" dirty="0"/>
            </a:br>
            <a:r>
              <a:rPr lang="en-US" sz="2000" dirty="0"/>
              <a:t>WTP for these environmental characteristics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Industrial Wage Rates</a:t>
            </a:r>
          </a:p>
          <a:p>
            <a:pPr lvl="4">
              <a:lnSpc>
                <a:spcPct val="100000"/>
              </a:lnSpc>
            </a:pPr>
            <a:r>
              <a:rPr lang="en-US" sz="2000" dirty="0"/>
              <a:t>Measure wages in two similar industries</a:t>
            </a:r>
          </a:p>
          <a:p>
            <a:pPr lvl="4">
              <a:lnSpc>
                <a:spcPct val="100000"/>
              </a:lnSpc>
            </a:pPr>
            <a:r>
              <a:rPr lang="en-US" sz="2000" dirty="0"/>
              <a:t>Only difference is the risk factor (e.g., air quality)</a:t>
            </a:r>
          </a:p>
          <a:p>
            <a:pPr lvl="4">
              <a:lnSpc>
                <a:spcPct val="100000"/>
              </a:lnSpc>
            </a:pPr>
            <a:r>
              <a:rPr lang="en-US" sz="2000" dirty="0"/>
              <a:t>Wage-rate differentials = value people place on removal of risk factor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Travel Costs</a:t>
            </a:r>
          </a:p>
          <a:p>
            <a:pPr lvl="4">
              <a:lnSpc>
                <a:spcPct val="100000"/>
              </a:lnSpc>
            </a:pPr>
            <a:r>
              <a:rPr lang="en-US" sz="2000" dirty="0"/>
              <a:t>Sample data from multiple sites with different characteristics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House Prices</a:t>
            </a:r>
          </a:p>
          <a:p>
            <a:pPr lvl="4">
              <a:lnSpc>
                <a:spcPct val="100000"/>
              </a:lnSpc>
            </a:pPr>
            <a:r>
              <a:rPr lang="en-US" sz="2000" dirty="0"/>
              <a:t>Can also measure implied </a:t>
            </a:r>
            <a:r>
              <a:rPr lang="en-US" sz="2000" b="1" dirty="0"/>
              <a:t>VSL</a:t>
            </a:r>
          </a:p>
          <a:p>
            <a:pPr marL="576900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 marL="5197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052582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3C57-04FB-1940-7CE4-5A30CFFD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190556"/>
            <a:ext cx="8712496" cy="624000"/>
          </a:xfrm>
        </p:spPr>
        <p:txBody>
          <a:bodyPr/>
          <a:lstStyle/>
          <a:p>
            <a:pPr>
              <a:lnSpc>
                <a:spcPct val="100000"/>
              </a:lnSpc>
              <a:buSzPct val="100000"/>
            </a:pPr>
            <a:r>
              <a:rPr lang="en-US" sz="2800" b="0" dirty="0"/>
              <a:t>Methods of Estimating Benefits: Willingness to Pay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DAC1F-F1F7-D19C-CEC2-DDC1D486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Cost-Benefit Analysis | Mihail Chifligarov | Environmental economics | </a:t>
            </a:r>
            <a:r>
              <a:rPr lang="en-US" dirty="0" err="1"/>
              <a:t>WiSe</a:t>
            </a:r>
            <a:r>
              <a:rPr lang="en-US" dirty="0"/>
              <a:t> 24/25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05FF6-679D-3A19-1555-98A2E56A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en-US" smtClean="0"/>
              <a:pPr/>
              <a:t>13</a:t>
            </a:fld>
            <a:r>
              <a:rPr lang="en-US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E70B70-9CDF-0206-10B2-603C5E59B997}"/>
              </a:ext>
            </a:extLst>
          </p:cNvPr>
          <p:cNvSpPr txBox="1">
            <a:spLocks/>
          </p:cNvSpPr>
          <p:nvPr/>
        </p:nvSpPr>
        <p:spPr>
          <a:xfrm>
            <a:off x="390577" y="980728"/>
            <a:ext cx="8753423" cy="48965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ct val="75000"/>
              <a:buFont typeface="Arial" panose="020B0604020202020204" pitchFamily="34" charset="0"/>
              <a:buNone/>
              <a:defRPr sz="15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68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02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+mj-lt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800"/>
              </a:spcAft>
              <a:buSzPct val="100000"/>
            </a:pPr>
            <a:r>
              <a:rPr lang="en-US" sz="2400" dirty="0"/>
              <a:t>WTP: Conduct surveys (Stated Preferences)</a:t>
            </a:r>
          </a:p>
          <a:p>
            <a:pPr>
              <a:lnSpc>
                <a:spcPct val="100000"/>
              </a:lnSpc>
              <a:buSzPct val="100000"/>
            </a:pPr>
            <a:r>
              <a:rPr lang="en-US" sz="2000" dirty="0"/>
              <a:t>Contingent Valuation – </a:t>
            </a:r>
            <a:r>
              <a:rPr lang="en-US" sz="2000" b="0" dirty="0"/>
              <a:t>Ask people how much they would be willing to pay in a contingent situation.</a:t>
            </a:r>
            <a:endParaRPr lang="en-US" sz="2000" dirty="0"/>
          </a:p>
          <a:p>
            <a:pPr lvl="3">
              <a:lnSpc>
                <a:spcPct val="100000"/>
              </a:lnSpc>
            </a:pPr>
            <a:r>
              <a:rPr lang="en-US" sz="2000" b="1" dirty="0"/>
              <a:t>Valuing an Environmental Amenity</a:t>
            </a:r>
          </a:p>
          <a:p>
            <a:pPr lvl="4">
              <a:lnSpc>
                <a:spcPct val="100000"/>
              </a:lnSpc>
            </a:pPr>
            <a:r>
              <a:rPr lang="en-US" sz="2000" dirty="0"/>
              <a:t>Clear definition of the feature / amenity</a:t>
            </a:r>
          </a:p>
          <a:p>
            <a:pPr lvl="4">
              <a:lnSpc>
                <a:spcPct val="100000"/>
              </a:lnSpc>
            </a:pPr>
            <a:r>
              <a:rPr lang="en-US" sz="2000" dirty="0"/>
              <a:t>Set of questions about relevant features of the respondent</a:t>
            </a:r>
          </a:p>
          <a:p>
            <a:pPr lvl="4">
              <a:lnSpc>
                <a:spcPct val="100000"/>
              </a:lnSpc>
            </a:pPr>
            <a:r>
              <a:rPr lang="en-US" sz="2000" dirty="0"/>
              <a:t>WTP Elicitation: reveal the </a:t>
            </a:r>
            <a:r>
              <a:rPr lang="en-US" sz="2000" b="1" dirty="0"/>
              <a:t>maximum amount </a:t>
            </a:r>
            <a:r>
              <a:rPr lang="en-US" sz="2000" dirty="0"/>
              <a:t>they would pay rather than go without the amenity</a:t>
            </a:r>
          </a:p>
          <a:p>
            <a:pPr marL="1044900" lvl="4" indent="-342900">
              <a:lnSpc>
                <a:spcPct val="100000"/>
              </a:lnSpc>
              <a:spcAft>
                <a:spcPts val="1200"/>
              </a:spcAft>
            </a:pPr>
            <a:r>
              <a:rPr lang="en-US" sz="2000" dirty="0"/>
              <a:t>Directly asking / Bidding games / Range of Values</a:t>
            </a:r>
          </a:p>
          <a:p>
            <a:pPr lvl="3">
              <a:lnSpc>
                <a:spcPct val="100000"/>
              </a:lnSpc>
            </a:pPr>
            <a:r>
              <a:rPr lang="en-US" sz="2000" b="1" dirty="0"/>
              <a:t>Valuing Health Outcomes</a:t>
            </a:r>
          </a:p>
          <a:p>
            <a:pPr lvl="4">
              <a:lnSpc>
                <a:spcPct val="100000"/>
              </a:lnSpc>
            </a:pPr>
            <a:r>
              <a:rPr lang="en-US" sz="2000" dirty="0"/>
              <a:t>WTP to avoid premature mortality (similar to estimating </a:t>
            </a:r>
            <a:r>
              <a:rPr lang="en-US" sz="2000" b="1" dirty="0"/>
              <a:t>VSL</a:t>
            </a:r>
            <a:r>
              <a:rPr lang="en-US" sz="2000" dirty="0"/>
              <a:t>)</a:t>
            </a:r>
          </a:p>
          <a:p>
            <a:pPr lvl="4">
              <a:lnSpc>
                <a:spcPct val="100000"/>
              </a:lnSpc>
            </a:pPr>
            <a:r>
              <a:rPr lang="en-US" sz="2000" dirty="0"/>
              <a:t>WTP to achieve reductions in morbidity</a:t>
            </a:r>
          </a:p>
          <a:p>
            <a:pPr marL="576900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 marL="5197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754504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3C57-04FB-1940-7CE4-5A30CFFD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190556"/>
            <a:ext cx="8712496" cy="502140"/>
          </a:xfrm>
        </p:spPr>
        <p:txBody>
          <a:bodyPr/>
          <a:lstStyle/>
          <a:p>
            <a:pPr>
              <a:lnSpc>
                <a:spcPct val="100000"/>
              </a:lnSpc>
              <a:buSzPct val="100000"/>
            </a:pPr>
            <a:r>
              <a:rPr lang="en-US" sz="2800" b="0" dirty="0"/>
              <a:t>Methods of Estimating Benefits: Problems in estimation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DAC1F-F1F7-D19C-CEC2-DDC1D486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Cost-Benefit Analysis | Mihail Chifligarov | Environmental economics | </a:t>
            </a:r>
            <a:r>
              <a:rPr lang="en-US" dirty="0" err="1"/>
              <a:t>WiSe</a:t>
            </a:r>
            <a:r>
              <a:rPr lang="en-US" dirty="0"/>
              <a:t> 24/25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05FF6-679D-3A19-1555-98A2E56A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en-US" smtClean="0"/>
              <a:pPr/>
              <a:t>14</a:t>
            </a:fld>
            <a:r>
              <a:rPr lang="en-US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E70B70-9CDF-0206-10B2-603C5E59B997}"/>
              </a:ext>
            </a:extLst>
          </p:cNvPr>
          <p:cNvSpPr txBox="1">
            <a:spLocks/>
          </p:cNvSpPr>
          <p:nvPr/>
        </p:nvSpPr>
        <p:spPr>
          <a:xfrm>
            <a:off x="390577" y="908720"/>
            <a:ext cx="8753423" cy="49685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ct val="75000"/>
              <a:buFont typeface="Arial" panose="020B0604020202020204" pitchFamily="34" charset="0"/>
              <a:buNone/>
              <a:defRPr sz="15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68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02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+mj-lt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buSzPct val="100000"/>
              <a:buAutoNum type="arabicPeriod"/>
            </a:pPr>
            <a:r>
              <a:rPr lang="en-US" sz="2000" dirty="0"/>
              <a:t>Discounting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Tendency to undervalue future problems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Necessary to properly prioritize issues</a:t>
            </a:r>
          </a:p>
          <a:p>
            <a:pPr lvl="4">
              <a:lnSpc>
                <a:spcPct val="100000"/>
              </a:lnSpc>
            </a:pPr>
            <a:r>
              <a:rPr lang="en-US" sz="2000" dirty="0"/>
              <a:t>Must not lead to a reduction in long-term environmental capital</a:t>
            </a:r>
          </a:p>
          <a:p>
            <a:pPr lvl="4">
              <a:lnSpc>
                <a:spcPct val="100000"/>
              </a:lnSpc>
              <a:spcAft>
                <a:spcPts val="1200"/>
              </a:spcAft>
            </a:pPr>
            <a:r>
              <a:rPr lang="en-US" sz="2000" dirty="0"/>
              <a:t>Optimally combined with the idea of sustainability</a:t>
            </a:r>
          </a:p>
          <a:p>
            <a:pPr marL="266700" indent="-266700">
              <a:lnSpc>
                <a:spcPct val="100000"/>
              </a:lnSpc>
              <a:buSzPct val="100000"/>
              <a:buAutoNum type="arabicPeriod"/>
            </a:pPr>
            <a:r>
              <a:rPr lang="en-US" sz="2000" dirty="0"/>
              <a:t>Willingness-To-Pay vs Willingness-To-Accept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Theoretically there should be (almost) no difference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Discrepancies in studies – </a:t>
            </a:r>
            <a:r>
              <a:rPr lang="en-US" sz="2000" b="1" dirty="0"/>
              <a:t>WTA &gt; WTP</a:t>
            </a:r>
          </a:p>
          <a:p>
            <a:pPr lvl="3">
              <a:lnSpc>
                <a:spcPct val="100000"/>
              </a:lnSpc>
              <a:spcAft>
                <a:spcPts val="1200"/>
              </a:spcAft>
            </a:pPr>
            <a:r>
              <a:rPr lang="en-US" sz="2000" dirty="0"/>
              <a:t>Responses are contingent on phrasing / framing</a:t>
            </a:r>
          </a:p>
          <a:p>
            <a:pPr marL="266700" indent="-266700">
              <a:lnSpc>
                <a:spcPct val="100000"/>
              </a:lnSpc>
              <a:buSzPct val="100000"/>
              <a:buAutoNum type="arabicPeriod"/>
            </a:pPr>
            <a:r>
              <a:rPr lang="en-US" sz="2000" dirty="0"/>
              <a:t>Estimating Nouse Values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Environmental factors don’t have use values</a:t>
            </a:r>
          </a:p>
          <a:p>
            <a:pPr marL="5197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266329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3C57-04FB-1940-7CE4-5A30CFFD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190556"/>
            <a:ext cx="7560000" cy="624000"/>
          </a:xfrm>
        </p:spPr>
        <p:txBody>
          <a:bodyPr/>
          <a:lstStyle/>
          <a:p>
            <a:pPr>
              <a:lnSpc>
                <a:spcPct val="100000"/>
              </a:lnSpc>
              <a:buSzPct val="100000"/>
            </a:pPr>
            <a:r>
              <a:rPr lang="de-DE" sz="2800" b="0" dirty="0"/>
              <a:t>Cost-Benefit Analysis: Estimating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F7229-00E9-AD1F-91C2-D6A2B91E1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00" y="1340768"/>
            <a:ext cx="8579341" cy="33843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Cost: Expenditure of resources / inputs to produce a good or service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Importance of accurately measuring costs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Under-/Overestimating costs is as detrimental as over-/underestimating benefits</a:t>
            </a:r>
          </a:p>
          <a:p>
            <a:pPr lvl="3">
              <a:lnSpc>
                <a:spcPct val="100000"/>
              </a:lnSpc>
            </a:pP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b="1" dirty="0"/>
              <a:t>Total costs should always reflect the </a:t>
            </a:r>
            <a:r>
              <a:rPr lang="en-US" sz="2000" b="1" i="1" dirty="0"/>
              <a:t>least </a:t>
            </a:r>
            <a:r>
              <a:rPr lang="en-US" sz="2000" b="1" dirty="0"/>
              <a:t>costs necessary to achieve the goal.</a:t>
            </a:r>
            <a:endParaRPr lang="en-US" sz="2000" b="1" i="1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 marL="5197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dirty="0"/>
          </a:p>
          <a:p>
            <a:pPr>
              <a:lnSpc>
                <a:spcPct val="100000"/>
              </a:lnSpc>
            </a:pPr>
            <a:endParaRPr lang="en-US" sz="1800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DAC1F-F1F7-D19C-CEC2-DDC1D486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Cost-Benefit Analysis | Mihail Chifligarov | Environmental economics | </a:t>
            </a:r>
            <a:r>
              <a:rPr lang="de-DE" dirty="0" err="1"/>
              <a:t>WiSe</a:t>
            </a:r>
            <a:r>
              <a:rPr lang="de-DE" dirty="0"/>
              <a:t> 24/25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05FF6-679D-3A19-1555-98A2E56A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15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4139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3C57-04FB-1940-7CE4-5A30CFFD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190556"/>
            <a:ext cx="7560000" cy="624000"/>
          </a:xfrm>
        </p:spPr>
        <p:txBody>
          <a:bodyPr/>
          <a:lstStyle/>
          <a:p>
            <a:pPr>
              <a:lnSpc>
                <a:spcPct val="100000"/>
              </a:lnSpc>
              <a:buSzPct val="100000"/>
            </a:pPr>
            <a:r>
              <a:rPr lang="de-DE" sz="2800" b="0" dirty="0"/>
              <a:t>Estimating Costs: General Considerations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DAC1F-F1F7-D19C-CEC2-DDC1D486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Cost-Benefit Analysis | Mihail Chifligarov | Environmental economics | </a:t>
            </a:r>
            <a:r>
              <a:rPr lang="de-DE" dirty="0" err="1"/>
              <a:t>WiSe</a:t>
            </a:r>
            <a:r>
              <a:rPr lang="de-DE" dirty="0"/>
              <a:t> 24/25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05FF6-679D-3A19-1555-98A2E56A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16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91CE91-90D4-3EC0-9E76-8D792FDC315F}"/>
              </a:ext>
            </a:extLst>
          </p:cNvPr>
          <p:cNvSpPr txBox="1">
            <a:spLocks/>
          </p:cNvSpPr>
          <p:nvPr/>
        </p:nvSpPr>
        <p:spPr>
          <a:xfrm>
            <a:off x="390577" y="908720"/>
            <a:ext cx="8753423" cy="49685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ct val="75000"/>
              <a:buFont typeface="Arial" panose="020B0604020202020204" pitchFamily="34" charset="0"/>
              <a:buNone/>
              <a:defRPr sz="15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68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02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+mj-lt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Aft>
                <a:spcPts val="600"/>
              </a:spcAft>
              <a:buSzPct val="100000"/>
              <a:buAutoNum type="arabicPeriod"/>
            </a:pPr>
            <a:r>
              <a:rPr lang="en-US" sz="2000" dirty="0"/>
              <a:t>Multiple levels of analysis 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Costs to a </a:t>
            </a:r>
            <a:r>
              <a:rPr lang="en-US" sz="2000" b="1" dirty="0"/>
              <a:t>single community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Costs to an </a:t>
            </a:r>
            <a:r>
              <a:rPr lang="en-US" sz="2000" b="1" dirty="0"/>
              <a:t>industry / region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Costs to an </a:t>
            </a:r>
            <a:r>
              <a:rPr lang="en-US" sz="2000" b="1" dirty="0"/>
              <a:t>entire economy</a:t>
            </a:r>
          </a:p>
          <a:p>
            <a:pPr marL="266700" indent="-266700">
              <a:lnSpc>
                <a:spcPct val="100000"/>
              </a:lnSpc>
              <a:spcAft>
                <a:spcPts val="600"/>
              </a:spcAft>
              <a:buSzPct val="100000"/>
              <a:buAutoNum type="arabicPeriod"/>
            </a:pPr>
            <a:r>
              <a:rPr lang="en-US" sz="2000" dirty="0"/>
              <a:t>With/Without Principle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Compare costs </a:t>
            </a:r>
            <a:r>
              <a:rPr lang="en-US" sz="2000" b="1" dirty="0"/>
              <a:t>with/without </a:t>
            </a:r>
            <a:r>
              <a:rPr lang="en-US" sz="2000" dirty="0"/>
              <a:t>the new regulations, </a:t>
            </a:r>
            <a:r>
              <a:rPr lang="en-US" sz="2000" b="1" dirty="0"/>
              <a:t>not before/after</a:t>
            </a:r>
          </a:p>
          <a:p>
            <a:pPr lvl="4">
              <a:lnSpc>
                <a:spcPct val="100000"/>
              </a:lnSpc>
            </a:pPr>
            <a:r>
              <a:rPr lang="en-US" sz="2000" dirty="0"/>
              <a:t>Costs can increase due to other future factors</a:t>
            </a:r>
          </a:p>
          <a:p>
            <a:pPr lvl="4">
              <a:lnSpc>
                <a:spcPct val="100000"/>
              </a:lnSpc>
            </a:pPr>
            <a:r>
              <a:rPr lang="en-US" sz="2000" b="1" dirty="0"/>
              <a:t>True Added Costs </a:t>
            </a:r>
            <a:r>
              <a:rPr lang="en-US" sz="2000" dirty="0"/>
              <a:t>= Costs with regulation – Costs without regulation</a:t>
            </a:r>
          </a:p>
          <a:p>
            <a:pPr marL="266700" indent="-266700">
              <a:lnSpc>
                <a:spcPct val="100000"/>
              </a:lnSpc>
              <a:spcAft>
                <a:spcPts val="600"/>
              </a:spcAft>
              <a:buSzPct val="100000"/>
              <a:buAutoNum type="arabicPeriod"/>
            </a:pPr>
            <a:r>
              <a:rPr lang="en-US" sz="2000" dirty="0"/>
              <a:t>Private and Social Costs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Private Costs – Costs experienced by the deciding party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Social Costs – All costs of the action (incl. private + external costs)</a:t>
            </a:r>
          </a:p>
          <a:p>
            <a:pPr marL="263525" indent="-263525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sz="2000" dirty="0"/>
              <a:t>Distribution of Costs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How are the costs distributed among different groups in society</a:t>
            </a:r>
          </a:p>
          <a:p>
            <a:pPr marL="263525" indent="-263525">
              <a:lnSpc>
                <a:spcPct val="100000"/>
              </a:lnSpc>
              <a:buSzPct val="100000"/>
              <a:buFont typeface="+mj-lt"/>
              <a:buAutoNum type="arabicPeriod"/>
            </a:pPr>
            <a:endParaRPr lang="en-US" sz="2000" dirty="0"/>
          </a:p>
          <a:p>
            <a:pPr marL="5197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783102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3C57-04FB-1940-7CE4-5A30CFFD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190556"/>
            <a:ext cx="7560000" cy="624000"/>
          </a:xfrm>
        </p:spPr>
        <p:txBody>
          <a:bodyPr/>
          <a:lstStyle/>
          <a:p>
            <a:pPr>
              <a:lnSpc>
                <a:spcPct val="100000"/>
              </a:lnSpc>
              <a:buSzPct val="100000"/>
            </a:pPr>
            <a:r>
              <a:rPr lang="en-US" sz="2800" b="0" dirty="0"/>
              <a:t>Estimating Costs: Types of Costs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DAC1F-F1F7-D19C-CEC2-DDC1D486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Cost-Benefit Analysis | Mihail Chifligarov | Environmental economics | </a:t>
            </a:r>
            <a:r>
              <a:rPr lang="de-DE" dirty="0" err="1"/>
              <a:t>WiSe</a:t>
            </a:r>
            <a:r>
              <a:rPr lang="de-DE" dirty="0"/>
              <a:t> 24/25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05FF6-679D-3A19-1555-98A2E56A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17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91CE91-90D4-3EC0-9E76-8D792FDC315F}"/>
              </a:ext>
            </a:extLst>
          </p:cNvPr>
          <p:cNvSpPr txBox="1">
            <a:spLocks/>
          </p:cNvSpPr>
          <p:nvPr/>
        </p:nvSpPr>
        <p:spPr>
          <a:xfrm>
            <a:off x="390577" y="908720"/>
            <a:ext cx="8753423" cy="49685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ct val="75000"/>
              <a:buFont typeface="Arial" panose="020B0604020202020204" pitchFamily="34" charset="0"/>
              <a:buNone/>
              <a:defRPr sz="15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68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02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+mj-lt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Aft>
                <a:spcPts val="600"/>
              </a:spcAft>
              <a:buSzPct val="100000"/>
              <a:buAutoNum type="arabicPeriod"/>
            </a:pPr>
            <a:r>
              <a:rPr lang="en-US" sz="2000" dirty="0"/>
              <a:t>Opportunity Costs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The </a:t>
            </a:r>
            <a:r>
              <a:rPr lang="en-US" sz="2000" b="1" dirty="0"/>
              <a:t>maximum value </a:t>
            </a:r>
            <a:r>
              <a:rPr lang="en-US" sz="2000" dirty="0"/>
              <a:t>of other outputs that could have been </a:t>
            </a:r>
            <a:r>
              <a:rPr lang="en-US" sz="2000" b="1" dirty="0"/>
              <a:t>otherwise produced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Negative externalities </a:t>
            </a:r>
            <a:r>
              <a:rPr lang="en-US" sz="2000" b="1" dirty="0"/>
              <a:t>must be evaluated and included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Viewpoint matters (e.g., Taxes – costs for firm, but not for society)</a:t>
            </a:r>
          </a:p>
          <a:p>
            <a:pPr lvl="3">
              <a:lnSpc>
                <a:spcPct val="100000"/>
              </a:lnSpc>
            </a:pPr>
            <a:r>
              <a:rPr lang="en-US" sz="2000" b="1" dirty="0"/>
              <a:t>Transfer payments </a:t>
            </a:r>
            <a:r>
              <a:rPr lang="en-US" sz="2000" dirty="0"/>
              <a:t>are </a:t>
            </a:r>
            <a:r>
              <a:rPr lang="en-US" sz="2000" b="1" dirty="0"/>
              <a:t>excluded</a:t>
            </a:r>
          </a:p>
          <a:p>
            <a:pPr lvl="4">
              <a:lnSpc>
                <a:spcPct val="100000"/>
              </a:lnSpc>
              <a:spcAft>
                <a:spcPts val="1800"/>
              </a:spcAft>
            </a:pPr>
            <a:r>
              <a:rPr lang="en-US" sz="2000" dirty="0"/>
              <a:t>Polluting firms pay emission taxes, that go to beneficiaries</a:t>
            </a:r>
          </a:p>
          <a:p>
            <a:pPr marL="266700" indent="-266700">
              <a:lnSpc>
                <a:spcPct val="100000"/>
              </a:lnSpc>
              <a:spcAft>
                <a:spcPts val="600"/>
              </a:spcAft>
              <a:buSzPct val="100000"/>
              <a:buAutoNum type="arabicPeriod"/>
            </a:pPr>
            <a:r>
              <a:rPr lang="en-US" sz="2000" dirty="0"/>
              <a:t>Environmental Costs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Environmental protection programs </a:t>
            </a:r>
            <a:r>
              <a:rPr lang="en-US" sz="2000" b="1" dirty="0"/>
              <a:t>can result </a:t>
            </a:r>
            <a:r>
              <a:rPr lang="en-US" sz="2000" dirty="0"/>
              <a:t>in further environmental costs (in another medium)</a:t>
            </a:r>
          </a:p>
          <a:p>
            <a:pPr lvl="4">
              <a:lnSpc>
                <a:spcPct val="100000"/>
              </a:lnSpc>
            </a:pPr>
            <a:r>
              <a:rPr lang="en-US" sz="2000" dirty="0"/>
              <a:t>Reducing solid waste =&gt; increase in air pollution (due to incineration)</a:t>
            </a:r>
          </a:p>
          <a:p>
            <a:pPr lvl="4">
              <a:lnSpc>
                <a:spcPct val="100000"/>
              </a:lnSpc>
            </a:pPr>
            <a:r>
              <a:rPr lang="en-US" sz="2000" dirty="0"/>
              <a:t>Recycling taxes =&gt; ‘midnight dumping’ (illegal disposal)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Mitigation can be planned – results in </a:t>
            </a:r>
            <a:r>
              <a:rPr lang="en-US" sz="2000" b="1" dirty="0"/>
              <a:t>mitigation costs</a:t>
            </a:r>
          </a:p>
          <a:p>
            <a:pPr marL="5197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298646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3C57-04FB-1940-7CE4-5A30CFFD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190556"/>
            <a:ext cx="7560000" cy="624000"/>
          </a:xfrm>
        </p:spPr>
        <p:txBody>
          <a:bodyPr/>
          <a:lstStyle/>
          <a:p>
            <a:pPr>
              <a:lnSpc>
                <a:spcPct val="100000"/>
              </a:lnSpc>
              <a:buSzPct val="100000"/>
            </a:pPr>
            <a:r>
              <a:rPr lang="en-US" sz="2800" b="0" dirty="0"/>
              <a:t>Estimating Costs: Types of Costs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DAC1F-F1F7-D19C-CEC2-DDC1D486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Cost-Benefit Analysis | Mihail Chifligarov | Environmental economics | </a:t>
            </a:r>
            <a:r>
              <a:rPr lang="de-DE" dirty="0" err="1"/>
              <a:t>WiSe</a:t>
            </a:r>
            <a:r>
              <a:rPr lang="de-DE" dirty="0"/>
              <a:t> 24/25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05FF6-679D-3A19-1555-98A2E56A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18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91CE91-90D4-3EC0-9E76-8D792FDC315F}"/>
              </a:ext>
            </a:extLst>
          </p:cNvPr>
          <p:cNvSpPr txBox="1">
            <a:spLocks/>
          </p:cNvSpPr>
          <p:nvPr/>
        </p:nvSpPr>
        <p:spPr>
          <a:xfrm>
            <a:off x="390577" y="908720"/>
            <a:ext cx="8753423" cy="49685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ct val="75000"/>
              <a:buFont typeface="Arial" panose="020B0604020202020204" pitchFamily="34" charset="0"/>
              <a:buNone/>
              <a:defRPr sz="15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68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02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+mj-lt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>
              <a:lnSpc>
                <a:spcPct val="100000"/>
              </a:lnSpc>
              <a:spcAft>
                <a:spcPts val="600"/>
              </a:spcAft>
              <a:buSzPct val="100000"/>
              <a:buFont typeface="+mj-lt"/>
              <a:buAutoNum type="arabicPeriod" startAt="3"/>
            </a:pPr>
            <a:r>
              <a:rPr lang="en-US" sz="2000" dirty="0"/>
              <a:t>Enforcement Costs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Resources for audits, monitoring, and sanctions</a:t>
            </a:r>
          </a:p>
          <a:p>
            <a:pPr lvl="3">
              <a:lnSpc>
                <a:spcPct val="100000"/>
              </a:lnSpc>
              <a:spcAft>
                <a:spcPts val="1200"/>
              </a:spcAft>
            </a:pPr>
            <a:r>
              <a:rPr lang="en-US" sz="2000" dirty="0"/>
              <a:t>Opportunity costs due to reallocating resources </a:t>
            </a:r>
          </a:p>
          <a:p>
            <a:pPr marL="266700" indent="-266700">
              <a:lnSpc>
                <a:spcPct val="100000"/>
              </a:lnSpc>
              <a:spcAft>
                <a:spcPts val="600"/>
              </a:spcAft>
              <a:buSzPct val="100000"/>
              <a:buAutoNum type="arabicPeriod" startAt="3"/>
            </a:pPr>
            <a:r>
              <a:rPr lang="en-US" sz="2000" dirty="0"/>
              <a:t>Costs of Single Facilities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Up-Front + Capital + Annual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Environmental Costs (optional)</a:t>
            </a:r>
          </a:p>
          <a:p>
            <a:pPr lvl="4">
              <a:lnSpc>
                <a:spcPct val="100000"/>
              </a:lnSpc>
            </a:pPr>
            <a:r>
              <a:rPr lang="en-US" sz="2000" dirty="0"/>
              <a:t>Vary greatly from site to site</a:t>
            </a:r>
          </a:p>
          <a:p>
            <a:pPr lvl="4">
              <a:lnSpc>
                <a:spcPct val="100000"/>
              </a:lnSpc>
              <a:spcAft>
                <a:spcPts val="1200"/>
              </a:spcAft>
            </a:pPr>
            <a:r>
              <a:rPr lang="en-US" sz="2000" dirty="0"/>
              <a:t>Hard to accurately model</a:t>
            </a:r>
          </a:p>
          <a:p>
            <a:pPr marL="263525" indent="-263525">
              <a:lnSpc>
                <a:spcPct val="100000"/>
              </a:lnSpc>
              <a:buSzPct val="100000"/>
              <a:buFont typeface="+mj-lt"/>
              <a:buAutoNum type="arabicPeriod" startAt="3"/>
            </a:pPr>
            <a:r>
              <a:rPr lang="en-US" sz="2000" dirty="0"/>
              <a:t>Costs of Local Regulation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If regulation affects only one </a:t>
            </a:r>
            <a:br>
              <a:rPr lang="en-US" sz="2000" dirty="0"/>
            </a:br>
            <a:r>
              <a:rPr lang="en-US" sz="2000" dirty="0"/>
              <a:t>firm and employment is high</a:t>
            </a:r>
          </a:p>
          <a:p>
            <a:pPr lvl="4">
              <a:lnSpc>
                <a:spcPct val="100000"/>
              </a:lnSpc>
            </a:pPr>
            <a:r>
              <a:rPr lang="en-US" sz="2000" dirty="0"/>
              <a:t>Small social costs</a:t>
            </a:r>
          </a:p>
          <a:p>
            <a:pPr lvl="4">
              <a:lnSpc>
                <a:spcPct val="100000"/>
              </a:lnSpc>
            </a:pPr>
            <a:r>
              <a:rPr lang="en-US" sz="2000" dirty="0"/>
              <a:t>Community perspective: High costs </a:t>
            </a:r>
          </a:p>
          <a:p>
            <a:pPr marL="457200" lvl="1" indent="-457200">
              <a:lnSpc>
                <a:spcPct val="100000"/>
              </a:lnSpc>
              <a:buFont typeface="+mj-lt"/>
              <a:buAutoNum type="arabicPeriod"/>
            </a:pPr>
            <a:endParaRPr lang="en-US" sz="2000" dirty="0"/>
          </a:p>
          <a:p>
            <a:pPr marL="5197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D93B45-5818-44A1-FDC4-44CD173D4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2060848"/>
            <a:ext cx="4571463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66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3C57-04FB-1940-7CE4-5A30CFFD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190556"/>
            <a:ext cx="7560000" cy="624000"/>
          </a:xfrm>
        </p:spPr>
        <p:txBody>
          <a:bodyPr/>
          <a:lstStyle/>
          <a:p>
            <a:pPr>
              <a:lnSpc>
                <a:spcPct val="100000"/>
              </a:lnSpc>
              <a:buSzPct val="100000"/>
            </a:pPr>
            <a:r>
              <a:rPr lang="en-US" sz="2800" b="0" dirty="0"/>
              <a:t>Estimating Costs: Types of Costs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DAC1F-F1F7-D19C-CEC2-DDC1D486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Cost-Benefit Analysis | Mihail Chifligarov | Environmental economics | </a:t>
            </a:r>
            <a:r>
              <a:rPr lang="de-DE" dirty="0" err="1"/>
              <a:t>WiSe</a:t>
            </a:r>
            <a:r>
              <a:rPr lang="de-DE" dirty="0"/>
              <a:t> 24/25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05FF6-679D-3A19-1555-98A2E56A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19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91CE91-90D4-3EC0-9E76-8D792FDC315F}"/>
              </a:ext>
            </a:extLst>
          </p:cNvPr>
          <p:cNvSpPr txBox="1">
            <a:spLocks/>
          </p:cNvSpPr>
          <p:nvPr/>
        </p:nvSpPr>
        <p:spPr>
          <a:xfrm>
            <a:off x="390577" y="908720"/>
            <a:ext cx="8753423" cy="49685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ct val="75000"/>
              <a:buFont typeface="Arial" panose="020B0604020202020204" pitchFamily="34" charset="0"/>
              <a:buNone/>
              <a:defRPr sz="15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68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02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+mj-lt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>
              <a:lnSpc>
                <a:spcPct val="100000"/>
              </a:lnSpc>
              <a:spcAft>
                <a:spcPts val="600"/>
              </a:spcAft>
              <a:buSzPct val="100000"/>
              <a:buFont typeface="+mj-lt"/>
              <a:buAutoNum type="arabicPeriod" startAt="6"/>
            </a:pPr>
            <a:r>
              <a:rPr lang="en-US" sz="2000" dirty="0"/>
              <a:t>Costs of Regulating an Industry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Opposite outcome from local regulation =&gt; true social opportunity costs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Estimate costs to predict how the affected firms will react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Use </a:t>
            </a:r>
            <a:r>
              <a:rPr lang="en-US" sz="2000" b="1" dirty="0"/>
              <a:t>Cost Surveys </a:t>
            </a:r>
            <a:r>
              <a:rPr lang="en-US" sz="2000" dirty="0"/>
              <a:t>to gather data about one firm and extrapolate it</a:t>
            </a:r>
            <a:endParaRPr lang="en-US" sz="2000" b="1" dirty="0"/>
          </a:p>
          <a:p>
            <a:pPr marL="266700" indent="-266700">
              <a:lnSpc>
                <a:spcPct val="100000"/>
              </a:lnSpc>
              <a:buSzPct val="100000"/>
              <a:buAutoNum type="arabicPeriod" startAt="6"/>
            </a:pPr>
            <a:r>
              <a:rPr lang="en-US" sz="2000" dirty="0"/>
              <a:t>The Effect of Output Adjustments on Costs</a:t>
            </a:r>
          </a:p>
          <a:p>
            <a:pPr>
              <a:lnSpc>
                <a:spcPct val="100000"/>
              </a:lnSpc>
              <a:buSzPct val="100000"/>
            </a:pP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 - Output Adjustments</a:t>
            </a:r>
            <a:endParaRPr lang="en-US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3">
              <a:lnSpc>
                <a:spcPct val="100000"/>
              </a:lnSpc>
            </a:pPr>
            <a:r>
              <a:rPr lang="en-US" sz="2000" dirty="0"/>
              <a:t>When regulating a whole industry, </a:t>
            </a:r>
            <a:r>
              <a:rPr lang="en-US" sz="2000" b="1" dirty="0"/>
              <a:t>market adjustments </a:t>
            </a:r>
            <a:r>
              <a:rPr lang="en-US" sz="2000" dirty="0"/>
              <a:t>must be included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Inelastic Demand </a:t>
            </a:r>
            <a:r>
              <a:rPr lang="en-GB" sz="2000" b="1" i="0" dirty="0">
                <a:solidFill>
                  <a:srgbClr val="003560"/>
                </a:solidFill>
                <a:effectLst/>
                <a:latin typeface="Arial" panose="020B0604020202020204" pitchFamily="34" charset="0"/>
              </a:rPr>
              <a:t>⇒</a:t>
            </a:r>
            <a:r>
              <a:rPr lang="en-US" sz="2000" dirty="0"/>
              <a:t> small reduction in produced quantity </a:t>
            </a:r>
          </a:p>
          <a:p>
            <a:pPr lvl="4">
              <a:lnSpc>
                <a:spcPct val="100000"/>
              </a:lnSpc>
            </a:pPr>
            <a:r>
              <a:rPr lang="en-US" sz="2000" dirty="0"/>
              <a:t>Burden on society ≈ increased cost of current output level</a:t>
            </a:r>
          </a:p>
          <a:p>
            <a:pPr lvl="4">
              <a:lnSpc>
                <a:spcPct val="100000"/>
              </a:lnSpc>
            </a:pPr>
            <a:r>
              <a:rPr lang="en-US" sz="2000" dirty="0"/>
              <a:t>Little adjustment for output in industry; consumers share burden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More Elastic Demand</a:t>
            </a:r>
            <a:r>
              <a:rPr lang="en-GB" sz="2000" b="1" i="0" dirty="0">
                <a:solidFill>
                  <a:srgbClr val="003560"/>
                </a:solidFill>
                <a:effectLst/>
                <a:latin typeface="Arial" panose="020B0604020202020204" pitchFamily="34" charset="0"/>
              </a:rPr>
              <a:t> ⇒</a:t>
            </a:r>
            <a:r>
              <a:rPr lang="en-US" sz="2000" dirty="0"/>
              <a:t> larger reduction in produced quantity</a:t>
            </a:r>
          </a:p>
          <a:p>
            <a:pPr lvl="4">
              <a:lnSpc>
                <a:spcPct val="100000"/>
              </a:lnSpc>
            </a:pPr>
            <a:r>
              <a:rPr lang="en-US" sz="2000" dirty="0"/>
              <a:t>Burden on society ≈ increased cost of new projected output</a:t>
            </a:r>
          </a:p>
          <a:p>
            <a:pPr lvl="4">
              <a:lnSpc>
                <a:spcPct val="100000"/>
              </a:lnSpc>
            </a:pPr>
            <a:r>
              <a:rPr lang="en-US" sz="2000" dirty="0"/>
              <a:t>Larger adjustment in output; burden falls on industry</a:t>
            </a:r>
          </a:p>
          <a:p>
            <a:pPr marL="5197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419643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E55A0-73B3-4565-BA58-ACE5F642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E373E2-E479-4B85-B011-875D0EA60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1224000"/>
            <a:ext cx="7560000" cy="4725280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sz="1800" b="0" dirty="0"/>
              <a:t>Introduction</a:t>
            </a:r>
          </a:p>
          <a:p>
            <a:pPr marL="342900" indent="-342900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sz="1800" b="0" dirty="0"/>
              <a:t>Estimating Benefits</a:t>
            </a:r>
          </a:p>
          <a:p>
            <a:pPr marL="5769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What are benefits?</a:t>
            </a:r>
          </a:p>
          <a:p>
            <a:pPr marL="5769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0" dirty="0"/>
              <a:t>Methods of </a:t>
            </a:r>
            <a:r>
              <a:rPr lang="en-US" sz="1800" dirty="0"/>
              <a:t>estimating benefits</a:t>
            </a:r>
          </a:p>
          <a:p>
            <a:pPr marL="576900" lvl="2" indent="-342900"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1800" b="0" dirty="0"/>
              <a:t>Problems in benefit estimation</a:t>
            </a:r>
          </a:p>
          <a:p>
            <a:pPr marL="342900" indent="-342900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sz="1800" b="0" dirty="0"/>
              <a:t>Estimating Costs</a:t>
            </a:r>
          </a:p>
          <a:p>
            <a:pPr marL="5769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What are costs?</a:t>
            </a:r>
          </a:p>
          <a:p>
            <a:pPr marL="5769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0" dirty="0"/>
              <a:t>General considerations in cost estimation</a:t>
            </a:r>
            <a:endParaRPr lang="en-US" sz="1800" dirty="0"/>
          </a:p>
          <a:p>
            <a:pPr marL="576900" lvl="2" indent="-342900"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1800" b="0" dirty="0"/>
              <a:t>Types of costs</a:t>
            </a:r>
          </a:p>
          <a:p>
            <a:pPr marL="342900" indent="-342900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sz="1800" b="0" dirty="0"/>
              <a:t>Literature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BBE3A1-BA86-4586-8510-822654A4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Cost-Benefit Analysis | Mihail Chifligarov | Environmental economics | </a:t>
            </a:r>
            <a:r>
              <a:rPr lang="de-DE" dirty="0" err="1"/>
              <a:t>WiSe</a:t>
            </a:r>
            <a:r>
              <a:rPr lang="de-DE" dirty="0"/>
              <a:t> 24/25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154ED7-2AF3-480F-8141-F661F62E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2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1143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3C57-04FB-1940-7CE4-5A30CFFD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190556"/>
            <a:ext cx="7560000" cy="624000"/>
          </a:xfrm>
        </p:spPr>
        <p:txBody>
          <a:bodyPr/>
          <a:lstStyle/>
          <a:p>
            <a:pPr>
              <a:lnSpc>
                <a:spcPct val="100000"/>
              </a:lnSpc>
              <a:buSzPct val="100000"/>
            </a:pPr>
            <a:r>
              <a:rPr lang="en-US" sz="2800" b="0" dirty="0"/>
              <a:t>Estimating Costs: Types of Costs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DAC1F-F1F7-D19C-CEC2-DDC1D486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Cost-Benefit Analysis | Mihail Chifligarov | Environmental economics | </a:t>
            </a:r>
            <a:r>
              <a:rPr lang="de-DE" dirty="0" err="1"/>
              <a:t>WiSe</a:t>
            </a:r>
            <a:r>
              <a:rPr lang="de-DE" dirty="0"/>
              <a:t> 24/25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05FF6-679D-3A19-1555-98A2E56A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20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91CE91-90D4-3EC0-9E76-8D792FDC315F}"/>
              </a:ext>
            </a:extLst>
          </p:cNvPr>
          <p:cNvSpPr txBox="1">
            <a:spLocks/>
          </p:cNvSpPr>
          <p:nvPr/>
        </p:nvSpPr>
        <p:spPr>
          <a:xfrm>
            <a:off x="390577" y="908720"/>
            <a:ext cx="8753423" cy="49685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ct val="75000"/>
              <a:buFont typeface="Arial" panose="020B0604020202020204" pitchFamily="34" charset="0"/>
              <a:buNone/>
              <a:defRPr sz="15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68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02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+mj-lt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>
              <a:lnSpc>
                <a:spcPct val="100000"/>
              </a:lnSpc>
              <a:spcAft>
                <a:spcPts val="600"/>
              </a:spcAft>
              <a:buSzPct val="100000"/>
              <a:buFont typeface="+mj-lt"/>
              <a:buAutoNum type="arabicPeriod" startAt="8"/>
            </a:pPr>
            <a:r>
              <a:rPr lang="en-US" sz="2000" dirty="0"/>
              <a:t>Costs at the National level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Costs = Loss in value of marketed output resulting from regulation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Bottom-up approach</a:t>
            </a:r>
          </a:p>
          <a:p>
            <a:pPr lvl="4">
              <a:lnSpc>
                <a:spcPct val="100000"/>
              </a:lnSpc>
            </a:pPr>
            <a:r>
              <a:rPr lang="en-US" sz="2000" dirty="0"/>
              <a:t>Economy-wide surveys to estimate expenditures</a:t>
            </a:r>
          </a:p>
          <a:p>
            <a:pPr lvl="4">
              <a:lnSpc>
                <a:spcPct val="100000"/>
              </a:lnSpc>
            </a:pPr>
            <a:r>
              <a:rPr lang="en-US" sz="2000" dirty="0"/>
              <a:t>Inter-industry effects of policies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Top-down approach</a:t>
            </a:r>
          </a:p>
          <a:p>
            <a:pPr lvl="4">
              <a:lnSpc>
                <a:spcPct val="100000"/>
              </a:lnSpc>
            </a:pPr>
            <a:r>
              <a:rPr lang="en-US" sz="2000" dirty="0"/>
              <a:t>Macroeconomic mathematical models</a:t>
            </a:r>
          </a:p>
          <a:p>
            <a:pPr marL="1044900" lvl="4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Run on historical data</a:t>
            </a:r>
          </a:p>
          <a:p>
            <a:pPr marL="1044900" lvl="4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Rerun without regulation expenditures</a:t>
            </a:r>
          </a:p>
          <a:p>
            <a:pPr marL="1044900" lvl="4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Compare effects on GDP, employment, etc.</a:t>
            </a:r>
          </a:p>
          <a:p>
            <a:pPr marL="266700" indent="-266700">
              <a:lnSpc>
                <a:spcPct val="100000"/>
              </a:lnSpc>
              <a:buSzPct val="100000"/>
              <a:buAutoNum type="arabicPeriod" startAt="8"/>
            </a:pPr>
            <a:r>
              <a:rPr lang="en-US" sz="2000" dirty="0"/>
              <a:t>Future Costs and Technological Change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Short term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Long term (10+ years) – difficult to estimate</a:t>
            </a:r>
            <a:endParaRPr lang="en-US" sz="1800" dirty="0"/>
          </a:p>
          <a:p>
            <a:pPr>
              <a:lnSpc>
                <a:spcPct val="100000"/>
              </a:lnSpc>
            </a:pP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404346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8F2F1-91F5-3B53-964D-B9C96091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C7C161-68A2-0993-DD98-74E2F9088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Field, B. C. &amp; Field, M. K. (2022). </a:t>
            </a:r>
            <a:r>
              <a:rPr lang="en-US" b="0" i="1" dirty="0"/>
              <a:t>Environmental Economics</a:t>
            </a:r>
            <a:r>
              <a:rPr lang="en-US" b="0" dirty="0"/>
              <a:t>. </a:t>
            </a:r>
            <a:r>
              <a:rPr lang="en-US" b="0" i="1" dirty="0"/>
              <a:t>An Introduction</a:t>
            </a:r>
            <a:r>
              <a:rPr lang="en-US" b="0" dirty="0"/>
              <a:t>. 7th edition. McGraw Hill.</a:t>
            </a:r>
          </a:p>
          <a:p>
            <a:r>
              <a:rPr lang="en-US" b="0" dirty="0" err="1"/>
              <a:t>Perman</a:t>
            </a:r>
            <a:r>
              <a:rPr lang="en-US" b="0" dirty="0"/>
              <a:t>, P.; Ma, Y.; Common, M.; Maddison, D. &amp; </a:t>
            </a:r>
            <a:r>
              <a:rPr lang="en-US" b="0" dirty="0" err="1"/>
              <a:t>McGilvray</a:t>
            </a:r>
            <a:r>
              <a:rPr lang="en-US" b="0" dirty="0"/>
              <a:t>, J. (2012). </a:t>
            </a:r>
            <a:r>
              <a:rPr lang="en-US" b="0" i="1" dirty="0"/>
              <a:t>Natural Resource and Environmental Economics</a:t>
            </a:r>
            <a:r>
              <a:rPr lang="en-US" b="0" dirty="0"/>
              <a:t>. 3rd edition. Addison Wesley.</a:t>
            </a:r>
          </a:p>
          <a:p>
            <a:endParaRPr lang="en-US" b="0" dirty="0"/>
          </a:p>
          <a:p>
            <a:endParaRPr lang="de-DE" b="0" dirty="0"/>
          </a:p>
          <a:p>
            <a:endParaRPr lang="en-US" b="0" dirty="0"/>
          </a:p>
          <a:p>
            <a:endParaRPr lang="de-DE" b="0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0555BA-07EF-E5CB-A42C-F6A3F5CC9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Cost-Benefit Analysis | Mihail Chifligarov | Environmental economics | </a:t>
            </a:r>
            <a:r>
              <a:rPr lang="de-DE" dirty="0" err="1"/>
              <a:t>WiSe</a:t>
            </a:r>
            <a:r>
              <a:rPr lang="de-DE" dirty="0"/>
              <a:t> 24/25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D3B058-6B45-78CA-F939-0B658105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21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315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3C57-04FB-1940-7CE4-5A30CFFD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261088"/>
            <a:ext cx="7560000" cy="624000"/>
          </a:xfrm>
        </p:spPr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2D7B255-16BD-5E6D-DDCC-5D80CD579D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340612"/>
              </p:ext>
            </p:extLst>
          </p:nvPr>
        </p:nvGraphicFramePr>
        <p:xfrm>
          <a:off x="478852" y="2957270"/>
          <a:ext cx="7559672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89918">
                  <a:extLst>
                    <a:ext uri="{9D8B030D-6E8A-4147-A177-3AD203B41FA5}">
                      <a16:colId xmlns:a16="http://schemas.microsoft.com/office/drawing/2014/main" val="1303980969"/>
                    </a:ext>
                  </a:extLst>
                </a:gridCol>
                <a:gridCol w="1889918">
                  <a:extLst>
                    <a:ext uri="{9D8B030D-6E8A-4147-A177-3AD203B41FA5}">
                      <a16:colId xmlns:a16="http://schemas.microsoft.com/office/drawing/2014/main" val="244965392"/>
                    </a:ext>
                  </a:extLst>
                </a:gridCol>
                <a:gridCol w="1889918">
                  <a:extLst>
                    <a:ext uri="{9D8B030D-6E8A-4147-A177-3AD203B41FA5}">
                      <a16:colId xmlns:a16="http://schemas.microsoft.com/office/drawing/2014/main" val="793223939"/>
                    </a:ext>
                  </a:extLst>
                </a:gridCol>
                <a:gridCol w="1889918">
                  <a:extLst>
                    <a:ext uri="{9D8B030D-6E8A-4147-A177-3AD203B41FA5}">
                      <a16:colId xmlns:a16="http://schemas.microsoft.com/office/drawing/2014/main" val="1722109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Costs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Benefits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Benefit-Cost Ratio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Plan 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474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Plan 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92362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DAC1F-F1F7-D19C-CEC2-DDC1D486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Cost-Benefit Analysis | Mihail Chifligarov | Environmental economics | </a:t>
            </a:r>
            <a:r>
              <a:rPr lang="de-DE" dirty="0" err="1"/>
              <a:t>WiSe</a:t>
            </a:r>
            <a:r>
              <a:rPr lang="de-DE" dirty="0"/>
              <a:t> 24/25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05FF6-679D-3A19-1555-98A2E56A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3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7393D8-16DD-1841-E50A-0DBC5E1D558C}"/>
              </a:ext>
            </a:extLst>
          </p:cNvPr>
          <p:cNvSpPr txBox="1">
            <a:spLocks/>
          </p:cNvSpPr>
          <p:nvPr/>
        </p:nvSpPr>
        <p:spPr>
          <a:xfrm>
            <a:off x="481481" y="1052736"/>
            <a:ext cx="7560000" cy="17156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ct val="75000"/>
              <a:buFont typeface="Arial" panose="020B0604020202020204" pitchFamily="34" charset="0"/>
              <a:buNone/>
              <a:defRPr sz="15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68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02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+mj-lt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/>
              <a:t>What is Cost-Benefit Analysis?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dirty="0"/>
              <a:t>Compare estimated costs and benefits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dirty="0"/>
              <a:t>Decide whether a project is viable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dirty="0"/>
              <a:t>Decide which course of action is the best</a:t>
            </a:r>
            <a:br>
              <a:rPr lang="en-US" sz="1800" b="0" dirty="0"/>
            </a:br>
            <a:r>
              <a:rPr lang="en-US" sz="1800" dirty="0"/>
              <a:t>	</a:t>
            </a:r>
          </a:p>
          <a:p>
            <a:pPr marL="2857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b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E04579F-A29B-6BF5-15FE-81B7D39C697F}"/>
              </a:ext>
            </a:extLst>
          </p:cNvPr>
          <p:cNvSpPr txBox="1">
            <a:spLocks/>
          </p:cNvSpPr>
          <p:nvPr/>
        </p:nvSpPr>
        <p:spPr>
          <a:xfrm>
            <a:off x="467985" y="4261729"/>
            <a:ext cx="3743975" cy="17156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ct val="75000"/>
              <a:buFont typeface="Arial" panose="020B0604020202020204" pitchFamily="34" charset="0"/>
              <a:buNone/>
              <a:defRPr sz="15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68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02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+mj-lt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Pros</a:t>
            </a:r>
          </a:p>
          <a:p>
            <a:pPr marL="28440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dirty="0"/>
              <a:t>Data-Driven approach</a:t>
            </a:r>
          </a:p>
          <a:p>
            <a:pPr marL="28440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dirty="0"/>
              <a:t>Makes decisions less complex</a:t>
            </a:r>
          </a:p>
          <a:p>
            <a:pPr marL="28440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dirty="0"/>
              <a:t>Uncovers hidden costs and benefits</a:t>
            </a:r>
            <a:br>
              <a:rPr lang="en-US" sz="1600" b="0" dirty="0"/>
            </a:br>
            <a:r>
              <a:rPr lang="en-US" sz="1800" dirty="0"/>
              <a:t>	</a:t>
            </a:r>
          </a:p>
          <a:p>
            <a:pPr marL="2857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b="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01E5816-824E-3036-8CE9-6C0E2966FF95}"/>
              </a:ext>
            </a:extLst>
          </p:cNvPr>
          <p:cNvSpPr txBox="1">
            <a:spLocks/>
          </p:cNvSpPr>
          <p:nvPr/>
        </p:nvSpPr>
        <p:spPr>
          <a:xfrm>
            <a:off x="4230000" y="4264114"/>
            <a:ext cx="3743975" cy="17156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ct val="75000"/>
              <a:buFont typeface="Arial" panose="020B0604020202020204" pitchFamily="34" charset="0"/>
              <a:buNone/>
              <a:defRPr sz="15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68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02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+mj-lt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Cons</a:t>
            </a:r>
          </a:p>
          <a:p>
            <a:pPr marL="28440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dirty="0"/>
              <a:t>Incorrect data can skew results</a:t>
            </a:r>
          </a:p>
          <a:p>
            <a:pPr marL="28440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dirty="0"/>
              <a:t>Might abstract away too many factors</a:t>
            </a:r>
          </a:p>
          <a:p>
            <a:pPr marL="28440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dirty="0"/>
              <a:t>Might ignore important factors </a:t>
            </a:r>
            <a:br>
              <a:rPr lang="en-US" sz="1600" b="0" dirty="0"/>
            </a:br>
            <a:r>
              <a:rPr lang="en-US" sz="1600" b="0" dirty="0"/>
              <a:t>(e.g., </a:t>
            </a:r>
            <a:r>
              <a:rPr lang="en-US" sz="1600" dirty="0"/>
              <a:t>enforcement costs</a:t>
            </a:r>
            <a:r>
              <a:rPr lang="en-US" sz="1600" b="0" dirty="0"/>
              <a:t>)</a:t>
            </a:r>
            <a:br>
              <a:rPr lang="en-US" sz="1600" b="0" dirty="0"/>
            </a:br>
            <a:r>
              <a:rPr lang="en-US" sz="1800" dirty="0"/>
              <a:t>	</a:t>
            </a:r>
          </a:p>
          <a:p>
            <a:pPr marL="2857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39899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3C57-04FB-1940-7CE4-5A30CFFD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190556"/>
            <a:ext cx="7560000" cy="624000"/>
          </a:xfrm>
        </p:spPr>
        <p:txBody>
          <a:bodyPr/>
          <a:lstStyle/>
          <a:p>
            <a:pPr>
              <a:lnSpc>
                <a:spcPct val="100000"/>
              </a:lnSpc>
              <a:buSzPct val="100000"/>
            </a:pPr>
            <a:r>
              <a:rPr lang="de-DE" sz="2800" b="0" dirty="0"/>
              <a:t>Cost-Benefit Analysis: Estimating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F7229-00E9-AD1F-91C2-D6A2B91E1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00" y="980728"/>
            <a:ext cx="8579341" cy="48965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Benefit: Something that improves a person’s position.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How do you provide a benefit?</a:t>
            </a:r>
          </a:p>
          <a:p>
            <a:pPr marL="576900" lvl="2" indent="-34290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By giving a person something they value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How do we know a person values something?</a:t>
            </a:r>
          </a:p>
          <a:p>
            <a:pPr marL="576900" lvl="2" indent="-34290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They are willing to sacrifice something / willing to pay for it</a:t>
            </a:r>
          </a:p>
          <a:p>
            <a:pPr>
              <a:lnSpc>
                <a:spcPct val="100000"/>
              </a:lnSpc>
            </a:pPr>
            <a:r>
              <a:rPr lang="en-GB" sz="2400" dirty="0">
                <a:solidFill>
                  <a:srgbClr val="202122"/>
                </a:solidFill>
                <a:latin typeface="Arial" panose="020B0604020202020204" pitchFamily="34" charset="0"/>
              </a:rPr>
              <a:t>   </a:t>
            </a:r>
            <a:r>
              <a:rPr lang="en-GB" sz="2400" b="1" i="0" dirty="0">
                <a:solidFill>
                  <a:srgbClr val="003560"/>
                </a:solidFill>
                <a:effectLst/>
                <a:latin typeface="Arial" panose="020B0604020202020204" pitchFamily="34" charset="0"/>
              </a:rPr>
              <a:t>⇒</a:t>
            </a:r>
            <a:r>
              <a:rPr lang="en-US" sz="2000" dirty="0"/>
              <a:t> We can determine benefits by using supply/demand curves!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 - Estimating Benefits with Demand Curves</a:t>
            </a:r>
            <a:endParaRPr lang="en-US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/>
              <a:t>Common Problems: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Hard to quantify in environmental topics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Demand curves are also affected by the </a:t>
            </a:r>
            <a:r>
              <a:rPr lang="en-US" sz="2000" b="1" dirty="0"/>
              <a:t>ability to pay</a:t>
            </a:r>
          </a:p>
          <a:p>
            <a:pPr lvl="3">
              <a:lnSpc>
                <a:spcPct val="100000"/>
              </a:lnSpc>
            </a:pPr>
            <a:r>
              <a:rPr lang="en-US" sz="2000" b="1" dirty="0"/>
              <a:t>Knowledge levels </a:t>
            </a:r>
            <a:r>
              <a:rPr lang="en-US" sz="2000" dirty="0"/>
              <a:t>about goods can affect demand</a:t>
            </a:r>
          </a:p>
          <a:p>
            <a:pPr marL="576900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 marL="5197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dirty="0"/>
          </a:p>
          <a:p>
            <a:pPr>
              <a:lnSpc>
                <a:spcPct val="100000"/>
              </a:lnSpc>
            </a:pPr>
            <a:endParaRPr lang="en-US" sz="1800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DAC1F-F1F7-D19C-CEC2-DDC1D486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Cost-Benefit Analysis | Mihail Chifligarov | Environmental economics | </a:t>
            </a:r>
            <a:r>
              <a:rPr lang="de-DE" dirty="0" err="1"/>
              <a:t>WiSe</a:t>
            </a:r>
            <a:r>
              <a:rPr lang="de-DE" dirty="0"/>
              <a:t> 24/25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05FF6-679D-3A19-1555-98A2E56A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4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82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3C57-04FB-1940-7CE4-5A30CFFD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190556"/>
            <a:ext cx="8712496" cy="624000"/>
          </a:xfrm>
        </p:spPr>
        <p:txBody>
          <a:bodyPr/>
          <a:lstStyle/>
          <a:p>
            <a:pPr>
              <a:lnSpc>
                <a:spcPct val="100000"/>
              </a:lnSpc>
              <a:buSzPct val="100000"/>
            </a:pPr>
            <a:r>
              <a:rPr lang="en-US" sz="2800" b="0" dirty="0"/>
              <a:t>Methods of Estimating Benefits: Direct Damage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DAC1F-F1F7-D19C-CEC2-DDC1D486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Cost-Benefit Analysis | Mihail Chifligarov | Environmental economics | </a:t>
            </a:r>
            <a:r>
              <a:rPr lang="en-US" dirty="0" err="1"/>
              <a:t>WiSe</a:t>
            </a:r>
            <a:r>
              <a:rPr lang="en-US" dirty="0"/>
              <a:t> 24/25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05FF6-679D-3A19-1555-98A2E56A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en-US" smtClean="0"/>
              <a:pPr/>
              <a:t>5</a:t>
            </a:fld>
            <a:r>
              <a:rPr lang="en-US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E70B70-9CDF-0206-10B2-603C5E59B997}"/>
              </a:ext>
            </a:extLst>
          </p:cNvPr>
          <p:cNvSpPr txBox="1">
            <a:spLocks/>
          </p:cNvSpPr>
          <p:nvPr/>
        </p:nvSpPr>
        <p:spPr>
          <a:xfrm>
            <a:off x="390577" y="980728"/>
            <a:ext cx="8579341" cy="48965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ct val="75000"/>
              <a:buFont typeface="Arial" panose="020B0604020202020204" pitchFamily="34" charset="0"/>
              <a:buNone/>
              <a:defRPr sz="15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68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02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+mj-lt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Aft>
                <a:spcPts val="2400"/>
              </a:spcAft>
            </a:pPr>
            <a:r>
              <a:rPr lang="en-US" sz="2000" dirty="0"/>
              <a:t>The </a:t>
            </a:r>
            <a:r>
              <a:rPr lang="en-US" sz="2000" i="1" dirty="0"/>
              <a:t>value of the benefits </a:t>
            </a:r>
            <a:r>
              <a:rPr lang="en-US" sz="2000" dirty="0"/>
              <a:t>of an environmental quality improvement</a:t>
            </a:r>
            <a:br>
              <a:rPr lang="en-US" sz="2000" dirty="0"/>
            </a:br>
            <a:r>
              <a:rPr lang="en-US" sz="2000" dirty="0"/>
              <a:t>= </a:t>
            </a:r>
            <a:br>
              <a:rPr lang="en-US" sz="2000" dirty="0"/>
            </a:br>
            <a:r>
              <a:rPr lang="en-US" sz="2000" dirty="0"/>
              <a:t>The </a:t>
            </a:r>
            <a:r>
              <a:rPr lang="en-US" sz="2000" i="1" dirty="0"/>
              <a:t>value of the reduced damages </a:t>
            </a:r>
            <a:r>
              <a:rPr lang="en-US" sz="2000" dirty="0"/>
              <a:t>that would otherwise take place</a:t>
            </a:r>
          </a:p>
          <a:p>
            <a:pPr>
              <a:lnSpc>
                <a:spcPct val="100000"/>
              </a:lnSpc>
            </a:pPr>
            <a:r>
              <a:rPr lang="en-US" sz="2000" u="sng" dirty="0"/>
              <a:t>Method:</a:t>
            </a:r>
          </a:p>
          <a:p>
            <a:pPr marL="442913" indent="-263525">
              <a:lnSpc>
                <a:spcPct val="100000"/>
              </a:lnSpc>
              <a:buSzPct val="100000"/>
              <a:buAutoNum type="arabicPeriod"/>
            </a:pPr>
            <a:r>
              <a:rPr lang="en-US" sz="2000" dirty="0"/>
              <a:t>Measure emissions</a:t>
            </a:r>
          </a:p>
          <a:p>
            <a:pPr marL="442913" indent="-263525">
              <a:lnSpc>
                <a:spcPct val="100000"/>
              </a:lnSpc>
              <a:buSzPct val="100000"/>
              <a:buAutoNum type="arabicPeriod"/>
            </a:pPr>
            <a:r>
              <a:rPr lang="en-US" sz="2000" dirty="0"/>
              <a:t>Determine the resulting pollution levels</a:t>
            </a:r>
          </a:p>
          <a:p>
            <a:pPr marL="442913" indent="-263525">
              <a:lnSpc>
                <a:spcPct val="100000"/>
              </a:lnSpc>
              <a:buSzPct val="100000"/>
              <a:buAutoNum type="arabicPeriod"/>
            </a:pPr>
            <a:r>
              <a:rPr lang="en-US" sz="2000" dirty="0"/>
              <a:t>Estimate the resulting human exposure for these levels</a:t>
            </a:r>
          </a:p>
          <a:p>
            <a:pPr marL="442913" indent="-263525">
              <a:lnSpc>
                <a:spcPct val="100000"/>
              </a:lnSpc>
              <a:buSzPct val="100000"/>
              <a:buAutoNum type="arabicPeriod"/>
            </a:pPr>
            <a:r>
              <a:rPr lang="en-US" sz="2000" dirty="0"/>
              <a:t>Estimate the physical impacts of the exposure</a:t>
            </a:r>
          </a:p>
          <a:p>
            <a:pPr marL="442913" indent="-263525">
              <a:lnSpc>
                <a:spcPct val="100000"/>
              </a:lnSpc>
              <a:buSzPct val="100000"/>
              <a:buAutoNum type="arabicPeriod"/>
            </a:pPr>
            <a:r>
              <a:rPr lang="en-US" sz="2000" dirty="0"/>
              <a:t>Determine the (monetary) values associated with these impacts</a:t>
            </a:r>
          </a:p>
          <a:p>
            <a:pPr marL="442913" indent="-263525">
              <a:lnSpc>
                <a:spcPct val="100000"/>
              </a:lnSpc>
              <a:buSzPct val="100000"/>
              <a:buAutoNum type="arabicPeriod"/>
            </a:pPr>
            <a:endParaRPr lang="en-US" sz="2000" dirty="0"/>
          </a:p>
          <a:p>
            <a:pPr marL="179388">
              <a:lnSpc>
                <a:spcPct val="100000"/>
              </a:lnSpc>
              <a:buSzPct val="100000"/>
            </a:pPr>
            <a:r>
              <a:rPr lang="en-US" sz="2000" u="sng" dirty="0"/>
              <a:t>All other risk factors must be isolated / accounted for!</a:t>
            </a:r>
          </a:p>
          <a:p>
            <a:pPr marL="358775" indent="-358775">
              <a:lnSpc>
                <a:spcPct val="100000"/>
              </a:lnSpc>
              <a:buSzPct val="100000"/>
              <a:buAutoNum type="arabicPeriod"/>
            </a:pPr>
            <a:endParaRPr lang="en-US" sz="2000" dirty="0"/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US" sz="2000" dirty="0"/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US" sz="2000" dirty="0"/>
          </a:p>
          <a:p>
            <a:pPr marL="576900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 marL="5197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406566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3C57-04FB-1940-7CE4-5A30CFFD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190556"/>
            <a:ext cx="8712496" cy="624000"/>
          </a:xfrm>
        </p:spPr>
        <p:txBody>
          <a:bodyPr/>
          <a:lstStyle/>
          <a:p>
            <a:pPr>
              <a:lnSpc>
                <a:spcPct val="100000"/>
              </a:lnSpc>
              <a:buSzPct val="100000"/>
            </a:pPr>
            <a:r>
              <a:rPr lang="en-US" sz="2800" b="0" dirty="0"/>
              <a:t>The Damage Function: Health Costs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DAC1F-F1F7-D19C-CEC2-DDC1D486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Cost-Benefit Analysis | Mihail Chifligarov | Environmental economics | </a:t>
            </a:r>
            <a:r>
              <a:rPr lang="en-US" dirty="0" err="1"/>
              <a:t>WiSe</a:t>
            </a:r>
            <a:r>
              <a:rPr lang="en-US" dirty="0"/>
              <a:t> 24/25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05FF6-679D-3A19-1555-98A2E56A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en-US" smtClean="0"/>
              <a:pPr/>
              <a:t>6</a:t>
            </a:fld>
            <a:r>
              <a:rPr lang="en-US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E70B70-9CDF-0206-10B2-603C5E59B997}"/>
              </a:ext>
            </a:extLst>
          </p:cNvPr>
          <p:cNvSpPr txBox="1">
            <a:spLocks/>
          </p:cNvSpPr>
          <p:nvPr/>
        </p:nvSpPr>
        <p:spPr>
          <a:xfrm>
            <a:off x="333746" y="814556"/>
            <a:ext cx="8579341" cy="48965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ct val="75000"/>
              <a:buFont typeface="Arial" panose="020B0604020202020204" pitchFamily="34" charset="0"/>
              <a:buNone/>
              <a:defRPr sz="15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68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02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+mj-lt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SzPct val="100000"/>
            </a:pPr>
            <a:r>
              <a:rPr lang="en-US" sz="2400" dirty="0"/>
              <a:t>Health costs – impacts on human health</a:t>
            </a:r>
          </a:p>
          <a:p>
            <a:pPr>
              <a:lnSpc>
                <a:spcPct val="100000"/>
              </a:lnSpc>
              <a:buSzPct val="100000"/>
            </a:pPr>
            <a:r>
              <a:rPr lang="en-US" sz="2000" dirty="0"/>
              <a:t>Cost of Illness (COI) Approach:</a:t>
            </a:r>
          </a:p>
          <a:p>
            <a:pPr>
              <a:lnSpc>
                <a:spcPct val="100000"/>
              </a:lnSpc>
              <a:buSzPct val="100000"/>
            </a:pPr>
            <a:r>
              <a:rPr lang="en-US" sz="2000" b="0" dirty="0"/>
              <a:t>Estimate the increased costs from</a:t>
            </a:r>
            <a:br>
              <a:rPr lang="en-US" sz="2000" b="0" dirty="0"/>
            </a:br>
            <a:r>
              <a:rPr lang="en-US" sz="2000" b="0" dirty="0"/>
              <a:t>a pollution related illness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Direct Costs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Hospital Visits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Medication Costs</a:t>
            </a:r>
            <a:br>
              <a:rPr lang="en-US" sz="2000" dirty="0"/>
            </a:br>
            <a:endParaRPr lang="en-US" sz="2000" dirty="0"/>
          </a:p>
          <a:p>
            <a:pPr lvl="2">
              <a:lnSpc>
                <a:spcPct val="100000"/>
              </a:lnSpc>
            </a:pPr>
            <a:r>
              <a:rPr lang="en-US" sz="2000" dirty="0"/>
              <a:t>Indirect Costs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Lost work time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Lost school days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Lost economic productivity</a:t>
            </a:r>
            <a:br>
              <a:rPr lang="en-US" sz="2000" dirty="0"/>
            </a:br>
            <a:r>
              <a:rPr lang="en-US" sz="2000" dirty="0"/>
              <a:t>due to deaths by the illness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US" sz="2000" dirty="0"/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US" sz="2000" dirty="0"/>
          </a:p>
          <a:p>
            <a:pPr marL="576900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 marL="5197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1D4237-9273-7658-FE4D-3DFBAB293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692" y="1556793"/>
            <a:ext cx="4718804" cy="390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3C57-04FB-1940-7CE4-5A30CFFD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190556"/>
            <a:ext cx="8712496" cy="624000"/>
          </a:xfrm>
        </p:spPr>
        <p:txBody>
          <a:bodyPr/>
          <a:lstStyle/>
          <a:p>
            <a:pPr>
              <a:lnSpc>
                <a:spcPct val="100000"/>
              </a:lnSpc>
              <a:buSzPct val="100000"/>
            </a:pPr>
            <a:r>
              <a:rPr lang="en-US" sz="2800" b="0" dirty="0"/>
              <a:t>The Damage Function: Production Costs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DAC1F-F1F7-D19C-CEC2-DDC1D486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Cost-Benefit Analysis | Mihail Chifligarov | Environmental economics | </a:t>
            </a:r>
            <a:r>
              <a:rPr lang="en-US" dirty="0" err="1"/>
              <a:t>WiSe</a:t>
            </a:r>
            <a:r>
              <a:rPr lang="en-US" dirty="0"/>
              <a:t> 24/25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05FF6-679D-3A19-1555-98A2E56A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en-US" smtClean="0"/>
              <a:pPr/>
              <a:t>7</a:t>
            </a:fld>
            <a:r>
              <a:rPr lang="en-US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E70B70-9CDF-0206-10B2-603C5E59B997}"/>
              </a:ext>
            </a:extLst>
          </p:cNvPr>
          <p:cNvSpPr txBox="1">
            <a:spLocks/>
          </p:cNvSpPr>
          <p:nvPr/>
        </p:nvSpPr>
        <p:spPr>
          <a:xfrm>
            <a:off x="333746" y="814556"/>
            <a:ext cx="8579341" cy="52787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ct val="75000"/>
              <a:buFont typeface="Arial" panose="020B0604020202020204" pitchFamily="34" charset="0"/>
              <a:buNone/>
              <a:defRPr sz="15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68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02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+mj-lt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SzPct val="100000"/>
            </a:pPr>
            <a:r>
              <a:rPr lang="en-US" sz="2400" dirty="0"/>
              <a:t>Production costs – impacts on the production of goods and services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Air pollution – yields of crops / amounts of timber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Water pollution – water for domestic uses / fishing industries</a:t>
            </a:r>
          </a:p>
          <a:p>
            <a:pPr lvl="2">
              <a:lnSpc>
                <a:spcPct val="100000"/>
              </a:lnSpc>
              <a:spcAft>
                <a:spcPts val="1200"/>
              </a:spcAft>
            </a:pPr>
            <a:r>
              <a:rPr lang="en-US" sz="2000" dirty="0"/>
              <a:t>Workplace pollution – effectiveness of workers / deterioration of machines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 - Benefits from Reduced Production Costs</a:t>
            </a:r>
            <a:endParaRPr lang="en-US" sz="2000" dirty="0"/>
          </a:p>
          <a:p>
            <a:pPr marL="263525" indent="-263525">
              <a:lnSpc>
                <a:spcPct val="100000"/>
              </a:lnSpc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en-US" sz="2000" dirty="0"/>
              <a:t>Measure the value of the increased output</a:t>
            </a:r>
          </a:p>
          <a:p>
            <a:pPr lvl="3">
              <a:lnSpc>
                <a:spcPct val="100000"/>
              </a:lnSpc>
              <a:spcAft>
                <a:spcPts val="800"/>
              </a:spcAft>
            </a:pPr>
            <a:r>
              <a:rPr lang="en-US" sz="2000" dirty="0"/>
              <a:t>Value = Increase in Quantity * Price </a:t>
            </a:r>
          </a:p>
          <a:p>
            <a:pPr lvl="3">
              <a:lnSpc>
                <a:spcPct val="100000"/>
              </a:lnSpc>
              <a:spcAft>
                <a:spcPts val="800"/>
              </a:spcAft>
            </a:pPr>
            <a:r>
              <a:rPr lang="en-US" sz="2000" b="1" dirty="0"/>
              <a:t>Problem: Production costs may have also changed</a:t>
            </a:r>
          </a:p>
          <a:p>
            <a:pPr marL="263525" indent="-263525">
              <a:lnSpc>
                <a:spcPct val="100000"/>
              </a:lnSpc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en-US" sz="2000" dirty="0"/>
              <a:t>Measure the change in net income</a:t>
            </a:r>
          </a:p>
          <a:p>
            <a:pPr lvl="3">
              <a:lnSpc>
                <a:spcPct val="100000"/>
              </a:lnSpc>
              <a:spcAft>
                <a:spcPts val="800"/>
              </a:spcAft>
            </a:pPr>
            <a:r>
              <a:rPr lang="en-US" sz="2000" dirty="0"/>
              <a:t>Value = Total Value of Output – Production Costs</a:t>
            </a:r>
          </a:p>
          <a:p>
            <a:pPr lvl="3">
              <a:lnSpc>
                <a:spcPct val="100000"/>
              </a:lnSpc>
              <a:spcAft>
                <a:spcPts val="800"/>
              </a:spcAft>
            </a:pPr>
            <a:r>
              <a:rPr lang="en-US" sz="2000" b="1" dirty="0"/>
              <a:t>Problem: Supply curves may not be known</a:t>
            </a:r>
          </a:p>
          <a:p>
            <a:pPr lvl="3">
              <a:lnSpc>
                <a:spcPct val="100000"/>
              </a:lnSpc>
              <a:spcAft>
                <a:spcPts val="800"/>
              </a:spcAft>
            </a:pPr>
            <a:r>
              <a:rPr lang="en-US" sz="2000" b="1" dirty="0"/>
              <a:t>Solution: Increased land values in the area = added net incomes</a:t>
            </a:r>
          </a:p>
          <a:p>
            <a:pPr>
              <a:lnSpc>
                <a:spcPct val="100000"/>
              </a:lnSpc>
            </a:pPr>
            <a:endParaRPr lang="en-US" sz="2000" b="1" dirty="0"/>
          </a:p>
          <a:p>
            <a:pPr marL="576900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 marL="5197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29435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3C57-04FB-1940-7CE4-5A30CFFD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190556"/>
            <a:ext cx="8712496" cy="624000"/>
          </a:xfrm>
        </p:spPr>
        <p:txBody>
          <a:bodyPr/>
          <a:lstStyle/>
          <a:p>
            <a:pPr>
              <a:lnSpc>
                <a:spcPct val="100000"/>
              </a:lnSpc>
              <a:buSzPct val="100000"/>
            </a:pPr>
            <a:r>
              <a:rPr lang="en-US" sz="2800" b="0" dirty="0"/>
              <a:t>The Damage Function: Materials Damage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DAC1F-F1F7-D19C-CEC2-DDC1D486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Cost-Benefit Analysis | Mihail Chifligarov | Environmental economics | </a:t>
            </a:r>
            <a:r>
              <a:rPr lang="en-US" dirty="0" err="1"/>
              <a:t>WiSe</a:t>
            </a:r>
            <a:r>
              <a:rPr lang="en-US" dirty="0"/>
              <a:t> 24/25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05FF6-679D-3A19-1555-98A2E56A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en-US" smtClean="0"/>
              <a:pPr/>
              <a:t>8</a:t>
            </a:fld>
            <a:r>
              <a:rPr lang="en-US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E70B70-9CDF-0206-10B2-603C5E59B997}"/>
              </a:ext>
            </a:extLst>
          </p:cNvPr>
          <p:cNvSpPr txBox="1">
            <a:spLocks/>
          </p:cNvSpPr>
          <p:nvPr/>
        </p:nvSpPr>
        <p:spPr>
          <a:xfrm>
            <a:off x="333746" y="814556"/>
            <a:ext cx="8579341" cy="48965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ct val="75000"/>
              <a:buFont typeface="Arial" panose="020B0604020202020204" pitchFamily="34" charset="0"/>
              <a:buNone/>
              <a:defRPr sz="15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68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02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+mj-lt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SzPct val="100000"/>
            </a:pPr>
            <a:r>
              <a:rPr lang="en-US" sz="2400" dirty="0"/>
              <a:t>Materials damage – costs from damage on exposed surfaces, machinery, buildings, etc.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Method:</a:t>
            </a:r>
          </a:p>
          <a:p>
            <a:pPr marL="266700" indent="-266700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sz="2000" dirty="0"/>
              <a:t>Estimate damages</a:t>
            </a:r>
          </a:p>
          <a:p>
            <a:pPr lvl="2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000" dirty="0"/>
              <a:t>Total damages = Total amount of exposed materials * rate of deterioration</a:t>
            </a:r>
          </a:p>
          <a:p>
            <a:pPr marL="266700" indent="-266700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sz="2000" dirty="0"/>
              <a:t>Estimate increased cost of maintenance</a:t>
            </a:r>
          </a:p>
          <a:p>
            <a:pPr>
              <a:lnSpc>
                <a:spcPct val="100000"/>
              </a:lnSpc>
              <a:buSzPct val="100000"/>
            </a:pPr>
            <a:endParaRPr lang="en-US" sz="2000" dirty="0"/>
          </a:p>
          <a:p>
            <a:pPr>
              <a:lnSpc>
                <a:spcPct val="100000"/>
              </a:lnSpc>
              <a:buSzPct val="100000"/>
            </a:pPr>
            <a:r>
              <a:rPr lang="en-US" sz="2000" dirty="0"/>
              <a:t>Problem: This approach underestimates the true damages from a willingness-to-pay perspective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US" sz="2000" dirty="0"/>
          </a:p>
          <a:p>
            <a:pPr marL="576900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 marL="5197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386371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20828-BF65-FBEC-7A89-1C24522FB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420888"/>
            <a:ext cx="8784976" cy="2016224"/>
          </a:xfrm>
        </p:spPr>
        <p:txBody>
          <a:bodyPr/>
          <a:lstStyle/>
          <a:p>
            <a:pPr algn="ctr"/>
            <a:r>
              <a:rPr lang="en-US" sz="3600" b="1" dirty="0"/>
              <a:t>What are some other problems of Direct Damage Approaches?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00B09DD-DD81-FC94-A1FB-677ED787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Cost-Benefit Analysis | Mihail Chifligarov | Environmental economics | </a:t>
            </a:r>
            <a:r>
              <a:rPr lang="de-DE" dirty="0" err="1"/>
              <a:t>WiSe</a:t>
            </a:r>
            <a:r>
              <a:rPr lang="de-DE" dirty="0"/>
              <a:t> 24/25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A2FED0-83A8-FA1B-D104-D6D1ED0D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9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0846078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Master RUB">
  <a:themeElements>
    <a:clrScheme name="RUB">
      <a:dk1>
        <a:sysClr val="windowText" lastClr="000000"/>
      </a:dk1>
      <a:lt1>
        <a:sysClr val="window" lastClr="FFFFFF"/>
      </a:lt1>
      <a:dk2>
        <a:srgbClr val="003560"/>
      </a:dk2>
      <a:lt2>
        <a:srgbClr val="8DAE10"/>
      </a:lt2>
      <a:accent1>
        <a:srgbClr val="FFCC00"/>
      </a:accent1>
      <a:accent2>
        <a:srgbClr val="EE7203"/>
      </a:accent2>
      <a:accent3>
        <a:srgbClr val="E6332A"/>
      </a:accent3>
      <a:accent4>
        <a:srgbClr val="B71E3F"/>
      </a:accent4>
      <a:accent5>
        <a:srgbClr val="9C5516"/>
      </a:accent5>
      <a:accent6>
        <a:srgbClr val="59211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_RUB_4z3_01.potx" id="{6F462AD2-FF89-4064-AE03-3EEC592313EA}" vid="{1E09BEED-63B3-4EF9-AD3C-CC701815B78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1330</TotalTime>
  <Words>1808</Words>
  <Application>Microsoft Office PowerPoint</Application>
  <PresentationFormat>On-screen Show (4:3)</PresentationFormat>
  <Paragraphs>299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PowerPoint Master RUB</vt:lpstr>
      <vt:lpstr>cost-Benefit Analysis</vt:lpstr>
      <vt:lpstr>Contents</vt:lpstr>
      <vt:lpstr>Introduction</vt:lpstr>
      <vt:lpstr>Cost-Benefit Analysis: Estimating Benefits</vt:lpstr>
      <vt:lpstr>Methods of Estimating Benefits: Direct Damage</vt:lpstr>
      <vt:lpstr>The Damage Function: Health Costs</vt:lpstr>
      <vt:lpstr>The Damage Function: Production Costs</vt:lpstr>
      <vt:lpstr>The Damage Function: Materials Damage</vt:lpstr>
      <vt:lpstr>What are some other problems of Direct Damage Approaches?</vt:lpstr>
      <vt:lpstr>Methods of Estimating Benefits: Willingness to Pay</vt:lpstr>
      <vt:lpstr>Methods of Estimating Benefits: Willingness to Pay</vt:lpstr>
      <vt:lpstr>Methods of Estimating Benefits: Willingness to Pay</vt:lpstr>
      <vt:lpstr>Methods of Estimating Benefits: Willingness to Pay</vt:lpstr>
      <vt:lpstr>Methods of Estimating Benefits: Problems in estimation</vt:lpstr>
      <vt:lpstr>Cost-Benefit Analysis: Estimating Costs</vt:lpstr>
      <vt:lpstr>Estimating Costs: General Considerations</vt:lpstr>
      <vt:lpstr>Estimating Costs: Types of Costs</vt:lpstr>
      <vt:lpstr>Estimating Costs: Types of Costs</vt:lpstr>
      <vt:lpstr>Estimating Costs: Types of Costs</vt:lpstr>
      <vt:lpstr>Estimating Costs: Types of Costs</vt:lpstr>
      <vt:lpstr>Literaturverzeichnis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Schößler, Jenny</dc:creator>
  <cp:lastModifiedBy>Mihail Chifligarov</cp:lastModifiedBy>
  <cp:revision>69</cp:revision>
  <dcterms:created xsi:type="dcterms:W3CDTF">2023-05-28T21:50:56Z</dcterms:created>
  <dcterms:modified xsi:type="dcterms:W3CDTF">2024-11-19T22:34:38Z</dcterms:modified>
</cp:coreProperties>
</file>