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938" r:id="rId2"/>
    <p:sldId id="941" r:id="rId3"/>
    <p:sldId id="911" r:id="rId4"/>
    <p:sldId id="949" r:id="rId5"/>
    <p:sldId id="950" r:id="rId6"/>
    <p:sldId id="951" r:id="rId7"/>
    <p:sldId id="952" r:id="rId8"/>
    <p:sldId id="953" r:id="rId9"/>
    <p:sldId id="954" r:id="rId10"/>
    <p:sldId id="955" r:id="rId11"/>
    <p:sldId id="956" r:id="rId12"/>
    <p:sldId id="957" r:id="rId13"/>
    <p:sldId id="958" r:id="rId14"/>
    <p:sldId id="959" r:id="rId15"/>
    <p:sldId id="960" r:id="rId16"/>
    <p:sldId id="961" r:id="rId17"/>
    <p:sldId id="962" r:id="rId18"/>
    <p:sldId id="963" r:id="rId19"/>
    <p:sldId id="964" r:id="rId20"/>
    <p:sldId id="965" r:id="rId21"/>
    <p:sldId id="966" r:id="rId22"/>
  </p:sldIdLst>
  <p:sldSz cx="9906000" cy="6858000" type="A4"/>
  <p:notesSz cx="6735763" cy="9866313"/>
  <p:custShowLst>
    <p:custShow name="Custom Show 1" id="0">
      <p:sldLst/>
    </p:custShow>
  </p:custShowLst>
  <p:defaultTextStyle>
    <a:defPPr>
      <a:defRPr lang="en-GB"/>
    </a:defPPr>
    <a:lvl1pPr algn="l" rtl="0" fontAlgn="base">
      <a:spcBef>
        <a:spcPct val="0"/>
      </a:spcBef>
      <a:spcAft>
        <a:spcPct val="0"/>
      </a:spcAft>
      <a:defRPr sz="1000" kern="1200">
        <a:solidFill>
          <a:schemeClr val="tx1"/>
        </a:solidFill>
        <a:latin typeface="Georgia" pitchFamily="-105" charset="0"/>
        <a:ea typeface="ＭＳ Ｐゴシック" pitchFamily="-105" charset="-128"/>
        <a:cs typeface="+mn-cs"/>
      </a:defRPr>
    </a:lvl1pPr>
    <a:lvl2pPr marL="478201" indent="-141473" algn="l" rtl="0" fontAlgn="base">
      <a:spcBef>
        <a:spcPct val="0"/>
      </a:spcBef>
      <a:spcAft>
        <a:spcPct val="0"/>
      </a:spcAft>
      <a:defRPr sz="1000" kern="1200">
        <a:solidFill>
          <a:schemeClr val="tx1"/>
        </a:solidFill>
        <a:latin typeface="Georgia" pitchFamily="-105" charset="0"/>
        <a:ea typeface="ＭＳ Ｐゴシック" pitchFamily="-105" charset="-128"/>
        <a:cs typeface="+mn-cs"/>
      </a:defRPr>
    </a:lvl2pPr>
    <a:lvl3pPr marL="957570" indent="-284114" algn="l" rtl="0" fontAlgn="base">
      <a:spcBef>
        <a:spcPct val="0"/>
      </a:spcBef>
      <a:spcAft>
        <a:spcPct val="0"/>
      </a:spcAft>
      <a:defRPr sz="1000" kern="1200">
        <a:solidFill>
          <a:schemeClr val="tx1"/>
        </a:solidFill>
        <a:latin typeface="Georgia" pitchFamily="-105" charset="0"/>
        <a:ea typeface="ＭＳ Ｐゴシック" pitchFamily="-105" charset="-128"/>
        <a:cs typeface="+mn-cs"/>
      </a:defRPr>
    </a:lvl3pPr>
    <a:lvl4pPr marL="1435770" indent="-425587" algn="l" rtl="0" fontAlgn="base">
      <a:spcBef>
        <a:spcPct val="0"/>
      </a:spcBef>
      <a:spcAft>
        <a:spcPct val="0"/>
      </a:spcAft>
      <a:defRPr sz="1000" kern="1200">
        <a:solidFill>
          <a:schemeClr val="tx1"/>
        </a:solidFill>
        <a:latin typeface="Georgia" pitchFamily="-105" charset="0"/>
        <a:ea typeface="ＭＳ Ｐゴシック" pitchFamily="-105" charset="-128"/>
        <a:cs typeface="+mn-cs"/>
      </a:defRPr>
    </a:lvl4pPr>
    <a:lvl5pPr marL="1915139" indent="-568228" algn="l" rtl="0" fontAlgn="base">
      <a:spcBef>
        <a:spcPct val="0"/>
      </a:spcBef>
      <a:spcAft>
        <a:spcPct val="0"/>
      </a:spcAft>
      <a:defRPr sz="1000" kern="1200">
        <a:solidFill>
          <a:schemeClr val="tx1"/>
        </a:solidFill>
        <a:latin typeface="Georgia" pitchFamily="-105" charset="0"/>
        <a:ea typeface="ＭＳ Ｐゴシック" pitchFamily="-105" charset="-128"/>
        <a:cs typeface="+mn-cs"/>
      </a:defRPr>
    </a:lvl5pPr>
    <a:lvl6pPr marL="1683639" algn="l" defTabSz="673456" rtl="0" eaLnBrk="1" latinLnBrk="0" hangingPunct="1">
      <a:defRPr sz="1000" kern="1200">
        <a:solidFill>
          <a:schemeClr val="tx1"/>
        </a:solidFill>
        <a:latin typeface="Georgia" pitchFamily="-105" charset="0"/>
        <a:ea typeface="ＭＳ Ｐゴシック" pitchFamily="-105" charset="-128"/>
        <a:cs typeface="+mn-cs"/>
      </a:defRPr>
    </a:lvl6pPr>
    <a:lvl7pPr marL="2020367" algn="l" defTabSz="673456" rtl="0" eaLnBrk="1" latinLnBrk="0" hangingPunct="1">
      <a:defRPr sz="1000" kern="1200">
        <a:solidFill>
          <a:schemeClr val="tx1"/>
        </a:solidFill>
        <a:latin typeface="Georgia" pitchFamily="-105" charset="0"/>
        <a:ea typeface="ＭＳ Ｐゴシック" pitchFamily="-105" charset="-128"/>
        <a:cs typeface="+mn-cs"/>
      </a:defRPr>
    </a:lvl7pPr>
    <a:lvl8pPr marL="2357095" algn="l" defTabSz="673456" rtl="0" eaLnBrk="1" latinLnBrk="0" hangingPunct="1">
      <a:defRPr sz="1000" kern="1200">
        <a:solidFill>
          <a:schemeClr val="tx1"/>
        </a:solidFill>
        <a:latin typeface="Georgia" pitchFamily="-105" charset="0"/>
        <a:ea typeface="ＭＳ Ｐゴシック" pitchFamily="-105" charset="-128"/>
        <a:cs typeface="+mn-cs"/>
      </a:defRPr>
    </a:lvl8pPr>
    <a:lvl9pPr marL="2693822" algn="l" defTabSz="673456" rtl="0" eaLnBrk="1" latinLnBrk="0" hangingPunct="1">
      <a:defRPr sz="1000" kern="1200">
        <a:solidFill>
          <a:schemeClr val="tx1"/>
        </a:solidFill>
        <a:latin typeface="Georgia" pitchFamily="-105" charset="0"/>
        <a:ea typeface="ＭＳ Ｐゴシック" pitchFamily="-105"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bradshaw" initials="k" lastIdx="16" clrIdx="0"/>
  <p:cmAuthor id="1" name="Darryll" initials="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7800"/>
    <a:srgbClr val="345685"/>
    <a:srgbClr val="1B6D93"/>
    <a:srgbClr val="55626A"/>
    <a:srgbClr val="663366"/>
    <a:srgbClr val="679424"/>
    <a:srgbClr val="F3F5F6"/>
    <a:srgbClr val="103479"/>
    <a:srgbClr val="17626D"/>
    <a:srgbClr val="EE7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0468" autoAdjust="0"/>
  </p:normalViewPr>
  <p:slideViewPr>
    <p:cSldViewPr snapToGrid="0" showGuides="1">
      <p:cViewPr>
        <p:scale>
          <a:sx n="59" d="100"/>
          <a:sy n="59" d="100"/>
        </p:scale>
        <p:origin x="-2334" y="-276"/>
      </p:cViewPr>
      <p:guideLst>
        <p:guide orient="horz" pos="2160"/>
        <p:guide pos="312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49" d="100"/>
          <a:sy n="49" d="100"/>
        </p:scale>
        <p:origin x="-2976"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defRPr sz="1200"/>
            </a:lvl1pPr>
          </a:lstStyle>
          <a:p>
            <a:endParaRPr lang="en-GB"/>
          </a:p>
        </p:txBody>
      </p:sp>
      <p:sp>
        <p:nvSpPr>
          <p:cNvPr id="135171"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r">
              <a:defRPr sz="1200"/>
            </a:lvl1pPr>
          </a:lstStyle>
          <a:p>
            <a:fld id="{3E97A65C-CB9A-4B05-B234-DDD4040BE93B}" type="datetime1">
              <a:rPr lang="en-GB"/>
              <a:pPr/>
              <a:t>09/10/2013</a:t>
            </a:fld>
            <a:endParaRPr lang="en-GB"/>
          </a:p>
        </p:txBody>
      </p:sp>
      <p:sp>
        <p:nvSpPr>
          <p:cNvPr id="135172"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defRPr sz="1200"/>
            </a:lvl1pPr>
          </a:lstStyle>
          <a:p>
            <a:endParaRPr lang="en-GB"/>
          </a:p>
        </p:txBody>
      </p:sp>
      <p:sp>
        <p:nvSpPr>
          <p:cNvPr id="135173"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r">
              <a:defRPr sz="1200"/>
            </a:lvl1pPr>
          </a:lstStyle>
          <a:p>
            <a:fld id="{AF96A828-6D14-45FE-A20E-71D410CDB99F}" type="slidenum">
              <a:rPr lang="en-GB"/>
              <a:pPr/>
              <a:t>‹#›</a:t>
            </a:fld>
            <a:endParaRPr lang="en-GB"/>
          </a:p>
        </p:txBody>
      </p:sp>
    </p:spTree>
    <p:extLst>
      <p:ext uri="{BB962C8B-B14F-4D97-AF65-F5344CB8AC3E}">
        <p14:creationId xmlns:p14="http://schemas.microsoft.com/office/powerpoint/2010/main" val="4136145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1736" tIns="45868" rIns="91736" bIns="45868" numCol="1" anchor="t" anchorCtr="0" compatLnSpc="1">
            <a:prstTxWarp prst="textNoShape">
              <a:avLst/>
            </a:prstTxWarp>
          </a:bodyPr>
          <a:lstStyle>
            <a:lvl1pPr>
              <a:defRPr sz="1200">
                <a:latin typeface="Arial"/>
              </a:defRPr>
            </a:lvl1pPr>
          </a:lstStyle>
          <a:p>
            <a:endParaRPr lang="en-GB" dirty="0"/>
          </a:p>
        </p:txBody>
      </p:sp>
      <p:sp>
        <p:nvSpPr>
          <p:cNvPr id="3" name="Date Placeholder 2"/>
          <p:cNvSpPr>
            <a:spLocks noGrp="1"/>
          </p:cNvSpPr>
          <p:nvPr>
            <p:ph type="dt" idx="1"/>
          </p:nvPr>
        </p:nvSpPr>
        <p:spPr>
          <a:xfrm>
            <a:off x="3814763" y="0"/>
            <a:ext cx="2919412" cy="493713"/>
          </a:xfrm>
          <a:prstGeom prst="rect">
            <a:avLst/>
          </a:prstGeom>
        </p:spPr>
        <p:txBody>
          <a:bodyPr vert="horz" wrap="square" lIns="91736" tIns="45868" rIns="91736" bIns="45868" numCol="1" anchor="t" anchorCtr="0" compatLnSpc="1">
            <a:prstTxWarp prst="textNoShape">
              <a:avLst/>
            </a:prstTxWarp>
          </a:bodyPr>
          <a:lstStyle>
            <a:lvl1pPr algn="r">
              <a:defRPr sz="1200">
                <a:latin typeface="Arial"/>
              </a:defRPr>
            </a:lvl1pPr>
          </a:lstStyle>
          <a:p>
            <a:fld id="{4C384497-5ABB-48C7-867C-0ABD89BD7E14}" type="datetime1">
              <a:rPr lang="en-GB" smtClean="0"/>
              <a:pPr/>
              <a:t>09/10/2013</a:t>
            </a:fld>
            <a:endParaRPr lang="en-GB" dirty="0"/>
          </a:p>
        </p:txBody>
      </p:sp>
      <p:sp>
        <p:nvSpPr>
          <p:cNvPr id="4" name="Slide Image Placeholder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wrap="square" lIns="91736" tIns="45868" rIns="91736" bIns="45868" numCol="1" anchor="ctr" anchorCtr="0" compatLnSpc="1">
            <a:prstTxWarp prst="textNoShape">
              <a:avLst/>
            </a:prstTxWarp>
          </a:bodyPr>
          <a:lstStyle/>
          <a:p>
            <a:pPr lvl="0"/>
            <a:endParaRPr lang="en-GB" dirty="0" smtClean="0"/>
          </a:p>
        </p:txBody>
      </p:sp>
      <p:sp>
        <p:nvSpPr>
          <p:cNvPr id="5" name="Notes Placeholder 4"/>
          <p:cNvSpPr>
            <a:spLocks noGrp="1"/>
          </p:cNvSpPr>
          <p:nvPr>
            <p:ph type="body" sz="quarter" idx="3"/>
          </p:nvPr>
        </p:nvSpPr>
        <p:spPr>
          <a:xfrm>
            <a:off x="673100" y="4686300"/>
            <a:ext cx="5389563" cy="4440238"/>
          </a:xfrm>
          <a:prstGeom prst="rect">
            <a:avLst/>
          </a:prstGeom>
        </p:spPr>
        <p:txBody>
          <a:bodyPr vert="horz" wrap="square" lIns="91736" tIns="45868" rIns="91736" bIns="45868" numCol="1" anchor="t" anchorCtr="0" compatLnSpc="1">
            <a:prstTxWarp prst="textNoShape">
              <a:avLst/>
            </a:prstTxWarp>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4"/>
          </p:nvPr>
        </p:nvSpPr>
        <p:spPr>
          <a:xfrm>
            <a:off x="0" y="9371013"/>
            <a:ext cx="2919413" cy="493712"/>
          </a:xfrm>
          <a:prstGeom prst="rect">
            <a:avLst/>
          </a:prstGeom>
        </p:spPr>
        <p:txBody>
          <a:bodyPr vert="horz" wrap="square" lIns="91736" tIns="45868" rIns="91736" bIns="45868" numCol="1" anchor="b" anchorCtr="0" compatLnSpc="1">
            <a:prstTxWarp prst="textNoShape">
              <a:avLst/>
            </a:prstTxWarp>
          </a:bodyPr>
          <a:lstStyle>
            <a:lvl1pPr>
              <a:defRPr sz="1200">
                <a:latin typeface="Arial"/>
              </a:defRPr>
            </a:lvl1pPr>
          </a:lstStyle>
          <a:p>
            <a:endParaRPr lang="en-GB" dirty="0"/>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wrap="square" lIns="91736" tIns="45868" rIns="91736" bIns="45868" numCol="1" anchor="b" anchorCtr="0" compatLnSpc="1">
            <a:prstTxWarp prst="textNoShape">
              <a:avLst/>
            </a:prstTxWarp>
          </a:bodyPr>
          <a:lstStyle>
            <a:lvl1pPr algn="r">
              <a:defRPr sz="1200">
                <a:latin typeface="Arial"/>
              </a:defRPr>
            </a:lvl1pPr>
          </a:lstStyle>
          <a:p>
            <a:fld id="{712C5F9B-1DCD-403B-BFAD-F11458744473}" type="slidenum">
              <a:rPr lang="en-GB" smtClean="0"/>
              <a:pPr/>
              <a:t>‹#›</a:t>
            </a:fld>
            <a:endParaRPr lang="en-GB" dirty="0"/>
          </a:p>
        </p:txBody>
      </p:sp>
    </p:spTree>
    <p:extLst>
      <p:ext uri="{BB962C8B-B14F-4D97-AF65-F5344CB8AC3E}">
        <p14:creationId xmlns:p14="http://schemas.microsoft.com/office/powerpoint/2010/main" val="7794586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a:ea typeface="ＭＳ Ｐゴシック" pitchFamily="-105" charset="-128"/>
        <a:cs typeface="+mn-cs"/>
      </a:defRPr>
    </a:lvl1pPr>
    <a:lvl2pPr marL="478201" algn="l" rtl="0" eaLnBrk="0" fontAlgn="base" hangingPunct="0">
      <a:spcBef>
        <a:spcPct val="30000"/>
      </a:spcBef>
      <a:spcAft>
        <a:spcPct val="0"/>
      </a:spcAft>
      <a:defRPr sz="1300" kern="1200">
        <a:solidFill>
          <a:schemeClr val="tx1"/>
        </a:solidFill>
        <a:latin typeface="Arial"/>
        <a:ea typeface="ＭＳ Ｐゴシック" pitchFamily="-105" charset="-128"/>
        <a:cs typeface="+mn-cs"/>
      </a:defRPr>
    </a:lvl2pPr>
    <a:lvl3pPr marL="957570" algn="l" rtl="0" eaLnBrk="0" fontAlgn="base" hangingPunct="0">
      <a:spcBef>
        <a:spcPct val="30000"/>
      </a:spcBef>
      <a:spcAft>
        <a:spcPct val="0"/>
      </a:spcAft>
      <a:defRPr sz="1300" kern="1200">
        <a:solidFill>
          <a:schemeClr val="tx1"/>
        </a:solidFill>
        <a:latin typeface="Arial"/>
        <a:ea typeface="ＭＳ Ｐゴシック" pitchFamily="-105" charset="-128"/>
        <a:cs typeface="+mn-cs"/>
      </a:defRPr>
    </a:lvl3pPr>
    <a:lvl4pPr marL="1435770" algn="l" rtl="0" eaLnBrk="0" fontAlgn="base" hangingPunct="0">
      <a:spcBef>
        <a:spcPct val="30000"/>
      </a:spcBef>
      <a:spcAft>
        <a:spcPct val="0"/>
      </a:spcAft>
      <a:defRPr sz="1300" kern="1200">
        <a:solidFill>
          <a:schemeClr val="tx1"/>
        </a:solidFill>
        <a:latin typeface="Arial"/>
        <a:ea typeface="ＭＳ Ｐゴシック" pitchFamily="-105" charset="-128"/>
        <a:cs typeface="+mn-cs"/>
      </a:defRPr>
    </a:lvl4pPr>
    <a:lvl5pPr marL="1915139" algn="l" rtl="0" eaLnBrk="0" fontAlgn="base" hangingPunct="0">
      <a:spcBef>
        <a:spcPct val="30000"/>
      </a:spcBef>
      <a:spcAft>
        <a:spcPct val="0"/>
      </a:spcAft>
      <a:defRPr sz="1300" kern="1200">
        <a:solidFill>
          <a:schemeClr val="tx1"/>
        </a:solidFill>
        <a:latin typeface="Arial"/>
        <a:ea typeface="ＭＳ Ｐゴシック" pitchFamily="-105" charset="-128"/>
        <a:cs typeface="+mn-cs"/>
      </a:defRPr>
    </a:lvl5pPr>
    <a:lvl6pPr marL="2394640" algn="l" defTabSz="957856" rtl="0" eaLnBrk="1" latinLnBrk="0" hangingPunct="1">
      <a:defRPr sz="1300" kern="1200">
        <a:solidFill>
          <a:schemeClr val="tx1"/>
        </a:solidFill>
        <a:latin typeface="+mn-lt"/>
        <a:ea typeface="+mn-ea"/>
        <a:cs typeface="+mn-cs"/>
      </a:defRPr>
    </a:lvl6pPr>
    <a:lvl7pPr marL="2873567" algn="l" defTabSz="957856" rtl="0" eaLnBrk="1" latinLnBrk="0" hangingPunct="1">
      <a:defRPr sz="1300" kern="1200">
        <a:solidFill>
          <a:schemeClr val="tx1"/>
        </a:solidFill>
        <a:latin typeface="+mn-lt"/>
        <a:ea typeface="+mn-ea"/>
        <a:cs typeface="+mn-cs"/>
      </a:defRPr>
    </a:lvl7pPr>
    <a:lvl8pPr marL="3352496" algn="l" defTabSz="957856" rtl="0" eaLnBrk="1" latinLnBrk="0" hangingPunct="1">
      <a:defRPr sz="1300" kern="1200">
        <a:solidFill>
          <a:schemeClr val="tx1"/>
        </a:solidFill>
        <a:latin typeface="+mn-lt"/>
        <a:ea typeface="+mn-ea"/>
        <a:cs typeface="+mn-cs"/>
      </a:defRPr>
    </a:lvl8pPr>
    <a:lvl9pPr marL="3831423" algn="l" defTabSz="95785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hesassway.com/articles/sass-vs-scss-which-syntax-is-bett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vwall/compass-twitter-bootstrap" TargetMode="External"/><Relationship Id="rId7" Type="http://schemas.openxmlformats.org/officeDocument/2006/relationships/hyperlink" Target="https://github.com/ericam/compass-anim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compass-style.org/" TargetMode="External"/><Relationship Id="rId5" Type="http://schemas.openxmlformats.org/officeDocument/2006/relationships/hyperlink" Target="http://susy.oddbird.net/" TargetMode="External"/><Relationship Id="rId4" Type="http://schemas.openxmlformats.org/officeDocument/2006/relationships/hyperlink" Target="http://foundation.zur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ruby-lang.org/en/download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jetbrains.com/webstorm/webhelp/path-variables.html"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en.wikipedia.org/wiki/Responsive_web_design" TargetMode="External"/><Relationship Id="rId3" Type="http://schemas.openxmlformats.org/officeDocument/2006/relationships/hyperlink" Target="http://indochino.com/" TargetMode="External"/><Relationship Id="rId7" Type="http://schemas.openxmlformats.org/officeDocument/2006/relationships/hyperlink" Target="http://en.wikipedia.org/wiki/Web_desig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us.dynamicaction.com/" TargetMode="External"/><Relationship Id="rId5" Type="http://schemas.openxmlformats.org/officeDocument/2006/relationships/hyperlink" Target="http://skinnyties.com/" TargetMode="External"/><Relationship Id="rId4" Type="http://schemas.openxmlformats.org/officeDocument/2006/relationships/hyperlink" Target="http://ca.nixon.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Grid_(page_layout)#Grid_use_in_web_design" TargetMode="External"/><Relationship Id="rId7" Type="http://schemas.openxmlformats.org/officeDocument/2006/relationships/hyperlink" Target="http://www.lukew.com/ff/entry.asp?1390"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www.lukew.com/ff/entry.asp?1392" TargetMode="External"/><Relationship Id="rId5" Type="http://schemas.openxmlformats.org/officeDocument/2006/relationships/hyperlink" Target="http://en.wikipedia.org/wiki/Point_(typography)" TargetMode="External"/><Relationship Id="rId4" Type="http://schemas.openxmlformats.org/officeDocument/2006/relationships/hyperlink" Target="http://en.wikipedia.org/wiki/Pixe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en.wikipedia.org/wiki/Typography" TargetMode="External"/><Relationship Id="rId3" Type="http://schemas.openxmlformats.org/officeDocument/2006/relationships/hyperlink" Target="http://en.wikipedia.org/wiki/Free_Software" TargetMode="External"/><Relationship Id="rId7" Type="http://schemas.openxmlformats.org/officeDocument/2006/relationships/hyperlink" Target="http://en.wikipedia.org/wiki/CS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pedia.org/wiki/HTML" TargetMode="External"/><Relationship Id="rId5" Type="http://schemas.openxmlformats.org/officeDocument/2006/relationships/hyperlink" Target="http://en.wikipedia.org/wiki/Web_application" TargetMode="External"/><Relationship Id="rId4" Type="http://schemas.openxmlformats.org/officeDocument/2006/relationships/hyperlink" Target="http://en.wikipedia.org/wiki/Website" TargetMode="External"/><Relationship Id="rId9" Type="http://schemas.openxmlformats.org/officeDocument/2006/relationships/hyperlink" Target="http://en.wikipedia.org/wiki/JavaScript"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xoxco/breakpoin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s-lang.com/docs/yardoc/file.SASS_REFERENCE.html#medi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Modularity_(programming)" TargetMode="External"/><Relationship Id="rId13" Type="http://schemas.openxmlformats.org/officeDocument/2006/relationships/hyperlink" Target="http://en.wikipedia.org/wiki/Separation_of_concerns#cite_note-microsoft-3" TargetMode="External"/><Relationship Id="rId3" Type="http://schemas.openxmlformats.org/officeDocument/2006/relationships/hyperlink" Target="http://sachagreif.com/useful-sass-mixins/" TargetMode="External"/><Relationship Id="rId7" Type="http://schemas.openxmlformats.org/officeDocument/2006/relationships/hyperlink" Target="http://en.wikipedia.org/wiki/Concern_(computer_science)" TargetMode="External"/><Relationship Id="rId12" Type="http://schemas.openxmlformats.org/officeDocument/2006/relationships/hyperlink" Target="http://en.wikipedia.org/wiki/Separation_of_concerns#cite_note-mitchell-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Computer_program" TargetMode="External"/><Relationship Id="rId11" Type="http://schemas.openxmlformats.org/officeDocument/2006/relationships/hyperlink" Target="http://en.wikipedia.org/wiki/Information_hiding" TargetMode="External"/><Relationship Id="rId5" Type="http://schemas.openxmlformats.org/officeDocument/2006/relationships/hyperlink" Target="http://en.wikipedia.org/wiki/Computer_science" TargetMode="External"/><Relationship Id="rId10" Type="http://schemas.openxmlformats.org/officeDocument/2006/relationships/hyperlink" Target="http://en.wikipedia.org/wiki/Encapsulation_(computer_science)" TargetMode="External"/><Relationship Id="rId4" Type="http://schemas.openxmlformats.org/officeDocument/2006/relationships/hyperlink" Target="http://sass-lang.com/docs/yardoc/file.SASS_REFERENCE.html#extend" TargetMode="External"/><Relationship Id="rId9" Type="http://schemas.openxmlformats.org/officeDocument/2006/relationships/hyperlink" Target="http://en.wikipedia.org/wiki/Separation_of_concerns#cite_note-laplante-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12C5F9B-1DCD-403B-BFAD-F11458744473}" type="slidenum">
              <a:rPr lang="en-GB" smtClean="0"/>
              <a:pPr/>
              <a:t>1</a:t>
            </a:fld>
            <a:endParaRPr lang="en-GB" dirty="0"/>
          </a:p>
        </p:txBody>
      </p:sp>
    </p:spTree>
    <p:extLst>
      <p:ext uri="{BB962C8B-B14F-4D97-AF65-F5344CB8AC3E}">
        <p14:creationId xmlns:p14="http://schemas.microsoft.com/office/powerpoint/2010/main" val="871586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b="1" kern="1200" dirty="0" smtClean="0">
                <a:solidFill>
                  <a:schemeClr val="tx1"/>
                </a:solidFill>
                <a:effectLst/>
                <a:latin typeface="Arial"/>
                <a:ea typeface="ＭＳ Ｐゴシック" pitchFamily="-105" charset="-128"/>
                <a:cs typeface="+mn-cs"/>
              </a:rPr>
              <a:t>SASS/SCSS | LESS</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Written in: 	Ruby | JS</a:t>
            </a:r>
          </a:p>
          <a:p>
            <a:r>
              <a:rPr lang="en-US" sz="1300" kern="1200" dirty="0" smtClean="0">
                <a:solidFill>
                  <a:schemeClr val="tx1"/>
                </a:solidFill>
                <a:effectLst/>
                <a:latin typeface="Arial"/>
                <a:ea typeface="ＭＳ Ｐゴシック" pitchFamily="-105" charset="-128"/>
                <a:cs typeface="+mn-cs"/>
              </a:rPr>
              <a:t>Context: Local / Back | Front &amp; Local (Front could be a good way to go if this was a </a:t>
            </a:r>
            <a:r>
              <a:rPr lang="en-US" sz="1300" kern="1200" dirty="0" err="1" smtClean="0">
                <a:solidFill>
                  <a:schemeClr val="tx1"/>
                </a:solidFill>
                <a:effectLst/>
                <a:latin typeface="Arial"/>
                <a:ea typeface="ＭＳ Ｐゴシック" pitchFamily="-105" charset="-128"/>
                <a:cs typeface="+mn-cs"/>
              </a:rPr>
              <a:t>polyfill</a:t>
            </a:r>
            <a:r>
              <a:rPr lang="en-US" sz="1300" kern="1200" dirty="0" smtClean="0">
                <a:solidFill>
                  <a:schemeClr val="tx1"/>
                </a:solidFill>
                <a:effectLst/>
                <a:latin typeface="Arial"/>
                <a:ea typeface="ＭＳ Ｐゴシック" pitchFamily="-105" charset="-128"/>
                <a:cs typeface="+mn-cs"/>
              </a:rPr>
              <a:t> but CSS4 does not exist yet</a:t>
            </a:r>
            <a:r>
              <a:rPr lang="en-US" sz="1300" kern="1200" dirty="0" smtClean="0">
                <a:solidFill>
                  <a:schemeClr val="tx1"/>
                </a:solidFill>
                <a:effectLst/>
                <a:latin typeface="Arial"/>
                <a:ea typeface="ＭＳ Ｐゴシック" pitchFamily="-105" charset="-128"/>
                <a:cs typeface="+mn-cs"/>
              </a:rPr>
              <a:t>)</a:t>
            </a:r>
          </a:p>
          <a:p>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Syntax: CSS Superset | CSS Superset </a:t>
            </a:r>
            <a:endParaRPr lang="en-US" sz="1300" kern="1200" dirty="0" smtClean="0">
              <a:solidFill>
                <a:schemeClr val="tx1"/>
              </a:solidFill>
              <a:effectLst/>
              <a:latin typeface="Arial"/>
              <a:ea typeface="ＭＳ Ｐゴシック" pitchFamily="-105" charset="-128"/>
              <a:cs typeface="+mn-cs"/>
            </a:endParaRPr>
          </a:p>
          <a:p>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Variable Syntax: $variable : blue; | @color: blue;</a:t>
            </a:r>
          </a:p>
          <a:p>
            <a:r>
              <a:rPr lang="en-US" sz="1300" kern="1200" dirty="0" err="1" smtClean="0">
                <a:solidFill>
                  <a:schemeClr val="tx1"/>
                </a:solidFill>
                <a:effectLst/>
                <a:latin typeface="Arial"/>
                <a:ea typeface="ＭＳ Ｐゴシック" pitchFamily="-105" charset="-128"/>
                <a:cs typeface="+mn-cs"/>
              </a:rPr>
              <a:t>Mixins</a:t>
            </a:r>
            <a:r>
              <a:rPr lang="en-US" sz="1300" kern="1200" dirty="0" smtClean="0">
                <a:solidFill>
                  <a:schemeClr val="tx1"/>
                </a:solidFill>
                <a:effectLst/>
                <a:latin typeface="Arial"/>
                <a:ea typeface="ＭＳ Ｐゴシック" pitchFamily="-105" charset="-128"/>
                <a:cs typeface="+mn-cs"/>
              </a:rPr>
              <a:t> Syntax: @</a:t>
            </a:r>
            <a:r>
              <a:rPr lang="en-US" sz="1300" kern="1200" dirty="0" err="1" smtClean="0">
                <a:solidFill>
                  <a:schemeClr val="tx1"/>
                </a:solidFill>
                <a:effectLst/>
                <a:latin typeface="Arial"/>
                <a:ea typeface="ＭＳ Ｐゴシック" pitchFamily="-105" charset="-128"/>
                <a:cs typeface="+mn-cs"/>
              </a:rPr>
              <a:t>mixin</a:t>
            </a:r>
            <a:r>
              <a:rPr lang="en-US" sz="1300" kern="1200" dirty="0" smtClean="0">
                <a:solidFill>
                  <a:schemeClr val="tx1"/>
                </a:solidFill>
                <a:effectLst/>
                <a:latin typeface="Arial"/>
                <a:ea typeface="ＭＳ Ｐゴシック" pitchFamily="-105" charset="-128"/>
                <a:cs typeface="+mn-cs"/>
              </a:rPr>
              <a:t> foo() {} (</a:t>
            </a:r>
            <a:r>
              <a:rPr lang="en-US" sz="1300" i="1" kern="1200" dirty="0" smtClean="0">
                <a:solidFill>
                  <a:schemeClr val="tx1"/>
                </a:solidFill>
                <a:effectLst/>
                <a:latin typeface="Arial"/>
                <a:ea typeface="ＭＳ Ｐゴシック" pitchFamily="-105" charset="-128"/>
                <a:cs typeface="+mn-cs"/>
              </a:rPr>
              <a:t>explicit abstraction</a:t>
            </a:r>
            <a:r>
              <a:rPr lang="en-US" sz="1300" kern="1200" dirty="0" smtClean="0">
                <a:solidFill>
                  <a:schemeClr val="tx1"/>
                </a:solidFill>
                <a:effectLst/>
                <a:latin typeface="Arial"/>
                <a:ea typeface="ＭＳ Ｐゴシック" pitchFamily="-105" charset="-128"/>
                <a:cs typeface="+mn-cs"/>
              </a:rPr>
              <a:t>) | .foo() {} (implicit abstraction could increase learning curve)</a:t>
            </a:r>
          </a:p>
          <a:p>
            <a:r>
              <a:rPr lang="en-US" sz="1300" kern="1200" dirty="0" smtClean="0">
                <a:solidFill>
                  <a:schemeClr val="tx1"/>
                </a:solidFill>
                <a:effectLst/>
                <a:latin typeface="Arial"/>
                <a:ea typeface="ＭＳ Ｐゴシック" pitchFamily="-105" charset="-128"/>
                <a:cs typeface="+mn-cs"/>
              </a:rPr>
              <a:t>Import: Styles &amp; Images | Styles</a:t>
            </a:r>
          </a:p>
          <a:p>
            <a:r>
              <a:rPr lang="en-US" sz="1300" kern="1200" dirty="0" smtClean="0">
                <a:solidFill>
                  <a:schemeClr val="tx1"/>
                </a:solidFill>
                <a:effectLst/>
                <a:latin typeface="Arial"/>
                <a:ea typeface="ＭＳ Ｐゴシック" pitchFamily="-105" charset="-128"/>
                <a:cs typeface="+mn-cs"/>
              </a:rPr>
              <a:t>Framework: Compass | 	Roll your own</a:t>
            </a:r>
          </a:p>
          <a:p>
            <a:r>
              <a:rPr lang="en-US" sz="1300" i="1" kern="1200" dirty="0" smtClean="0">
                <a:solidFill>
                  <a:schemeClr val="tx1"/>
                </a:solidFill>
                <a:effectLst/>
                <a:latin typeface="Arial"/>
                <a:ea typeface="ＭＳ Ｐゴシック" pitchFamily="-105" charset="-128"/>
                <a:cs typeface="+mn-cs"/>
              </a:rPr>
              <a:t>A </a:t>
            </a:r>
            <a:r>
              <a:rPr lang="en-US" sz="1300" i="1" kern="1200" dirty="0" err="1" smtClean="0">
                <a:solidFill>
                  <a:schemeClr val="tx1"/>
                </a:solidFill>
                <a:effectLst/>
                <a:latin typeface="Arial"/>
                <a:ea typeface="ＭＳ Ｐゴシック" pitchFamily="-105" charset="-128"/>
                <a:cs typeface="+mn-cs"/>
              </a:rPr>
              <a:t>polyfill</a:t>
            </a:r>
            <a:r>
              <a:rPr lang="en-US" sz="1300" i="1" kern="1200" dirty="0" smtClean="0">
                <a:solidFill>
                  <a:schemeClr val="tx1"/>
                </a:solidFill>
                <a:effectLst/>
                <a:latin typeface="Arial"/>
                <a:ea typeface="ＭＳ Ｐゴシック" pitchFamily="-105" charset="-128"/>
                <a:cs typeface="+mn-cs"/>
              </a:rPr>
              <a:t>, or </a:t>
            </a:r>
            <a:r>
              <a:rPr lang="en-US" sz="1300" i="1" kern="1200" dirty="0" err="1" smtClean="0">
                <a:solidFill>
                  <a:schemeClr val="tx1"/>
                </a:solidFill>
                <a:effectLst/>
                <a:latin typeface="Arial"/>
                <a:ea typeface="ＭＳ Ｐゴシック" pitchFamily="-105" charset="-128"/>
                <a:cs typeface="+mn-cs"/>
              </a:rPr>
              <a:t>polyfiller</a:t>
            </a:r>
            <a:r>
              <a:rPr lang="en-US" sz="1300" i="1" kern="1200" dirty="0" smtClean="0">
                <a:solidFill>
                  <a:schemeClr val="tx1"/>
                </a:solidFill>
                <a:effectLst/>
                <a:latin typeface="Arial"/>
                <a:ea typeface="ＭＳ Ｐゴシック" pitchFamily="-105" charset="-128"/>
                <a:cs typeface="+mn-cs"/>
              </a:rPr>
              <a:t>, is a piece of code (or plugin) that provides the technology that you, the developer, expect the browser to provide </a:t>
            </a:r>
            <a:r>
              <a:rPr lang="en-US" sz="1300" i="0" kern="1200" dirty="0" smtClean="0">
                <a:solidFill>
                  <a:schemeClr val="tx1"/>
                </a:solidFill>
                <a:effectLst/>
                <a:latin typeface="Arial"/>
                <a:ea typeface="ＭＳ Ｐゴシック" pitchFamily="-105" charset="-128"/>
                <a:cs typeface="+mn-cs"/>
              </a:rPr>
              <a:t>natively</a:t>
            </a:r>
            <a:r>
              <a:rPr lang="en-US" sz="1300" i="1" kern="1200" dirty="0" smtClean="0">
                <a:solidFill>
                  <a:schemeClr val="tx1"/>
                </a:solidFill>
                <a:effectLst/>
                <a:latin typeface="Arial"/>
                <a:ea typeface="ＭＳ Ｐゴシック" pitchFamily="-105" charset="-128"/>
                <a:cs typeface="+mn-cs"/>
              </a:rPr>
              <a:t>. Flattening the API landscape if you will.</a:t>
            </a:r>
            <a:endParaRPr lang="en-US" sz="1300" kern="1200" dirty="0" smtClean="0">
              <a:solidFill>
                <a:schemeClr val="tx1"/>
              </a:solidFill>
              <a:effectLst/>
              <a:latin typeface="Arial"/>
              <a:ea typeface="ＭＳ Ｐゴシック" pitchFamily="-105" charset="-128"/>
              <a:cs typeface="+mn-cs"/>
            </a:endParaRPr>
          </a:p>
          <a:p>
            <a:pPr fontAlgn="base"/>
            <a:r>
              <a:rPr lang="en-US" sz="1300" i="1" kern="1200" dirty="0" smtClean="0">
                <a:solidFill>
                  <a:schemeClr val="tx1"/>
                </a:solidFill>
                <a:effectLst/>
                <a:latin typeface="Arial"/>
                <a:ea typeface="ＭＳ Ｐゴシック" pitchFamily="-105" charset="-128"/>
                <a:cs typeface="+mn-cs"/>
              </a:rPr>
              <a:t>A </a:t>
            </a:r>
            <a:r>
              <a:rPr lang="en-US" sz="1300" i="1" kern="1200" dirty="0" err="1" smtClean="0">
                <a:solidFill>
                  <a:schemeClr val="tx1"/>
                </a:solidFill>
                <a:effectLst/>
                <a:latin typeface="Arial"/>
                <a:ea typeface="ＭＳ Ｐゴシック" pitchFamily="-105" charset="-128"/>
                <a:cs typeface="+mn-cs"/>
              </a:rPr>
              <a:t>polyfill</a:t>
            </a:r>
            <a:r>
              <a:rPr lang="en-US" sz="1300" i="1" kern="1200" dirty="0" smtClean="0">
                <a:solidFill>
                  <a:schemeClr val="tx1"/>
                </a:solidFill>
                <a:effectLst/>
                <a:latin typeface="Arial"/>
                <a:ea typeface="ＭＳ Ｐゴシック" pitchFamily="-105" charset="-128"/>
                <a:cs typeface="+mn-cs"/>
              </a:rPr>
              <a:t> is a browser fallback, made in </a:t>
            </a:r>
            <a:r>
              <a:rPr lang="en-US" sz="1300" i="1" kern="1200" dirty="0" err="1" smtClean="0">
                <a:solidFill>
                  <a:schemeClr val="tx1"/>
                </a:solidFill>
                <a:effectLst/>
                <a:latin typeface="Arial"/>
                <a:ea typeface="ＭＳ Ｐゴシック" pitchFamily="-105" charset="-128"/>
                <a:cs typeface="+mn-cs"/>
              </a:rPr>
              <a:t>javascript</a:t>
            </a:r>
            <a:r>
              <a:rPr lang="en-US" sz="1300" i="1" kern="1200" dirty="0" smtClean="0">
                <a:solidFill>
                  <a:schemeClr val="tx1"/>
                </a:solidFill>
                <a:effectLst/>
                <a:latin typeface="Arial"/>
                <a:ea typeface="ＭＳ Ｐゴシック" pitchFamily="-105" charset="-128"/>
                <a:cs typeface="+mn-cs"/>
              </a:rPr>
              <a:t>, that allows functionality you expect to work in modern browsers to work in older browsers. </a:t>
            </a:r>
            <a:r>
              <a:rPr lang="en-US" sz="1300" i="1" kern="1200" dirty="0" err="1" smtClean="0">
                <a:solidFill>
                  <a:schemeClr val="tx1"/>
                </a:solidFill>
                <a:effectLst/>
                <a:latin typeface="Arial"/>
                <a:ea typeface="ＭＳ Ｐゴシック" pitchFamily="-105" charset="-128"/>
                <a:cs typeface="+mn-cs"/>
              </a:rPr>
              <a:t>Ie</a:t>
            </a:r>
            <a:r>
              <a:rPr lang="en-US" sz="1300" i="1" kern="1200" dirty="0" smtClean="0">
                <a:solidFill>
                  <a:schemeClr val="tx1"/>
                </a:solidFill>
                <a:effectLst/>
                <a:latin typeface="Arial"/>
                <a:ea typeface="ＭＳ Ｐゴシック" pitchFamily="-105" charset="-128"/>
                <a:cs typeface="+mn-cs"/>
              </a:rPr>
              <a:t> to support canvas (an html5 feature) in older browsers.</a:t>
            </a:r>
            <a:endParaRPr lang="en-US" sz="1300" kern="1200" dirty="0" smtClean="0">
              <a:solidFill>
                <a:schemeClr val="tx1"/>
              </a:solidFill>
              <a:effectLst/>
              <a:latin typeface="Arial"/>
              <a:ea typeface="ＭＳ Ｐゴシック" pitchFamily="-105" charset="-128"/>
              <a:cs typeface="+mn-cs"/>
            </a:endParaRPr>
          </a:p>
          <a:p>
            <a:pPr fontAlgn="base"/>
            <a:r>
              <a:rPr lang="en-US" sz="1300" i="1" kern="1200" dirty="0" smtClean="0">
                <a:solidFill>
                  <a:schemeClr val="tx1"/>
                </a:solidFill>
                <a:effectLst/>
                <a:latin typeface="Arial"/>
                <a:ea typeface="ＭＳ Ｐゴシック" pitchFamily="-105" charset="-128"/>
                <a:cs typeface="+mn-cs"/>
              </a:rPr>
              <a:t>It's sort of an HTML5 technique, since it is used in conjunction with HTML5, but it's not part of HTML5, and you can have </a:t>
            </a:r>
            <a:r>
              <a:rPr lang="en-US" sz="1300" i="1" kern="1200" dirty="0" err="1" smtClean="0">
                <a:solidFill>
                  <a:schemeClr val="tx1"/>
                </a:solidFill>
                <a:effectLst/>
                <a:latin typeface="Arial"/>
                <a:ea typeface="ＭＳ Ｐゴシック" pitchFamily="-105" charset="-128"/>
                <a:cs typeface="+mn-cs"/>
              </a:rPr>
              <a:t>polyfills</a:t>
            </a:r>
            <a:r>
              <a:rPr lang="en-US" sz="1300" i="1" kern="1200" dirty="0" smtClean="0">
                <a:solidFill>
                  <a:schemeClr val="tx1"/>
                </a:solidFill>
                <a:effectLst/>
                <a:latin typeface="Arial"/>
                <a:ea typeface="ＭＳ Ｐゴシック" pitchFamily="-105" charset="-128"/>
                <a:cs typeface="+mn-cs"/>
              </a:rPr>
              <a:t> without having HTML5 (for example, to support CSS3 techniques you want).</a:t>
            </a:r>
            <a:endParaRPr lang="en-US" sz="1300" kern="1200" dirty="0" smtClean="0">
              <a:solidFill>
                <a:schemeClr val="tx1"/>
              </a:solidFill>
              <a:effectLst/>
              <a:latin typeface="Arial"/>
              <a:ea typeface="ＭＳ Ｐゴシック" pitchFamily="-105" charset="-128"/>
              <a:cs typeface="+mn-cs"/>
            </a:endParaRP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10</a:t>
            </a:fld>
            <a:endParaRPr lang="en-GB" dirty="0"/>
          </a:p>
        </p:txBody>
      </p:sp>
    </p:spTree>
    <p:extLst>
      <p:ext uri="{BB962C8B-B14F-4D97-AF65-F5344CB8AC3E}">
        <p14:creationId xmlns:p14="http://schemas.microsoft.com/office/powerpoint/2010/main" val="394920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1400" b="1" kern="1200" dirty="0" smtClean="0">
                <a:solidFill>
                  <a:schemeClr val="tx1"/>
                </a:solidFill>
                <a:effectLst/>
                <a:latin typeface="Arial"/>
                <a:ea typeface="ＭＳ Ｐゴシック" pitchFamily="-105" charset="-128"/>
                <a:cs typeface="+mn-cs"/>
              </a:rPr>
              <a:t>More on SASS as we use it in </a:t>
            </a:r>
            <a:r>
              <a:rPr lang="en-US" sz="1400" b="1" kern="1200" dirty="0" err="1" smtClean="0">
                <a:solidFill>
                  <a:schemeClr val="tx1"/>
                </a:solidFill>
                <a:effectLst/>
                <a:latin typeface="Arial"/>
                <a:ea typeface="ＭＳ Ｐゴシック" pitchFamily="-105" charset="-128"/>
                <a:cs typeface="+mn-cs"/>
              </a:rPr>
              <a:t>DynamicAction</a:t>
            </a:r>
            <a:r>
              <a:rPr lang="en-US" sz="1400" b="1" kern="1200" dirty="0" smtClean="0">
                <a:solidFill>
                  <a:schemeClr val="tx1"/>
                </a:solidFill>
                <a:effectLst/>
                <a:latin typeface="Arial"/>
                <a:ea typeface="ＭＳ Ｐゴシック" pitchFamily="-105" charset="-128"/>
                <a:cs typeface="+mn-cs"/>
              </a:rPr>
              <a:t>:</a:t>
            </a:r>
            <a:endParaRPr lang="en-US" sz="1400" kern="1200" dirty="0" smtClean="0">
              <a:solidFill>
                <a:schemeClr val="tx1"/>
              </a:solidFill>
              <a:effectLst/>
              <a:latin typeface="Arial"/>
              <a:ea typeface="ＭＳ Ｐゴシック" pitchFamily="-105" charset="-128"/>
              <a:cs typeface="+mn-cs"/>
            </a:endParaRPr>
          </a:p>
          <a:p>
            <a:pPr lvl="1"/>
            <a:r>
              <a:rPr lang="en-US" sz="1400" kern="1200" dirty="0" smtClean="0">
                <a:solidFill>
                  <a:schemeClr val="tx1"/>
                </a:solidFill>
                <a:effectLst/>
                <a:latin typeface="Arial"/>
                <a:ea typeface="ＭＳ Ｐゴシック" pitchFamily="-105" charset="-128"/>
                <a:cs typeface="+mn-cs"/>
              </a:rPr>
              <a:t>SASS === </a:t>
            </a:r>
            <a:r>
              <a:rPr lang="en-US" sz="1400" kern="1200" dirty="0" err="1" smtClean="0">
                <a:solidFill>
                  <a:schemeClr val="tx1"/>
                </a:solidFill>
                <a:effectLst/>
                <a:latin typeface="Arial"/>
                <a:ea typeface="ＭＳ Ｐゴシック" pitchFamily="-105" charset="-128"/>
                <a:cs typeface="+mn-cs"/>
              </a:rPr>
              <a:t>Syntaxically</a:t>
            </a:r>
            <a:r>
              <a:rPr lang="en-US" sz="1400" kern="1200" dirty="0" smtClean="0">
                <a:solidFill>
                  <a:schemeClr val="tx1"/>
                </a:solidFill>
                <a:effectLst/>
                <a:latin typeface="Arial"/>
                <a:ea typeface="ＭＳ Ｐゴシック" pitchFamily="-105" charset="-128"/>
                <a:cs typeface="+mn-cs"/>
              </a:rPr>
              <a:t> Awesome </a:t>
            </a:r>
            <a:r>
              <a:rPr lang="en-US" sz="1400" kern="1200" dirty="0" err="1" smtClean="0">
                <a:solidFill>
                  <a:schemeClr val="tx1"/>
                </a:solidFill>
                <a:effectLst/>
                <a:latin typeface="Arial"/>
                <a:ea typeface="ＭＳ Ｐゴシック" pitchFamily="-105" charset="-128"/>
                <a:cs typeface="+mn-cs"/>
              </a:rPr>
              <a:t>StyleSheets</a:t>
            </a:r>
            <a:endParaRPr lang="en-US" sz="1400" kern="1200" dirty="0" smtClean="0">
              <a:solidFill>
                <a:schemeClr val="tx1"/>
              </a:solidFill>
              <a:effectLst/>
              <a:latin typeface="Arial"/>
              <a:ea typeface="ＭＳ Ｐゴシック" pitchFamily="-105" charset="-128"/>
              <a:cs typeface="+mn-cs"/>
            </a:endParaRPr>
          </a:p>
          <a:p>
            <a:pPr lvl="2"/>
            <a:r>
              <a:rPr lang="en-US" sz="1400" kern="1200" dirty="0" smtClean="0">
                <a:solidFill>
                  <a:schemeClr val="tx1"/>
                </a:solidFill>
                <a:effectLst/>
                <a:latin typeface="Arial"/>
                <a:ea typeface="ＭＳ Ｐゴシック" pitchFamily="-105" charset="-128"/>
                <a:cs typeface="+mn-cs"/>
              </a:rPr>
              <a:t>Sass-lang.com, compass-style.org</a:t>
            </a:r>
          </a:p>
          <a:p>
            <a:pPr lvl="1"/>
            <a:r>
              <a:rPr lang="en-US" sz="1400" kern="1200" dirty="0" smtClean="0">
                <a:solidFill>
                  <a:schemeClr val="tx1"/>
                </a:solidFill>
                <a:effectLst/>
                <a:latin typeface="Arial"/>
                <a:ea typeface="ＭＳ Ｐゴシック" pitchFamily="-105" charset="-128"/>
                <a:cs typeface="+mn-cs"/>
              </a:rPr>
              <a:t>One language but </a:t>
            </a:r>
            <a:r>
              <a:rPr lang="en-US" sz="1400" u="sng" kern="1200" dirty="0" smtClean="0">
                <a:solidFill>
                  <a:schemeClr val="tx1"/>
                </a:solidFill>
                <a:effectLst/>
                <a:latin typeface="Arial"/>
                <a:ea typeface="ＭＳ Ｐゴシック" pitchFamily="-105" charset="-128"/>
                <a:cs typeface="+mn-cs"/>
              </a:rPr>
              <a:t>2 syntaxes</a:t>
            </a:r>
            <a:endParaRPr lang="en-US" sz="1400" kern="1200" dirty="0" smtClean="0">
              <a:solidFill>
                <a:schemeClr val="tx1"/>
              </a:solidFill>
              <a:effectLst/>
              <a:latin typeface="Arial"/>
              <a:ea typeface="ＭＳ Ｐゴシック" pitchFamily="-105" charset="-128"/>
              <a:cs typeface="+mn-cs"/>
            </a:endParaRPr>
          </a:p>
          <a:p>
            <a:pPr lvl="2"/>
            <a:r>
              <a:rPr lang="en-US" sz="1400" kern="1200" dirty="0" smtClean="0">
                <a:solidFill>
                  <a:schemeClr val="tx1"/>
                </a:solidFill>
                <a:effectLst/>
                <a:latin typeface="Arial"/>
                <a:ea typeface="ＭＳ Ｐゴシック" pitchFamily="-105" charset="-128"/>
                <a:cs typeface="+mn-cs"/>
              </a:rPr>
              <a:t>Sass: indented syntax, forget ‘{}’ and ‘;’</a:t>
            </a:r>
          </a:p>
          <a:p>
            <a:pPr lvl="2"/>
            <a:r>
              <a:rPr lang="en-US" sz="1400" kern="1200" dirty="0" smtClean="0">
                <a:solidFill>
                  <a:schemeClr val="tx1"/>
                </a:solidFill>
                <a:effectLst/>
                <a:latin typeface="Arial"/>
                <a:ea typeface="ＭＳ Ｐゴシック" pitchFamily="-105" charset="-128"/>
                <a:cs typeface="+mn-cs"/>
              </a:rPr>
              <a:t>SCSS: Sassy CSS === CSS3 superset - </a:t>
            </a:r>
            <a:r>
              <a:rPr lang="en-US" sz="1400" dirty="0" smtClean="0">
                <a:hlinkClick r:id="rId3"/>
              </a:rPr>
              <a:t>http://thesassway.com/articles/sass-vs-scss-which-syntax-is-better</a:t>
            </a:r>
            <a:endParaRPr lang="en-US" sz="1400" kern="1200" dirty="0" smtClean="0">
              <a:solidFill>
                <a:schemeClr val="tx1"/>
              </a:solidFill>
              <a:effectLst/>
              <a:latin typeface="Arial"/>
              <a:ea typeface="ＭＳ Ｐゴシック" pitchFamily="-105" charset="-128"/>
              <a:cs typeface="+mn-cs"/>
            </a:endParaRPr>
          </a:p>
          <a:p>
            <a:pPr lvl="1"/>
            <a:r>
              <a:rPr lang="en-US" sz="1400" kern="1200" dirty="0" smtClean="0">
                <a:solidFill>
                  <a:schemeClr val="tx1"/>
                </a:solidFill>
                <a:effectLst/>
                <a:latin typeface="Arial"/>
                <a:ea typeface="ＭＳ Ｐゴシック" pitchFamily="-105" charset="-128"/>
                <a:cs typeface="+mn-cs"/>
              </a:rPr>
              <a:t>Should run on your machine, not the server</a:t>
            </a:r>
          </a:p>
          <a:p>
            <a:pPr lvl="1"/>
            <a:r>
              <a:rPr lang="en-US" sz="1400" kern="1200" dirty="0" smtClean="0">
                <a:solidFill>
                  <a:schemeClr val="tx1"/>
                </a:solidFill>
                <a:effectLst/>
                <a:latin typeface="Arial"/>
                <a:ea typeface="ＭＳ Ｐゴシック" pitchFamily="-105" charset="-128"/>
                <a:cs typeface="+mn-cs"/>
              </a:rPr>
              <a:t>Is watching for folders/files changes and parse</a:t>
            </a:r>
          </a:p>
          <a:p>
            <a:pPr lvl="1"/>
            <a:r>
              <a:rPr lang="en-US" sz="1400" kern="1200" dirty="0" smtClean="0">
                <a:solidFill>
                  <a:schemeClr val="tx1"/>
                </a:solidFill>
                <a:effectLst/>
                <a:latin typeface="Arial"/>
                <a:ea typeface="ＭＳ Ｐゴシック" pitchFamily="-105" charset="-128"/>
                <a:cs typeface="+mn-cs"/>
              </a:rPr>
              <a:t>Shares a lot of features with LESS and Stylus</a:t>
            </a:r>
          </a:p>
          <a:p>
            <a:r>
              <a:rPr lang="en-US" dirty="0" smtClean="0"/>
              <a:t>Which is best ?</a:t>
            </a:r>
          </a:p>
          <a:p>
            <a:pPr marL="285750" indent="-285750">
              <a:buFontTx/>
              <a:buChar char="-"/>
            </a:pPr>
            <a:r>
              <a:rPr lang="en-US" dirty="0" smtClean="0"/>
              <a:t>Short answer:</a:t>
            </a:r>
            <a:r>
              <a:rPr lang="en-US" baseline="0" dirty="0" smtClean="0"/>
              <a:t> SASS or Stylus</a:t>
            </a:r>
          </a:p>
          <a:p>
            <a:pPr marL="285750" indent="-285750">
              <a:buFontTx/>
              <a:buChar char="-"/>
            </a:pPr>
            <a:r>
              <a:rPr lang="en-US" baseline="0" dirty="0" smtClean="0"/>
              <a:t>Slightly longer answer: Sass if you are using Ruby. Stylus if you using Node. LESS if you are afraid of </a:t>
            </a:r>
            <a:r>
              <a:rPr lang="en-US" baseline="0" dirty="0" err="1" smtClean="0"/>
              <a:t>comand</a:t>
            </a:r>
            <a:r>
              <a:rPr lang="en-US" baseline="0" dirty="0" smtClean="0"/>
              <a:t> line</a:t>
            </a:r>
          </a:p>
          <a:p>
            <a:pPr marL="285750" indent="-285750">
              <a:buFontTx/>
              <a:buChar char="-"/>
            </a:pPr>
            <a:r>
              <a:rPr lang="en-US" baseline="0" dirty="0" smtClean="0"/>
              <a:t>80% of SASS, LESS and Stylus is the same. The 20% that is different is in advanced usage.</a:t>
            </a:r>
          </a:p>
          <a:p>
            <a:pPr marL="285750" indent="-285750">
              <a:buFontTx/>
              <a:buChar char="-"/>
            </a:pPr>
            <a:r>
              <a:rPr lang="en-US" baseline="0" dirty="0" smtClean="0"/>
              <a:t>The 80%: variables, color transformations, </a:t>
            </a:r>
            <a:r>
              <a:rPr lang="en-US" baseline="0" dirty="0" err="1" smtClean="0"/>
              <a:t>mixins</a:t>
            </a:r>
            <a:r>
              <a:rPr lang="en-US" baseline="0" dirty="0" smtClean="0"/>
              <a:t>, nesting, loops and conditions, importing</a:t>
            </a:r>
          </a:p>
          <a:p>
            <a:pPr marL="285750" indent="-285750">
              <a:buFontTx/>
              <a:buChar char="-"/>
            </a:pPr>
            <a:r>
              <a:rPr lang="en-US" baseline="0" dirty="0" smtClean="0"/>
              <a:t>The 20%:  SASS: @extend (extends selectors), @media (</a:t>
            </a:r>
            <a:r>
              <a:rPr lang="en-US" dirty="0" smtClean="0"/>
              <a:t>@media</a:t>
            </a:r>
            <a:r>
              <a:rPr lang="en-US" sz="1300" b="0" i="0" kern="1200" dirty="0" smtClean="0">
                <a:solidFill>
                  <a:schemeClr val="tx1"/>
                </a:solidFill>
                <a:effectLst/>
                <a:latin typeface="Arial"/>
                <a:ea typeface="ＭＳ Ｐゴシック" pitchFamily="-105" charset="-128"/>
                <a:cs typeface="+mn-cs"/>
              </a:rPr>
              <a:t> directives in Sass behave </a:t>
            </a:r>
            <a:r>
              <a:rPr lang="en-US" baseline="0" dirty="0" smtClean="0"/>
              <a:t>like in plain CSS, but can be declared inside selectors/nested in CSS rules), @content (lets you pass whole style blocks into </a:t>
            </a:r>
            <a:r>
              <a:rPr lang="en-US" baseline="0" dirty="0" err="1" smtClean="0"/>
              <a:t>mixins</a:t>
            </a:r>
            <a:r>
              <a:rPr lang="en-US" baseline="0" dirty="0" smtClean="0"/>
              <a:t>, use for media queries </a:t>
            </a:r>
            <a:r>
              <a:rPr lang="en-US" baseline="0" dirty="0" smtClean="0"/>
              <a:t>helpers</a:t>
            </a:r>
            <a:r>
              <a:rPr lang="en-US" baseline="0" dirty="0" smtClean="0"/>
              <a:t>, css3 </a:t>
            </a:r>
            <a:r>
              <a:rPr lang="en-US" baseline="0" dirty="0" err="1" smtClean="0"/>
              <a:t>polyfills,etc</a:t>
            </a:r>
            <a:r>
              <a:rPr lang="en-US" baseline="0" dirty="0" smtClean="0"/>
              <a:t>) , COMPASS!</a:t>
            </a:r>
          </a:p>
          <a:p>
            <a:pPr marL="285750" indent="-285750">
              <a:buFontTx/>
              <a:buChar char="-"/>
            </a:pPr>
            <a:r>
              <a:rPr lang="en-US" baseline="0" dirty="0" smtClean="0"/>
              <a:t>The 20%: LESS: </a:t>
            </a:r>
            <a:r>
              <a:rPr lang="en-US" baseline="0" dirty="0" err="1" smtClean="0"/>
              <a:t>mixins</a:t>
            </a:r>
            <a:r>
              <a:rPr lang="en-US" baseline="0" dirty="0" smtClean="0"/>
              <a:t>(in less every class is </a:t>
            </a:r>
            <a:r>
              <a:rPr lang="en-US" baseline="0" dirty="0" err="1" smtClean="0"/>
              <a:t>mixin</a:t>
            </a:r>
            <a:r>
              <a:rPr lang="en-US" baseline="0" dirty="0" smtClean="0"/>
              <a:t>), namespaces(</a:t>
            </a:r>
            <a:r>
              <a:rPr lang="en-US" baseline="0" dirty="0" err="1" smtClean="0"/>
              <a:t>namespaceing</a:t>
            </a:r>
            <a:r>
              <a:rPr lang="en-US" baseline="0" dirty="0" smtClean="0"/>
              <a:t> </a:t>
            </a:r>
            <a:r>
              <a:rPr lang="en-US" baseline="0" dirty="0" err="1" smtClean="0"/>
              <a:t>mixins</a:t>
            </a:r>
            <a:r>
              <a:rPr lang="en-US" baseline="0" dirty="0" smtClean="0"/>
              <a:t>-organize your </a:t>
            </a:r>
            <a:r>
              <a:rPr lang="en-US" baseline="0" dirty="0" err="1" smtClean="0"/>
              <a:t>mixins</a:t>
            </a:r>
            <a:r>
              <a:rPr lang="en-US" baseline="0" dirty="0" smtClean="0"/>
              <a:t> into namespaces), scoped variables(variables have scope which makes them easy to override), client side processing (great for static HTML sites, sites where you don’t have a real server, you can evaluate </a:t>
            </a:r>
            <a:r>
              <a:rPr lang="en-US" baseline="0" dirty="0" err="1" smtClean="0"/>
              <a:t>js</a:t>
            </a:r>
            <a:r>
              <a:rPr lang="en-US" baseline="0" dirty="0" smtClean="0"/>
              <a:t> in .less files) </a:t>
            </a:r>
          </a:p>
          <a:p>
            <a:pPr marL="285750" indent="-285750">
              <a:buFontTx/>
              <a:buChar char="-"/>
            </a:pPr>
            <a:r>
              <a:rPr lang="en-US" baseline="0" dirty="0" smtClean="0"/>
              <a:t>20%: Stylus: syntax, language features, @</a:t>
            </a:r>
            <a:r>
              <a:rPr lang="en-US" baseline="0" dirty="0" err="1" smtClean="0"/>
              <a:t>keyframes</a:t>
            </a:r>
            <a:r>
              <a:rPr lang="en-US" baseline="0" dirty="0" smtClean="0"/>
              <a:t>, </a:t>
            </a:r>
            <a:r>
              <a:rPr lang="en-US" baseline="0" dirty="0" err="1" smtClean="0"/>
              <a:t>Javascript</a:t>
            </a:r>
            <a:r>
              <a:rPr lang="en-US" baseline="0" dirty="0" smtClean="0"/>
              <a:t> </a:t>
            </a:r>
            <a:r>
              <a:rPr lang="en-US" baseline="0" dirty="0" smtClean="0"/>
              <a:t>API</a:t>
            </a:r>
          </a:p>
          <a:p>
            <a:pPr marL="285750" indent="-285750">
              <a:buFontTx/>
              <a:buChar char="-"/>
            </a:pPr>
            <a:endParaRPr lang="en-US" baseline="0" dirty="0" smtClean="0"/>
          </a:p>
          <a:p>
            <a:pPr marL="285750" indent="-285750">
              <a:buFontTx/>
              <a:buChar char="-"/>
            </a:pPr>
            <a:r>
              <a:rPr lang="en-US" baseline="0" dirty="0" smtClean="0"/>
              <a:t>LESS Looses: LESS just doesn’t have the features or power of SASS or Stylus – nothing like Compass or Nib, no plugin system, can’t define your own functions with just LESS, doesn’t output any debugging info. </a:t>
            </a:r>
          </a:p>
          <a:p>
            <a:pPr marL="285750" indent="-285750">
              <a:buFontTx/>
              <a:buChar char="-"/>
            </a:pPr>
            <a:r>
              <a:rPr lang="en-US" baseline="0" dirty="0" smtClean="0"/>
              <a:t>SASS &amp; Stylus: both have similar features, a powerful plugin ecosystem, and lots of CSS3 helpers – SASS syntax is closer to CSS, Stylus is closer to a programming language, If you use Ruby you will use probably SASS, if you use Node – Stylus</a:t>
            </a:r>
          </a:p>
          <a:p>
            <a:pPr marL="285750" indent="-285750">
              <a:buFontTx/>
              <a:buChar char="-"/>
            </a:pPr>
            <a:endParaRPr lang="en-US" baseline="0" dirty="0" smtClean="0"/>
          </a:p>
          <a:p>
            <a:pPr lvl="0"/>
            <a:r>
              <a:rPr lang="en-US" sz="1300" kern="1200" dirty="0" smtClean="0">
                <a:solidFill>
                  <a:schemeClr val="tx1"/>
                </a:solidFill>
                <a:effectLst/>
                <a:latin typeface="Arial"/>
                <a:ea typeface="ＭＳ Ｐゴシック" pitchFamily="-105" charset="-128"/>
                <a:cs typeface="+mn-cs"/>
              </a:rPr>
              <a:t>Both Less and Sass .</a:t>
            </a:r>
            <a:r>
              <a:rPr lang="en-US" sz="1300" kern="1200" dirty="0" err="1" smtClean="0">
                <a:solidFill>
                  <a:schemeClr val="tx1"/>
                </a:solidFill>
                <a:effectLst/>
                <a:latin typeface="Arial"/>
                <a:ea typeface="ＭＳ Ｐゴシック" pitchFamily="-105" charset="-128"/>
                <a:cs typeface="+mn-cs"/>
              </a:rPr>
              <a:t>scss</a:t>
            </a:r>
            <a:r>
              <a:rPr lang="en-US" sz="1300" kern="1200" dirty="0" smtClean="0">
                <a:solidFill>
                  <a:schemeClr val="tx1"/>
                </a:solidFill>
                <a:effectLst/>
                <a:latin typeface="Arial"/>
                <a:ea typeface="ＭＳ Ｐゴシック" pitchFamily="-105" charset="-128"/>
                <a:cs typeface="+mn-cs"/>
              </a:rPr>
              <a:t> files are strict supersets of CSS. This means that if you can write CSS, you already know how to write valid .less and .</a:t>
            </a:r>
            <a:r>
              <a:rPr lang="en-US" sz="1300" kern="1200" dirty="0" err="1" smtClean="0">
                <a:solidFill>
                  <a:schemeClr val="tx1"/>
                </a:solidFill>
                <a:effectLst/>
                <a:latin typeface="Arial"/>
                <a:ea typeface="ＭＳ Ｐゴシック" pitchFamily="-105" charset="-128"/>
                <a:cs typeface="+mn-cs"/>
              </a:rPr>
              <a:t>scss</a:t>
            </a:r>
            <a:r>
              <a:rPr lang="en-US" sz="1300" kern="1200" dirty="0" smtClean="0">
                <a:solidFill>
                  <a:schemeClr val="tx1"/>
                </a:solidFill>
                <a:effectLst/>
                <a:latin typeface="Arial"/>
                <a:ea typeface="ＭＳ Ｐゴシック" pitchFamily="-105" charset="-128"/>
                <a:cs typeface="+mn-cs"/>
              </a:rPr>
              <a:t> files</a:t>
            </a:r>
          </a:p>
          <a:p>
            <a:pPr lvl="0"/>
            <a:r>
              <a:rPr lang="en-US" sz="1300" kern="1200" dirty="0" smtClean="0">
                <a:solidFill>
                  <a:schemeClr val="tx1"/>
                </a:solidFill>
                <a:effectLst/>
                <a:latin typeface="Arial"/>
                <a:ea typeface="ＭＳ Ｐゴシック" pitchFamily="-105" charset="-128"/>
                <a:cs typeface="+mn-cs"/>
              </a:rPr>
              <a:t>Frameworks built on top of CSS preprocessing languages do even more heavy lifting. For example, Compass- a framework built on top of Sass, automatically generates all those annoying vendor-specific CSS3 properties, has lots of useful functions for generating grids, sticky footers, and more. It can even generate a sprite sheet for you out of separate images.</a:t>
            </a:r>
          </a:p>
        </p:txBody>
      </p:sp>
      <p:sp>
        <p:nvSpPr>
          <p:cNvPr id="4" name="Slide Number Placeholder 3"/>
          <p:cNvSpPr>
            <a:spLocks noGrp="1"/>
          </p:cNvSpPr>
          <p:nvPr>
            <p:ph type="sldNum" sz="quarter" idx="10"/>
          </p:nvPr>
        </p:nvSpPr>
        <p:spPr/>
        <p:txBody>
          <a:bodyPr/>
          <a:lstStyle/>
          <a:p>
            <a:fld id="{712C5F9B-1DCD-403B-BFAD-F11458744473}" type="slidenum">
              <a:rPr lang="en-GB" smtClean="0"/>
              <a:pPr/>
              <a:t>11</a:t>
            </a:fld>
            <a:endParaRPr lang="en-GB" dirty="0"/>
          </a:p>
        </p:txBody>
      </p:sp>
    </p:spTree>
    <p:extLst>
      <p:ext uri="{BB962C8B-B14F-4D97-AF65-F5344CB8AC3E}">
        <p14:creationId xmlns:p14="http://schemas.microsoft.com/office/powerpoint/2010/main" val="469459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300" b="1" i="0" kern="1200" smtClean="0">
                <a:solidFill>
                  <a:schemeClr val="tx1"/>
                </a:solidFill>
                <a:effectLst/>
                <a:latin typeface="Arial"/>
                <a:ea typeface="ＭＳ Ｐゴシック" pitchFamily="-105" charset="-128"/>
                <a:cs typeface="+mn-cs"/>
              </a:rPr>
              <a:t>Setting </a:t>
            </a:r>
            <a:r>
              <a:rPr lang="en-US" sz="1300" b="1" i="0" kern="1200" dirty="0" smtClean="0">
                <a:solidFill>
                  <a:schemeClr val="tx1"/>
                </a:solidFill>
                <a:effectLst/>
                <a:latin typeface="Arial"/>
                <a:ea typeface="ＭＳ Ｐゴシック" pitchFamily="-105" charset="-128"/>
                <a:cs typeface="+mn-cs"/>
              </a:rPr>
              <a:t>up the ruby environment</a:t>
            </a:r>
          </a:p>
          <a:p>
            <a:pPr fontAlgn="base"/>
            <a:r>
              <a:rPr lang="en-US" sz="1300" b="0" i="0" kern="1200" dirty="0" smtClean="0">
                <a:solidFill>
                  <a:schemeClr val="tx1"/>
                </a:solidFill>
                <a:effectLst/>
                <a:latin typeface="Arial"/>
                <a:ea typeface="ＭＳ Ｐゴシック" pitchFamily="-105" charset="-128"/>
                <a:cs typeface="+mn-cs"/>
              </a:rPr>
              <a:t>$ gem update --system</a:t>
            </a:r>
          </a:p>
          <a:p>
            <a:pPr fontAlgn="base"/>
            <a:r>
              <a:rPr lang="en-US" sz="1300" b="0" i="0" kern="1200" dirty="0" smtClean="0">
                <a:solidFill>
                  <a:schemeClr val="tx1"/>
                </a:solidFill>
                <a:effectLst/>
                <a:latin typeface="Arial"/>
                <a:ea typeface="ＭＳ Ｐゴシック" pitchFamily="-105" charset="-128"/>
                <a:cs typeface="+mn-cs"/>
              </a:rPr>
              <a:t>$ gem install compass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300" kern="1200" dirty="0" smtClean="0">
              <a:solidFill>
                <a:schemeClr val="tx1"/>
              </a:solidFill>
              <a:effectLst/>
              <a:latin typeface="Arial"/>
              <a:ea typeface="ＭＳ Ｐゴシック" pitchFamily="-105"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300" kern="1200" dirty="0" smtClean="0">
              <a:solidFill>
                <a:schemeClr val="tx1"/>
              </a:solidFill>
              <a:effectLst/>
              <a:latin typeface="Arial"/>
              <a:ea typeface="ＭＳ Ｐゴシック" pitchFamily="-105"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300" kern="1200" dirty="0" smtClean="0">
                <a:solidFill>
                  <a:schemeClr val="tx1"/>
                </a:solidFill>
                <a:effectLst/>
                <a:latin typeface="Arial"/>
                <a:ea typeface="ＭＳ Ｐゴシック" pitchFamily="-105" charset="-128"/>
                <a:cs typeface="+mn-cs"/>
              </a:rPr>
              <a:t>Frameworks </a:t>
            </a:r>
            <a:r>
              <a:rPr lang="en-US" sz="1300" kern="1200" dirty="0" smtClean="0">
                <a:solidFill>
                  <a:schemeClr val="tx1"/>
                </a:solidFill>
                <a:effectLst/>
                <a:latin typeface="Arial"/>
                <a:ea typeface="ＭＳ Ｐゴシック" pitchFamily="-105" charset="-128"/>
                <a:cs typeface="+mn-cs"/>
              </a:rPr>
              <a:t>built on top of CSS preprocessing languages do even more heavy lifting. For example, Compass- a framework built on top of Sass, automatically generates all those annoying vendor-specific CSS3 properties, has lots of useful functions for generating grids, sticky footers, and more. It can even generate a sprite sheet for you out of separate images.</a:t>
            </a:r>
          </a:p>
          <a:p>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 Compass is a meta </a:t>
            </a:r>
            <a:r>
              <a:rPr lang="en-US" sz="1300" kern="1200" dirty="0" err="1" smtClean="0">
                <a:solidFill>
                  <a:schemeClr val="tx1"/>
                </a:solidFill>
                <a:effectLst/>
                <a:latin typeface="Arial"/>
                <a:ea typeface="ＭＳ Ｐゴシック" pitchFamily="-105" charset="-128"/>
                <a:cs typeface="+mn-cs"/>
              </a:rPr>
              <a:t>Stylesheet</a:t>
            </a:r>
            <a:r>
              <a:rPr lang="en-US" sz="1300" kern="1200" dirty="0" smtClean="0">
                <a:solidFill>
                  <a:schemeClr val="tx1"/>
                </a:solidFill>
                <a:effectLst/>
                <a:latin typeface="Arial"/>
                <a:ea typeface="ＭＳ Ｐゴシック" pitchFamily="-105" charset="-128"/>
                <a:cs typeface="+mn-cs"/>
              </a:rPr>
              <a:t> Distribution Framework, it helps you write your own framework</a:t>
            </a:r>
          </a:p>
          <a:p>
            <a:r>
              <a:rPr lang="en-US" sz="1300" kern="1200" dirty="0" smtClean="0">
                <a:solidFill>
                  <a:schemeClr val="tx1"/>
                </a:solidFill>
                <a:effectLst/>
                <a:latin typeface="Arial"/>
                <a:ea typeface="ＭＳ Ｐゴシック" pitchFamily="-105" charset="-128"/>
                <a:cs typeface="+mn-cs"/>
              </a:rPr>
              <a:t>Compass was initially a port of blueprint to Sass. But as built it, it became apparent that the toolset</a:t>
            </a:r>
            <a:r>
              <a:rPr lang="en-US" sz="1300" kern="1200" baseline="0" dirty="0" smtClean="0">
                <a:solidFill>
                  <a:schemeClr val="tx1"/>
                </a:solidFill>
                <a:effectLst/>
                <a:latin typeface="Arial"/>
                <a:ea typeface="ＭＳ Ｐゴシック" pitchFamily="-105" charset="-128"/>
                <a:cs typeface="+mn-cs"/>
              </a:rPr>
              <a:t> is </a:t>
            </a:r>
            <a:r>
              <a:rPr lang="en-US" sz="1300" kern="1200" dirty="0" smtClean="0">
                <a:solidFill>
                  <a:schemeClr val="tx1"/>
                </a:solidFill>
                <a:effectLst/>
                <a:latin typeface="Arial"/>
                <a:ea typeface="ＭＳ Ｐゴシック" pitchFamily="-105" charset="-128"/>
                <a:cs typeface="+mn-cs"/>
              </a:rPr>
              <a:t>to distribute the blueprint source was orthogonal to the </a:t>
            </a:r>
            <a:r>
              <a:rPr lang="en-US" sz="1300" kern="1200" dirty="0" err="1" smtClean="0">
                <a:solidFill>
                  <a:schemeClr val="tx1"/>
                </a:solidFill>
                <a:effectLst/>
                <a:latin typeface="Arial"/>
                <a:ea typeface="ＭＳ Ｐゴシック" pitchFamily="-105" charset="-128"/>
                <a:cs typeface="+mn-cs"/>
              </a:rPr>
              <a:t>stylesheets</a:t>
            </a:r>
            <a:r>
              <a:rPr lang="en-US" sz="1300" kern="1200" dirty="0" smtClean="0">
                <a:solidFill>
                  <a:schemeClr val="tx1"/>
                </a:solidFill>
                <a:effectLst/>
                <a:latin typeface="Arial"/>
                <a:ea typeface="ＭＳ Ｐゴシック" pitchFamily="-105" charset="-128"/>
                <a:cs typeface="+mn-cs"/>
              </a:rPr>
              <a:t>. So Compass was born as a Meta-Framework (A framework for building and distributing </a:t>
            </a:r>
            <a:r>
              <a:rPr lang="en-US" sz="1300" kern="1200" dirty="0" err="1" smtClean="0">
                <a:solidFill>
                  <a:schemeClr val="tx1"/>
                </a:solidFill>
                <a:effectLst/>
                <a:latin typeface="Arial"/>
                <a:ea typeface="ＭＳ Ｐゴシック" pitchFamily="-105" charset="-128"/>
                <a:cs typeface="+mn-cs"/>
              </a:rPr>
              <a:t>css</a:t>
            </a:r>
            <a:r>
              <a:rPr lang="en-US" sz="1300" kern="1200" dirty="0" smtClean="0">
                <a:solidFill>
                  <a:schemeClr val="tx1"/>
                </a:solidFill>
                <a:effectLst/>
                <a:latin typeface="Arial"/>
                <a:ea typeface="ＭＳ Ｐゴシック" pitchFamily="-105" charset="-128"/>
                <a:cs typeface="+mn-cs"/>
              </a:rPr>
              <a:t> frameworks). With the ultimate goal of enabling anyone who wanted to share Sass </a:t>
            </a:r>
            <a:r>
              <a:rPr lang="en-US" sz="1300" kern="1200" dirty="0" err="1" smtClean="0">
                <a:solidFill>
                  <a:schemeClr val="tx1"/>
                </a:solidFill>
                <a:effectLst/>
                <a:latin typeface="Arial"/>
                <a:ea typeface="ＭＳ Ｐゴシック" pitchFamily="-105" charset="-128"/>
                <a:cs typeface="+mn-cs"/>
              </a:rPr>
              <a:t>stylesheets</a:t>
            </a:r>
            <a:r>
              <a:rPr lang="en-US" sz="1300" kern="1200" dirty="0" smtClean="0">
                <a:solidFill>
                  <a:schemeClr val="tx1"/>
                </a:solidFill>
                <a:effectLst/>
                <a:latin typeface="Arial"/>
                <a:ea typeface="ＭＳ Ｐゴシック" pitchFamily="-105" charset="-128"/>
                <a:cs typeface="+mn-cs"/>
              </a:rPr>
              <a:t> with others to do so without having to build any infrastructure.</a:t>
            </a:r>
          </a:p>
          <a:p>
            <a:r>
              <a:rPr lang="en-US" sz="1300" kern="1200" dirty="0" smtClean="0">
                <a:solidFill>
                  <a:schemeClr val="tx1"/>
                </a:solidFill>
                <a:effectLst/>
                <a:latin typeface="Arial"/>
                <a:ea typeface="ＭＳ Ｐゴシック" pitchFamily="-105" charset="-128"/>
                <a:cs typeface="+mn-cs"/>
              </a:rPr>
              <a:t> </a:t>
            </a:r>
          </a:p>
          <a:p>
            <a:r>
              <a:rPr lang="en-US" sz="1300" kern="1200" dirty="0" smtClean="0">
                <a:solidFill>
                  <a:schemeClr val="tx1"/>
                </a:solidFill>
                <a:effectLst/>
                <a:latin typeface="Arial"/>
                <a:ea typeface="ＭＳ Ｐゴシック" pitchFamily="-105" charset="-128"/>
                <a:cs typeface="+mn-cs"/>
              </a:rPr>
              <a:t>- Sass has it’s own compiler, but it operates on a single Sass file and generates a single CSS file. Compass understands that you have a complete website and provides a compiler for a whole directory tree of Sass files.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300" kern="1200" dirty="0" smtClean="0">
                <a:solidFill>
                  <a:schemeClr val="tx1"/>
                </a:solidFill>
                <a:effectLst/>
                <a:latin typeface="Arial"/>
                <a:ea typeface="ＭＳ Ｐゴシック" pitchFamily="-105" charset="-128"/>
                <a:cs typeface="+mn-cs"/>
              </a:rPr>
              <a:t>But distributing a design, is more than just distributing some </a:t>
            </a:r>
            <a:r>
              <a:rPr lang="en-US" sz="1300" kern="1200" dirty="0" err="1" smtClean="0">
                <a:solidFill>
                  <a:schemeClr val="tx1"/>
                </a:solidFill>
                <a:effectLst/>
                <a:latin typeface="Arial"/>
                <a:ea typeface="ＭＳ Ｐゴシック" pitchFamily="-105" charset="-128"/>
                <a:cs typeface="+mn-cs"/>
              </a:rPr>
              <a:t>stylesheets</a:t>
            </a:r>
            <a:r>
              <a:rPr lang="en-US" sz="1300" kern="1200" dirty="0" smtClean="0">
                <a:solidFill>
                  <a:schemeClr val="tx1"/>
                </a:solidFill>
                <a:effectLst/>
                <a:latin typeface="Arial"/>
                <a:ea typeface="ＭＳ Ｐゴシック" pitchFamily="-105" charset="-128"/>
                <a:cs typeface="+mn-cs"/>
              </a:rPr>
              <a:t>. There’s likely some images. But how can you build distributable, upgradable </a:t>
            </a:r>
            <a:r>
              <a:rPr lang="en-US" sz="1300" kern="1200" dirty="0" err="1" smtClean="0">
                <a:solidFill>
                  <a:schemeClr val="tx1"/>
                </a:solidFill>
                <a:effectLst/>
                <a:latin typeface="Arial"/>
                <a:ea typeface="ＭＳ Ｐゴシック" pitchFamily="-105" charset="-128"/>
                <a:cs typeface="+mn-cs"/>
              </a:rPr>
              <a:t>stylesheets</a:t>
            </a:r>
            <a:r>
              <a:rPr lang="en-US" sz="1300" kern="1200" dirty="0" smtClean="0">
                <a:solidFill>
                  <a:schemeClr val="tx1"/>
                </a:solidFill>
                <a:effectLst/>
                <a:latin typeface="Arial"/>
                <a:ea typeface="ＭＳ Ｐゴシック" pitchFamily="-105" charset="-128"/>
                <a:cs typeface="+mn-cs"/>
              </a:rPr>
              <a:t> if those </a:t>
            </a:r>
            <a:r>
              <a:rPr lang="en-US" sz="1300" kern="1200" dirty="0" err="1" smtClean="0">
                <a:solidFill>
                  <a:schemeClr val="tx1"/>
                </a:solidFill>
                <a:effectLst/>
                <a:latin typeface="Arial"/>
                <a:ea typeface="ＭＳ Ｐゴシック" pitchFamily="-105" charset="-128"/>
                <a:cs typeface="+mn-cs"/>
              </a:rPr>
              <a:t>stylesheets</a:t>
            </a:r>
            <a:r>
              <a:rPr lang="en-US" sz="1300" kern="1200" dirty="0" smtClean="0">
                <a:solidFill>
                  <a:schemeClr val="tx1"/>
                </a:solidFill>
                <a:effectLst/>
                <a:latin typeface="Arial"/>
                <a:ea typeface="ＭＳ Ｐゴシック" pitchFamily="-105" charset="-128"/>
                <a:cs typeface="+mn-cs"/>
              </a:rPr>
              <a:t> need to refer to an image? Well, you could provide a </a:t>
            </a:r>
            <a:r>
              <a:rPr lang="en-US" sz="1300" kern="1200" dirty="0" err="1" smtClean="0">
                <a:solidFill>
                  <a:schemeClr val="tx1"/>
                </a:solidFill>
                <a:effectLst/>
                <a:latin typeface="Arial"/>
                <a:ea typeface="ＭＳ Ｐゴシック" pitchFamily="-105" charset="-128"/>
                <a:cs typeface="+mn-cs"/>
              </a:rPr>
              <a:t>mixin</a:t>
            </a:r>
            <a:r>
              <a:rPr lang="en-US" sz="1300" kern="1200" dirty="0" smtClean="0">
                <a:solidFill>
                  <a:schemeClr val="tx1"/>
                </a:solidFill>
                <a:effectLst/>
                <a:latin typeface="Arial"/>
                <a:ea typeface="ＭＳ Ｐゴシック" pitchFamily="-105" charset="-128"/>
                <a:cs typeface="+mn-cs"/>
              </a:rPr>
              <a:t> that takes an argument, or you could allow a variable to be set that says where it is. Or, you can use the </a:t>
            </a:r>
            <a:r>
              <a:rPr lang="en-US" sz="1300" kern="1200" dirty="0" err="1" smtClean="0">
                <a:solidFill>
                  <a:schemeClr val="tx1"/>
                </a:solidFill>
                <a:effectLst/>
                <a:latin typeface="Arial"/>
                <a:ea typeface="ＭＳ Ｐゴシック" pitchFamily="-105" charset="-128"/>
                <a:cs typeface="+mn-cs"/>
              </a:rPr>
              <a:t>image_url</a:t>
            </a:r>
            <a:r>
              <a:rPr lang="en-US" sz="1300" kern="1200" dirty="0" smtClean="0">
                <a:solidFill>
                  <a:schemeClr val="tx1"/>
                </a:solidFill>
                <a:effectLst/>
                <a:latin typeface="Arial"/>
                <a:ea typeface="ＭＳ Ｐゴシック" pitchFamily="-105" charset="-128"/>
                <a:cs typeface="+mn-cs"/>
              </a:rPr>
              <a:t> function provided by Compass that knows how to write a </a:t>
            </a:r>
            <a:r>
              <a:rPr lang="en-US" sz="1300" kern="1200" dirty="0" err="1" smtClean="0">
                <a:solidFill>
                  <a:schemeClr val="tx1"/>
                </a:solidFill>
                <a:effectLst/>
                <a:latin typeface="Arial"/>
                <a:ea typeface="ＭＳ Ｐゴシック" pitchFamily="-105" charset="-128"/>
                <a:cs typeface="+mn-cs"/>
              </a:rPr>
              <a:t>url</a:t>
            </a:r>
            <a:r>
              <a:rPr lang="en-US" sz="1300" kern="1200" dirty="0" smtClean="0">
                <a:solidFill>
                  <a:schemeClr val="tx1"/>
                </a:solidFill>
                <a:effectLst/>
                <a:latin typeface="Arial"/>
                <a:ea typeface="ＭＳ Ｐゴシック" pitchFamily="-105" charset="-128"/>
                <a:cs typeface="+mn-cs"/>
              </a:rPr>
              <a:t>, relative to your images path when serving over a webserver or </a:t>
            </a:r>
            <a:r>
              <a:rPr lang="en-US" sz="1300" b="1" kern="1200" dirty="0" smtClean="0">
                <a:solidFill>
                  <a:schemeClr val="tx1"/>
                </a:solidFill>
                <a:effectLst/>
                <a:latin typeface="Arial"/>
                <a:ea typeface="ＭＳ Ｐゴシック" pitchFamily="-105" charset="-128"/>
                <a:cs typeface="+mn-cs"/>
              </a:rPr>
              <a:t>relative to the generated </a:t>
            </a:r>
            <a:r>
              <a:rPr lang="en-US" sz="1300" b="1" kern="1200" dirty="0" err="1" smtClean="0">
                <a:solidFill>
                  <a:schemeClr val="tx1"/>
                </a:solidFill>
                <a:effectLst/>
                <a:latin typeface="Arial"/>
                <a:ea typeface="ＭＳ Ｐゴシック" pitchFamily="-105" charset="-128"/>
                <a:cs typeface="+mn-cs"/>
              </a:rPr>
              <a:t>stylesheet</a:t>
            </a:r>
            <a:r>
              <a:rPr lang="en-US" sz="1300" kern="1200" dirty="0" smtClean="0">
                <a:solidFill>
                  <a:schemeClr val="tx1"/>
                </a:solidFill>
                <a:effectLst/>
                <a:latin typeface="Arial"/>
                <a:ea typeface="ＭＳ Ｐゴシック" pitchFamily="-105" charset="-128"/>
                <a:cs typeface="+mn-cs"/>
              </a:rPr>
              <a:t> itself.</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12</a:t>
            </a:fld>
            <a:endParaRPr lang="en-GB" dirty="0"/>
          </a:p>
        </p:txBody>
      </p:sp>
    </p:spTree>
    <p:extLst>
      <p:ext uri="{BB962C8B-B14F-4D97-AF65-F5344CB8AC3E}">
        <p14:creationId xmlns:p14="http://schemas.microsoft.com/office/powerpoint/2010/main" val="741780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1300" kern="1200" dirty="0" smtClean="0">
                <a:solidFill>
                  <a:schemeClr val="tx1"/>
                </a:solidFill>
                <a:effectLst/>
                <a:latin typeface="Arial"/>
                <a:ea typeface="ＭＳ Ｐゴシック" pitchFamily="-105" charset="-128"/>
                <a:cs typeface="+mn-cs"/>
              </a:rPr>
              <a:t>- Compass enables Open Source Design:</a:t>
            </a:r>
          </a:p>
          <a:p>
            <a:r>
              <a:rPr lang="en-US" sz="1300" kern="1200" dirty="0" smtClean="0">
                <a:solidFill>
                  <a:schemeClr val="tx1"/>
                </a:solidFill>
                <a:effectLst/>
                <a:latin typeface="Arial"/>
                <a:ea typeface="ＭＳ Ｐゴシック" pitchFamily="-105" charset="-128"/>
                <a:cs typeface="+mn-cs"/>
              </a:rPr>
              <a:t>With a compass extension you can build a completed design, widget, toolset, etc. and distribute it to projects of different types (rails, </a:t>
            </a:r>
            <a:r>
              <a:rPr lang="en-US" sz="1300" kern="1200" dirty="0" err="1" smtClean="0">
                <a:solidFill>
                  <a:schemeClr val="tx1"/>
                </a:solidFill>
                <a:effectLst/>
                <a:latin typeface="Arial"/>
                <a:ea typeface="ＭＳ Ｐゴシック" pitchFamily="-105" charset="-128"/>
                <a:cs typeface="+mn-cs"/>
              </a:rPr>
              <a:t>php</a:t>
            </a:r>
            <a:r>
              <a:rPr lang="en-US" sz="1300" kern="1200" dirty="0" smtClean="0">
                <a:solidFill>
                  <a:schemeClr val="tx1"/>
                </a:solidFill>
                <a:effectLst/>
                <a:latin typeface="Arial"/>
                <a:ea typeface="ＭＳ Ｐゴシック" pitchFamily="-105" charset="-128"/>
                <a:cs typeface="+mn-cs"/>
              </a:rPr>
              <a:t>, java, </a:t>
            </a:r>
            <a:r>
              <a:rPr lang="en-US" sz="1300" kern="1200" dirty="0" err="1" smtClean="0">
                <a:solidFill>
                  <a:schemeClr val="tx1"/>
                </a:solidFill>
                <a:effectLst/>
                <a:latin typeface="Arial"/>
                <a:ea typeface="ＭＳ Ｐゴシック" pitchFamily="-105" charset="-128"/>
                <a:cs typeface="+mn-cs"/>
              </a:rPr>
              <a:t>etc</a:t>
            </a:r>
            <a:r>
              <a:rPr lang="en-US" sz="1300" kern="1200" dirty="0" smtClean="0">
                <a:solidFill>
                  <a:schemeClr val="tx1"/>
                </a:solidFill>
                <a:effectLst/>
                <a:latin typeface="Arial"/>
                <a:ea typeface="ＭＳ Ｐゴシック" pitchFamily="-105" charset="-128"/>
                <a:cs typeface="+mn-cs"/>
              </a:rPr>
              <a:t>) and when a bug is discovered, fix it and enable your users to upgrade without hassle or worry.</a:t>
            </a:r>
          </a:p>
          <a:p>
            <a:pPr lvl="0"/>
            <a:r>
              <a:rPr lang="en-US" sz="1300" kern="1200" dirty="0" smtClean="0">
                <a:solidFill>
                  <a:schemeClr val="tx1"/>
                </a:solidFill>
                <a:effectLst/>
                <a:latin typeface="Arial"/>
                <a:ea typeface="ＭＳ Ｐゴシック" pitchFamily="-105" charset="-128"/>
                <a:cs typeface="+mn-cs"/>
              </a:rPr>
              <a:t>- </a:t>
            </a:r>
            <a:r>
              <a:rPr lang="en-US" sz="1200" kern="1200" dirty="0" smtClean="0">
                <a:solidFill>
                  <a:schemeClr val="tx1"/>
                </a:solidFill>
                <a:effectLst/>
                <a:latin typeface="Arial"/>
                <a:ea typeface="ＭＳ Ｐゴシック" pitchFamily="-105" charset="-128"/>
                <a:cs typeface="+mn-cs"/>
              </a:rPr>
              <a:t>Compass Has Core </a:t>
            </a:r>
            <a:r>
              <a:rPr lang="en-US" sz="1200" kern="1200" dirty="0" err="1" smtClean="0">
                <a:solidFill>
                  <a:schemeClr val="tx1"/>
                </a:solidFill>
                <a:effectLst/>
                <a:latin typeface="Arial"/>
                <a:ea typeface="ＭＳ Ｐゴシック" pitchFamily="-105" charset="-128"/>
                <a:cs typeface="+mn-cs"/>
              </a:rPr>
              <a:t>Mixins</a:t>
            </a:r>
            <a:r>
              <a:rPr lang="en-US" sz="1200" kern="1200" dirty="0" smtClean="0">
                <a:solidFill>
                  <a:schemeClr val="tx1"/>
                </a:solidFill>
                <a:effectLst/>
                <a:latin typeface="Arial"/>
                <a:ea typeface="ＭＳ Ｐゴシック" pitchFamily="-105" charset="-128"/>
                <a:cs typeface="+mn-cs"/>
              </a:rPr>
              <a:t> (</a:t>
            </a:r>
            <a:r>
              <a:rPr lang="en-US" sz="1400" kern="1200" dirty="0" smtClean="0">
                <a:solidFill>
                  <a:schemeClr val="tx1"/>
                </a:solidFill>
                <a:effectLst/>
                <a:latin typeface="Arial"/>
                <a:ea typeface="ＭＳ Ｐゴシック" pitchFamily="-105" charset="-128"/>
                <a:cs typeface="+mn-cs"/>
              </a:rPr>
              <a:t>A </a:t>
            </a:r>
            <a:r>
              <a:rPr lang="en-US" sz="1400" kern="1200" dirty="0" err="1" smtClean="0">
                <a:solidFill>
                  <a:schemeClr val="tx1"/>
                </a:solidFill>
                <a:effectLst/>
                <a:latin typeface="Arial"/>
                <a:ea typeface="ＭＳ Ｐゴシック" pitchFamily="-105" charset="-128"/>
                <a:cs typeface="+mn-cs"/>
              </a:rPr>
              <a:t>mixin</a:t>
            </a:r>
            <a:r>
              <a:rPr lang="en-US" sz="1400" kern="1200" dirty="0" smtClean="0">
                <a:solidFill>
                  <a:schemeClr val="tx1"/>
                </a:solidFill>
                <a:effectLst/>
                <a:latin typeface="Arial"/>
                <a:ea typeface="ＭＳ Ｐゴシック" pitchFamily="-105" charset="-128"/>
                <a:cs typeface="+mn-cs"/>
              </a:rPr>
              <a:t> qualifies for “Core” status when it is generally useful to most projects and other frameworks. The core framework eliminates duplication and inconsistency between compass extensions</a:t>
            </a:r>
            <a:r>
              <a:rPr lang="en-US" sz="1200" kern="1200" dirty="0" smtClean="0">
                <a:solidFill>
                  <a:schemeClr val="tx1"/>
                </a:solidFill>
                <a:effectLst/>
                <a:latin typeface="Arial"/>
                <a:ea typeface="ＭＳ Ｐゴシック" pitchFamily="-105" charset="-128"/>
                <a:cs typeface="+mn-cs"/>
              </a:rPr>
              <a:t>):</a:t>
            </a:r>
          </a:p>
          <a:p>
            <a:pPr lvl="1"/>
            <a:r>
              <a:rPr lang="en-US" sz="1400" kern="1200" dirty="0" smtClean="0">
                <a:solidFill>
                  <a:schemeClr val="tx1"/>
                </a:solidFill>
                <a:effectLst/>
                <a:latin typeface="Arial"/>
                <a:ea typeface="ＭＳ Ｐゴシック" pitchFamily="-105" charset="-128"/>
                <a:cs typeface="+mn-cs"/>
              </a:rPr>
              <a:t>CSS3 : no more vendor prefixes</a:t>
            </a:r>
          </a:p>
          <a:p>
            <a:pPr lvl="2"/>
            <a:r>
              <a:rPr lang="en-US" sz="1400" kern="1200" dirty="0" smtClean="0">
                <a:solidFill>
                  <a:schemeClr val="tx1"/>
                </a:solidFill>
                <a:effectLst/>
                <a:latin typeface="Arial"/>
                <a:ea typeface="ＭＳ Ｐゴシック" pitchFamily="-105" charset="-128"/>
                <a:cs typeface="+mn-cs"/>
              </a:rPr>
              <a:t>Border radius - @include border-radius(5px);</a:t>
            </a:r>
          </a:p>
          <a:p>
            <a:pPr lvl="2"/>
            <a:r>
              <a:rPr lang="en-US" sz="1400" kern="1200" dirty="0" smtClean="0">
                <a:solidFill>
                  <a:schemeClr val="tx1"/>
                </a:solidFill>
                <a:effectLst/>
                <a:latin typeface="Arial"/>
                <a:ea typeface="ＭＳ Ｐゴシック" pitchFamily="-105" charset="-128"/>
                <a:cs typeface="+mn-cs"/>
              </a:rPr>
              <a:t>Box shadows - @include box-shadow(</a:t>
            </a:r>
            <a:r>
              <a:rPr lang="en-US" sz="1400" kern="1200" dirty="0" err="1" smtClean="0">
                <a:solidFill>
                  <a:schemeClr val="tx1"/>
                </a:solidFill>
                <a:effectLst/>
                <a:latin typeface="Arial"/>
                <a:ea typeface="ＭＳ Ｐゴシック" pitchFamily="-105" charset="-128"/>
                <a:cs typeface="+mn-cs"/>
              </a:rPr>
              <a:t>rgba</a:t>
            </a:r>
            <a:r>
              <a:rPr lang="en-US" sz="1400" kern="1200" dirty="0" smtClean="0">
                <a:solidFill>
                  <a:schemeClr val="tx1"/>
                </a:solidFill>
                <a:effectLst/>
                <a:latin typeface="Arial"/>
                <a:ea typeface="ＭＳ Ｐゴシック" pitchFamily="-105" charset="-128"/>
                <a:cs typeface="+mn-cs"/>
              </a:rPr>
              <a:t>(black, 0.5), 0 2px 4px);</a:t>
            </a:r>
          </a:p>
          <a:p>
            <a:pPr lvl="2"/>
            <a:r>
              <a:rPr lang="en-US" sz="1400" kern="1200" dirty="0" smtClean="0">
                <a:solidFill>
                  <a:schemeClr val="tx1"/>
                </a:solidFill>
                <a:effectLst/>
                <a:latin typeface="Arial"/>
                <a:ea typeface="ＭＳ Ｐゴシック" pitchFamily="-105" charset="-128"/>
                <a:cs typeface="+mn-cs"/>
              </a:rPr>
              <a:t>Gradients - @include background(linear-gradient(top, red, green 50%, blue));</a:t>
            </a:r>
          </a:p>
          <a:p>
            <a:pPr lvl="2"/>
            <a:r>
              <a:rPr lang="en-US" sz="1400" kern="1200" dirty="0" smtClean="0">
                <a:solidFill>
                  <a:schemeClr val="tx1"/>
                </a:solidFill>
                <a:effectLst/>
                <a:latin typeface="Arial"/>
                <a:ea typeface="ＭＳ Ｐゴシック" pitchFamily="-105" charset="-128"/>
                <a:cs typeface="+mn-cs"/>
              </a:rPr>
              <a:t>Transforms: @include rotate(20deg);</a:t>
            </a:r>
          </a:p>
          <a:p>
            <a:pPr lvl="2"/>
            <a:r>
              <a:rPr lang="en-US" sz="1400" kern="1200" dirty="0" smtClean="0">
                <a:solidFill>
                  <a:schemeClr val="tx1"/>
                </a:solidFill>
                <a:effectLst/>
                <a:latin typeface="Arial"/>
                <a:ea typeface="ＭＳ Ｐゴシック" pitchFamily="-105" charset="-128"/>
                <a:cs typeface="+mn-cs"/>
              </a:rPr>
              <a:t>More – background-clip, background-origin, background-size, box, box-sizing, columns, opacity</a:t>
            </a:r>
          </a:p>
          <a:p>
            <a:pPr lvl="1"/>
            <a:r>
              <a:rPr lang="en-US" sz="1400" kern="1200" dirty="0" smtClean="0">
                <a:solidFill>
                  <a:schemeClr val="tx1"/>
                </a:solidFill>
                <a:effectLst/>
                <a:latin typeface="Arial"/>
                <a:ea typeface="ＭＳ Ｐゴシック" pitchFamily="-105" charset="-128"/>
                <a:cs typeface="+mn-cs"/>
              </a:rPr>
              <a:t>Typography: </a:t>
            </a:r>
            <a:r>
              <a:rPr lang="en-US" sz="1300" b="0" i="0" kern="1200" dirty="0" smtClean="0">
                <a:solidFill>
                  <a:schemeClr val="tx1"/>
                </a:solidFill>
                <a:effectLst/>
                <a:latin typeface="Arial"/>
                <a:ea typeface="ＭＳ Ｐゴシック" pitchFamily="-105" charset="-128"/>
                <a:cs typeface="+mn-cs"/>
              </a:rPr>
              <a:t>The Compass Typography module provides some basic </a:t>
            </a:r>
            <a:r>
              <a:rPr lang="en-US" sz="1300" b="0" i="0" kern="1200" dirty="0" err="1" smtClean="0">
                <a:solidFill>
                  <a:schemeClr val="tx1"/>
                </a:solidFill>
                <a:effectLst/>
                <a:latin typeface="Arial"/>
                <a:ea typeface="ＭＳ Ｐゴシック" pitchFamily="-105" charset="-128"/>
                <a:cs typeface="+mn-cs"/>
              </a:rPr>
              <a:t>mixins</a:t>
            </a:r>
            <a:r>
              <a:rPr lang="en-US" sz="1300" b="0" i="0" kern="1200" dirty="0" smtClean="0">
                <a:solidFill>
                  <a:schemeClr val="tx1"/>
                </a:solidFill>
                <a:effectLst/>
                <a:latin typeface="Arial"/>
                <a:ea typeface="ＭＳ Ｐゴシック" pitchFamily="-105" charset="-128"/>
                <a:cs typeface="+mn-cs"/>
              </a:rPr>
              <a:t> for common text styling patterns. - </a:t>
            </a:r>
            <a:r>
              <a:rPr lang="en-US" sz="1400" kern="1200" dirty="0" smtClean="0">
                <a:solidFill>
                  <a:schemeClr val="tx1"/>
                </a:solidFill>
                <a:effectLst/>
                <a:latin typeface="Arial"/>
                <a:ea typeface="ＭＳ Ｐゴシック" pitchFamily="-105" charset="-128"/>
                <a:cs typeface="+mn-cs"/>
              </a:rPr>
              <a:t>links, lists, text helpers</a:t>
            </a:r>
          </a:p>
          <a:p>
            <a:pPr lvl="1"/>
            <a:r>
              <a:rPr lang="en-US" sz="1400" kern="1200" dirty="0" err="1" smtClean="0">
                <a:solidFill>
                  <a:schemeClr val="tx1"/>
                </a:solidFill>
                <a:effectLst/>
                <a:latin typeface="Arial"/>
                <a:ea typeface="ＭＳ Ｐゴシック" pitchFamily="-105" charset="-128"/>
                <a:cs typeface="+mn-cs"/>
              </a:rPr>
              <a:t>Utilites</a:t>
            </a:r>
            <a:r>
              <a:rPr lang="en-US" sz="1400" kern="1200" dirty="0" smtClean="0">
                <a:solidFill>
                  <a:schemeClr val="tx1"/>
                </a:solidFill>
                <a:effectLst/>
                <a:latin typeface="Arial"/>
                <a:ea typeface="ＭＳ Ｐゴシック" pitchFamily="-105" charset="-128"/>
                <a:cs typeface="+mn-cs"/>
              </a:rPr>
              <a:t>: </a:t>
            </a:r>
            <a:r>
              <a:rPr lang="en-US" sz="1400" kern="1200" dirty="0" err="1" smtClean="0">
                <a:solidFill>
                  <a:schemeClr val="tx1"/>
                </a:solidFill>
                <a:effectLst/>
                <a:latin typeface="Arial"/>
                <a:ea typeface="ＭＳ Ｐゴシック" pitchFamily="-105" charset="-128"/>
                <a:cs typeface="+mn-cs"/>
              </a:rPr>
              <a:t>spriting</a:t>
            </a:r>
            <a:r>
              <a:rPr lang="en-US" sz="1400" kern="1200" dirty="0" smtClean="0">
                <a:solidFill>
                  <a:schemeClr val="tx1"/>
                </a:solidFill>
                <a:effectLst/>
                <a:latin typeface="Arial"/>
                <a:ea typeface="ＭＳ Ｐゴシック" pitchFamily="-105" charset="-128"/>
                <a:cs typeface="+mn-cs"/>
              </a:rPr>
              <a:t> the good way: @import “icons/*.</a:t>
            </a:r>
            <a:r>
              <a:rPr lang="en-US" sz="1400" kern="1200" dirty="0" err="1" smtClean="0">
                <a:solidFill>
                  <a:schemeClr val="tx1"/>
                </a:solidFill>
                <a:effectLst/>
                <a:latin typeface="Arial"/>
                <a:ea typeface="ＭＳ Ｐゴシック" pitchFamily="-105" charset="-128"/>
                <a:cs typeface="+mn-cs"/>
              </a:rPr>
              <a:t>png</a:t>
            </a:r>
            <a:r>
              <a:rPr lang="en-US" sz="1400" kern="1200" dirty="0" smtClean="0">
                <a:solidFill>
                  <a:schemeClr val="tx1"/>
                </a:solidFill>
                <a:effectLst/>
                <a:latin typeface="Arial"/>
                <a:ea typeface="ＭＳ Ｐゴシック" pitchFamily="-105" charset="-128"/>
                <a:cs typeface="+mn-cs"/>
              </a:rPr>
              <a:t>”; @include all-icons-sprites; ==&gt; provides styles for all icons from the sprite put on different background positions, e.g. .icon-tick { background-position: 0 0; } .icon-user { background-position: 0 -16px; } (uses @extend) (missing in LESS)</a:t>
            </a:r>
          </a:p>
          <a:p>
            <a:pPr lvl="1"/>
            <a:endParaRPr lang="en-US" sz="1400" kern="1200" dirty="0" smtClean="0">
              <a:solidFill>
                <a:schemeClr val="tx1"/>
              </a:solidFill>
              <a:effectLst/>
              <a:latin typeface="Arial"/>
              <a:ea typeface="ＭＳ Ｐゴシック" pitchFamily="-105" charset="-128"/>
              <a:cs typeface="+mn-cs"/>
            </a:endParaRPr>
          </a:p>
          <a:p>
            <a:r>
              <a:rPr lang="en-US" sz="1400" kern="1200" dirty="0" smtClean="0">
                <a:solidFill>
                  <a:schemeClr val="tx1"/>
                </a:solidFill>
                <a:effectLst/>
                <a:latin typeface="Arial"/>
                <a:ea typeface="ＭＳ Ｐゴシック" pitchFamily="-105" charset="-128"/>
                <a:cs typeface="+mn-cs"/>
              </a:rPr>
              <a:t>COMPASS  makes SASS even more awesome:</a:t>
            </a:r>
          </a:p>
          <a:p>
            <a:pPr lvl="0"/>
            <a:r>
              <a:rPr lang="en-US" sz="1400" kern="1200" dirty="0" smtClean="0">
                <a:solidFill>
                  <a:schemeClr val="tx1"/>
                </a:solidFill>
                <a:effectLst/>
                <a:latin typeface="Arial"/>
                <a:ea typeface="ＭＳ Ｐゴシック" pitchFamily="-105" charset="-128"/>
                <a:cs typeface="+mn-cs"/>
              </a:rPr>
              <a:t>- CSS3 </a:t>
            </a:r>
            <a:r>
              <a:rPr lang="en-US" sz="1400" kern="1200" dirty="0" err="1" smtClean="0">
                <a:solidFill>
                  <a:schemeClr val="tx1"/>
                </a:solidFill>
                <a:effectLst/>
                <a:latin typeface="Arial"/>
                <a:ea typeface="ＭＳ Ｐゴシック" pitchFamily="-105" charset="-128"/>
                <a:cs typeface="+mn-cs"/>
              </a:rPr>
              <a:t>mixins</a:t>
            </a:r>
            <a:r>
              <a:rPr lang="en-US" sz="1400" kern="1200" dirty="0" smtClean="0">
                <a:solidFill>
                  <a:schemeClr val="tx1"/>
                </a:solidFill>
                <a:effectLst/>
                <a:latin typeface="Arial"/>
                <a:ea typeface="ＭＳ Ｐゴシック" pitchFamily="-105" charset="-128"/>
                <a:cs typeface="+mn-cs"/>
              </a:rPr>
              <a:t>, support almost every CSS3 feature</a:t>
            </a:r>
          </a:p>
          <a:p>
            <a:pPr lvl="0"/>
            <a:r>
              <a:rPr lang="en-US" sz="1400" kern="1200" dirty="0" smtClean="0">
                <a:solidFill>
                  <a:schemeClr val="tx1"/>
                </a:solidFill>
                <a:effectLst/>
                <a:latin typeface="Arial"/>
                <a:ea typeface="ＭＳ Ｐゴシック" pitchFamily="-105" charset="-128"/>
                <a:cs typeface="+mn-cs"/>
              </a:rPr>
              <a:t>- Typography styling helpers</a:t>
            </a:r>
          </a:p>
          <a:p>
            <a:pPr lvl="0"/>
            <a:r>
              <a:rPr lang="en-US" sz="1400" kern="1200" dirty="0" smtClean="0">
                <a:solidFill>
                  <a:schemeClr val="tx1"/>
                </a:solidFill>
                <a:effectLst/>
                <a:latin typeface="Arial"/>
                <a:ea typeface="ＭＳ Ｐゴシック" pitchFamily="-105" charset="-128"/>
                <a:cs typeface="+mn-cs"/>
              </a:rPr>
              <a:t>- Generate CSS sprites</a:t>
            </a:r>
          </a:p>
          <a:p>
            <a:pPr lvl="0"/>
            <a:r>
              <a:rPr lang="en-US" sz="1400" kern="1200" dirty="0" smtClean="0">
                <a:solidFill>
                  <a:schemeClr val="tx1"/>
                </a:solidFill>
                <a:effectLst/>
                <a:latin typeface="Arial"/>
                <a:ea typeface="ＭＳ Ｐゴシック" pitchFamily="-105" charset="-128"/>
                <a:cs typeface="+mn-cs"/>
              </a:rPr>
              <a:t>- Produces cross browser CSS for IE6,7,8</a:t>
            </a:r>
          </a:p>
          <a:p>
            <a:pPr lvl="0"/>
            <a:r>
              <a:rPr lang="en-US" sz="1400" kern="1200" dirty="0" smtClean="0">
                <a:solidFill>
                  <a:schemeClr val="tx1"/>
                </a:solidFill>
                <a:effectLst/>
                <a:latin typeface="Arial"/>
                <a:ea typeface="ＭＳ Ｐゴシック" pitchFamily="-105" charset="-128"/>
                <a:cs typeface="+mn-cs"/>
              </a:rPr>
              <a:t>Plugin framework via </a:t>
            </a:r>
            <a:r>
              <a:rPr lang="en-US" sz="1400" kern="1200" dirty="0" err="1" smtClean="0">
                <a:solidFill>
                  <a:schemeClr val="tx1"/>
                </a:solidFill>
                <a:effectLst/>
                <a:latin typeface="Arial"/>
                <a:ea typeface="ＭＳ Ｐゴシック" pitchFamily="-105" charset="-128"/>
                <a:cs typeface="+mn-cs"/>
              </a:rPr>
              <a:t>Rubygems</a:t>
            </a:r>
            <a:r>
              <a:rPr lang="en-US" sz="1400" kern="1200" dirty="0" smtClean="0">
                <a:solidFill>
                  <a:schemeClr val="tx1"/>
                </a:solidFill>
                <a:effectLst/>
                <a:latin typeface="Arial"/>
                <a:ea typeface="ＭＳ Ｐゴシック" pitchFamily="-105" charset="-128"/>
                <a:cs typeface="+mn-cs"/>
              </a:rPr>
              <a:t>:</a:t>
            </a:r>
          </a:p>
          <a:p>
            <a:pPr lvl="1"/>
            <a:r>
              <a:rPr lang="en-US" sz="1400" kern="1200" dirty="0" smtClean="0">
                <a:solidFill>
                  <a:schemeClr val="tx1"/>
                </a:solidFill>
                <a:effectLst/>
                <a:latin typeface="Arial"/>
                <a:ea typeface="ＭＳ Ｐゴシック" pitchFamily="-105" charset="-128"/>
                <a:cs typeface="+mn-cs"/>
              </a:rPr>
              <a:t>Compass bootstrap - </a:t>
            </a:r>
            <a:r>
              <a:rPr lang="en-US" sz="1400" dirty="0" smtClean="0">
                <a:hlinkClick r:id="rId3"/>
              </a:rPr>
              <a:t>https://github.com/vwall/compass-twitter-bootstrap</a:t>
            </a:r>
            <a:r>
              <a:rPr lang="en-US" sz="1400" dirty="0" smtClean="0"/>
              <a:t> - </a:t>
            </a:r>
            <a:r>
              <a:rPr lang="en-US" sz="1300" b="0" i="0" kern="1200" dirty="0" smtClean="0">
                <a:solidFill>
                  <a:schemeClr val="tx1"/>
                </a:solidFill>
                <a:effectLst/>
                <a:latin typeface="Arial"/>
                <a:ea typeface="ＭＳ Ｐゴシック" pitchFamily="-105" charset="-128"/>
                <a:cs typeface="+mn-cs"/>
              </a:rPr>
              <a:t>Compass Twitter Bootstrap is Twitter's toolkit converted for Compass.</a:t>
            </a:r>
            <a:endParaRPr lang="en-US" sz="1400" kern="1200" dirty="0" smtClean="0">
              <a:solidFill>
                <a:schemeClr val="tx1"/>
              </a:solidFill>
              <a:effectLst/>
              <a:latin typeface="Arial"/>
              <a:ea typeface="ＭＳ Ｐゴシック" pitchFamily="-105" charset="-128"/>
              <a:cs typeface="+mn-cs"/>
            </a:endParaRPr>
          </a:p>
          <a:p>
            <a:pPr marL="478201" marR="0" lvl="1" indent="0" algn="l" defTabSz="914400"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effectLst/>
                <a:latin typeface="Arial"/>
                <a:ea typeface="ＭＳ Ｐゴシック" pitchFamily="-105" charset="-128"/>
                <a:cs typeface="+mn-cs"/>
              </a:rPr>
              <a:t>Foundation framework - </a:t>
            </a:r>
            <a:r>
              <a:rPr lang="en-US" sz="1400" dirty="0" smtClean="0">
                <a:hlinkClick r:id="rId4"/>
              </a:rPr>
              <a:t>http://foundation.zurb.com/</a:t>
            </a:r>
            <a:r>
              <a:rPr lang="en-US" sz="1400" dirty="0" smtClean="0"/>
              <a:t> - </a:t>
            </a:r>
            <a:r>
              <a:rPr lang="en-US" sz="1300" b="0" i="0" kern="1200" dirty="0" smtClean="0">
                <a:solidFill>
                  <a:schemeClr val="tx1"/>
                </a:solidFill>
                <a:effectLst/>
                <a:latin typeface="Arial"/>
                <a:ea typeface="ＭＳ Ｐゴシック" pitchFamily="-105" charset="-128"/>
                <a:cs typeface="+mn-cs"/>
              </a:rPr>
              <a:t>The most advanced responsive</a:t>
            </a:r>
            <a:r>
              <a:rPr lang="en-US" sz="1300" b="0" i="0" kern="1200" baseline="0" dirty="0" smtClean="0">
                <a:solidFill>
                  <a:schemeClr val="tx1"/>
                </a:solidFill>
                <a:effectLst/>
                <a:latin typeface="Arial"/>
                <a:ea typeface="ＭＳ Ｐゴシック" pitchFamily="-105" charset="-128"/>
                <a:cs typeface="+mn-cs"/>
              </a:rPr>
              <a:t> </a:t>
            </a:r>
            <a:r>
              <a:rPr lang="en-US" sz="1300" b="0" i="0" kern="1200" dirty="0" smtClean="0">
                <a:solidFill>
                  <a:schemeClr val="tx1"/>
                </a:solidFill>
                <a:effectLst/>
                <a:latin typeface="Arial"/>
                <a:ea typeface="ＭＳ Ｐゴシック" pitchFamily="-105" charset="-128"/>
                <a:cs typeface="+mn-cs"/>
              </a:rPr>
              <a:t>front-end framework in the world. </a:t>
            </a:r>
            <a:r>
              <a:rPr lang="en-US" sz="1300" b="1" i="0" kern="1200" dirty="0" smtClean="0">
                <a:solidFill>
                  <a:schemeClr val="tx1"/>
                </a:solidFill>
                <a:effectLst/>
                <a:latin typeface="Arial"/>
                <a:ea typeface="ＭＳ Ｐゴシック" pitchFamily="-105" charset="-128"/>
                <a:cs typeface="+mn-cs"/>
              </a:rPr>
              <a:t>Developed in Sass — Streamlined and Customizable</a:t>
            </a:r>
            <a:endParaRPr lang="en-US" sz="1400" kern="1200" dirty="0" smtClean="0">
              <a:solidFill>
                <a:schemeClr val="tx1"/>
              </a:solidFill>
              <a:effectLst/>
              <a:latin typeface="Arial"/>
              <a:ea typeface="ＭＳ Ｐゴシック" pitchFamily="-105" charset="-128"/>
              <a:cs typeface="+mn-cs"/>
            </a:endParaRPr>
          </a:p>
          <a:p>
            <a:pPr marL="478201" marR="0" lvl="1" indent="0" algn="l" defTabSz="914400" rtl="0" eaLnBrk="0" fontAlgn="base" latinLnBrk="0" hangingPunct="0">
              <a:lnSpc>
                <a:spcPct val="100000"/>
              </a:lnSpc>
              <a:spcBef>
                <a:spcPct val="30000"/>
              </a:spcBef>
              <a:spcAft>
                <a:spcPct val="0"/>
              </a:spcAft>
              <a:buClrTx/>
              <a:buSzTx/>
              <a:buFontTx/>
              <a:buNone/>
              <a:tabLst/>
              <a:defRPr/>
            </a:pPr>
            <a:r>
              <a:rPr lang="en-US" sz="1400" kern="1200" dirty="0" err="1" smtClean="0">
                <a:solidFill>
                  <a:schemeClr val="tx1"/>
                </a:solidFill>
                <a:effectLst/>
                <a:latin typeface="Arial"/>
                <a:ea typeface="ＭＳ Ｐゴシック" pitchFamily="-105" charset="-128"/>
                <a:cs typeface="+mn-cs"/>
              </a:rPr>
              <a:t>Susy</a:t>
            </a:r>
            <a:r>
              <a:rPr lang="en-US" sz="1400" kern="1200" dirty="0" smtClean="0">
                <a:solidFill>
                  <a:schemeClr val="tx1"/>
                </a:solidFill>
                <a:effectLst/>
                <a:latin typeface="Arial"/>
                <a:ea typeface="ＭＳ Ｐゴシック" pitchFamily="-105" charset="-128"/>
                <a:cs typeface="+mn-cs"/>
              </a:rPr>
              <a:t> – Responsive Grids - </a:t>
            </a:r>
            <a:r>
              <a:rPr lang="en-US" sz="1400" dirty="0" smtClean="0">
                <a:hlinkClick r:id="rId5"/>
              </a:rPr>
              <a:t>http://susy.oddbird.net/</a:t>
            </a:r>
            <a:r>
              <a:rPr lang="en-US" sz="1400" dirty="0" smtClean="0"/>
              <a:t> - </a:t>
            </a:r>
            <a:r>
              <a:rPr lang="en-US" sz="1300" b="1" i="0" kern="1200" dirty="0" smtClean="0">
                <a:solidFill>
                  <a:schemeClr val="tx1"/>
                </a:solidFill>
                <a:effectLst/>
                <a:latin typeface="Arial"/>
                <a:ea typeface="ＭＳ Ｐゴシック" pitchFamily="-105" charset="-128"/>
                <a:cs typeface="+mn-cs"/>
              </a:rPr>
              <a:t>Responsive grids for </a:t>
            </a:r>
            <a:r>
              <a:rPr lang="en-US" sz="1300" b="1" i="0" u="none" strike="noStrike" kern="1200" dirty="0" smtClean="0">
                <a:solidFill>
                  <a:schemeClr val="tx1"/>
                </a:solidFill>
                <a:effectLst/>
                <a:latin typeface="Arial"/>
                <a:ea typeface="ＭＳ Ｐゴシック" pitchFamily="-105" charset="-128"/>
                <a:cs typeface="+mn-cs"/>
                <a:hlinkClick r:id="rId6"/>
              </a:rPr>
              <a:t>Compass</a:t>
            </a:r>
            <a:r>
              <a:rPr lang="en-US" sz="1300" b="1" i="0" kern="1200" dirty="0" smtClean="0">
                <a:solidFill>
                  <a:schemeClr val="tx1"/>
                </a:solidFill>
                <a:effectLst/>
                <a:latin typeface="Arial"/>
                <a:ea typeface="ＭＳ Ｐゴシック" pitchFamily="-105" charset="-128"/>
                <a:cs typeface="+mn-cs"/>
              </a:rPr>
              <a:t>.</a:t>
            </a:r>
            <a:endParaRPr lang="en-US" sz="1400" kern="1200" dirty="0" smtClean="0">
              <a:solidFill>
                <a:schemeClr val="tx1"/>
              </a:solidFill>
              <a:effectLst/>
              <a:latin typeface="Arial"/>
              <a:ea typeface="ＭＳ Ｐゴシック" pitchFamily="-105" charset="-128"/>
              <a:cs typeface="+mn-cs"/>
            </a:endParaRPr>
          </a:p>
          <a:p>
            <a:pPr lvl="1"/>
            <a:r>
              <a:rPr lang="en-US" sz="1400" kern="1200" dirty="0" smtClean="0">
                <a:solidFill>
                  <a:schemeClr val="tx1"/>
                </a:solidFill>
                <a:effectLst/>
                <a:latin typeface="Arial"/>
                <a:ea typeface="ＭＳ Ｐゴシック" pitchFamily="-105" charset="-128"/>
                <a:cs typeface="+mn-cs"/>
              </a:rPr>
              <a:t>Compass animation - </a:t>
            </a:r>
            <a:r>
              <a:rPr lang="en-US" sz="1400" dirty="0" smtClean="0">
                <a:hlinkClick r:id="rId7"/>
              </a:rPr>
              <a:t>https://github.com/ericam/compass-animation</a:t>
            </a:r>
            <a:r>
              <a:rPr lang="en-US" sz="1400" dirty="0" smtClean="0"/>
              <a:t> - </a:t>
            </a:r>
            <a:r>
              <a:rPr lang="en-US" sz="1300" b="0" i="0" kern="1200" dirty="0" smtClean="0">
                <a:solidFill>
                  <a:schemeClr val="tx1"/>
                </a:solidFill>
                <a:effectLst/>
                <a:latin typeface="Arial"/>
                <a:ea typeface="ＭＳ Ｐゴシック" pitchFamily="-105" charset="-128"/>
                <a:cs typeface="+mn-cs"/>
              </a:rPr>
              <a:t>First and foremost, this plugin gives you all the tools you need to write and apply css3 animations in compass. </a:t>
            </a:r>
            <a:endParaRPr lang="en-US" sz="1400" kern="1200" dirty="0" smtClean="0">
              <a:solidFill>
                <a:schemeClr val="tx1"/>
              </a:solidFill>
              <a:effectLst/>
              <a:latin typeface="Arial"/>
              <a:ea typeface="ＭＳ Ｐゴシック" pitchFamily="-105" charset="-128"/>
              <a:cs typeface="+mn-cs"/>
            </a:endParaRPr>
          </a:p>
          <a:p>
            <a:pPr lvl="1"/>
            <a:endParaRPr lang="en-US" sz="1400" kern="1200" dirty="0" smtClean="0">
              <a:solidFill>
                <a:schemeClr val="tx1"/>
              </a:solidFill>
              <a:effectLst/>
              <a:latin typeface="Arial"/>
              <a:ea typeface="ＭＳ Ｐゴシック" pitchFamily="-105" charset="-128"/>
              <a:cs typeface="+mn-cs"/>
            </a:endParaRPr>
          </a:p>
          <a:p>
            <a:endParaRPr lang="en-US" sz="1300" kern="1200" dirty="0">
              <a:solidFill>
                <a:schemeClr val="tx1"/>
              </a:solidFill>
              <a:effectLst/>
              <a:latin typeface="Arial"/>
              <a:ea typeface="ＭＳ Ｐゴシック" pitchFamily="-105" charset="-128"/>
              <a:cs typeface="+mn-cs"/>
            </a:endParaRPr>
          </a:p>
        </p:txBody>
      </p:sp>
      <p:sp>
        <p:nvSpPr>
          <p:cNvPr id="4" name="Slide Number Placeholder 3"/>
          <p:cNvSpPr>
            <a:spLocks noGrp="1"/>
          </p:cNvSpPr>
          <p:nvPr>
            <p:ph type="sldNum" sz="quarter" idx="10"/>
          </p:nvPr>
        </p:nvSpPr>
        <p:spPr/>
        <p:txBody>
          <a:bodyPr/>
          <a:lstStyle/>
          <a:p>
            <a:fld id="{712C5F9B-1DCD-403B-BFAD-F11458744473}" type="slidenum">
              <a:rPr lang="en-GB" smtClean="0"/>
              <a:pPr/>
              <a:t>13</a:t>
            </a:fld>
            <a:endParaRPr lang="en-GB" dirty="0"/>
          </a:p>
        </p:txBody>
      </p:sp>
    </p:spTree>
    <p:extLst>
      <p:ext uri="{BB962C8B-B14F-4D97-AF65-F5344CB8AC3E}">
        <p14:creationId xmlns:p14="http://schemas.microsoft.com/office/powerpoint/2010/main" val="3044577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i="0" kern="1200" dirty="0" smtClean="0">
                <a:solidFill>
                  <a:schemeClr val="tx1"/>
                </a:solidFill>
                <a:effectLst/>
                <a:latin typeface="Arial"/>
                <a:ea typeface="ＭＳ Ｐゴシック" pitchFamily="-105" charset="-128"/>
                <a:cs typeface="+mn-cs"/>
              </a:rPr>
              <a:t>SASS</a:t>
            </a:r>
            <a:r>
              <a:rPr lang="en-US" sz="1300" b="0" i="0" kern="1200" dirty="0" smtClean="0">
                <a:solidFill>
                  <a:schemeClr val="tx1"/>
                </a:solidFill>
                <a:effectLst/>
                <a:latin typeface="Arial"/>
                <a:ea typeface="ＭＳ Ｐゴシック" pitchFamily="-105" charset="-128"/>
                <a:cs typeface="+mn-cs"/>
              </a:rPr>
              <a:t>, </a:t>
            </a:r>
            <a:r>
              <a:rPr lang="en-US" sz="1300" b="1" i="0" kern="1200" dirty="0" smtClean="0">
                <a:solidFill>
                  <a:schemeClr val="tx1"/>
                </a:solidFill>
                <a:effectLst/>
                <a:latin typeface="Arial"/>
                <a:ea typeface="ＭＳ Ｐゴシック" pitchFamily="-105" charset="-128"/>
                <a:cs typeface="+mn-cs"/>
              </a:rPr>
              <a:t>LESS</a:t>
            </a:r>
            <a:r>
              <a:rPr lang="en-US" sz="1300" b="0" i="0" kern="1200" dirty="0" smtClean="0">
                <a:solidFill>
                  <a:schemeClr val="tx1"/>
                </a:solidFill>
                <a:effectLst/>
                <a:latin typeface="Arial"/>
                <a:ea typeface="ＭＳ Ｐゴシック" pitchFamily="-105" charset="-128"/>
                <a:cs typeface="+mn-cs"/>
              </a:rPr>
              <a:t>, and </a:t>
            </a:r>
            <a:r>
              <a:rPr lang="en-US" sz="1300" b="1" i="0" kern="1200" dirty="0" smtClean="0">
                <a:solidFill>
                  <a:schemeClr val="tx1"/>
                </a:solidFill>
                <a:effectLst/>
                <a:latin typeface="Arial"/>
                <a:ea typeface="ＭＳ Ｐゴシック" pitchFamily="-105" charset="-128"/>
                <a:cs typeface="+mn-cs"/>
              </a:rPr>
              <a:t>SCSS</a:t>
            </a:r>
            <a:r>
              <a:rPr lang="en-US" sz="1300" b="0" i="0" kern="1200" dirty="0" smtClean="0">
                <a:solidFill>
                  <a:schemeClr val="tx1"/>
                </a:solidFill>
                <a:effectLst/>
                <a:latin typeface="Arial"/>
                <a:ea typeface="ＭＳ Ｐゴシック" pitchFamily="-105" charset="-128"/>
                <a:cs typeface="+mn-cs"/>
              </a:rPr>
              <a:t> code is not processed by browsers that work with CSS code. Therefore to be executed, LESS code has to be translated into CSS. This operation is referred to as </a:t>
            </a:r>
            <a:r>
              <a:rPr lang="en-US" sz="1300" b="1" i="0" kern="1200" dirty="0" err="1" smtClean="0">
                <a:solidFill>
                  <a:schemeClr val="tx1"/>
                </a:solidFill>
                <a:effectLst/>
                <a:latin typeface="Arial"/>
                <a:ea typeface="ＭＳ Ｐゴシック" pitchFamily="-105" charset="-128"/>
                <a:cs typeface="+mn-cs"/>
              </a:rPr>
              <a:t>transpilation</a:t>
            </a:r>
            <a:r>
              <a:rPr lang="en-US" sz="1300" b="0" i="0" kern="1200" dirty="0" smtClean="0">
                <a:solidFill>
                  <a:schemeClr val="tx1"/>
                </a:solidFill>
                <a:effectLst/>
                <a:latin typeface="Arial"/>
                <a:ea typeface="ＭＳ Ｐゴシック" pitchFamily="-105" charset="-128"/>
                <a:cs typeface="+mn-cs"/>
              </a:rPr>
              <a:t> and the tools that perform it are called </a:t>
            </a:r>
            <a:r>
              <a:rPr lang="en-US" sz="1300" b="1" i="0" kern="1200" dirty="0" err="1" smtClean="0">
                <a:solidFill>
                  <a:schemeClr val="tx1"/>
                </a:solidFill>
                <a:effectLst/>
                <a:latin typeface="Arial"/>
                <a:ea typeface="ＭＳ Ｐゴシック" pitchFamily="-105" charset="-128"/>
                <a:cs typeface="+mn-cs"/>
              </a:rPr>
              <a:t>transpilers</a:t>
            </a:r>
            <a:r>
              <a:rPr lang="en-US" sz="1300" b="0" i="0" kern="1200" dirty="0" smtClean="0">
                <a:solidFill>
                  <a:schemeClr val="tx1"/>
                </a:solidFill>
                <a:effectLst/>
                <a:latin typeface="Arial"/>
                <a:ea typeface="ＭＳ Ｐゴシック" pitchFamily="-105" charset="-128"/>
                <a:cs typeface="+mn-cs"/>
              </a:rPr>
              <a:t>.</a:t>
            </a:r>
          </a:p>
          <a:p>
            <a:r>
              <a:rPr lang="en-US" sz="1300" b="0" i="0" kern="1200" dirty="0" err="1" smtClean="0">
                <a:solidFill>
                  <a:schemeClr val="tx1"/>
                </a:solidFill>
                <a:effectLst/>
                <a:latin typeface="Arial"/>
                <a:ea typeface="ＭＳ Ｐゴシック" pitchFamily="-105" charset="-128"/>
                <a:cs typeface="+mn-cs"/>
              </a:rPr>
              <a:t>WebStorm</a:t>
            </a:r>
            <a:r>
              <a:rPr lang="en-US" sz="1300" b="0" i="0" kern="1200" dirty="0" smtClean="0">
                <a:solidFill>
                  <a:schemeClr val="tx1"/>
                </a:solidFill>
                <a:effectLst/>
                <a:latin typeface="Arial"/>
                <a:ea typeface="ＭＳ Ｐゴシック" pitchFamily="-105" charset="-128"/>
                <a:cs typeface="+mn-cs"/>
              </a:rPr>
              <a:t> supports integration with </a:t>
            </a:r>
            <a:r>
              <a:rPr lang="en-US" sz="1300" b="0" i="0" kern="1200" dirty="0" err="1" smtClean="0">
                <a:solidFill>
                  <a:schemeClr val="tx1"/>
                </a:solidFill>
                <a:effectLst/>
                <a:latin typeface="Arial"/>
                <a:ea typeface="ＭＳ Ｐゴシック" pitchFamily="-105" charset="-128"/>
                <a:cs typeface="+mn-cs"/>
              </a:rPr>
              <a:t>transpiler</a:t>
            </a:r>
            <a:r>
              <a:rPr lang="en-US" sz="1300" b="0" i="0" kern="1200" dirty="0" smtClean="0">
                <a:solidFill>
                  <a:schemeClr val="tx1"/>
                </a:solidFill>
                <a:effectLst/>
                <a:latin typeface="Arial"/>
                <a:ea typeface="ＭＳ Ｐゴシック" pitchFamily="-105" charset="-128"/>
                <a:cs typeface="+mn-cs"/>
              </a:rPr>
              <a:t> tools that translate </a:t>
            </a:r>
            <a:r>
              <a:rPr lang="en-US" sz="1300" b="1" i="0" kern="1200" dirty="0" smtClean="0">
                <a:solidFill>
                  <a:schemeClr val="tx1"/>
                </a:solidFill>
                <a:effectLst/>
                <a:latin typeface="Arial"/>
                <a:ea typeface="ＭＳ Ｐゴシック" pitchFamily="-105" charset="-128"/>
                <a:cs typeface="+mn-cs"/>
              </a:rPr>
              <a:t>SASS</a:t>
            </a:r>
            <a:r>
              <a:rPr lang="en-US" sz="1300" b="0" i="0" kern="1200" dirty="0" smtClean="0">
                <a:solidFill>
                  <a:schemeClr val="tx1"/>
                </a:solidFill>
                <a:effectLst/>
                <a:latin typeface="Arial"/>
                <a:ea typeface="ＭＳ Ｐゴシック" pitchFamily="-105" charset="-128"/>
                <a:cs typeface="+mn-cs"/>
              </a:rPr>
              <a:t>, </a:t>
            </a:r>
            <a:r>
              <a:rPr lang="en-US" sz="1300" b="1" i="0" kern="1200" dirty="0" smtClean="0">
                <a:solidFill>
                  <a:schemeClr val="tx1"/>
                </a:solidFill>
                <a:effectLst/>
                <a:latin typeface="Arial"/>
                <a:ea typeface="ＭＳ Ｐゴシック" pitchFamily="-105" charset="-128"/>
                <a:cs typeface="+mn-cs"/>
              </a:rPr>
              <a:t>LESS</a:t>
            </a:r>
            <a:r>
              <a:rPr lang="en-US" sz="1300" b="0" i="0" kern="1200" dirty="0" smtClean="0">
                <a:solidFill>
                  <a:schemeClr val="tx1"/>
                </a:solidFill>
                <a:effectLst/>
                <a:latin typeface="Arial"/>
                <a:ea typeface="ＭＳ Ｐゴシック" pitchFamily="-105" charset="-128"/>
                <a:cs typeface="+mn-cs"/>
              </a:rPr>
              <a:t>, and </a:t>
            </a:r>
            <a:r>
              <a:rPr lang="en-US" sz="1300" b="1" i="0" kern="1200" dirty="0" smtClean="0">
                <a:solidFill>
                  <a:schemeClr val="tx1"/>
                </a:solidFill>
                <a:effectLst/>
                <a:latin typeface="Arial"/>
                <a:ea typeface="ＭＳ Ｐゴシック" pitchFamily="-105" charset="-128"/>
                <a:cs typeface="+mn-cs"/>
              </a:rPr>
              <a:t>SCSS</a:t>
            </a:r>
            <a:r>
              <a:rPr lang="en-US" sz="1300" b="0" i="0" kern="1200" dirty="0" smtClean="0">
                <a:solidFill>
                  <a:schemeClr val="tx1"/>
                </a:solidFill>
                <a:effectLst/>
                <a:latin typeface="Arial"/>
                <a:ea typeface="ＭＳ Ｐゴシック" pitchFamily="-105" charset="-128"/>
                <a:cs typeface="+mn-cs"/>
              </a:rPr>
              <a:t> code into CSS.</a:t>
            </a:r>
          </a:p>
          <a:p>
            <a:r>
              <a:rPr lang="en-US" sz="1300" b="0" i="0" kern="1200" dirty="0" smtClean="0">
                <a:solidFill>
                  <a:schemeClr val="tx1"/>
                </a:solidFill>
                <a:effectLst/>
                <a:latin typeface="Arial"/>
                <a:ea typeface="ＭＳ Ｐゴシック" pitchFamily="-105" charset="-128"/>
                <a:cs typeface="+mn-cs"/>
              </a:rPr>
              <a:t>In </a:t>
            </a:r>
            <a:r>
              <a:rPr lang="en-US" sz="1300" b="0" i="0" kern="1200" dirty="0" err="1" smtClean="0">
                <a:solidFill>
                  <a:schemeClr val="tx1"/>
                </a:solidFill>
                <a:effectLst/>
                <a:latin typeface="Arial"/>
                <a:ea typeface="ＭＳ Ｐゴシック" pitchFamily="-105" charset="-128"/>
                <a:cs typeface="+mn-cs"/>
              </a:rPr>
              <a:t>WebStorm</a:t>
            </a:r>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transpiler</a:t>
            </a:r>
            <a:r>
              <a:rPr lang="en-US" sz="1300" b="0" i="0" kern="1200" dirty="0" smtClean="0">
                <a:solidFill>
                  <a:schemeClr val="tx1"/>
                </a:solidFill>
                <a:effectLst/>
                <a:latin typeface="Arial"/>
                <a:ea typeface="ＭＳ Ｐゴシック" pitchFamily="-105" charset="-128"/>
                <a:cs typeface="+mn-cs"/>
              </a:rPr>
              <a:t> configurations are called </a:t>
            </a:r>
            <a:r>
              <a:rPr lang="en-US" sz="1300" b="1" i="0" kern="1200" dirty="0" smtClean="0">
                <a:solidFill>
                  <a:schemeClr val="tx1"/>
                </a:solidFill>
                <a:effectLst/>
                <a:latin typeface="Arial"/>
                <a:ea typeface="ＭＳ Ｐゴシック" pitchFamily="-105" charset="-128"/>
                <a:cs typeface="+mn-cs"/>
              </a:rPr>
              <a:t>File Watchers</a:t>
            </a:r>
            <a:r>
              <a:rPr lang="en-US" sz="1300" b="0" i="0" kern="1200" dirty="0" smtClean="0">
                <a:solidFill>
                  <a:schemeClr val="tx1"/>
                </a:solidFill>
                <a:effectLst/>
                <a:latin typeface="Arial"/>
                <a:ea typeface="ＭＳ Ｐゴシック" pitchFamily="-105" charset="-128"/>
                <a:cs typeface="+mn-cs"/>
              </a:rPr>
              <a:t>. For each supported </a:t>
            </a:r>
            <a:r>
              <a:rPr lang="en-US" sz="1300" b="0" i="0" kern="1200" dirty="0" err="1" smtClean="0">
                <a:solidFill>
                  <a:schemeClr val="tx1"/>
                </a:solidFill>
                <a:effectLst/>
                <a:latin typeface="Arial"/>
                <a:ea typeface="ＭＳ Ｐゴシック" pitchFamily="-105" charset="-128"/>
                <a:cs typeface="+mn-cs"/>
              </a:rPr>
              <a:t>transpiler</a:t>
            </a:r>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WebStorm</a:t>
            </a:r>
            <a:r>
              <a:rPr lang="en-US" sz="1300" b="0" i="0" kern="1200" dirty="0" smtClean="0">
                <a:solidFill>
                  <a:schemeClr val="tx1"/>
                </a:solidFill>
                <a:effectLst/>
                <a:latin typeface="Arial"/>
                <a:ea typeface="ＭＳ Ｐゴシック" pitchFamily="-105" charset="-128"/>
                <a:cs typeface="+mn-cs"/>
              </a:rPr>
              <a:t> provides a predefined </a:t>
            </a:r>
            <a:r>
              <a:rPr lang="en-US" sz="1300" b="1" i="0" kern="1200" dirty="0" smtClean="0">
                <a:solidFill>
                  <a:schemeClr val="tx1"/>
                </a:solidFill>
                <a:effectLst/>
                <a:latin typeface="Arial"/>
                <a:ea typeface="ＭＳ Ｐゴシック" pitchFamily="-105" charset="-128"/>
                <a:cs typeface="+mn-cs"/>
              </a:rPr>
              <a:t>File Watcher</a:t>
            </a:r>
            <a:r>
              <a:rPr lang="en-US" sz="1300" b="0" i="0" kern="1200" dirty="0" smtClean="0">
                <a:solidFill>
                  <a:schemeClr val="tx1"/>
                </a:solidFill>
                <a:effectLst/>
                <a:latin typeface="Arial"/>
                <a:ea typeface="ＭＳ Ｐゴシック" pitchFamily="-105" charset="-128"/>
                <a:cs typeface="+mn-cs"/>
              </a:rPr>
              <a:t> template. Predefined </a:t>
            </a:r>
            <a:r>
              <a:rPr lang="en-US" sz="1300" b="1" i="0" kern="1200" dirty="0" smtClean="0">
                <a:solidFill>
                  <a:schemeClr val="tx1"/>
                </a:solidFill>
                <a:effectLst/>
                <a:latin typeface="Arial"/>
                <a:ea typeface="ＭＳ Ｐゴシック" pitchFamily="-105" charset="-128"/>
                <a:cs typeface="+mn-cs"/>
              </a:rPr>
              <a:t>File Watcher</a:t>
            </a:r>
            <a:r>
              <a:rPr lang="en-US" sz="1300" b="0" i="0" kern="1200" dirty="0" smtClean="0">
                <a:solidFill>
                  <a:schemeClr val="tx1"/>
                </a:solidFill>
                <a:effectLst/>
                <a:latin typeface="Arial"/>
                <a:ea typeface="ＭＳ Ｐゴシック" pitchFamily="-105" charset="-128"/>
                <a:cs typeface="+mn-cs"/>
              </a:rPr>
              <a:t> templates are available at the </a:t>
            </a:r>
            <a:r>
              <a:rPr lang="en-US" sz="1300" b="0" i="0" kern="1200" dirty="0" err="1" smtClean="0">
                <a:solidFill>
                  <a:schemeClr val="tx1"/>
                </a:solidFill>
                <a:effectLst/>
                <a:latin typeface="Arial"/>
                <a:ea typeface="ＭＳ Ｐゴシック" pitchFamily="-105" charset="-128"/>
                <a:cs typeface="+mn-cs"/>
              </a:rPr>
              <a:t>WebStorm</a:t>
            </a:r>
            <a:r>
              <a:rPr lang="en-US" sz="1300" b="0" i="0" kern="1200" dirty="0" smtClean="0">
                <a:solidFill>
                  <a:schemeClr val="tx1"/>
                </a:solidFill>
                <a:effectLst/>
                <a:latin typeface="Arial"/>
                <a:ea typeface="ＭＳ Ｐゴシック" pitchFamily="-105" charset="-128"/>
                <a:cs typeface="+mn-cs"/>
              </a:rPr>
              <a:t> level. To run a </a:t>
            </a:r>
            <a:r>
              <a:rPr lang="en-US" sz="1300" b="0" i="0" kern="1200" dirty="0" err="1" smtClean="0">
                <a:solidFill>
                  <a:schemeClr val="tx1"/>
                </a:solidFill>
                <a:effectLst/>
                <a:latin typeface="Arial"/>
                <a:ea typeface="ＭＳ Ｐゴシック" pitchFamily="-105" charset="-128"/>
                <a:cs typeface="+mn-cs"/>
              </a:rPr>
              <a:t>transpiler</a:t>
            </a:r>
            <a:r>
              <a:rPr lang="en-US" sz="1300" b="0" i="0" kern="1200" dirty="0" smtClean="0">
                <a:solidFill>
                  <a:schemeClr val="tx1"/>
                </a:solidFill>
                <a:effectLst/>
                <a:latin typeface="Arial"/>
                <a:ea typeface="ＭＳ Ｐゴシック" pitchFamily="-105" charset="-128"/>
                <a:cs typeface="+mn-cs"/>
              </a:rPr>
              <a:t> against your project files, you need to create a project-specific </a:t>
            </a:r>
            <a:r>
              <a:rPr lang="en-US" sz="1300" b="1" i="0" kern="1200" dirty="0" smtClean="0">
                <a:solidFill>
                  <a:schemeClr val="tx1"/>
                </a:solidFill>
                <a:effectLst/>
                <a:latin typeface="Arial"/>
                <a:ea typeface="ＭＳ Ｐゴシック" pitchFamily="-105" charset="-128"/>
                <a:cs typeface="+mn-cs"/>
              </a:rPr>
              <a:t>File Watcher</a:t>
            </a:r>
            <a:r>
              <a:rPr lang="en-US" sz="1300" b="0" i="0" kern="1200" dirty="0" smtClean="0">
                <a:solidFill>
                  <a:schemeClr val="tx1"/>
                </a:solidFill>
                <a:effectLst/>
                <a:latin typeface="Arial"/>
                <a:ea typeface="ＭＳ Ｐゴシック" pitchFamily="-105" charset="-128"/>
                <a:cs typeface="+mn-cs"/>
              </a:rPr>
              <a:t> based on the relevant template, at least, specify the path to the </a:t>
            </a:r>
            <a:r>
              <a:rPr lang="en-US" sz="1300" b="0" i="0" kern="1200" dirty="0" err="1" smtClean="0">
                <a:solidFill>
                  <a:schemeClr val="tx1"/>
                </a:solidFill>
                <a:effectLst/>
                <a:latin typeface="Arial"/>
                <a:ea typeface="ＭＳ Ｐゴシック" pitchFamily="-105" charset="-128"/>
                <a:cs typeface="+mn-cs"/>
              </a:rPr>
              <a:t>transpiler</a:t>
            </a:r>
            <a:r>
              <a:rPr lang="en-US" sz="1300" b="0" i="0" kern="1200" dirty="0" smtClean="0">
                <a:solidFill>
                  <a:schemeClr val="tx1"/>
                </a:solidFill>
                <a:effectLst/>
                <a:latin typeface="Arial"/>
                <a:ea typeface="ＭＳ Ｐゴシック" pitchFamily="-105" charset="-128"/>
                <a:cs typeface="+mn-cs"/>
              </a:rPr>
              <a:t> to use on your machine.</a:t>
            </a:r>
          </a:p>
          <a:p>
            <a:endParaRPr lang="en-US" dirty="0" smtClean="0"/>
          </a:p>
          <a:p>
            <a:r>
              <a:rPr lang="en-US" sz="1300" b="1" i="0" kern="1200" dirty="0" smtClean="0">
                <a:solidFill>
                  <a:schemeClr val="tx1"/>
                </a:solidFill>
                <a:effectLst/>
                <a:latin typeface="Arial"/>
                <a:ea typeface="ＭＳ Ｐゴシック" pitchFamily="-105" charset="-128"/>
                <a:cs typeface="+mn-cs"/>
              </a:rPr>
              <a:t>SASS</a:t>
            </a:r>
            <a:r>
              <a:rPr lang="en-US" sz="1300" b="0" i="0" kern="1200" dirty="0" smtClean="0">
                <a:solidFill>
                  <a:schemeClr val="tx1"/>
                </a:solidFill>
                <a:effectLst/>
                <a:latin typeface="Arial"/>
                <a:ea typeface="ＭＳ Ｐゴシック" pitchFamily="-105" charset="-128"/>
                <a:cs typeface="+mn-cs"/>
              </a:rPr>
              <a:t>, </a:t>
            </a:r>
            <a:r>
              <a:rPr lang="en-US" sz="1300" b="1" i="0" kern="1200" dirty="0" smtClean="0">
                <a:solidFill>
                  <a:schemeClr val="tx1"/>
                </a:solidFill>
                <a:effectLst/>
                <a:latin typeface="Arial"/>
                <a:ea typeface="ＭＳ Ｐゴシック" pitchFamily="-105" charset="-128"/>
                <a:cs typeface="+mn-cs"/>
              </a:rPr>
              <a:t>LESS</a:t>
            </a:r>
            <a:r>
              <a:rPr lang="en-US" sz="1300" b="0" i="0" kern="1200" dirty="0" smtClean="0">
                <a:solidFill>
                  <a:schemeClr val="tx1"/>
                </a:solidFill>
                <a:effectLst/>
                <a:latin typeface="Arial"/>
                <a:ea typeface="ＭＳ Ｐゴシック" pitchFamily="-105" charset="-128"/>
                <a:cs typeface="+mn-cs"/>
              </a:rPr>
              <a:t>, and </a:t>
            </a:r>
            <a:r>
              <a:rPr lang="en-US" sz="1300" b="1" i="0" kern="1200" dirty="0" smtClean="0">
                <a:solidFill>
                  <a:schemeClr val="tx1"/>
                </a:solidFill>
                <a:effectLst/>
                <a:latin typeface="Arial"/>
                <a:ea typeface="ＭＳ Ｐゴシック" pitchFamily="-105" charset="-128"/>
                <a:cs typeface="+mn-cs"/>
              </a:rPr>
              <a:t>SCSS</a:t>
            </a:r>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transpilers</a:t>
            </a:r>
            <a:r>
              <a:rPr lang="en-US" sz="1300" b="0" i="0" kern="1200" dirty="0" smtClean="0">
                <a:solidFill>
                  <a:schemeClr val="tx1"/>
                </a:solidFill>
                <a:effectLst/>
                <a:latin typeface="Arial"/>
                <a:ea typeface="ＭＳ Ｐゴシック" pitchFamily="-105" charset="-128"/>
                <a:cs typeface="+mn-cs"/>
              </a:rPr>
              <a:t> are managed through the </a:t>
            </a:r>
            <a:r>
              <a:rPr lang="en-US" sz="1300" b="1" i="0" kern="1200" dirty="0" smtClean="0">
                <a:solidFill>
                  <a:schemeClr val="tx1"/>
                </a:solidFill>
                <a:effectLst/>
                <a:latin typeface="Arial"/>
                <a:ea typeface="ＭＳ Ｐゴシック" pitchFamily="-105" charset="-128"/>
                <a:cs typeface="+mn-cs"/>
              </a:rPr>
              <a:t>Ruby Gem manager</a:t>
            </a:r>
            <a:r>
              <a:rPr lang="en-US" sz="1300" b="0" i="0" kern="1200" dirty="0" smtClean="0">
                <a:solidFill>
                  <a:schemeClr val="tx1"/>
                </a:solidFill>
                <a:effectLst/>
                <a:latin typeface="Arial"/>
                <a:ea typeface="ＭＳ Ｐゴシック" pitchFamily="-105" charset="-128"/>
                <a:cs typeface="+mn-cs"/>
              </a:rPr>
              <a:t>.</a:t>
            </a:r>
          </a:p>
          <a:p>
            <a:r>
              <a:rPr lang="en-US" sz="1300" b="0" i="0" u="sng" kern="1200" dirty="0" smtClean="0">
                <a:solidFill>
                  <a:schemeClr val="tx1"/>
                </a:solidFill>
                <a:effectLst/>
                <a:latin typeface="Arial"/>
                <a:ea typeface="ＭＳ Ｐゴシック" pitchFamily="-105" charset="-128"/>
                <a:cs typeface="+mn-cs"/>
                <a:hlinkClick r:id="rId3"/>
              </a:rPr>
              <a:t>1. Download and install Ruby</a:t>
            </a:r>
            <a:r>
              <a:rPr lang="en-US" sz="1300" b="0" i="0" kern="1200" dirty="0" smtClean="0">
                <a:solidFill>
                  <a:schemeClr val="tx1"/>
                </a:solidFill>
                <a:effectLst/>
                <a:latin typeface="Arial"/>
                <a:ea typeface="ＭＳ Ｐゴシック" pitchFamily="-105" charset="-128"/>
                <a:cs typeface="+mn-cs"/>
              </a:rPr>
              <a:t>.</a:t>
            </a:r>
          </a:p>
          <a:p>
            <a:r>
              <a:rPr lang="en-US" sz="1300" b="0" i="0" kern="1200" dirty="0" smtClean="0">
                <a:solidFill>
                  <a:schemeClr val="tx1"/>
                </a:solidFill>
                <a:effectLst/>
                <a:latin typeface="Arial"/>
                <a:ea typeface="ＭＳ Ｐゴシック" pitchFamily="-105" charset="-128"/>
                <a:cs typeface="+mn-cs"/>
              </a:rPr>
              <a:t>2. Specify a </a:t>
            </a:r>
            <a:r>
              <a:rPr lang="en-US" sz="1300" b="0" i="0" u="sng" kern="1200" dirty="0" smtClean="0">
                <a:solidFill>
                  <a:schemeClr val="tx1"/>
                </a:solidFill>
                <a:effectLst/>
                <a:latin typeface="Arial"/>
                <a:ea typeface="ＭＳ Ｐゴシック" pitchFamily="-105" charset="-128"/>
                <a:cs typeface="+mn-cs"/>
                <a:hlinkClick r:id="rId4"/>
              </a:rPr>
              <a:t>path variable</a:t>
            </a:r>
            <a:r>
              <a:rPr lang="en-US" sz="1300" b="0" i="0" kern="1200" dirty="0" smtClean="0">
                <a:solidFill>
                  <a:schemeClr val="tx1"/>
                </a:solidFill>
                <a:effectLst/>
                <a:latin typeface="Arial"/>
                <a:ea typeface="ＭＳ Ｐゴシック" pitchFamily="-105" charset="-128"/>
                <a:cs typeface="+mn-cs"/>
              </a:rPr>
              <a:t> for the folder where the Ruby executable file and the gem.bat file are stored. This lets you launch </a:t>
            </a:r>
            <a:r>
              <a:rPr lang="en-US" sz="1300" b="1" i="0" kern="1200" dirty="0" smtClean="0">
                <a:solidFill>
                  <a:schemeClr val="tx1"/>
                </a:solidFill>
                <a:effectLst/>
                <a:latin typeface="Arial"/>
                <a:ea typeface="ＭＳ Ｐゴシック" pitchFamily="-105" charset="-128"/>
                <a:cs typeface="+mn-cs"/>
              </a:rPr>
              <a:t>Ruby</a:t>
            </a:r>
            <a:r>
              <a:rPr lang="en-US" sz="1300" b="0" i="0" kern="1200" dirty="0" smtClean="0">
                <a:solidFill>
                  <a:schemeClr val="tx1"/>
                </a:solidFill>
                <a:effectLst/>
                <a:latin typeface="Arial"/>
                <a:ea typeface="ＭＳ Ｐゴシック" pitchFamily="-105" charset="-128"/>
                <a:cs typeface="+mn-cs"/>
              </a:rPr>
              <a:t> and </a:t>
            </a:r>
            <a:r>
              <a:rPr lang="en-US" sz="1300" b="1" i="0" kern="1200" dirty="0" smtClean="0">
                <a:solidFill>
                  <a:schemeClr val="tx1"/>
                </a:solidFill>
                <a:effectLst/>
                <a:latin typeface="Arial"/>
                <a:ea typeface="ＭＳ Ｐゴシック" pitchFamily="-105" charset="-128"/>
                <a:cs typeface="+mn-cs"/>
              </a:rPr>
              <a:t>Gem Manager</a:t>
            </a:r>
            <a:r>
              <a:rPr lang="en-US" sz="1300" b="0" i="0" kern="1200" dirty="0" smtClean="0">
                <a:solidFill>
                  <a:schemeClr val="tx1"/>
                </a:solidFill>
                <a:effectLst/>
                <a:latin typeface="Arial"/>
                <a:ea typeface="ＭＳ Ｐゴシック" pitchFamily="-105" charset="-128"/>
                <a:cs typeface="+mn-cs"/>
              </a:rPr>
              <a:t> from any folder and ensures that </a:t>
            </a:r>
            <a:r>
              <a:rPr lang="en-US" sz="1300" b="1" i="0" kern="1200" dirty="0" smtClean="0">
                <a:solidFill>
                  <a:schemeClr val="tx1"/>
                </a:solidFill>
                <a:effectLst/>
                <a:latin typeface="Arial"/>
                <a:ea typeface="ＭＳ Ｐゴシック" pitchFamily="-105" charset="-128"/>
                <a:cs typeface="+mn-cs"/>
              </a:rPr>
              <a:t>Ruby</a:t>
            </a:r>
            <a:r>
              <a:rPr lang="en-US" sz="1300" b="0" i="0" kern="1200" dirty="0" smtClean="0">
                <a:solidFill>
                  <a:schemeClr val="tx1"/>
                </a:solidFill>
                <a:effectLst/>
                <a:latin typeface="Arial"/>
                <a:ea typeface="ＭＳ Ｐゴシック" pitchFamily="-105" charset="-128"/>
                <a:cs typeface="+mn-cs"/>
              </a:rPr>
              <a:t> is successfully launched during </a:t>
            </a:r>
            <a:r>
              <a:rPr lang="en-US" sz="1300" b="0" i="0" kern="1200" dirty="0" err="1" smtClean="0">
                <a:solidFill>
                  <a:schemeClr val="tx1"/>
                </a:solidFill>
                <a:effectLst/>
                <a:latin typeface="Arial"/>
                <a:ea typeface="ＭＳ Ｐゴシック" pitchFamily="-105" charset="-128"/>
                <a:cs typeface="+mn-cs"/>
              </a:rPr>
              <a:t>transpilation</a:t>
            </a:r>
            <a:r>
              <a:rPr lang="en-US" sz="1300" b="0" i="0" kern="1200" dirty="0" smtClean="0">
                <a:solidFill>
                  <a:schemeClr val="tx1"/>
                </a:solidFill>
                <a:effectLst/>
                <a:latin typeface="Arial"/>
                <a:ea typeface="ＭＳ Ｐゴシック" pitchFamily="-105" charset="-128"/>
                <a:cs typeface="+mn-cs"/>
              </a:rPr>
              <a:t>.</a:t>
            </a:r>
          </a:p>
          <a:p>
            <a:r>
              <a:rPr lang="en-US" sz="1300" b="0" i="0" kern="1200" dirty="0" smtClean="0">
                <a:solidFill>
                  <a:schemeClr val="tx1"/>
                </a:solidFill>
                <a:effectLst/>
                <a:latin typeface="Arial"/>
                <a:ea typeface="ＭＳ Ｐゴシック" pitchFamily="-105" charset="-128"/>
                <a:cs typeface="+mn-cs"/>
              </a:rPr>
              <a:t>3.</a:t>
            </a:r>
            <a:r>
              <a:rPr lang="en-US" sz="1300" b="0" i="0" kern="1200" baseline="0" dirty="0" smtClean="0">
                <a:solidFill>
                  <a:schemeClr val="tx1"/>
                </a:solidFill>
                <a:effectLst/>
                <a:latin typeface="Arial"/>
                <a:ea typeface="ＭＳ Ｐゴシック" pitchFamily="-105" charset="-128"/>
                <a:cs typeface="+mn-cs"/>
              </a:rPr>
              <a:t> </a:t>
            </a:r>
            <a:r>
              <a:rPr lang="en-US" sz="1300" b="0" i="0" kern="1200" dirty="0" smtClean="0">
                <a:solidFill>
                  <a:schemeClr val="tx1"/>
                </a:solidFill>
                <a:effectLst/>
                <a:latin typeface="Arial"/>
                <a:ea typeface="ＭＳ Ｐゴシック" pitchFamily="-105" charset="-128"/>
                <a:cs typeface="+mn-cs"/>
              </a:rPr>
              <a:t>Type one of the following commands at the command line </a:t>
            </a:r>
            <a:r>
              <a:rPr lang="en-US" sz="1300" b="0" i="0" kern="1200" dirty="0" err="1" smtClean="0">
                <a:solidFill>
                  <a:schemeClr val="tx1"/>
                </a:solidFill>
                <a:effectLst/>
                <a:latin typeface="Arial"/>
                <a:ea typeface="ＭＳ Ｐゴシック" pitchFamily="-105" charset="-128"/>
                <a:cs typeface="+mn-cs"/>
              </a:rPr>
              <a:t>prompt:gem</a:t>
            </a:r>
            <a:r>
              <a:rPr lang="en-US" sz="1300" b="0" i="0" kern="1200" dirty="0" smtClean="0">
                <a:solidFill>
                  <a:schemeClr val="tx1"/>
                </a:solidFill>
                <a:effectLst/>
                <a:latin typeface="Arial"/>
                <a:ea typeface="ＭＳ Ｐゴシック" pitchFamily="-105" charset="-128"/>
                <a:cs typeface="+mn-cs"/>
              </a:rPr>
              <a:t> install sass </a:t>
            </a:r>
          </a:p>
          <a:p>
            <a:r>
              <a:rPr lang="en-US" sz="1300" b="0" i="0" kern="1200" dirty="0" err="1" smtClean="0">
                <a:solidFill>
                  <a:schemeClr val="tx1"/>
                </a:solidFill>
                <a:effectLst/>
                <a:latin typeface="Arial"/>
                <a:ea typeface="ＭＳ Ｐゴシック" pitchFamily="-105" charset="-128"/>
                <a:cs typeface="+mn-cs"/>
              </a:rPr>
              <a:t>orgem</a:t>
            </a:r>
            <a:r>
              <a:rPr lang="en-US" sz="1300" b="0" i="0" kern="1200" dirty="0" smtClean="0">
                <a:solidFill>
                  <a:schemeClr val="tx1"/>
                </a:solidFill>
                <a:effectLst/>
                <a:latin typeface="Arial"/>
                <a:ea typeface="ＭＳ Ｐゴシック" pitchFamily="-105" charset="-128"/>
                <a:cs typeface="+mn-cs"/>
              </a:rPr>
              <a:t> install </a:t>
            </a:r>
            <a:r>
              <a:rPr lang="en-US" sz="1300" b="0" i="0" kern="1200" dirty="0" err="1" smtClean="0">
                <a:solidFill>
                  <a:schemeClr val="tx1"/>
                </a:solidFill>
                <a:effectLst/>
                <a:latin typeface="Arial"/>
                <a:ea typeface="ＭＳ Ｐゴシック" pitchFamily="-105" charset="-128"/>
                <a:cs typeface="+mn-cs"/>
              </a:rPr>
              <a:t>scss</a:t>
            </a:r>
            <a:endParaRPr lang="en-US" sz="1300" b="0" i="0" kern="1200" dirty="0" smtClean="0">
              <a:solidFill>
                <a:schemeClr val="tx1"/>
              </a:solidFill>
              <a:effectLst/>
              <a:latin typeface="Arial"/>
              <a:ea typeface="ＭＳ Ｐゴシック" pitchFamily="-105" charset="-128"/>
              <a:cs typeface="+mn-cs"/>
            </a:endParaRP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14</a:t>
            </a:fld>
            <a:endParaRPr lang="en-GB" dirty="0"/>
          </a:p>
        </p:txBody>
      </p:sp>
    </p:spTree>
    <p:extLst>
      <p:ext uri="{BB962C8B-B14F-4D97-AF65-F5344CB8AC3E}">
        <p14:creationId xmlns:p14="http://schemas.microsoft.com/office/powerpoint/2010/main" val="249273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kern="1200" dirty="0" smtClean="0">
                <a:solidFill>
                  <a:schemeClr val="tx1"/>
                </a:solidFill>
                <a:effectLst/>
                <a:latin typeface="Arial"/>
                <a:ea typeface="ＭＳ Ｐゴシック" pitchFamily="-105" charset="-128"/>
                <a:cs typeface="+mn-cs"/>
              </a:rPr>
              <a:t>Some good examples for responsive websites/applications, from the e-commerce:</a:t>
            </a:r>
            <a:endParaRPr lang="en-US" sz="1300" kern="1200" dirty="0" smtClean="0">
              <a:solidFill>
                <a:schemeClr val="tx1"/>
              </a:solidFill>
              <a:effectLst/>
              <a:latin typeface="Arial"/>
              <a:ea typeface="ＭＳ Ｐゴシック" pitchFamily="-105" charset="-128"/>
              <a:cs typeface="+mn-cs"/>
            </a:endParaRPr>
          </a:p>
          <a:p>
            <a:pPr lvl="0"/>
            <a:r>
              <a:rPr lang="en-US" sz="1300" u="sng" kern="1200" dirty="0" smtClean="0">
                <a:solidFill>
                  <a:schemeClr val="tx1"/>
                </a:solidFill>
                <a:effectLst/>
                <a:latin typeface="Arial"/>
                <a:ea typeface="ＭＳ Ｐゴシック" pitchFamily="-105" charset="-128"/>
                <a:cs typeface="+mn-cs"/>
                <a:hlinkClick r:id="rId3"/>
              </a:rPr>
              <a:t>http://indochino.com/</a:t>
            </a:r>
            <a:endParaRPr lang="en-US" sz="1300" kern="1200" dirty="0" smtClean="0">
              <a:solidFill>
                <a:schemeClr val="tx1"/>
              </a:solidFill>
              <a:effectLst/>
              <a:latin typeface="Arial"/>
              <a:ea typeface="ＭＳ Ｐゴシック" pitchFamily="-105" charset="-128"/>
              <a:cs typeface="+mn-cs"/>
            </a:endParaRPr>
          </a:p>
          <a:p>
            <a:pPr lvl="0"/>
            <a:r>
              <a:rPr lang="en-US" sz="1300" u="sng" kern="1200" dirty="0" smtClean="0">
                <a:solidFill>
                  <a:schemeClr val="tx1"/>
                </a:solidFill>
                <a:effectLst/>
                <a:latin typeface="Arial"/>
                <a:ea typeface="ＭＳ Ｐゴシック" pitchFamily="-105" charset="-128"/>
                <a:cs typeface="+mn-cs"/>
                <a:hlinkClick r:id="rId4"/>
              </a:rPr>
              <a:t>http://ca.nixon.com/</a:t>
            </a:r>
            <a:endParaRPr lang="en-US" sz="1300" kern="1200" dirty="0" smtClean="0">
              <a:solidFill>
                <a:schemeClr val="tx1"/>
              </a:solidFill>
              <a:effectLst/>
              <a:latin typeface="Arial"/>
              <a:ea typeface="ＭＳ Ｐゴシック" pitchFamily="-105" charset="-128"/>
              <a:cs typeface="+mn-cs"/>
            </a:endParaRPr>
          </a:p>
          <a:p>
            <a:pPr lvl="0"/>
            <a:r>
              <a:rPr lang="en-US" sz="1300" u="sng" kern="1200" dirty="0" smtClean="0">
                <a:solidFill>
                  <a:schemeClr val="tx1"/>
                </a:solidFill>
                <a:effectLst/>
                <a:latin typeface="Arial"/>
                <a:ea typeface="ＭＳ Ｐゴシック" pitchFamily="-105" charset="-128"/>
                <a:cs typeface="+mn-cs"/>
                <a:hlinkClick r:id="rId5"/>
              </a:rPr>
              <a:t>http://skinnyties.com/</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And </a:t>
            </a:r>
            <a:r>
              <a:rPr lang="en-US" sz="1300" u="sng" kern="1200" dirty="0" smtClean="0">
                <a:solidFill>
                  <a:schemeClr val="tx1"/>
                </a:solidFill>
                <a:effectLst/>
                <a:latin typeface="Arial"/>
                <a:ea typeface="ＭＳ Ｐゴシック" pitchFamily="-105" charset="-128"/>
                <a:cs typeface="+mn-cs"/>
                <a:hlinkClick r:id="rId6"/>
              </a:rPr>
              <a:t>https://us.dynamicaction.com</a:t>
            </a:r>
            <a:r>
              <a:rPr lang="en-US" sz="1300" kern="1200" dirty="0" smtClean="0">
                <a:solidFill>
                  <a:schemeClr val="tx1"/>
                </a:solidFill>
                <a:effectLst/>
                <a:latin typeface="Arial"/>
                <a:ea typeface="ＭＳ Ｐゴシック" pitchFamily="-105" charset="-128"/>
                <a:cs typeface="+mn-cs"/>
              </a:rPr>
              <a:t> of course </a:t>
            </a:r>
            <a:r>
              <a:rPr lang="en-US" sz="1300" kern="1200" dirty="0" smtClean="0">
                <a:solidFill>
                  <a:schemeClr val="tx1"/>
                </a:solidFill>
                <a:effectLst/>
                <a:latin typeface="Arial"/>
                <a:ea typeface="ＭＳ Ｐゴシック" pitchFamily="-105" charset="-128"/>
                <a:cs typeface="+mn-cs"/>
                <a:sym typeface="Wingdings"/>
              </a:rPr>
              <a:t></a:t>
            </a:r>
            <a:endParaRPr lang="en-US" sz="1300" kern="1200" dirty="0" smtClean="0">
              <a:solidFill>
                <a:schemeClr val="tx1"/>
              </a:solidFill>
              <a:effectLst/>
              <a:latin typeface="Arial"/>
              <a:ea typeface="ＭＳ Ｐゴシック" pitchFamily="-105" charset="-128"/>
              <a:cs typeface="+mn-cs"/>
            </a:endParaRPr>
          </a:p>
          <a:p>
            <a:r>
              <a:rPr lang="en-US" sz="1300" b="1" kern="1200" dirty="0" smtClean="0">
                <a:solidFill>
                  <a:schemeClr val="tx1"/>
                </a:solidFill>
                <a:effectLst/>
                <a:latin typeface="Arial"/>
                <a:ea typeface="ＭＳ Ｐゴシック" pitchFamily="-105" charset="-128"/>
                <a:cs typeface="+mn-cs"/>
              </a:rPr>
              <a:t> </a:t>
            </a:r>
            <a:endParaRPr lang="en-US" sz="1300" kern="1200" dirty="0" smtClean="0">
              <a:solidFill>
                <a:schemeClr val="tx1"/>
              </a:solidFill>
              <a:effectLst/>
              <a:latin typeface="Arial"/>
              <a:ea typeface="ＭＳ Ｐゴシック" pitchFamily="-105" charset="-128"/>
              <a:cs typeface="+mn-cs"/>
            </a:endParaRPr>
          </a:p>
          <a:p>
            <a:r>
              <a:rPr lang="en-US" sz="1300" b="1" kern="1200" dirty="0" smtClean="0">
                <a:solidFill>
                  <a:schemeClr val="tx1"/>
                </a:solidFill>
                <a:effectLst/>
                <a:latin typeface="Arial"/>
                <a:ea typeface="ＭＳ Ｐゴシック" pitchFamily="-105" charset="-128"/>
                <a:cs typeface="+mn-cs"/>
              </a:rPr>
              <a:t>WHAT:</a:t>
            </a:r>
            <a:endParaRPr lang="en-US" sz="1300" kern="1200" dirty="0" smtClean="0">
              <a:solidFill>
                <a:schemeClr val="tx1"/>
              </a:solidFill>
              <a:effectLst/>
              <a:latin typeface="Arial"/>
              <a:ea typeface="ＭＳ Ｐゴシック" pitchFamily="-105" charset="-128"/>
              <a:cs typeface="+mn-cs"/>
            </a:endParaRPr>
          </a:p>
          <a:p>
            <a:r>
              <a:rPr lang="en-US" sz="1300" b="1" kern="1200" dirty="0" smtClean="0">
                <a:solidFill>
                  <a:schemeClr val="tx1"/>
                </a:solidFill>
                <a:effectLst/>
                <a:latin typeface="Arial"/>
                <a:ea typeface="ＭＳ Ｐゴシック" pitchFamily="-105" charset="-128"/>
                <a:cs typeface="+mn-cs"/>
              </a:rPr>
              <a:t>Responsive web design</a:t>
            </a:r>
            <a:r>
              <a:rPr lang="en-US" sz="1300" kern="1200" dirty="0" smtClean="0">
                <a:solidFill>
                  <a:schemeClr val="tx1"/>
                </a:solidFill>
                <a:effectLst/>
                <a:latin typeface="Arial"/>
                <a:ea typeface="ＭＳ Ｐゴシック" pitchFamily="-105" charset="-128"/>
                <a:cs typeface="+mn-cs"/>
              </a:rPr>
              <a:t> (</a:t>
            </a:r>
            <a:r>
              <a:rPr lang="en-US" sz="1300" b="1" kern="1200" dirty="0" smtClean="0">
                <a:solidFill>
                  <a:schemeClr val="tx1"/>
                </a:solidFill>
                <a:effectLst/>
                <a:latin typeface="Arial"/>
                <a:ea typeface="ＭＳ Ｐゴシック" pitchFamily="-105" charset="-128"/>
                <a:cs typeface="+mn-cs"/>
              </a:rPr>
              <a:t>RWD</a:t>
            </a:r>
            <a:r>
              <a:rPr lang="en-US" sz="1300" kern="1200" dirty="0" smtClean="0">
                <a:solidFill>
                  <a:schemeClr val="tx1"/>
                </a:solidFill>
                <a:effectLst/>
                <a:latin typeface="Arial"/>
                <a:ea typeface="ＭＳ Ｐゴシック" pitchFamily="-105" charset="-128"/>
                <a:cs typeface="+mn-cs"/>
              </a:rPr>
              <a:t>) is a </a:t>
            </a:r>
            <a:r>
              <a:rPr lang="en-US" sz="1300" u="sng" kern="1200" dirty="0" smtClean="0">
                <a:solidFill>
                  <a:schemeClr val="tx1"/>
                </a:solidFill>
                <a:effectLst/>
                <a:latin typeface="Arial"/>
                <a:ea typeface="ＭＳ Ｐゴシック" pitchFamily="-105" charset="-128"/>
                <a:cs typeface="+mn-cs"/>
                <a:hlinkClick r:id="rId7" tooltip="Web design"/>
              </a:rPr>
              <a:t>web design</a:t>
            </a:r>
            <a:r>
              <a:rPr lang="en-US" sz="1300" kern="1200" dirty="0" smtClean="0">
                <a:solidFill>
                  <a:schemeClr val="tx1"/>
                </a:solidFill>
                <a:effectLst/>
                <a:latin typeface="Arial"/>
                <a:ea typeface="ＭＳ Ｐゴシック" pitchFamily="-105" charset="-128"/>
                <a:cs typeface="+mn-cs"/>
              </a:rPr>
              <a:t> approach aimed at crafting sites to provide an optimal viewing experience—easy reading and navigation with a minimum of resizing, panning, and scrolling—across a wide range of devices (from mobile phones to desktop computer monitors) - </a:t>
            </a:r>
            <a:r>
              <a:rPr lang="en-US" sz="1300" u="sng" kern="1200" dirty="0" smtClean="0">
                <a:solidFill>
                  <a:schemeClr val="tx1"/>
                </a:solidFill>
                <a:effectLst/>
                <a:latin typeface="Arial"/>
                <a:ea typeface="ＭＳ Ｐゴシック" pitchFamily="-105" charset="-128"/>
                <a:cs typeface="+mn-cs"/>
                <a:hlinkClick r:id="rId8"/>
              </a:rPr>
              <a:t>http://en.wikipedia.org/wiki/Responsive_web_design</a:t>
            </a:r>
            <a:r>
              <a:rPr lang="en-US" sz="1300" kern="1200" dirty="0" smtClean="0">
                <a:solidFill>
                  <a:schemeClr val="tx1"/>
                </a:solidFill>
                <a:effectLst/>
                <a:latin typeface="Arial"/>
                <a:ea typeface="ＭＳ Ｐゴシック" pitchFamily="-105" charset="-128"/>
                <a:cs typeface="+mn-cs"/>
              </a:rPr>
              <a:t>.</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15</a:t>
            </a:fld>
            <a:endParaRPr lang="en-GB" dirty="0"/>
          </a:p>
        </p:txBody>
      </p:sp>
    </p:spTree>
    <p:extLst>
      <p:ext uri="{BB962C8B-B14F-4D97-AF65-F5344CB8AC3E}">
        <p14:creationId xmlns:p14="http://schemas.microsoft.com/office/powerpoint/2010/main" val="129835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kern="1200" dirty="0" smtClean="0">
                <a:solidFill>
                  <a:schemeClr val="tx1"/>
                </a:solidFill>
                <a:effectLst/>
                <a:latin typeface="Arial"/>
                <a:ea typeface="ＭＳ Ｐゴシック" pitchFamily="-105" charset="-128"/>
                <a:cs typeface="+mn-cs"/>
              </a:rPr>
              <a:t>HOW:</a:t>
            </a:r>
            <a:endParaRPr lang="en-US" sz="1300" kern="1200" dirty="0" smtClean="0">
              <a:solidFill>
                <a:schemeClr val="tx1"/>
              </a:solidFill>
              <a:effectLst/>
              <a:latin typeface="Arial"/>
              <a:ea typeface="ＭＳ Ｐゴシック" pitchFamily="-105" charset="-128"/>
              <a:cs typeface="+mn-cs"/>
            </a:endParaRPr>
          </a:p>
          <a:p>
            <a:pPr lvl="0"/>
            <a:r>
              <a:rPr lang="en-US" sz="1300" kern="1200" dirty="0" smtClean="0">
                <a:solidFill>
                  <a:schemeClr val="tx1"/>
                </a:solidFill>
                <a:effectLst/>
                <a:latin typeface="Arial"/>
                <a:ea typeface="ＭＳ Ｐゴシック" pitchFamily="-105" charset="-128"/>
                <a:cs typeface="+mn-cs"/>
              </a:rPr>
              <a:t>Using fluid, proportional-based grids: The fluid </a:t>
            </a:r>
            <a:r>
              <a:rPr lang="en-US" sz="1300" u="sng" kern="1200" dirty="0" smtClean="0">
                <a:solidFill>
                  <a:schemeClr val="tx1"/>
                </a:solidFill>
                <a:effectLst/>
                <a:latin typeface="Arial"/>
                <a:ea typeface="ＭＳ Ｐゴシック" pitchFamily="-105" charset="-128"/>
                <a:cs typeface="+mn-cs"/>
                <a:hlinkClick r:id="rId3" tooltip="Grid (page layout)"/>
              </a:rPr>
              <a:t>grid</a:t>
            </a:r>
            <a:r>
              <a:rPr lang="en-US" sz="1300" kern="1200" dirty="0" smtClean="0">
                <a:solidFill>
                  <a:schemeClr val="tx1"/>
                </a:solidFill>
                <a:effectLst/>
                <a:latin typeface="Arial"/>
                <a:ea typeface="ＭＳ Ｐゴシック" pitchFamily="-105" charset="-128"/>
                <a:cs typeface="+mn-cs"/>
              </a:rPr>
              <a:t> concept calls for page element sizing to be in relative units like percentages, rather than absolute units like </a:t>
            </a:r>
            <a:r>
              <a:rPr lang="en-US" sz="1300" u="sng" kern="1200" dirty="0" smtClean="0">
                <a:solidFill>
                  <a:schemeClr val="tx1"/>
                </a:solidFill>
                <a:effectLst/>
                <a:latin typeface="Arial"/>
                <a:ea typeface="ＭＳ Ｐゴシック" pitchFamily="-105" charset="-128"/>
                <a:cs typeface="+mn-cs"/>
                <a:hlinkClick r:id="rId4" tooltip="Pixel"/>
              </a:rPr>
              <a:t>pixels</a:t>
            </a:r>
            <a:r>
              <a:rPr lang="en-US" sz="1300" kern="1200" dirty="0" smtClean="0">
                <a:solidFill>
                  <a:schemeClr val="tx1"/>
                </a:solidFill>
                <a:effectLst/>
                <a:latin typeface="Arial"/>
                <a:ea typeface="ＭＳ Ｐゴシック" pitchFamily="-105" charset="-128"/>
                <a:cs typeface="+mn-cs"/>
              </a:rPr>
              <a:t> or </a:t>
            </a:r>
            <a:r>
              <a:rPr lang="en-US" sz="1300" u="sng" kern="1200" dirty="0" smtClean="0">
                <a:solidFill>
                  <a:schemeClr val="tx1"/>
                </a:solidFill>
                <a:effectLst/>
                <a:latin typeface="Arial"/>
                <a:ea typeface="ＭＳ Ｐゴシック" pitchFamily="-105" charset="-128"/>
                <a:cs typeface="+mn-cs"/>
                <a:hlinkClick r:id="rId5" tooltip="Point (typography)"/>
              </a:rPr>
              <a:t>points</a:t>
            </a:r>
            <a:r>
              <a:rPr lang="en-US" sz="1300" kern="1200" dirty="0" smtClean="0">
                <a:solidFill>
                  <a:schemeClr val="tx1"/>
                </a:solidFill>
                <a:effectLst/>
                <a:latin typeface="Arial"/>
                <a:ea typeface="ＭＳ Ｐゴシック" pitchFamily="-105" charset="-128"/>
                <a:cs typeface="+mn-cs"/>
              </a:rPr>
              <a:t>.</a:t>
            </a:r>
          </a:p>
          <a:p>
            <a:pPr lvl="0"/>
            <a:r>
              <a:rPr lang="en-US" sz="1300" kern="1200" dirty="0" smtClean="0">
                <a:solidFill>
                  <a:schemeClr val="tx1"/>
                </a:solidFill>
                <a:effectLst/>
                <a:latin typeface="Arial"/>
                <a:ea typeface="ＭＳ Ｐゴシック" pitchFamily="-105" charset="-128"/>
                <a:cs typeface="+mn-cs"/>
              </a:rPr>
              <a:t>Using flexible images: flexible images are also sized in relative units, so as to prevent them from displaying outside their containing element.</a:t>
            </a:r>
          </a:p>
          <a:p>
            <a:pPr lvl="0"/>
            <a:r>
              <a:rPr lang="en-US" sz="1300" kern="1200" dirty="0" smtClean="0">
                <a:solidFill>
                  <a:schemeClr val="tx1"/>
                </a:solidFill>
                <a:effectLst/>
                <a:latin typeface="Arial"/>
                <a:ea typeface="ＭＳ Ｐゴシック" pitchFamily="-105" charset="-128"/>
                <a:cs typeface="+mn-cs"/>
              </a:rPr>
              <a:t>CSS3 Media queries: allow the page to use different CSS style rules based on characteristics of the device the site is being displayed on, most commonly the width of the browser.</a:t>
            </a:r>
          </a:p>
          <a:p>
            <a:pPr lvl="0"/>
            <a:r>
              <a:rPr lang="en-US" sz="1300" kern="1200" dirty="0" smtClean="0">
                <a:solidFill>
                  <a:schemeClr val="tx1"/>
                </a:solidFill>
                <a:effectLst/>
                <a:latin typeface="Arial"/>
                <a:ea typeface="ＭＳ Ｐゴシック" pitchFamily="-105" charset="-128"/>
                <a:cs typeface="+mn-cs"/>
              </a:rPr>
              <a:t>RESS: </a:t>
            </a:r>
            <a:r>
              <a:rPr lang="en-US" sz="1300" b="0" i="0" kern="1200" dirty="0" smtClean="0">
                <a:solidFill>
                  <a:schemeClr val="tx1"/>
                </a:solidFill>
                <a:effectLst/>
                <a:latin typeface="Arial"/>
                <a:ea typeface="ＭＳ Ｐゴシック" pitchFamily="-105" charset="-128"/>
                <a:cs typeface="+mn-cs"/>
              </a:rPr>
              <a:t>(Responsive Web Design + Server Side Components) </a:t>
            </a:r>
            <a:r>
              <a:rPr lang="en-US" sz="1300" kern="1200" dirty="0" smtClean="0">
                <a:solidFill>
                  <a:schemeClr val="tx1"/>
                </a:solidFill>
                <a:effectLst/>
                <a:latin typeface="Arial"/>
                <a:ea typeface="ＭＳ Ｐゴシック" pitchFamily="-105" charset="-128"/>
                <a:cs typeface="+mn-cs"/>
              </a:rPr>
              <a:t>Server-side components (RESS) in conjunction with client-side ones such as media queries can produce faster-loading sides for access over cellular networks and also deliver richer functionality/usability avoiding some of the pitfalls of device-side-only solutions. - </a:t>
            </a:r>
            <a:r>
              <a:rPr lang="en-US" dirty="0" smtClean="0">
                <a:hlinkClick r:id="rId6"/>
              </a:rPr>
              <a:t>http://www.lukew.com/ff/entry.asp?1392</a:t>
            </a:r>
            <a:endParaRPr lang="en-US" dirty="0" smtClean="0"/>
          </a:p>
          <a:p>
            <a:pPr fontAlgn="base"/>
            <a:r>
              <a:rPr lang="en-US" sz="1300" b="0" i="0" kern="1200" dirty="0" smtClean="0">
                <a:solidFill>
                  <a:schemeClr val="tx1"/>
                </a:solidFill>
                <a:effectLst/>
                <a:latin typeface="Arial"/>
                <a:ea typeface="ＭＳ Ｐゴシック" pitchFamily="-105" charset="-128"/>
                <a:cs typeface="+mn-cs"/>
              </a:rPr>
              <a:t>header.html</a:t>
            </a:r>
            <a:br>
              <a:rPr lang="en-US" sz="1300" b="0" i="0" kern="1200" dirty="0" smtClean="0">
                <a:solidFill>
                  <a:schemeClr val="tx1"/>
                </a:solidFill>
                <a:effectLst/>
                <a:latin typeface="Arial"/>
                <a:ea typeface="ＭＳ Ｐゴシック" pitchFamily="-105" charset="-128"/>
                <a:cs typeface="+mn-cs"/>
              </a:rPr>
            </a:br>
            <a:r>
              <a:rPr lang="en-US" sz="1300" b="0" i="0" kern="1200" dirty="0" smtClean="0">
                <a:solidFill>
                  <a:schemeClr val="tx1"/>
                </a:solidFill>
                <a:effectLst/>
                <a:latin typeface="Arial"/>
                <a:ea typeface="ＭＳ Ｐゴシック" pitchFamily="-105" charset="-128"/>
                <a:cs typeface="+mn-cs"/>
              </a:rPr>
              <a:t>mobile_header.html</a:t>
            </a:r>
            <a:br>
              <a:rPr lang="en-US" sz="1300" b="0" i="0" kern="1200" dirty="0" smtClean="0">
                <a:solidFill>
                  <a:schemeClr val="tx1"/>
                </a:solidFill>
                <a:effectLst/>
                <a:latin typeface="Arial"/>
                <a:ea typeface="ＭＳ Ｐゴシック" pitchFamily="-105" charset="-128"/>
                <a:cs typeface="+mn-cs"/>
              </a:rPr>
            </a:br>
            <a:r>
              <a:rPr lang="en-US" sz="1300" b="0" i="0" kern="1200" dirty="0" smtClean="0">
                <a:solidFill>
                  <a:schemeClr val="tx1"/>
                </a:solidFill>
                <a:effectLst/>
                <a:latin typeface="Arial"/>
                <a:ea typeface="ＭＳ Ｐゴシック" pitchFamily="-105" charset="-128"/>
                <a:cs typeface="+mn-cs"/>
              </a:rPr>
              <a:t>footer.html</a:t>
            </a:r>
            <a:br>
              <a:rPr lang="en-US" sz="1300" b="0" i="0" kern="1200" dirty="0" smtClean="0">
                <a:solidFill>
                  <a:schemeClr val="tx1"/>
                </a:solidFill>
                <a:effectLst/>
                <a:latin typeface="Arial"/>
                <a:ea typeface="ＭＳ Ｐゴシック" pitchFamily="-105" charset="-128"/>
                <a:cs typeface="+mn-cs"/>
              </a:rPr>
            </a:br>
            <a:r>
              <a:rPr lang="en-US" sz="1300" b="0" i="0" kern="1200" dirty="0" smtClean="0">
                <a:solidFill>
                  <a:schemeClr val="tx1"/>
                </a:solidFill>
                <a:effectLst/>
                <a:latin typeface="Arial"/>
                <a:ea typeface="ＭＳ Ｐゴシック" pitchFamily="-105" charset="-128"/>
                <a:cs typeface="+mn-cs"/>
              </a:rPr>
              <a:t>mobile_footer.html</a:t>
            </a:r>
          </a:p>
          <a:p>
            <a:pPr fontAlgn="base"/>
            <a:r>
              <a:rPr lang="en-US" sz="1300" b="0" i="0" kern="1200" dirty="0" smtClean="0">
                <a:solidFill>
                  <a:schemeClr val="tx1"/>
                </a:solidFill>
                <a:effectLst/>
                <a:latin typeface="Arial"/>
                <a:ea typeface="ＭＳ Ｐゴシック" pitchFamily="-105" charset="-128"/>
                <a:cs typeface="+mn-cs"/>
              </a:rPr>
              <a:t>If the server detects a mobile browser is accessing the site, it can render the page template with the mobile components. Otherwise, it falls back to the "standard" ones. Each component set is rigorously optimized for the device classes it applies to thereby taking advantage of what server side solutions do best.</a:t>
            </a:r>
          </a:p>
          <a:p>
            <a:pPr fontAlgn="base"/>
            <a:r>
              <a:rPr lang="en-US" sz="1300" b="0" i="0" kern="1200" dirty="0" smtClean="0">
                <a:solidFill>
                  <a:schemeClr val="tx1"/>
                </a:solidFill>
                <a:effectLst/>
                <a:latin typeface="Arial"/>
                <a:ea typeface="ＭＳ Ｐゴシック" pitchFamily="-105" charset="-128"/>
                <a:cs typeface="+mn-cs"/>
              </a:rPr>
              <a:t>Together we get an adaptive layout at a single URL that integrates components optimized for </a:t>
            </a:r>
            <a:r>
              <a:rPr lang="en-US" sz="1300" b="0" i="0" u="none" strike="noStrike" kern="1200" dirty="0" smtClean="0">
                <a:solidFill>
                  <a:schemeClr val="tx1"/>
                </a:solidFill>
                <a:effectLst/>
                <a:latin typeface="Arial"/>
                <a:ea typeface="ＭＳ Ｐゴシック" pitchFamily="-105" charset="-128"/>
                <a:cs typeface="+mn-cs"/>
                <a:hlinkClick r:id="rId7"/>
              </a:rPr>
              <a:t>markup source order, media, application designs, and even URL </a:t>
            </a:r>
            <a:r>
              <a:rPr lang="en-US" sz="1300" b="0" i="0" u="none" strike="noStrike" kern="1200" dirty="0" err="1" smtClean="0">
                <a:solidFill>
                  <a:schemeClr val="tx1"/>
                </a:solidFill>
                <a:effectLst/>
                <a:latin typeface="Arial"/>
                <a:ea typeface="ＭＳ Ｐゴシック" pitchFamily="-105" charset="-128"/>
                <a:cs typeface="+mn-cs"/>
                <a:hlinkClick r:id="rId7"/>
              </a:rPr>
              <a:t>structure</a:t>
            </a:r>
            <a:r>
              <a:rPr lang="en-US" sz="1300" b="0" i="0" kern="1200" dirty="0" err="1" smtClean="0">
                <a:solidFill>
                  <a:schemeClr val="tx1"/>
                </a:solidFill>
                <a:effectLst/>
                <a:latin typeface="Arial"/>
                <a:ea typeface="ＭＳ Ｐゴシック" pitchFamily="-105" charset="-128"/>
                <a:cs typeface="+mn-cs"/>
              </a:rPr>
              <a:t>if</a:t>
            </a:r>
            <a:r>
              <a:rPr lang="en-US" sz="1300" b="0" i="0" kern="1200" dirty="0" smtClean="0">
                <a:solidFill>
                  <a:schemeClr val="tx1"/>
                </a:solidFill>
                <a:effectLst/>
                <a:latin typeface="Arial"/>
                <a:ea typeface="ＭＳ Ｐゴシック" pitchFamily="-105" charset="-128"/>
                <a:cs typeface="+mn-cs"/>
              </a:rPr>
              <a:t> needed.</a:t>
            </a:r>
          </a:p>
          <a:p>
            <a:pPr lvl="0"/>
            <a:endParaRPr lang="en-US" sz="1300" kern="1200" dirty="0" smtClean="0">
              <a:solidFill>
                <a:schemeClr val="tx1"/>
              </a:solidFill>
              <a:effectLst/>
              <a:latin typeface="Arial"/>
              <a:ea typeface="ＭＳ Ｐゴシック" pitchFamily="-105" charset="-128"/>
              <a:cs typeface="+mn-cs"/>
            </a:endParaRP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16</a:t>
            </a:fld>
            <a:endParaRPr lang="en-GB" dirty="0"/>
          </a:p>
        </p:txBody>
      </p:sp>
    </p:spTree>
    <p:extLst>
      <p:ext uri="{BB962C8B-B14F-4D97-AF65-F5344CB8AC3E}">
        <p14:creationId xmlns:p14="http://schemas.microsoft.com/office/powerpoint/2010/main" val="3932781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b="1" kern="1200" dirty="0" smtClean="0">
                <a:solidFill>
                  <a:schemeClr val="tx1"/>
                </a:solidFill>
                <a:effectLst/>
                <a:latin typeface="Arial"/>
                <a:ea typeface="ＭＳ Ｐゴシック" pitchFamily="-105" charset="-128"/>
                <a:cs typeface="+mn-cs"/>
              </a:rPr>
              <a:t>WHY:</a:t>
            </a:r>
            <a:endParaRPr lang="en-US" sz="1300" kern="1200" dirty="0" smtClean="0">
              <a:solidFill>
                <a:schemeClr val="tx1"/>
              </a:solidFill>
              <a:effectLst/>
              <a:latin typeface="Arial"/>
              <a:ea typeface="ＭＳ Ｐゴシック" pitchFamily="-105" charset="-128"/>
              <a:cs typeface="+mn-cs"/>
            </a:endParaRPr>
          </a:p>
          <a:p>
            <a:pPr lvl="0"/>
            <a:r>
              <a:rPr lang="en-US" sz="1300" kern="1200" dirty="0" smtClean="0">
                <a:solidFill>
                  <a:schemeClr val="tx1"/>
                </a:solidFill>
                <a:effectLst/>
                <a:latin typeface="Arial"/>
                <a:ea typeface="ＭＳ Ｐゴシック" pitchFamily="-105" charset="-128"/>
                <a:cs typeface="+mn-cs"/>
              </a:rPr>
              <a:t>- Mobile over the WEB – the total number of people using the web on mobile devices is set to surpass desktops by 2015!</a:t>
            </a:r>
          </a:p>
          <a:p>
            <a:pPr lvl="0"/>
            <a:r>
              <a:rPr lang="en-US" sz="1300" kern="1200" dirty="0" smtClean="0">
                <a:solidFill>
                  <a:schemeClr val="tx1"/>
                </a:solidFill>
                <a:effectLst/>
                <a:latin typeface="Arial"/>
                <a:ea typeface="ＭＳ Ｐゴシック" pitchFamily="-105" charset="-128"/>
                <a:cs typeface="+mn-cs"/>
              </a:rPr>
              <a:t>- One site – many devices - One of the most appealing aspects of responsive web design is that a responsive website can provide a great user-experience across many devices and screen sizes. This is an important characteristic, since it is impossible to anticipate all the devices and screen sizes searchers will use to access your site. A site that works well regardless of these variables will provide a better and more consistent user-experience than a separate mobile site that is designed for a specific device and screen size.</a:t>
            </a:r>
          </a:p>
          <a:p>
            <a:pPr lvl="0"/>
            <a:r>
              <a:rPr lang="en-US" sz="1300" kern="1200" dirty="0" smtClean="0">
                <a:solidFill>
                  <a:schemeClr val="tx1"/>
                </a:solidFill>
                <a:effectLst/>
                <a:latin typeface="Arial"/>
                <a:ea typeface="ＭＳ Ｐゴシック" pitchFamily="-105" charset="-128"/>
                <a:cs typeface="+mn-cs"/>
              </a:rPr>
              <a:t>- Easier to manage - Having a separate desktop and mobile site requires having separate SEO campaigns. Managing one site and one SEO campaign is far easier than managing two sites and two SEO campaigns. This is a key advantage a responsive website has over a separate mobile site.</a:t>
            </a:r>
          </a:p>
          <a:p>
            <a:pPr lvl="0"/>
            <a:r>
              <a:rPr lang="en-US" sz="1300" kern="1200" dirty="0" smtClean="0">
                <a:solidFill>
                  <a:schemeClr val="tx1"/>
                </a:solidFill>
                <a:effectLst/>
                <a:latin typeface="Arial"/>
                <a:ea typeface="ＭＳ Ｐゴシック" pitchFamily="-105" charset="-128"/>
                <a:cs typeface="+mn-cs"/>
              </a:rPr>
              <a:t>- Happy Google -  if you have a desktop site and a separate mobile site, synchronizing content between the two will be quite a task. You might end up with duplicate content, which will not make Google’s Penguin and Panda happy. A responsive design helps avoid this, and maintain positive SEO rankings. (and we use Angular Framework which is again supported by Google and Google…they are BIG!</a:t>
            </a:r>
            <a:r>
              <a:rPr lang="en-US" sz="1300" kern="1200" dirty="0" smtClean="0">
                <a:solidFill>
                  <a:schemeClr val="tx1"/>
                </a:solidFill>
                <a:effectLst/>
                <a:latin typeface="Arial"/>
                <a:ea typeface="ＭＳ Ｐゴシック" pitchFamily="-105" charset="-128"/>
                <a:cs typeface="+mn-cs"/>
                <a:sym typeface="Wingdings" pitchFamily="2" charset="2"/>
              </a:rPr>
              <a:t></a:t>
            </a:r>
            <a:r>
              <a:rPr lang="en-US" sz="1300" kern="1200" dirty="0" smtClean="0">
                <a:solidFill>
                  <a:schemeClr val="tx1"/>
                </a:solidFill>
                <a:effectLst/>
                <a:latin typeface="Arial"/>
                <a:ea typeface="ＭＳ Ｐゴシック" pitchFamily="-105" charset="-128"/>
                <a:cs typeface="+mn-cs"/>
              </a:rPr>
              <a:t>)</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17</a:t>
            </a:fld>
            <a:endParaRPr lang="en-GB" dirty="0"/>
          </a:p>
        </p:txBody>
      </p:sp>
    </p:spTree>
    <p:extLst>
      <p:ext uri="{BB962C8B-B14F-4D97-AF65-F5344CB8AC3E}">
        <p14:creationId xmlns:p14="http://schemas.microsoft.com/office/powerpoint/2010/main" val="187823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300" b="1" kern="1200" dirty="0" smtClean="0">
                <a:solidFill>
                  <a:schemeClr val="tx1"/>
                </a:solidFill>
                <a:effectLst/>
                <a:latin typeface="Arial"/>
                <a:ea typeface="ＭＳ Ｐゴシック" pitchFamily="-105" charset="-128"/>
                <a:cs typeface="+mn-cs"/>
              </a:rPr>
              <a:t>Twitter Bootstrap: </a:t>
            </a:r>
            <a:r>
              <a:rPr lang="en-US" sz="1300" kern="1200" dirty="0" smtClean="0">
                <a:solidFill>
                  <a:schemeClr val="tx1"/>
                </a:solidFill>
                <a:effectLst/>
                <a:latin typeface="Arial"/>
                <a:ea typeface="ＭＳ Ｐゴシック" pitchFamily="-105" charset="-128"/>
                <a:cs typeface="+mn-cs"/>
              </a:rPr>
              <a:t>is a </a:t>
            </a:r>
            <a:r>
              <a:rPr lang="en-US" sz="1300" u="sng" kern="1200" dirty="0" smtClean="0">
                <a:solidFill>
                  <a:schemeClr val="tx1"/>
                </a:solidFill>
                <a:effectLst/>
                <a:latin typeface="Arial"/>
                <a:ea typeface="ＭＳ Ｐゴシック" pitchFamily="-105" charset="-128"/>
                <a:cs typeface="+mn-cs"/>
                <a:hlinkClick r:id="rId3" tooltip="Free Software"/>
              </a:rPr>
              <a:t>free</a:t>
            </a:r>
            <a:r>
              <a:rPr lang="en-US" sz="1300" kern="1200" dirty="0" smtClean="0">
                <a:solidFill>
                  <a:schemeClr val="tx1"/>
                </a:solidFill>
                <a:effectLst/>
                <a:latin typeface="Arial"/>
                <a:ea typeface="ＭＳ Ｐゴシック" pitchFamily="-105" charset="-128"/>
                <a:cs typeface="+mn-cs"/>
              </a:rPr>
              <a:t> collection of tools for creating </a:t>
            </a:r>
            <a:r>
              <a:rPr lang="en-US" sz="1300" u="sng" kern="1200" dirty="0" smtClean="0">
                <a:solidFill>
                  <a:schemeClr val="tx1"/>
                </a:solidFill>
                <a:effectLst/>
                <a:latin typeface="Arial"/>
                <a:ea typeface="ＭＳ Ｐゴシック" pitchFamily="-105" charset="-128"/>
                <a:cs typeface="+mn-cs"/>
                <a:hlinkClick r:id="rId4" tooltip="Website"/>
              </a:rPr>
              <a:t>websites</a:t>
            </a:r>
            <a:r>
              <a:rPr lang="en-US" sz="1300" kern="1200" dirty="0" smtClean="0">
                <a:solidFill>
                  <a:schemeClr val="tx1"/>
                </a:solidFill>
                <a:effectLst/>
                <a:latin typeface="Arial"/>
                <a:ea typeface="ＭＳ Ｐゴシック" pitchFamily="-105" charset="-128"/>
                <a:cs typeface="+mn-cs"/>
              </a:rPr>
              <a:t> and </a:t>
            </a:r>
            <a:r>
              <a:rPr lang="en-US" sz="1300" u="sng" kern="1200" dirty="0" smtClean="0">
                <a:solidFill>
                  <a:schemeClr val="tx1"/>
                </a:solidFill>
                <a:effectLst/>
                <a:latin typeface="Arial"/>
                <a:ea typeface="ＭＳ Ｐゴシック" pitchFamily="-105" charset="-128"/>
                <a:cs typeface="+mn-cs"/>
                <a:hlinkClick r:id="rId5" tooltip="Web application"/>
              </a:rPr>
              <a:t>web applications</a:t>
            </a:r>
            <a:r>
              <a:rPr lang="en-US" sz="1300" kern="1200" dirty="0" smtClean="0">
                <a:solidFill>
                  <a:schemeClr val="tx1"/>
                </a:solidFill>
                <a:effectLst/>
                <a:latin typeface="Arial"/>
                <a:ea typeface="ＭＳ Ｐゴシック" pitchFamily="-105" charset="-128"/>
                <a:cs typeface="+mn-cs"/>
              </a:rPr>
              <a:t>. It contains </a:t>
            </a:r>
            <a:r>
              <a:rPr lang="en-US" sz="1300" u="sng" kern="1200" dirty="0" smtClean="0">
                <a:solidFill>
                  <a:schemeClr val="tx1"/>
                </a:solidFill>
                <a:effectLst/>
                <a:latin typeface="Arial"/>
                <a:ea typeface="ＭＳ Ｐゴシック" pitchFamily="-105" charset="-128"/>
                <a:cs typeface="+mn-cs"/>
                <a:hlinkClick r:id="rId6" tooltip="HTML"/>
              </a:rPr>
              <a:t>HTML</a:t>
            </a:r>
            <a:r>
              <a:rPr lang="en-US" sz="1300" kern="1200" dirty="0" smtClean="0">
                <a:solidFill>
                  <a:schemeClr val="tx1"/>
                </a:solidFill>
                <a:effectLst/>
                <a:latin typeface="Arial"/>
                <a:ea typeface="ＭＳ Ｐゴシック" pitchFamily="-105" charset="-128"/>
                <a:cs typeface="+mn-cs"/>
              </a:rPr>
              <a:t> and </a:t>
            </a:r>
            <a:r>
              <a:rPr lang="en-US" sz="1300" u="sng" kern="1200" dirty="0" smtClean="0">
                <a:solidFill>
                  <a:schemeClr val="tx1"/>
                </a:solidFill>
                <a:effectLst/>
                <a:latin typeface="Arial"/>
                <a:ea typeface="ＭＳ Ｐゴシック" pitchFamily="-105" charset="-128"/>
                <a:cs typeface="+mn-cs"/>
                <a:hlinkClick r:id="rId7" tooltip="CSS"/>
              </a:rPr>
              <a:t>CSS</a:t>
            </a:r>
            <a:r>
              <a:rPr lang="en-US" sz="1300" kern="1200" dirty="0" smtClean="0">
                <a:solidFill>
                  <a:schemeClr val="tx1"/>
                </a:solidFill>
                <a:effectLst/>
                <a:latin typeface="Arial"/>
                <a:ea typeface="ＭＳ Ｐゴシック" pitchFamily="-105" charset="-128"/>
                <a:cs typeface="+mn-cs"/>
              </a:rPr>
              <a:t>-based design templates for </a:t>
            </a:r>
            <a:r>
              <a:rPr lang="en-US" sz="1300" u="sng" kern="1200" dirty="0" smtClean="0">
                <a:solidFill>
                  <a:schemeClr val="tx1"/>
                </a:solidFill>
                <a:effectLst/>
                <a:latin typeface="Arial"/>
                <a:ea typeface="ＭＳ Ｐゴシック" pitchFamily="-105" charset="-128"/>
                <a:cs typeface="+mn-cs"/>
                <a:hlinkClick r:id="rId8" tooltip="Typography"/>
              </a:rPr>
              <a:t>typography</a:t>
            </a:r>
            <a:r>
              <a:rPr lang="en-US" sz="1300" kern="1200" dirty="0" smtClean="0">
                <a:solidFill>
                  <a:schemeClr val="tx1"/>
                </a:solidFill>
                <a:effectLst/>
                <a:latin typeface="Arial"/>
                <a:ea typeface="ＭＳ Ｐゴシック" pitchFamily="-105" charset="-128"/>
                <a:cs typeface="+mn-cs"/>
              </a:rPr>
              <a:t>, forms, buttons, navigation and other interface components, as well as optional </a:t>
            </a:r>
            <a:r>
              <a:rPr lang="en-US" sz="1300" u="sng" kern="1200" dirty="0" smtClean="0">
                <a:solidFill>
                  <a:schemeClr val="tx1"/>
                </a:solidFill>
                <a:effectLst/>
                <a:latin typeface="Arial"/>
                <a:ea typeface="ＭＳ Ｐゴシック" pitchFamily="-105" charset="-128"/>
                <a:cs typeface="+mn-cs"/>
                <a:hlinkClick r:id="rId9" tooltip="JavaScript"/>
              </a:rPr>
              <a:t>JavaScript</a:t>
            </a:r>
            <a:r>
              <a:rPr lang="en-US" sz="1300" kern="1200" dirty="0" smtClean="0">
                <a:solidFill>
                  <a:schemeClr val="tx1"/>
                </a:solidFill>
                <a:effectLst/>
                <a:latin typeface="Arial"/>
                <a:ea typeface="ＭＳ Ｐゴシック" pitchFamily="-105" charset="-128"/>
                <a:cs typeface="+mn-cs"/>
              </a:rPr>
              <a:t> extensions.</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18</a:t>
            </a:fld>
            <a:endParaRPr lang="en-GB" dirty="0"/>
          </a:p>
        </p:txBody>
      </p:sp>
    </p:spTree>
    <p:extLst>
      <p:ext uri="{BB962C8B-B14F-4D97-AF65-F5344CB8AC3E}">
        <p14:creationId xmlns:p14="http://schemas.microsoft.com/office/powerpoint/2010/main" val="146970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1400" u="sng" kern="1200" dirty="0" smtClean="0">
                <a:solidFill>
                  <a:schemeClr val="tx1"/>
                </a:solidFill>
                <a:effectLst/>
                <a:latin typeface="Arial"/>
                <a:ea typeface="ＭＳ Ｐゴシック" pitchFamily="-105" charset="-128"/>
                <a:cs typeface="+mn-cs"/>
              </a:rPr>
              <a:t>Brief history</a:t>
            </a:r>
            <a:r>
              <a:rPr lang="en-US" sz="1400" kern="1200" dirty="0" smtClean="0">
                <a:solidFill>
                  <a:schemeClr val="tx1"/>
                </a:solidFill>
                <a:effectLst/>
                <a:latin typeface="Arial"/>
                <a:ea typeface="ＭＳ Ｐゴシック" pitchFamily="-105" charset="-128"/>
                <a:cs typeface="+mn-cs"/>
              </a:rPr>
              <a:t>: in the earlier days of Twitter, engineers used almost any library they were familiar with to meet front-end requirements. Inconsistencies among the individual applications made  it difficult to scale and maintain them. Bootstrap began as an answer to these challenges and quickly accelerated during Twitter’s first Hack week. With the help and feedback of many engineers, Bootstrap has grown significantly to encompass not only basic styles, but more elegant and durable design patterns.</a:t>
            </a:r>
            <a:endParaRPr lang="en-US" sz="1800" kern="1200" dirty="0" smtClean="0">
              <a:solidFill>
                <a:schemeClr val="tx1"/>
              </a:solidFill>
              <a:effectLst/>
              <a:latin typeface="Arial"/>
              <a:ea typeface="ＭＳ Ｐゴシック" pitchFamily="-105" charset="-128"/>
              <a:cs typeface="+mn-cs"/>
            </a:endParaRPr>
          </a:p>
          <a:p>
            <a:pPr lvl="0"/>
            <a:r>
              <a:rPr lang="en-US" sz="1400" kern="1200" dirty="0" smtClean="0">
                <a:solidFill>
                  <a:schemeClr val="tx1"/>
                </a:solidFill>
                <a:effectLst/>
                <a:latin typeface="Arial"/>
                <a:ea typeface="ＭＳ Ｐゴシック" pitchFamily="-105" charset="-128"/>
                <a:cs typeface="+mn-cs"/>
              </a:rPr>
              <a:t>Why we use it in </a:t>
            </a:r>
            <a:r>
              <a:rPr lang="en-US" sz="1400" kern="1200" dirty="0" err="1" smtClean="0">
                <a:solidFill>
                  <a:schemeClr val="tx1"/>
                </a:solidFill>
                <a:effectLst/>
                <a:latin typeface="Arial"/>
                <a:ea typeface="ＭＳ Ｐゴシック" pitchFamily="-105" charset="-128"/>
                <a:cs typeface="+mn-cs"/>
              </a:rPr>
              <a:t>DynamicAction</a:t>
            </a:r>
            <a:r>
              <a:rPr lang="en-US" sz="1400" kern="1200" dirty="0" smtClean="0">
                <a:solidFill>
                  <a:schemeClr val="tx1"/>
                </a:solidFill>
                <a:effectLst/>
                <a:latin typeface="Arial"/>
                <a:ea typeface="ＭＳ Ｐゴシック" pitchFamily="-105" charset="-128"/>
                <a:cs typeface="+mn-cs"/>
              </a:rPr>
              <a:t>: </a:t>
            </a:r>
          </a:p>
          <a:p>
            <a:pPr lvl="1"/>
            <a:r>
              <a:rPr lang="en-US" sz="1400" kern="1200" dirty="0" smtClean="0">
                <a:solidFill>
                  <a:schemeClr val="tx1"/>
                </a:solidFill>
                <a:effectLst/>
                <a:latin typeface="Arial"/>
                <a:ea typeface="ＭＳ Ｐゴシック" pitchFamily="-105" charset="-128"/>
                <a:cs typeface="+mn-cs"/>
              </a:rPr>
              <a:t>Pretty easy to implement and upgrade – just include the sources</a:t>
            </a:r>
          </a:p>
          <a:p>
            <a:pPr lvl="1"/>
            <a:r>
              <a:rPr lang="en-US" sz="1400" kern="1200" dirty="0" smtClean="0">
                <a:solidFill>
                  <a:schemeClr val="tx1"/>
                </a:solidFill>
                <a:effectLst/>
                <a:latin typeface="Arial"/>
                <a:ea typeface="ＭＳ Ｐゴシック" pitchFamily="-105" charset="-128"/>
                <a:cs typeface="+mn-cs"/>
              </a:rPr>
              <a:t>Well files structured – provides again easy maintenance and good organization of the code</a:t>
            </a:r>
          </a:p>
          <a:p>
            <a:pPr lvl="1"/>
            <a:r>
              <a:rPr lang="en-US" sz="1400" kern="1200" dirty="0" smtClean="0">
                <a:solidFill>
                  <a:schemeClr val="tx1"/>
                </a:solidFill>
                <a:effectLst/>
                <a:latin typeface="Arial"/>
                <a:ea typeface="ＭＳ Ｐゴシック" pitchFamily="-105" charset="-128"/>
                <a:cs typeface="+mn-cs"/>
              </a:rPr>
              <a:t>Once compiled , Bootstrap contains nothing but simple and powerful CSS</a:t>
            </a:r>
          </a:p>
          <a:p>
            <a:pPr lvl="1"/>
            <a:r>
              <a:rPr lang="en-US" sz="1400" kern="1200" dirty="0" smtClean="0">
                <a:solidFill>
                  <a:schemeClr val="tx1"/>
                </a:solidFill>
                <a:effectLst/>
                <a:latin typeface="Arial"/>
                <a:ea typeface="ＭＳ Ｐゴシック" pitchFamily="-105" charset="-128"/>
                <a:cs typeface="+mn-cs"/>
              </a:rPr>
              <a:t>UX manager provides the theme with all the look and feel for the whole application</a:t>
            </a:r>
          </a:p>
          <a:p>
            <a:pPr lvl="1"/>
            <a:r>
              <a:rPr lang="en-US" sz="1400" kern="1200" dirty="0" smtClean="0">
                <a:solidFill>
                  <a:schemeClr val="tx1"/>
                </a:solidFill>
                <a:effectLst/>
                <a:latin typeface="Arial"/>
                <a:ea typeface="ＭＳ Ｐゴシック" pitchFamily="-105" charset="-128"/>
                <a:cs typeface="+mn-cs"/>
              </a:rPr>
              <a:t>Maintainable and flexible – provides the possibility of comparatively easy enhancement of its components</a:t>
            </a:r>
          </a:p>
          <a:p>
            <a:pPr lvl="1"/>
            <a:r>
              <a:rPr lang="en-US" sz="1400" kern="1200" dirty="0" smtClean="0">
                <a:solidFill>
                  <a:schemeClr val="tx1"/>
                </a:solidFill>
                <a:effectLst/>
                <a:latin typeface="Arial"/>
                <a:ea typeface="ＭＳ Ｐゴシック" pitchFamily="-105" charset="-128"/>
                <a:cs typeface="+mn-cs"/>
              </a:rPr>
              <a:t>Speed and time saving when implementing common functionalities – buttons, forms, </a:t>
            </a:r>
            <a:r>
              <a:rPr lang="en-US" sz="1400" kern="1200" dirty="0" err="1" smtClean="0">
                <a:solidFill>
                  <a:schemeClr val="tx1"/>
                </a:solidFill>
                <a:effectLst/>
                <a:latin typeface="Arial"/>
                <a:ea typeface="ＭＳ Ｐゴシック" pitchFamily="-105" charset="-128"/>
                <a:cs typeface="+mn-cs"/>
              </a:rPr>
              <a:t>navbars</a:t>
            </a:r>
            <a:r>
              <a:rPr lang="en-US" sz="1400" kern="1200" dirty="0" smtClean="0">
                <a:solidFill>
                  <a:schemeClr val="tx1"/>
                </a:solidFill>
                <a:effectLst/>
                <a:latin typeface="Arial"/>
                <a:ea typeface="ＭＳ Ｐゴシック" pitchFamily="-105" charset="-128"/>
                <a:cs typeface="+mn-cs"/>
              </a:rPr>
              <a:t>, tabs, modals, alerts, etc. </a:t>
            </a:r>
          </a:p>
          <a:p>
            <a:pPr lvl="0"/>
            <a:r>
              <a:rPr lang="en-US" sz="1400" kern="1200" dirty="0" smtClean="0">
                <a:solidFill>
                  <a:schemeClr val="tx1"/>
                </a:solidFill>
                <a:effectLst/>
                <a:latin typeface="Arial"/>
                <a:ea typeface="ＭＳ Ｐゴシック" pitchFamily="-105" charset="-128"/>
                <a:cs typeface="+mn-cs"/>
              </a:rPr>
              <a:t>Where we use it in </a:t>
            </a:r>
            <a:r>
              <a:rPr lang="en-US" sz="1400" kern="1200" dirty="0" err="1" smtClean="0">
                <a:solidFill>
                  <a:schemeClr val="tx1"/>
                </a:solidFill>
                <a:effectLst/>
                <a:latin typeface="Arial"/>
                <a:ea typeface="ＭＳ Ｐゴシック" pitchFamily="-105" charset="-128"/>
                <a:cs typeface="+mn-cs"/>
              </a:rPr>
              <a:t>DynamicAction</a:t>
            </a:r>
            <a:r>
              <a:rPr lang="en-US" sz="1400" kern="1200" dirty="0" smtClean="0">
                <a:solidFill>
                  <a:schemeClr val="tx1"/>
                </a:solidFill>
                <a:effectLst/>
                <a:latin typeface="Arial"/>
                <a:ea typeface="ＭＳ Ｐゴシック" pitchFamily="-105" charset="-128"/>
                <a:cs typeface="+mn-cs"/>
              </a:rPr>
              <a:t>: all over the application </a:t>
            </a:r>
            <a:r>
              <a:rPr lang="en-US" sz="1400" kern="1200" dirty="0" smtClean="0">
                <a:solidFill>
                  <a:schemeClr val="tx1"/>
                </a:solidFill>
                <a:effectLst/>
                <a:latin typeface="Arial"/>
                <a:ea typeface="ＭＳ Ｐゴシック" pitchFamily="-105" charset="-128"/>
                <a:cs typeface="+mn-cs"/>
                <a:sym typeface="Wingdings"/>
              </a:rPr>
              <a:t></a:t>
            </a:r>
            <a:r>
              <a:rPr lang="en-US" sz="1400" kern="1200" dirty="0" smtClean="0">
                <a:solidFill>
                  <a:schemeClr val="tx1"/>
                </a:solidFill>
                <a:effectLst/>
                <a:latin typeface="Arial"/>
                <a:ea typeface="ＭＳ Ｐゴシック" pitchFamily="-105" charset="-128"/>
                <a:cs typeface="+mn-cs"/>
              </a:rPr>
              <a:t>:</a:t>
            </a:r>
          </a:p>
          <a:p>
            <a:pPr lvl="1"/>
            <a:r>
              <a:rPr lang="en-US" sz="1400" kern="1200" dirty="0" smtClean="0">
                <a:solidFill>
                  <a:schemeClr val="tx1"/>
                </a:solidFill>
                <a:effectLst/>
                <a:latin typeface="Arial"/>
                <a:ea typeface="ＭＳ Ｐゴシック" pitchFamily="-105" charset="-128"/>
                <a:cs typeface="+mn-cs"/>
              </a:rPr>
              <a:t>Login pages – buttons, forms, modals – </a:t>
            </a:r>
            <a:r>
              <a:rPr lang="en-US" sz="1400" i="1" kern="1200" dirty="0" smtClean="0">
                <a:solidFill>
                  <a:schemeClr val="tx1"/>
                </a:solidFill>
                <a:effectLst/>
                <a:latin typeface="Arial"/>
                <a:ea typeface="ＭＳ Ｐゴシック" pitchFamily="-105" charset="-128"/>
                <a:cs typeface="+mn-cs"/>
              </a:rPr>
              <a:t>show login pages at the end of the presentation</a:t>
            </a:r>
            <a:endParaRPr lang="en-US" sz="1400" kern="1200" dirty="0" smtClean="0">
              <a:solidFill>
                <a:schemeClr val="tx1"/>
              </a:solidFill>
              <a:effectLst/>
              <a:latin typeface="Arial"/>
              <a:ea typeface="ＭＳ Ｐゴシック" pitchFamily="-105" charset="-128"/>
              <a:cs typeface="+mn-cs"/>
            </a:endParaRPr>
          </a:p>
          <a:p>
            <a:pPr lvl="1"/>
            <a:r>
              <a:rPr lang="en-US" sz="1400" kern="1200" dirty="0" smtClean="0">
                <a:solidFill>
                  <a:schemeClr val="tx1"/>
                </a:solidFill>
                <a:effectLst/>
                <a:latin typeface="Arial"/>
                <a:ea typeface="ＭＳ Ｐゴシック" pitchFamily="-105" charset="-128"/>
                <a:cs typeface="+mn-cs"/>
              </a:rPr>
              <a:t>Dashboard pages – forms, menus, dropdowns, modal dialogs, alerts, etc.</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19</a:t>
            </a:fld>
            <a:endParaRPr lang="en-GB" dirty="0"/>
          </a:p>
        </p:txBody>
      </p:sp>
    </p:spTree>
    <p:extLst>
      <p:ext uri="{BB962C8B-B14F-4D97-AF65-F5344CB8AC3E}">
        <p14:creationId xmlns:p14="http://schemas.microsoft.com/office/powerpoint/2010/main" val="100546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Arial"/>
              <a:buChar char="•"/>
            </a:pPr>
            <a:r>
              <a:rPr lang="en-GB" dirty="0" smtClean="0"/>
              <a:t>CSS3 </a:t>
            </a:r>
            <a:r>
              <a:rPr lang="en-GB" dirty="0" err="1" smtClean="0"/>
              <a:t>Preprocessors</a:t>
            </a:r>
            <a:endParaRPr lang="en-GB" dirty="0" smtClean="0"/>
          </a:p>
          <a:p>
            <a:pPr lvl="3">
              <a:buFont typeface="Arial"/>
              <a:buChar char="•"/>
            </a:pPr>
            <a:r>
              <a:rPr lang="en-GB" sz="1600" dirty="0" smtClean="0">
                <a:latin typeface="Calibri" pitchFamily="34" charset="0"/>
              </a:rPr>
              <a:t>What is this?</a:t>
            </a:r>
          </a:p>
          <a:p>
            <a:pPr lvl="3">
              <a:buFont typeface="Arial"/>
              <a:buChar char="•"/>
            </a:pPr>
            <a:r>
              <a:rPr lang="en-GB" sz="1600" dirty="0" smtClean="0">
                <a:latin typeface="Calibri" pitchFamily="34" charset="0"/>
              </a:rPr>
              <a:t>Why we should we use them?</a:t>
            </a:r>
          </a:p>
          <a:p>
            <a:pPr lvl="2">
              <a:buFont typeface="Arial"/>
              <a:buChar char="•"/>
            </a:pPr>
            <a:r>
              <a:rPr lang="en-GB" dirty="0" smtClean="0"/>
              <a:t>Quick Overview of CSS </a:t>
            </a:r>
            <a:r>
              <a:rPr lang="en-GB" dirty="0" err="1" smtClean="0"/>
              <a:t>Preprocessors</a:t>
            </a:r>
            <a:endParaRPr lang="en-GB" dirty="0" smtClean="0"/>
          </a:p>
          <a:p>
            <a:pPr lvl="3">
              <a:buFont typeface="Arial"/>
              <a:buChar char="•"/>
            </a:pPr>
            <a:r>
              <a:rPr lang="en-GB" sz="1600" dirty="0" smtClean="0">
                <a:latin typeface="Calibri" pitchFamily="34" charset="0"/>
              </a:rPr>
              <a:t>SASS/SCSS &amp; LESS</a:t>
            </a:r>
          </a:p>
          <a:p>
            <a:pPr lvl="3">
              <a:buFont typeface="Arial"/>
              <a:buChar char="•"/>
            </a:pPr>
            <a:r>
              <a:rPr lang="en-GB" sz="1600" dirty="0" smtClean="0">
                <a:latin typeface="Calibri" pitchFamily="34" charset="0"/>
              </a:rPr>
              <a:t>More on SASS</a:t>
            </a:r>
          </a:p>
          <a:p>
            <a:pPr lvl="2">
              <a:buFont typeface="Arial"/>
              <a:buChar char="•"/>
            </a:pPr>
            <a:r>
              <a:rPr lang="en-GB" dirty="0" smtClean="0"/>
              <a:t>Responsive Design. Twitter Bootstrap</a:t>
            </a:r>
          </a:p>
          <a:p>
            <a:pPr lvl="3">
              <a:buFont typeface="Arial"/>
              <a:buChar char="•"/>
            </a:pPr>
            <a:r>
              <a:rPr lang="en-GB" sz="1600" dirty="0" smtClean="0">
                <a:latin typeface="Calibri" pitchFamily="34" charset="0"/>
              </a:rPr>
              <a:t>Some good examples	</a:t>
            </a:r>
          </a:p>
          <a:p>
            <a:pPr lvl="3">
              <a:buFont typeface="Arial"/>
              <a:buChar char="•"/>
            </a:pPr>
            <a:r>
              <a:rPr lang="en-GB" sz="1600" dirty="0" smtClean="0">
                <a:latin typeface="Calibri" pitchFamily="34" charset="0"/>
              </a:rPr>
              <a:t>What? How? Why?</a:t>
            </a:r>
          </a:p>
          <a:p>
            <a:pPr lvl="3">
              <a:buFont typeface="Arial"/>
              <a:buChar char="•"/>
            </a:pPr>
            <a:r>
              <a:rPr lang="en-GB" sz="1600" dirty="0" smtClean="0">
                <a:latin typeface="Calibri" pitchFamily="34" charset="0"/>
              </a:rPr>
              <a:t>Twitter Bootstrap</a:t>
            </a:r>
          </a:p>
          <a:p>
            <a:pPr lvl="2">
              <a:buFont typeface="Arial"/>
              <a:buChar char="•"/>
            </a:pPr>
            <a:r>
              <a:rPr lang="en-GB" dirty="0" smtClean="0"/>
              <a:t>Tools – Compass</a:t>
            </a:r>
          </a:p>
          <a:p>
            <a:pPr lvl="3">
              <a:buFont typeface="Arial"/>
              <a:buChar char="•"/>
            </a:pPr>
            <a:r>
              <a:rPr lang="en-GB" dirty="0" smtClean="0"/>
              <a:t>Overview</a:t>
            </a:r>
          </a:p>
          <a:p>
            <a:pPr lvl="3">
              <a:buFont typeface="Arial"/>
              <a:buChar char="•"/>
            </a:pPr>
            <a:r>
              <a:rPr lang="en-GB" dirty="0" smtClean="0"/>
              <a:t>Key Features</a:t>
            </a:r>
          </a:p>
          <a:p>
            <a:pPr lvl="2">
              <a:buFont typeface="Arial"/>
              <a:buChar char="•"/>
            </a:pPr>
            <a:r>
              <a:rPr lang="en-GB" dirty="0" err="1" smtClean="0"/>
              <a:t>DynamicAction</a:t>
            </a:r>
            <a:r>
              <a:rPr lang="en-GB" dirty="0" smtClean="0"/>
              <a:t> - Demo</a:t>
            </a:r>
            <a:endParaRPr lang="en-US" dirty="0" smtClean="0"/>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2</a:t>
            </a:fld>
            <a:endParaRPr lang="en-GB" dirty="0"/>
          </a:p>
        </p:txBody>
      </p:sp>
    </p:spTree>
    <p:extLst>
      <p:ext uri="{BB962C8B-B14F-4D97-AF65-F5344CB8AC3E}">
        <p14:creationId xmlns:p14="http://schemas.microsoft.com/office/powerpoint/2010/main" val="1528481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kern="1200" dirty="0" smtClean="0">
                <a:solidFill>
                  <a:schemeClr val="tx1"/>
                </a:solidFill>
                <a:effectLst/>
                <a:latin typeface="Arial"/>
                <a:ea typeface="ＭＳ Ｐゴシック" pitchFamily="-105" charset="-128"/>
                <a:cs typeface="+mn-cs"/>
              </a:rPr>
              <a:t>How all this is used in </a:t>
            </a:r>
            <a:r>
              <a:rPr lang="en-US" sz="1300" b="1" kern="1200" dirty="0" err="1" smtClean="0">
                <a:solidFill>
                  <a:schemeClr val="tx1"/>
                </a:solidFill>
                <a:effectLst/>
                <a:latin typeface="Arial"/>
                <a:ea typeface="ＭＳ Ｐゴシック" pitchFamily="-105" charset="-128"/>
                <a:cs typeface="+mn-cs"/>
              </a:rPr>
              <a:t>DynamicAction</a:t>
            </a:r>
            <a:r>
              <a:rPr lang="en-US" sz="1300" b="1" kern="1200" dirty="0" smtClean="0">
                <a:solidFill>
                  <a:schemeClr val="tx1"/>
                </a:solidFill>
                <a:effectLst/>
                <a:latin typeface="Arial"/>
                <a:ea typeface="ＭＳ Ｐゴシック" pitchFamily="-105" charset="-128"/>
                <a:cs typeface="+mn-cs"/>
              </a:rPr>
              <a:t>? DEMO</a:t>
            </a:r>
            <a:endParaRPr lang="en-US" sz="1300" kern="1200" dirty="0" smtClean="0">
              <a:solidFill>
                <a:schemeClr val="tx1"/>
              </a:solidFill>
              <a:effectLst/>
              <a:latin typeface="Arial"/>
              <a:ea typeface="ＭＳ Ｐゴシック" pitchFamily="-105" charset="-128"/>
              <a:cs typeface="+mn-cs"/>
            </a:endParaRPr>
          </a:p>
          <a:p>
            <a:pPr lvl="0"/>
            <a:r>
              <a:rPr lang="en-US" sz="1300" kern="1200" dirty="0" smtClean="0">
                <a:solidFill>
                  <a:schemeClr val="tx1"/>
                </a:solidFill>
                <a:effectLst/>
                <a:latin typeface="Arial"/>
                <a:ea typeface="ＭＳ Ｐゴシック" pitchFamily="-105" charset="-128"/>
                <a:cs typeface="+mn-cs"/>
              </a:rPr>
              <a:t>- Show the app styles source code organization – </a:t>
            </a:r>
            <a:r>
              <a:rPr lang="en-US" sz="1300" kern="1200" dirty="0" err="1" smtClean="0">
                <a:solidFill>
                  <a:schemeClr val="tx1"/>
                </a:solidFill>
                <a:effectLst/>
                <a:latin typeface="Arial"/>
                <a:ea typeface="ＭＳ Ｐゴシック" pitchFamily="-105" charset="-128"/>
                <a:cs typeface="+mn-cs"/>
              </a:rPr>
              <a:t>scss</a:t>
            </a:r>
            <a:r>
              <a:rPr lang="en-US" sz="1300" kern="1200" dirty="0" smtClean="0">
                <a:solidFill>
                  <a:schemeClr val="tx1"/>
                </a:solidFill>
                <a:effectLst/>
                <a:latin typeface="Arial"/>
                <a:ea typeface="ＭＳ Ｐゴシック" pitchFamily="-105" charset="-128"/>
                <a:cs typeface="+mn-cs"/>
              </a:rPr>
              <a:t>, imports, variables for </a:t>
            </a:r>
            <a:r>
              <a:rPr lang="en-US" sz="1300" kern="1200" dirty="0" err="1" smtClean="0">
                <a:solidFill>
                  <a:schemeClr val="tx1"/>
                </a:solidFill>
                <a:effectLst/>
                <a:latin typeface="Arial"/>
                <a:ea typeface="ＭＳ Ｐゴシック" pitchFamily="-105" charset="-128"/>
                <a:cs typeface="+mn-cs"/>
              </a:rPr>
              <a:t>colours</a:t>
            </a:r>
            <a:r>
              <a:rPr lang="en-US" sz="1300" kern="1200" dirty="0" smtClean="0">
                <a:solidFill>
                  <a:schemeClr val="tx1"/>
                </a:solidFill>
                <a:effectLst/>
                <a:latin typeface="Arial"/>
                <a:ea typeface="ＭＳ Ｐゴシック" pitchFamily="-105" charset="-128"/>
                <a:cs typeface="+mn-cs"/>
              </a:rPr>
              <a:t>, etc.</a:t>
            </a:r>
          </a:p>
          <a:p>
            <a:pPr lvl="0"/>
            <a:r>
              <a:rPr lang="en-US" sz="1300" kern="1200" dirty="0" smtClean="0">
                <a:solidFill>
                  <a:schemeClr val="tx1"/>
                </a:solidFill>
                <a:effectLst/>
                <a:latin typeface="Arial"/>
                <a:ea typeface="ＭＳ Ｐゴシック" pitchFamily="-105" charset="-128"/>
                <a:cs typeface="+mn-cs"/>
              </a:rPr>
              <a:t>- Make small demonstration of live editing with </a:t>
            </a:r>
            <a:r>
              <a:rPr lang="en-US" sz="1300" kern="1200" dirty="0" err="1" smtClean="0">
                <a:solidFill>
                  <a:schemeClr val="tx1"/>
                </a:solidFill>
                <a:effectLst/>
                <a:latin typeface="Arial"/>
                <a:ea typeface="ＭＳ Ｐゴシック" pitchFamily="-105" charset="-128"/>
                <a:cs typeface="+mn-cs"/>
              </a:rPr>
              <a:t>Webstorm</a:t>
            </a:r>
            <a:endParaRPr lang="en-US" sz="1300" kern="1200" dirty="0" smtClean="0">
              <a:solidFill>
                <a:schemeClr val="tx1"/>
              </a:solidFill>
              <a:effectLst/>
              <a:latin typeface="Arial"/>
              <a:ea typeface="ＭＳ Ｐゴシック" pitchFamily="-105" charset="-128"/>
              <a:cs typeface="+mn-cs"/>
            </a:endParaRPr>
          </a:p>
          <a:p>
            <a:pPr marL="285750" lvl="0" indent="-285750">
              <a:buFontTx/>
              <a:buChar char="-"/>
            </a:pPr>
            <a:r>
              <a:rPr lang="en-US" sz="1300" kern="1200" dirty="0" smtClean="0">
                <a:solidFill>
                  <a:schemeClr val="tx1"/>
                </a:solidFill>
                <a:effectLst/>
                <a:latin typeface="Arial"/>
                <a:ea typeface="ＭＳ Ｐゴシック" pitchFamily="-105" charset="-128"/>
                <a:cs typeface="+mn-cs"/>
              </a:rPr>
              <a:t>Breakpoints for responsiveness – media queries, breakpoints.js (</a:t>
            </a:r>
            <a:r>
              <a:rPr lang="en-US" sz="1300" u="sng" kern="1200" dirty="0" smtClean="0">
                <a:solidFill>
                  <a:schemeClr val="tx1"/>
                </a:solidFill>
                <a:effectLst/>
                <a:latin typeface="Arial"/>
                <a:ea typeface="ＭＳ Ｐゴシック" pitchFamily="-105" charset="-128"/>
                <a:cs typeface="+mn-cs"/>
                <a:hlinkClick r:id="rId3"/>
              </a:rPr>
              <a:t>https://github.com/xoxco/breakpoints</a:t>
            </a:r>
            <a:r>
              <a:rPr lang="en-US" sz="1300" kern="1200" dirty="0" smtClean="0">
                <a:solidFill>
                  <a:schemeClr val="tx1"/>
                </a:solidFill>
                <a:effectLst/>
                <a:latin typeface="Arial"/>
                <a:ea typeface="ＭＳ Ｐゴシック" pitchFamily="-105" charset="-128"/>
                <a:cs typeface="+mn-cs"/>
              </a:rPr>
              <a:t>) – demonstrate the behavior of the app on different screen sizes.</a:t>
            </a:r>
          </a:p>
          <a:p>
            <a:pPr marL="285750" lvl="0" indent="-285750">
              <a:buFontTx/>
              <a:buChar char="-"/>
            </a:pPr>
            <a:r>
              <a:rPr lang="en-US" sz="1300" kern="1200" dirty="0" smtClean="0">
                <a:solidFill>
                  <a:schemeClr val="tx1"/>
                </a:solidFill>
                <a:effectLst/>
                <a:latin typeface="Arial"/>
                <a:ea typeface="ＭＳ Ｐゴシック" pitchFamily="-105" charset="-128"/>
                <a:cs typeface="+mn-cs"/>
              </a:rPr>
              <a:t>Show </a:t>
            </a:r>
            <a:r>
              <a:rPr lang="en-US" sz="1400" kern="1200" dirty="0" smtClean="0">
                <a:solidFill>
                  <a:schemeClr val="tx1"/>
                </a:solidFill>
                <a:effectLst/>
                <a:latin typeface="Arial"/>
                <a:ea typeface="ＭＳ Ｐゴシック" pitchFamily="-105" charset="-128"/>
                <a:cs typeface="+mn-cs"/>
              </a:rPr>
              <a:t>Login pages – buttons, forms, modals</a:t>
            </a:r>
            <a:endParaRPr lang="en-US" sz="1400" i="0" kern="1200" dirty="0" smtClean="0">
              <a:solidFill>
                <a:schemeClr val="tx1"/>
              </a:solidFill>
              <a:effectLst/>
              <a:latin typeface="Arial"/>
              <a:ea typeface="ＭＳ Ｐゴシック" pitchFamily="-105" charset="-128"/>
              <a:cs typeface="+mn-cs"/>
            </a:endParaRPr>
          </a:p>
          <a:p>
            <a:pPr marL="285750" lvl="0" indent="-285750">
              <a:buFontTx/>
              <a:buChar char="-"/>
            </a:pPr>
            <a:r>
              <a:rPr lang="en-US" sz="1400" i="0" kern="1200" dirty="0" smtClean="0">
                <a:solidFill>
                  <a:schemeClr val="tx1"/>
                </a:solidFill>
                <a:effectLst/>
                <a:latin typeface="Arial"/>
                <a:ea typeface="ＭＳ Ｐゴシック" pitchFamily="-105" charset="-128"/>
                <a:cs typeface="+mn-cs"/>
              </a:rPr>
              <a:t>Show</a:t>
            </a:r>
            <a:r>
              <a:rPr lang="en-US" sz="1400" i="0" kern="1200" baseline="0" dirty="0" smtClean="0">
                <a:solidFill>
                  <a:schemeClr val="tx1"/>
                </a:solidFill>
                <a:effectLst/>
                <a:latin typeface="Arial"/>
                <a:ea typeface="ＭＳ Ｐゴシック" pitchFamily="-105" charset="-128"/>
                <a:cs typeface="+mn-cs"/>
              </a:rPr>
              <a:t> </a:t>
            </a:r>
            <a:r>
              <a:rPr lang="en-US" sz="1400" kern="1200" dirty="0" smtClean="0">
                <a:solidFill>
                  <a:schemeClr val="tx1"/>
                </a:solidFill>
                <a:effectLst/>
                <a:latin typeface="Arial"/>
                <a:ea typeface="ＭＳ Ｐゴシック" pitchFamily="-105" charset="-128"/>
                <a:cs typeface="+mn-cs"/>
              </a:rPr>
              <a:t>Dashboard pages – forms, menus, dropdowns, modal dialogs, alerts,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20</a:t>
            </a:fld>
            <a:endParaRPr lang="en-GB" dirty="0"/>
          </a:p>
        </p:txBody>
      </p:sp>
    </p:spTree>
    <p:extLst>
      <p:ext uri="{BB962C8B-B14F-4D97-AF65-F5344CB8AC3E}">
        <p14:creationId xmlns:p14="http://schemas.microsoft.com/office/powerpoint/2010/main" val="215022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i="0" kern="1200" dirty="0" smtClean="0">
                <a:solidFill>
                  <a:schemeClr val="tx1"/>
                </a:solidFill>
                <a:effectLst/>
                <a:latin typeface="Arial"/>
                <a:ea typeface="ＭＳ Ｐゴシック" pitchFamily="-105" charset="-128"/>
                <a:cs typeface="+mn-cs"/>
              </a:rPr>
              <a:t>CSS3 preprocessors are languages written for the sole purpose of adding cool, inventive features to CSS without breaking browser compatibility. </a:t>
            </a:r>
            <a:endParaRPr lang="en-US" sz="1300" i="0" kern="1200" dirty="0" smtClean="0">
              <a:solidFill>
                <a:schemeClr val="tx1"/>
              </a:solidFill>
              <a:effectLst/>
              <a:latin typeface="Arial"/>
              <a:ea typeface="ＭＳ Ｐゴシック" pitchFamily="-105" charset="-128"/>
              <a:cs typeface="+mn-cs"/>
            </a:endParaRPr>
          </a:p>
          <a:p>
            <a:r>
              <a:rPr lang="en-US" sz="1300" i="0" kern="1200" dirty="0" smtClean="0">
                <a:solidFill>
                  <a:schemeClr val="tx1"/>
                </a:solidFill>
                <a:effectLst/>
                <a:latin typeface="Arial"/>
                <a:ea typeface="ＭＳ Ｐゴシック" pitchFamily="-105" charset="-128"/>
                <a:cs typeface="+mn-cs"/>
              </a:rPr>
              <a:t>They </a:t>
            </a:r>
            <a:r>
              <a:rPr lang="en-US" sz="1300" i="0" kern="1200" dirty="0" smtClean="0">
                <a:solidFill>
                  <a:schemeClr val="tx1"/>
                </a:solidFill>
                <a:effectLst/>
                <a:latin typeface="Arial"/>
                <a:ea typeface="ＭＳ Ｐゴシック" pitchFamily="-105" charset="-128"/>
                <a:cs typeface="+mn-cs"/>
              </a:rPr>
              <a:t>do this by compiling the code we write into regular CSS that can be used in any browser all the way back to the stone ages</a:t>
            </a:r>
            <a:r>
              <a:rPr lang="en-US" sz="1300" i="0" kern="1200" dirty="0" smtClean="0">
                <a:solidFill>
                  <a:schemeClr val="tx1"/>
                </a:solidFill>
                <a:effectLst/>
                <a:latin typeface="Arial"/>
                <a:ea typeface="ＭＳ Ｐゴシック" pitchFamily="-105" charset="-128"/>
                <a:cs typeface="+mn-cs"/>
              </a:rPr>
              <a:t>.</a:t>
            </a:r>
            <a:endParaRPr lang="en-US" sz="1300" i="0" kern="1200" dirty="0">
              <a:solidFill>
                <a:schemeClr val="tx1"/>
              </a:solidFill>
              <a:effectLst/>
              <a:latin typeface="Arial"/>
              <a:ea typeface="ＭＳ Ｐゴシック" pitchFamily="-105" charset="-128"/>
              <a:cs typeface="+mn-cs"/>
            </a:endParaRPr>
          </a:p>
        </p:txBody>
      </p:sp>
      <p:sp>
        <p:nvSpPr>
          <p:cNvPr id="4" name="Slide Number Placeholder 3"/>
          <p:cNvSpPr>
            <a:spLocks noGrp="1"/>
          </p:cNvSpPr>
          <p:nvPr>
            <p:ph type="sldNum" sz="quarter" idx="10"/>
          </p:nvPr>
        </p:nvSpPr>
        <p:spPr/>
        <p:txBody>
          <a:bodyPr/>
          <a:lstStyle/>
          <a:p>
            <a:fld id="{712C5F9B-1DCD-403B-BFAD-F11458744473}" type="slidenum">
              <a:rPr lang="en-GB" smtClean="0"/>
              <a:pPr/>
              <a:t>3</a:t>
            </a:fld>
            <a:endParaRPr lang="en-GB" dirty="0"/>
          </a:p>
        </p:txBody>
      </p:sp>
    </p:spTree>
    <p:extLst>
      <p:ext uri="{BB962C8B-B14F-4D97-AF65-F5344CB8AC3E}">
        <p14:creationId xmlns:p14="http://schemas.microsoft.com/office/powerpoint/2010/main" val="389054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few words about the benefits of using</a:t>
            </a:r>
            <a:r>
              <a:rPr lang="en-US" baseline="0" dirty="0" smtClean="0"/>
              <a:t> preprocessors, discuss with audience, “prepare” them for the next slides…</a:t>
            </a:r>
          </a:p>
          <a:p>
            <a:endParaRPr lang="en-US" baseline="0" dirty="0" smtClean="0"/>
          </a:p>
          <a:p>
            <a:r>
              <a:rPr lang="en-US" sz="1300" b="0" i="1" kern="1200" smtClean="0">
                <a:solidFill>
                  <a:schemeClr val="tx1"/>
                </a:solidFill>
                <a:effectLst/>
                <a:latin typeface="Arial"/>
                <a:ea typeface="ＭＳ Ｐゴシック" pitchFamily="-105" charset="-128"/>
                <a:cs typeface="+mn-cs"/>
              </a:rPr>
              <a:t>While not a requirement for development, preprocessors can save a lot of time and have some very useful features.</a:t>
            </a:r>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4</a:t>
            </a:fld>
            <a:endParaRPr lang="en-GB" dirty="0"/>
          </a:p>
        </p:txBody>
      </p:sp>
    </p:spTree>
    <p:extLst>
      <p:ext uri="{BB962C8B-B14F-4D97-AF65-F5344CB8AC3E}">
        <p14:creationId xmlns:p14="http://schemas.microsoft.com/office/powerpoint/2010/main" val="393204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kern="1200" dirty="0" smtClean="0">
                <a:solidFill>
                  <a:schemeClr val="tx1"/>
                </a:solidFill>
                <a:effectLst/>
                <a:latin typeface="Arial"/>
                <a:ea typeface="ＭＳ Ｐゴシック" pitchFamily="-105" charset="-128"/>
                <a:cs typeface="+mn-cs"/>
              </a:rPr>
              <a:t>-</a:t>
            </a:r>
            <a:r>
              <a:rPr lang="en-US" sz="1300" b="1" kern="1200" baseline="0" dirty="0" smtClean="0">
                <a:solidFill>
                  <a:schemeClr val="tx1"/>
                </a:solidFill>
                <a:effectLst/>
                <a:latin typeface="Arial"/>
                <a:ea typeface="ＭＳ Ｐゴシック" pitchFamily="-105" charset="-128"/>
                <a:cs typeface="+mn-cs"/>
              </a:rPr>
              <a:t> </a:t>
            </a:r>
            <a:r>
              <a:rPr lang="en-US" sz="1300" kern="1200" dirty="0" smtClean="0">
                <a:solidFill>
                  <a:schemeClr val="tx1"/>
                </a:solidFill>
                <a:effectLst/>
                <a:latin typeface="Arial"/>
                <a:ea typeface="ＭＳ Ｐゴシック" pitchFamily="-105" charset="-128"/>
                <a:cs typeface="+mn-cs"/>
              </a:rPr>
              <a:t>develop and maintain big projects </a:t>
            </a:r>
            <a:r>
              <a:rPr lang="en-US" sz="1300" kern="1200" dirty="0" err="1" smtClean="0">
                <a:solidFill>
                  <a:schemeClr val="tx1"/>
                </a:solidFill>
                <a:effectLst/>
                <a:latin typeface="Arial"/>
                <a:ea typeface="ＭＳ Ｐゴシック" pitchFamily="-105" charset="-128"/>
                <a:cs typeface="+mn-cs"/>
              </a:rPr>
              <a:t>css</a:t>
            </a:r>
            <a:r>
              <a:rPr lang="en-US" sz="1300" kern="1200" dirty="0" smtClean="0">
                <a:solidFill>
                  <a:schemeClr val="tx1"/>
                </a:solidFill>
                <a:effectLst/>
                <a:latin typeface="Arial"/>
                <a:ea typeface="ＭＳ Ｐゴシック" pitchFamily="-105" charset="-128"/>
                <a:cs typeface="+mn-cs"/>
              </a:rPr>
              <a:t> / styles</a:t>
            </a:r>
          </a:p>
          <a:p>
            <a:pPr marL="0" indent="0">
              <a:buFontTx/>
              <a:buNone/>
            </a:pPr>
            <a:r>
              <a:rPr lang="en-US" sz="1300" kern="1200" dirty="0" smtClean="0">
                <a:solidFill>
                  <a:schemeClr val="tx1"/>
                </a:solidFill>
                <a:effectLst/>
                <a:latin typeface="Arial"/>
                <a:ea typeface="ＭＳ Ｐゴシック" pitchFamily="-105" charset="-128"/>
                <a:cs typeface="+mn-cs"/>
              </a:rPr>
              <a:t>- speed and laziness in writing </a:t>
            </a:r>
            <a:r>
              <a:rPr lang="en-US" sz="1300" kern="1200" dirty="0" err="1" smtClean="0">
                <a:solidFill>
                  <a:schemeClr val="tx1"/>
                </a:solidFill>
                <a:effectLst/>
                <a:latin typeface="Arial"/>
                <a:ea typeface="ＭＳ Ｐゴシック" pitchFamily="-105" charset="-128"/>
                <a:cs typeface="+mn-cs"/>
              </a:rPr>
              <a:t>css</a:t>
            </a:r>
            <a:r>
              <a:rPr lang="en-US" sz="1300" kern="1200" dirty="0" smtClean="0">
                <a:solidFill>
                  <a:schemeClr val="tx1"/>
                </a:solidFill>
                <a:effectLst/>
                <a:latin typeface="Arial"/>
                <a:ea typeface="ＭＳ Ｐゴシック" pitchFamily="-105" charset="-128"/>
                <a:cs typeface="+mn-cs"/>
              </a:rPr>
              <a:t> styles - making your </a:t>
            </a:r>
            <a:r>
              <a:rPr lang="en-US" sz="1300" kern="1200" dirty="0" err="1" smtClean="0">
                <a:solidFill>
                  <a:schemeClr val="tx1"/>
                </a:solidFill>
                <a:effectLst/>
                <a:latin typeface="Arial"/>
                <a:ea typeface="ＭＳ Ｐゴシック" pitchFamily="-105" charset="-128"/>
                <a:cs typeface="+mn-cs"/>
              </a:rPr>
              <a:t>css</a:t>
            </a:r>
            <a:r>
              <a:rPr lang="en-US" sz="1300" kern="1200" dirty="0" smtClean="0">
                <a:solidFill>
                  <a:schemeClr val="tx1"/>
                </a:solidFill>
                <a:effectLst/>
                <a:latin typeface="Arial"/>
                <a:ea typeface="ＭＳ Ｐゴシック" pitchFamily="-105" charset="-128"/>
                <a:cs typeface="+mn-cs"/>
              </a:rPr>
              <a:t> DRY (DRY as in </a:t>
            </a:r>
            <a:r>
              <a:rPr lang="en-US" sz="1300" i="1" kern="1200" dirty="0" smtClean="0">
                <a:solidFill>
                  <a:schemeClr val="tx1"/>
                </a:solidFill>
                <a:effectLst/>
                <a:latin typeface="Arial"/>
                <a:ea typeface="ＭＳ Ｐゴシック" pitchFamily="-105" charset="-128"/>
                <a:cs typeface="+mn-cs"/>
              </a:rPr>
              <a:t>Don't repeat yourself</a:t>
            </a:r>
            <a:r>
              <a:rPr lang="en-US" sz="1300" kern="1200" dirty="0" smtClean="0">
                <a:solidFill>
                  <a:schemeClr val="tx1"/>
                </a:solidFill>
                <a:effectLst/>
                <a:latin typeface="Arial"/>
                <a:ea typeface="ＭＳ Ｐゴシック" pitchFamily="-105" charset="-128"/>
                <a:cs typeface="+mn-cs"/>
              </a:rPr>
              <a:t> (as opposed to WET, or </a:t>
            </a:r>
            <a:r>
              <a:rPr lang="en-US" sz="1300" i="1" kern="1200" dirty="0" smtClean="0">
                <a:solidFill>
                  <a:schemeClr val="tx1"/>
                </a:solidFill>
                <a:effectLst/>
                <a:latin typeface="Arial"/>
                <a:ea typeface="ＭＳ Ｐゴシック" pitchFamily="-105" charset="-128"/>
                <a:cs typeface="+mn-cs"/>
              </a:rPr>
              <a:t>Write everything twice</a:t>
            </a:r>
            <a:r>
              <a:rPr lang="en-US" sz="1300" kern="1200" dirty="0" smtClean="0">
                <a:solidFill>
                  <a:schemeClr val="tx1"/>
                </a:solidFill>
                <a:effectLst/>
                <a:latin typeface="Arial"/>
                <a:ea typeface="ＭＳ Ｐゴシック" pitchFamily="-105" charset="-128"/>
                <a:cs typeface="+mn-cs"/>
              </a:rPr>
              <a:t>) and saves your time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300" kern="1200" dirty="0" smtClean="0">
                <a:solidFill>
                  <a:schemeClr val="tx1"/>
                </a:solidFill>
                <a:effectLst/>
                <a:latin typeface="Arial"/>
                <a:ea typeface="ＭＳ Ｐゴシック" pitchFamily="-105" charset="-128"/>
                <a:cs typeface="+mn-cs"/>
              </a:rPr>
              <a:t>- more organized code: Both Less and Sass support nested definitions. This keeps things so organized and it just MAKES SENSE. Once you start writing your </a:t>
            </a:r>
            <a:r>
              <a:rPr lang="en-US" sz="1300" kern="1200" dirty="0" err="1" smtClean="0">
                <a:solidFill>
                  <a:schemeClr val="tx1"/>
                </a:solidFill>
                <a:effectLst/>
                <a:latin typeface="Arial"/>
                <a:ea typeface="ＭＳ Ｐゴシック" pitchFamily="-105" charset="-128"/>
                <a:cs typeface="+mn-cs"/>
              </a:rPr>
              <a:t>css</a:t>
            </a:r>
            <a:r>
              <a:rPr lang="en-US" sz="1300" kern="1200" dirty="0" smtClean="0">
                <a:solidFill>
                  <a:schemeClr val="tx1"/>
                </a:solidFill>
                <a:effectLst/>
                <a:latin typeface="Arial"/>
                <a:ea typeface="ＭＳ Ｐゴシック" pitchFamily="-105" charset="-128"/>
                <a:cs typeface="+mn-cs"/>
              </a:rPr>
              <a:t> definitions this way, you realize how nonsensical and repetitive the old way made. Consider the following CSS definitions: next</a:t>
            </a:r>
            <a:r>
              <a:rPr lang="en-US" sz="1300" kern="1200" baseline="0" dirty="0" smtClean="0">
                <a:solidFill>
                  <a:schemeClr val="tx1"/>
                </a:solidFill>
                <a:effectLst/>
                <a:latin typeface="Arial"/>
                <a:ea typeface="ＭＳ Ｐゴシック" pitchFamily="-105" charset="-128"/>
                <a:cs typeface="+mn-cs"/>
              </a:rPr>
              <a:t> slide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300" kern="1200" dirty="0" smtClean="0">
                <a:solidFill>
                  <a:schemeClr val="tx1"/>
                </a:solidFill>
                <a:effectLst/>
                <a:latin typeface="Arial"/>
                <a:ea typeface="ＭＳ Ｐゴシック" pitchFamily="-105" charset="-128"/>
                <a:cs typeface="+mn-cs"/>
              </a:rPr>
              <a:t>-</a:t>
            </a:r>
            <a:r>
              <a:rPr lang="en-US" sz="1300" kern="1200" baseline="0" dirty="0" smtClean="0">
                <a:solidFill>
                  <a:schemeClr val="tx1"/>
                </a:solidFill>
                <a:effectLst/>
                <a:latin typeface="Arial"/>
                <a:ea typeface="ＭＳ Ｐゴシック" pitchFamily="-105" charset="-128"/>
                <a:cs typeface="+mn-cs"/>
              </a:rPr>
              <a:t> Easy to setup - </a:t>
            </a:r>
            <a:r>
              <a:rPr lang="en-US" sz="1300" kern="1200" dirty="0" smtClean="0">
                <a:solidFill>
                  <a:schemeClr val="tx1"/>
                </a:solidFill>
                <a:effectLst/>
                <a:latin typeface="Arial"/>
                <a:ea typeface="ＭＳ Ｐゴシック" pitchFamily="-105" charset="-128"/>
                <a:cs typeface="+mn-cs"/>
              </a:rPr>
              <a:t>setting up preprocessor files for a project is surprisingly easy. With Sass, a simple command line command will instruct Sass to watch your Sass files, recompiling your CSS automatically every time you save your changes (Live edit supported by </a:t>
            </a:r>
            <a:r>
              <a:rPr lang="en-US" sz="1300" kern="1200" dirty="0" err="1" smtClean="0">
                <a:solidFill>
                  <a:schemeClr val="tx1"/>
                </a:solidFill>
                <a:effectLst/>
                <a:latin typeface="Arial"/>
                <a:ea typeface="ＭＳ Ｐゴシック" pitchFamily="-105" charset="-128"/>
                <a:cs typeface="+mn-cs"/>
              </a:rPr>
              <a:t>Webstorm</a:t>
            </a:r>
            <a:r>
              <a:rPr lang="en-US" sz="1300" kern="1200" dirty="0" smtClean="0">
                <a:solidFill>
                  <a:schemeClr val="tx1"/>
                </a:solidFill>
                <a:effectLst/>
                <a:latin typeface="Arial"/>
                <a:ea typeface="ＭＳ Ｐゴシック" pitchFamily="-105" charset="-128"/>
                <a:cs typeface="+mn-cs"/>
              </a:rPr>
              <a:t>). Less has an OS X app called </a:t>
            </a:r>
            <a:r>
              <a:rPr lang="en-US" sz="1300" kern="1200" dirty="0" err="1" smtClean="0">
                <a:solidFill>
                  <a:schemeClr val="tx1"/>
                </a:solidFill>
                <a:effectLst/>
                <a:latin typeface="Arial"/>
                <a:ea typeface="ＭＳ Ｐゴシック" pitchFamily="-105" charset="-128"/>
                <a:cs typeface="+mn-cs"/>
              </a:rPr>
              <a:t>Less.app</a:t>
            </a:r>
            <a:r>
              <a:rPr lang="en-US" sz="1300" kern="1200" dirty="0" smtClean="0">
                <a:solidFill>
                  <a:schemeClr val="tx1"/>
                </a:solidFill>
                <a:effectLst/>
                <a:latin typeface="Arial"/>
                <a:ea typeface="ＭＳ Ｐゴシック" pitchFamily="-105" charset="-128"/>
                <a:cs typeface="+mn-cs"/>
              </a:rPr>
              <a:t> that does the same thing but with a graphical user interface.</a:t>
            </a:r>
          </a:p>
          <a:p>
            <a:pPr marL="285750" marR="0" indent="-285750" algn="l" defTabSz="914400" rtl="0" eaLnBrk="0" fontAlgn="base" latinLnBrk="0" hangingPunct="0">
              <a:lnSpc>
                <a:spcPct val="100000"/>
              </a:lnSpc>
              <a:spcBef>
                <a:spcPct val="30000"/>
              </a:spcBef>
              <a:spcAft>
                <a:spcPct val="0"/>
              </a:spcAft>
              <a:buClrTx/>
              <a:buSzTx/>
              <a:buFontTx/>
              <a:buChar char="-"/>
              <a:tabLst/>
              <a:defRPr/>
            </a:pPr>
            <a:endParaRPr lang="en-US" sz="1300" kern="1200" dirty="0" smtClean="0">
              <a:solidFill>
                <a:schemeClr val="tx1"/>
              </a:solidFill>
              <a:effectLst/>
              <a:latin typeface="Arial"/>
              <a:ea typeface="ＭＳ Ｐゴシック" pitchFamily="-105" charset="-128"/>
              <a:cs typeface="+mn-cs"/>
            </a:endParaRPr>
          </a:p>
          <a:p>
            <a:pPr marL="0" indent="0">
              <a:buFontTx/>
              <a:buNone/>
            </a:pPr>
            <a:endParaRPr lang="en-US" sz="1300" kern="1200" dirty="0" smtClean="0">
              <a:solidFill>
                <a:schemeClr val="tx1"/>
              </a:solidFill>
              <a:effectLst/>
              <a:latin typeface="Arial"/>
              <a:ea typeface="ＭＳ Ｐゴシック" pitchFamily="-105" charset="-128"/>
              <a:cs typeface="+mn-cs"/>
            </a:endParaRP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5</a:t>
            </a:fld>
            <a:endParaRPr lang="en-GB" dirty="0"/>
          </a:p>
        </p:txBody>
      </p:sp>
    </p:spTree>
    <p:extLst>
      <p:ext uri="{BB962C8B-B14F-4D97-AF65-F5344CB8AC3E}">
        <p14:creationId xmlns:p14="http://schemas.microsoft.com/office/powerpoint/2010/main" val="282381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nesting</a:t>
            </a:r>
          </a:p>
          <a:p>
            <a:endParaRPr lang="en-US" baseline="0" dirty="0" smtClean="0"/>
          </a:p>
          <a:p>
            <a:pPr fontAlgn="base"/>
            <a:r>
              <a:rPr lang="en-US" sz="1300" b="0" i="0" kern="1200" dirty="0" smtClean="0">
                <a:solidFill>
                  <a:schemeClr val="tx1"/>
                </a:solidFill>
                <a:effectLst/>
                <a:latin typeface="Arial"/>
                <a:ea typeface="ＭＳ Ｐゴシック" pitchFamily="-105" charset="-128"/>
                <a:cs typeface="+mn-cs"/>
              </a:rPr>
              <a:t>This </a:t>
            </a:r>
            <a:r>
              <a:rPr lang="en-US" sz="1300" b="0" i="0" kern="1200" dirty="0" err="1" smtClean="0">
                <a:solidFill>
                  <a:schemeClr val="tx1"/>
                </a:solidFill>
                <a:effectLst/>
                <a:latin typeface="Arial"/>
                <a:ea typeface="ＭＳ Ｐゴシック" pitchFamily="-105" charset="-128"/>
                <a:cs typeface="+mn-cs"/>
              </a:rPr>
              <a:t>mixin</a:t>
            </a:r>
            <a:r>
              <a:rPr lang="en-US" sz="1300" b="0" i="0" kern="1200" dirty="0" smtClean="0">
                <a:solidFill>
                  <a:schemeClr val="tx1"/>
                </a:solidFill>
                <a:effectLst/>
                <a:latin typeface="Arial"/>
                <a:ea typeface="ＭＳ Ｐゴシック" pitchFamily="-105" charset="-128"/>
                <a:cs typeface="+mn-cs"/>
              </a:rPr>
              <a:t> introduces two important concepts of SASS: nested rules and the “&amp;” sign.</a:t>
            </a:r>
          </a:p>
          <a:p>
            <a:pPr fontAlgn="base"/>
            <a:r>
              <a:rPr lang="en-US" sz="1300" b="0" i="0" kern="1200" dirty="0" smtClean="0">
                <a:solidFill>
                  <a:schemeClr val="tx1"/>
                </a:solidFill>
                <a:effectLst/>
                <a:latin typeface="Arial"/>
                <a:ea typeface="ＭＳ Ｐゴシック" pitchFamily="-105" charset="-128"/>
                <a:cs typeface="+mn-cs"/>
              </a:rPr>
              <a:t>Nested rules simply mean that you can skip rewriting the parent selector every time. So:</a:t>
            </a:r>
          </a:p>
          <a:p>
            <a:pPr rtl="0" fontAlgn="base"/>
            <a:r>
              <a:rPr lang="en-US" sz="1300" b="0" i="0" kern="1200" dirty="0" err="1" smtClean="0">
                <a:solidFill>
                  <a:schemeClr val="tx1"/>
                </a:solidFill>
                <a:effectLst/>
                <a:latin typeface="Arial"/>
                <a:ea typeface="ＭＳ Ｐゴシック" pitchFamily="-105" charset="-128"/>
                <a:cs typeface="+mn-cs"/>
              </a:rPr>
              <a:t>ul</a:t>
            </a:r>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color:red</a:t>
            </a:r>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err="1" smtClean="0">
                <a:solidFill>
                  <a:schemeClr val="tx1"/>
                </a:solidFill>
                <a:effectLst/>
                <a:latin typeface="Arial"/>
                <a:ea typeface="ＭＳ Ｐゴシック" pitchFamily="-105" charset="-128"/>
                <a:cs typeface="+mn-cs"/>
              </a:rPr>
              <a:t>ul</a:t>
            </a:r>
            <a:r>
              <a:rPr lang="en-US" sz="1300" b="0" i="0" kern="1200" dirty="0" smtClean="0">
                <a:solidFill>
                  <a:schemeClr val="tx1"/>
                </a:solidFill>
                <a:effectLst/>
                <a:latin typeface="Arial"/>
                <a:ea typeface="ＭＳ Ｐゴシック" pitchFamily="-105" charset="-128"/>
                <a:cs typeface="+mn-cs"/>
              </a:rPr>
              <a:t> li{</a:t>
            </a:r>
          </a:p>
          <a:p>
            <a:pPr rtl="0" fontAlgn="base"/>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font-weight:bold</a:t>
            </a:r>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smtClean="0">
                <a:solidFill>
                  <a:schemeClr val="tx1"/>
                </a:solidFill>
                <a:effectLst/>
                <a:latin typeface="Arial"/>
                <a:ea typeface="ＭＳ Ｐゴシック" pitchFamily="-105" charset="-128"/>
                <a:cs typeface="+mn-cs"/>
              </a:rPr>
              <a:t>}</a:t>
            </a:r>
          </a:p>
          <a:p>
            <a:pPr fontAlgn="base"/>
            <a:r>
              <a:rPr lang="en-US" sz="1300" b="0" i="0" kern="1200" dirty="0" smtClean="0">
                <a:solidFill>
                  <a:schemeClr val="tx1"/>
                </a:solidFill>
                <a:effectLst/>
                <a:latin typeface="Arial"/>
                <a:ea typeface="ＭＳ Ｐゴシック" pitchFamily="-105" charset="-128"/>
                <a:cs typeface="+mn-cs"/>
              </a:rPr>
              <a:t>Can be rewritten as:</a:t>
            </a:r>
          </a:p>
          <a:p>
            <a:pPr rtl="0" fontAlgn="base"/>
            <a:r>
              <a:rPr lang="en-US" sz="1300" b="0" i="0" kern="1200" dirty="0" err="1" smtClean="0">
                <a:solidFill>
                  <a:schemeClr val="tx1"/>
                </a:solidFill>
                <a:effectLst/>
                <a:latin typeface="Arial"/>
                <a:ea typeface="ＭＳ Ｐゴシック" pitchFamily="-105" charset="-128"/>
                <a:cs typeface="+mn-cs"/>
              </a:rPr>
              <a:t>ul</a:t>
            </a:r>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color:red</a:t>
            </a:r>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smtClean="0">
                <a:solidFill>
                  <a:schemeClr val="tx1"/>
                </a:solidFill>
                <a:effectLst/>
                <a:latin typeface="Arial"/>
                <a:ea typeface="ＭＳ Ｐゴシック" pitchFamily="-105" charset="-128"/>
                <a:cs typeface="+mn-cs"/>
              </a:rPr>
              <a:t>    li{</a:t>
            </a:r>
          </a:p>
          <a:p>
            <a:pPr rtl="0" fontAlgn="base"/>
            <a:r>
              <a:rPr lang="en-US" sz="1300" b="0" i="0" kern="1200" dirty="0" smtClean="0">
                <a:solidFill>
                  <a:schemeClr val="tx1"/>
                </a:solidFill>
                <a:effectLst/>
                <a:latin typeface="Arial"/>
                <a:ea typeface="ＭＳ Ｐゴシック" pitchFamily="-105" charset="-128"/>
                <a:cs typeface="+mn-cs"/>
              </a:rPr>
              <a:t>        </a:t>
            </a:r>
            <a:r>
              <a:rPr lang="en-US" sz="1300" b="0" i="0" kern="1200" dirty="0" err="1" smtClean="0">
                <a:solidFill>
                  <a:schemeClr val="tx1"/>
                </a:solidFill>
                <a:effectLst/>
                <a:latin typeface="Arial"/>
                <a:ea typeface="ＭＳ Ｐゴシック" pitchFamily="-105" charset="-128"/>
                <a:cs typeface="+mn-cs"/>
              </a:rPr>
              <a:t>font-weight:bold</a:t>
            </a:r>
            <a:r>
              <a:rPr lang="en-US" sz="1300" b="0" i="0" kern="1200" dirty="0" smtClean="0">
                <a:solidFill>
                  <a:schemeClr val="tx1"/>
                </a:solidFill>
                <a:effectLst/>
                <a:latin typeface="Arial"/>
                <a:ea typeface="ＭＳ Ｐゴシック" pitchFamily="-105" charset="-128"/>
                <a:cs typeface="+mn-cs"/>
              </a:rPr>
              <a:t>;</a:t>
            </a:r>
          </a:p>
          <a:p>
            <a:pPr rtl="0" fontAlgn="base"/>
            <a:r>
              <a:rPr lang="en-US" sz="1300" b="0" i="0" kern="1200" dirty="0" smtClean="0">
                <a:solidFill>
                  <a:schemeClr val="tx1"/>
                </a:solidFill>
                <a:effectLst/>
                <a:latin typeface="Arial"/>
                <a:ea typeface="ＭＳ Ｐゴシック" pitchFamily="-105" charset="-128"/>
                <a:cs typeface="+mn-cs"/>
              </a:rPr>
              <a:t>    }</a:t>
            </a:r>
          </a:p>
          <a:p>
            <a:pPr rtl="0" fontAlgn="base"/>
            <a:r>
              <a:rPr lang="en-US" sz="1300" b="0" i="0" kern="1200" dirty="0" smtClean="0">
                <a:solidFill>
                  <a:schemeClr val="tx1"/>
                </a:solidFill>
                <a:effectLst/>
                <a:latin typeface="Arial"/>
                <a:ea typeface="ＭＳ Ｐゴシック" pitchFamily="-105" charset="-128"/>
                <a:cs typeface="+mn-cs"/>
              </a:rPr>
              <a:t>}</a:t>
            </a:r>
          </a:p>
          <a:p>
            <a:r>
              <a:rPr lang="en-US" baseline="0" dirty="0" smtClean="0"/>
              <a:t/>
            </a:r>
            <a:br>
              <a:rPr lang="en-US" baseline="0" dirty="0" smtClean="0"/>
            </a:br>
            <a:endParaRPr lang="en-US" baseline="0" dirty="0" smtClean="0"/>
          </a:p>
          <a:p>
            <a:pPr fontAlgn="base"/>
            <a:r>
              <a:rPr lang="en-US" sz="1300" b="0" i="0" kern="1200" dirty="0" smtClean="0">
                <a:solidFill>
                  <a:schemeClr val="tx1"/>
                </a:solidFill>
                <a:effectLst/>
                <a:latin typeface="Arial"/>
                <a:ea typeface="ＭＳ Ｐゴシック" pitchFamily="-105" charset="-128"/>
                <a:cs typeface="+mn-cs"/>
              </a:rPr>
              <a:t>And the “&amp;” sign is simply a shortcut for the current element. So in this code:</a:t>
            </a:r>
          </a:p>
          <a:p>
            <a:pPr fontAlgn="base"/>
            <a:r>
              <a:rPr lang="en-US" sz="1300" b="0" i="0" kern="1200" dirty="0" smtClean="0">
                <a:solidFill>
                  <a:schemeClr val="tx1"/>
                </a:solidFill>
                <a:effectLst/>
                <a:latin typeface="Arial"/>
                <a:ea typeface="ＭＳ Ｐゴシック" pitchFamily="-105" charset="-128"/>
                <a:cs typeface="+mn-cs"/>
              </a:rPr>
              <a:t>&amp; is a shortcut for a</a:t>
            </a:r>
            <a:r>
              <a:rPr lang="en-US" sz="1300" b="0" i="0" kern="1200" baseline="0" dirty="0" smtClean="0">
                <a:solidFill>
                  <a:schemeClr val="tx1"/>
                </a:solidFill>
                <a:effectLst/>
                <a:latin typeface="Arial"/>
                <a:ea typeface="ＭＳ Ｐゴシック" pitchFamily="-105" charset="-128"/>
                <a:cs typeface="+mn-cs"/>
              </a:rPr>
              <a:t> tag</a:t>
            </a:r>
            <a:r>
              <a:rPr lang="en-US" sz="1300" b="0" i="0" kern="1200" dirty="0" smtClean="0">
                <a:solidFill>
                  <a:schemeClr val="tx1"/>
                </a:solidFill>
                <a:effectLst/>
                <a:latin typeface="Arial"/>
                <a:ea typeface="ＭＳ Ｐゴシック" pitchFamily="-105" charset="-128"/>
                <a:cs typeface="+mn-cs"/>
              </a:rPr>
              <a:t>.</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6</a:t>
            </a:fld>
            <a:endParaRPr lang="en-GB" dirty="0"/>
          </a:p>
        </p:txBody>
      </p:sp>
    </p:spTree>
    <p:extLst>
      <p:ext uri="{BB962C8B-B14F-4D97-AF65-F5344CB8AC3E}">
        <p14:creationId xmlns:p14="http://schemas.microsoft.com/office/powerpoint/2010/main" val="3691206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u="sng" kern="1200" dirty="0" smtClean="0">
                <a:solidFill>
                  <a:schemeClr val="tx1"/>
                </a:solidFill>
                <a:effectLst/>
                <a:latin typeface="Arial"/>
                <a:ea typeface="ＭＳ Ｐゴシック" pitchFamily="-105" charset="-128"/>
                <a:cs typeface="+mn-cs"/>
              </a:rPr>
              <a:t>Good parts or what should we keep using:</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	- easy syntax</a:t>
            </a:r>
          </a:p>
          <a:p>
            <a:r>
              <a:rPr lang="en-US" sz="1300" kern="1200" dirty="0" smtClean="0">
                <a:solidFill>
                  <a:schemeClr val="tx1"/>
                </a:solidFill>
                <a:effectLst/>
                <a:latin typeface="Arial"/>
                <a:ea typeface="ＭＳ Ｐゴシック" pitchFamily="-105" charset="-128"/>
                <a:cs typeface="+mn-cs"/>
              </a:rPr>
              <a:t>	- selector query language is nice</a:t>
            </a:r>
          </a:p>
          <a:p>
            <a:r>
              <a:rPr lang="en-US" sz="1300" kern="1200" dirty="0" smtClean="0">
                <a:solidFill>
                  <a:schemeClr val="tx1"/>
                </a:solidFill>
                <a:effectLst/>
                <a:latin typeface="Arial"/>
                <a:ea typeface="ＭＳ Ｐゴシック" pitchFamily="-105" charset="-128"/>
                <a:cs typeface="+mn-cs"/>
              </a:rPr>
              <a:t>	- cascading</a:t>
            </a:r>
          </a:p>
          <a:p>
            <a:r>
              <a:rPr lang="en-US" sz="1300" kern="1200" dirty="0" smtClean="0">
                <a:solidFill>
                  <a:schemeClr val="tx1"/>
                </a:solidFill>
                <a:effectLst/>
                <a:latin typeface="Arial"/>
                <a:ea typeface="ＭＳ Ｐゴシック" pitchFamily="-105" charset="-128"/>
                <a:cs typeface="+mn-cs"/>
              </a:rPr>
              <a:t>	- Function, yes CSS has functions:</a:t>
            </a:r>
          </a:p>
          <a:p>
            <a:r>
              <a:rPr lang="en-US" sz="1300" kern="1200" dirty="0" smtClean="0">
                <a:solidFill>
                  <a:schemeClr val="tx1"/>
                </a:solidFill>
                <a:effectLst/>
                <a:latin typeface="Arial"/>
                <a:ea typeface="ＭＳ Ｐゴシック" pitchFamily="-105" charset="-128"/>
                <a:cs typeface="+mn-cs"/>
              </a:rPr>
              <a:t>		- CSS2: </a:t>
            </a:r>
            <a:r>
              <a:rPr lang="en-US" sz="1300" kern="1200" dirty="0" err="1" smtClean="0">
                <a:solidFill>
                  <a:schemeClr val="tx1"/>
                </a:solidFill>
                <a:effectLst/>
                <a:latin typeface="Arial"/>
                <a:ea typeface="ＭＳ Ｐゴシック" pitchFamily="-105" charset="-128"/>
                <a:cs typeface="+mn-cs"/>
              </a:rPr>
              <a:t>attr</a:t>
            </a:r>
            <a:r>
              <a:rPr lang="en-US" sz="1300" kern="1200" dirty="0" smtClean="0">
                <a:solidFill>
                  <a:schemeClr val="tx1"/>
                </a:solidFill>
                <a:effectLst/>
                <a:latin typeface="Arial"/>
                <a:ea typeface="ＭＳ Ｐゴシック" pitchFamily="-105" charset="-128"/>
                <a:cs typeface="+mn-cs"/>
              </a:rPr>
              <a:t>(), counter(), </a:t>
            </a:r>
            <a:r>
              <a:rPr lang="en-US" sz="1300" kern="1200" dirty="0" err="1" smtClean="0">
                <a:solidFill>
                  <a:schemeClr val="tx1"/>
                </a:solidFill>
                <a:effectLst/>
                <a:latin typeface="Arial"/>
                <a:ea typeface="ＭＳ Ｐゴシック" pitchFamily="-105" charset="-128"/>
                <a:cs typeface="+mn-cs"/>
              </a:rPr>
              <a:t>url</a:t>
            </a:r>
            <a:r>
              <a:rPr lang="en-US" sz="1300" kern="1200" dirty="0" smtClean="0">
                <a:solidFill>
                  <a:schemeClr val="tx1"/>
                </a:solidFill>
                <a:effectLst/>
                <a:latin typeface="Arial"/>
                <a:ea typeface="ＭＳ Ｐゴシック" pitchFamily="-105" charset="-128"/>
                <a:cs typeface="+mn-cs"/>
              </a:rPr>
              <a:t>()</a:t>
            </a:r>
          </a:p>
          <a:p>
            <a:r>
              <a:rPr lang="en-US" sz="1300" kern="1200" dirty="0" smtClean="0">
                <a:solidFill>
                  <a:schemeClr val="tx1"/>
                </a:solidFill>
                <a:effectLst/>
                <a:latin typeface="Arial"/>
                <a:ea typeface="ＭＳ Ｐゴシック" pitchFamily="-105" charset="-128"/>
                <a:cs typeface="+mn-cs"/>
              </a:rPr>
              <a:t>		- CSS3: </a:t>
            </a:r>
            <a:r>
              <a:rPr lang="en-US" sz="1300" kern="1200" dirty="0" err="1" smtClean="0">
                <a:solidFill>
                  <a:schemeClr val="tx1"/>
                </a:solidFill>
                <a:effectLst/>
                <a:latin typeface="Arial"/>
                <a:ea typeface="ＭＳ Ｐゴシック" pitchFamily="-105" charset="-128"/>
                <a:cs typeface="+mn-cs"/>
              </a:rPr>
              <a:t>calc</a:t>
            </a:r>
            <a:r>
              <a:rPr lang="en-US" sz="1300" kern="1200" dirty="0" smtClean="0">
                <a:solidFill>
                  <a:schemeClr val="tx1"/>
                </a:solidFill>
                <a:effectLst/>
                <a:latin typeface="Arial"/>
                <a:ea typeface="ＭＳ Ｐゴシック" pitchFamily="-105" charset="-128"/>
                <a:cs typeface="+mn-cs"/>
              </a:rPr>
              <a:t>(), </a:t>
            </a:r>
            <a:r>
              <a:rPr lang="en-US" sz="1300" kern="1200" dirty="0" err="1" smtClean="0">
                <a:solidFill>
                  <a:schemeClr val="tx1"/>
                </a:solidFill>
                <a:effectLst/>
                <a:latin typeface="Arial"/>
                <a:ea typeface="ＭＳ Ｐゴシック" pitchFamily="-105" charset="-128"/>
                <a:cs typeface="+mn-cs"/>
              </a:rPr>
              <a:t>translateX</a:t>
            </a:r>
            <a:r>
              <a:rPr lang="en-US" sz="1300" kern="1200" dirty="0" smtClean="0">
                <a:solidFill>
                  <a:schemeClr val="tx1"/>
                </a:solidFill>
                <a:effectLst/>
                <a:latin typeface="Arial"/>
                <a:ea typeface="ＭＳ Ｐゴシック" pitchFamily="-105" charset="-128"/>
                <a:cs typeface="+mn-cs"/>
              </a:rPr>
              <a:t>(), rotate()…</a:t>
            </a:r>
          </a:p>
          <a:p>
            <a:r>
              <a:rPr lang="en-US" sz="1300" kern="1200" dirty="0" smtClean="0">
                <a:solidFill>
                  <a:schemeClr val="tx1"/>
                </a:solidFill>
                <a:effectLst/>
                <a:latin typeface="Arial"/>
                <a:ea typeface="ＭＳ Ｐゴシック" pitchFamily="-105" charset="-128"/>
                <a:cs typeface="+mn-cs"/>
              </a:rPr>
              <a:t>	- Media Queries – SASS allows media queries inside</a:t>
            </a:r>
            <a:r>
              <a:rPr lang="en-US" sz="1300" kern="1200" baseline="0" dirty="0" smtClean="0">
                <a:solidFill>
                  <a:schemeClr val="tx1"/>
                </a:solidFill>
                <a:effectLst/>
                <a:latin typeface="Arial"/>
                <a:ea typeface="ＭＳ Ｐゴシック" pitchFamily="-105" charset="-128"/>
                <a:cs typeface="+mn-cs"/>
              </a:rPr>
              <a:t> selectors - </a:t>
            </a:r>
            <a:r>
              <a:rPr lang="en-US" dirty="0" smtClean="0">
                <a:hlinkClick r:id="rId3"/>
              </a:rPr>
              <a:t>http://sass-lang.com/docs/yardoc/file.SASS_REFERENCE.html#media</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	- and more…</a:t>
            </a: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7</a:t>
            </a:fld>
            <a:endParaRPr lang="en-GB" dirty="0"/>
          </a:p>
        </p:txBody>
      </p:sp>
    </p:spTree>
    <p:extLst>
      <p:ext uri="{BB962C8B-B14F-4D97-AF65-F5344CB8AC3E}">
        <p14:creationId xmlns:p14="http://schemas.microsoft.com/office/powerpoint/2010/main" val="354633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kern="1200" dirty="0" smtClean="0">
                <a:solidFill>
                  <a:schemeClr val="tx1"/>
                </a:solidFill>
                <a:effectLst/>
                <a:latin typeface="Arial"/>
                <a:ea typeface="ＭＳ Ｐゴシック" pitchFamily="-105" charset="-128"/>
                <a:cs typeface="+mn-cs"/>
              </a:rPr>
              <a:t>Bad parts or what should we abandon or enhance somehow:</a:t>
            </a:r>
          </a:p>
          <a:p>
            <a:pPr lvl="0"/>
            <a:r>
              <a:rPr lang="en-US" sz="1300" kern="1200" dirty="0" smtClean="0">
                <a:solidFill>
                  <a:schemeClr val="tx1"/>
                </a:solidFill>
                <a:effectLst/>
                <a:latin typeface="Arial"/>
                <a:ea typeface="ＭＳ Ｐゴシック" pitchFamily="-105" charset="-128"/>
                <a:cs typeface="+mn-cs"/>
              </a:rPr>
              <a:t>-</a:t>
            </a:r>
            <a:r>
              <a:rPr lang="en-US" sz="1300" kern="1200" baseline="0" dirty="0" smtClean="0">
                <a:solidFill>
                  <a:schemeClr val="tx1"/>
                </a:solidFill>
                <a:effectLst/>
                <a:latin typeface="Arial"/>
                <a:ea typeface="ＭＳ Ｐゴシック" pitchFamily="-105" charset="-128"/>
                <a:cs typeface="+mn-cs"/>
              </a:rPr>
              <a:t> </a:t>
            </a:r>
            <a:r>
              <a:rPr lang="en-US" sz="1300" kern="1200" dirty="0" smtClean="0">
                <a:solidFill>
                  <a:schemeClr val="tx1"/>
                </a:solidFill>
                <a:effectLst/>
                <a:latin typeface="Arial"/>
                <a:ea typeface="ＭＳ Ｐゴシック" pitchFamily="-105" charset="-128"/>
                <a:cs typeface="+mn-cs"/>
              </a:rPr>
              <a:t>Variables !</a:t>
            </a:r>
          </a:p>
          <a:p>
            <a:pPr lvl="0"/>
            <a:r>
              <a:rPr lang="en-US" sz="1300" kern="1200" dirty="0" smtClean="0">
                <a:solidFill>
                  <a:schemeClr val="tx1"/>
                </a:solidFill>
                <a:effectLst/>
                <a:latin typeface="Arial"/>
                <a:ea typeface="ＭＳ Ｐゴシック" pitchFamily="-105" charset="-128"/>
                <a:cs typeface="+mn-cs"/>
              </a:rPr>
              <a:t>- </a:t>
            </a:r>
            <a:r>
              <a:rPr lang="en-US" sz="1300" kern="1200" dirty="0" err="1" smtClean="0">
                <a:solidFill>
                  <a:schemeClr val="tx1"/>
                </a:solidFill>
                <a:effectLst/>
                <a:latin typeface="Arial"/>
                <a:ea typeface="ＭＳ Ｐゴシック" pitchFamily="-105" charset="-128"/>
                <a:cs typeface="+mn-cs"/>
              </a:rPr>
              <a:t>Selecters</a:t>
            </a:r>
            <a:r>
              <a:rPr lang="en-US" sz="1300" kern="1200" dirty="0" smtClean="0">
                <a:solidFill>
                  <a:schemeClr val="tx1"/>
                </a:solidFill>
                <a:effectLst/>
                <a:latin typeface="Arial"/>
                <a:ea typeface="ＭＳ Ｐゴシック" pitchFamily="-105" charset="-128"/>
                <a:cs typeface="+mn-cs"/>
              </a:rPr>
              <a:t> vs. DRY</a:t>
            </a:r>
          </a:p>
          <a:p>
            <a:pPr lvl="0"/>
            <a:r>
              <a:rPr lang="en-US" sz="1300" kern="1200" dirty="0" smtClean="0">
                <a:solidFill>
                  <a:schemeClr val="tx1"/>
                </a:solidFill>
                <a:effectLst/>
                <a:latin typeface="Arial"/>
                <a:ea typeface="ＭＳ Ｐゴシック" pitchFamily="-105" charset="-128"/>
                <a:cs typeface="+mn-cs"/>
              </a:rPr>
              <a:t>- Modularity : many files === many HTTP requests</a:t>
            </a:r>
          </a:p>
          <a:p>
            <a:pPr lvl="0"/>
            <a:r>
              <a:rPr lang="en-US" sz="1300" kern="1200" dirty="0" smtClean="0">
                <a:solidFill>
                  <a:schemeClr val="tx1"/>
                </a:solidFill>
                <a:effectLst/>
                <a:latin typeface="Arial"/>
                <a:ea typeface="ＭＳ Ｐゴシック" pitchFamily="-105" charset="-128"/>
                <a:cs typeface="+mn-cs"/>
              </a:rPr>
              <a:t>- Functions : can’t write your owns</a:t>
            </a:r>
          </a:p>
          <a:p>
            <a:pPr lvl="0"/>
            <a:r>
              <a:rPr lang="en-US" sz="1300" kern="1200" dirty="0" smtClean="0">
                <a:solidFill>
                  <a:schemeClr val="tx1"/>
                </a:solidFill>
                <a:effectLst/>
                <a:latin typeface="Arial"/>
                <a:ea typeface="ＭＳ Ｐゴシック" pitchFamily="-105" charset="-128"/>
                <a:cs typeface="+mn-cs"/>
              </a:rPr>
              <a:t>- Separations of Concerns is almost impossible </a:t>
            </a:r>
          </a:p>
          <a:p>
            <a:pPr lvl="0"/>
            <a:r>
              <a:rPr lang="en-US" sz="1300" kern="1200" dirty="0" smtClean="0">
                <a:solidFill>
                  <a:schemeClr val="tx1"/>
                </a:solidFill>
                <a:effectLst/>
                <a:latin typeface="Arial"/>
                <a:ea typeface="ＭＳ Ｐゴシック" pitchFamily="-105" charset="-128"/>
                <a:cs typeface="+mn-cs"/>
              </a:rPr>
              <a:t>- CSS3 is great but vendors prefixing is NOT!</a:t>
            </a:r>
          </a:p>
          <a:p>
            <a:r>
              <a:rPr lang="en-US" sz="1300" kern="1200" dirty="0" smtClean="0">
                <a:solidFill>
                  <a:schemeClr val="tx1"/>
                </a:solidFill>
                <a:effectLst/>
                <a:latin typeface="Arial"/>
                <a:ea typeface="ＭＳ Ｐゴシック" pitchFamily="-105" charset="-128"/>
                <a:cs typeface="+mn-cs"/>
              </a:rPr>
              <a:t> </a:t>
            </a:r>
          </a:p>
          <a:p>
            <a:r>
              <a:rPr lang="en-US" sz="1300" kern="1200" dirty="0" smtClean="0">
                <a:solidFill>
                  <a:schemeClr val="tx1"/>
                </a:solidFill>
                <a:effectLst/>
                <a:latin typeface="Arial"/>
                <a:ea typeface="ＭＳ Ｐゴシック" pitchFamily="-105" charset="-128"/>
                <a:cs typeface="+mn-cs"/>
              </a:rPr>
              <a:t>- For a more complete experience with Sass, </a:t>
            </a:r>
            <a:r>
              <a:rPr lang="en-US" sz="1300" kern="1200" dirty="0" err="1" smtClean="0">
                <a:solidFill>
                  <a:schemeClr val="tx1"/>
                </a:solidFill>
                <a:effectLst/>
                <a:latin typeface="Arial"/>
                <a:ea typeface="ＭＳ Ｐゴシック" pitchFamily="-105" charset="-128"/>
                <a:cs typeface="+mn-cs"/>
              </a:rPr>
              <a:t>Webstorm</a:t>
            </a:r>
            <a:r>
              <a:rPr lang="en-US" sz="1300" kern="1200" dirty="0" smtClean="0">
                <a:solidFill>
                  <a:schemeClr val="tx1"/>
                </a:solidFill>
                <a:effectLst/>
                <a:latin typeface="Arial"/>
                <a:ea typeface="ＭＳ Ｐゴシック" pitchFamily="-105" charset="-128"/>
                <a:cs typeface="+mn-cs"/>
              </a:rPr>
              <a:t> support for </a:t>
            </a:r>
            <a:r>
              <a:rPr lang="en-US" sz="1300" b="1" kern="1200" dirty="0" smtClean="0">
                <a:solidFill>
                  <a:schemeClr val="tx1"/>
                </a:solidFill>
                <a:effectLst/>
                <a:latin typeface="Arial"/>
                <a:ea typeface="ＭＳ Ｐゴシック" pitchFamily="-105" charset="-128"/>
                <a:cs typeface="+mn-cs"/>
              </a:rPr>
              <a:t>Compass</a:t>
            </a:r>
            <a:r>
              <a:rPr lang="en-US" sz="1300" kern="1200" dirty="0" smtClean="0">
                <a:solidFill>
                  <a:schemeClr val="tx1"/>
                </a:solidFill>
                <a:effectLst/>
                <a:latin typeface="Arial"/>
                <a:ea typeface="ＭＳ Ｐゴシック" pitchFamily="-105" charset="-128"/>
                <a:cs typeface="+mn-cs"/>
              </a:rPr>
              <a:t>. It includes completion, resolving and finding usages for functions, </a:t>
            </a:r>
            <a:r>
              <a:rPr lang="en-US" sz="1300" kern="1200" dirty="0" err="1" smtClean="0">
                <a:solidFill>
                  <a:schemeClr val="tx1"/>
                </a:solidFill>
                <a:effectLst/>
                <a:latin typeface="Arial"/>
                <a:ea typeface="ＭＳ Ｐゴシック" pitchFamily="-105" charset="-128"/>
                <a:cs typeface="+mn-cs"/>
              </a:rPr>
              <a:t>mixins</a:t>
            </a:r>
            <a:r>
              <a:rPr lang="en-US" sz="1300" kern="1200" dirty="0" smtClean="0">
                <a:solidFill>
                  <a:schemeClr val="tx1"/>
                </a:solidFill>
                <a:effectLst/>
                <a:latin typeface="Arial"/>
                <a:ea typeface="ＭＳ Ｐゴシック" pitchFamily="-105" charset="-128"/>
                <a:cs typeface="+mn-cs"/>
              </a:rPr>
              <a:t> and variables from imported Compass files.</a:t>
            </a:r>
          </a:p>
          <a:p>
            <a:pPr lvl="0"/>
            <a:endParaRPr lang="en-US" sz="1300" kern="1200" dirty="0" smtClean="0">
              <a:solidFill>
                <a:schemeClr val="tx1"/>
              </a:solidFill>
              <a:effectLst/>
              <a:latin typeface="Arial"/>
              <a:ea typeface="ＭＳ Ｐゴシック" pitchFamily="-105" charset="-128"/>
              <a:cs typeface="+mn-cs"/>
            </a:endParaRPr>
          </a:p>
          <a:p>
            <a:endParaRPr lang="en-US" dirty="0"/>
          </a:p>
        </p:txBody>
      </p:sp>
      <p:sp>
        <p:nvSpPr>
          <p:cNvPr id="4" name="Slide Number Placeholder 3"/>
          <p:cNvSpPr>
            <a:spLocks noGrp="1"/>
          </p:cNvSpPr>
          <p:nvPr>
            <p:ph type="sldNum" sz="quarter" idx="10"/>
          </p:nvPr>
        </p:nvSpPr>
        <p:spPr/>
        <p:txBody>
          <a:bodyPr/>
          <a:lstStyle/>
          <a:p>
            <a:fld id="{712C5F9B-1DCD-403B-BFAD-F11458744473}" type="slidenum">
              <a:rPr lang="en-GB" smtClean="0"/>
              <a:pPr/>
              <a:t>8</a:t>
            </a:fld>
            <a:endParaRPr lang="en-GB" dirty="0"/>
          </a:p>
        </p:txBody>
      </p:sp>
    </p:spTree>
    <p:extLst>
      <p:ext uri="{BB962C8B-B14F-4D97-AF65-F5344CB8AC3E}">
        <p14:creationId xmlns:p14="http://schemas.microsoft.com/office/powerpoint/2010/main" val="7604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300" kern="1200" dirty="0" smtClean="0">
                <a:solidFill>
                  <a:schemeClr val="tx1"/>
                </a:solidFill>
                <a:effectLst/>
                <a:latin typeface="Arial"/>
                <a:ea typeface="ＭＳ Ｐゴシック" pitchFamily="-105" charset="-128"/>
                <a:cs typeface="+mn-cs"/>
              </a:rPr>
              <a:t>- power of preprocessors or fixing the bad parts:</a:t>
            </a:r>
          </a:p>
          <a:p>
            <a:r>
              <a:rPr lang="en-US" sz="1300" kern="1200" dirty="0" smtClean="0">
                <a:solidFill>
                  <a:schemeClr val="tx1"/>
                </a:solidFill>
                <a:effectLst/>
                <a:latin typeface="Arial"/>
                <a:ea typeface="ＭＳ Ｐゴシック" pitchFamily="-105" charset="-128"/>
                <a:cs typeface="+mn-cs"/>
              </a:rPr>
              <a:t>	- nesting: help avoiding the DRY effect</a:t>
            </a:r>
          </a:p>
          <a:p>
            <a:r>
              <a:rPr lang="en-US" sz="1300" kern="1200" dirty="0" smtClean="0">
                <a:solidFill>
                  <a:schemeClr val="tx1"/>
                </a:solidFill>
                <a:effectLst/>
                <a:latin typeface="Arial"/>
                <a:ea typeface="ＭＳ Ｐゴシック" pitchFamily="-105" charset="-128"/>
                <a:cs typeface="+mn-cs"/>
              </a:rPr>
              <a:t>	-variables: yes there are now variables that we can use as in other languages</a:t>
            </a:r>
          </a:p>
          <a:p>
            <a:r>
              <a:rPr lang="en-US" sz="1300" kern="1200" dirty="0" smtClean="0">
                <a:solidFill>
                  <a:schemeClr val="tx1"/>
                </a:solidFill>
                <a:effectLst/>
                <a:latin typeface="Arial"/>
                <a:ea typeface="ＭＳ Ｐゴシック" pitchFamily="-105" charset="-128"/>
                <a:cs typeface="+mn-cs"/>
              </a:rPr>
              <a:t>	- </a:t>
            </a:r>
            <a:r>
              <a:rPr lang="en-US" sz="1300" kern="1200" dirty="0" err="1" smtClean="0">
                <a:solidFill>
                  <a:schemeClr val="tx1"/>
                </a:solidFill>
                <a:effectLst/>
                <a:latin typeface="Arial"/>
                <a:ea typeface="ＭＳ Ｐゴシック" pitchFamily="-105" charset="-128"/>
                <a:cs typeface="+mn-cs"/>
              </a:rPr>
              <a:t>mixins</a:t>
            </a:r>
            <a:r>
              <a:rPr lang="en-US" sz="1300" kern="1200" dirty="0" smtClean="0">
                <a:solidFill>
                  <a:schemeClr val="tx1"/>
                </a:solidFill>
                <a:effectLst/>
                <a:latin typeface="Arial"/>
                <a:ea typeface="ＭＳ Ｐゴシック" pitchFamily="-105" charset="-128"/>
                <a:cs typeface="+mn-cs"/>
              </a:rPr>
              <a:t> – augment styles, help avoiding the WET and encourage DRY - </a:t>
            </a:r>
            <a:r>
              <a:rPr lang="en-US" dirty="0" smtClean="0">
                <a:hlinkClick r:id="rId3"/>
              </a:rPr>
              <a:t>http://sachagreif.com/useful-sass-mixins/</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	- functions – yes! return </a:t>
            </a:r>
            <a:r>
              <a:rPr lang="en-US" sz="1300" kern="1200" dirty="0" smtClean="0">
                <a:solidFill>
                  <a:schemeClr val="tx1"/>
                </a:solidFill>
                <a:effectLst/>
                <a:latin typeface="Arial"/>
                <a:ea typeface="ＭＳ Ｐゴシック" pitchFamily="-105" charset="-128"/>
                <a:cs typeface="+mn-cs"/>
              </a:rPr>
              <a:t>values - </a:t>
            </a:r>
            <a:r>
              <a:rPr lang="en-US" sz="1300" b="1" i="0" kern="1200" dirty="0" smtClean="0">
                <a:solidFill>
                  <a:schemeClr val="tx1"/>
                </a:solidFill>
                <a:effectLst/>
                <a:latin typeface="Arial"/>
                <a:ea typeface="ＭＳ Ｐゴシック" pitchFamily="-105" charset="-128"/>
                <a:cs typeface="+mn-cs"/>
              </a:rPr>
              <a:t>Function Directives</a:t>
            </a:r>
            <a:r>
              <a:rPr lang="en-US" sz="1300" b="1" i="0" kern="1200" baseline="0" dirty="0" smtClean="0">
                <a:solidFill>
                  <a:schemeClr val="tx1"/>
                </a:solidFill>
                <a:effectLst/>
                <a:latin typeface="Arial"/>
                <a:ea typeface="ＭＳ Ｐゴシック" pitchFamily="-105" charset="-128"/>
                <a:cs typeface="+mn-cs"/>
              </a:rPr>
              <a:t> - </a:t>
            </a:r>
            <a:r>
              <a:rPr lang="en-US" sz="1300" b="0" i="0" kern="1200" dirty="0" smtClean="0">
                <a:solidFill>
                  <a:schemeClr val="tx1"/>
                </a:solidFill>
                <a:effectLst/>
                <a:latin typeface="Arial"/>
                <a:ea typeface="ＭＳ Ｐゴシック" pitchFamily="-105" charset="-128"/>
                <a:cs typeface="+mn-cs"/>
              </a:rPr>
              <a:t>It is possible to define your own functions in sass and use them in any value or script context. For example:</a:t>
            </a:r>
            <a:r>
              <a:rPr lang="en-US" sz="1300" b="0" i="0" kern="1200" baseline="0" dirty="0" smtClean="0">
                <a:solidFill>
                  <a:schemeClr val="tx1"/>
                </a:solidFill>
                <a:effectLst/>
                <a:latin typeface="Arial"/>
                <a:ea typeface="ＭＳ Ｐゴシック" pitchFamily="-105" charset="-128"/>
                <a:cs typeface="+mn-cs"/>
              </a:rPr>
              <a:t> </a:t>
            </a:r>
            <a:r>
              <a:rPr lang="en-US" dirty="0" smtClean="0"/>
              <a:t>$grid-width: 40px; $gutter-width: 10px; @function grid-width($n) { @return $n * $grid-width + ($n - 1) * $gutter-width; } #sidebar { width: grid-width(5); }</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	- inheritance: @extend is at selectors what @</a:t>
            </a:r>
            <a:r>
              <a:rPr lang="en-US" sz="1300" kern="1200" dirty="0" err="1" smtClean="0">
                <a:solidFill>
                  <a:schemeClr val="tx1"/>
                </a:solidFill>
                <a:effectLst/>
                <a:latin typeface="Arial"/>
                <a:ea typeface="ＭＳ Ｐゴシック" pitchFamily="-105" charset="-128"/>
                <a:cs typeface="+mn-cs"/>
              </a:rPr>
              <a:t>mixin</a:t>
            </a:r>
            <a:r>
              <a:rPr lang="en-US" sz="1300" kern="1200" dirty="0" smtClean="0">
                <a:solidFill>
                  <a:schemeClr val="tx1"/>
                </a:solidFill>
                <a:effectLst/>
                <a:latin typeface="Arial"/>
                <a:ea typeface="ＭＳ Ｐゴシック" pitchFamily="-105" charset="-128"/>
                <a:cs typeface="+mn-cs"/>
              </a:rPr>
              <a:t> is for styles - </a:t>
            </a:r>
            <a:r>
              <a:rPr lang="en-US" dirty="0" smtClean="0">
                <a:hlinkClick r:id="rId4"/>
              </a:rPr>
              <a:t>http://sass-lang.com/docs/yardoc/file.SASS_REFERENCE.html#extend</a:t>
            </a:r>
            <a:endParaRPr lang="en-US" sz="1300" kern="1200" dirty="0" smtClean="0">
              <a:solidFill>
                <a:schemeClr val="tx1"/>
              </a:solidFill>
              <a:effectLst/>
              <a:latin typeface="Arial"/>
              <a:ea typeface="ＭＳ Ｐゴシック" pitchFamily="-105" charset="-128"/>
              <a:cs typeface="+mn-cs"/>
            </a:endParaRPr>
          </a:p>
          <a:p>
            <a:r>
              <a:rPr lang="en-US" sz="1300" kern="1200" dirty="0" smtClean="0">
                <a:solidFill>
                  <a:schemeClr val="tx1"/>
                </a:solidFill>
                <a:effectLst/>
                <a:latin typeface="Arial"/>
                <a:ea typeface="ＭＳ Ｐゴシック" pitchFamily="-105" charset="-128"/>
                <a:cs typeface="+mn-cs"/>
              </a:rPr>
              <a:t>	- imports: helps modularity </a:t>
            </a:r>
          </a:p>
          <a:p>
            <a:r>
              <a:rPr lang="en-US" sz="1300" kern="1200" dirty="0" smtClean="0">
                <a:solidFill>
                  <a:schemeClr val="tx1"/>
                </a:solidFill>
                <a:effectLst/>
                <a:latin typeface="Arial"/>
                <a:ea typeface="ＭＳ Ｐゴシック" pitchFamily="-105" charset="-128"/>
                <a:cs typeface="+mn-cs"/>
              </a:rPr>
              <a:t>	- Separation of Concerns: </a:t>
            </a:r>
            <a:r>
              <a:rPr lang="en-US" sz="1300" kern="1200" dirty="0" err="1" smtClean="0">
                <a:solidFill>
                  <a:schemeClr val="tx1"/>
                </a:solidFill>
                <a:effectLst/>
                <a:latin typeface="Arial"/>
                <a:ea typeface="ＭＳ Ｐゴシック" pitchFamily="-105" charset="-128"/>
                <a:cs typeface="+mn-cs"/>
              </a:rPr>
              <a:t>Mixins</a:t>
            </a:r>
            <a:r>
              <a:rPr lang="en-US" sz="1300" kern="1200" dirty="0" smtClean="0">
                <a:solidFill>
                  <a:schemeClr val="tx1"/>
                </a:solidFill>
                <a:effectLst/>
                <a:latin typeface="Arial"/>
                <a:ea typeface="ＭＳ Ｐゴシック" pitchFamily="-105" charset="-128"/>
                <a:cs typeface="+mn-cs"/>
              </a:rPr>
              <a:t> &amp; Inheritance</a:t>
            </a:r>
          </a:p>
          <a:p>
            <a:r>
              <a:rPr lang="en-US" sz="1300" kern="1200" dirty="0" smtClean="0">
                <a:solidFill>
                  <a:schemeClr val="tx1"/>
                </a:solidFill>
                <a:effectLst/>
                <a:latin typeface="Arial"/>
                <a:ea typeface="ＭＳ Ｐゴシック" pitchFamily="-105" charset="-128"/>
                <a:cs typeface="+mn-cs"/>
              </a:rPr>
              <a:t>	- CSS3 vs. Vendors prefixing: Compass!</a:t>
            </a:r>
          </a:p>
          <a:p>
            <a:endParaRPr lang="en-US" sz="1300" kern="1200" dirty="0" smtClean="0">
              <a:solidFill>
                <a:schemeClr val="tx1"/>
              </a:solidFill>
              <a:effectLst/>
              <a:latin typeface="Arial"/>
              <a:ea typeface="ＭＳ Ｐゴシック" pitchFamily="-105" charset="-128"/>
              <a:cs typeface="+mn-cs"/>
            </a:endParaRPr>
          </a:p>
          <a:p>
            <a:r>
              <a:rPr lang="en-US" sz="1300" b="0" i="0" kern="1200" dirty="0" smtClean="0">
                <a:solidFill>
                  <a:schemeClr val="tx1"/>
                </a:solidFill>
                <a:effectLst/>
                <a:latin typeface="Arial"/>
                <a:ea typeface="ＭＳ Ｐゴシック" pitchFamily="-105" charset="-128"/>
                <a:cs typeface="+mn-cs"/>
              </a:rPr>
              <a:t>Finally, @media queries can contain </a:t>
            </a:r>
            <a:r>
              <a:rPr lang="en-US" sz="1300" b="0" i="0" kern="1200" dirty="0" err="1" smtClean="0">
                <a:solidFill>
                  <a:schemeClr val="tx1"/>
                </a:solidFill>
                <a:effectLst/>
                <a:latin typeface="Arial"/>
                <a:ea typeface="ＭＳ Ｐゴシック" pitchFamily="-105" charset="-128"/>
                <a:cs typeface="+mn-cs"/>
              </a:rPr>
              <a:t>SassScript</a:t>
            </a:r>
            <a:r>
              <a:rPr lang="en-US" sz="1300" b="0" i="0" kern="1200" dirty="0" smtClean="0">
                <a:solidFill>
                  <a:schemeClr val="tx1"/>
                </a:solidFill>
                <a:effectLst/>
                <a:latin typeface="Arial"/>
                <a:ea typeface="ＭＳ Ｐゴシック" pitchFamily="-105" charset="-128"/>
                <a:cs typeface="+mn-cs"/>
              </a:rPr>
              <a:t> expressions (including variables, functions, and operators) in place of the feature names and feature values. For example:</a:t>
            </a:r>
          </a:p>
          <a:p>
            <a:r>
              <a:rPr lang="en-US" dirty="0" smtClean="0"/>
              <a:t>$media: screen;</a:t>
            </a:r>
          </a:p>
          <a:p>
            <a:r>
              <a:rPr lang="en-US" dirty="0" smtClean="0"/>
              <a:t>$feature: -</a:t>
            </a:r>
            <a:r>
              <a:rPr lang="en-US" dirty="0" err="1" smtClean="0"/>
              <a:t>webkit</a:t>
            </a:r>
            <a:r>
              <a:rPr lang="en-US" dirty="0" smtClean="0"/>
              <a:t>-min-device-pixel-ratio;</a:t>
            </a:r>
          </a:p>
          <a:p>
            <a:r>
              <a:rPr lang="en-US" dirty="0" smtClean="0"/>
              <a:t>$value: 1.5;</a:t>
            </a:r>
          </a:p>
          <a:p>
            <a:r>
              <a:rPr lang="en-US" dirty="0" smtClean="0"/>
              <a:t>@media #{$media} and ($feature: $value) { .sidebar { width: 500px; } }</a:t>
            </a:r>
            <a:endParaRPr lang="en-US" sz="1300" kern="1200" dirty="0" smtClean="0">
              <a:solidFill>
                <a:schemeClr val="tx1"/>
              </a:solidFill>
              <a:effectLst/>
              <a:latin typeface="Arial"/>
              <a:ea typeface="ＭＳ Ｐゴシック" pitchFamily="-105" charset="-128"/>
              <a:cs typeface="+mn-cs"/>
            </a:endParaRPr>
          </a:p>
          <a:p>
            <a:endParaRPr lang="en-US" sz="1300" kern="1200" dirty="0" smtClean="0">
              <a:solidFill>
                <a:schemeClr val="tx1"/>
              </a:solidFill>
              <a:effectLst/>
              <a:latin typeface="Arial"/>
              <a:ea typeface="ＭＳ Ｐゴシック" pitchFamily="-105" charset="-128"/>
              <a:cs typeface="+mn-cs"/>
            </a:endParaRPr>
          </a:p>
          <a:p>
            <a:r>
              <a:rPr lang="en-US" sz="1300" b="0" i="0" kern="1200" dirty="0" smtClean="0">
                <a:solidFill>
                  <a:schemeClr val="tx1"/>
                </a:solidFill>
                <a:effectLst/>
                <a:latin typeface="Arial"/>
                <a:ea typeface="ＭＳ Ｐゴシック" pitchFamily="-105" charset="-128"/>
                <a:cs typeface="+mn-cs"/>
              </a:rPr>
              <a:t>Separation of concerns:</a:t>
            </a:r>
          </a:p>
          <a:p>
            <a:pPr rtl="0"/>
            <a:r>
              <a:rPr lang="en-US" sz="1300" b="0" i="0" kern="1200" dirty="0" smtClean="0">
                <a:solidFill>
                  <a:schemeClr val="tx1"/>
                </a:solidFill>
                <a:effectLst/>
                <a:latin typeface="Arial"/>
                <a:ea typeface="ＭＳ Ｐゴシック" pitchFamily="-105" charset="-128"/>
                <a:cs typeface="+mn-cs"/>
              </a:rPr>
              <a:t>In </a:t>
            </a:r>
            <a:r>
              <a:rPr lang="en-US" sz="1300" b="0" i="0" u="none" strike="noStrike" kern="1200" dirty="0" smtClean="0">
                <a:solidFill>
                  <a:schemeClr val="tx1"/>
                </a:solidFill>
                <a:effectLst/>
                <a:latin typeface="Arial"/>
                <a:ea typeface="ＭＳ Ｐゴシック" pitchFamily="-105" charset="-128"/>
                <a:cs typeface="+mn-cs"/>
                <a:hlinkClick r:id="rId5" tooltip="Computer science"/>
              </a:rPr>
              <a:t>computer science</a:t>
            </a:r>
            <a:r>
              <a:rPr lang="en-US" sz="1300" b="0" i="0" kern="1200" dirty="0" smtClean="0">
                <a:solidFill>
                  <a:schemeClr val="tx1"/>
                </a:solidFill>
                <a:effectLst/>
                <a:latin typeface="Arial"/>
                <a:ea typeface="ＭＳ Ｐゴシック" pitchFamily="-105" charset="-128"/>
                <a:cs typeface="+mn-cs"/>
              </a:rPr>
              <a:t>, </a:t>
            </a:r>
            <a:r>
              <a:rPr lang="en-US" sz="1300" b="1" i="0" kern="1200" dirty="0" smtClean="0">
                <a:solidFill>
                  <a:schemeClr val="tx1"/>
                </a:solidFill>
                <a:effectLst/>
                <a:latin typeface="Arial"/>
                <a:ea typeface="ＭＳ Ｐゴシック" pitchFamily="-105" charset="-128"/>
                <a:cs typeface="+mn-cs"/>
              </a:rPr>
              <a:t>separation of concerns</a:t>
            </a:r>
            <a:r>
              <a:rPr lang="en-US" sz="1300" b="0" i="0" kern="1200" dirty="0" smtClean="0">
                <a:solidFill>
                  <a:schemeClr val="tx1"/>
                </a:solidFill>
                <a:effectLst/>
                <a:latin typeface="Arial"/>
                <a:ea typeface="ＭＳ Ｐゴシック" pitchFamily="-105" charset="-128"/>
                <a:cs typeface="+mn-cs"/>
              </a:rPr>
              <a:t> (</a:t>
            </a:r>
            <a:r>
              <a:rPr lang="en-US" sz="1300" b="1" i="0" kern="1200" dirty="0" err="1" smtClean="0">
                <a:solidFill>
                  <a:schemeClr val="tx1"/>
                </a:solidFill>
                <a:effectLst/>
                <a:latin typeface="Arial"/>
                <a:ea typeface="ＭＳ Ｐゴシック" pitchFamily="-105" charset="-128"/>
                <a:cs typeface="+mn-cs"/>
              </a:rPr>
              <a:t>SoC</a:t>
            </a:r>
            <a:r>
              <a:rPr lang="en-US" sz="1300" b="0" i="0" kern="1200" dirty="0" smtClean="0">
                <a:solidFill>
                  <a:schemeClr val="tx1"/>
                </a:solidFill>
                <a:effectLst/>
                <a:latin typeface="Arial"/>
                <a:ea typeface="ＭＳ Ｐゴシック" pitchFamily="-105" charset="-128"/>
                <a:cs typeface="+mn-cs"/>
              </a:rPr>
              <a:t>) is a design principle for separating a </a:t>
            </a:r>
            <a:r>
              <a:rPr lang="en-US" sz="1300" b="0" i="0" u="none" strike="noStrike" kern="1200" dirty="0" smtClean="0">
                <a:solidFill>
                  <a:schemeClr val="tx1"/>
                </a:solidFill>
                <a:effectLst/>
                <a:latin typeface="Arial"/>
                <a:ea typeface="ＭＳ Ｐゴシック" pitchFamily="-105" charset="-128"/>
                <a:cs typeface="+mn-cs"/>
                <a:hlinkClick r:id="rId6" tooltip="Computer program"/>
              </a:rPr>
              <a:t>computer program</a:t>
            </a:r>
            <a:r>
              <a:rPr lang="en-US" sz="1300" b="0" i="0" kern="1200" dirty="0" smtClean="0">
                <a:solidFill>
                  <a:schemeClr val="tx1"/>
                </a:solidFill>
                <a:effectLst/>
                <a:latin typeface="Arial"/>
                <a:ea typeface="ＭＳ Ｐゴシック" pitchFamily="-105" charset="-128"/>
                <a:cs typeface="+mn-cs"/>
              </a:rPr>
              <a:t> into distinct sections, such that each section addresses a separate </a:t>
            </a:r>
            <a:r>
              <a:rPr lang="en-US" sz="1300" b="0" i="0" u="none" strike="noStrike" kern="1200" dirty="0" smtClean="0">
                <a:solidFill>
                  <a:schemeClr val="tx1"/>
                </a:solidFill>
                <a:effectLst/>
                <a:latin typeface="Arial"/>
                <a:ea typeface="ＭＳ Ｐゴシック" pitchFamily="-105" charset="-128"/>
                <a:cs typeface="+mn-cs"/>
                <a:hlinkClick r:id="rId7" tooltip="Concern (computer science)"/>
              </a:rPr>
              <a:t>concern</a:t>
            </a:r>
            <a:r>
              <a:rPr lang="en-US" sz="1300" b="0" i="0" kern="1200" dirty="0" smtClean="0">
                <a:solidFill>
                  <a:schemeClr val="tx1"/>
                </a:solidFill>
                <a:effectLst/>
                <a:latin typeface="Arial"/>
                <a:ea typeface="ＭＳ Ｐゴシック" pitchFamily="-105" charset="-128"/>
                <a:cs typeface="+mn-cs"/>
              </a:rPr>
              <a:t>. A concern is a set of information that affects the code of a computer program. A concern can be as general as the details of the hardware the code is being optimized for, or as specific as the name of a class to instantiate. A program that embodies </a:t>
            </a:r>
            <a:r>
              <a:rPr lang="en-US" sz="1300" b="0" i="0" kern="1200" dirty="0" err="1" smtClean="0">
                <a:solidFill>
                  <a:schemeClr val="tx1"/>
                </a:solidFill>
                <a:effectLst/>
                <a:latin typeface="Arial"/>
                <a:ea typeface="ＭＳ Ｐゴシック" pitchFamily="-105" charset="-128"/>
                <a:cs typeface="+mn-cs"/>
              </a:rPr>
              <a:t>SoC</a:t>
            </a:r>
            <a:r>
              <a:rPr lang="en-US" sz="1300" b="0" i="0" kern="1200" dirty="0" smtClean="0">
                <a:solidFill>
                  <a:schemeClr val="tx1"/>
                </a:solidFill>
                <a:effectLst/>
                <a:latin typeface="Arial"/>
                <a:ea typeface="ＭＳ Ｐゴシック" pitchFamily="-105" charset="-128"/>
                <a:cs typeface="+mn-cs"/>
              </a:rPr>
              <a:t> well is called a </a:t>
            </a:r>
            <a:r>
              <a:rPr lang="en-US" sz="1300" b="0" i="0" u="none" strike="noStrike" kern="1200" dirty="0" smtClean="0">
                <a:solidFill>
                  <a:schemeClr val="tx1"/>
                </a:solidFill>
                <a:effectLst/>
                <a:latin typeface="Arial"/>
                <a:ea typeface="ＭＳ Ｐゴシック" pitchFamily="-105" charset="-128"/>
                <a:cs typeface="+mn-cs"/>
                <a:hlinkClick r:id="rId8" tooltip="Modularity (programming)"/>
              </a:rPr>
              <a:t>modular</a:t>
            </a:r>
            <a:r>
              <a:rPr lang="en-US" sz="1300" b="0" i="0" u="none" strike="noStrike" kern="1200" baseline="30000" dirty="0" smtClean="0">
                <a:solidFill>
                  <a:schemeClr val="tx1"/>
                </a:solidFill>
                <a:effectLst/>
                <a:latin typeface="Arial"/>
                <a:ea typeface="ＭＳ Ｐゴシック" pitchFamily="-105" charset="-128"/>
                <a:cs typeface="+mn-cs"/>
                <a:hlinkClick r:id="rId9"/>
              </a:rPr>
              <a:t>[1]</a:t>
            </a:r>
            <a:r>
              <a:rPr lang="en-US" sz="1300" b="0" i="0" kern="1200" dirty="0" smtClean="0">
                <a:solidFill>
                  <a:schemeClr val="tx1"/>
                </a:solidFill>
                <a:effectLst/>
                <a:latin typeface="Arial"/>
                <a:ea typeface="ＭＳ Ｐゴシック" pitchFamily="-105" charset="-128"/>
                <a:cs typeface="+mn-cs"/>
              </a:rPr>
              <a:t> program. Modularity, and hence separation of concerns, is achieved by </a:t>
            </a:r>
            <a:r>
              <a:rPr lang="en-US" sz="1300" b="0" i="0" u="none" strike="noStrike" kern="1200" dirty="0" smtClean="0">
                <a:solidFill>
                  <a:schemeClr val="tx1"/>
                </a:solidFill>
                <a:effectLst/>
                <a:latin typeface="Arial"/>
                <a:ea typeface="ＭＳ Ｐゴシック" pitchFamily="-105" charset="-128"/>
                <a:cs typeface="+mn-cs"/>
                <a:hlinkClick r:id="rId10" tooltip="Encapsulation (computer science)"/>
              </a:rPr>
              <a:t>encapsulating</a:t>
            </a:r>
            <a:r>
              <a:rPr lang="en-US" sz="1300" b="0" i="0" kern="1200" dirty="0" smtClean="0">
                <a:solidFill>
                  <a:schemeClr val="tx1"/>
                </a:solidFill>
                <a:effectLst/>
                <a:latin typeface="Arial"/>
                <a:ea typeface="ＭＳ Ｐゴシック" pitchFamily="-105" charset="-128"/>
                <a:cs typeface="+mn-cs"/>
              </a:rPr>
              <a:t> information inside a section of code that has a well defined interface. Encapsulation is a means of </a:t>
            </a:r>
            <a:r>
              <a:rPr lang="en-US" sz="1300" b="0" i="0" u="none" strike="noStrike" kern="1200" dirty="0" smtClean="0">
                <a:solidFill>
                  <a:schemeClr val="tx1"/>
                </a:solidFill>
                <a:effectLst/>
                <a:latin typeface="Arial"/>
                <a:ea typeface="ＭＳ Ｐゴシック" pitchFamily="-105" charset="-128"/>
                <a:cs typeface="+mn-cs"/>
                <a:hlinkClick r:id="rId11" tooltip="Information hiding"/>
              </a:rPr>
              <a:t>information hiding</a:t>
            </a:r>
            <a:r>
              <a:rPr lang="en-US" sz="1300" b="0" i="0" kern="1200" dirty="0" smtClean="0">
                <a:solidFill>
                  <a:schemeClr val="tx1"/>
                </a:solidFill>
                <a:effectLst/>
                <a:latin typeface="Arial"/>
                <a:ea typeface="ＭＳ Ｐゴシック" pitchFamily="-105" charset="-128"/>
                <a:cs typeface="+mn-cs"/>
              </a:rPr>
              <a:t>.</a:t>
            </a:r>
            <a:r>
              <a:rPr lang="en-US" sz="1300" b="0" i="0" u="none" strike="noStrike" kern="1200" baseline="30000" dirty="0" smtClean="0">
                <a:solidFill>
                  <a:schemeClr val="tx1"/>
                </a:solidFill>
                <a:effectLst/>
                <a:latin typeface="Arial"/>
                <a:ea typeface="ＭＳ Ｐゴシック" pitchFamily="-105" charset="-128"/>
                <a:cs typeface="+mn-cs"/>
                <a:hlinkClick r:id="rId12"/>
              </a:rPr>
              <a:t>[2]</a:t>
            </a:r>
            <a:r>
              <a:rPr lang="en-US" sz="1300" b="0" i="0" kern="1200" dirty="0" smtClean="0">
                <a:solidFill>
                  <a:schemeClr val="tx1"/>
                </a:solidFill>
                <a:effectLst/>
                <a:latin typeface="Arial"/>
                <a:ea typeface="ＭＳ Ｐゴシック" pitchFamily="-105" charset="-128"/>
                <a:cs typeface="+mn-cs"/>
              </a:rPr>
              <a:t> Layered designs in information systems are another embodiment of separation of concerns (e.g., presentation layer, business logic layer, data access layer, database layer).</a:t>
            </a:r>
            <a:r>
              <a:rPr lang="en-US" sz="1300" b="0" i="0" u="none" strike="noStrike" kern="1200" baseline="30000" dirty="0" smtClean="0">
                <a:solidFill>
                  <a:schemeClr val="tx1"/>
                </a:solidFill>
                <a:effectLst/>
                <a:latin typeface="Arial"/>
                <a:ea typeface="ＭＳ Ｐゴシック" pitchFamily="-105" charset="-128"/>
                <a:cs typeface="+mn-cs"/>
                <a:hlinkClick r:id="rId13"/>
              </a:rPr>
              <a:t>[3]</a:t>
            </a:r>
            <a:endParaRPr lang="en-US" sz="1300" b="0" i="0" kern="1200" dirty="0" smtClean="0">
              <a:solidFill>
                <a:schemeClr val="tx1"/>
              </a:solidFill>
              <a:effectLst/>
              <a:latin typeface="Arial"/>
              <a:ea typeface="ＭＳ Ｐゴシック" pitchFamily="-105" charset="-128"/>
              <a:cs typeface="+mn-cs"/>
            </a:endParaRPr>
          </a:p>
          <a:p>
            <a:pPr rtl="0"/>
            <a:r>
              <a:rPr lang="en-US" sz="1300" b="0" i="0" kern="1200" dirty="0" smtClean="0">
                <a:solidFill>
                  <a:schemeClr val="tx1"/>
                </a:solidFill>
                <a:effectLst/>
                <a:latin typeface="Arial"/>
                <a:ea typeface="ＭＳ Ｐゴシック" pitchFamily="-105" charset="-128"/>
                <a:cs typeface="+mn-cs"/>
              </a:rPr>
              <a:t>The value of separation of concerns is simplifying development and maintenance of computer programs. When concerns are well separated, individual sections can be developed and updated independently. Of especial value is the ability to later improve or modify one section of code without having to know the details of other sections, and without having to make corresponding changes to those sections.</a:t>
            </a:r>
          </a:p>
        </p:txBody>
      </p:sp>
      <p:sp>
        <p:nvSpPr>
          <p:cNvPr id="4" name="Slide Number Placeholder 3"/>
          <p:cNvSpPr>
            <a:spLocks noGrp="1"/>
          </p:cNvSpPr>
          <p:nvPr>
            <p:ph type="sldNum" sz="quarter" idx="10"/>
          </p:nvPr>
        </p:nvSpPr>
        <p:spPr/>
        <p:txBody>
          <a:bodyPr/>
          <a:lstStyle/>
          <a:p>
            <a:fld id="{712C5F9B-1DCD-403B-BFAD-F11458744473}" type="slidenum">
              <a:rPr lang="en-GB" smtClean="0"/>
              <a:pPr/>
              <a:t>9</a:t>
            </a:fld>
            <a:endParaRPr lang="en-GB" dirty="0"/>
          </a:p>
        </p:txBody>
      </p:sp>
    </p:spTree>
    <p:extLst>
      <p:ext uri="{BB962C8B-B14F-4D97-AF65-F5344CB8AC3E}">
        <p14:creationId xmlns:p14="http://schemas.microsoft.com/office/powerpoint/2010/main" val="4164619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8413" y="1896138"/>
            <a:ext cx="6640910" cy="1470025"/>
          </a:xfrm>
          <a:prstGeom prst="rect">
            <a:avLst/>
          </a:prstGeom>
        </p:spPr>
        <p:txBody>
          <a:bodyPr lIns="95786" tIns="47893" rIns="95786" bIns="47893" anchor="b"/>
          <a:lstStyle>
            <a:lvl1pPr>
              <a:lnSpc>
                <a:spcPts val="5400"/>
              </a:lnSpc>
              <a:defRPr sz="5000" b="1">
                <a:solidFill>
                  <a:srgbClr val="EC7800"/>
                </a:solidFill>
                <a:latin typeface="Calibri" pitchFamily="34" charset="0"/>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1074" y="3372346"/>
            <a:ext cx="6641839" cy="1219532"/>
          </a:xfrm>
          <a:prstGeom prst="rect">
            <a:avLst/>
          </a:prstGeom>
        </p:spPr>
        <p:txBody>
          <a:bodyPr lIns="95786" tIns="47893" rIns="95786" bIns="47893"/>
          <a:lstStyle>
            <a:lvl1pPr marL="0" indent="0" algn="l">
              <a:lnSpc>
                <a:spcPts val="2400"/>
              </a:lnSpc>
              <a:buNone/>
              <a:defRPr sz="2000">
                <a:solidFill>
                  <a:srgbClr val="55626A"/>
                </a:solidFill>
                <a:latin typeface="+mj-lt"/>
                <a:cs typeface="Arial"/>
              </a:defRPr>
            </a:lvl1pPr>
            <a:lvl2pPr marL="478928" indent="0" algn="ctr">
              <a:buNone/>
              <a:defRPr>
                <a:solidFill>
                  <a:schemeClr val="tx1">
                    <a:tint val="75000"/>
                  </a:schemeClr>
                </a:solidFill>
              </a:defRPr>
            </a:lvl2pPr>
            <a:lvl3pPr marL="957856" indent="0" algn="ctr">
              <a:buNone/>
              <a:defRPr>
                <a:solidFill>
                  <a:schemeClr val="tx1">
                    <a:tint val="75000"/>
                  </a:schemeClr>
                </a:solidFill>
              </a:defRPr>
            </a:lvl3pPr>
            <a:lvl4pPr marL="1436784" indent="0" algn="ctr">
              <a:buNone/>
              <a:defRPr>
                <a:solidFill>
                  <a:schemeClr val="tx1">
                    <a:tint val="75000"/>
                  </a:schemeClr>
                </a:solidFill>
              </a:defRPr>
            </a:lvl4pPr>
            <a:lvl5pPr marL="1915712" indent="0" algn="ctr">
              <a:buNone/>
              <a:defRPr>
                <a:solidFill>
                  <a:schemeClr val="tx1">
                    <a:tint val="75000"/>
                  </a:schemeClr>
                </a:solidFill>
              </a:defRPr>
            </a:lvl5pPr>
            <a:lvl6pPr marL="2394640" indent="0" algn="ctr">
              <a:buNone/>
              <a:defRPr>
                <a:solidFill>
                  <a:schemeClr val="tx1">
                    <a:tint val="75000"/>
                  </a:schemeClr>
                </a:solidFill>
              </a:defRPr>
            </a:lvl6pPr>
            <a:lvl7pPr marL="2873567" indent="0" algn="ctr">
              <a:buNone/>
              <a:defRPr>
                <a:solidFill>
                  <a:schemeClr val="tx1">
                    <a:tint val="75000"/>
                  </a:schemeClr>
                </a:solidFill>
              </a:defRPr>
            </a:lvl7pPr>
            <a:lvl8pPr marL="3352496" indent="0" algn="ctr">
              <a:buNone/>
              <a:defRPr>
                <a:solidFill>
                  <a:schemeClr val="tx1">
                    <a:tint val="75000"/>
                  </a:schemeClr>
                </a:solidFill>
              </a:defRPr>
            </a:lvl8pPr>
            <a:lvl9pPr marL="3831423"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1545417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8413" y="1896138"/>
            <a:ext cx="6640910" cy="1470025"/>
          </a:xfrm>
          <a:prstGeom prst="rect">
            <a:avLst/>
          </a:prstGeom>
        </p:spPr>
        <p:txBody>
          <a:bodyPr lIns="95786" tIns="47893" rIns="95786" bIns="47893" anchor="b"/>
          <a:lstStyle>
            <a:lvl1pPr>
              <a:lnSpc>
                <a:spcPts val="5400"/>
              </a:lnSpc>
              <a:defRPr sz="5000" b="1">
                <a:solidFill>
                  <a:srgbClr val="EC7800"/>
                </a:solidFill>
                <a:latin typeface="Calibri" pitchFamily="34" charset="0"/>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1074" y="3372346"/>
            <a:ext cx="6641839" cy="512688"/>
          </a:xfrm>
          <a:prstGeom prst="rect">
            <a:avLst/>
          </a:prstGeom>
        </p:spPr>
        <p:txBody>
          <a:bodyPr lIns="95786" tIns="47893" rIns="95786" bIns="47893"/>
          <a:lstStyle>
            <a:lvl1pPr marL="0" indent="0" algn="l">
              <a:lnSpc>
                <a:spcPts val="2400"/>
              </a:lnSpc>
              <a:buNone/>
              <a:defRPr sz="2000">
                <a:solidFill>
                  <a:srgbClr val="55626A"/>
                </a:solidFill>
                <a:latin typeface="+mj-lt"/>
                <a:cs typeface="Arial"/>
              </a:defRPr>
            </a:lvl1pPr>
            <a:lvl2pPr marL="478928" indent="0" algn="ctr">
              <a:buNone/>
              <a:defRPr>
                <a:solidFill>
                  <a:schemeClr val="tx1">
                    <a:tint val="75000"/>
                  </a:schemeClr>
                </a:solidFill>
              </a:defRPr>
            </a:lvl2pPr>
            <a:lvl3pPr marL="957856" indent="0" algn="ctr">
              <a:buNone/>
              <a:defRPr>
                <a:solidFill>
                  <a:schemeClr val="tx1">
                    <a:tint val="75000"/>
                  </a:schemeClr>
                </a:solidFill>
              </a:defRPr>
            </a:lvl3pPr>
            <a:lvl4pPr marL="1436784" indent="0" algn="ctr">
              <a:buNone/>
              <a:defRPr>
                <a:solidFill>
                  <a:schemeClr val="tx1">
                    <a:tint val="75000"/>
                  </a:schemeClr>
                </a:solidFill>
              </a:defRPr>
            </a:lvl4pPr>
            <a:lvl5pPr marL="1915712" indent="0" algn="ctr">
              <a:buNone/>
              <a:defRPr>
                <a:solidFill>
                  <a:schemeClr val="tx1">
                    <a:tint val="75000"/>
                  </a:schemeClr>
                </a:solidFill>
              </a:defRPr>
            </a:lvl5pPr>
            <a:lvl6pPr marL="2394640" indent="0" algn="ctr">
              <a:buNone/>
              <a:defRPr>
                <a:solidFill>
                  <a:schemeClr val="tx1">
                    <a:tint val="75000"/>
                  </a:schemeClr>
                </a:solidFill>
              </a:defRPr>
            </a:lvl6pPr>
            <a:lvl7pPr marL="2873567" indent="0" algn="ctr">
              <a:buNone/>
              <a:defRPr>
                <a:solidFill>
                  <a:schemeClr val="tx1">
                    <a:tint val="75000"/>
                  </a:schemeClr>
                </a:solidFill>
              </a:defRPr>
            </a:lvl7pPr>
            <a:lvl8pPr marL="3352496" indent="0" algn="ctr">
              <a:buNone/>
              <a:defRPr>
                <a:solidFill>
                  <a:schemeClr val="tx1">
                    <a:tint val="75000"/>
                  </a:schemeClr>
                </a:solidFill>
              </a:defRPr>
            </a:lvl8pPr>
            <a:lvl9pPr marL="3831423"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1"/>
          </p:nvPr>
        </p:nvSpPr>
        <p:spPr>
          <a:xfrm>
            <a:off x="657225" y="3884613"/>
            <a:ext cx="6144994" cy="2066925"/>
          </a:xfrm>
          <a:prstGeom prst="rect">
            <a:avLst/>
          </a:prstGeom>
        </p:spPr>
        <p:txBody>
          <a:bodyPr vert="horz"/>
          <a:lstStyle>
            <a:lvl1pPr marL="0" indent="0">
              <a:buNone/>
              <a:defRPr sz="1600">
                <a:solidFill>
                  <a:srgbClr val="55626A"/>
                </a:solidFill>
              </a:defRPr>
            </a:lvl1pPr>
          </a:lstStyle>
          <a:p>
            <a:pPr lvl="0"/>
            <a:r>
              <a:rPr lang="en-GB" dirty="0" smtClean="0"/>
              <a:t>Click to edit Master text styles</a:t>
            </a:r>
          </a:p>
        </p:txBody>
      </p:sp>
    </p:spTree>
    <p:extLst>
      <p:ext uri="{BB962C8B-B14F-4D97-AF65-F5344CB8AC3E}">
        <p14:creationId xmlns:p14="http://schemas.microsoft.com/office/powerpoint/2010/main" val="103294031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slide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36184" y="493143"/>
            <a:ext cx="8598118" cy="719138"/>
          </a:xfrm>
          <a:prstGeom prst="rect">
            <a:avLst/>
          </a:prstGeom>
        </p:spPr>
        <p:txBody>
          <a:bodyPr lIns="95786" tIns="47893" rIns="95786" bIns="47893"/>
          <a:lstStyle>
            <a:lvl1pPr>
              <a:defRPr sz="3600" b="1">
                <a:solidFill>
                  <a:srgbClr val="55626A"/>
                </a:solidFill>
                <a:latin typeface="Calibri" pitchFamily="34" charset="0"/>
                <a:cs typeface="Arial"/>
              </a:defRPr>
            </a:lvl1pPr>
          </a:lstStyle>
          <a:p>
            <a:r>
              <a:rPr lang="en-US" dirty="0" smtClean="0"/>
              <a:t>Click to edit Master title style</a:t>
            </a:r>
            <a:endParaRPr lang="en-GB" dirty="0"/>
          </a:p>
        </p:txBody>
      </p:sp>
      <p:sp>
        <p:nvSpPr>
          <p:cNvPr id="6" name="Content Placeholder 3"/>
          <p:cNvSpPr>
            <a:spLocks noGrp="1"/>
          </p:cNvSpPr>
          <p:nvPr>
            <p:ph sz="quarter" idx="10"/>
          </p:nvPr>
        </p:nvSpPr>
        <p:spPr>
          <a:xfrm>
            <a:off x="636184" y="1831566"/>
            <a:ext cx="8596789" cy="3018730"/>
          </a:xfrm>
          <a:prstGeom prst="rect">
            <a:avLst/>
          </a:prstGeom>
        </p:spPr>
        <p:txBody>
          <a:bodyPr lIns="95786" tIns="47893" rIns="95786" bIns="47893"/>
          <a:lstStyle>
            <a:lvl1pPr marL="0" indent="0">
              <a:lnSpc>
                <a:spcPts val="2200"/>
              </a:lnSpc>
              <a:spcBef>
                <a:spcPts val="628"/>
              </a:spcBef>
              <a:spcAft>
                <a:spcPts val="1200"/>
              </a:spcAft>
              <a:buNone/>
              <a:defRPr sz="2000">
                <a:solidFill>
                  <a:schemeClr val="tx1"/>
                </a:solidFill>
                <a:latin typeface="Calibri"/>
                <a:cs typeface="Calibri"/>
              </a:defRPr>
            </a:lvl1pPr>
            <a:lvl2pPr marL="0" marR="0" indent="0" algn="l" defTabSz="914400" rtl="0" eaLnBrk="1" fontAlgn="base" latinLnBrk="0" hangingPunct="1">
              <a:lnSpc>
                <a:spcPts val="1800"/>
              </a:lnSpc>
              <a:spcBef>
                <a:spcPts val="628"/>
              </a:spcBef>
              <a:spcAft>
                <a:spcPct val="0"/>
              </a:spcAft>
              <a:buClr>
                <a:schemeClr val="tx2"/>
              </a:buClr>
              <a:buSzTx/>
              <a:buFont typeface="Arial"/>
              <a:buNone/>
              <a:tabLst/>
              <a:defRPr lang="en-US" sz="1600" kern="1200" baseline="0" dirty="0" smtClean="0">
                <a:solidFill>
                  <a:schemeClr val="tx1"/>
                </a:solidFill>
                <a:latin typeface="Calibri"/>
                <a:ea typeface="+mn-ea"/>
                <a:cs typeface="Calibri"/>
              </a:defRPr>
            </a:lvl2pPr>
            <a:lvl3pPr marL="180000" indent="-180000">
              <a:lnSpc>
                <a:spcPts val="1800"/>
              </a:lnSpc>
              <a:spcBef>
                <a:spcPts val="628"/>
              </a:spcBef>
              <a:buFont typeface="Arial" pitchFamily="34" charset="0"/>
              <a:buNone/>
              <a:defRPr lang="en-US" sz="1600" kern="1200" dirty="0" smtClean="0">
                <a:solidFill>
                  <a:schemeClr val="tx1"/>
                </a:solidFill>
                <a:latin typeface="Calibri" pitchFamily="34" charset="0"/>
                <a:ea typeface="ＭＳ Ｐゴシック" pitchFamily="-105" charset="-128"/>
                <a:cs typeface="Arial" pitchFamily="34" charset="0"/>
              </a:defRPr>
            </a:lvl3pPr>
            <a:lvl4pPr marL="375826" indent="-187914">
              <a:spcBef>
                <a:spcPts val="314"/>
              </a:spcBef>
              <a:buFont typeface="Arial" pitchFamily="34" charset="0"/>
              <a:buChar char="–"/>
              <a:defRPr lang="en-US" sz="1200" kern="1200" dirty="0" smtClean="0">
                <a:solidFill>
                  <a:schemeClr val="tx1"/>
                </a:solidFill>
                <a:latin typeface="Arial"/>
                <a:ea typeface="+mn-ea"/>
                <a:cs typeface="Arial"/>
              </a:defRPr>
            </a:lvl4pPr>
            <a:lvl5pPr marL="533806" indent="-159643">
              <a:spcBef>
                <a:spcPts val="314"/>
              </a:spcBef>
              <a:buSzPct val="80000"/>
              <a:buFont typeface="Arial" pitchFamily="34" charset="0"/>
              <a:buChar char="•"/>
              <a:defRPr sz="1000">
                <a:solidFill>
                  <a:schemeClr val="tx1"/>
                </a:solidFill>
                <a:latin typeface="Arial"/>
                <a:cs typeface="Arial"/>
              </a:defRPr>
            </a:lvl5pPr>
            <a:lvl6pPr marL="1130802" indent="-192902">
              <a:buClr>
                <a:schemeClr val="tx2"/>
              </a:buClr>
              <a:buFont typeface="Courier New" pitchFamily="49" charset="0"/>
              <a:buChar char="o"/>
              <a:defRPr sz="1500">
                <a:latin typeface="Georgia" pitchFamily="18" charset="0"/>
              </a:defRPr>
            </a:lvl6pPr>
            <a:lvl7pPr marL="563738" indent="-187914">
              <a:buClr>
                <a:schemeClr val="tx2"/>
              </a:buClr>
              <a:buFont typeface="Arial" pitchFamily="34" charset="0"/>
              <a:buNone/>
              <a:defRPr lang="en-US" sz="1500" kern="1200" dirty="0" smtClean="0">
                <a:solidFill>
                  <a:schemeClr val="tx1"/>
                </a:solidFill>
                <a:latin typeface="Georgia" pitchFamily="18" charset="0"/>
                <a:ea typeface="+mn-ea"/>
                <a:cs typeface="+mn-cs"/>
              </a:defRPr>
            </a:lvl7pPr>
            <a:lvl8pPr marL="1130802" indent="-192902">
              <a:buClr>
                <a:schemeClr val="tx2"/>
              </a:buClr>
              <a:buFont typeface="Courier New" pitchFamily="49" charset="0"/>
              <a:buChar char="o"/>
              <a:defRPr lang="en-US" sz="1500" kern="1200" baseline="0" dirty="0" smtClean="0">
                <a:solidFill>
                  <a:schemeClr val="tx1"/>
                </a:solidFill>
                <a:latin typeface="Georgia" pitchFamily="18" charset="0"/>
                <a:ea typeface="+mn-ea"/>
                <a:cs typeface="+mn-cs"/>
              </a:defRPr>
            </a:lvl8pPr>
            <a:lvl9pPr marL="1130802" indent="-192902">
              <a:buClr>
                <a:schemeClr val="tx2"/>
              </a:buClr>
              <a:buFont typeface="Courier New" pitchFamily="49" charset="0"/>
              <a:buChar char="o"/>
              <a:defRPr sz="1500">
                <a:latin typeface="Georgia" pitchFamily="18" charset="0"/>
              </a:defRPr>
            </a:lvl9pPr>
          </a:lstStyle>
          <a:p>
            <a:pPr marL="0" lvl="0" indent="0" algn="l" rtl="0" eaLnBrk="1" fontAlgn="base" hangingPunct="1">
              <a:lnSpc>
                <a:spcPts val="2200"/>
              </a:lnSpc>
              <a:spcBef>
                <a:spcPts val="0"/>
              </a:spcBef>
              <a:spcAft>
                <a:spcPts val="628"/>
              </a:spcAft>
              <a:buClr>
                <a:schemeClr val="tx2"/>
              </a:buClr>
              <a:buFont typeface="Arial" charset="0"/>
              <a:buNone/>
            </a:pPr>
            <a:r>
              <a:rPr lang="en-US" dirty="0" smtClean="0"/>
              <a:t>Click to edit Master text styles</a:t>
            </a:r>
          </a:p>
          <a:p>
            <a:pPr marL="0" lvl="1" indent="0" algn="l" rtl="0" eaLnBrk="1" fontAlgn="base" hangingPunct="1">
              <a:lnSpc>
                <a:spcPts val="2200"/>
              </a:lnSpc>
              <a:spcBef>
                <a:spcPts val="0"/>
              </a:spcBef>
              <a:spcAft>
                <a:spcPts val="628"/>
              </a:spcAft>
              <a:buClr>
                <a:schemeClr val="tx2"/>
              </a:buClr>
              <a:buFont typeface="Arial" charset="0"/>
              <a:buNone/>
            </a:pPr>
            <a:r>
              <a:rPr lang="en-US" dirty="0" smtClean="0"/>
              <a:t>Second level</a:t>
            </a:r>
          </a:p>
        </p:txBody>
      </p:sp>
      <p:sp>
        <p:nvSpPr>
          <p:cNvPr id="7" name="Text Placeholder 6"/>
          <p:cNvSpPr>
            <a:spLocks noGrp="1"/>
          </p:cNvSpPr>
          <p:nvPr>
            <p:ph type="body" sz="quarter" idx="11"/>
          </p:nvPr>
        </p:nvSpPr>
        <p:spPr>
          <a:xfrm>
            <a:off x="636184" y="4939609"/>
            <a:ext cx="8597416" cy="844550"/>
          </a:xfrm>
          <a:prstGeom prst="rect">
            <a:avLst/>
          </a:prstGeom>
        </p:spPr>
        <p:txBody>
          <a:bodyPr/>
          <a:lstStyle>
            <a:lvl1pPr marL="0" indent="0">
              <a:lnSpc>
                <a:spcPts val="2200"/>
              </a:lnSpc>
              <a:spcBef>
                <a:spcPts val="0"/>
              </a:spcBef>
              <a:buNone/>
              <a:defRPr sz="1800" b="1">
                <a:solidFill>
                  <a:srgbClr val="55626A"/>
                </a:solidFill>
                <a:latin typeface="Calibri" pitchFamily="34" charset="0"/>
                <a:cs typeface="Arial" pitchFamily="34" charset="0"/>
              </a:defRPr>
            </a:lvl1pPr>
            <a:lvl2pPr>
              <a:defRPr sz="1800" b="1">
                <a:latin typeface="Arial" pitchFamily="34" charset="0"/>
                <a:cs typeface="Arial" pitchFamily="34" charset="0"/>
              </a:defRPr>
            </a:lvl2pPr>
            <a:lvl3pPr>
              <a:defRPr sz="1800" b="1">
                <a:latin typeface="Arial" pitchFamily="34" charset="0"/>
                <a:cs typeface="Arial" pitchFamily="34" charset="0"/>
              </a:defRPr>
            </a:lvl3pPr>
            <a:lvl4pPr>
              <a:defRPr sz="1800" b="1">
                <a:latin typeface="Arial" pitchFamily="34" charset="0"/>
                <a:cs typeface="Arial" pitchFamily="34" charset="0"/>
              </a:defRPr>
            </a:lvl4pPr>
            <a:lvl5pPr>
              <a:defRPr sz="1800" b="1">
                <a:latin typeface="Arial" pitchFamily="34" charset="0"/>
                <a:cs typeface="Arial" pitchFamily="34" charset="0"/>
              </a:defRPr>
            </a:lvl5pPr>
          </a:lstStyle>
          <a:p>
            <a:pPr lvl="0"/>
            <a:r>
              <a:rPr lang="en-US" dirty="0" smtClean="0"/>
              <a:t>Click to edit Master text styles</a:t>
            </a:r>
            <a:endParaRPr lang="en-GB" dirty="0"/>
          </a:p>
        </p:txBody>
      </p:sp>
      <p:sp>
        <p:nvSpPr>
          <p:cNvPr id="9" name="Text Placeholder 8"/>
          <p:cNvSpPr>
            <a:spLocks noGrp="1"/>
          </p:cNvSpPr>
          <p:nvPr>
            <p:ph type="body" sz="quarter" idx="12"/>
          </p:nvPr>
        </p:nvSpPr>
        <p:spPr>
          <a:xfrm>
            <a:off x="638460" y="1162050"/>
            <a:ext cx="8595866" cy="548262"/>
          </a:xfrm>
          <a:prstGeom prst="rect">
            <a:avLst/>
          </a:prstGeom>
        </p:spPr>
        <p:txBody>
          <a:bodyPr vert="horz"/>
          <a:lstStyle>
            <a:lvl1pPr marL="182394" marR="0" indent="-182394" algn="l" defTabSz="914400" rtl="0" eaLnBrk="1" fontAlgn="base" latinLnBrk="0" hangingPunct="1">
              <a:lnSpc>
                <a:spcPts val="2200"/>
              </a:lnSpc>
              <a:spcBef>
                <a:spcPts val="626"/>
              </a:spcBef>
              <a:spcAft>
                <a:spcPct val="0"/>
              </a:spcAft>
              <a:buClr>
                <a:srgbClr val="FF7300"/>
              </a:buClr>
              <a:buSzTx/>
              <a:buFont typeface="Georgia" pitchFamily="-105" charset="0"/>
              <a:buNone/>
              <a:tabLst/>
              <a:defRPr sz="2000">
                <a:solidFill>
                  <a:srgbClr val="55626A"/>
                </a:solidFill>
              </a:defRPr>
            </a:lvl1pPr>
          </a:lstStyle>
          <a:p>
            <a:pPr marL="182394" marR="0" lvl="0" indent="-182394" algn="l" defTabSz="914400" rtl="0" eaLnBrk="1" fontAlgn="base" latinLnBrk="0" hangingPunct="1">
              <a:lnSpc>
                <a:spcPct val="100000"/>
              </a:lnSpc>
              <a:spcBef>
                <a:spcPts val="626"/>
              </a:spcBef>
              <a:spcAft>
                <a:spcPct val="0"/>
              </a:spcAft>
              <a:buClr>
                <a:srgbClr val="FF7300"/>
              </a:buClr>
              <a:buSzTx/>
              <a:buFont typeface="Georgia" pitchFamily="-105" charset="0"/>
              <a:buNone/>
              <a:tabLst/>
              <a:defRPr/>
            </a:pPr>
            <a:r>
              <a:rPr lang="en-US" dirty="0" smtClean="0"/>
              <a:t>Click to edit Master text styles</a:t>
            </a:r>
          </a:p>
        </p:txBody>
      </p:sp>
    </p:spTree>
    <p:extLst>
      <p:ext uri="{BB962C8B-B14F-4D97-AF65-F5344CB8AC3E}">
        <p14:creationId xmlns:p14="http://schemas.microsoft.com/office/powerpoint/2010/main" val="4253752031"/>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slide layout - oran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36184" y="493143"/>
            <a:ext cx="8598118" cy="719138"/>
          </a:xfrm>
          <a:prstGeom prst="rect">
            <a:avLst/>
          </a:prstGeom>
        </p:spPr>
        <p:txBody>
          <a:bodyPr lIns="95786" tIns="47893" rIns="95786" bIns="47893"/>
          <a:lstStyle>
            <a:lvl1pPr>
              <a:defRPr sz="3600" b="1">
                <a:solidFill>
                  <a:srgbClr val="EC7800"/>
                </a:solidFill>
                <a:latin typeface="Calibri" pitchFamily="34" charset="0"/>
                <a:cs typeface="Arial"/>
              </a:defRPr>
            </a:lvl1pPr>
          </a:lstStyle>
          <a:p>
            <a:r>
              <a:rPr lang="en-US" dirty="0" smtClean="0"/>
              <a:t>Click to edit Master title style</a:t>
            </a:r>
            <a:endParaRPr lang="en-GB" dirty="0"/>
          </a:p>
        </p:txBody>
      </p:sp>
      <p:sp>
        <p:nvSpPr>
          <p:cNvPr id="6" name="Content Placeholder 3"/>
          <p:cNvSpPr>
            <a:spLocks noGrp="1"/>
          </p:cNvSpPr>
          <p:nvPr>
            <p:ph sz="quarter" idx="10"/>
          </p:nvPr>
        </p:nvSpPr>
        <p:spPr>
          <a:xfrm>
            <a:off x="636184" y="1831566"/>
            <a:ext cx="8596789" cy="3018730"/>
          </a:xfrm>
          <a:prstGeom prst="rect">
            <a:avLst/>
          </a:prstGeom>
        </p:spPr>
        <p:txBody>
          <a:bodyPr lIns="95786" tIns="47893" rIns="95786" bIns="47893"/>
          <a:lstStyle>
            <a:lvl1pPr marL="0" indent="0">
              <a:lnSpc>
                <a:spcPts val="2200"/>
              </a:lnSpc>
              <a:spcBef>
                <a:spcPts val="628"/>
              </a:spcBef>
              <a:spcAft>
                <a:spcPts val="1200"/>
              </a:spcAft>
              <a:buNone/>
              <a:defRPr sz="2000">
                <a:solidFill>
                  <a:schemeClr val="tx1"/>
                </a:solidFill>
                <a:latin typeface="Calibri"/>
                <a:cs typeface="Calibri"/>
              </a:defRPr>
            </a:lvl1pPr>
            <a:lvl2pPr marL="0" marR="0" indent="0" algn="l" defTabSz="914400" rtl="0" eaLnBrk="1" fontAlgn="base" latinLnBrk="0" hangingPunct="1">
              <a:lnSpc>
                <a:spcPts val="1800"/>
              </a:lnSpc>
              <a:spcBef>
                <a:spcPts val="628"/>
              </a:spcBef>
              <a:spcAft>
                <a:spcPct val="0"/>
              </a:spcAft>
              <a:buClr>
                <a:schemeClr val="tx2"/>
              </a:buClr>
              <a:buSzTx/>
              <a:buFont typeface="Arial"/>
              <a:buNone/>
              <a:tabLst/>
              <a:defRPr lang="en-US" sz="1600" kern="1200" baseline="0" dirty="0" smtClean="0">
                <a:solidFill>
                  <a:schemeClr val="tx1"/>
                </a:solidFill>
                <a:latin typeface="Calibri"/>
                <a:ea typeface="+mn-ea"/>
                <a:cs typeface="Calibri"/>
              </a:defRPr>
            </a:lvl2pPr>
            <a:lvl3pPr marL="180000" indent="-180000">
              <a:lnSpc>
                <a:spcPts val="1800"/>
              </a:lnSpc>
              <a:spcBef>
                <a:spcPts val="628"/>
              </a:spcBef>
              <a:buFont typeface="Arial" pitchFamily="34" charset="0"/>
              <a:buNone/>
              <a:defRPr lang="en-US" sz="1600" kern="1200" dirty="0" smtClean="0">
                <a:solidFill>
                  <a:schemeClr val="tx1"/>
                </a:solidFill>
                <a:latin typeface="Calibri" pitchFamily="34" charset="0"/>
                <a:ea typeface="ＭＳ Ｐゴシック" pitchFamily="-105" charset="-128"/>
                <a:cs typeface="Arial" pitchFamily="34" charset="0"/>
              </a:defRPr>
            </a:lvl3pPr>
            <a:lvl4pPr marL="375826" indent="-187914">
              <a:spcBef>
                <a:spcPts val="314"/>
              </a:spcBef>
              <a:buFont typeface="Arial" pitchFamily="34" charset="0"/>
              <a:buChar char="–"/>
              <a:defRPr lang="en-US" sz="1200" kern="1200" dirty="0" smtClean="0">
                <a:solidFill>
                  <a:schemeClr val="tx1"/>
                </a:solidFill>
                <a:latin typeface="Arial"/>
                <a:ea typeface="+mn-ea"/>
                <a:cs typeface="Arial"/>
              </a:defRPr>
            </a:lvl4pPr>
            <a:lvl5pPr marL="533806" indent="-159643">
              <a:spcBef>
                <a:spcPts val="314"/>
              </a:spcBef>
              <a:buSzPct val="80000"/>
              <a:buFont typeface="Arial" pitchFamily="34" charset="0"/>
              <a:buChar char="•"/>
              <a:defRPr sz="1000">
                <a:solidFill>
                  <a:schemeClr val="tx1"/>
                </a:solidFill>
                <a:latin typeface="Arial"/>
                <a:cs typeface="Arial"/>
              </a:defRPr>
            </a:lvl5pPr>
            <a:lvl6pPr marL="1130802" indent="-192902">
              <a:buClr>
                <a:schemeClr val="tx2"/>
              </a:buClr>
              <a:buFont typeface="Courier New" pitchFamily="49" charset="0"/>
              <a:buChar char="o"/>
              <a:defRPr sz="1500">
                <a:latin typeface="Georgia" pitchFamily="18" charset="0"/>
              </a:defRPr>
            </a:lvl6pPr>
            <a:lvl7pPr marL="563738" indent="-187914">
              <a:buClr>
                <a:schemeClr val="tx2"/>
              </a:buClr>
              <a:buFont typeface="Arial" pitchFamily="34" charset="0"/>
              <a:buNone/>
              <a:defRPr lang="en-US" sz="1500" kern="1200" dirty="0" smtClean="0">
                <a:solidFill>
                  <a:schemeClr val="tx1"/>
                </a:solidFill>
                <a:latin typeface="Georgia" pitchFamily="18" charset="0"/>
                <a:ea typeface="+mn-ea"/>
                <a:cs typeface="+mn-cs"/>
              </a:defRPr>
            </a:lvl7pPr>
            <a:lvl8pPr marL="1130802" indent="-192902">
              <a:buClr>
                <a:schemeClr val="tx2"/>
              </a:buClr>
              <a:buFont typeface="Courier New" pitchFamily="49" charset="0"/>
              <a:buChar char="o"/>
              <a:defRPr lang="en-US" sz="1500" kern="1200" baseline="0" dirty="0" smtClean="0">
                <a:solidFill>
                  <a:schemeClr val="tx1"/>
                </a:solidFill>
                <a:latin typeface="Georgia" pitchFamily="18" charset="0"/>
                <a:ea typeface="+mn-ea"/>
                <a:cs typeface="+mn-cs"/>
              </a:defRPr>
            </a:lvl8pPr>
            <a:lvl9pPr marL="1130802" indent="-192902">
              <a:buClr>
                <a:schemeClr val="tx2"/>
              </a:buClr>
              <a:buFont typeface="Courier New" pitchFamily="49" charset="0"/>
              <a:buChar char="o"/>
              <a:defRPr sz="1500">
                <a:latin typeface="Georgia" pitchFamily="18" charset="0"/>
              </a:defRPr>
            </a:lvl9pPr>
          </a:lstStyle>
          <a:p>
            <a:pPr marL="0" lvl="0" indent="0" algn="l" rtl="0" eaLnBrk="1" fontAlgn="base" hangingPunct="1">
              <a:lnSpc>
                <a:spcPts val="2200"/>
              </a:lnSpc>
              <a:spcBef>
                <a:spcPts val="0"/>
              </a:spcBef>
              <a:spcAft>
                <a:spcPts val="628"/>
              </a:spcAft>
              <a:buClr>
                <a:schemeClr val="tx2"/>
              </a:buClr>
              <a:buFont typeface="Arial" charset="0"/>
              <a:buNone/>
            </a:pPr>
            <a:r>
              <a:rPr lang="en-US" dirty="0" smtClean="0"/>
              <a:t>Click to edit Master text styles</a:t>
            </a:r>
          </a:p>
          <a:p>
            <a:pPr marL="0" lvl="1" indent="0" algn="l" rtl="0" eaLnBrk="1" fontAlgn="base" hangingPunct="1">
              <a:lnSpc>
                <a:spcPts val="2200"/>
              </a:lnSpc>
              <a:spcBef>
                <a:spcPts val="0"/>
              </a:spcBef>
              <a:spcAft>
                <a:spcPts val="628"/>
              </a:spcAft>
              <a:buClr>
                <a:schemeClr val="tx2"/>
              </a:buClr>
              <a:buFont typeface="Arial" charset="0"/>
              <a:buNone/>
            </a:pPr>
            <a:r>
              <a:rPr lang="en-US" dirty="0" smtClean="0"/>
              <a:t>Second level</a:t>
            </a:r>
          </a:p>
        </p:txBody>
      </p:sp>
      <p:sp>
        <p:nvSpPr>
          <p:cNvPr id="7" name="Text Placeholder 6"/>
          <p:cNvSpPr>
            <a:spLocks noGrp="1"/>
          </p:cNvSpPr>
          <p:nvPr>
            <p:ph type="body" sz="quarter" idx="11"/>
          </p:nvPr>
        </p:nvSpPr>
        <p:spPr>
          <a:xfrm>
            <a:off x="636184" y="4939609"/>
            <a:ext cx="8597416" cy="844550"/>
          </a:xfrm>
          <a:prstGeom prst="rect">
            <a:avLst/>
          </a:prstGeom>
        </p:spPr>
        <p:txBody>
          <a:bodyPr/>
          <a:lstStyle>
            <a:lvl1pPr marL="0" indent="0">
              <a:lnSpc>
                <a:spcPts val="2200"/>
              </a:lnSpc>
              <a:spcBef>
                <a:spcPts val="0"/>
              </a:spcBef>
              <a:buNone/>
              <a:defRPr sz="1800" b="1">
                <a:solidFill>
                  <a:srgbClr val="EC7800"/>
                </a:solidFill>
                <a:latin typeface="Calibri" pitchFamily="34" charset="0"/>
                <a:cs typeface="Arial" pitchFamily="34" charset="0"/>
              </a:defRPr>
            </a:lvl1pPr>
            <a:lvl2pPr>
              <a:defRPr sz="1800" b="1">
                <a:latin typeface="Arial" pitchFamily="34" charset="0"/>
                <a:cs typeface="Arial" pitchFamily="34" charset="0"/>
              </a:defRPr>
            </a:lvl2pPr>
            <a:lvl3pPr>
              <a:defRPr sz="1800" b="1">
                <a:latin typeface="Arial" pitchFamily="34" charset="0"/>
                <a:cs typeface="Arial" pitchFamily="34" charset="0"/>
              </a:defRPr>
            </a:lvl3pPr>
            <a:lvl4pPr>
              <a:defRPr sz="1800" b="1">
                <a:latin typeface="Arial" pitchFamily="34" charset="0"/>
                <a:cs typeface="Arial" pitchFamily="34" charset="0"/>
              </a:defRPr>
            </a:lvl4pPr>
            <a:lvl5pPr>
              <a:defRPr sz="1800" b="1">
                <a:latin typeface="Arial" pitchFamily="34" charset="0"/>
                <a:cs typeface="Arial" pitchFamily="34" charset="0"/>
              </a:defRPr>
            </a:lvl5pPr>
          </a:lstStyle>
          <a:p>
            <a:pPr lvl="0"/>
            <a:r>
              <a:rPr lang="en-US" dirty="0" smtClean="0"/>
              <a:t>Click to edit Master text styles</a:t>
            </a:r>
            <a:endParaRPr lang="en-GB" dirty="0"/>
          </a:p>
        </p:txBody>
      </p:sp>
      <p:sp>
        <p:nvSpPr>
          <p:cNvPr id="9" name="Text Placeholder 8"/>
          <p:cNvSpPr>
            <a:spLocks noGrp="1"/>
          </p:cNvSpPr>
          <p:nvPr>
            <p:ph type="body" sz="quarter" idx="12"/>
          </p:nvPr>
        </p:nvSpPr>
        <p:spPr>
          <a:xfrm>
            <a:off x="638460" y="1162050"/>
            <a:ext cx="8595866" cy="548262"/>
          </a:xfrm>
          <a:prstGeom prst="rect">
            <a:avLst/>
          </a:prstGeom>
        </p:spPr>
        <p:txBody>
          <a:bodyPr vert="horz"/>
          <a:lstStyle>
            <a:lvl1pPr marL="182394" marR="0" indent="-182394" algn="l" defTabSz="914400" rtl="0" eaLnBrk="1" fontAlgn="base" latinLnBrk="0" hangingPunct="1">
              <a:lnSpc>
                <a:spcPts val="2200"/>
              </a:lnSpc>
              <a:spcBef>
                <a:spcPts val="626"/>
              </a:spcBef>
              <a:spcAft>
                <a:spcPct val="0"/>
              </a:spcAft>
              <a:buClr>
                <a:srgbClr val="FF7300"/>
              </a:buClr>
              <a:buSzTx/>
              <a:buFont typeface="Georgia" pitchFamily="-105" charset="0"/>
              <a:buNone/>
              <a:tabLst/>
              <a:defRPr sz="2000">
                <a:solidFill>
                  <a:srgbClr val="55626A"/>
                </a:solidFill>
              </a:defRPr>
            </a:lvl1pPr>
          </a:lstStyle>
          <a:p>
            <a:pPr marL="182394" marR="0" lvl="0" indent="-182394" algn="l" defTabSz="914400" rtl="0" eaLnBrk="1" fontAlgn="base" latinLnBrk="0" hangingPunct="1">
              <a:lnSpc>
                <a:spcPct val="100000"/>
              </a:lnSpc>
              <a:spcBef>
                <a:spcPts val="626"/>
              </a:spcBef>
              <a:spcAft>
                <a:spcPct val="0"/>
              </a:spcAft>
              <a:buClr>
                <a:srgbClr val="FF7300"/>
              </a:buClr>
              <a:buSzTx/>
              <a:buFont typeface="Georgia" pitchFamily="-105" charset="0"/>
              <a:buNone/>
              <a:tabLst/>
              <a:defRPr/>
            </a:pPr>
            <a:r>
              <a:rPr lang="en-US" dirty="0" smtClean="0"/>
              <a:t>Click to edit Master text styles</a:t>
            </a:r>
          </a:p>
        </p:txBody>
      </p:sp>
    </p:spTree>
    <p:extLst>
      <p:ext uri="{BB962C8B-B14F-4D97-AF65-F5344CB8AC3E}">
        <p14:creationId xmlns:p14="http://schemas.microsoft.com/office/powerpoint/2010/main" val="2703346173"/>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lide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36184" y="493143"/>
            <a:ext cx="8598118" cy="719138"/>
          </a:xfrm>
          <a:prstGeom prst="rect">
            <a:avLst/>
          </a:prstGeom>
        </p:spPr>
        <p:txBody>
          <a:bodyPr lIns="95786" tIns="47893" rIns="95786" bIns="47893"/>
          <a:lstStyle>
            <a:lvl1pPr>
              <a:defRPr sz="3600" b="1">
                <a:solidFill>
                  <a:srgbClr val="55626A"/>
                </a:solidFill>
                <a:latin typeface="Calibri" pitchFamily="34" charset="0"/>
                <a:cs typeface="Arial"/>
              </a:defRPr>
            </a:lvl1pPr>
          </a:lstStyle>
          <a:p>
            <a:r>
              <a:rPr lang="en-US" dirty="0" smtClean="0"/>
              <a:t>Click to edit Master title style</a:t>
            </a:r>
            <a:endParaRPr lang="en-GB" dirty="0"/>
          </a:p>
        </p:txBody>
      </p:sp>
      <p:sp>
        <p:nvSpPr>
          <p:cNvPr id="6" name="Content Placeholder 3"/>
          <p:cNvSpPr>
            <a:spLocks noGrp="1"/>
          </p:cNvSpPr>
          <p:nvPr>
            <p:ph sz="quarter" idx="10"/>
          </p:nvPr>
        </p:nvSpPr>
        <p:spPr>
          <a:xfrm>
            <a:off x="636184" y="1831566"/>
            <a:ext cx="8596789" cy="3018730"/>
          </a:xfrm>
          <a:prstGeom prst="rect">
            <a:avLst/>
          </a:prstGeom>
        </p:spPr>
        <p:txBody>
          <a:bodyPr lIns="95786" tIns="47893" rIns="95786" bIns="47893"/>
          <a:lstStyle>
            <a:lvl1pPr marL="0" indent="0">
              <a:lnSpc>
                <a:spcPts val="2200"/>
              </a:lnSpc>
              <a:spcBef>
                <a:spcPts val="628"/>
              </a:spcBef>
              <a:spcAft>
                <a:spcPts val="1200"/>
              </a:spcAft>
              <a:buNone/>
              <a:defRPr sz="2000">
                <a:solidFill>
                  <a:schemeClr val="tx1"/>
                </a:solidFill>
                <a:latin typeface="Calibri"/>
                <a:cs typeface="Calibri"/>
              </a:defRPr>
            </a:lvl1pPr>
            <a:lvl2pPr marL="0" marR="0" indent="0" algn="l" defTabSz="914400" rtl="0" eaLnBrk="1" fontAlgn="base" latinLnBrk="0" hangingPunct="1">
              <a:lnSpc>
                <a:spcPts val="1800"/>
              </a:lnSpc>
              <a:spcBef>
                <a:spcPts val="628"/>
              </a:spcBef>
              <a:spcAft>
                <a:spcPct val="0"/>
              </a:spcAft>
              <a:buClr>
                <a:schemeClr val="tx2"/>
              </a:buClr>
              <a:buSzTx/>
              <a:buFont typeface="Arial"/>
              <a:buNone/>
              <a:tabLst/>
              <a:defRPr lang="en-US" sz="1600" kern="1200" baseline="0" dirty="0" smtClean="0">
                <a:solidFill>
                  <a:schemeClr val="tx1"/>
                </a:solidFill>
                <a:latin typeface="Calibri"/>
                <a:ea typeface="+mn-ea"/>
                <a:cs typeface="Calibri"/>
              </a:defRPr>
            </a:lvl2pPr>
            <a:lvl3pPr marL="180000" indent="-180000">
              <a:lnSpc>
                <a:spcPts val="1800"/>
              </a:lnSpc>
              <a:spcBef>
                <a:spcPts val="628"/>
              </a:spcBef>
              <a:buFont typeface="Arial" pitchFamily="34" charset="0"/>
              <a:buNone/>
              <a:defRPr lang="en-US" sz="1600" kern="1200" dirty="0" smtClean="0">
                <a:solidFill>
                  <a:schemeClr val="tx1"/>
                </a:solidFill>
                <a:latin typeface="Calibri" pitchFamily="34" charset="0"/>
                <a:ea typeface="ＭＳ Ｐゴシック" pitchFamily="-105" charset="-128"/>
                <a:cs typeface="Arial" pitchFamily="34" charset="0"/>
              </a:defRPr>
            </a:lvl3pPr>
            <a:lvl4pPr marL="375826" indent="-187914">
              <a:spcBef>
                <a:spcPts val="314"/>
              </a:spcBef>
              <a:buFont typeface="Arial" pitchFamily="34" charset="0"/>
              <a:buChar char="–"/>
              <a:defRPr lang="en-US" sz="1200" kern="1200" dirty="0" smtClean="0">
                <a:solidFill>
                  <a:schemeClr val="tx1"/>
                </a:solidFill>
                <a:latin typeface="Arial"/>
                <a:ea typeface="+mn-ea"/>
                <a:cs typeface="Arial"/>
              </a:defRPr>
            </a:lvl4pPr>
            <a:lvl5pPr marL="533806" indent="-159643">
              <a:spcBef>
                <a:spcPts val="314"/>
              </a:spcBef>
              <a:buSzPct val="80000"/>
              <a:buFont typeface="Arial" pitchFamily="34" charset="0"/>
              <a:buChar char="•"/>
              <a:defRPr sz="1000">
                <a:solidFill>
                  <a:schemeClr val="tx1"/>
                </a:solidFill>
                <a:latin typeface="Arial"/>
                <a:cs typeface="Arial"/>
              </a:defRPr>
            </a:lvl5pPr>
            <a:lvl6pPr marL="1130802" indent="-192902">
              <a:buClr>
                <a:schemeClr val="tx2"/>
              </a:buClr>
              <a:buFont typeface="Courier New" pitchFamily="49" charset="0"/>
              <a:buChar char="o"/>
              <a:defRPr sz="1500">
                <a:latin typeface="Georgia" pitchFamily="18" charset="0"/>
              </a:defRPr>
            </a:lvl6pPr>
            <a:lvl7pPr marL="563738" indent="-187914">
              <a:buClr>
                <a:schemeClr val="tx2"/>
              </a:buClr>
              <a:buFont typeface="Arial" pitchFamily="34" charset="0"/>
              <a:buNone/>
              <a:defRPr lang="en-US" sz="1500" kern="1200" dirty="0" smtClean="0">
                <a:solidFill>
                  <a:schemeClr val="tx1"/>
                </a:solidFill>
                <a:latin typeface="Georgia" pitchFamily="18" charset="0"/>
                <a:ea typeface="+mn-ea"/>
                <a:cs typeface="+mn-cs"/>
              </a:defRPr>
            </a:lvl7pPr>
            <a:lvl8pPr marL="1130802" indent="-192902">
              <a:buClr>
                <a:schemeClr val="tx2"/>
              </a:buClr>
              <a:buFont typeface="Courier New" pitchFamily="49" charset="0"/>
              <a:buChar char="o"/>
              <a:defRPr lang="en-US" sz="1500" kern="1200" baseline="0" dirty="0" smtClean="0">
                <a:solidFill>
                  <a:schemeClr val="tx1"/>
                </a:solidFill>
                <a:latin typeface="Georgia" pitchFamily="18" charset="0"/>
                <a:ea typeface="+mn-ea"/>
                <a:cs typeface="+mn-cs"/>
              </a:defRPr>
            </a:lvl8pPr>
            <a:lvl9pPr marL="1130802" indent="-192902">
              <a:buClr>
                <a:schemeClr val="tx2"/>
              </a:buClr>
              <a:buFont typeface="Courier New" pitchFamily="49" charset="0"/>
              <a:buChar char="o"/>
              <a:defRPr sz="1500">
                <a:latin typeface="Georgia" pitchFamily="18" charset="0"/>
              </a:defRPr>
            </a:lvl9pPr>
          </a:lstStyle>
          <a:p>
            <a:pPr marL="0" lvl="0" indent="0" algn="l" rtl="0" eaLnBrk="1" fontAlgn="base" hangingPunct="1">
              <a:lnSpc>
                <a:spcPts val="2200"/>
              </a:lnSpc>
              <a:spcBef>
                <a:spcPts val="0"/>
              </a:spcBef>
              <a:spcAft>
                <a:spcPts val="628"/>
              </a:spcAft>
              <a:buClr>
                <a:schemeClr val="tx2"/>
              </a:buClr>
              <a:buFont typeface="Arial" charset="0"/>
              <a:buNone/>
            </a:pPr>
            <a:r>
              <a:rPr lang="en-US" dirty="0" smtClean="0"/>
              <a:t>Click to edit Master text styles</a:t>
            </a:r>
          </a:p>
          <a:p>
            <a:pPr marL="0" lvl="1" indent="0" algn="l" rtl="0" eaLnBrk="1" fontAlgn="base" hangingPunct="1">
              <a:lnSpc>
                <a:spcPts val="2200"/>
              </a:lnSpc>
              <a:spcBef>
                <a:spcPts val="0"/>
              </a:spcBef>
              <a:spcAft>
                <a:spcPts val="628"/>
              </a:spcAft>
              <a:buClr>
                <a:schemeClr val="tx2"/>
              </a:buClr>
              <a:buFont typeface="Arial" charset="0"/>
              <a:buNone/>
            </a:pPr>
            <a:r>
              <a:rPr lang="en-US" dirty="0" smtClean="0"/>
              <a:t>Second level</a:t>
            </a:r>
          </a:p>
        </p:txBody>
      </p:sp>
      <p:sp>
        <p:nvSpPr>
          <p:cNvPr id="7" name="Text Placeholder 6"/>
          <p:cNvSpPr>
            <a:spLocks noGrp="1"/>
          </p:cNvSpPr>
          <p:nvPr>
            <p:ph type="body" sz="quarter" idx="11"/>
          </p:nvPr>
        </p:nvSpPr>
        <p:spPr>
          <a:xfrm>
            <a:off x="636184" y="4939609"/>
            <a:ext cx="8597416" cy="844550"/>
          </a:xfrm>
          <a:prstGeom prst="rect">
            <a:avLst/>
          </a:prstGeom>
        </p:spPr>
        <p:txBody>
          <a:bodyPr/>
          <a:lstStyle>
            <a:lvl1pPr marL="0" indent="0">
              <a:lnSpc>
                <a:spcPts val="2200"/>
              </a:lnSpc>
              <a:spcBef>
                <a:spcPts val="0"/>
              </a:spcBef>
              <a:buNone/>
              <a:defRPr sz="1800" b="1">
                <a:solidFill>
                  <a:srgbClr val="55626A"/>
                </a:solidFill>
                <a:latin typeface="Calibri" pitchFamily="34" charset="0"/>
                <a:cs typeface="Arial" pitchFamily="34" charset="0"/>
              </a:defRPr>
            </a:lvl1pPr>
            <a:lvl2pPr>
              <a:defRPr sz="1800" b="1">
                <a:latin typeface="Arial" pitchFamily="34" charset="0"/>
                <a:cs typeface="Arial" pitchFamily="34" charset="0"/>
              </a:defRPr>
            </a:lvl2pPr>
            <a:lvl3pPr>
              <a:defRPr sz="1800" b="1">
                <a:latin typeface="Arial" pitchFamily="34" charset="0"/>
                <a:cs typeface="Arial" pitchFamily="34" charset="0"/>
              </a:defRPr>
            </a:lvl3pPr>
            <a:lvl4pPr>
              <a:defRPr sz="1800" b="1">
                <a:latin typeface="Arial" pitchFamily="34" charset="0"/>
                <a:cs typeface="Arial" pitchFamily="34" charset="0"/>
              </a:defRPr>
            </a:lvl4pPr>
            <a:lvl5pPr>
              <a:defRPr sz="1800" b="1">
                <a:latin typeface="Arial" pitchFamily="34" charset="0"/>
                <a:cs typeface="Arial" pitchFamily="34" charset="0"/>
              </a:defRPr>
            </a:lvl5pPr>
          </a:lstStyle>
          <a:p>
            <a:pPr lvl="0"/>
            <a:r>
              <a:rPr lang="en-US" dirty="0" smtClean="0"/>
              <a:t>Click to edit Master text styles</a:t>
            </a:r>
            <a:endParaRPr lang="en-GB" dirty="0"/>
          </a:p>
        </p:txBody>
      </p:sp>
      <p:sp>
        <p:nvSpPr>
          <p:cNvPr id="9" name="Text Placeholder 8"/>
          <p:cNvSpPr>
            <a:spLocks noGrp="1"/>
          </p:cNvSpPr>
          <p:nvPr>
            <p:ph type="body" sz="quarter" idx="12"/>
          </p:nvPr>
        </p:nvSpPr>
        <p:spPr>
          <a:xfrm>
            <a:off x="638460" y="1162050"/>
            <a:ext cx="8595866" cy="548262"/>
          </a:xfrm>
          <a:prstGeom prst="rect">
            <a:avLst/>
          </a:prstGeom>
        </p:spPr>
        <p:txBody>
          <a:bodyPr vert="horz"/>
          <a:lstStyle>
            <a:lvl1pPr marL="182394" marR="0" indent="-182394" algn="l" defTabSz="914400" rtl="0" eaLnBrk="1" fontAlgn="base" latinLnBrk="0" hangingPunct="1">
              <a:lnSpc>
                <a:spcPts val="2200"/>
              </a:lnSpc>
              <a:spcBef>
                <a:spcPts val="626"/>
              </a:spcBef>
              <a:spcAft>
                <a:spcPct val="0"/>
              </a:spcAft>
              <a:buClr>
                <a:srgbClr val="FF7300"/>
              </a:buClr>
              <a:buSzTx/>
              <a:buFont typeface="Georgia" pitchFamily="-105" charset="0"/>
              <a:buNone/>
              <a:tabLst/>
              <a:defRPr sz="2000">
                <a:solidFill>
                  <a:srgbClr val="55626A"/>
                </a:solidFill>
              </a:defRPr>
            </a:lvl1pPr>
          </a:lstStyle>
          <a:p>
            <a:pPr marL="182394" marR="0" lvl="0" indent="-182394" algn="l" defTabSz="914400" rtl="0" eaLnBrk="1" fontAlgn="base" latinLnBrk="0" hangingPunct="1">
              <a:lnSpc>
                <a:spcPct val="100000"/>
              </a:lnSpc>
              <a:spcBef>
                <a:spcPts val="626"/>
              </a:spcBef>
              <a:spcAft>
                <a:spcPct val="0"/>
              </a:spcAft>
              <a:buClr>
                <a:srgbClr val="FF7300"/>
              </a:buClr>
              <a:buSzTx/>
              <a:buFont typeface="Georgia" pitchFamily="-105" charset="0"/>
              <a:buNone/>
              <a:tabLst/>
              <a:defRPr/>
            </a:pPr>
            <a:r>
              <a:rPr lang="en-US" dirty="0" smtClean="0"/>
              <a:t>Click to edit Master text styles</a:t>
            </a:r>
          </a:p>
        </p:txBody>
      </p:sp>
    </p:spTree>
    <p:extLst>
      <p:ext uri="{BB962C8B-B14F-4D97-AF65-F5344CB8AC3E}">
        <p14:creationId xmlns:p14="http://schemas.microsoft.com/office/powerpoint/2010/main" val="106704105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lide layout - oran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36184" y="493143"/>
            <a:ext cx="8598118" cy="719138"/>
          </a:xfrm>
          <a:prstGeom prst="rect">
            <a:avLst/>
          </a:prstGeom>
        </p:spPr>
        <p:txBody>
          <a:bodyPr lIns="95786" tIns="47893" rIns="95786" bIns="47893"/>
          <a:lstStyle>
            <a:lvl1pPr>
              <a:defRPr sz="3600" b="1">
                <a:solidFill>
                  <a:srgbClr val="EC7800"/>
                </a:solidFill>
                <a:latin typeface="Calibri" pitchFamily="34" charset="0"/>
                <a:cs typeface="Arial"/>
              </a:defRPr>
            </a:lvl1pPr>
          </a:lstStyle>
          <a:p>
            <a:r>
              <a:rPr lang="en-US" dirty="0" smtClean="0"/>
              <a:t>Click to edit Master title style</a:t>
            </a:r>
            <a:endParaRPr lang="en-GB" dirty="0"/>
          </a:p>
        </p:txBody>
      </p:sp>
      <p:sp>
        <p:nvSpPr>
          <p:cNvPr id="6" name="Content Placeholder 3"/>
          <p:cNvSpPr>
            <a:spLocks noGrp="1"/>
          </p:cNvSpPr>
          <p:nvPr>
            <p:ph sz="quarter" idx="10"/>
          </p:nvPr>
        </p:nvSpPr>
        <p:spPr>
          <a:xfrm>
            <a:off x="636184" y="1831566"/>
            <a:ext cx="8596789" cy="3018730"/>
          </a:xfrm>
          <a:prstGeom prst="rect">
            <a:avLst/>
          </a:prstGeom>
        </p:spPr>
        <p:txBody>
          <a:bodyPr lIns="95786" tIns="47893" rIns="95786" bIns="47893"/>
          <a:lstStyle>
            <a:lvl1pPr marL="0" indent="0">
              <a:lnSpc>
                <a:spcPts val="2200"/>
              </a:lnSpc>
              <a:spcBef>
                <a:spcPts val="628"/>
              </a:spcBef>
              <a:spcAft>
                <a:spcPts val="1200"/>
              </a:spcAft>
              <a:buNone/>
              <a:defRPr sz="2000">
                <a:solidFill>
                  <a:schemeClr val="tx1"/>
                </a:solidFill>
                <a:latin typeface="Calibri"/>
                <a:cs typeface="Calibri"/>
              </a:defRPr>
            </a:lvl1pPr>
            <a:lvl2pPr marL="0" marR="0" indent="0" algn="l" defTabSz="914400" rtl="0" eaLnBrk="1" fontAlgn="base" latinLnBrk="0" hangingPunct="1">
              <a:lnSpc>
                <a:spcPts val="1800"/>
              </a:lnSpc>
              <a:spcBef>
                <a:spcPts val="628"/>
              </a:spcBef>
              <a:spcAft>
                <a:spcPct val="0"/>
              </a:spcAft>
              <a:buClr>
                <a:schemeClr val="tx2"/>
              </a:buClr>
              <a:buSzTx/>
              <a:buFont typeface="Arial"/>
              <a:buNone/>
              <a:tabLst/>
              <a:defRPr lang="en-US" sz="1600" kern="1200" baseline="0" dirty="0" smtClean="0">
                <a:solidFill>
                  <a:schemeClr val="tx1"/>
                </a:solidFill>
                <a:latin typeface="Calibri"/>
                <a:ea typeface="+mn-ea"/>
                <a:cs typeface="Calibri"/>
              </a:defRPr>
            </a:lvl2pPr>
            <a:lvl3pPr marL="180000" indent="-180000">
              <a:lnSpc>
                <a:spcPts val="1800"/>
              </a:lnSpc>
              <a:spcBef>
                <a:spcPts val="628"/>
              </a:spcBef>
              <a:buFont typeface="Arial" pitchFamily="34" charset="0"/>
              <a:buNone/>
              <a:defRPr lang="en-US" sz="1600" kern="1200" dirty="0" smtClean="0">
                <a:solidFill>
                  <a:schemeClr val="tx1"/>
                </a:solidFill>
                <a:latin typeface="Calibri" pitchFamily="34" charset="0"/>
                <a:ea typeface="ＭＳ Ｐゴシック" pitchFamily="-105" charset="-128"/>
                <a:cs typeface="Arial" pitchFamily="34" charset="0"/>
              </a:defRPr>
            </a:lvl3pPr>
            <a:lvl4pPr marL="375826" indent="-187914">
              <a:spcBef>
                <a:spcPts val="314"/>
              </a:spcBef>
              <a:buFont typeface="Arial" pitchFamily="34" charset="0"/>
              <a:buChar char="–"/>
              <a:defRPr lang="en-US" sz="1200" kern="1200" dirty="0" smtClean="0">
                <a:solidFill>
                  <a:schemeClr val="tx1"/>
                </a:solidFill>
                <a:latin typeface="Arial"/>
                <a:ea typeface="+mn-ea"/>
                <a:cs typeface="Arial"/>
              </a:defRPr>
            </a:lvl4pPr>
            <a:lvl5pPr marL="533806" indent="-159643">
              <a:spcBef>
                <a:spcPts val="314"/>
              </a:spcBef>
              <a:buSzPct val="80000"/>
              <a:buFont typeface="Arial" pitchFamily="34" charset="0"/>
              <a:buChar char="•"/>
              <a:defRPr sz="1000">
                <a:solidFill>
                  <a:schemeClr val="tx1"/>
                </a:solidFill>
                <a:latin typeface="Arial"/>
                <a:cs typeface="Arial"/>
              </a:defRPr>
            </a:lvl5pPr>
            <a:lvl6pPr marL="1130802" indent="-192902">
              <a:buClr>
                <a:schemeClr val="tx2"/>
              </a:buClr>
              <a:buFont typeface="Courier New" pitchFamily="49" charset="0"/>
              <a:buChar char="o"/>
              <a:defRPr sz="1500">
                <a:latin typeface="Georgia" pitchFamily="18" charset="0"/>
              </a:defRPr>
            </a:lvl6pPr>
            <a:lvl7pPr marL="563738" indent="-187914">
              <a:buClr>
                <a:schemeClr val="tx2"/>
              </a:buClr>
              <a:buFont typeface="Arial" pitchFamily="34" charset="0"/>
              <a:buNone/>
              <a:defRPr lang="en-US" sz="1500" kern="1200" dirty="0" smtClean="0">
                <a:solidFill>
                  <a:schemeClr val="tx1"/>
                </a:solidFill>
                <a:latin typeface="Georgia" pitchFamily="18" charset="0"/>
                <a:ea typeface="+mn-ea"/>
                <a:cs typeface="+mn-cs"/>
              </a:defRPr>
            </a:lvl7pPr>
            <a:lvl8pPr marL="1130802" indent="-192902">
              <a:buClr>
                <a:schemeClr val="tx2"/>
              </a:buClr>
              <a:buFont typeface="Courier New" pitchFamily="49" charset="0"/>
              <a:buChar char="o"/>
              <a:defRPr lang="en-US" sz="1500" kern="1200" baseline="0" dirty="0" smtClean="0">
                <a:solidFill>
                  <a:schemeClr val="tx1"/>
                </a:solidFill>
                <a:latin typeface="Georgia" pitchFamily="18" charset="0"/>
                <a:ea typeface="+mn-ea"/>
                <a:cs typeface="+mn-cs"/>
              </a:defRPr>
            </a:lvl8pPr>
            <a:lvl9pPr marL="1130802" indent="-192902">
              <a:buClr>
                <a:schemeClr val="tx2"/>
              </a:buClr>
              <a:buFont typeface="Courier New" pitchFamily="49" charset="0"/>
              <a:buChar char="o"/>
              <a:defRPr sz="1500">
                <a:latin typeface="Georgia" pitchFamily="18" charset="0"/>
              </a:defRPr>
            </a:lvl9pPr>
          </a:lstStyle>
          <a:p>
            <a:pPr marL="0" lvl="0" indent="0" algn="l" rtl="0" eaLnBrk="1" fontAlgn="base" hangingPunct="1">
              <a:lnSpc>
                <a:spcPts val="2200"/>
              </a:lnSpc>
              <a:spcBef>
                <a:spcPts val="0"/>
              </a:spcBef>
              <a:spcAft>
                <a:spcPts val="628"/>
              </a:spcAft>
              <a:buClr>
                <a:schemeClr val="tx2"/>
              </a:buClr>
              <a:buFont typeface="Arial" charset="0"/>
              <a:buNone/>
            </a:pPr>
            <a:r>
              <a:rPr lang="en-US" dirty="0" smtClean="0"/>
              <a:t>Click to edit Master text styles</a:t>
            </a:r>
          </a:p>
          <a:p>
            <a:pPr marL="0" lvl="1" indent="0" algn="l" rtl="0" eaLnBrk="1" fontAlgn="base" hangingPunct="1">
              <a:lnSpc>
                <a:spcPts val="2200"/>
              </a:lnSpc>
              <a:spcBef>
                <a:spcPts val="0"/>
              </a:spcBef>
              <a:spcAft>
                <a:spcPts val="628"/>
              </a:spcAft>
              <a:buClr>
                <a:schemeClr val="tx2"/>
              </a:buClr>
              <a:buFont typeface="Arial" charset="0"/>
              <a:buNone/>
            </a:pPr>
            <a:r>
              <a:rPr lang="en-US" dirty="0" smtClean="0"/>
              <a:t>Second level</a:t>
            </a:r>
          </a:p>
        </p:txBody>
      </p:sp>
      <p:sp>
        <p:nvSpPr>
          <p:cNvPr id="7" name="Text Placeholder 6"/>
          <p:cNvSpPr>
            <a:spLocks noGrp="1"/>
          </p:cNvSpPr>
          <p:nvPr>
            <p:ph type="body" sz="quarter" idx="11"/>
          </p:nvPr>
        </p:nvSpPr>
        <p:spPr>
          <a:xfrm>
            <a:off x="636184" y="4939609"/>
            <a:ext cx="8597416" cy="844550"/>
          </a:xfrm>
          <a:prstGeom prst="rect">
            <a:avLst/>
          </a:prstGeom>
        </p:spPr>
        <p:txBody>
          <a:bodyPr/>
          <a:lstStyle>
            <a:lvl1pPr marL="0" indent="0">
              <a:lnSpc>
                <a:spcPts val="2200"/>
              </a:lnSpc>
              <a:spcBef>
                <a:spcPts val="0"/>
              </a:spcBef>
              <a:buNone/>
              <a:defRPr sz="1800" b="1">
                <a:solidFill>
                  <a:srgbClr val="EC7800"/>
                </a:solidFill>
                <a:latin typeface="Calibri" pitchFamily="34" charset="0"/>
                <a:cs typeface="Arial" pitchFamily="34" charset="0"/>
              </a:defRPr>
            </a:lvl1pPr>
            <a:lvl2pPr>
              <a:defRPr sz="1800" b="1">
                <a:latin typeface="Arial" pitchFamily="34" charset="0"/>
                <a:cs typeface="Arial" pitchFamily="34" charset="0"/>
              </a:defRPr>
            </a:lvl2pPr>
            <a:lvl3pPr>
              <a:defRPr sz="1800" b="1">
                <a:latin typeface="Arial" pitchFamily="34" charset="0"/>
                <a:cs typeface="Arial" pitchFamily="34" charset="0"/>
              </a:defRPr>
            </a:lvl3pPr>
            <a:lvl4pPr>
              <a:defRPr sz="1800" b="1">
                <a:latin typeface="Arial" pitchFamily="34" charset="0"/>
                <a:cs typeface="Arial" pitchFamily="34" charset="0"/>
              </a:defRPr>
            </a:lvl4pPr>
            <a:lvl5pPr>
              <a:defRPr sz="1800" b="1">
                <a:latin typeface="Arial" pitchFamily="34" charset="0"/>
                <a:cs typeface="Arial" pitchFamily="34" charset="0"/>
              </a:defRPr>
            </a:lvl5pPr>
          </a:lstStyle>
          <a:p>
            <a:pPr lvl="0"/>
            <a:r>
              <a:rPr lang="en-US" dirty="0" smtClean="0"/>
              <a:t>Click to edit Master text styles</a:t>
            </a:r>
            <a:endParaRPr lang="en-GB" dirty="0"/>
          </a:p>
        </p:txBody>
      </p:sp>
      <p:sp>
        <p:nvSpPr>
          <p:cNvPr id="9" name="Text Placeholder 8"/>
          <p:cNvSpPr>
            <a:spLocks noGrp="1"/>
          </p:cNvSpPr>
          <p:nvPr>
            <p:ph type="body" sz="quarter" idx="12"/>
          </p:nvPr>
        </p:nvSpPr>
        <p:spPr>
          <a:xfrm>
            <a:off x="638460" y="1162050"/>
            <a:ext cx="8595866" cy="548262"/>
          </a:xfrm>
          <a:prstGeom prst="rect">
            <a:avLst/>
          </a:prstGeom>
        </p:spPr>
        <p:txBody>
          <a:bodyPr vert="horz"/>
          <a:lstStyle>
            <a:lvl1pPr marL="182394" marR="0" indent="-182394" algn="l" defTabSz="914400" rtl="0" eaLnBrk="1" fontAlgn="base" latinLnBrk="0" hangingPunct="1">
              <a:lnSpc>
                <a:spcPts val="2200"/>
              </a:lnSpc>
              <a:spcBef>
                <a:spcPts val="626"/>
              </a:spcBef>
              <a:spcAft>
                <a:spcPct val="0"/>
              </a:spcAft>
              <a:buClr>
                <a:srgbClr val="FF7300"/>
              </a:buClr>
              <a:buSzTx/>
              <a:buFont typeface="Georgia" pitchFamily="-105" charset="0"/>
              <a:buNone/>
              <a:tabLst/>
              <a:defRPr sz="2000">
                <a:solidFill>
                  <a:srgbClr val="55626A"/>
                </a:solidFill>
              </a:defRPr>
            </a:lvl1pPr>
          </a:lstStyle>
          <a:p>
            <a:pPr marL="182394" marR="0" lvl="0" indent="-182394" algn="l" defTabSz="914400" rtl="0" eaLnBrk="1" fontAlgn="base" latinLnBrk="0" hangingPunct="1">
              <a:lnSpc>
                <a:spcPct val="100000"/>
              </a:lnSpc>
              <a:spcBef>
                <a:spcPts val="626"/>
              </a:spcBef>
              <a:spcAft>
                <a:spcPct val="0"/>
              </a:spcAft>
              <a:buClr>
                <a:srgbClr val="FF7300"/>
              </a:buClr>
              <a:buSzTx/>
              <a:buFont typeface="Georgia" pitchFamily="-105" charset="0"/>
              <a:buNone/>
              <a:tabLst/>
              <a:defRPr/>
            </a:pPr>
            <a:r>
              <a:rPr lang="en-US" dirty="0" smtClean="0"/>
              <a:t>Click to edit Master text styles</a:t>
            </a:r>
          </a:p>
        </p:txBody>
      </p:sp>
    </p:spTree>
    <p:extLst>
      <p:ext uri="{BB962C8B-B14F-4D97-AF65-F5344CB8AC3E}">
        <p14:creationId xmlns:p14="http://schemas.microsoft.com/office/powerpoint/2010/main" val="428499451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alphaModFix amt="96000"/>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8" r:id="rId1"/>
    <p:sldLayoutId id="2147483720" r:id="rId2"/>
    <p:sldLayoutId id="2147483722" r:id="rId3"/>
    <p:sldLayoutId id="2147483723" r:id="rId4"/>
    <p:sldLayoutId id="2147483707" r:id="rId5"/>
    <p:sldLayoutId id="2147483721" r:id="rId6"/>
  </p:sldLayoutIdLst>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sz="3800" kern="1200">
          <a:solidFill>
            <a:schemeClr val="tx1"/>
          </a:solidFill>
          <a:latin typeface="Georgia" pitchFamily="18" charset="0"/>
          <a:ea typeface="ＭＳ Ｐゴシック" pitchFamily="-105" charset="-128"/>
          <a:cs typeface="+mj-cs"/>
        </a:defRPr>
      </a:lvl1pPr>
      <a:lvl2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2pPr>
      <a:lvl3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3pPr>
      <a:lvl4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4pPr>
      <a:lvl5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5pPr>
      <a:lvl6pPr marL="478928" algn="l" rtl="0" eaLnBrk="1" fontAlgn="base" hangingPunct="1">
        <a:spcBef>
          <a:spcPct val="0"/>
        </a:spcBef>
        <a:spcAft>
          <a:spcPct val="0"/>
        </a:spcAft>
        <a:defRPr sz="3800">
          <a:solidFill>
            <a:schemeClr val="tx1"/>
          </a:solidFill>
          <a:latin typeface="Georgia" pitchFamily="18" charset="0"/>
        </a:defRPr>
      </a:lvl6pPr>
      <a:lvl7pPr marL="957856" algn="l" rtl="0" eaLnBrk="1" fontAlgn="base" hangingPunct="1">
        <a:spcBef>
          <a:spcPct val="0"/>
        </a:spcBef>
        <a:spcAft>
          <a:spcPct val="0"/>
        </a:spcAft>
        <a:defRPr sz="3800">
          <a:solidFill>
            <a:schemeClr val="tx1"/>
          </a:solidFill>
          <a:latin typeface="Georgia" pitchFamily="18" charset="0"/>
        </a:defRPr>
      </a:lvl7pPr>
      <a:lvl8pPr marL="1436784" algn="l" rtl="0" eaLnBrk="1" fontAlgn="base" hangingPunct="1">
        <a:spcBef>
          <a:spcPct val="0"/>
        </a:spcBef>
        <a:spcAft>
          <a:spcPct val="0"/>
        </a:spcAft>
        <a:defRPr sz="3800">
          <a:solidFill>
            <a:schemeClr val="tx1"/>
          </a:solidFill>
          <a:latin typeface="Georgia" pitchFamily="18" charset="0"/>
        </a:defRPr>
      </a:lvl8pPr>
      <a:lvl9pPr marL="1915712" algn="l" rtl="0" eaLnBrk="1" fontAlgn="base" hangingPunct="1">
        <a:spcBef>
          <a:spcPct val="0"/>
        </a:spcBef>
        <a:spcAft>
          <a:spcPct val="0"/>
        </a:spcAft>
        <a:defRPr sz="3800">
          <a:solidFill>
            <a:schemeClr val="tx1"/>
          </a:solidFill>
          <a:latin typeface="Georgia" pitchFamily="18" charset="0"/>
        </a:defRPr>
      </a:lvl9pPr>
    </p:titleStyle>
    <p:bodyStyle>
      <a:lvl1pPr marL="182394" indent="-182394" algn="l" rtl="0" eaLnBrk="1" fontAlgn="base" hangingPunct="1">
        <a:spcBef>
          <a:spcPts val="626"/>
        </a:spcBef>
        <a:spcAft>
          <a:spcPct val="0"/>
        </a:spcAft>
        <a:buClr>
          <a:schemeClr val="tx2"/>
        </a:buClr>
        <a:buFont typeface="Georgia" pitchFamily="-105" charset="0"/>
        <a:buChar char="•"/>
        <a:defRPr lang="en-US" sz="2300" kern="1200" dirty="0">
          <a:solidFill>
            <a:schemeClr val="tx2"/>
          </a:solidFill>
          <a:latin typeface="Georgia" pitchFamily="18" charset="0"/>
          <a:ea typeface="ＭＳ Ｐゴシック" pitchFamily="-105" charset="-128"/>
          <a:cs typeface="+mn-cs"/>
        </a:defRPr>
      </a:lvl1pPr>
      <a:lvl2pPr marL="182394" indent="-182394" algn="l" rtl="0" eaLnBrk="1" fontAlgn="base" hangingPunct="1">
        <a:spcBef>
          <a:spcPct val="20000"/>
        </a:spcBef>
        <a:spcAft>
          <a:spcPct val="0"/>
        </a:spcAft>
        <a:buClr>
          <a:schemeClr val="tx2"/>
        </a:buClr>
        <a:buFont typeface="Arial" charset="0"/>
        <a:buChar char="•"/>
        <a:defRPr lang="en-US" sz="2100" kern="1200" dirty="0">
          <a:solidFill>
            <a:schemeClr val="tx1"/>
          </a:solidFill>
          <a:latin typeface="Georgia" pitchFamily="18" charset="0"/>
          <a:ea typeface="ＭＳ Ｐゴシック" pitchFamily="-105" charset="-128"/>
          <a:cs typeface="+mn-cs"/>
        </a:defRPr>
      </a:lvl2pPr>
      <a:lvl3pPr marL="752961" indent="-284114" algn="l" rtl="0" eaLnBrk="1" fontAlgn="base" hangingPunct="1">
        <a:spcBef>
          <a:spcPct val="20000"/>
        </a:spcBef>
        <a:spcAft>
          <a:spcPct val="0"/>
        </a:spcAft>
        <a:buClr>
          <a:schemeClr val="tx2"/>
        </a:buClr>
        <a:buFont typeface="Georgia" pitchFamily="-105" charset="0"/>
        <a:buChar char="–"/>
        <a:defRPr lang="en-US" sz="2100" kern="1200" dirty="0">
          <a:solidFill>
            <a:schemeClr val="tx1"/>
          </a:solidFill>
          <a:latin typeface="Georgia" pitchFamily="18" charset="0"/>
          <a:ea typeface="ＭＳ Ｐゴシック" pitchFamily="-105" charset="-128"/>
          <a:cs typeface="+mn-cs"/>
        </a:defRPr>
      </a:lvl3pPr>
      <a:lvl4pPr marL="1406540" indent="-275930" algn="l" rtl="0" eaLnBrk="1" fontAlgn="base" hangingPunct="1">
        <a:spcBef>
          <a:spcPct val="20000"/>
        </a:spcBef>
        <a:spcAft>
          <a:spcPct val="0"/>
        </a:spcAft>
        <a:buClr>
          <a:schemeClr val="tx2"/>
        </a:buClr>
        <a:buFont typeface="Calibri" pitchFamily="-105" charset="0"/>
        <a:buChar char="–"/>
        <a:defRPr lang="en-US" sz="1800" kern="1200" dirty="0">
          <a:solidFill>
            <a:schemeClr val="tx1"/>
          </a:solidFill>
          <a:latin typeface="Georgia" pitchFamily="18" charset="0"/>
          <a:ea typeface="ＭＳ Ｐゴシック" pitchFamily="-105" charset="-128"/>
          <a:cs typeface="+mn-cs"/>
        </a:defRPr>
      </a:lvl4pPr>
      <a:lvl5pPr marL="2154824" indent="-238516" algn="l" rtl="0" eaLnBrk="1" fontAlgn="base" hangingPunct="1">
        <a:spcBef>
          <a:spcPct val="20000"/>
        </a:spcBef>
        <a:spcAft>
          <a:spcPct val="0"/>
        </a:spcAft>
        <a:buClr>
          <a:schemeClr val="tx2"/>
        </a:buClr>
        <a:buFont typeface="Courier New" pitchFamily="-105" charset="0"/>
        <a:buChar char="o"/>
        <a:defRPr lang="en-GB" sz="1800" kern="1200" dirty="0">
          <a:solidFill>
            <a:schemeClr val="tx1"/>
          </a:solidFill>
          <a:latin typeface="Georgia" pitchFamily="18" charset="0"/>
          <a:ea typeface="ＭＳ Ｐゴシック" pitchFamily="-105" charset="-128"/>
          <a:cs typeface="+mn-cs"/>
        </a:defRPr>
      </a:lvl5pPr>
      <a:lvl6pPr marL="2634104"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32"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960"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887"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56" rtl="0" eaLnBrk="1" latinLnBrk="0" hangingPunct="1">
        <a:defRPr sz="1900" kern="1200">
          <a:solidFill>
            <a:schemeClr val="tx1"/>
          </a:solidFill>
          <a:latin typeface="+mn-lt"/>
          <a:ea typeface="+mn-ea"/>
          <a:cs typeface="+mn-cs"/>
        </a:defRPr>
      </a:lvl1pPr>
      <a:lvl2pPr marL="478928" algn="l" defTabSz="957856" rtl="0" eaLnBrk="1" latinLnBrk="0" hangingPunct="1">
        <a:defRPr sz="1900" kern="1200">
          <a:solidFill>
            <a:schemeClr val="tx1"/>
          </a:solidFill>
          <a:latin typeface="+mn-lt"/>
          <a:ea typeface="+mn-ea"/>
          <a:cs typeface="+mn-cs"/>
        </a:defRPr>
      </a:lvl2pPr>
      <a:lvl3pPr marL="957856" algn="l" defTabSz="957856" rtl="0" eaLnBrk="1" latinLnBrk="0" hangingPunct="1">
        <a:defRPr sz="1900" kern="1200">
          <a:solidFill>
            <a:schemeClr val="tx1"/>
          </a:solidFill>
          <a:latin typeface="+mn-lt"/>
          <a:ea typeface="+mn-ea"/>
          <a:cs typeface="+mn-cs"/>
        </a:defRPr>
      </a:lvl3pPr>
      <a:lvl4pPr marL="1436784" algn="l" defTabSz="957856" rtl="0" eaLnBrk="1" latinLnBrk="0" hangingPunct="1">
        <a:defRPr sz="1900" kern="1200">
          <a:solidFill>
            <a:schemeClr val="tx1"/>
          </a:solidFill>
          <a:latin typeface="+mn-lt"/>
          <a:ea typeface="+mn-ea"/>
          <a:cs typeface="+mn-cs"/>
        </a:defRPr>
      </a:lvl4pPr>
      <a:lvl5pPr marL="1915712" algn="l" defTabSz="957856" rtl="0" eaLnBrk="1" latinLnBrk="0" hangingPunct="1">
        <a:defRPr sz="1900" kern="1200">
          <a:solidFill>
            <a:schemeClr val="tx1"/>
          </a:solidFill>
          <a:latin typeface="+mn-lt"/>
          <a:ea typeface="+mn-ea"/>
          <a:cs typeface="+mn-cs"/>
        </a:defRPr>
      </a:lvl5pPr>
      <a:lvl6pPr marL="2394640" algn="l" defTabSz="957856" rtl="0" eaLnBrk="1" latinLnBrk="0" hangingPunct="1">
        <a:defRPr sz="1900" kern="1200">
          <a:solidFill>
            <a:schemeClr val="tx1"/>
          </a:solidFill>
          <a:latin typeface="+mn-lt"/>
          <a:ea typeface="+mn-ea"/>
          <a:cs typeface="+mn-cs"/>
        </a:defRPr>
      </a:lvl6pPr>
      <a:lvl7pPr marL="2873567" algn="l" defTabSz="957856" rtl="0" eaLnBrk="1" latinLnBrk="0" hangingPunct="1">
        <a:defRPr sz="1900" kern="1200">
          <a:solidFill>
            <a:schemeClr val="tx1"/>
          </a:solidFill>
          <a:latin typeface="+mn-lt"/>
          <a:ea typeface="+mn-ea"/>
          <a:cs typeface="+mn-cs"/>
        </a:defRPr>
      </a:lvl7pPr>
      <a:lvl8pPr marL="3352496" algn="l" defTabSz="957856" rtl="0" eaLnBrk="1" latinLnBrk="0" hangingPunct="1">
        <a:defRPr sz="1900" kern="1200">
          <a:solidFill>
            <a:schemeClr val="tx1"/>
          </a:solidFill>
          <a:latin typeface="+mn-lt"/>
          <a:ea typeface="+mn-ea"/>
          <a:cs typeface="+mn-cs"/>
        </a:defRPr>
      </a:lvl8pPr>
      <a:lvl9pPr marL="3831423" algn="l" defTabSz="95785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hail.gaberov@ecommera.co.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slideshare.net/alisamarych/twitter-bootstrap-19930419?from_search=3" TargetMode="External"/><Relationship Id="rId13" Type="http://schemas.openxmlformats.org/officeDocument/2006/relationships/hyperlink" Target="http://susy.oddbird.net/" TargetMode="External"/><Relationship Id="rId3" Type="http://schemas.openxmlformats.org/officeDocument/2006/relationships/hyperlink" Target="http://www.slideshare.net/JulienZee/parisjs-11-sass-compass-9472811" TargetMode="External"/><Relationship Id="rId7" Type="http://schemas.openxmlformats.org/officeDocument/2006/relationships/hyperlink" Target="http://getbootstrap.com/2.3.2/getting-started.html" TargetMode="External"/><Relationship Id="rId12" Type="http://schemas.openxmlformats.org/officeDocument/2006/relationships/hyperlink" Target="http://foundation.zurb.com/" TargetMode="External"/><Relationship Id="rId2" Type="http://schemas.openxmlformats.org/officeDocument/2006/relationships/hyperlink" Target="http://www.urbaninsight.com/2012/04/12/ten-reasons-you-should-be-using-css-preprocessor" TargetMode="External"/><Relationship Id="rId1" Type="http://schemas.openxmlformats.org/officeDocument/2006/relationships/slideLayout" Target="../slideLayouts/slideLayout2.xml"/><Relationship Id="rId6" Type="http://schemas.openxmlformats.org/officeDocument/2006/relationships/hyperlink" Target="http://en.wikipedia.org/wiki/Twitter_Bootstrap" TargetMode="External"/><Relationship Id="rId11" Type="http://schemas.openxmlformats.org/officeDocument/2006/relationships/hyperlink" Target="https://github.com/vwall/compass-twitter-bootstrap" TargetMode="External"/><Relationship Id="rId5" Type="http://schemas.openxmlformats.org/officeDocument/2006/relationships/hyperlink" Target="http://searchenginewatch.com/article/2253965/3-Reasons-Why-Responsive-Web-Design-is-the-Best-Option-For-Your-Mobile-SEO-Strategy" TargetMode="External"/><Relationship Id="rId15" Type="http://schemas.openxmlformats.org/officeDocument/2006/relationships/hyperlink" Target="http://www.lukew.com/ff/entry.asp?1392" TargetMode="External"/><Relationship Id="rId10" Type="http://schemas.openxmlformats.org/officeDocument/2006/relationships/hyperlink" Target="http://www.slideshare.net/patricka1/css-preprocessors-sass-less-and-stylus" TargetMode="External"/><Relationship Id="rId4" Type="http://schemas.openxmlformats.org/officeDocument/2006/relationships/hyperlink" Target="http://en.wikipedia.org/wiki/Responsive_web_design" TargetMode="External"/><Relationship Id="rId9" Type="http://schemas.openxmlformats.org/officeDocument/2006/relationships/hyperlink" Target="http://net.tutsplus.com/tutorials/html-css-techniques/sass-vs-less-vs-stylus-a-preprocessor-shootout/" TargetMode="External"/><Relationship Id="rId14" Type="http://schemas.openxmlformats.org/officeDocument/2006/relationships/hyperlink" Target="https://github.com/ericam/compass-anim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8412" y="1896138"/>
            <a:ext cx="6817209" cy="1470025"/>
          </a:xfrm>
          <a:prstGeom prst="rect">
            <a:avLst/>
          </a:prstGeom>
        </p:spPr>
        <p:txBody>
          <a:bodyPr/>
          <a:lstStyle/>
          <a:p>
            <a:r>
              <a:rPr lang="en-US" dirty="0"/>
              <a:t>CSS </a:t>
            </a:r>
            <a:r>
              <a:rPr lang="en-US" dirty="0" smtClean="0"/>
              <a:t>Preprocessors. </a:t>
            </a:r>
            <a:r>
              <a:rPr lang="en-US" dirty="0"/>
              <a:t>Responsive </a:t>
            </a:r>
            <a:r>
              <a:rPr lang="en-US" dirty="0" smtClean="0"/>
              <a:t>Design. </a:t>
            </a:r>
            <a:r>
              <a:rPr lang="en-US" dirty="0"/>
              <a:t>Twitter </a:t>
            </a:r>
            <a:r>
              <a:rPr lang="en-US" dirty="0" smtClean="0"/>
              <a:t>Bootstrap.</a:t>
            </a:r>
            <a:endParaRPr lang="en-GB" dirty="0">
              <a:solidFill>
                <a:srgbClr val="EC7800"/>
              </a:solidFill>
            </a:endParaRPr>
          </a:p>
        </p:txBody>
      </p:sp>
      <p:sp>
        <p:nvSpPr>
          <p:cNvPr id="3" name="Subtitle 2"/>
          <p:cNvSpPr>
            <a:spLocks noGrp="1"/>
          </p:cNvSpPr>
          <p:nvPr>
            <p:ph type="subTitle" idx="1"/>
          </p:nvPr>
        </p:nvSpPr>
        <p:spPr>
          <a:xfrm>
            <a:off x="709200" y="4036309"/>
            <a:ext cx="6641839" cy="1219532"/>
          </a:xfrm>
          <a:prstGeom prst="rect">
            <a:avLst/>
          </a:prstGeom>
        </p:spPr>
        <p:txBody>
          <a:bodyPr/>
          <a:lstStyle/>
          <a:p>
            <a:r>
              <a:rPr lang="en-GB" dirty="0" err="1" smtClean="0"/>
              <a:t>Mihail</a:t>
            </a:r>
            <a:r>
              <a:rPr lang="en-GB" dirty="0" smtClean="0"/>
              <a:t> </a:t>
            </a:r>
            <a:r>
              <a:rPr lang="en-GB" dirty="0" err="1" smtClean="0"/>
              <a:t>Gaberov</a:t>
            </a:r>
            <a:endParaRPr lang="en-GB" dirty="0" smtClean="0"/>
          </a:p>
          <a:p>
            <a:r>
              <a:rPr lang="en-GB" dirty="0" smtClean="0"/>
              <a:t>UI Developer at </a:t>
            </a:r>
          </a:p>
          <a:p>
            <a:endParaRPr lang="en-GB" dirty="0"/>
          </a:p>
          <a:p>
            <a:r>
              <a:rPr lang="en-GB" dirty="0" smtClean="0"/>
              <a:t>E-mail: </a:t>
            </a:r>
            <a:r>
              <a:rPr lang="en-GB" dirty="0" smtClean="0">
                <a:hlinkClick r:id="rId3"/>
              </a:rPr>
              <a:t>mihail.gaberov@ecommera.co.uk</a:t>
            </a:r>
            <a:endParaRPr lang="en-GB" dirty="0" smtClean="0"/>
          </a:p>
          <a:p>
            <a:r>
              <a:rPr lang="en-GB" dirty="0" smtClean="0"/>
              <a:t>S</a:t>
            </a:r>
            <a:r>
              <a:rPr lang="en-US" dirty="0" err="1" smtClean="0"/>
              <a:t>ky</a:t>
            </a:r>
            <a:r>
              <a:rPr lang="en-GB" dirty="0" err="1" smtClean="0"/>
              <a:t>pe</a:t>
            </a:r>
            <a:r>
              <a:rPr lang="en-GB" dirty="0" smtClean="0"/>
              <a:t>: </a:t>
            </a:r>
            <a:r>
              <a:rPr lang="en-GB" dirty="0" err="1" smtClean="0"/>
              <a:t>mihailgaberov</a:t>
            </a:r>
            <a:endParaRPr lang="en-GB" dirty="0" smtClean="0"/>
          </a:p>
        </p:txBody>
      </p:sp>
      <p:pic>
        <p:nvPicPr>
          <p:cNvPr id="5" name="Picture 4" descr="eCommera_Product_Logo MASTER_DynamicAction.png"/>
          <p:cNvPicPr>
            <a:picLocks noChangeAspect="1"/>
          </p:cNvPicPr>
          <p:nvPr/>
        </p:nvPicPr>
        <p:blipFill>
          <a:blip r:embed="rId4"/>
          <a:stretch>
            <a:fillRect/>
          </a:stretch>
        </p:blipFill>
        <p:spPr>
          <a:xfrm>
            <a:off x="2600991" y="4417227"/>
            <a:ext cx="2312046" cy="585693"/>
          </a:xfrm>
          <a:prstGeom prst="rect">
            <a:avLst/>
          </a:prstGeom>
        </p:spPr>
      </p:pic>
    </p:spTree>
    <p:extLst>
      <p:ext uri="{BB962C8B-B14F-4D97-AF65-F5344CB8AC3E}">
        <p14:creationId xmlns:p14="http://schemas.microsoft.com/office/powerpoint/2010/main" val="193715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908" y="160422"/>
            <a:ext cx="9031019" cy="783383"/>
          </a:xfrm>
        </p:spPr>
        <p:txBody>
          <a:bodyPr/>
          <a:lstStyle/>
          <a:p>
            <a:pPr algn="ctr"/>
            <a:r>
              <a:rPr lang="en-US" dirty="0"/>
              <a:t>Quick </a:t>
            </a:r>
            <a:r>
              <a:rPr lang="en-US" dirty="0" smtClean="0"/>
              <a:t>Overview of SASS </a:t>
            </a:r>
            <a:r>
              <a:rPr lang="en-US" dirty="0"/>
              <a:t>&amp; LESS</a:t>
            </a:r>
          </a:p>
        </p:txBody>
      </p:sp>
      <p:graphicFrame>
        <p:nvGraphicFramePr>
          <p:cNvPr id="5" name="Table 4"/>
          <p:cNvGraphicFramePr>
            <a:graphicFrameLocks noGrp="1"/>
          </p:cNvGraphicFramePr>
          <p:nvPr>
            <p:extLst>
              <p:ext uri="{D42A27DB-BD31-4B8C-83A1-F6EECF244321}">
                <p14:modId xmlns:p14="http://schemas.microsoft.com/office/powerpoint/2010/main" val="2203584917"/>
              </p:ext>
            </p:extLst>
          </p:nvPr>
        </p:nvGraphicFramePr>
        <p:xfrm>
          <a:off x="1522664" y="2029771"/>
          <a:ext cx="6603999" cy="3916680"/>
        </p:xfrm>
        <a:graphic>
          <a:graphicData uri="http://schemas.openxmlformats.org/drawingml/2006/table">
            <a:tbl>
              <a:tblPr firstRow="1" bandRow="1">
                <a:tableStyleId>{5C22544A-7EE6-4342-B048-85BDC9FD1C3A}</a:tableStyleId>
              </a:tblPr>
              <a:tblGrid>
                <a:gridCol w="2201333"/>
                <a:gridCol w="2201333"/>
                <a:gridCol w="2201333"/>
              </a:tblGrid>
              <a:tr h="370840">
                <a:tc>
                  <a:txBody>
                    <a:bodyPr/>
                    <a:lstStyle/>
                    <a:p>
                      <a:endParaRPr lang="en-US" dirty="0"/>
                    </a:p>
                  </a:txBody>
                  <a:tcPr/>
                </a:tc>
                <a:tc>
                  <a:txBody>
                    <a:bodyPr/>
                    <a:lstStyle/>
                    <a:p>
                      <a:r>
                        <a:rPr lang="en-US" dirty="0" smtClean="0"/>
                        <a:t>SASS/SCSS</a:t>
                      </a:r>
                      <a:endParaRPr lang="en-US" dirty="0"/>
                    </a:p>
                  </a:txBody>
                  <a:tcPr/>
                </a:tc>
                <a:tc>
                  <a:txBody>
                    <a:bodyPr/>
                    <a:lstStyle/>
                    <a:p>
                      <a:r>
                        <a:rPr lang="en-US" dirty="0" smtClean="0"/>
                        <a:t>LESS</a:t>
                      </a:r>
                      <a:endParaRPr lang="en-US" dirty="0"/>
                    </a:p>
                  </a:txBody>
                  <a:tcPr/>
                </a:tc>
              </a:tr>
              <a:tr h="370840">
                <a:tc>
                  <a:txBody>
                    <a:bodyPr/>
                    <a:lstStyle/>
                    <a:p>
                      <a:r>
                        <a:rPr lang="en-US" dirty="0" smtClean="0"/>
                        <a:t>Written in</a:t>
                      </a:r>
                      <a:endParaRPr lang="en-US" dirty="0"/>
                    </a:p>
                  </a:txBody>
                  <a:tcPr/>
                </a:tc>
                <a:tc>
                  <a:txBody>
                    <a:bodyPr/>
                    <a:lstStyle/>
                    <a:p>
                      <a:r>
                        <a:rPr lang="en-US" dirty="0" smtClean="0"/>
                        <a:t>Ruby</a:t>
                      </a:r>
                      <a:endParaRPr lang="en-US" dirty="0"/>
                    </a:p>
                  </a:txBody>
                  <a:tcPr/>
                </a:tc>
                <a:tc>
                  <a:txBody>
                    <a:bodyPr/>
                    <a:lstStyle/>
                    <a:p>
                      <a:r>
                        <a:rPr lang="en-US" dirty="0" smtClean="0"/>
                        <a:t>JS</a:t>
                      </a:r>
                      <a:endParaRPr lang="en-US" dirty="0"/>
                    </a:p>
                  </a:txBody>
                  <a:tcPr/>
                </a:tc>
              </a:tr>
              <a:tr h="370840">
                <a:tc>
                  <a:txBody>
                    <a:bodyPr/>
                    <a:lstStyle/>
                    <a:p>
                      <a:r>
                        <a:rPr lang="en-US" dirty="0" smtClean="0"/>
                        <a:t>Runs</a:t>
                      </a:r>
                      <a:r>
                        <a:rPr lang="en-US" baseline="0" dirty="0" smtClean="0"/>
                        <a:t> on</a:t>
                      </a:r>
                      <a:endParaRPr lang="en-US" dirty="0"/>
                    </a:p>
                  </a:txBody>
                  <a:tcPr/>
                </a:tc>
                <a:tc>
                  <a:txBody>
                    <a:bodyPr/>
                    <a:lstStyle/>
                    <a:p>
                      <a:r>
                        <a:rPr lang="en-US" dirty="0" smtClean="0"/>
                        <a:t>Local / Back</a:t>
                      </a:r>
                      <a:endParaRPr lang="en-US" dirty="0"/>
                    </a:p>
                  </a:txBody>
                  <a:tcPr/>
                </a:tc>
                <a:tc>
                  <a:txBody>
                    <a:bodyPr/>
                    <a:lstStyle/>
                    <a:p>
                      <a:r>
                        <a:rPr lang="en-US" dirty="0" smtClean="0"/>
                        <a:t>Front &amp;</a:t>
                      </a:r>
                      <a:r>
                        <a:rPr lang="en-US" baseline="0" dirty="0" smtClean="0"/>
                        <a:t> </a:t>
                      </a:r>
                      <a:r>
                        <a:rPr lang="en-US" baseline="0" dirty="0" smtClean="0"/>
                        <a:t>Local</a:t>
                      </a:r>
                      <a:endParaRPr lang="en-US" dirty="0"/>
                    </a:p>
                  </a:txBody>
                  <a:tcPr/>
                </a:tc>
              </a:tr>
              <a:tr h="370840">
                <a:tc>
                  <a:txBody>
                    <a:bodyPr/>
                    <a:lstStyle/>
                    <a:p>
                      <a:r>
                        <a:rPr lang="en-US" dirty="0" smtClean="0"/>
                        <a:t>Syntax</a:t>
                      </a:r>
                      <a:endParaRPr lang="en-US" dirty="0"/>
                    </a:p>
                  </a:txBody>
                  <a:tcPr/>
                </a:tc>
                <a:tc>
                  <a:txBody>
                    <a:bodyPr/>
                    <a:lstStyle/>
                    <a:p>
                      <a:r>
                        <a:rPr lang="en-US" dirty="0" smtClean="0"/>
                        <a:t>CSS Superset</a:t>
                      </a:r>
                      <a:endParaRPr lang="en-US" dirty="0"/>
                    </a:p>
                  </a:txBody>
                  <a:tcPr/>
                </a:tc>
                <a:tc>
                  <a:txBody>
                    <a:bodyPr/>
                    <a:lstStyle/>
                    <a:p>
                      <a:r>
                        <a:rPr lang="en-US" dirty="0" smtClean="0"/>
                        <a:t>CSS Superset</a:t>
                      </a:r>
                      <a:endParaRPr lang="en-US" dirty="0"/>
                    </a:p>
                  </a:txBody>
                  <a:tcPr/>
                </a:tc>
              </a:tr>
              <a:tr h="370840">
                <a:tc>
                  <a:txBody>
                    <a:bodyPr/>
                    <a:lstStyle/>
                    <a:p>
                      <a:r>
                        <a:rPr lang="en-US" dirty="0" smtClean="0"/>
                        <a:t>Variable Syntax</a:t>
                      </a:r>
                      <a:endParaRPr lang="en-US" dirty="0"/>
                    </a:p>
                  </a:txBody>
                  <a:tcPr/>
                </a:tc>
                <a:tc>
                  <a:txBody>
                    <a:bodyPr/>
                    <a:lstStyle/>
                    <a:p>
                      <a:r>
                        <a:rPr lang="en-US" dirty="0" smtClean="0"/>
                        <a:t>$variable:</a:t>
                      </a:r>
                      <a:r>
                        <a:rPr lang="en-US" baseline="0" dirty="0" smtClean="0"/>
                        <a:t> blue</a:t>
                      </a:r>
                      <a:endParaRPr lang="en-US" dirty="0"/>
                    </a:p>
                  </a:txBody>
                  <a:tcPr/>
                </a:tc>
                <a:tc>
                  <a:txBody>
                    <a:bodyPr/>
                    <a:lstStyle/>
                    <a:p>
                      <a:r>
                        <a:rPr lang="en-US" dirty="0" smtClean="0"/>
                        <a:t>@color</a:t>
                      </a:r>
                      <a:r>
                        <a:rPr lang="en-US" smtClean="0"/>
                        <a:t>: blue;</a:t>
                      </a:r>
                      <a:endParaRPr lang="en-US"/>
                    </a:p>
                  </a:txBody>
                  <a:tcPr/>
                </a:tc>
              </a:tr>
              <a:tr h="370840">
                <a:tc>
                  <a:txBody>
                    <a:bodyPr/>
                    <a:lstStyle/>
                    <a:p>
                      <a:r>
                        <a:rPr lang="en-US" dirty="0" err="1" smtClean="0"/>
                        <a:t>Mixin</a:t>
                      </a:r>
                      <a:r>
                        <a:rPr lang="en-US" dirty="0" smtClean="0"/>
                        <a:t> Syntax</a:t>
                      </a:r>
                      <a:endParaRPr lang="en-US" dirty="0"/>
                    </a:p>
                  </a:txBody>
                  <a:tcPr/>
                </a:tc>
                <a:tc>
                  <a:txBody>
                    <a:bodyPr/>
                    <a:lstStyle/>
                    <a:p>
                      <a:r>
                        <a:rPr lang="en-US" sz="1900" kern="1200" dirty="0" smtClean="0">
                          <a:solidFill>
                            <a:schemeClr val="dk1"/>
                          </a:solidFill>
                          <a:effectLst/>
                          <a:latin typeface="+mn-lt"/>
                          <a:ea typeface="+mn-ea"/>
                          <a:cs typeface="+mn-cs"/>
                        </a:rPr>
                        <a:t>@</a:t>
                      </a:r>
                      <a:r>
                        <a:rPr lang="en-US" sz="1900" kern="1200" dirty="0" err="1" smtClean="0">
                          <a:solidFill>
                            <a:schemeClr val="dk1"/>
                          </a:solidFill>
                          <a:effectLst/>
                          <a:latin typeface="+mn-lt"/>
                          <a:ea typeface="+mn-ea"/>
                          <a:cs typeface="+mn-cs"/>
                        </a:rPr>
                        <a:t>mixin</a:t>
                      </a:r>
                      <a:r>
                        <a:rPr lang="en-US" sz="1900" kern="1200" dirty="0" smtClean="0">
                          <a:solidFill>
                            <a:schemeClr val="dk1"/>
                          </a:solidFill>
                          <a:effectLst/>
                          <a:latin typeface="+mn-lt"/>
                          <a:ea typeface="+mn-ea"/>
                          <a:cs typeface="+mn-cs"/>
                        </a:rPr>
                        <a:t> foo() {} (</a:t>
                      </a:r>
                      <a:r>
                        <a:rPr lang="en-US" sz="1900" i="1" kern="1200" dirty="0" smtClean="0">
                          <a:solidFill>
                            <a:schemeClr val="dk1"/>
                          </a:solidFill>
                          <a:effectLst/>
                          <a:latin typeface="+mn-lt"/>
                          <a:ea typeface="+mn-ea"/>
                          <a:cs typeface="+mn-cs"/>
                        </a:rPr>
                        <a:t>explicit abstraction</a:t>
                      </a:r>
                      <a:r>
                        <a:rPr lang="en-US" sz="1900" kern="1200" dirty="0" smtClean="0">
                          <a:solidFill>
                            <a:schemeClr val="dk1"/>
                          </a:solidFill>
                          <a:effectLst/>
                          <a:latin typeface="+mn-lt"/>
                          <a:ea typeface="+mn-ea"/>
                          <a:cs typeface="+mn-cs"/>
                        </a:rPr>
                        <a:t>) </a:t>
                      </a:r>
                      <a:endParaRPr lang="en-US" dirty="0"/>
                    </a:p>
                  </a:txBody>
                  <a:tcPr/>
                </a:tc>
                <a:tc>
                  <a:txBody>
                    <a:bodyPr/>
                    <a:lstStyle/>
                    <a:p>
                      <a:pPr marL="0" marR="0" indent="0" algn="l" defTabSz="957856" rtl="0" eaLnBrk="1" fontAlgn="auto" latinLnBrk="0" hangingPunct="1">
                        <a:lnSpc>
                          <a:spcPct val="100000"/>
                        </a:lnSpc>
                        <a:spcBef>
                          <a:spcPts val="0"/>
                        </a:spcBef>
                        <a:spcAft>
                          <a:spcPts val="0"/>
                        </a:spcAft>
                        <a:buClrTx/>
                        <a:buSzTx/>
                        <a:buFontTx/>
                        <a:buNone/>
                        <a:tabLst/>
                        <a:defRPr/>
                      </a:pPr>
                      <a:r>
                        <a:rPr lang="en-US" sz="1900" kern="1200" dirty="0" smtClean="0">
                          <a:solidFill>
                            <a:schemeClr val="dk1"/>
                          </a:solidFill>
                          <a:effectLst/>
                          <a:latin typeface="+mn-lt"/>
                          <a:ea typeface="+mn-ea"/>
                          <a:cs typeface="+mn-cs"/>
                        </a:rPr>
                        <a:t>.foo() {} (implicit abstraction could increase learning curve)</a:t>
                      </a:r>
                    </a:p>
                  </a:txBody>
                  <a:tcPr/>
                </a:tc>
              </a:tr>
              <a:tr h="370840">
                <a:tc>
                  <a:txBody>
                    <a:bodyPr/>
                    <a:lstStyle/>
                    <a:p>
                      <a:r>
                        <a:rPr lang="en-US" dirty="0" smtClean="0"/>
                        <a:t>Import</a:t>
                      </a:r>
                      <a:endParaRPr lang="en-US" dirty="0"/>
                    </a:p>
                  </a:txBody>
                  <a:tcPr/>
                </a:tc>
                <a:tc>
                  <a:txBody>
                    <a:bodyPr/>
                    <a:lstStyle/>
                    <a:p>
                      <a:r>
                        <a:rPr lang="en-US" dirty="0" smtClean="0"/>
                        <a:t>Styles &amp; Images</a:t>
                      </a:r>
                      <a:endParaRPr lang="en-US" dirty="0"/>
                    </a:p>
                  </a:txBody>
                  <a:tcPr/>
                </a:tc>
                <a:tc>
                  <a:txBody>
                    <a:bodyPr/>
                    <a:lstStyle/>
                    <a:p>
                      <a:r>
                        <a:rPr lang="en-US" dirty="0" smtClean="0"/>
                        <a:t>Styles</a:t>
                      </a:r>
                      <a:endParaRPr lang="en-US" dirty="0"/>
                    </a:p>
                  </a:txBody>
                  <a:tcPr/>
                </a:tc>
              </a:tr>
              <a:tr h="370840">
                <a:tc>
                  <a:txBody>
                    <a:bodyPr/>
                    <a:lstStyle/>
                    <a:p>
                      <a:r>
                        <a:rPr lang="en-US" dirty="0" smtClean="0"/>
                        <a:t>Framework</a:t>
                      </a:r>
                      <a:endParaRPr lang="en-US" dirty="0"/>
                    </a:p>
                  </a:txBody>
                  <a:tcPr/>
                </a:tc>
                <a:tc>
                  <a:txBody>
                    <a:bodyPr/>
                    <a:lstStyle/>
                    <a:p>
                      <a:r>
                        <a:rPr lang="en-US" dirty="0" smtClean="0"/>
                        <a:t>Compass</a:t>
                      </a:r>
                      <a:endParaRPr lang="en-US" dirty="0"/>
                    </a:p>
                  </a:txBody>
                  <a:tcPr/>
                </a:tc>
                <a:tc>
                  <a:txBody>
                    <a:bodyPr/>
                    <a:lstStyle/>
                    <a:p>
                      <a:r>
                        <a:rPr lang="en-US" dirty="0" smtClean="0"/>
                        <a:t>Roll your own</a:t>
                      </a:r>
                      <a:endParaRPr lang="en-US" dirty="0"/>
                    </a:p>
                  </a:txBody>
                  <a:tcPr/>
                </a:tc>
              </a:tr>
            </a:tbl>
          </a:graphicData>
        </a:graphic>
      </p:graphicFrame>
    </p:spTree>
    <p:extLst>
      <p:ext uri="{BB962C8B-B14F-4D97-AF65-F5344CB8AC3E}">
        <p14:creationId xmlns:p14="http://schemas.microsoft.com/office/powerpoint/2010/main" val="2142057300"/>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Why SASS?</a:t>
            </a:r>
            <a:endParaRPr lang="en-US" dirty="0"/>
          </a:p>
        </p:txBody>
      </p:sp>
      <p:sp>
        <p:nvSpPr>
          <p:cNvPr id="6"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2900" dirty="0" smtClean="0"/>
              <a:t>SASS </a:t>
            </a:r>
            <a:r>
              <a:rPr lang="en-US" sz="2900" dirty="0" smtClean="0">
                <a:sym typeface="Wingdings" pitchFamily="2" charset="2"/>
              </a:rPr>
              <a:t>=== </a:t>
            </a:r>
            <a:r>
              <a:rPr lang="en-US" sz="2900" dirty="0" err="1" smtClean="0">
                <a:sym typeface="Wingdings" pitchFamily="2" charset="2"/>
              </a:rPr>
              <a:t>Syntaxically</a:t>
            </a:r>
            <a:r>
              <a:rPr lang="en-US" sz="2900" dirty="0" smtClean="0">
                <a:sym typeface="Wingdings" pitchFamily="2" charset="2"/>
              </a:rPr>
              <a:t> Awesome </a:t>
            </a:r>
            <a:r>
              <a:rPr lang="en-US" sz="2900" dirty="0" err="1" smtClean="0">
                <a:sym typeface="Wingdings" pitchFamily="2" charset="2"/>
              </a:rPr>
              <a:t>StyleSheets</a:t>
            </a:r>
            <a:endParaRPr lang="en-US" sz="2900" dirty="0" smtClean="0"/>
          </a:p>
          <a:p>
            <a:pPr marL="285750" indent="-285750">
              <a:buFont typeface="Arial" pitchFamily="34" charset="0"/>
              <a:buChar char="•"/>
            </a:pPr>
            <a:r>
              <a:rPr lang="en-US" sz="2900" dirty="0" smtClean="0"/>
              <a:t>One language but 2 syntaxes</a:t>
            </a:r>
          </a:p>
          <a:p>
            <a:pPr marL="285750" indent="-285750">
              <a:buFont typeface="Arial" pitchFamily="34" charset="0"/>
              <a:buChar char="•"/>
            </a:pPr>
            <a:r>
              <a:rPr lang="en-US" sz="2900" dirty="0" smtClean="0"/>
              <a:t>Run on your machine, not the server</a:t>
            </a:r>
          </a:p>
          <a:p>
            <a:pPr marL="285750" indent="-285750">
              <a:buFont typeface="Arial" pitchFamily="34" charset="0"/>
              <a:buChar char="•"/>
            </a:pPr>
            <a:r>
              <a:rPr lang="en-US" sz="2900" dirty="0" smtClean="0"/>
              <a:t>Watching for folders/files changes and parse</a:t>
            </a:r>
          </a:p>
          <a:p>
            <a:pPr marL="285750" indent="-285750">
              <a:buFont typeface="Arial" pitchFamily="34" charset="0"/>
              <a:buChar char="•"/>
            </a:pPr>
            <a:r>
              <a:rPr lang="en-US" sz="2900" dirty="0" smtClean="0"/>
              <a:t>Shares a lot of features with LESS and Stylus</a:t>
            </a:r>
          </a:p>
        </p:txBody>
      </p:sp>
    </p:spTree>
    <p:extLst>
      <p:ext uri="{BB962C8B-B14F-4D97-AF65-F5344CB8AC3E}">
        <p14:creationId xmlns:p14="http://schemas.microsoft.com/office/powerpoint/2010/main" val="83147228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685099" y="-205375"/>
            <a:ext cx="6640910" cy="1470025"/>
          </a:xfrm>
        </p:spPr>
        <p:txBody>
          <a:bodyPr/>
          <a:lstStyle/>
          <a:p>
            <a:pPr algn="ctr"/>
            <a:r>
              <a:rPr lang="en-US" dirty="0" smtClean="0"/>
              <a:t>Compass</a:t>
            </a:r>
            <a:endParaRPr lang="en-US" dirty="0"/>
          </a:p>
        </p:txBody>
      </p:sp>
      <p:sp>
        <p:nvSpPr>
          <p:cNvPr id="6" name="Subtitle 2"/>
          <p:cNvSpPr>
            <a:spLocks noGrp="1"/>
          </p:cNvSpPr>
          <p:nvPr>
            <p:ph type="subTitle" idx="1"/>
          </p:nvPr>
        </p:nvSpPr>
        <p:spPr>
          <a:xfrm>
            <a:off x="1014000" y="1944598"/>
            <a:ext cx="7761032" cy="2659486"/>
          </a:xfrm>
        </p:spPr>
        <p:txBody>
          <a:bodyPr/>
          <a:lstStyle/>
          <a:p>
            <a:pPr algn="ctr"/>
            <a:r>
              <a:rPr lang="en-US" sz="3600" i="1" dirty="0" smtClean="0"/>
              <a:t>“A Meta </a:t>
            </a:r>
            <a:r>
              <a:rPr lang="en-US" sz="3600" i="1" dirty="0" err="1" smtClean="0"/>
              <a:t>Stylesheet</a:t>
            </a:r>
            <a:r>
              <a:rPr lang="en-US" sz="3600" i="1" dirty="0" smtClean="0"/>
              <a:t> Distribution</a:t>
            </a:r>
          </a:p>
          <a:p>
            <a:pPr algn="ctr"/>
            <a:r>
              <a:rPr lang="en-US" sz="3600" i="1" dirty="0" smtClean="0"/>
              <a:t> </a:t>
            </a:r>
          </a:p>
          <a:p>
            <a:pPr algn="ctr"/>
            <a:r>
              <a:rPr lang="en-US" sz="3600" i="1" dirty="0" smtClean="0"/>
              <a:t>Framework – framework for </a:t>
            </a:r>
          </a:p>
          <a:p>
            <a:pPr algn="ctr"/>
            <a:endParaRPr lang="en-US" sz="3600" i="1" dirty="0"/>
          </a:p>
          <a:p>
            <a:pPr algn="ctr"/>
            <a:r>
              <a:rPr lang="en-US" sz="3600" i="1" dirty="0" smtClean="0"/>
              <a:t>building and distributing CSS </a:t>
            </a:r>
          </a:p>
          <a:p>
            <a:pPr algn="ctr"/>
            <a:endParaRPr lang="en-US" sz="3600" i="1" dirty="0"/>
          </a:p>
          <a:p>
            <a:pPr algn="ctr"/>
            <a:r>
              <a:rPr lang="en-US" sz="3600" i="1" dirty="0" smtClean="0"/>
              <a:t>frameworks.”</a:t>
            </a:r>
            <a:endParaRPr lang="en-US" sz="3600" dirty="0"/>
          </a:p>
        </p:txBody>
      </p:sp>
    </p:spTree>
    <p:extLst>
      <p:ext uri="{BB962C8B-B14F-4D97-AF65-F5344CB8AC3E}">
        <p14:creationId xmlns:p14="http://schemas.microsoft.com/office/powerpoint/2010/main" val="133796179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Compass</a:t>
            </a:r>
            <a:endParaRPr lang="en-US" dirty="0"/>
          </a:p>
        </p:txBody>
      </p:sp>
      <p:sp>
        <p:nvSpPr>
          <p:cNvPr id="6"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3400" dirty="0" smtClean="0"/>
              <a:t>Compass enables Open Source Design</a:t>
            </a:r>
          </a:p>
          <a:p>
            <a:pPr marL="285750" indent="-285750">
              <a:buFont typeface="Arial" pitchFamily="34" charset="0"/>
              <a:buChar char="•"/>
            </a:pPr>
            <a:r>
              <a:rPr lang="en-US" sz="3400" dirty="0" smtClean="0"/>
              <a:t>Compass has Core </a:t>
            </a:r>
            <a:r>
              <a:rPr lang="en-US" sz="3400" dirty="0" err="1" smtClean="0"/>
              <a:t>Mixins</a:t>
            </a:r>
            <a:r>
              <a:rPr lang="en-US" sz="3400" dirty="0" smtClean="0"/>
              <a:t>:</a:t>
            </a:r>
          </a:p>
          <a:p>
            <a:pPr marL="468144" lvl="1" indent="-285750">
              <a:buFont typeface="Arial" pitchFamily="34" charset="0"/>
              <a:buChar char="•"/>
            </a:pPr>
            <a:r>
              <a:rPr lang="en-US" sz="2900" dirty="0" smtClean="0"/>
              <a:t>CSS3 – no more vendor prefixes</a:t>
            </a:r>
          </a:p>
          <a:p>
            <a:pPr marL="468144" lvl="1" indent="-285750">
              <a:buFont typeface="Arial" pitchFamily="34" charset="0"/>
              <a:buChar char="•"/>
            </a:pPr>
            <a:r>
              <a:rPr lang="en-US" sz="2900" dirty="0" smtClean="0"/>
              <a:t>Typography – links, lists, text/styling helpers</a:t>
            </a:r>
          </a:p>
          <a:p>
            <a:pPr marL="468144" lvl="1" indent="-285750">
              <a:buFont typeface="Arial" pitchFamily="34" charset="0"/>
              <a:buChar char="•"/>
            </a:pPr>
            <a:r>
              <a:rPr lang="en-US" sz="2900" dirty="0" smtClean="0"/>
              <a:t>Utilities – </a:t>
            </a:r>
            <a:r>
              <a:rPr lang="en-US" sz="2900" dirty="0" err="1" smtClean="0"/>
              <a:t>spriting</a:t>
            </a:r>
            <a:r>
              <a:rPr lang="en-US" sz="2900" dirty="0"/>
              <a:t> </a:t>
            </a:r>
            <a:r>
              <a:rPr lang="en-US" sz="2900" dirty="0" smtClean="0"/>
              <a:t>the good way</a:t>
            </a:r>
          </a:p>
          <a:p>
            <a:pPr marL="285750" indent="-285750">
              <a:buFont typeface="Arial" pitchFamily="34" charset="0"/>
              <a:buChar char="•"/>
            </a:pPr>
            <a:r>
              <a:rPr lang="en-US" sz="3400" dirty="0" smtClean="0"/>
              <a:t>Compass produces cross browser CSS</a:t>
            </a:r>
          </a:p>
          <a:p>
            <a:pPr marL="285750" indent="-285750">
              <a:buFont typeface="Arial" pitchFamily="34" charset="0"/>
              <a:buChar char="•"/>
            </a:pPr>
            <a:r>
              <a:rPr lang="en-US" sz="3400" dirty="0" smtClean="0"/>
              <a:t>Plugin framework via </a:t>
            </a:r>
            <a:r>
              <a:rPr lang="en-US" sz="3400" dirty="0" err="1" smtClean="0"/>
              <a:t>Rubygems</a:t>
            </a:r>
            <a:endParaRPr lang="en-US" sz="3400" dirty="0" smtClean="0"/>
          </a:p>
          <a:p>
            <a:pPr marL="468144" lvl="1" indent="-285750">
              <a:buFont typeface="Arial" pitchFamily="34" charset="0"/>
              <a:buChar char="•"/>
            </a:pPr>
            <a:endParaRPr lang="en-US" sz="3400" dirty="0" smtClean="0"/>
          </a:p>
        </p:txBody>
      </p:sp>
    </p:spTree>
    <p:extLst>
      <p:ext uri="{BB962C8B-B14F-4D97-AF65-F5344CB8AC3E}">
        <p14:creationId xmlns:p14="http://schemas.microsoft.com/office/powerpoint/2010/main" val="3869458698"/>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err="1" smtClean="0"/>
              <a:t>Webstorm</a:t>
            </a:r>
            <a:r>
              <a:rPr lang="en-US" dirty="0" smtClean="0"/>
              <a:t> &amp; SASS</a:t>
            </a:r>
            <a:endParaRPr lang="en-US" dirty="0"/>
          </a:p>
        </p:txBody>
      </p:sp>
      <p:sp>
        <p:nvSpPr>
          <p:cNvPr id="6"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3400" dirty="0" err="1" smtClean="0"/>
              <a:t>Transpilation</a:t>
            </a:r>
            <a:r>
              <a:rPr lang="en-US" sz="3400" dirty="0" smtClean="0"/>
              <a:t> of SASS, SCSS and LESS</a:t>
            </a:r>
          </a:p>
          <a:p>
            <a:pPr marL="285750" indent="-285750">
              <a:buFont typeface="Arial" pitchFamily="34" charset="0"/>
              <a:buChar char="•"/>
            </a:pPr>
            <a:r>
              <a:rPr lang="en-US" sz="3400" dirty="0" smtClean="0"/>
              <a:t>Live edit – </a:t>
            </a:r>
            <a:r>
              <a:rPr lang="en-US" sz="3400" smtClean="0"/>
              <a:t>file watchers</a:t>
            </a:r>
            <a:endParaRPr lang="en-US" sz="3400" dirty="0" smtClean="0"/>
          </a:p>
          <a:p>
            <a:pPr marL="285750" indent="-285750">
              <a:buFont typeface="Arial" pitchFamily="34" charset="0"/>
              <a:buChar char="•"/>
            </a:pPr>
            <a:r>
              <a:rPr lang="en-US" sz="3400" dirty="0" smtClean="0"/>
              <a:t>DEMO</a:t>
            </a:r>
          </a:p>
          <a:p>
            <a:pPr marL="285750" indent="-285750">
              <a:buFont typeface="Arial" pitchFamily="34" charset="0"/>
              <a:buChar char="•"/>
            </a:pPr>
            <a:endParaRPr lang="en-US" sz="3400" dirty="0" smtClean="0"/>
          </a:p>
        </p:txBody>
      </p:sp>
    </p:spTree>
    <p:extLst>
      <p:ext uri="{BB962C8B-B14F-4D97-AF65-F5344CB8AC3E}">
        <p14:creationId xmlns:p14="http://schemas.microsoft.com/office/powerpoint/2010/main" val="3575085824"/>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685099" y="-205375"/>
            <a:ext cx="6640910" cy="1470025"/>
          </a:xfrm>
        </p:spPr>
        <p:txBody>
          <a:bodyPr/>
          <a:lstStyle/>
          <a:p>
            <a:pPr algn="ctr"/>
            <a:r>
              <a:rPr lang="en-US" dirty="0" smtClean="0"/>
              <a:t>Responsive Design</a:t>
            </a:r>
            <a:endParaRPr lang="en-US" dirty="0"/>
          </a:p>
        </p:txBody>
      </p:sp>
      <p:sp>
        <p:nvSpPr>
          <p:cNvPr id="6" name="Subtitle 2"/>
          <p:cNvSpPr>
            <a:spLocks noGrp="1"/>
          </p:cNvSpPr>
          <p:nvPr>
            <p:ph type="subTitle" idx="1"/>
          </p:nvPr>
        </p:nvSpPr>
        <p:spPr>
          <a:xfrm>
            <a:off x="1072484" y="1591172"/>
            <a:ext cx="7761032" cy="686806"/>
          </a:xfrm>
        </p:spPr>
        <p:txBody>
          <a:bodyPr/>
          <a:lstStyle/>
          <a:p>
            <a:pPr algn="ctr"/>
            <a:r>
              <a:rPr lang="en-US" sz="3600" i="1" dirty="0" smtClean="0"/>
              <a:t>“What? How? Why?”</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5" y="2134855"/>
            <a:ext cx="6191250" cy="3743325"/>
          </a:xfrm>
          <a:prstGeom prst="rect">
            <a:avLst/>
          </a:prstGeom>
        </p:spPr>
      </p:pic>
    </p:spTree>
    <p:extLst>
      <p:ext uri="{BB962C8B-B14F-4D97-AF65-F5344CB8AC3E}">
        <p14:creationId xmlns:p14="http://schemas.microsoft.com/office/powerpoint/2010/main" val="449901894"/>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Responsive Design - How</a:t>
            </a:r>
            <a:endParaRPr lang="en-US" dirty="0"/>
          </a:p>
        </p:txBody>
      </p:sp>
      <p:sp>
        <p:nvSpPr>
          <p:cNvPr id="6"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3400" dirty="0" smtClean="0"/>
              <a:t>Using fluid, proportional-based grids</a:t>
            </a:r>
          </a:p>
          <a:p>
            <a:pPr marL="285750" indent="-285750">
              <a:buFont typeface="Arial" pitchFamily="34" charset="0"/>
              <a:buChar char="•"/>
            </a:pPr>
            <a:r>
              <a:rPr lang="en-US" sz="3400" dirty="0" smtClean="0"/>
              <a:t>Using flexible images</a:t>
            </a:r>
          </a:p>
          <a:p>
            <a:pPr marL="285750" indent="-285750">
              <a:buFont typeface="Arial" pitchFamily="34" charset="0"/>
              <a:buChar char="•"/>
            </a:pPr>
            <a:r>
              <a:rPr lang="en-US" sz="3400" dirty="0" smtClean="0"/>
              <a:t>CSS3 Media Queries</a:t>
            </a:r>
          </a:p>
          <a:p>
            <a:pPr marL="285750" indent="-285750">
              <a:buFont typeface="Arial" pitchFamily="34" charset="0"/>
              <a:buChar char="•"/>
            </a:pPr>
            <a:r>
              <a:rPr lang="en-US" sz="3400" dirty="0" smtClean="0"/>
              <a:t>RESS</a:t>
            </a:r>
          </a:p>
          <a:p>
            <a:pPr marL="285750" indent="-285750">
              <a:buFont typeface="Arial" pitchFamily="34" charset="0"/>
              <a:buChar char="•"/>
            </a:pPr>
            <a:endParaRPr lang="en-US" sz="3400" dirty="0" smtClean="0"/>
          </a:p>
        </p:txBody>
      </p:sp>
    </p:spTree>
    <p:extLst>
      <p:ext uri="{BB962C8B-B14F-4D97-AF65-F5344CB8AC3E}">
        <p14:creationId xmlns:p14="http://schemas.microsoft.com/office/powerpoint/2010/main" val="1336606470"/>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Responsive Design - Why</a:t>
            </a:r>
            <a:endParaRPr lang="en-US" dirty="0"/>
          </a:p>
        </p:txBody>
      </p:sp>
      <p:sp>
        <p:nvSpPr>
          <p:cNvPr id="6"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3400" dirty="0" smtClean="0"/>
              <a:t>Mobile over the WEB</a:t>
            </a:r>
          </a:p>
          <a:p>
            <a:pPr marL="285750" indent="-285750">
              <a:buFont typeface="Arial" pitchFamily="34" charset="0"/>
              <a:buChar char="•"/>
            </a:pPr>
            <a:r>
              <a:rPr lang="en-US" sz="3400" dirty="0" smtClean="0"/>
              <a:t>One site – many devices</a:t>
            </a:r>
          </a:p>
          <a:p>
            <a:pPr marL="285750" indent="-285750">
              <a:buFont typeface="Arial" pitchFamily="34" charset="0"/>
              <a:buChar char="•"/>
            </a:pPr>
            <a:r>
              <a:rPr lang="en-US" sz="3400" dirty="0" smtClean="0"/>
              <a:t>Easier to manage</a:t>
            </a:r>
          </a:p>
          <a:p>
            <a:pPr marL="285750" indent="-285750">
              <a:buFont typeface="Arial" pitchFamily="34" charset="0"/>
              <a:buChar char="•"/>
            </a:pPr>
            <a:r>
              <a:rPr lang="en-US" sz="3400" dirty="0" smtClean="0"/>
              <a:t>Happy Google</a:t>
            </a:r>
          </a:p>
          <a:p>
            <a:pPr marL="285750" indent="-285750">
              <a:buFont typeface="Arial" pitchFamily="34" charset="0"/>
              <a:buChar char="•"/>
            </a:pPr>
            <a:endParaRPr lang="en-US" sz="3400" dirty="0" smtClean="0"/>
          </a:p>
        </p:txBody>
      </p:sp>
    </p:spTree>
    <p:extLst>
      <p:ext uri="{BB962C8B-B14F-4D97-AF65-F5344CB8AC3E}">
        <p14:creationId xmlns:p14="http://schemas.microsoft.com/office/powerpoint/2010/main" val="3033165175"/>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685099" y="-205375"/>
            <a:ext cx="6640910" cy="1470025"/>
          </a:xfrm>
        </p:spPr>
        <p:txBody>
          <a:bodyPr/>
          <a:lstStyle/>
          <a:p>
            <a:pPr algn="ctr"/>
            <a:r>
              <a:rPr lang="en-US" dirty="0" smtClean="0"/>
              <a:t>Twitter Bootstrap</a:t>
            </a:r>
            <a:endParaRPr lang="en-US" dirty="0"/>
          </a:p>
        </p:txBody>
      </p:sp>
      <p:sp>
        <p:nvSpPr>
          <p:cNvPr id="6" name="Subtitle 2"/>
          <p:cNvSpPr>
            <a:spLocks noGrp="1"/>
          </p:cNvSpPr>
          <p:nvPr>
            <p:ph type="subTitle" idx="1"/>
          </p:nvPr>
        </p:nvSpPr>
        <p:spPr>
          <a:xfrm>
            <a:off x="1024357" y="2008266"/>
            <a:ext cx="7761032" cy="2194765"/>
          </a:xfrm>
        </p:spPr>
        <p:txBody>
          <a:bodyPr/>
          <a:lstStyle/>
          <a:p>
            <a:pPr algn="ctr"/>
            <a:r>
              <a:rPr lang="en-US" sz="3600" i="1" dirty="0" smtClean="0"/>
              <a:t>“A free collection of tools for</a:t>
            </a:r>
          </a:p>
          <a:p>
            <a:pPr algn="ctr"/>
            <a:r>
              <a:rPr lang="en-US" sz="3600" i="1" dirty="0" smtClean="0"/>
              <a:t> </a:t>
            </a:r>
          </a:p>
          <a:p>
            <a:pPr algn="ctr"/>
            <a:r>
              <a:rPr lang="en-US" sz="3600" i="1" dirty="0" smtClean="0"/>
              <a:t>creating websites and web </a:t>
            </a:r>
          </a:p>
          <a:p>
            <a:pPr algn="ctr"/>
            <a:endParaRPr lang="en-US" sz="3600" i="1" dirty="0"/>
          </a:p>
          <a:p>
            <a:pPr algn="ctr"/>
            <a:r>
              <a:rPr lang="en-US" sz="3600" i="1" dirty="0" smtClean="0"/>
              <a:t>applications.”</a:t>
            </a:r>
            <a:endParaRPr lang="en-US" sz="3600" dirty="0"/>
          </a:p>
        </p:txBody>
      </p:sp>
    </p:spTree>
    <p:extLst>
      <p:ext uri="{BB962C8B-B14F-4D97-AF65-F5344CB8AC3E}">
        <p14:creationId xmlns:p14="http://schemas.microsoft.com/office/powerpoint/2010/main" val="25492339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Twitter Bootstrap</a:t>
            </a:r>
            <a:endParaRPr lang="en-US" dirty="0"/>
          </a:p>
        </p:txBody>
      </p:sp>
      <p:sp>
        <p:nvSpPr>
          <p:cNvPr id="6"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3400" dirty="0" smtClean="0"/>
              <a:t>Brief history</a:t>
            </a:r>
          </a:p>
          <a:p>
            <a:pPr marL="285750" indent="-285750">
              <a:buFont typeface="Arial" pitchFamily="34" charset="0"/>
              <a:buChar char="•"/>
            </a:pPr>
            <a:r>
              <a:rPr lang="en-US" sz="3400" dirty="0" smtClean="0"/>
              <a:t>Why we use it in </a:t>
            </a:r>
            <a:r>
              <a:rPr lang="en-US" sz="3400" dirty="0" err="1" smtClean="0"/>
              <a:t>DynamicAction</a:t>
            </a:r>
            <a:endParaRPr lang="en-US" sz="3400" dirty="0" smtClean="0"/>
          </a:p>
          <a:p>
            <a:pPr marL="285750" indent="-285750">
              <a:buFont typeface="Arial" pitchFamily="34" charset="0"/>
              <a:buChar char="•"/>
            </a:pPr>
            <a:r>
              <a:rPr lang="en-US" sz="3400" dirty="0" smtClean="0"/>
              <a:t>Where we use it in </a:t>
            </a:r>
            <a:r>
              <a:rPr lang="en-US" sz="3400" dirty="0" err="1" smtClean="0"/>
              <a:t>DynamicAction</a:t>
            </a:r>
            <a:endParaRPr lang="en-US" sz="3400" dirty="0" smtClean="0"/>
          </a:p>
          <a:p>
            <a:pPr marL="285750" indent="-285750">
              <a:buFont typeface="Arial" pitchFamily="34" charset="0"/>
              <a:buChar char="•"/>
            </a:pPr>
            <a:endParaRPr lang="en-US" sz="3400" dirty="0" smtClean="0"/>
          </a:p>
        </p:txBody>
      </p:sp>
    </p:spTree>
    <p:extLst>
      <p:ext uri="{BB962C8B-B14F-4D97-AF65-F5344CB8AC3E}">
        <p14:creationId xmlns:p14="http://schemas.microsoft.com/office/powerpoint/2010/main" val="2170503573"/>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55382" y="321972"/>
            <a:ext cx="6640910" cy="932056"/>
          </a:xfrm>
          <a:prstGeom prst="rect">
            <a:avLst/>
          </a:prstGeom>
        </p:spPr>
        <p:txBody>
          <a:bodyPr lIns="95786" tIns="47893" rIns="95786" bIns="47893" anchor="b"/>
          <a:lstStyle>
            <a:lvl1pPr algn="l" rtl="0" eaLnBrk="1" fontAlgn="base" hangingPunct="1">
              <a:lnSpc>
                <a:spcPts val="5400"/>
              </a:lnSpc>
              <a:spcBef>
                <a:spcPct val="0"/>
              </a:spcBef>
              <a:spcAft>
                <a:spcPct val="0"/>
              </a:spcAft>
              <a:defRPr sz="5000" b="1" kern="1200">
                <a:solidFill>
                  <a:srgbClr val="EC7800"/>
                </a:solidFill>
                <a:latin typeface="Calibri" pitchFamily="34" charset="0"/>
                <a:ea typeface="ＭＳ Ｐゴシック" pitchFamily="-105" charset="-128"/>
                <a:cs typeface="Arial"/>
              </a:defRPr>
            </a:lvl1pPr>
            <a:lvl2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2pPr>
            <a:lvl3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3pPr>
            <a:lvl4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4pPr>
            <a:lvl5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5pPr>
            <a:lvl6pPr marL="478928" algn="l" rtl="0" eaLnBrk="1" fontAlgn="base" hangingPunct="1">
              <a:spcBef>
                <a:spcPct val="0"/>
              </a:spcBef>
              <a:spcAft>
                <a:spcPct val="0"/>
              </a:spcAft>
              <a:defRPr sz="3800">
                <a:solidFill>
                  <a:schemeClr val="tx1"/>
                </a:solidFill>
                <a:latin typeface="Georgia" pitchFamily="18" charset="0"/>
              </a:defRPr>
            </a:lvl6pPr>
            <a:lvl7pPr marL="957856" algn="l" rtl="0" eaLnBrk="1" fontAlgn="base" hangingPunct="1">
              <a:spcBef>
                <a:spcPct val="0"/>
              </a:spcBef>
              <a:spcAft>
                <a:spcPct val="0"/>
              </a:spcAft>
              <a:defRPr sz="3800">
                <a:solidFill>
                  <a:schemeClr val="tx1"/>
                </a:solidFill>
                <a:latin typeface="Georgia" pitchFamily="18" charset="0"/>
              </a:defRPr>
            </a:lvl7pPr>
            <a:lvl8pPr marL="1436784" algn="l" rtl="0" eaLnBrk="1" fontAlgn="base" hangingPunct="1">
              <a:spcBef>
                <a:spcPct val="0"/>
              </a:spcBef>
              <a:spcAft>
                <a:spcPct val="0"/>
              </a:spcAft>
              <a:defRPr sz="3800">
                <a:solidFill>
                  <a:schemeClr val="tx1"/>
                </a:solidFill>
                <a:latin typeface="Georgia" pitchFamily="18" charset="0"/>
              </a:defRPr>
            </a:lvl8pPr>
            <a:lvl9pPr marL="1915712" algn="l" rtl="0" eaLnBrk="1" fontAlgn="base" hangingPunct="1">
              <a:spcBef>
                <a:spcPct val="0"/>
              </a:spcBef>
              <a:spcAft>
                <a:spcPct val="0"/>
              </a:spcAft>
              <a:defRPr sz="3800">
                <a:solidFill>
                  <a:schemeClr val="tx1"/>
                </a:solidFill>
                <a:latin typeface="Georgia" pitchFamily="18" charset="0"/>
              </a:defRPr>
            </a:lvl9pPr>
          </a:lstStyle>
          <a:p>
            <a:r>
              <a:rPr lang="en-GB" dirty="0" smtClean="0"/>
              <a:t>Contents</a:t>
            </a:r>
            <a:endParaRPr lang="en-US" dirty="0"/>
          </a:p>
        </p:txBody>
      </p:sp>
      <p:sp>
        <p:nvSpPr>
          <p:cNvPr id="15" name="Text Placeholder 4"/>
          <p:cNvSpPr>
            <a:spLocks noGrp="1"/>
          </p:cNvSpPr>
          <p:nvPr>
            <p:ph type="body" sz="quarter" idx="11"/>
          </p:nvPr>
        </p:nvSpPr>
        <p:spPr>
          <a:xfrm>
            <a:off x="618589" y="1287887"/>
            <a:ext cx="8669790" cy="4753803"/>
          </a:xfrm>
        </p:spPr>
        <p:txBody>
          <a:bodyPr/>
          <a:lstStyle/>
          <a:p>
            <a:pPr lvl="2">
              <a:buFont typeface="Arial"/>
              <a:buChar char="•"/>
            </a:pPr>
            <a:r>
              <a:rPr lang="en-GB" sz="3600" dirty="0" smtClean="0">
                <a:latin typeface="Calibri" pitchFamily="34" charset="0"/>
              </a:rPr>
              <a:t>CSS3 </a:t>
            </a:r>
            <a:r>
              <a:rPr lang="en-GB" sz="3600" dirty="0" err="1" smtClean="0">
                <a:latin typeface="Calibri" pitchFamily="34" charset="0"/>
              </a:rPr>
              <a:t>Preprocessors</a:t>
            </a:r>
            <a:r>
              <a:rPr lang="en-GB" sz="3600" dirty="0">
                <a:latin typeface="Calibri" pitchFamily="34" charset="0"/>
              </a:rPr>
              <a:t>. SASS &amp; </a:t>
            </a:r>
            <a:r>
              <a:rPr lang="en-GB" sz="3600" dirty="0" smtClean="0">
                <a:latin typeface="Calibri" pitchFamily="34" charset="0"/>
              </a:rPr>
              <a:t>LESS</a:t>
            </a:r>
            <a:endParaRPr lang="en-GB" sz="3600" dirty="0">
              <a:latin typeface="Calibri" pitchFamily="34" charset="0"/>
            </a:endParaRPr>
          </a:p>
          <a:p>
            <a:pPr lvl="2">
              <a:buFont typeface="Arial"/>
              <a:buChar char="•"/>
            </a:pPr>
            <a:r>
              <a:rPr lang="en-GB" sz="3600" dirty="0" smtClean="0">
                <a:latin typeface="Calibri" pitchFamily="34" charset="0"/>
              </a:rPr>
              <a:t>Compass. </a:t>
            </a:r>
            <a:r>
              <a:rPr lang="en-GB" sz="3600" dirty="0" err="1" smtClean="0">
                <a:latin typeface="Calibri" pitchFamily="34" charset="0"/>
              </a:rPr>
              <a:t>Webstorm</a:t>
            </a:r>
            <a:endParaRPr lang="en-GB" sz="3600" dirty="0">
              <a:latin typeface="Calibri" pitchFamily="34" charset="0"/>
            </a:endParaRPr>
          </a:p>
          <a:p>
            <a:pPr lvl="2">
              <a:buFont typeface="Arial"/>
              <a:buChar char="•"/>
            </a:pPr>
            <a:r>
              <a:rPr lang="en-GB" sz="3600" dirty="0">
                <a:latin typeface="Calibri" pitchFamily="34" charset="0"/>
              </a:rPr>
              <a:t>Responsive Design</a:t>
            </a:r>
            <a:r>
              <a:rPr lang="en-GB" sz="3600" dirty="0" smtClean="0">
                <a:latin typeface="Calibri" pitchFamily="34" charset="0"/>
              </a:rPr>
              <a:t>. Twitter Bootstrap. </a:t>
            </a:r>
          </a:p>
          <a:p>
            <a:pPr lvl="2">
              <a:buFont typeface="Arial"/>
              <a:buChar char="•"/>
            </a:pPr>
            <a:r>
              <a:rPr lang="en-GB" sz="3600" dirty="0" err="1" smtClean="0">
                <a:latin typeface="Calibri" pitchFamily="34" charset="0"/>
              </a:rPr>
              <a:t>DynamicAction</a:t>
            </a:r>
            <a:r>
              <a:rPr lang="en-GB" sz="3600" dirty="0" smtClean="0">
                <a:latin typeface="Calibri" pitchFamily="34" charset="0"/>
              </a:rPr>
              <a:t> - Demo</a:t>
            </a:r>
            <a:endParaRPr lang="en-US" sz="36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err="1" smtClean="0"/>
              <a:t>DynamicAction</a:t>
            </a:r>
            <a:r>
              <a:rPr lang="en-US" dirty="0" smtClean="0"/>
              <a:t> - Demo</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230" y="1468604"/>
            <a:ext cx="3790950" cy="2733675"/>
          </a:xfrm>
          <a:prstGeom prst="rect">
            <a:avLst/>
          </a:prstGeom>
        </p:spPr>
      </p:pic>
    </p:spTree>
    <p:extLst>
      <p:ext uri="{BB962C8B-B14F-4D97-AF65-F5344CB8AC3E}">
        <p14:creationId xmlns:p14="http://schemas.microsoft.com/office/powerpoint/2010/main" val="1388493108"/>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References</a:t>
            </a:r>
            <a:endParaRPr lang="en-US" dirty="0"/>
          </a:p>
        </p:txBody>
      </p:sp>
      <p:sp>
        <p:nvSpPr>
          <p:cNvPr id="6" name="Text Placeholder 3"/>
          <p:cNvSpPr>
            <a:spLocks noGrp="1"/>
          </p:cNvSpPr>
          <p:nvPr>
            <p:ph type="body" sz="quarter" idx="11"/>
          </p:nvPr>
        </p:nvSpPr>
        <p:spPr>
          <a:xfrm>
            <a:off x="721392" y="1419812"/>
            <a:ext cx="9032207" cy="4154822"/>
          </a:xfrm>
        </p:spPr>
        <p:txBody>
          <a:bodyPr/>
          <a:lstStyle/>
          <a:p>
            <a:r>
              <a:rPr lang="en-US" sz="1400" u="sng" dirty="0">
                <a:hlinkClick r:id="rId2"/>
              </a:rPr>
              <a:t>http://www.urbaninsight.com/2012/04/12/ten-reasons-you-should-be-using-css-preprocessor</a:t>
            </a:r>
            <a:endParaRPr lang="en-US" sz="1400" dirty="0"/>
          </a:p>
          <a:p>
            <a:r>
              <a:rPr lang="en-US" sz="1400" u="sng" dirty="0">
                <a:hlinkClick r:id="rId3"/>
              </a:rPr>
              <a:t>http://www.slideshare.net/JulienZee/parisjs-11-sass-compass-9472811</a:t>
            </a:r>
            <a:endParaRPr lang="en-US" sz="1400" dirty="0"/>
          </a:p>
          <a:p>
            <a:r>
              <a:rPr lang="en-US" sz="1400" u="sng" dirty="0">
                <a:hlinkClick r:id="rId4"/>
              </a:rPr>
              <a:t>http://en.wikipedia.org/wiki/Responsive_web_design</a:t>
            </a:r>
            <a:endParaRPr lang="en-US" sz="1400" dirty="0"/>
          </a:p>
          <a:p>
            <a:r>
              <a:rPr lang="en-US" sz="1400" u="sng" dirty="0">
                <a:hlinkClick r:id="rId5"/>
              </a:rPr>
              <a:t>http://searchenginewatch.com/article/2253965/3-Reasons-Why-Responsive-Web-Design-is-the-Best-Option-For-Your-Mobile-SEO-Strategy</a:t>
            </a:r>
            <a:endParaRPr lang="en-US" sz="1400" dirty="0"/>
          </a:p>
          <a:p>
            <a:r>
              <a:rPr lang="en-US" sz="1400" u="sng" dirty="0">
                <a:hlinkClick r:id="rId6"/>
              </a:rPr>
              <a:t>http://en.wikipedia.org/wiki/Twitter_Bootstrap</a:t>
            </a:r>
            <a:endParaRPr lang="en-US" sz="1400" dirty="0"/>
          </a:p>
          <a:p>
            <a:r>
              <a:rPr lang="en-US" sz="1400" u="sng" dirty="0">
                <a:hlinkClick r:id="rId7"/>
              </a:rPr>
              <a:t>http://getbootstrap.com/2.3.2/getting-started.html</a:t>
            </a:r>
            <a:endParaRPr lang="en-US" sz="1400" dirty="0"/>
          </a:p>
          <a:p>
            <a:r>
              <a:rPr lang="en-US" sz="1400" u="sng" dirty="0">
                <a:hlinkClick r:id="rId8"/>
              </a:rPr>
              <a:t>http://www.slideshare.net/alisamarych/twitter-bootstrap-19930419?from_search=3</a:t>
            </a:r>
            <a:endParaRPr lang="en-US" sz="1400" dirty="0"/>
          </a:p>
          <a:p>
            <a:r>
              <a:rPr lang="en-US" sz="1400" u="sng" dirty="0">
                <a:hlinkClick r:id="rId9"/>
              </a:rPr>
              <a:t>http://net.tutsplus.com/tutorials/html-css-techniques/sass-vs-less-vs-stylus-a-preprocessor-shootout/</a:t>
            </a:r>
            <a:endParaRPr lang="en-US" sz="1400" dirty="0"/>
          </a:p>
          <a:p>
            <a:r>
              <a:rPr lang="en-US" sz="1400" u="sng" dirty="0">
                <a:hlinkClick r:id="rId10"/>
              </a:rPr>
              <a:t>http://www.slideshare.net/patricka1/css-preprocessors-sass-less-and-stylus</a:t>
            </a:r>
            <a:endParaRPr lang="en-US" sz="1400" dirty="0"/>
          </a:p>
          <a:p>
            <a:r>
              <a:rPr lang="en-US" sz="1400" u="sng" dirty="0">
                <a:hlinkClick r:id="rId11"/>
              </a:rPr>
              <a:t>https://github.com/vwall/compass-twitter-bootstrap</a:t>
            </a:r>
            <a:endParaRPr lang="en-US" sz="1400" dirty="0"/>
          </a:p>
          <a:p>
            <a:r>
              <a:rPr lang="en-US" sz="1400" u="sng" dirty="0">
                <a:hlinkClick r:id="rId12"/>
              </a:rPr>
              <a:t>http://foundation.zurb.com/</a:t>
            </a:r>
            <a:endParaRPr lang="en-US" sz="1400" dirty="0"/>
          </a:p>
          <a:p>
            <a:r>
              <a:rPr lang="en-US" sz="1400" u="sng" dirty="0">
                <a:hlinkClick r:id="rId13"/>
              </a:rPr>
              <a:t>http://susy.oddbird.net/</a:t>
            </a:r>
            <a:endParaRPr lang="en-US" sz="1400" dirty="0"/>
          </a:p>
          <a:p>
            <a:r>
              <a:rPr lang="en-US" sz="1400" u="sng" dirty="0">
                <a:hlinkClick r:id="rId14"/>
              </a:rPr>
              <a:t>https://github.com/ericam/compass-animation</a:t>
            </a:r>
            <a:r>
              <a:rPr lang="en-US" sz="1400" dirty="0"/>
              <a:t> </a:t>
            </a:r>
          </a:p>
          <a:p>
            <a:r>
              <a:rPr lang="en-US" sz="1400" u="sng" dirty="0">
                <a:hlinkClick r:id="rId15"/>
              </a:rPr>
              <a:t>http://www.lukew.com/ff/entry.asp?1392</a:t>
            </a:r>
            <a:endParaRPr lang="en-US" sz="1400" dirty="0" smtClean="0"/>
          </a:p>
        </p:txBody>
      </p:sp>
    </p:spTree>
    <p:extLst>
      <p:ext uri="{BB962C8B-B14F-4D97-AF65-F5344CB8AC3E}">
        <p14:creationId xmlns:p14="http://schemas.microsoft.com/office/powerpoint/2010/main" val="102018716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3648" y="-205375"/>
            <a:ext cx="6640910" cy="1470025"/>
          </a:xfrm>
        </p:spPr>
        <p:txBody>
          <a:bodyPr/>
          <a:lstStyle/>
          <a:p>
            <a:r>
              <a:rPr lang="en-US" dirty="0"/>
              <a:t>CSS3 Preprocessors</a:t>
            </a:r>
          </a:p>
        </p:txBody>
      </p:sp>
      <p:sp>
        <p:nvSpPr>
          <p:cNvPr id="3" name="Subtitle 2"/>
          <p:cNvSpPr>
            <a:spLocks noGrp="1"/>
          </p:cNvSpPr>
          <p:nvPr>
            <p:ph type="subTitle" idx="1"/>
          </p:nvPr>
        </p:nvSpPr>
        <p:spPr>
          <a:xfrm>
            <a:off x="580863" y="2522114"/>
            <a:ext cx="7761032" cy="2659486"/>
          </a:xfrm>
        </p:spPr>
        <p:txBody>
          <a:bodyPr/>
          <a:lstStyle/>
          <a:p>
            <a:pPr algn="ctr"/>
            <a:r>
              <a:rPr lang="en-US" sz="3600" i="1" dirty="0" smtClean="0"/>
              <a:t>“Preprocessors </a:t>
            </a:r>
            <a:r>
              <a:rPr lang="en-US" sz="3600" i="1" dirty="0"/>
              <a:t>produce CSS that </a:t>
            </a:r>
            <a:endParaRPr lang="en-US" sz="3600" i="1" dirty="0" smtClean="0"/>
          </a:p>
          <a:p>
            <a:pPr algn="ctr"/>
            <a:endParaRPr lang="en-US" sz="3600" i="1" dirty="0"/>
          </a:p>
          <a:p>
            <a:pPr algn="ctr"/>
            <a:r>
              <a:rPr lang="en-US" sz="3600" i="1" dirty="0" smtClean="0"/>
              <a:t>works </a:t>
            </a:r>
            <a:r>
              <a:rPr lang="en-US" sz="3600" i="1" dirty="0"/>
              <a:t>in all browsers</a:t>
            </a:r>
            <a:r>
              <a:rPr lang="en-US" sz="3600" i="1" dirty="0" smtClean="0"/>
              <a:t>.”</a:t>
            </a:r>
            <a:endParaRPr lang="en-US" sz="3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245" y="0"/>
            <a:ext cx="8694134" cy="1470025"/>
          </a:xfrm>
        </p:spPr>
        <p:txBody>
          <a:bodyPr/>
          <a:lstStyle/>
          <a:p>
            <a:pPr algn="ctr"/>
            <a:r>
              <a:rPr lang="en-US" dirty="0"/>
              <a:t>Why use preprocessors or do we need the hot </a:t>
            </a:r>
            <a:r>
              <a:rPr lang="en-US" dirty="0" smtClean="0"/>
              <a:t>water? </a:t>
            </a:r>
            <a:r>
              <a:rPr lang="en-US" dirty="0" smtClean="0">
                <a:sym typeface="Wingdings"/>
              </a:rPr>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847" y="1285856"/>
            <a:ext cx="4641273" cy="3452091"/>
          </a:xfrm>
          <a:prstGeom prst="rect">
            <a:avLst/>
          </a:prstGeom>
        </p:spPr>
      </p:pic>
    </p:spTree>
    <p:extLst>
      <p:ext uri="{BB962C8B-B14F-4D97-AF65-F5344CB8AC3E}">
        <p14:creationId xmlns:p14="http://schemas.microsoft.com/office/powerpoint/2010/main" val="1257792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1" y="1068084"/>
            <a:ext cx="9561095" cy="3829832"/>
          </a:xfrm>
        </p:spPr>
        <p:txBody>
          <a:bodyPr/>
          <a:lstStyle/>
          <a:p>
            <a:pPr lvl="2">
              <a:buFont typeface="Arial"/>
              <a:buChar char="•"/>
            </a:pPr>
            <a:r>
              <a:rPr lang="en-GB" sz="3600" dirty="0" smtClean="0">
                <a:latin typeface="Calibri" pitchFamily="34" charset="0"/>
              </a:rPr>
              <a:t>Develop and maintain big CSS projects</a:t>
            </a:r>
            <a:endParaRPr lang="en-GB" sz="3600" dirty="0">
              <a:latin typeface="Calibri" pitchFamily="34" charset="0"/>
            </a:endParaRPr>
          </a:p>
          <a:p>
            <a:pPr lvl="2">
              <a:buFont typeface="Arial"/>
              <a:buChar char="•"/>
            </a:pPr>
            <a:r>
              <a:rPr lang="en-GB" sz="3600" dirty="0" smtClean="0">
                <a:latin typeface="Calibri" pitchFamily="34" charset="0"/>
              </a:rPr>
              <a:t>Speed and laziness</a:t>
            </a:r>
          </a:p>
          <a:p>
            <a:pPr lvl="2">
              <a:buFont typeface="Arial"/>
              <a:buChar char="•"/>
            </a:pPr>
            <a:r>
              <a:rPr lang="en-GB" sz="3600" dirty="0" smtClean="0">
                <a:latin typeface="Calibri" pitchFamily="34" charset="0"/>
              </a:rPr>
              <a:t>More organized code</a:t>
            </a:r>
            <a:endParaRPr lang="en-GB" sz="3600" dirty="0">
              <a:latin typeface="Calibri" pitchFamily="34" charset="0"/>
            </a:endParaRPr>
          </a:p>
          <a:p>
            <a:pPr lvl="2">
              <a:buFont typeface="Arial"/>
              <a:buChar char="•"/>
            </a:pPr>
            <a:r>
              <a:rPr lang="en-GB" sz="3600" dirty="0" smtClean="0">
                <a:latin typeface="Calibri" pitchFamily="34" charset="0"/>
              </a:rPr>
              <a:t>Easy to setup</a:t>
            </a:r>
            <a:endParaRPr lang="en-GB" sz="3600" dirty="0">
              <a:latin typeface="Calibri" pitchFamily="34" charset="0"/>
            </a:endParaRPr>
          </a:p>
        </p:txBody>
      </p:sp>
    </p:spTree>
    <p:extLst>
      <p:ext uri="{BB962C8B-B14F-4D97-AF65-F5344CB8AC3E}">
        <p14:creationId xmlns:p14="http://schemas.microsoft.com/office/powerpoint/2010/main" val="627167726"/>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239" y="-249959"/>
            <a:ext cx="2710429" cy="1470025"/>
          </a:xfrm>
        </p:spPr>
        <p:txBody>
          <a:bodyPr/>
          <a:lstStyle/>
          <a:p>
            <a:r>
              <a:rPr lang="en-US" dirty="0" smtClean="0"/>
              <a:t>New Way</a:t>
            </a:r>
            <a:endParaRPr lang="en-US" dirty="0"/>
          </a:p>
        </p:txBody>
      </p:sp>
      <p:sp>
        <p:nvSpPr>
          <p:cNvPr id="4" name="Text Placeholder 3"/>
          <p:cNvSpPr>
            <a:spLocks noGrp="1"/>
          </p:cNvSpPr>
          <p:nvPr>
            <p:ph type="body" sz="quarter" idx="11"/>
          </p:nvPr>
        </p:nvSpPr>
        <p:spPr>
          <a:xfrm>
            <a:off x="416594" y="1220067"/>
            <a:ext cx="4922419" cy="4202165"/>
          </a:xfrm>
        </p:spPr>
        <p:txBody>
          <a:bodyPr/>
          <a:lstStyle/>
          <a:p>
            <a:r>
              <a:rPr lang="en-US" sz="2000" dirty="0"/>
              <a:t>h1 {</a:t>
            </a:r>
            <a:r>
              <a:rPr lang="en-US" sz="2000" b="1" dirty="0"/>
              <a:t> </a:t>
            </a:r>
            <a:endParaRPr lang="en-US" sz="2000" b="1" dirty="0" smtClean="0"/>
          </a:p>
          <a:p>
            <a:r>
              <a:rPr lang="en-US" sz="2000" b="1" dirty="0" smtClean="0"/>
              <a:t>     </a:t>
            </a:r>
            <a:r>
              <a:rPr lang="en-US" sz="2000" dirty="0" smtClean="0"/>
              <a:t>font-size: </a:t>
            </a:r>
            <a:r>
              <a:rPr lang="en-US" sz="2000" b="1" dirty="0" smtClean="0"/>
              <a:t>18px</a:t>
            </a:r>
            <a:r>
              <a:rPr lang="en-US" sz="2000" b="1" dirty="0"/>
              <a:t>;</a:t>
            </a:r>
            <a:endParaRPr lang="en-US" sz="2000" dirty="0"/>
          </a:p>
          <a:p>
            <a:r>
              <a:rPr lang="en-US" sz="2000" b="1" dirty="0"/>
              <a:t>     </a:t>
            </a:r>
            <a:r>
              <a:rPr lang="en-US" sz="2000" dirty="0"/>
              <a:t>font-weight:</a:t>
            </a:r>
            <a:r>
              <a:rPr lang="en-US" sz="2000" b="1" dirty="0"/>
              <a:t> bold;</a:t>
            </a:r>
            <a:endParaRPr lang="en-US" sz="2000" dirty="0"/>
          </a:p>
          <a:p>
            <a:r>
              <a:rPr lang="en-US" sz="2000" b="1" dirty="0"/>
              <a:t>     </a:t>
            </a:r>
            <a:r>
              <a:rPr lang="en-US" sz="2000" dirty="0"/>
              <a:t>line-height</a:t>
            </a:r>
            <a:r>
              <a:rPr lang="en-US" sz="2000" dirty="0" smtClean="0"/>
              <a:t>:</a:t>
            </a:r>
            <a:r>
              <a:rPr lang="en-US" sz="2000" b="1" dirty="0" smtClean="0"/>
              <a:t> 1.2em</a:t>
            </a:r>
            <a:r>
              <a:rPr lang="en-US" sz="2000" b="1" dirty="0"/>
              <a:t>;</a:t>
            </a:r>
            <a:endParaRPr lang="en-US" sz="2000" dirty="0"/>
          </a:p>
          <a:p>
            <a:r>
              <a:rPr lang="en-US" sz="2000" dirty="0"/>
              <a:t>    a {</a:t>
            </a:r>
            <a:r>
              <a:rPr lang="en-US" sz="2000" b="1" dirty="0"/>
              <a:t> </a:t>
            </a:r>
            <a:r>
              <a:rPr lang="en-US" sz="2000" dirty="0"/>
              <a:t>color:</a:t>
            </a:r>
            <a:r>
              <a:rPr lang="en-US" sz="2000" b="1" dirty="0"/>
              <a:t> black;</a:t>
            </a:r>
            <a:endParaRPr lang="en-US" sz="2000" dirty="0"/>
          </a:p>
          <a:p>
            <a:r>
              <a:rPr lang="en-US" sz="2000" b="1" dirty="0"/>
              <a:t>        </a:t>
            </a:r>
            <a:r>
              <a:rPr lang="en-US" sz="2000" dirty="0"/>
              <a:t>&amp;:hover </a:t>
            </a:r>
            <a:r>
              <a:rPr lang="en-US" sz="2000" b="1" dirty="0"/>
              <a:t>{ </a:t>
            </a:r>
            <a:r>
              <a:rPr lang="en-US" sz="2000" dirty="0"/>
              <a:t>text-decoration</a:t>
            </a:r>
            <a:r>
              <a:rPr lang="en-US" sz="2000" b="1" dirty="0"/>
              <a:t>: none; }</a:t>
            </a:r>
            <a:endParaRPr lang="en-US" sz="2000" dirty="0"/>
          </a:p>
          <a:p>
            <a:r>
              <a:rPr lang="en-US" sz="2000" dirty="0"/>
              <a:t>    }</a:t>
            </a:r>
          </a:p>
          <a:p>
            <a:r>
              <a:rPr lang="en-US" sz="2000" dirty="0"/>
              <a:t>}</a:t>
            </a:r>
          </a:p>
          <a:p>
            <a:r>
              <a:rPr lang="en-US" sz="2000" dirty="0"/>
              <a:t> </a:t>
            </a:r>
          </a:p>
          <a:p>
            <a:r>
              <a:rPr lang="en-US" sz="2000" dirty="0" err="1"/>
              <a:t>ul</a:t>
            </a:r>
            <a:r>
              <a:rPr lang="en-US" sz="2000" dirty="0"/>
              <a:t> {</a:t>
            </a:r>
          </a:p>
          <a:p>
            <a:r>
              <a:rPr lang="en-US" sz="2000" dirty="0"/>
              <a:t>    color</a:t>
            </a:r>
            <a:r>
              <a:rPr lang="en-US" sz="2000" b="1" dirty="0"/>
              <a:t>: red;</a:t>
            </a:r>
            <a:endParaRPr lang="en-US" sz="2000" dirty="0"/>
          </a:p>
          <a:p>
            <a:r>
              <a:rPr lang="en-US" sz="2000" dirty="0"/>
              <a:t>    li {</a:t>
            </a:r>
            <a:r>
              <a:rPr lang="en-US" sz="2000" b="1" dirty="0"/>
              <a:t> </a:t>
            </a:r>
            <a:r>
              <a:rPr lang="en-US" sz="2000" dirty="0"/>
              <a:t>font-weight</a:t>
            </a:r>
            <a:r>
              <a:rPr lang="en-US" sz="2000" b="1" dirty="0"/>
              <a:t>: bold; </a:t>
            </a:r>
            <a:r>
              <a:rPr lang="en-US" sz="2000" dirty="0"/>
              <a:t>}</a:t>
            </a:r>
          </a:p>
          <a:p>
            <a:r>
              <a:rPr lang="en-US" sz="2000" dirty="0"/>
              <a:t>}</a:t>
            </a:r>
          </a:p>
          <a:p>
            <a:r>
              <a:rPr lang="en-US" sz="2000" dirty="0"/>
              <a:t> </a:t>
            </a:r>
          </a:p>
          <a:p>
            <a:endParaRPr lang="en-US" sz="2000" dirty="0">
              <a:effectLst/>
            </a:endParaRPr>
          </a:p>
        </p:txBody>
      </p:sp>
      <p:sp>
        <p:nvSpPr>
          <p:cNvPr id="5" name="Title 1"/>
          <p:cNvSpPr txBox="1">
            <a:spLocks/>
          </p:cNvSpPr>
          <p:nvPr/>
        </p:nvSpPr>
        <p:spPr>
          <a:xfrm>
            <a:off x="6021397" y="-249958"/>
            <a:ext cx="2710429" cy="1470025"/>
          </a:xfrm>
          <a:prstGeom prst="rect">
            <a:avLst/>
          </a:prstGeom>
        </p:spPr>
        <p:txBody>
          <a:bodyPr lIns="95786" tIns="47893" rIns="95786" bIns="47893" anchor="b"/>
          <a:lstStyle>
            <a:lvl1pPr algn="l" rtl="0" eaLnBrk="1" fontAlgn="base" hangingPunct="1">
              <a:lnSpc>
                <a:spcPts val="5400"/>
              </a:lnSpc>
              <a:spcBef>
                <a:spcPct val="0"/>
              </a:spcBef>
              <a:spcAft>
                <a:spcPct val="0"/>
              </a:spcAft>
              <a:defRPr sz="5000" b="1" kern="1200">
                <a:solidFill>
                  <a:srgbClr val="EC7800"/>
                </a:solidFill>
                <a:latin typeface="Calibri" pitchFamily="34" charset="0"/>
                <a:ea typeface="ＭＳ Ｐゴシック" pitchFamily="-105" charset="-128"/>
                <a:cs typeface="Arial"/>
              </a:defRPr>
            </a:lvl1pPr>
            <a:lvl2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2pPr>
            <a:lvl3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3pPr>
            <a:lvl4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4pPr>
            <a:lvl5pPr algn="l" rtl="0" eaLnBrk="1" fontAlgn="base" hangingPunct="1">
              <a:spcBef>
                <a:spcPct val="0"/>
              </a:spcBef>
              <a:spcAft>
                <a:spcPct val="0"/>
              </a:spcAft>
              <a:defRPr sz="3800">
                <a:solidFill>
                  <a:schemeClr val="tx1"/>
                </a:solidFill>
                <a:latin typeface="Georgia" pitchFamily="18" charset="0"/>
                <a:ea typeface="ＭＳ Ｐゴシック" pitchFamily="-105" charset="-128"/>
              </a:defRPr>
            </a:lvl5pPr>
            <a:lvl6pPr marL="478928" algn="l" rtl="0" eaLnBrk="1" fontAlgn="base" hangingPunct="1">
              <a:spcBef>
                <a:spcPct val="0"/>
              </a:spcBef>
              <a:spcAft>
                <a:spcPct val="0"/>
              </a:spcAft>
              <a:defRPr sz="3800">
                <a:solidFill>
                  <a:schemeClr val="tx1"/>
                </a:solidFill>
                <a:latin typeface="Georgia" pitchFamily="18" charset="0"/>
              </a:defRPr>
            </a:lvl6pPr>
            <a:lvl7pPr marL="957856" algn="l" rtl="0" eaLnBrk="1" fontAlgn="base" hangingPunct="1">
              <a:spcBef>
                <a:spcPct val="0"/>
              </a:spcBef>
              <a:spcAft>
                <a:spcPct val="0"/>
              </a:spcAft>
              <a:defRPr sz="3800">
                <a:solidFill>
                  <a:schemeClr val="tx1"/>
                </a:solidFill>
                <a:latin typeface="Georgia" pitchFamily="18" charset="0"/>
              </a:defRPr>
            </a:lvl7pPr>
            <a:lvl8pPr marL="1436784" algn="l" rtl="0" eaLnBrk="1" fontAlgn="base" hangingPunct="1">
              <a:spcBef>
                <a:spcPct val="0"/>
              </a:spcBef>
              <a:spcAft>
                <a:spcPct val="0"/>
              </a:spcAft>
              <a:defRPr sz="3800">
                <a:solidFill>
                  <a:schemeClr val="tx1"/>
                </a:solidFill>
                <a:latin typeface="Georgia" pitchFamily="18" charset="0"/>
              </a:defRPr>
            </a:lvl8pPr>
            <a:lvl9pPr marL="1915712" algn="l" rtl="0" eaLnBrk="1" fontAlgn="base" hangingPunct="1">
              <a:spcBef>
                <a:spcPct val="0"/>
              </a:spcBef>
              <a:spcAft>
                <a:spcPct val="0"/>
              </a:spcAft>
              <a:defRPr sz="3800">
                <a:solidFill>
                  <a:schemeClr val="tx1"/>
                </a:solidFill>
                <a:latin typeface="Georgia" pitchFamily="18" charset="0"/>
              </a:defRPr>
            </a:lvl9pPr>
          </a:lstStyle>
          <a:p>
            <a:r>
              <a:rPr lang="en-US" dirty="0" smtClean="0"/>
              <a:t>Old Way</a:t>
            </a:r>
            <a:endParaRPr lang="en-US" dirty="0"/>
          </a:p>
        </p:txBody>
      </p:sp>
      <p:sp>
        <p:nvSpPr>
          <p:cNvPr id="6" name="Text Placeholder 3"/>
          <p:cNvSpPr txBox="1">
            <a:spLocks/>
          </p:cNvSpPr>
          <p:nvPr/>
        </p:nvSpPr>
        <p:spPr>
          <a:xfrm>
            <a:off x="5339013" y="1372467"/>
            <a:ext cx="4566987" cy="4202165"/>
          </a:xfrm>
          <a:prstGeom prst="rect">
            <a:avLst/>
          </a:prstGeom>
        </p:spPr>
        <p:txBody>
          <a:bodyPr vert="horz"/>
          <a:lstStyle>
            <a:lvl1pPr marL="0" indent="0" algn="l" rtl="0" eaLnBrk="1" fontAlgn="base" hangingPunct="1">
              <a:spcBef>
                <a:spcPts val="626"/>
              </a:spcBef>
              <a:spcAft>
                <a:spcPct val="0"/>
              </a:spcAft>
              <a:buClr>
                <a:schemeClr val="tx2"/>
              </a:buClr>
              <a:buFont typeface="Georgia" pitchFamily="-105" charset="0"/>
              <a:buNone/>
              <a:defRPr lang="en-US" sz="1600" kern="1200">
                <a:solidFill>
                  <a:srgbClr val="55626A"/>
                </a:solidFill>
                <a:latin typeface="Georgia" pitchFamily="18" charset="0"/>
                <a:ea typeface="ＭＳ Ｐゴシック" pitchFamily="-105" charset="-128"/>
                <a:cs typeface="+mn-cs"/>
              </a:defRPr>
            </a:lvl1pPr>
            <a:lvl2pPr marL="182394" indent="-182394" algn="l" rtl="0" eaLnBrk="1" fontAlgn="base" hangingPunct="1">
              <a:spcBef>
                <a:spcPct val="20000"/>
              </a:spcBef>
              <a:spcAft>
                <a:spcPct val="0"/>
              </a:spcAft>
              <a:buClr>
                <a:schemeClr val="tx2"/>
              </a:buClr>
              <a:buFont typeface="Arial" charset="0"/>
              <a:buChar char="•"/>
              <a:defRPr lang="en-US" sz="2100" kern="1200" dirty="0">
                <a:solidFill>
                  <a:schemeClr val="tx1"/>
                </a:solidFill>
                <a:latin typeface="Georgia" pitchFamily="18" charset="0"/>
                <a:ea typeface="ＭＳ Ｐゴシック" pitchFamily="-105" charset="-128"/>
                <a:cs typeface="+mn-cs"/>
              </a:defRPr>
            </a:lvl2pPr>
            <a:lvl3pPr marL="752961" indent="-284114" algn="l" rtl="0" eaLnBrk="1" fontAlgn="base" hangingPunct="1">
              <a:spcBef>
                <a:spcPct val="20000"/>
              </a:spcBef>
              <a:spcAft>
                <a:spcPct val="0"/>
              </a:spcAft>
              <a:buClr>
                <a:schemeClr val="tx2"/>
              </a:buClr>
              <a:buFont typeface="Georgia" pitchFamily="-105" charset="0"/>
              <a:buChar char="–"/>
              <a:defRPr lang="en-US" sz="2100" kern="1200" dirty="0">
                <a:solidFill>
                  <a:schemeClr val="tx1"/>
                </a:solidFill>
                <a:latin typeface="Georgia" pitchFamily="18" charset="0"/>
                <a:ea typeface="ＭＳ Ｐゴシック" pitchFamily="-105" charset="-128"/>
                <a:cs typeface="+mn-cs"/>
              </a:defRPr>
            </a:lvl3pPr>
            <a:lvl4pPr marL="1406540" indent="-275930" algn="l" rtl="0" eaLnBrk="1" fontAlgn="base" hangingPunct="1">
              <a:spcBef>
                <a:spcPct val="20000"/>
              </a:spcBef>
              <a:spcAft>
                <a:spcPct val="0"/>
              </a:spcAft>
              <a:buClr>
                <a:schemeClr val="tx2"/>
              </a:buClr>
              <a:buFont typeface="Calibri" pitchFamily="-105" charset="0"/>
              <a:buChar char="–"/>
              <a:defRPr lang="en-US" sz="1800" kern="1200" dirty="0">
                <a:solidFill>
                  <a:schemeClr val="tx1"/>
                </a:solidFill>
                <a:latin typeface="Georgia" pitchFamily="18" charset="0"/>
                <a:ea typeface="ＭＳ Ｐゴシック" pitchFamily="-105" charset="-128"/>
                <a:cs typeface="+mn-cs"/>
              </a:defRPr>
            </a:lvl4pPr>
            <a:lvl5pPr marL="2154824" indent="-238516" algn="l" rtl="0" eaLnBrk="1" fontAlgn="base" hangingPunct="1">
              <a:spcBef>
                <a:spcPct val="20000"/>
              </a:spcBef>
              <a:spcAft>
                <a:spcPct val="0"/>
              </a:spcAft>
              <a:buClr>
                <a:schemeClr val="tx2"/>
              </a:buClr>
              <a:buFont typeface="Courier New" pitchFamily="-105" charset="0"/>
              <a:buChar char="o"/>
              <a:defRPr lang="en-GB" sz="1800" kern="1200" dirty="0">
                <a:solidFill>
                  <a:schemeClr val="tx1"/>
                </a:solidFill>
                <a:latin typeface="Georgia" pitchFamily="18" charset="0"/>
                <a:ea typeface="ＭＳ Ｐゴシック" pitchFamily="-105" charset="-128"/>
                <a:cs typeface="+mn-cs"/>
              </a:defRPr>
            </a:lvl5pPr>
            <a:lvl6pPr marL="2634104"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32"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960"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887" indent="-239464" algn="l" defTabSz="95785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sz="2000" dirty="0"/>
              <a:t>h1 {</a:t>
            </a:r>
          </a:p>
          <a:p>
            <a:r>
              <a:rPr lang="en-US" sz="2000" dirty="0" smtClean="0"/>
              <a:t>     font-size</a:t>
            </a:r>
            <a:r>
              <a:rPr lang="en-US" sz="2000" dirty="0"/>
              <a:t>:</a:t>
            </a:r>
            <a:r>
              <a:rPr lang="en-US" sz="2000" b="1" dirty="0"/>
              <a:t> 18px;</a:t>
            </a:r>
            <a:endParaRPr lang="en-US" sz="2000" dirty="0"/>
          </a:p>
          <a:p>
            <a:r>
              <a:rPr lang="en-US" sz="2000" dirty="0" smtClean="0"/>
              <a:t>     font-weight</a:t>
            </a:r>
            <a:r>
              <a:rPr lang="en-US" sz="2000" dirty="0"/>
              <a:t>:</a:t>
            </a:r>
            <a:r>
              <a:rPr lang="en-US" sz="2000" b="1" dirty="0"/>
              <a:t> bold;</a:t>
            </a:r>
            <a:endParaRPr lang="en-US" sz="2000" dirty="0"/>
          </a:p>
          <a:p>
            <a:r>
              <a:rPr lang="en-US" sz="2000" dirty="0" smtClean="0"/>
              <a:t>     line-height:</a:t>
            </a:r>
            <a:r>
              <a:rPr lang="en-US" sz="2000" b="1" dirty="0" smtClean="0"/>
              <a:t> 1.2em</a:t>
            </a:r>
            <a:r>
              <a:rPr lang="en-US" sz="2000" b="1" dirty="0"/>
              <a:t>;</a:t>
            </a:r>
            <a:endParaRPr lang="en-US" sz="2000" dirty="0"/>
          </a:p>
          <a:p>
            <a:r>
              <a:rPr lang="en-US" sz="2000" dirty="0" smtClean="0"/>
              <a:t>}</a:t>
            </a:r>
            <a:endParaRPr lang="en-US" sz="2000" dirty="0"/>
          </a:p>
          <a:p>
            <a:r>
              <a:rPr lang="en-US" sz="2000" dirty="0"/>
              <a:t>h1 a {</a:t>
            </a:r>
            <a:r>
              <a:rPr lang="en-US" sz="2000" b="1" dirty="0"/>
              <a:t> </a:t>
            </a:r>
            <a:r>
              <a:rPr lang="en-US" sz="2000" dirty="0"/>
              <a:t>color</a:t>
            </a:r>
            <a:r>
              <a:rPr lang="en-US" sz="2000" b="1" dirty="0"/>
              <a:t>: black; </a:t>
            </a:r>
            <a:r>
              <a:rPr lang="en-US" sz="2000" dirty="0"/>
              <a:t>}</a:t>
            </a:r>
          </a:p>
          <a:p>
            <a:r>
              <a:rPr lang="en-US" sz="2000" dirty="0"/>
              <a:t>h1 a:hover {</a:t>
            </a:r>
            <a:r>
              <a:rPr lang="en-US" sz="2000" b="1" dirty="0"/>
              <a:t> </a:t>
            </a:r>
            <a:r>
              <a:rPr lang="en-US" sz="2000" dirty="0"/>
              <a:t>text-decoration</a:t>
            </a:r>
            <a:r>
              <a:rPr lang="en-US" sz="2000" b="1" dirty="0"/>
              <a:t>: none; </a:t>
            </a:r>
            <a:r>
              <a:rPr lang="en-US" sz="2000" dirty="0"/>
              <a:t>}</a:t>
            </a:r>
          </a:p>
          <a:p>
            <a:r>
              <a:rPr lang="en-US" sz="2000" dirty="0"/>
              <a:t> </a:t>
            </a:r>
          </a:p>
          <a:p>
            <a:endParaRPr lang="en-US" sz="2000" dirty="0" smtClean="0"/>
          </a:p>
          <a:p>
            <a:r>
              <a:rPr lang="en-US" sz="2000" dirty="0" err="1" smtClean="0"/>
              <a:t>ul</a:t>
            </a:r>
            <a:r>
              <a:rPr lang="en-US" sz="2000" dirty="0" smtClean="0"/>
              <a:t> </a:t>
            </a:r>
            <a:r>
              <a:rPr lang="en-US" sz="2000" dirty="0"/>
              <a:t>{</a:t>
            </a:r>
            <a:r>
              <a:rPr lang="en-US" sz="2000" b="1" dirty="0"/>
              <a:t> </a:t>
            </a:r>
            <a:r>
              <a:rPr lang="en-US" sz="2000" dirty="0"/>
              <a:t>color</a:t>
            </a:r>
            <a:r>
              <a:rPr lang="en-US" sz="2000" b="1" dirty="0"/>
              <a:t>: red; </a:t>
            </a:r>
            <a:r>
              <a:rPr lang="en-US" sz="2000" dirty="0"/>
              <a:t>}</a:t>
            </a:r>
          </a:p>
          <a:p>
            <a:r>
              <a:rPr lang="en-US" sz="2000" dirty="0" err="1"/>
              <a:t>ul</a:t>
            </a:r>
            <a:r>
              <a:rPr lang="en-US" sz="2000" dirty="0"/>
              <a:t> li { font-weight</a:t>
            </a:r>
            <a:r>
              <a:rPr lang="en-US" sz="2000" b="1" dirty="0"/>
              <a:t>: bold; </a:t>
            </a:r>
            <a:r>
              <a:rPr lang="en-US" sz="2000" dirty="0"/>
              <a:t>}</a:t>
            </a:r>
          </a:p>
        </p:txBody>
      </p:sp>
    </p:spTree>
    <p:extLst>
      <p:ext uri="{BB962C8B-B14F-4D97-AF65-F5344CB8AC3E}">
        <p14:creationId xmlns:p14="http://schemas.microsoft.com/office/powerpoint/2010/main" val="119917289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622" y="-349753"/>
            <a:ext cx="8485587" cy="1470025"/>
          </a:xfrm>
        </p:spPr>
        <p:txBody>
          <a:bodyPr/>
          <a:lstStyle/>
          <a:p>
            <a:r>
              <a:rPr lang="en-US" dirty="0" smtClean="0"/>
              <a:t>A bit more about good old CSS</a:t>
            </a:r>
            <a:endParaRPr lang="en-US" dirty="0"/>
          </a:p>
        </p:txBody>
      </p:sp>
      <p:sp>
        <p:nvSpPr>
          <p:cNvPr id="3" name="Subtitle 2"/>
          <p:cNvSpPr>
            <a:spLocks noGrp="1"/>
          </p:cNvSpPr>
          <p:nvPr>
            <p:ph type="subTitle" idx="1"/>
          </p:nvPr>
        </p:nvSpPr>
        <p:spPr>
          <a:xfrm>
            <a:off x="853579" y="1270829"/>
            <a:ext cx="8707515" cy="512688"/>
          </a:xfrm>
        </p:spPr>
        <p:txBody>
          <a:bodyPr/>
          <a:lstStyle/>
          <a:p>
            <a:r>
              <a:rPr lang="en-US" sz="3200" u="sng" dirty="0" smtClean="0"/>
              <a:t>Good parts:</a:t>
            </a:r>
            <a:endParaRPr lang="en-US" sz="3200" u="sng" dirty="0"/>
          </a:p>
        </p:txBody>
      </p:sp>
      <p:sp>
        <p:nvSpPr>
          <p:cNvPr id="4" name="Text Placeholder 3"/>
          <p:cNvSpPr>
            <a:spLocks noGrp="1"/>
          </p:cNvSpPr>
          <p:nvPr>
            <p:ph type="body" sz="quarter" idx="11"/>
          </p:nvPr>
        </p:nvSpPr>
        <p:spPr>
          <a:xfrm>
            <a:off x="657225" y="1909012"/>
            <a:ext cx="6144994" cy="4154822"/>
          </a:xfrm>
        </p:spPr>
        <p:txBody>
          <a:bodyPr/>
          <a:lstStyle/>
          <a:p>
            <a:pPr marL="285750" indent="-285750">
              <a:buFont typeface="Arial" pitchFamily="34" charset="0"/>
              <a:buChar char="•"/>
            </a:pPr>
            <a:r>
              <a:rPr lang="en-US" sz="2800" dirty="0" smtClean="0"/>
              <a:t>Easy syntax</a:t>
            </a:r>
          </a:p>
          <a:p>
            <a:pPr marL="285750" indent="-285750">
              <a:buFont typeface="Arial" pitchFamily="34" charset="0"/>
              <a:buChar char="•"/>
            </a:pPr>
            <a:r>
              <a:rPr lang="en-US" sz="2800" dirty="0" smtClean="0"/>
              <a:t>Selector query language is nice</a:t>
            </a:r>
          </a:p>
          <a:p>
            <a:pPr marL="285750" indent="-285750">
              <a:buFont typeface="Arial" pitchFamily="34" charset="0"/>
              <a:buChar char="•"/>
            </a:pPr>
            <a:r>
              <a:rPr lang="en-US" sz="2800" dirty="0" smtClean="0"/>
              <a:t>Cascading</a:t>
            </a:r>
          </a:p>
          <a:p>
            <a:pPr marL="285750" indent="-285750">
              <a:buFont typeface="Arial" pitchFamily="34" charset="0"/>
              <a:buChar char="•"/>
            </a:pPr>
            <a:r>
              <a:rPr lang="en-US" sz="2800" dirty="0" smtClean="0"/>
              <a:t>Functions</a:t>
            </a:r>
          </a:p>
          <a:p>
            <a:pPr marL="285750" indent="-285750">
              <a:buFont typeface="Arial" pitchFamily="34" charset="0"/>
              <a:buChar char="•"/>
            </a:pPr>
            <a:r>
              <a:rPr lang="en-US" sz="2800" dirty="0" smtClean="0"/>
              <a:t>Media Queries</a:t>
            </a:r>
          </a:p>
          <a:p>
            <a:pPr marL="285750" indent="-285750">
              <a:buFont typeface="Arial" pitchFamily="34" charset="0"/>
              <a:buChar char="•"/>
            </a:pPr>
            <a:endParaRPr lang="en-US" sz="2800" dirty="0" smtClean="0"/>
          </a:p>
        </p:txBody>
      </p:sp>
    </p:spTree>
    <p:extLst>
      <p:ext uri="{BB962C8B-B14F-4D97-AF65-F5344CB8AC3E}">
        <p14:creationId xmlns:p14="http://schemas.microsoft.com/office/powerpoint/2010/main" val="3632903467"/>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38622" y="-349753"/>
            <a:ext cx="8485587" cy="1470025"/>
          </a:xfrm>
        </p:spPr>
        <p:txBody>
          <a:bodyPr/>
          <a:lstStyle/>
          <a:p>
            <a:r>
              <a:rPr lang="en-US" dirty="0" smtClean="0"/>
              <a:t>A bit more about good old CSS</a:t>
            </a:r>
            <a:endParaRPr lang="en-US" dirty="0"/>
          </a:p>
        </p:txBody>
      </p:sp>
      <p:sp>
        <p:nvSpPr>
          <p:cNvPr id="6" name="Subtitle 2"/>
          <p:cNvSpPr>
            <a:spLocks noGrp="1"/>
          </p:cNvSpPr>
          <p:nvPr>
            <p:ph type="subTitle" idx="1"/>
          </p:nvPr>
        </p:nvSpPr>
        <p:spPr>
          <a:xfrm>
            <a:off x="853579" y="1270828"/>
            <a:ext cx="8707515" cy="862771"/>
          </a:xfrm>
        </p:spPr>
        <p:txBody>
          <a:bodyPr/>
          <a:lstStyle/>
          <a:p>
            <a:r>
              <a:rPr lang="en-US" sz="3200" u="sng" dirty="0"/>
              <a:t>Bad </a:t>
            </a:r>
            <a:r>
              <a:rPr lang="en-US" sz="3200" u="sng" dirty="0" smtClean="0"/>
              <a:t>parts:</a:t>
            </a:r>
            <a:endParaRPr lang="en-US" sz="3200" u="sng" dirty="0"/>
          </a:p>
        </p:txBody>
      </p:sp>
      <p:sp>
        <p:nvSpPr>
          <p:cNvPr id="7" name="Text Placeholder 3"/>
          <p:cNvSpPr>
            <a:spLocks noGrp="1"/>
          </p:cNvSpPr>
          <p:nvPr>
            <p:ph type="body" sz="quarter" idx="11"/>
          </p:nvPr>
        </p:nvSpPr>
        <p:spPr>
          <a:xfrm>
            <a:off x="673266" y="2270044"/>
            <a:ext cx="9032207" cy="4154822"/>
          </a:xfrm>
        </p:spPr>
        <p:txBody>
          <a:bodyPr/>
          <a:lstStyle/>
          <a:p>
            <a:pPr marL="285750" indent="-285750">
              <a:buFont typeface="Arial" pitchFamily="34" charset="0"/>
              <a:buChar char="•"/>
            </a:pPr>
            <a:r>
              <a:rPr lang="en-US" sz="2800" dirty="0" smtClean="0"/>
              <a:t>Variables!</a:t>
            </a:r>
          </a:p>
          <a:p>
            <a:pPr marL="285750" indent="-285750">
              <a:buFont typeface="Arial" pitchFamily="34" charset="0"/>
              <a:buChar char="•"/>
            </a:pPr>
            <a:r>
              <a:rPr lang="en-US" sz="2800" dirty="0" smtClean="0"/>
              <a:t>Selectors vs. DRY</a:t>
            </a:r>
          </a:p>
          <a:p>
            <a:pPr marL="285750" indent="-285750">
              <a:buFont typeface="Arial" pitchFamily="34" charset="0"/>
              <a:buChar char="•"/>
            </a:pPr>
            <a:r>
              <a:rPr lang="en-US" sz="2800" dirty="0" smtClean="0"/>
              <a:t>Modularity: many files === many HTTP requests </a:t>
            </a:r>
          </a:p>
          <a:p>
            <a:pPr marL="285750" indent="-285750">
              <a:buFont typeface="Arial" pitchFamily="34" charset="0"/>
              <a:buChar char="•"/>
            </a:pPr>
            <a:r>
              <a:rPr lang="en-US" sz="2800" dirty="0" smtClean="0"/>
              <a:t>Functions: can’t write your owns</a:t>
            </a:r>
          </a:p>
          <a:p>
            <a:pPr marL="285750" indent="-285750">
              <a:buFont typeface="Arial" pitchFamily="34" charset="0"/>
              <a:buChar char="•"/>
            </a:pPr>
            <a:r>
              <a:rPr lang="en-US" sz="2800" dirty="0" smtClean="0"/>
              <a:t>Separation of Concerns is almost impossible</a:t>
            </a:r>
          </a:p>
          <a:p>
            <a:pPr marL="285750" indent="-285750">
              <a:buFont typeface="Arial" pitchFamily="34" charset="0"/>
              <a:buChar char="•"/>
            </a:pPr>
            <a:r>
              <a:rPr lang="en-US" sz="2800" dirty="0" smtClean="0"/>
              <a:t>CSS3 is great but vendors prefixing is NOT!</a:t>
            </a:r>
          </a:p>
          <a:p>
            <a:endParaRPr lang="en-US" sz="2800" dirty="0" smtClean="0"/>
          </a:p>
          <a:p>
            <a:pPr marL="285750" indent="-285750">
              <a:buFont typeface="Arial" pitchFamily="34" charset="0"/>
              <a:buChar char="•"/>
            </a:pPr>
            <a:endParaRPr lang="en-US" sz="2800" dirty="0" smtClean="0"/>
          </a:p>
        </p:txBody>
      </p:sp>
    </p:spTree>
    <p:extLst>
      <p:ext uri="{BB962C8B-B14F-4D97-AF65-F5344CB8AC3E}">
        <p14:creationId xmlns:p14="http://schemas.microsoft.com/office/powerpoint/2010/main" val="3162572443"/>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70706" y="-542261"/>
            <a:ext cx="8485587" cy="1470025"/>
          </a:xfrm>
        </p:spPr>
        <p:txBody>
          <a:bodyPr/>
          <a:lstStyle/>
          <a:p>
            <a:pPr algn="ctr"/>
            <a:r>
              <a:rPr lang="en-US" dirty="0" smtClean="0"/>
              <a:t>Fixing the bad parts</a:t>
            </a:r>
            <a:endParaRPr lang="en-US" dirty="0"/>
          </a:p>
        </p:txBody>
      </p:sp>
      <p:sp>
        <p:nvSpPr>
          <p:cNvPr id="7" name="Text Placeholder 3"/>
          <p:cNvSpPr>
            <a:spLocks noGrp="1"/>
          </p:cNvSpPr>
          <p:nvPr>
            <p:ph type="body" sz="quarter" idx="11"/>
          </p:nvPr>
        </p:nvSpPr>
        <p:spPr>
          <a:xfrm>
            <a:off x="721392" y="1419812"/>
            <a:ext cx="9032207" cy="4154822"/>
          </a:xfrm>
        </p:spPr>
        <p:txBody>
          <a:bodyPr/>
          <a:lstStyle/>
          <a:p>
            <a:pPr marL="285750" indent="-285750">
              <a:buFont typeface="Arial" pitchFamily="34" charset="0"/>
              <a:buChar char="•"/>
            </a:pPr>
            <a:r>
              <a:rPr lang="en-US" sz="2400" dirty="0" smtClean="0"/>
              <a:t>Nesting </a:t>
            </a:r>
            <a:r>
              <a:rPr lang="en-US" sz="2400" dirty="0" smtClean="0">
                <a:sym typeface="Wingdings" pitchFamily="2" charset="2"/>
              </a:rPr>
              <a:t> helps avoiding the WET / encourage DRY</a:t>
            </a:r>
            <a:endParaRPr lang="en-US" sz="2400" dirty="0" smtClean="0"/>
          </a:p>
          <a:p>
            <a:pPr marL="285750" indent="-285750">
              <a:buFont typeface="Arial" pitchFamily="34" charset="0"/>
              <a:buChar char="•"/>
            </a:pPr>
            <a:r>
              <a:rPr lang="en-US" sz="2400" dirty="0" smtClean="0"/>
              <a:t>Variables</a:t>
            </a:r>
            <a:r>
              <a:rPr lang="en-US" sz="2400" dirty="0"/>
              <a:t> </a:t>
            </a:r>
            <a:r>
              <a:rPr lang="en-US" sz="2400" dirty="0" smtClean="0">
                <a:sym typeface="Wingdings" pitchFamily="2" charset="2"/>
              </a:rPr>
              <a:t> yes, there are now variables we can use as in other languages</a:t>
            </a:r>
          </a:p>
          <a:p>
            <a:pPr marL="285750" indent="-285750">
              <a:buFont typeface="Arial" pitchFamily="34" charset="0"/>
              <a:buChar char="•"/>
            </a:pPr>
            <a:r>
              <a:rPr lang="en-US" sz="2400" dirty="0" err="1" smtClean="0">
                <a:sym typeface="Wingdings" pitchFamily="2" charset="2"/>
              </a:rPr>
              <a:t>Mixins</a:t>
            </a:r>
            <a:r>
              <a:rPr lang="en-US" sz="2400" dirty="0" smtClean="0">
                <a:sym typeface="Wingdings" pitchFamily="2" charset="2"/>
              </a:rPr>
              <a:t>  Augment styles, help avoiding WET</a:t>
            </a:r>
          </a:p>
          <a:p>
            <a:pPr marL="285750" indent="-285750">
              <a:buFont typeface="Arial" pitchFamily="34" charset="0"/>
              <a:buChar char="•"/>
            </a:pPr>
            <a:r>
              <a:rPr lang="en-US" sz="2400" dirty="0" smtClean="0"/>
              <a:t>Functions </a:t>
            </a:r>
            <a:r>
              <a:rPr lang="en-US" sz="2400" dirty="0" smtClean="0">
                <a:sym typeface="Wingdings" pitchFamily="2" charset="2"/>
              </a:rPr>
              <a:t> yes, they return values</a:t>
            </a:r>
          </a:p>
          <a:p>
            <a:pPr marL="285750" indent="-285750">
              <a:buFont typeface="Arial" pitchFamily="34" charset="0"/>
              <a:buChar char="•"/>
            </a:pPr>
            <a:r>
              <a:rPr lang="en-US" sz="2400" dirty="0" smtClean="0">
                <a:sym typeface="Wingdings" pitchFamily="2" charset="2"/>
              </a:rPr>
              <a:t>Inheritance  @extend is at selectors what @</a:t>
            </a:r>
            <a:r>
              <a:rPr lang="en-US" sz="2400" dirty="0" err="1" smtClean="0">
                <a:sym typeface="Wingdings" pitchFamily="2" charset="2"/>
              </a:rPr>
              <a:t>mixin</a:t>
            </a:r>
            <a:r>
              <a:rPr lang="en-US" sz="2400" dirty="0" smtClean="0">
                <a:sym typeface="Wingdings" pitchFamily="2" charset="2"/>
              </a:rPr>
              <a:t> is for styles</a:t>
            </a:r>
          </a:p>
          <a:p>
            <a:pPr marL="285750" indent="-285750">
              <a:buFont typeface="Arial" pitchFamily="34" charset="0"/>
              <a:buChar char="•"/>
            </a:pPr>
            <a:r>
              <a:rPr lang="en-US" sz="2400" dirty="0" smtClean="0">
                <a:sym typeface="Wingdings" pitchFamily="2" charset="2"/>
              </a:rPr>
              <a:t>Imports  help modularity</a:t>
            </a:r>
          </a:p>
          <a:p>
            <a:pPr marL="285750" indent="-285750">
              <a:buFont typeface="Arial" pitchFamily="34" charset="0"/>
              <a:buChar char="•"/>
            </a:pPr>
            <a:r>
              <a:rPr lang="en-US" sz="2400" dirty="0" smtClean="0">
                <a:sym typeface="Wingdings" pitchFamily="2" charset="2"/>
              </a:rPr>
              <a:t>Separation of Concerns  </a:t>
            </a:r>
            <a:r>
              <a:rPr lang="en-US" sz="2400" dirty="0" err="1" smtClean="0">
                <a:sym typeface="Wingdings" pitchFamily="2" charset="2"/>
              </a:rPr>
              <a:t>Mixins</a:t>
            </a:r>
            <a:r>
              <a:rPr lang="en-US" sz="2400" dirty="0" smtClean="0">
                <a:sym typeface="Wingdings" pitchFamily="2" charset="2"/>
              </a:rPr>
              <a:t> &amp; Inheritance</a:t>
            </a:r>
          </a:p>
          <a:p>
            <a:pPr marL="285750" indent="-285750">
              <a:buFont typeface="Arial" pitchFamily="34" charset="0"/>
              <a:buChar char="•"/>
            </a:pPr>
            <a:r>
              <a:rPr lang="en-US" sz="2400" dirty="0" smtClean="0">
                <a:sym typeface="Wingdings" pitchFamily="2" charset="2"/>
              </a:rPr>
              <a:t>CSS3 vs. Vendors prefixing  Compass!</a:t>
            </a:r>
            <a:endParaRPr lang="en-US" sz="2400" dirty="0" smtClean="0"/>
          </a:p>
          <a:p>
            <a:pPr marL="285750" indent="-285750">
              <a:buFont typeface="Arial" pitchFamily="34" charset="0"/>
              <a:buChar char="•"/>
            </a:pPr>
            <a:endParaRPr lang="en-US" sz="2400" dirty="0" smtClean="0"/>
          </a:p>
        </p:txBody>
      </p:sp>
    </p:spTree>
    <p:extLst>
      <p:ext uri="{BB962C8B-B14F-4D97-AF65-F5344CB8AC3E}">
        <p14:creationId xmlns:p14="http://schemas.microsoft.com/office/powerpoint/2010/main" val="3583992907"/>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ommera_PPT_Template_v2">
  <a:themeElements>
    <a:clrScheme name="eCommera">
      <a:dk1>
        <a:srgbClr val="51626F"/>
      </a:dk1>
      <a:lt1>
        <a:srgbClr val="FFFFFF"/>
      </a:lt1>
      <a:dk2>
        <a:srgbClr val="FF7300"/>
      </a:dk2>
      <a:lt2>
        <a:srgbClr val="51626F"/>
      </a:lt2>
      <a:accent1>
        <a:srgbClr val="FF7300"/>
      </a:accent1>
      <a:accent2>
        <a:srgbClr val="0099CC"/>
      </a:accent2>
      <a:accent3>
        <a:srgbClr val="1F145D"/>
      </a:accent3>
      <a:accent4>
        <a:srgbClr val="FADC41"/>
      </a:accent4>
      <a:accent5>
        <a:srgbClr val="C9DD03"/>
      </a:accent5>
      <a:accent6>
        <a:srgbClr val="FADC41"/>
      </a:accent6>
      <a:hlink>
        <a:srgbClr val="1F145D"/>
      </a:hlink>
      <a:folHlink>
        <a:srgbClr val="0099CC"/>
      </a:folHlink>
    </a:clrScheme>
    <a:fontScheme name="eCommer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7757E"/>
        </a:solidFill>
        <a:ln w="9525">
          <a:noFill/>
          <a:miter lim="800000"/>
          <a:headEnd/>
          <a:tailEnd/>
        </a:ln>
      </a:spPr>
      <a:bodyPr lIns="36000" tIns="36000" rIns="36000" bIns="36000"/>
      <a:lstStyle>
        <a:defPPr marL="0" marR="0" indent="0" defTabSz="914400" eaLnBrk="1" fontAlgn="auto" latinLnBrk="0" hangingPunct="1">
          <a:lnSpc>
            <a:spcPct val="85000"/>
          </a:lnSpc>
          <a:spcBef>
            <a:spcPts val="0"/>
          </a:spcBef>
          <a:spcAft>
            <a:spcPts val="0"/>
          </a:spcAft>
          <a:buClrTx/>
          <a:buSzTx/>
          <a:buFontTx/>
          <a:buNone/>
          <a:tabLst/>
          <a:defRPr kumimoji="0" sz="1000" b="1" i="0" u="none" strike="noStrike" kern="0" cap="none" spc="0" normalizeH="0" baseline="0" noProof="0" dirty="0">
            <a:ln>
              <a:noFill/>
            </a:ln>
            <a:solidFill>
              <a:sysClr val="window" lastClr="FFFFFF"/>
            </a:solidFill>
            <a:effectLst/>
            <a:uLnTx/>
            <a:uFillTx/>
            <a:latin typeface="Georgia" pitchFamily="18" charset="0"/>
          </a:defRPr>
        </a:defPPr>
      </a:lstStyle>
    </a:spDef>
    <a:lnDef>
      <a:spPr>
        <a:ln w="9525">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82563" indent="-182563">
          <a:spcAft>
            <a:spcPts val="1200"/>
          </a:spcAft>
          <a:buClr>
            <a:schemeClr val="accent1"/>
          </a:buClr>
          <a:buFont typeface="Arial" pitchFamily="34" charset="0"/>
          <a:buChar char="•"/>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eCommera_PPT_Template_v2</Template>
  <TotalTime>2033</TotalTime>
  <Words>2137</Words>
  <Application>Microsoft Office PowerPoint</Application>
  <PresentationFormat>A4 Paper (210x297 mm)</PresentationFormat>
  <Paragraphs>379</Paragraphs>
  <Slides>21</Slides>
  <Notes>20</Notes>
  <HiddenSlides>0</HiddenSlides>
  <MMClips>0</MMClips>
  <ScaleCrop>false</ScaleCrop>
  <HeadingPairs>
    <vt:vector size="6" baseType="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3" baseType="lpstr">
      <vt:lpstr>eCommera_PPT_Template_v2</vt:lpstr>
      <vt:lpstr>CSS Preprocessors. Responsive Design. Twitter Bootstrap.</vt:lpstr>
      <vt:lpstr>PowerPoint Presentation</vt:lpstr>
      <vt:lpstr>CSS3 Preprocessors</vt:lpstr>
      <vt:lpstr>Why use preprocessors or do we need the hot water? </vt:lpstr>
      <vt:lpstr>PowerPoint Presentation</vt:lpstr>
      <vt:lpstr>New Way</vt:lpstr>
      <vt:lpstr>A bit more about good old CSS</vt:lpstr>
      <vt:lpstr>A bit more about good old CSS</vt:lpstr>
      <vt:lpstr>Fixing the bad parts</vt:lpstr>
      <vt:lpstr>Quick Overview of SASS &amp; LESS</vt:lpstr>
      <vt:lpstr>Why SASS?</vt:lpstr>
      <vt:lpstr>Compass</vt:lpstr>
      <vt:lpstr>Compass</vt:lpstr>
      <vt:lpstr>Webstorm &amp; SASS</vt:lpstr>
      <vt:lpstr>Responsive Design</vt:lpstr>
      <vt:lpstr>Responsive Design - How</vt:lpstr>
      <vt:lpstr>Responsive Design - Why</vt:lpstr>
      <vt:lpstr>Twitter Bootstrap</vt:lpstr>
      <vt:lpstr>Twitter Bootstrap</vt:lpstr>
      <vt:lpstr>DynamicAction - Demo</vt:lpstr>
      <vt:lpstr>References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karen.bradshaw</dc:creator>
  <cp:lastModifiedBy>ecommera</cp:lastModifiedBy>
  <cp:revision>238</cp:revision>
  <cp:lastPrinted>2011-05-19T13:07:40Z</cp:lastPrinted>
  <dcterms:created xsi:type="dcterms:W3CDTF">2013-03-11T16:05:53Z</dcterms:created>
  <dcterms:modified xsi:type="dcterms:W3CDTF">2013-10-09T10:59:11Z</dcterms:modified>
</cp:coreProperties>
</file>