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71" r:id="rId4"/>
    <p:sldId id="27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0267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 smtClean="0"/>
              <a:t>Програмиране </a:t>
            </a:r>
            <a:r>
              <a:rPr lang="bg-BG" sz="5400" dirty="0"/>
              <a:t>(със </a:t>
            </a:r>
            <a:r>
              <a:rPr lang="en-US" sz="5400" dirty="0"/>
              <a:t>C++</a:t>
            </a:r>
            <a:r>
              <a:rPr lang="bg-BG" sz="5400" dirty="0" smtClean="0"/>
              <a:t>)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/>
              <a:t>11-13. </a:t>
            </a:r>
            <a:r>
              <a:rPr lang="bg-BG" sz="3200" dirty="0"/>
              <a:t>Основни видове алгоритми и конструкции за реализацията им в езиците за </a:t>
            </a:r>
            <a:r>
              <a:rPr lang="bg-BG" sz="3200" dirty="0" smtClean="0"/>
              <a:t>програмиране</a:t>
            </a:r>
            <a:r>
              <a:rPr lang="en-US" sz="3200" dirty="0" smtClean="0"/>
              <a:t>.</a:t>
            </a:r>
            <a:r>
              <a:rPr lang="en-US" sz="3200" dirty="0"/>
              <a:t> </a:t>
            </a:r>
            <a:r>
              <a:rPr lang="bg-BG" sz="3200" dirty="0" smtClean="0"/>
              <a:t>Условни конструкции</a:t>
            </a:r>
            <a:r>
              <a:rPr lang="en-US" sz="3200" dirty="0" smtClean="0"/>
              <a:t>. </a:t>
            </a:r>
            <a:r>
              <a:rPr lang="bg-BG" sz="3200" dirty="0" smtClean="0"/>
              <a:t>Конструкция </a:t>
            </a:r>
            <a:r>
              <a:rPr lang="bg-BG" sz="3200" dirty="0"/>
              <a:t>за избор на вариант </a:t>
            </a:r>
            <a:r>
              <a:rPr lang="en-US" sz="3200" dirty="0"/>
              <a:t>switch-case</a:t>
            </a:r>
            <a:endParaRPr lang="bg-BG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Доц. д-р Емил Хаджиколев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условни конструкции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множество задачи, </a:t>
            </a:r>
            <a:r>
              <a:rPr lang="bg-BG" b="1" dirty="0" smtClean="0"/>
              <a:t>логиката на решението изисква използването на повече условия</a:t>
            </a:r>
            <a:r>
              <a:rPr lang="bg-BG" dirty="0" smtClean="0"/>
              <a:t>. </a:t>
            </a:r>
          </a:p>
          <a:p>
            <a:r>
              <a:rPr lang="bg-BG" b="1" dirty="0" smtClean="0"/>
              <a:t>Например</a:t>
            </a:r>
            <a:r>
              <a:rPr lang="bg-BG" dirty="0" smtClean="0"/>
              <a:t>, ако за две цели числа </a:t>
            </a:r>
            <a:r>
              <a:rPr lang="en-US" dirty="0" err="1" smtClean="0"/>
              <a:t>i</a:t>
            </a:r>
            <a:r>
              <a:rPr lang="bg-BG" dirty="0" smtClean="0"/>
              <a:t>1 и </a:t>
            </a:r>
            <a:r>
              <a:rPr lang="en-US" dirty="0" err="1" smtClean="0"/>
              <a:t>i</a:t>
            </a:r>
            <a:r>
              <a:rPr lang="bg-BG" dirty="0" smtClean="0"/>
              <a:t>2 трябва да се изведе информация дали първото е по-малко, равно или по-голямо от второто, трябва да се направят поне две сравнения: </a:t>
            </a:r>
          </a:p>
          <a:p>
            <a:pPr lvl="1"/>
            <a:r>
              <a:rPr lang="bg-BG" dirty="0" smtClean="0"/>
              <a:t>ако първото сравнение </a:t>
            </a:r>
            <a:r>
              <a:rPr lang="en-US" dirty="0" err="1" smtClean="0"/>
              <a:t>i</a:t>
            </a:r>
            <a:r>
              <a:rPr lang="bg-BG" dirty="0" smtClean="0"/>
              <a:t>1&lt;</a:t>
            </a:r>
            <a:r>
              <a:rPr lang="en-US" dirty="0" err="1" smtClean="0"/>
              <a:t>i</a:t>
            </a:r>
            <a:r>
              <a:rPr lang="bg-BG" dirty="0" smtClean="0"/>
              <a:t>2 е истина, ще се изведе съобщението „</a:t>
            </a:r>
            <a:r>
              <a:rPr lang="en-US" dirty="0" err="1" smtClean="0"/>
              <a:t>i</a:t>
            </a:r>
            <a:r>
              <a:rPr lang="bg-BG" dirty="0" smtClean="0"/>
              <a:t>1 е по-малко от </a:t>
            </a:r>
            <a:r>
              <a:rPr lang="en-US" dirty="0" err="1" smtClean="0"/>
              <a:t>i</a:t>
            </a:r>
            <a:r>
              <a:rPr lang="bg-BG" dirty="0" smtClean="0"/>
              <a:t>2”, </a:t>
            </a:r>
          </a:p>
          <a:p>
            <a:pPr lvl="1"/>
            <a:r>
              <a:rPr lang="bg-BG" dirty="0" smtClean="0"/>
              <a:t>иначе за да се определи кой от останалите два варианта е истина, трябва да извърши още едно сравнение – напр., </a:t>
            </a:r>
            <a:r>
              <a:rPr lang="en-US" dirty="0" err="1" smtClean="0"/>
              <a:t>i</a:t>
            </a:r>
            <a:r>
              <a:rPr lang="bg-BG" dirty="0" smtClean="0"/>
              <a:t>1==</a:t>
            </a:r>
            <a:r>
              <a:rPr lang="en-US" dirty="0" err="1" smtClean="0"/>
              <a:t>i</a:t>
            </a:r>
            <a:r>
              <a:rPr lang="bg-BG" dirty="0" smtClean="0"/>
              <a:t>2, което е необходимо да се вложи в </a:t>
            </a:r>
            <a:r>
              <a:rPr lang="en-US" dirty="0" smtClean="0"/>
              <a:t>else</a:t>
            </a:r>
            <a:r>
              <a:rPr lang="bg-BG" dirty="0" smtClean="0"/>
              <a:t>-блока на първото. </a:t>
            </a:r>
          </a:p>
          <a:p>
            <a:pPr lvl="1"/>
            <a:r>
              <a:rPr lang="bg-BG" dirty="0" smtClean="0"/>
              <a:t>Такова решение е показано в следващия пример.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7" y="284443"/>
            <a:ext cx="9166412" cy="670299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68" y="1089211"/>
            <a:ext cx="10694399" cy="5514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comparisonInfo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info=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info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по-малко от "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info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равно на "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info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по-голямо от "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</a:t>
            </a: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comparisonInfo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5);</a:t>
            </a: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comparisonInfo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(6, 6);</a:t>
            </a: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comparisonInfo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(8, 1);</a:t>
            </a:r>
          </a:p>
          <a:p>
            <a:pPr marL="457200" lvl="1" indent="0">
              <a:buNone/>
            </a:pP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1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41" y="4152971"/>
            <a:ext cx="6260317" cy="11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472701"/>
            <a:ext cx="11062447" cy="75098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Конструкция за избор от варианти switch-case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2" y="1479175"/>
            <a:ext cx="11322423" cy="5029199"/>
          </a:xfrm>
        </p:spPr>
        <p:txBody>
          <a:bodyPr>
            <a:noAutofit/>
          </a:bodyPr>
          <a:lstStyle/>
          <a:p>
            <a:r>
              <a:rPr lang="bg-BG" dirty="0" smtClean="0"/>
              <a:t>При конструкцията switch-case (</a:t>
            </a:r>
            <a:r>
              <a:rPr lang="en-US" dirty="0" smtClean="0"/>
              <a:t>switch</a:t>
            </a:r>
            <a:r>
              <a:rPr lang="bg-BG" dirty="0" smtClean="0"/>
              <a:t>-превключвам/преминавам към </a:t>
            </a:r>
            <a:r>
              <a:rPr lang="en-US" dirty="0" smtClean="0"/>
              <a:t>case</a:t>
            </a:r>
            <a:r>
              <a:rPr lang="bg-BG" dirty="0" smtClean="0"/>
              <a:t>-случай), </a:t>
            </a:r>
            <a:r>
              <a:rPr lang="bg-BG" b="1" dirty="0" smtClean="0"/>
              <a:t>в зависимост от конкретната стойност на израз се изпълнява една от множество групи от команди</a:t>
            </a:r>
            <a:r>
              <a:rPr lang="bg-BG" dirty="0" smtClean="0"/>
              <a:t>. </a:t>
            </a:r>
            <a:endParaRPr lang="en-US" dirty="0" smtClean="0"/>
          </a:p>
          <a:p>
            <a:r>
              <a:rPr lang="bg-BG" b="1" dirty="0" smtClean="0"/>
              <a:t>Синтаксисът на конструкцията </a:t>
            </a:r>
            <a:r>
              <a:rPr lang="bg-BG" dirty="0" smtClean="0"/>
              <a:t>switch-case е следният:</a:t>
            </a:r>
            <a:endParaRPr lang="en-US" dirty="0" smtClean="0"/>
          </a:p>
          <a:p>
            <a:pPr lvl="3">
              <a:buNone/>
            </a:pPr>
            <a:r>
              <a:rPr lang="en-US" sz="2800" dirty="0" smtClean="0"/>
              <a:t>switch</a:t>
            </a:r>
            <a:r>
              <a:rPr lang="bg-BG" sz="2800" dirty="0" smtClean="0"/>
              <a:t>(&lt;израз&gt;){</a:t>
            </a:r>
            <a:endParaRPr lang="en-US" sz="2800" dirty="0" smtClean="0"/>
          </a:p>
          <a:p>
            <a:pPr lvl="3">
              <a:buNone/>
            </a:pPr>
            <a:r>
              <a:rPr lang="bg-BG" sz="2800" dirty="0" smtClean="0"/>
              <a:t>	 </a:t>
            </a:r>
            <a:r>
              <a:rPr lang="en-US" sz="2800" dirty="0" smtClean="0"/>
              <a:t>case </a:t>
            </a:r>
            <a:r>
              <a:rPr lang="bg-BG" sz="2800" dirty="0" smtClean="0"/>
              <a:t>&lt;стойност1&gt;: [&lt;команди1&gt; [</a:t>
            </a:r>
            <a:r>
              <a:rPr lang="en-US" sz="2800" dirty="0" smtClean="0"/>
              <a:t>break</a:t>
            </a:r>
            <a:r>
              <a:rPr lang="bg-BG" sz="2800" dirty="0" smtClean="0"/>
              <a:t>;]]</a:t>
            </a:r>
            <a:endParaRPr lang="en-US" sz="2800" dirty="0" smtClean="0"/>
          </a:p>
          <a:p>
            <a:pPr lvl="3">
              <a:buNone/>
            </a:pPr>
            <a:r>
              <a:rPr lang="bg-BG" sz="2800" dirty="0" smtClean="0"/>
              <a:t>	 </a:t>
            </a:r>
            <a:r>
              <a:rPr lang="en-US" sz="2800" dirty="0" smtClean="0"/>
              <a:t>case </a:t>
            </a:r>
            <a:r>
              <a:rPr lang="bg-BG" sz="2800" dirty="0" smtClean="0"/>
              <a:t>&lt;стойност2&gt;: [&lt;команди2&gt; [</a:t>
            </a:r>
            <a:r>
              <a:rPr lang="en-US" sz="2800" dirty="0" smtClean="0"/>
              <a:t>break</a:t>
            </a:r>
            <a:r>
              <a:rPr lang="bg-BG" sz="2800" dirty="0" smtClean="0"/>
              <a:t>;]]</a:t>
            </a:r>
            <a:endParaRPr lang="en-US" sz="2800" dirty="0" smtClean="0"/>
          </a:p>
          <a:p>
            <a:pPr lvl="3">
              <a:buNone/>
            </a:pPr>
            <a:r>
              <a:rPr lang="en-US" sz="2800" dirty="0" smtClean="0"/>
              <a:t>	 </a:t>
            </a:r>
            <a:r>
              <a:rPr lang="bg-BG" sz="2800" dirty="0" smtClean="0"/>
              <a:t>...</a:t>
            </a:r>
            <a:endParaRPr lang="en-US" sz="2800" dirty="0" smtClean="0"/>
          </a:p>
          <a:p>
            <a:pPr lvl="3">
              <a:buNone/>
            </a:pPr>
            <a:r>
              <a:rPr lang="bg-BG" sz="2800" dirty="0" smtClean="0"/>
              <a:t>	 </a:t>
            </a:r>
            <a:r>
              <a:rPr lang="en-US" sz="2800" dirty="0" smtClean="0"/>
              <a:t>case </a:t>
            </a:r>
            <a:r>
              <a:rPr lang="bg-BG" sz="2800" dirty="0" smtClean="0"/>
              <a:t>&lt;стойност</a:t>
            </a:r>
            <a:r>
              <a:rPr lang="en-US" sz="2800" dirty="0" smtClean="0"/>
              <a:t>N</a:t>
            </a:r>
            <a:r>
              <a:rPr lang="bg-BG" sz="2800" dirty="0" smtClean="0"/>
              <a:t>&gt;: [&lt;команди</a:t>
            </a:r>
            <a:r>
              <a:rPr lang="en-US" sz="2800" dirty="0" smtClean="0"/>
              <a:t>N</a:t>
            </a:r>
            <a:r>
              <a:rPr lang="bg-BG" sz="2800" dirty="0" smtClean="0"/>
              <a:t>&gt; [</a:t>
            </a:r>
            <a:r>
              <a:rPr lang="en-US" sz="2800" dirty="0" smtClean="0"/>
              <a:t>break</a:t>
            </a:r>
            <a:r>
              <a:rPr lang="bg-BG" sz="2800" dirty="0" smtClean="0"/>
              <a:t>;]]</a:t>
            </a:r>
            <a:endParaRPr lang="en-US" sz="2800" dirty="0" smtClean="0"/>
          </a:p>
          <a:p>
            <a:pPr lvl="3">
              <a:buNone/>
            </a:pPr>
            <a:r>
              <a:rPr lang="bg-BG" sz="2800" dirty="0" smtClean="0"/>
              <a:t>	 [</a:t>
            </a:r>
            <a:r>
              <a:rPr lang="en-US" sz="2800" dirty="0" smtClean="0"/>
              <a:t>default</a:t>
            </a:r>
            <a:r>
              <a:rPr lang="bg-BG" sz="2800" dirty="0" smtClean="0"/>
              <a:t>: [&lt;команди по подразбиране&gt;]]</a:t>
            </a:r>
            <a:endParaRPr lang="en-US" sz="2800" dirty="0" smtClean="0"/>
          </a:p>
          <a:p>
            <a:pPr lvl="3">
              <a:buNone/>
            </a:pPr>
            <a:r>
              <a:rPr lang="bg-BG" sz="2800" dirty="0" smtClean="0"/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51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513042"/>
            <a:ext cx="11062447" cy="75098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Конструкция за избор от варианти switch-case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1559857"/>
            <a:ext cx="11403106" cy="4948519"/>
          </a:xfrm>
        </p:spPr>
        <p:txBody>
          <a:bodyPr>
            <a:noAutofit/>
          </a:bodyPr>
          <a:lstStyle/>
          <a:p>
            <a:r>
              <a:rPr lang="bg-BG" b="1" dirty="0" smtClean="0"/>
              <a:t>Типът на израза </a:t>
            </a:r>
            <a:r>
              <a:rPr lang="bg-BG" dirty="0" smtClean="0"/>
              <a:t>може да бъде целочислен тип – </a:t>
            </a:r>
            <a:r>
              <a:rPr lang="en-US" dirty="0" smtClean="0"/>
              <a:t>char, </a:t>
            </a:r>
            <a:r>
              <a:rPr lang="bg-BG" dirty="0" err="1" smtClean="0"/>
              <a:t>short</a:t>
            </a:r>
            <a:r>
              <a:rPr lang="bg-BG" dirty="0" smtClean="0"/>
              <a:t>, </a:t>
            </a:r>
            <a:r>
              <a:rPr lang="bg-BG" dirty="0" err="1" smtClean="0"/>
              <a:t>int</a:t>
            </a:r>
            <a:r>
              <a:rPr lang="bg-BG" dirty="0" smtClean="0"/>
              <a:t> – или друг изброим (</a:t>
            </a:r>
            <a:r>
              <a:rPr lang="en-US" dirty="0" err="1" smtClean="0"/>
              <a:t>enum</a:t>
            </a:r>
            <a:r>
              <a:rPr lang="bg-BG" dirty="0" smtClean="0"/>
              <a:t>). </a:t>
            </a:r>
            <a:endParaRPr lang="en-US" dirty="0" smtClean="0"/>
          </a:p>
          <a:p>
            <a:r>
              <a:rPr lang="bg-BG" dirty="0" smtClean="0"/>
              <a:t>След всяка ключова дума </a:t>
            </a:r>
            <a:r>
              <a:rPr lang="en-US" dirty="0" smtClean="0"/>
              <a:t>case </a:t>
            </a:r>
            <a:r>
              <a:rPr lang="bg-BG" dirty="0" smtClean="0"/>
              <a:t>се задава стойност-литерал от типа на израза, а след символа ‘:’ се задават съответни команди. </a:t>
            </a:r>
            <a:endParaRPr lang="en-US" dirty="0" smtClean="0"/>
          </a:p>
          <a:p>
            <a:r>
              <a:rPr lang="bg-BG" b="1" dirty="0" smtClean="0"/>
              <a:t>Списъкът от стойности</a:t>
            </a:r>
            <a:r>
              <a:rPr lang="bg-BG" dirty="0" smtClean="0"/>
              <a:t> съдържа поне един елемент. </a:t>
            </a:r>
            <a:endParaRPr lang="en-US" dirty="0" smtClean="0"/>
          </a:p>
          <a:p>
            <a:r>
              <a:rPr lang="bg-BG" b="1" dirty="0" smtClean="0"/>
              <a:t>Ако</a:t>
            </a:r>
            <a:r>
              <a:rPr lang="bg-BG" dirty="0" smtClean="0"/>
              <a:t> при изпълнение на програмата, </a:t>
            </a:r>
            <a:r>
              <a:rPr lang="bg-BG" b="1" dirty="0" smtClean="0"/>
              <a:t>стойността на израза съвпадне с някоя от описаните </a:t>
            </a:r>
            <a:r>
              <a:rPr lang="en-US" b="1" dirty="0" smtClean="0"/>
              <a:t>case</a:t>
            </a:r>
            <a:r>
              <a:rPr lang="bg-BG" b="1" dirty="0" smtClean="0"/>
              <a:t>-стойности</a:t>
            </a:r>
            <a:r>
              <a:rPr lang="bg-BG" dirty="0" smtClean="0"/>
              <a:t>, </a:t>
            </a:r>
            <a:r>
              <a:rPr lang="bg-BG" b="1" dirty="0" smtClean="0"/>
              <a:t>започват да се изпълняват съответните на </a:t>
            </a:r>
            <a:r>
              <a:rPr lang="en-US" b="1" dirty="0" smtClean="0"/>
              <a:t>case</a:t>
            </a:r>
            <a:r>
              <a:rPr lang="bg-BG" b="1" dirty="0" smtClean="0"/>
              <a:t>-случая команди</a:t>
            </a:r>
            <a:r>
              <a:rPr lang="bg-BG" dirty="0" smtClean="0"/>
              <a:t>. </a:t>
            </a:r>
            <a:endParaRPr lang="en-US" dirty="0" smtClean="0"/>
          </a:p>
          <a:p>
            <a:r>
              <a:rPr lang="bg-BG" b="1" dirty="0" smtClean="0"/>
              <a:t>Частта по подразбиране</a:t>
            </a:r>
            <a:r>
              <a:rPr lang="bg-BG" dirty="0" smtClean="0"/>
              <a:t> се означава с </a:t>
            </a:r>
            <a:r>
              <a:rPr lang="en-US" dirty="0" smtClean="0"/>
              <a:t>default </a:t>
            </a:r>
            <a:r>
              <a:rPr lang="bg-BG" dirty="0" smtClean="0"/>
              <a:t>и </a:t>
            </a:r>
            <a:r>
              <a:rPr lang="bg-BG" b="1" dirty="0" smtClean="0"/>
              <a:t>не е задължителна</a:t>
            </a:r>
            <a:r>
              <a:rPr lang="bg-BG" dirty="0" smtClean="0"/>
              <a:t>. Тя се изпълнява само ако стойността на израза не съвпадне с никоя от изброените </a:t>
            </a:r>
            <a:r>
              <a:rPr lang="en-US" dirty="0" smtClean="0"/>
              <a:t>case</a:t>
            </a:r>
            <a:r>
              <a:rPr lang="bg-BG" dirty="0" smtClean="0"/>
              <a:t>-стойности.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67" y="405466"/>
            <a:ext cx="10959353" cy="1325563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Конструкция за избор от варианти switch-case 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2" y="2013883"/>
            <a:ext cx="10515600" cy="3432175"/>
          </a:xfrm>
        </p:spPr>
        <p:txBody>
          <a:bodyPr/>
          <a:lstStyle/>
          <a:p>
            <a:r>
              <a:rPr lang="bg-BG" dirty="0" smtClean="0"/>
              <a:t>Командата за прекъсване </a:t>
            </a:r>
            <a:r>
              <a:rPr lang="en-US" dirty="0" smtClean="0"/>
              <a:t>break</a:t>
            </a:r>
            <a:r>
              <a:rPr lang="bg-BG" dirty="0" smtClean="0"/>
              <a:t> не е задължителна и се използва, за да се прекъсне изпълнението на следващите групи от команди. </a:t>
            </a:r>
            <a:endParaRPr lang="en-US" dirty="0" smtClean="0"/>
          </a:p>
          <a:p>
            <a:r>
              <a:rPr lang="bg-BG" dirty="0" smtClean="0"/>
              <a:t>Тоест: </a:t>
            </a:r>
            <a:r>
              <a:rPr lang="bg-BG" b="1" dirty="0" smtClean="0"/>
              <a:t>ако не се зададе </a:t>
            </a:r>
            <a:r>
              <a:rPr lang="en-US" b="1" dirty="0" smtClean="0"/>
              <a:t>break</a:t>
            </a:r>
            <a:r>
              <a:rPr lang="bg-BG" b="1" dirty="0" smtClean="0"/>
              <a:t>, освен групата команди, отговаряща на намерения </a:t>
            </a:r>
            <a:r>
              <a:rPr lang="en-US" b="1" dirty="0" smtClean="0"/>
              <a:t>case</a:t>
            </a:r>
            <a:r>
              <a:rPr lang="bg-BG" b="1" dirty="0" smtClean="0"/>
              <a:t>-случай, ще се изпълнят и всички останали групи команди</a:t>
            </a:r>
            <a:r>
              <a:rPr lang="bg-BG" dirty="0" smtClean="0"/>
              <a:t> след него. </a:t>
            </a:r>
            <a:endParaRPr lang="en-US" dirty="0" smtClean="0"/>
          </a:p>
          <a:p>
            <a:r>
              <a:rPr lang="bg-BG" dirty="0" smtClean="0"/>
              <a:t>Изводът е, че </a:t>
            </a:r>
            <a:r>
              <a:rPr lang="bg-BG" b="1" dirty="0" smtClean="0"/>
              <a:t>трябва да се внимава каква точно логика трябва да се реализира</a:t>
            </a:r>
            <a:r>
              <a:rPr lang="bg-BG" dirty="0" smtClean="0"/>
              <a:t> и да не се забравя за съществуването на </a:t>
            </a:r>
            <a:r>
              <a:rPr lang="en-US" dirty="0" smtClean="0"/>
              <a:t>break</a:t>
            </a:r>
            <a:r>
              <a:rPr lang="bg-B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Конструкция за избор от варианти switch-case (4)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5" y="1825625"/>
            <a:ext cx="11120716" cy="4351338"/>
          </a:xfrm>
        </p:spPr>
        <p:txBody>
          <a:bodyPr>
            <a:normAutofit/>
          </a:bodyPr>
          <a:lstStyle/>
          <a:p>
            <a:r>
              <a:rPr lang="bg-BG" dirty="0" smtClean="0"/>
              <a:t>От синтаксиса на конструкцията се вижда, </a:t>
            </a:r>
            <a:r>
              <a:rPr lang="bg-BG" b="1" dirty="0" smtClean="0"/>
              <a:t>че след „</a:t>
            </a:r>
            <a:r>
              <a:rPr lang="en-US" b="1" dirty="0" smtClean="0"/>
              <a:t>case </a:t>
            </a:r>
            <a:r>
              <a:rPr lang="bg-BG" b="1" dirty="0" smtClean="0"/>
              <a:t>стойност :” не е задължително да се задават команди</a:t>
            </a:r>
            <a:r>
              <a:rPr lang="bg-BG" dirty="0" smtClean="0"/>
              <a:t>. По този начин може да се опише една и съща група от команди да се отнася за няколко </a:t>
            </a:r>
            <a:r>
              <a:rPr lang="en-US" dirty="0" smtClean="0"/>
              <a:t>case</a:t>
            </a:r>
            <a:r>
              <a:rPr lang="bg-BG" dirty="0" smtClean="0"/>
              <a:t>-стойности.</a:t>
            </a:r>
            <a:endParaRPr lang="en-US" dirty="0" smtClean="0"/>
          </a:p>
          <a:p>
            <a:r>
              <a:rPr lang="bg-BG" b="1" dirty="0" smtClean="0"/>
              <a:t>Конструкцията </a:t>
            </a:r>
            <a:r>
              <a:rPr lang="en-US" b="1" dirty="0" smtClean="0"/>
              <a:t>switch</a:t>
            </a:r>
            <a:r>
              <a:rPr lang="bg-BG" b="1" dirty="0" smtClean="0"/>
              <a:t>-</a:t>
            </a:r>
            <a:r>
              <a:rPr lang="en-US" b="1" dirty="0" smtClean="0"/>
              <a:t>case</a:t>
            </a:r>
            <a:r>
              <a:rPr lang="bg-BG" b="1" dirty="0" smtClean="0"/>
              <a:t> може да се реализира и чрез множество вложени </a:t>
            </a:r>
            <a:r>
              <a:rPr lang="en-US" b="1" dirty="0" smtClean="0"/>
              <a:t>if</a:t>
            </a:r>
            <a:r>
              <a:rPr lang="bg-BG" b="1" dirty="0" smtClean="0"/>
              <a:t>-</a:t>
            </a:r>
            <a:r>
              <a:rPr lang="en-US" b="1" dirty="0" smtClean="0"/>
              <a:t>else </a:t>
            </a:r>
            <a:r>
              <a:rPr lang="bg-BG" b="1" dirty="0" smtClean="0"/>
              <a:t>конструкции</a:t>
            </a:r>
            <a:r>
              <a:rPr lang="bg-BG" dirty="0" smtClean="0"/>
              <a:t>. Когато броят на случаите е много голям,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конструкциите може да станат трудни както за описване, така и за четене.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2"/>
            <a:ext cx="10515600" cy="766482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Пример</a:t>
            </a:r>
            <a:r>
              <a:rPr lang="en-US" sz="3200" dirty="0" smtClean="0"/>
              <a:t> – </a:t>
            </a:r>
            <a:r>
              <a:rPr lang="bg-BG" sz="3200" dirty="0" smtClean="0"/>
              <a:t>Информация за месец по зададен номер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5" y="897467"/>
            <a:ext cx="11869270" cy="5444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monthInfo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ru-RU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monthName;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име на месец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quarter;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тримесечие</a:t>
            </a:r>
            <a:endParaRPr lang="bg-BG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януари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февруари"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март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април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второ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май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второ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юни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второ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юли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трето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август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трето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септември"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трето"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октомври"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четвърто"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11: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ноември"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четвърто"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12: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декември"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четвърто"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несъществуващ"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неизвестно"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Месец с номер 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е в 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quarter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тримесечие."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1" y="304800"/>
            <a:ext cx="10515600" cy="1187821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</a:t>
            </a:r>
            <a:r>
              <a:rPr lang="en-US" dirty="0"/>
              <a:t> – </a:t>
            </a:r>
            <a:r>
              <a:rPr lang="bg-BG" dirty="0"/>
              <a:t>Информация за месец по зададен номер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39" y="1492621"/>
            <a:ext cx="10757650" cy="4491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(13);</a:t>
            </a: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31" y="2813127"/>
            <a:ext cx="6641270" cy="12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4187"/>
            <a:ext cx="10515600" cy="30422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Основни видове алгоритми и конструкции за реализацията им;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Условна конструкция </a:t>
            </a:r>
            <a:r>
              <a:rPr lang="en-US" dirty="0" smtClean="0"/>
              <a:t>if</a:t>
            </a:r>
            <a:r>
              <a:rPr lang="bg-BG" b="1" i="1" dirty="0"/>
              <a:t>;</a:t>
            </a:r>
            <a:endParaRPr lang="en-US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Условна конструкция </a:t>
            </a:r>
            <a:r>
              <a:rPr lang="bg-BG" dirty="0" err="1" smtClean="0"/>
              <a:t>if-else</a:t>
            </a:r>
            <a:r>
              <a:rPr lang="bg-BG" dirty="0" smtClean="0"/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условни конструкции;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Конструкция за избор на вариант </a:t>
            </a:r>
            <a:r>
              <a:rPr lang="en-US" dirty="0" smtClean="0"/>
              <a:t>switch-case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bg-BG" dirty="0" smtClean="0"/>
              <a:t>видове алгоритми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Линейни</a:t>
            </a:r>
            <a:r>
              <a:rPr lang="bg-BG" dirty="0" smtClean="0"/>
              <a:t> – </a:t>
            </a:r>
            <a:r>
              <a:rPr lang="bg-BG" dirty="0"/>
              <a:t>в</a:t>
            </a:r>
            <a:r>
              <a:rPr lang="bg-BG" dirty="0" smtClean="0"/>
              <a:t>сички </a:t>
            </a:r>
            <a:r>
              <a:rPr lang="bg-BG" dirty="0"/>
              <a:t>описани стъпки се изпълняват последователно, без значение от конкретните входни данни.</a:t>
            </a:r>
          </a:p>
          <a:p>
            <a:pPr lvl="0"/>
            <a:r>
              <a:rPr lang="bg-BG" b="1" dirty="0" smtClean="0"/>
              <a:t>Разклонени</a:t>
            </a:r>
            <a:r>
              <a:rPr lang="bg-BG" dirty="0" smtClean="0"/>
              <a:t> – в зависимост от стойността на логическо условие се изпълняват едни и/или други стъпки.</a:t>
            </a:r>
            <a:endParaRPr lang="en-US" dirty="0"/>
          </a:p>
          <a:p>
            <a:pPr lvl="0"/>
            <a:r>
              <a:rPr lang="bg-BG" b="1" dirty="0" smtClean="0"/>
              <a:t>Циклични</a:t>
            </a:r>
            <a:r>
              <a:rPr lang="bg-BG" dirty="0" smtClean="0"/>
              <a:t> – дадени стъпки от алгоритъма може да се изпълняват определен брой пъти, като броя на изпълненията зависи от  логическо условие;</a:t>
            </a:r>
            <a:endParaRPr lang="en-US" dirty="0"/>
          </a:p>
          <a:p>
            <a:pPr lvl="0"/>
            <a:r>
              <a:rPr lang="bg-BG" b="1" dirty="0" smtClean="0"/>
              <a:t>Рекурсивни</a:t>
            </a:r>
            <a:r>
              <a:rPr lang="bg-BG" dirty="0" smtClean="0"/>
              <a:t> – един и същи алгоритъм извиква сам себе си с различни входни данни.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основните видове алгоритми в ЕП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 smtClean="0"/>
              <a:t>Линейни</a:t>
            </a:r>
            <a:r>
              <a:rPr lang="bg-BG" dirty="0" smtClean="0"/>
              <a:t> – Стъпките се описват като отделни конструкции (изречения в ЕП). Стъпките се изпълняват последователно – в реда на записването им в кода на програмата.</a:t>
            </a:r>
            <a:endParaRPr lang="bg-BG" dirty="0"/>
          </a:p>
          <a:p>
            <a:pPr lvl="0"/>
            <a:r>
              <a:rPr lang="bg-BG" b="1" dirty="0" smtClean="0"/>
              <a:t>Разклонени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условни конструкции – </a:t>
            </a:r>
            <a:r>
              <a:rPr lang="en-US" b="1" i="1" dirty="0" smtClean="0"/>
              <a:t>if, if-else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конструкция </a:t>
            </a:r>
            <a:r>
              <a:rPr lang="bg-BG" dirty="0"/>
              <a:t>за избор на вариант </a:t>
            </a:r>
            <a:r>
              <a:rPr lang="en-US" b="1" i="1" dirty="0" smtClean="0"/>
              <a:t>switch-case</a:t>
            </a:r>
            <a:r>
              <a:rPr lang="en-US" dirty="0" smtClean="0"/>
              <a:t>;</a:t>
            </a:r>
            <a:endParaRPr lang="en-US" dirty="0"/>
          </a:p>
          <a:p>
            <a:pPr lvl="0"/>
            <a:r>
              <a:rPr lang="bg-BG" b="1" dirty="0" smtClean="0"/>
              <a:t>Циклични</a:t>
            </a:r>
            <a:r>
              <a:rPr lang="bg-BG" dirty="0"/>
              <a:t>:</a:t>
            </a:r>
            <a:r>
              <a:rPr lang="bg-BG" dirty="0" smtClean="0"/>
              <a:t> конструкции за цикъл </a:t>
            </a:r>
            <a:r>
              <a:rPr lang="en-US" b="1" i="1" dirty="0"/>
              <a:t>for, while, do-while</a:t>
            </a:r>
            <a:r>
              <a:rPr lang="bg-BG" b="1" i="1" dirty="0"/>
              <a:t>, </a:t>
            </a:r>
            <a:r>
              <a:rPr lang="en-US" b="1" i="1" dirty="0"/>
              <a:t>for each</a:t>
            </a:r>
            <a:r>
              <a:rPr lang="en-US" dirty="0"/>
              <a:t> </a:t>
            </a:r>
            <a:r>
              <a:rPr lang="bg-BG" dirty="0" smtClean="0"/>
              <a:t>;</a:t>
            </a:r>
            <a:endParaRPr lang="en-US" dirty="0"/>
          </a:p>
          <a:p>
            <a:pPr lvl="0"/>
            <a:r>
              <a:rPr lang="bg-BG" b="1" dirty="0" smtClean="0"/>
              <a:t>Рекурсивни</a:t>
            </a:r>
            <a:r>
              <a:rPr lang="bg-BG" dirty="0" smtClean="0"/>
              <a:t> – под-алгоритъм се реализира като подпрограма, входните параметри, на която се описват като формални параметри. В тялото на една подпрограма извикана с определени фактически параметри, може да се извика същата подпрограма с други фактически параметри (или друга, която индиректно отново се обръща към първата). При удовлетворяване на определено условие, зависещо от  входните параметри рекурсията приключва (не се извиква подпрограмата).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Условна конструкция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0883"/>
            <a:ext cx="10515600" cy="4800599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 smtClean="0"/>
              <a:t>Чрез конструкцията </a:t>
            </a:r>
            <a:r>
              <a:rPr lang="en-US" b="1" dirty="0" smtClean="0"/>
              <a:t>if </a:t>
            </a:r>
            <a:r>
              <a:rPr lang="bg-BG" dirty="0" smtClean="0"/>
              <a:t>се указва </a:t>
            </a:r>
            <a:r>
              <a:rPr lang="bg-BG" b="1" dirty="0" smtClean="0"/>
              <a:t>част от код</a:t>
            </a:r>
            <a:r>
              <a:rPr lang="bg-BG" dirty="0" smtClean="0"/>
              <a:t>, който </a:t>
            </a:r>
            <a:r>
              <a:rPr lang="bg-BG" b="1" dirty="0" smtClean="0"/>
              <a:t>се изпълнява само ако е изпълнено определено условие</a:t>
            </a:r>
            <a:r>
              <a:rPr lang="bg-BG" dirty="0" smtClean="0"/>
              <a:t>. </a:t>
            </a:r>
            <a:endParaRPr lang="en-US" dirty="0" smtClean="0"/>
          </a:p>
          <a:p>
            <a:r>
              <a:rPr lang="bg-BG" b="1" dirty="0" smtClean="0"/>
              <a:t>Синтаксисът на конструкцията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bg-BG" dirty="0" smtClean="0"/>
              <a:t>е следният:</a:t>
            </a:r>
            <a:endParaRPr lang="en-US" dirty="0" smtClean="0"/>
          </a:p>
          <a:p>
            <a:pPr lvl="2">
              <a:buNone/>
            </a:pPr>
            <a:r>
              <a:rPr lang="en-US" sz="2800" dirty="0" smtClean="0"/>
              <a:t>if</a:t>
            </a:r>
            <a:r>
              <a:rPr lang="bg-BG" sz="2800" dirty="0" smtClean="0"/>
              <a:t>(&lt;условие&gt;){</a:t>
            </a:r>
            <a:endParaRPr lang="en-US" sz="2800" dirty="0" smtClean="0"/>
          </a:p>
          <a:p>
            <a:pPr lvl="2">
              <a:buNone/>
            </a:pPr>
            <a:r>
              <a:rPr lang="bg-BG" sz="2800" dirty="0" smtClean="0"/>
              <a:t>	[&lt;тяло&gt;]</a:t>
            </a:r>
            <a:endParaRPr lang="en-US" sz="2800" dirty="0" smtClean="0"/>
          </a:p>
          <a:p>
            <a:pPr lvl="2">
              <a:buNone/>
            </a:pPr>
            <a:r>
              <a:rPr lang="bg-BG" sz="2800" dirty="0" smtClean="0"/>
              <a:t>}</a:t>
            </a:r>
            <a:endParaRPr lang="en-US" sz="2800" dirty="0" smtClean="0"/>
          </a:p>
          <a:p>
            <a:r>
              <a:rPr lang="bg-BG" b="1" dirty="0" smtClean="0"/>
              <a:t>Условието</a:t>
            </a:r>
            <a:r>
              <a:rPr lang="bg-BG" dirty="0" smtClean="0"/>
              <a:t> е логически израз. </a:t>
            </a:r>
            <a:endParaRPr lang="en-US" dirty="0" smtClean="0"/>
          </a:p>
          <a:p>
            <a:r>
              <a:rPr lang="bg-BG" b="1" dirty="0" smtClean="0"/>
              <a:t>Тялото</a:t>
            </a:r>
            <a:r>
              <a:rPr lang="bg-BG" dirty="0" smtClean="0"/>
              <a:t> може да съдържа различни команди – изрази, конструкции и др. </a:t>
            </a:r>
            <a:r>
              <a:rPr lang="bg-BG" b="1" dirty="0" smtClean="0"/>
              <a:t>То се изпълнява само ако стойността на условието е </a:t>
            </a:r>
            <a:r>
              <a:rPr lang="en-US" b="1" dirty="0" smtClean="0"/>
              <a:t>true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Ако тялото се състои само от една команда, фигурните скоби може да се пропуснат.</a:t>
            </a:r>
            <a:r>
              <a:rPr lang="en-US" dirty="0" smtClean="0"/>
              <a:t> </a:t>
            </a:r>
            <a:r>
              <a:rPr lang="bg-BG" dirty="0" smtClean="0"/>
              <a:t>Това, обаче, не се препоръчва с цел стил и сигурност при писане на кода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94" y="284443"/>
            <a:ext cx="10515600" cy="1325563"/>
          </a:xfrm>
        </p:spPr>
        <p:txBody>
          <a:bodyPr/>
          <a:lstStyle/>
          <a:p>
            <a:r>
              <a:rPr lang="bg-BG" dirty="0" smtClean="0"/>
              <a:t>Условна конструкция </a:t>
            </a:r>
            <a:r>
              <a:rPr lang="en-US" dirty="0" smtClean="0"/>
              <a:t>if -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2121" y="1615298"/>
            <a:ext cx="3275103" cy="18404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000" dirty="0" smtClean="0"/>
              <a:t>	В следващия пример е създадена функция, която получава като параметър число и извежда абсолютната му стойност.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8173" y="1444625"/>
            <a:ext cx="98820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getAbs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&lt;0) {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-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"Абсолютната стойност на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absValue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getAbs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getAbs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(-6);</a:t>
            </a:r>
          </a:p>
          <a:p>
            <a:pPr lvl="1"/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bg-B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 smtClean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77" y="4539722"/>
            <a:ext cx="5866666" cy="1092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Условна конструкция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b="1" dirty="0" smtClean="0"/>
              <a:t>При конструкция </a:t>
            </a:r>
            <a:r>
              <a:rPr lang="en-US" b="1" dirty="0" smtClean="0"/>
              <a:t>if</a:t>
            </a:r>
            <a:r>
              <a:rPr lang="bg-BG" b="1" dirty="0" smtClean="0"/>
              <a:t>-</a:t>
            </a:r>
            <a:r>
              <a:rPr lang="en-US" b="1" dirty="0" smtClean="0"/>
              <a:t>else</a:t>
            </a:r>
            <a:r>
              <a:rPr lang="bg-BG" b="1" dirty="0" smtClean="0"/>
              <a:t>,</a:t>
            </a:r>
            <a:r>
              <a:rPr lang="bg-BG" dirty="0" smtClean="0"/>
              <a:t> в зависимост от това, дали дадено условие е изпълнено, </a:t>
            </a:r>
            <a:r>
              <a:rPr lang="bg-BG" b="1" dirty="0" smtClean="0"/>
              <a:t>се изпълнява само единият от два блока с оператори</a:t>
            </a:r>
            <a:r>
              <a:rPr lang="bg-BG" dirty="0" smtClean="0"/>
              <a:t>. </a:t>
            </a:r>
          </a:p>
          <a:p>
            <a:r>
              <a:rPr lang="bg-BG" b="1" dirty="0" smtClean="0"/>
              <a:t>Синтаксисът на конструкцията</a:t>
            </a:r>
            <a:r>
              <a:rPr lang="bg-BG" dirty="0" smtClean="0"/>
              <a:t>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</a:t>
            </a:r>
            <a:r>
              <a:rPr lang="bg-BG" dirty="0" smtClean="0"/>
              <a:t> е:</a:t>
            </a:r>
          </a:p>
          <a:p>
            <a:pPr lvl="3">
              <a:buNone/>
            </a:pPr>
            <a:r>
              <a:rPr lang="en-US" sz="2800" dirty="0" smtClean="0"/>
              <a:t>if</a:t>
            </a:r>
            <a:r>
              <a:rPr lang="bg-BG" sz="2800" dirty="0" smtClean="0"/>
              <a:t>(&lt;условие&gt;){</a:t>
            </a:r>
            <a:endParaRPr lang="en-US" sz="2800" dirty="0" smtClean="0"/>
          </a:p>
          <a:p>
            <a:pPr lvl="3">
              <a:buNone/>
            </a:pPr>
            <a:r>
              <a:rPr lang="bg-BG" sz="2800" dirty="0" smtClean="0"/>
              <a:t>	[&lt;тяло-</a:t>
            </a:r>
            <a:r>
              <a:rPr lang="en-US" sz="2800" dirty="0" smtClean="0"/>
              <a:t>if</a:t>
            </a:r>
            <a:r>
              <a:rPr lang="bg-BG" sz="2800" dirty="0" smtClean="0"/>
              <a:t>&gt;]</a:t>
            </a:r>
            <a:endParaRPr lang="en-US" sz="2800" dirty="0" smtClean="0"/>
          </a:p>
          <a:p>
            <a:pPr lvl="3">
              <a:buNone/>
            </a:pPr>
            <a:r>
              <a:rPr lang="bg-BG" sz="2800" dirty="0" smtClean="0"/>
              <a:t>}</a:t>
            </a:r>
            <a:r>
              <a:rPr lang="en-US" sz="2800" dirty="0" smtClean="0"/>
              <a:t>else</a:t>
            </a:r>
            <a:r>
              <a:rPr lang="bg-BG" sz="2800" dirty="0" smtClean="0"/>
              <a:t>{</a:t>
            </a:r>
            <a:endParaRPr lang="en-US" sz="2800" dirty="0" smtClean="0"/>
          </a:p>
          <a:p>
            <a:pPr lvl="3">
              <a:buNone/>
            </a:pPr>
            <a:r>
              <a:rPr lang="bg-BG" sz="2800" dirty="0" smtClean="0"/>
              <a:t>   [&lt;тяло-</a:t>
            </a:r>
            <a:r>
              <a:rPr lang="en-US" sz="2800" dirty="0" smtClean="0"/>
              <a:t>else</a:t>
            </a:r>
            <a:r>
              <a:rPr lang="bg-BG" sz="2800" dirty="0" smtClean="0"/>
              <a:t>&gt;]</a:t>
            </a:r>
            <a:endParaRPr lang="en-US" sz="2800" dirty="0" smtClean="0"/>
          </a:p>
          <a:p>
            <a:pPr lvl="3">
              <a:buNone/>
            </a:pPr>
            <a:r>
              <a:rPr lang="bg-BG" sz="2800" dirty="0" smtClean="0"/>
              <a:t>}</a:t>
            </a:r>
          </a:p>
          <a:p>
            <a:r>
              <a:rPr lang="bg-BG" b="1" dirty="0" smtClean="0"/>
              <a:t>Ако условието има стойност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bg-BG" dirty="0" smtClean="0"/>
              <a:t>се изпълнява първият блок (тяло-</a:t>
            </a:r>
            <a:r>
              <a:rPr lang="en-US" dirty="0" smtClean="0"/>
              <a:t>if</a:t>
            </a:r>
            <a:r>
              <a:rPr lang="bg-BG" dirty="0" smtClean="0"/>
              <a:t>), </a:t>
            </a:r>
            <a:r>
              <a:rPr lang="bg-BG" b="1" dirty="0" smtClean="0"/>
              <a:t>иначе се изпълнява блокът, описан след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bg-BG" dirty="0" smtClean="0"/>
              <a:t>(тяло-</a:t>
            </a:r>
            <a:r>
              <a:rPr lang="en-US" dirty="0" smtClean="0"/>
              <a:t>else</a:t>
            </a:r>
            <a:r>
              <a:rPr lang="bg-BG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Условна конструкция if-else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1879413"/>
            <a:ext cx="9843247" cy="1105834"/>
          </a:xfrm>
        </p:spPr>
        <p:txBody>
          <a:bodyPr>
            <a:noAutofit/>
          </a:bodyPr>
          <a:lstStyle/>
          <a:p>
            <a:r>
              <a:rPr lang="bg-BG" dirty="0" smtClean="0"/>
              <a:t>Използването на </a:t>
            </a:r>
            <a:r>
              <a:rPr lang="en-US" dirty="0" smtClean="0"/>
              <a:t>if</a:t>
            </a:r>
            <a:r>
              <a:rPr lang="bg-BG" dirty="0" smtClean="0"/>
              <a:t>- </a:t>
            </a:r>
            <a:r>
              <a:rPr lang="en-US" dirty="0" smtClean="0"/>
              <a:t>else </a:t>
            </a:r>
            <a:r>
              <a:rPr lang="bg-BG" dirty="0" smtClean="0"/>
              <a:t>конструкция прави функцията </a:t>
            </a:r>
            <a:r>
              <a:rPr lang="en-US" dirty="0" err="1" smtClean="0"/>
              <a:t>getAbs</a:t>
            </a:r>
            <a:r>
              <a:rPr lang="en-US" dirty="0" smtClean="0"/>
              <a:t> </a:t>
            </a:r>
            <a:r>
              <a:rPr lang="bg-BG" dirty="0" smtClean="0"/>
              <a:t>по-лесна за четене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457" y="3012141"/>
            <a:ext cx="10408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&lt;0)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-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"Абсолютната стойност на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absValue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2800" dirty="0" smtClean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1" y="2057"/>
            <a:ext cx="11497235" cy="885449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 </a:t>
            </a:r>
            <a:r>
              <a:rPr lang="bg-BG" dirty="0" smtClean="0"/>
              <a:t>за намиране на максималното от две числа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517" y="900954"/>
            <a:ext cx="106635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d2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max;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 max ще запомним максималното число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d2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d1&gt;d2 значи...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 d1 e максималното,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иначе...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d2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 d2 e максималното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"Mаксималното от числата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и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d2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max(3, 4);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max(-5, -8);</a:t>
            </a:r>
          </a:p>
          <a:p>
            <a:pPr lvl="1"/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00" y="4906501"/>
            <a:ext cx="5866666" cy="1092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18588</TotalTime>
  <Words>1205</Words>
  <Application>Microsoft Office PowerPoint</Application>
  <PresentationFormat>Widescreen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Програмиране (със C++)  11-13. Основни видове алгоритми и конструкции за реализацията им в езиците за програмиране. Условни конструкции. Конструкция за избор на вариант switch-case</vt:lpstr>
      <vt:lpstr>PowerPoint Presentation</vt:lpstr>
      <vt:lpstr>Основни видове алгоритми</vt:lpstr>
      <vt:lpstr>Реализация на основните видове алгоритми в ЕП</vt:lpstr>
      <vt:lpstr>Условна конструкция if</vt:lpstr>
      <vt:lpstr>Условна конструкция if - пример</vt:lpstr>
      <vt:lpstr>Условна конструкция if-else</vt:lpstr>
      <vt:lpstr>Условна конструкция if-else - пример</vt:lpstr>
      <vt:lpstr>Пример за намиране на максималното от две числа</vt:lpstr>
      <vt:lpstr>Вложени условни конструкции</vt:lpstr>
      <vt:lpstr>Пример</vt:lpstr>
      <vt:lpstr>Конструкция за избор от варианти switch-case (1)</vt:lpstr>
      <vt:lpstr>Конструкция за избор от варианти switch-case (2)</vt:lpstr>
      <vt:lpstr>Конструкция за избор от варианти switch-case (3)</vt:lpstr>
      <vt:lpstr>Конструкция за избор от варианти switch-case (4)</vt:lpstr>
      <vt:lpstr>Пример – Информация за месец по зададен номер (1)</vt:lpstr>
      <vt:lpstr>Пример – Информация за месец по зададен номер (1)</vt:lpstr>
    </vt:vector>
  </TitlesOfParts>
  <Company>ФМИ-ПУ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11-13. Основни видове алгоритми и конструкции за реализацията им...</dc:title>
  <dc:creator>Емил Хаджиколев</dc:creator>
  <cp:lastModifiedBy>Емил Хаджиколев</cp:lastModifiedBy>
  <cp:revision>355</cp:revision>
  <dcterms:created xsi:type="dcterms:W3CDTF">2016-10-15T19:21:59Z</dcterms:created>
  <dcterms:modified xsi:type="dcterms:W3CDTF">2016-11-10T10:01:29Z</dcterms:modified>
</cp:coreProperties>
</file>