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65" r:id="rId4"/>
    <p:sldId id="261" r:id="rId5"/>
    <p:sldId id="259" r:id="rId6"/>
    <p:sldId id="262" r:id="rId7"/>
    <p:sldId id="264" r:id="rId8"/>
    <p:sldId id="263" r:id="rId9"/>
    <p:sldId id="266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390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30.10.2016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5400" dirty="0"/>
              <a:t>4</a:t>
            </a:r>
            <a:r>
              <a:rPr lang="en-US" sz="5400" dirty="0" smtClean="0"/>
              <a:t>. </a:t>
            </a:r>
            <a:r>
              <a:rPr lang="bg-BG" sz="5400" dirty="0" smtClean="0"/>
              <a:t>Транслатори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Директиви към </a:t>
            </a:r>
            <a:r>
              <a:rPr lang="bg-BG" dirty="0" err="1" smtClean="0"/>
              <a:t>предпроцесора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err="1" smtClean="0"/>
              <a:t>Предпроцесорът</a:t>
            </a:r>
            <a:r>
              <a:rPr lang="bg-BG" dirty="0" smtClean="0"/>
              <a:t> е програма, която </a:t>
            </a:r>
            <a:r>
              <a:rPr lang="bg-BG" b="1" dirty="0" smtClean="0"/>
              <a:t>се стартира</a:t>
            </a:r>
            <a:r>
              <a:rPr lang="en-US" b="1" dirty="0" smtClean="0"/>
              <a:t> </a:t>
            </a:r>
            <a:r>
              <a:rPr lang="bg-BG" b="1" dirty="0" smtClean="0"/>
              <a:t>преди </a:t>
            </a:r>
            <a:r>
              <a:rPr lang="bg-BG" dirty="0" smtClean="0"/>
              <a:t>същинския процес на </a:t>
            </a:r>
            <a:r>
              <a:rPr lang="bg-BG" b="1" dirty="0" smtClean="0"/>
              <a:t>компилиране</a:t>
            </a:r>
            <a:r>
              <a:rPr lang="bg-BG" dirty="0" smtClean="0"/>
              <a:t>.</a:t>
            </a:r>
          </a:p>
          <a:p>
            <a:r>
              <a:rPr lang="bg-BG" b="1" dirty="0" err="1" smtClean="0"/>
              <a:t>Предпроцесорът</a:t>
            </a:r>
            <a:r>
              <a:rPr lang="bg-BG" b="1" dirty="0" smtClean="0"/>
              <a:t> модифицира сорс кода на програмата с указани от директивите действия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Има различни директиви:</a:t>
            </a:r>
          </a:p>
          <a:p>
            <a:pPr lvl="1"/>
            <a:r>
              <a:rPr lang="bg-BG" dirty="0" smtClean="0"/>
              <a:t>включване на библиотеки (</a:t>
            </a:r>
            <a:r>
              <a:rPr lang="en-US" dirty="0" smtClean="0"/>
              <a:t>#include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за условни включвания на код (</a:t>
            </a:r>
            <a:r>
              <a:rPr lang="en-US" dirty="0"/>
              <a:t>#if, #</a:t>
            </a:r>
            <a:r>
              <a:rPr lang="en-US" dirty="0" err="1"/>
              <a:t>ifdef</a:t>
            </a:r>
            <a:r>
              <a:rPr lang="en-US" dirty="0"/>
              <a:t>, 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elif</a:t>
            </a:r>
            <a:r>
              <a:rPr lang="en-US" dirty="0"/>
              <a:t>, #else, #</a:t>
            </a:r>
            <a:r>
              <a:rPr lang="en-US" dirty="0" err="1"/>
              <a:t>endif</a:t>
            </a:r>
            <a:r>
              <a:rPr lang="bg-BG" dirty="0" smtClean="0"/>
              <a:t>);</a:t>
            </a:r>
          </a:p>
          <a:p>
            <a:pPr lvl="1"/>
            <a:r>
              <a:rPr lang="bg-BG" dirty="0" smtClean="0"/>
              <a:t>дефиниране на макроси (</a:t>
            </a:r>
            <a:r>
              <a:rPr lang="en-US" dirty="0"/>
              <a:t>#define, #</a:t>
            </a:r>
            <a:r>
              <a:rPr lang="en-US" dirty="0" err="1"/>
              <a:t>undef</a:t>
            </a:r>
            <a:r>
              <a:rPr lang="bg-BG" dirty="0" smtClean="0"/>
              <a:t>);</a:t>
            </a:r>
          </a:p>
          <a:p>
            <a:pPr lvl="1"/>
            <a:r>
              <a:rPr lang="bg-BG" dirty="0" smtClean="0"/>
              <a:t>и др. (</a:t>
            </a:r>
            <a:r>
              <a:rPr lang="en-US" dirty="0"/>
              <a:t>#</a:t>
            </a:r>
            <a:r>
              <a:rPr lang="en-US" dirty="0" smtClean="0"/>
              <a:t>pragma</a:t>
            </a:r>
            <a:r>
              <a:rPr lang="bg-BG" dirty="0" smtClean="0"/>
              <a:t>, </a:t>
            </a:r>
            <a:r>
              <a:rPr lang="en-US" dirty="0" smtClean="0"/>
              <a:t>#error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r>
              <a:rPr lang="bg-BG" b="1" dirty="0" smtClean="0"/>
              <a:t>Директивите не са част от езика </a:t>
            </a:r>
            <a:r>
              <a:rPr lang="en-US" b="1" dirty="0" smtClean="0"/>
              <a:t>C++.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48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 на транслиране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При процеса на транслиране, файлът с изходния (сорс) код се обработва няколко пъти (на няколко паса-</a:t>
            </a:r>
            <a:r>
              <a:rPr lang="en-US" dirty="0" smtClean="0"/>
              <a:t>pass</a:t>
            </a:r>
            <a:r>
              <a:rPr lang="bg-BG" dirty="0" smtClean="0"/>
              <a:t>). Основните етапи са:</a:t>
            </a:r>
          </a:p>
          <a:p>
            <a:r>
              <a:rPr lang="bg-BG" b="1" dirty="0" smtClean="0"/>
              <a:t>Стартиране на </a:t>
            </a:r>
            <a:r>
              <a:rPr lang="bg-BG" b="1" dirty="0" err="1" smtClean="0"/>
              <a:t>предпроцесор</a:t>
            </a:r>
            <a:r>
              <a:rPr lang="bg-BG" dirty="0" smtClean="0"/>
              <a:t>, който преобразува изходния код (според предписанията на директивите) и създава „чист“ </a:t>
            </a:r>
            <a:r>
              <a:rPr lang="en-US" dirty="0" smtClean="0"/>
              <a:t>C++ </a:t>
            </a:r>
            <a:r>
              <a:rPr lang="bg-BG" dirty="0" smtClean="0"/>
              <a:t>код;</a:t>
            </a:r>
          </a:p>
          <a:p>
            <a:r>
              <a:rPr lang="bg-BG" b="1" dirty="0" smtClean="0"/>
              <a:t>Компилиране</a:t>
            </a:r>
            <a:r>
              <a:rPr lang="bg-BG" dirty="0" smtClean="0"/>
              <a:t> – създава т.нар. обектен код на програмата;</a:t>
            </a:r>
          </a:p>
          <a:p>
            <a:r>
              <a:rPr lang="bg-BG" b="1" dirty="0" smtClean="0"/>
              <a:t>Стартиране на свързващ редактор</a:t>
            </a:r>
            <a:r>
              <a:rPr lang="bg-BG" dirty="0" smtClean="0"/>
              <a:t> – свързва обектния код с указаните в програмата библиотеки и създава изпълнима програма.</a:t>
            </a:r>
          </a:p>
        </p:txBody>
      </p:sp>
    </p:spTree>
    <p:extLst>
      <p:ext uri="{BB962C8B-B14F-4D97-AF65-F5344CB8AC3E}">
        <p14:creationId xmlns:p14="http://schemas.microsoft.com/office/powerpoint/2010/main" val="21431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Фази при транслиране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 smtClean="0"/>
              <a:t>По-точно, стандартният процес на транслиране се разделя на 9 фази (при някои компилатори може да са по-малко), които няма да разглеждаме подробно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en.cppreference.com/w/cpp/language/translation_phases</a:t>
            </a:r>
            <a:r>
              <a:rPr lang="bg-BG" dirty="0" smtClean="0"/>
              <a:t>):</a:t>
            </a:r>
          </a:p>
          <a:p>
            <a:r>
              <a:rPr lang="bg-BG" dirty="0" smtClean="0"/>
              <a:t>Преди стартиране на </a:t>
            </a:r>
            <a:r>
              <a:rPr lang="bg-BG" dirty="0" err="1" smtClean="0"/>
              <a:t>предпроцесора</a:t>
            </a:r>
            <a:r>
              <a:rPr lang="bg-BG" dirty="0"/>
              <a:t>:</a:t>
            </a:r>
            <a:r>
              <a:rPr lang="bg-BG" dirty="0" smtClean="0"/>
              <a:t> символите на кода се преобразуват до основна форма (</a:t>
            </a:r>
            <a:r>
              <a:rPr lang="en-US" dirty="0" smtClean="0"/>
              <a:t>ASCII </a:t>
            </a:r>
            <a:r>
              <a:rPr lang="bg-BG" dirty="0" smtClean="0"/>
              <a:t>символи), като символите от други кодови таблици се преобразуват до </a:t>
            </a:r>
            <a:r>
              <a:rPr lang="bg-BG" dirty="0" err="1" smtClean="0"/>
              <a:t>ескейп</a:t>
            </a:r>
            <a:r>
              <a:rPr lang="bg-BG" dirty="0" smtClean="0"/>
              <a:t>-последователности (описана с </a:t>
            </a:r>
            <a:r>
              <a:rPr lang="en-US" dirty="0" smtClean="0"/>
              <a:t>ASCII </a:t>
            </a:r>
            <a:r>
              <a:rPr lang="bg-BG" dirty="0" smtClean="0"/>
              <a:t>символи); премахват се излишни празни символи</a:t>
            </a:r>
            <a:r>
              <a:rPr lang="en-US" dirty="0" smtClean="0"/>
              <a:t>; </a:t>
            </a:r>
            <a:r>
              <a:rPr lang="bg-BG" dirty="0" smtClean="0"/>
              <a:t>изходният код се декомпозира на</a:t>
            </a:r>
            <a:r>
              <a:rPr lang="en-US" dirty="0" smtClean="0"/>
              <a:t> token-</a:t>
            </a:r>
            <a:r>
              <a:rPr lang="bg-BG" dirty="0" smtClean="0"/>
              <a:t>и: коментари (които се премахват), заглавни библиотеки, идентификатори, символни (</a:t>
            </a:r>
            <a:r>
              <a:rPr lang="en-US" dirty="0" smtClean="0"/>
              <a:t>char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и низови литерали, числови литерали; оператори и други специални символи;</a:t>
            </a:r>
          </a:p>
          <a:p>
            <a:r>
              <a:rPr lang="bg-BG" dirty="0" err="1" smtClean="0"/>
              <a:t>Предпроцесора</a:t>
            </a:r>
            <a:r>
              <a:rPr lang="bg-BG" dirty="0" smtClean="0"/>
              <a:t> изпълнява директивите, при което за всеки от включените с </a:t>
            </a:r>
            <a:r>
              <a:rPr lang="en-US" dirty="0" smtClean="0"/>
              <a:t>include </a:t>
            </a:r>
            <a:r>
              <a:rPr lang="bg-BG" dirty="0" smtClean="0"/>
              <a:t>файлове се стартира рекурсивно текущата процедура;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6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Фази при транслиране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По-точно, процесът на транслиране се разделя на 9 фази, които няма да разглеждаме подробно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en.cppreference.com/w/cpp/language/translation_phases</a:t>
            </a:r>
            <a:r>
              <a:rPr lang="bg-BG" dirty="0" smtClean="0"/>
              <a:t>)</a:t>
            </a:r>
          </a:p>
          <a:p>
            <a:r>
              <a:rPr lang="bg-BG" dirty="0" smtClean="0"/>
              <a:t>След </a:t>
            </a:r>
            <a:r>
              <a:rPr lang="bg-BG" dirty="0" err="1" smtClean="0"/>
              <a:t>предпроцесора</a:t>
            </a:r>
            <a:r>
              <a:rPr lang="bg-BG" dirty="0" smtClean="0"/>
              <a:t> символните и низови литералите се преобразуват в подходящ за показване вид (от </a:t>
            </a:r>
            <a:r>
              <a:rPr lang="bg-BG" dirty="0" err="1" smtClean="0"/>
              <a:t>ескейп</a:t>
            </a:r>
            <a:r>
              <a:rPr lang="bg-BG" dirty="0" smtClean="0"/>
              <a:t> последователности до </a:t>
            </a:r>
            <a:r>
              <a:rPr lang="en-US" dirty="0" smtClean="0"/>
              <a:t>UTF-8 </a:t>
            </a:r>
            <a:r>
              <a:rPr lang="bg-BG" dirty="0" smtClean="0"/>
              <a:t>или друга кодировка);</a:t>
            </a:r>
          </a:p>
          <a:p>
            <a:r>
              <a:rPr lang="bg-BG" dirty="0" smtClean="0"/>
              <a:t>При компилирането се извършва синтактичен и семантичен анализ и </a:t>
            </a:r>
            <a:r>
              <a:rPr lang="en-US" dirty="0" smtClean="0"/>
              <a:t>token-</a:t>
            </a:r>
            <a:r>
              <a:rPr lang="bg-BG" dirty="0" err="1" smtClean="0"/>
              <a:t>ите</a:t>
            </a:r>
            <a:r>
              <a:rPr lang="bg-BG" dirty="0" smtClean="0"/>
              <a:t> се преобразуват в части (</a:t>
            </a:r>
            <a:r>
              <a:rPr lang="en-US" dirty="0" smtClean="0"/>
              <a:t>units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за транслация. Всяка такава част се асоциира със стандартен шаблон за транслация, който се </a:t>
            </a:r>
            <a:r>
              <a:rPr lang="bg-BG" dirty="0" err="1" smtClean="0"/>
              <a:t>инстанциира</a:t>
            </a:r>
            <a:r>
              <a:rPr lang="bg-BG" dirty="0" smtClean="0"/>
              <a:t> (определят му се конкретни параметри) и се съставя </a:t>
            </a:r>
            <a:r>
              <a:rPr lang="bg-BG" dirty="0" err="1" smtClean="0"/>
              <a:t>инстанциирана</a:t>
            </a:r>
            <a:r>
              <a:rPr lang="bg-BG" dirty="0" smtClean="0"/>
              <a:t> част (</a:t>
            </a:r>
            <a:r>
              <a:rPr lang="en-US" dirty="0" smtClean="0"/>
              <a:t>instantiation unit</a:t>
            </a:r>
            <a:r>
              <a:rPr lang="bg-BG" dirty="0" smtClean="0"/>
              <a:t>)</a:t>
            </a:r>
            <a:r>
              <a:rPr lang="bg-BG" dirty="0"/>
              <a:t>;</a:t>
            </a:r>
            <a:endParaRPr lang="en-US" dirty="0" smtClean="0"/>
          </a:p>
          <a:p>
            <a:r>
              <a:rPr lang="bg-BG" dirty="0" smtClean="0"/>
              <a:t>Всички части, библиотеки, ресурси се свързват в програма.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73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Транслатори - компилатори </a:t>
            </a:r>
            <a:r>
              <a:rPr lang="bg-BG" dirty="0"/>
              <a:t>и </a:t>
            </a:r>
            <a:r>
              <a:rPr lang="bg-BG" dirty="0" smtClean="0"/>
              <a:t>интерпретатори;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Структура </a:t>
            </a:r>
            <a:r>
              <a:rPr lang="bg-BG" dirty="0"/>
              <a:t>на </a:t>
            </a:r>
            <a:r>
              <a:rPr lang="en-US" dirty="0"/>
              <a:t>C++ </a:t>
            </a:r>
            <a:r>
              <a:rPr lang="bg-BG" dirty="0"/>
              <a:t>програма</a:t>
            </a:r>
            <a:r>
              <a:rPr lang="en-US" dirty="0" smtClean="0"/>
              <a:t>;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Компилиране </a:t>
            </a:r>
            <a:r>
              <a:rPr lang="bg-BG" dirty="0"/>
              <a:t>на </a:t>
            </a:r>
            <a:r>
              <a:rPr lang="en-US" dirty="0"/>
              <a:t>C++ </a:t>
            </a:r>
            <a:r>
              <a:rPr lang="bg-BG" dirty="0" smtClean="0"/>
              <a:t>програма.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Транслатор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translator – </a:t>
            </a:r>
            <a:r>
              <a:rPr lang="bg-BG" dirty="0" smtClean="0"/>
              <a:t>преводач.</a:t>
            </a:r>
          </a:p>
          <a:p>
            <a:r>
              <a:rPr lang="bg-BG" dirty="0" smtClean="0"/>
              <a:t>Транслаторът е специална програма.</a:t>
            </a:r>
          </a:p>
          <a:p>
            <a:r>
              <a:rPr lang="bg-BG" dirty="0" smtClean="0"/>
              <a:t>В компютърните езици, транслаторът (обикновено) превежда от език на високо ниво (</a:t>
            </a:r>
            <a:r>
              <a:rPr lang="en-US" dirty="0" smtClean="0"/>
              <a:t>C++</a:t>
            </a:r>
            <a:r>
              <a:rPr lang="bg-BG" dirty="0" smtClean="0"/>
              <a:t>) към машинен език (на първо ниво).</a:t>
            </a:r>
          </a:p>
          <a:p>
            <a:r>
              <a:rPr lang="bg-BG" dirty="0" smtClean="0"/>
              <a:t>Машинният език</a:t>
            </a:r>
          </a:p>
          <a:p>
            <a:pPr lvl="1"/>
            <a:r>
              <a:rPr lang="bg-BG" dirty="0" smtClean="0"/>
              <a:t>е специфичен за всеки процесор;</a:t>
            </a:r>
          </a:p>
          <a:p>
            <a:pPr lvl="1"/>
            <a:r>
              <a:rPr lang="bg-BG" dirty="0" smtClean="0"/>
              <a:t>състои се от фиксирано множество машинни инструкции (към процесора);</a:t>
            </a:r>
          </a:p>
          <a:p>
            <a:pPr lvl="1"/>
            <a:r>
              <a:rPr lang="bg-BG" dirty="0" smtClean="0"/>
              <a:t>машинните инструкции работят с данни;</a:t>
            </a:r>
          </a:p>
          <a:p>
            <a:pPr lvl="1"/>
            <a:r>
              <a:rPr lang="bg-BG" dirty="0" smtClean="0"/>
              <a:t>инструкциите и данните се описват в двоичен вид (с нули и единици).</a:t>
            </a:r>
          </a:p>
          <a:p>
            <a:r>
              <a:rPr lang="bg-BG" dirty="0" smtClean="0"/>
              <a:t>Една програма написана на език от високо ниво може да бъде транслирана за различни машини чрез специфични транслатори.</a:t>
            </a:r>
          </a:p>
          <a:p>
            <a:r>
              <a:rPr lang="bg-BG" dirty="0" smtClean="0"/>
              <a:t>т.е. всяка конструкция на език от високо </a:t>
            </a:r>
            <a:r>
              <a:rPr lang="bg-BG" dirty="0" smtClean="0"/>
              <a:t>ниво, </a:t>
            </a:r>
            <a:r>
              <a:rPr lang="bg-BG" dirty="0" smtClean="0"/>
              <a:t>конкретен транслатор (за дадена машина) автоматично превежда до няколко съответни машинни инструкции (и данни към тях).</a:t>
            </a:r>
          </a:p>
        </p:txBody>
      </p:sp>
    </p:spTree>
    <p:extLst>
      <p:ext uri="{BB962C8B-B14F-4D97-AF65-F5344CB8AC3E}">
        <p14:creationId xmlns:p14="http://schemas.microsoft.com/office/powerpoint/2010/main" val="2501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Транслатор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По общо:</a:t>
            </a:r>
          </a:p>
          <a:p>
            <a:r>
              <a:rPr lang="bg-BG" dirty="0" smtClean="0"/>
              <a:t>Транслаторът </a:t>
            </a:r>
            <a:r>
              <a:rPr lang="bg-BG" b="1" dirty="0" smtClean="0"/>
              <a:t>превежда програми, написани на един ЕП </a:t>
            </a:r>
            <a:r>
              <a:rPr lang="bg-BG" dirty="0" smtClean="0"/>
              <a:t>(наречен входен) </a:t>
            </a:r>
            <a:r>
              <a:rPr lang="bg-BG" b="1" dirty="0" smtClean="0"/>
              <a:t>в програми на друг език </a:t>
            </a:r>
            <a:r>
              <a:rPr lang="bg-BG" dirty="0" smtClean="0"/>
              <a:t>(изходен).</a:t>
            </a:r>
          </a:p>
          <a:p>
            <a:r>
              <a:rPr lang="bg-BG" dirty="0" smtClean="0"/>
              <a:t>Не е задължително изходните програми да съдържат инструкции за физическа машина.</a:t>
            </a:r>
          </a:p>
          <a:p>
            <a:r>
              <a:rPr lang="bg-BG" dirty="0" smtClean="0"/>
              <a:t>Възможно е изходните програми да съдържат инструкции към виртуална машина (</a:t>
            </a:r>
            <a:r>
              <a:rPr lang="bg-BG" dirty="0"/>
              <a:t>специална </a:t>
            </a:r>
            <a:r>
              <a:rPr lang="bg-BG" dirty="0" smtClean="0"/>
              <a:t>програма</a:t>
            </a:r>
            <a:r>
              <a:rPr lang="en-US" dirty="0" smtClean="0"/>
              <a:t>-</a:t>
            </a:r>
            <a:r>
              <a:rPr lang="bg-BG" dirty="0" smtClean="0"/>
              <a:t>абстрактен процесор). От своя страна, виртуалната машина превежда дадените инструкции до машинен език.</a:t>
            </a:r>
          </a:p>
        </p:txBody>
      </p:sp>
    </p:spTree>
    <p:extLst>
      <p:ext uri="{BB962C8B-B14F-4D97-AF65-F5344CB8AC3E}">
        <p14:creationId xmlns:p14="http://schemas.microsoft.com/office/powerpoint/2010/main" val="21546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Компилатори и </a:t>
            </a:r>
            <a:r>
              <a:rPr lang="bg-BG" dirty="0" smtClean="0"/>
              <a:t>интерпретатори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Има </a:t>
            </a:r>
            <a:r>
              <a:rPr lang="bg-BG" b="1" dirty="0" smtClean="0"/>
              <a:t>два вида транслатори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Компилатор;</a:t>
            </a:r>
          </a:p>
          <a:p>
            <a:pPr lvl="1"/>
            <a:r>
              <a:rPr lang="bg-BG" dirty="0" smtClean="0"/>
              <a:t>Интерпретатор</a:t>
            </a:r>
            <a:r>
              <a:rPr lang="bg-BG" dirty="0" smtClean="0"/>
              <a:t>.</a:t>
            </a:r>
          </a:p>
          <a:p>
            <a:r>
              <a:rPr lang="bg-BG" b="1" dirty="0" smtClean="0"/>
              <a:t>Компилаторът създава </a:t>
            </a:r>
            <a:r>
              <a:rPr lang="bg-BG" dirty="0" smtClean="0"/>
              <a:t>еднократно</a:t>
            </a:r>
            <a:r>
              <a:rPr lang="bg-BG" b="1" dirty="0" smtClean="0"/>
              <a:t> изпълнима програма </a:t>
            </a:r>
            <a:r>
              <a:rPr lang="bg-BG" dirty="0" smtClean="0"/>
              <a:t>(с разширение </a:t>
            </a:r>
            <a:r>
              <a:rPr lang="en-US" dirty="0" smtClean="0"/>
              <a:t>exe </a:t>
            </a:r>
            <a:r>
              <a:rPr lang="bg-BG" dirty="0" smtClean="0"/>
              <a:t>в </a:t>
            </a:r>
            <a:r>
              <a:rPr lang="en-US" dirty="0" smtClean="0"/>
              <a:t>Windows</a:t>
            </a:r>
            <a:r>
              <a:rPr lang="bg-BG" dirty="0" smtClean="0"/>
              <a:t>), която може да бъде изпълнявана независимо от сорс кода на входната програма.</a:t>
            </a:r>
          </a:p>
          <a:p>
            <a:r>
              <a:rPr lang="bg-BG" b="1" dirty="0" smtClean="0"/>
              <a:t>Интерпретаторът чете сорс кода и го превежда на части като не създава изпълнима програма</a:t>
            </a:r>
            <a:r>
              <a:rPr lang="bg-BG" dirty="0" smtClean="0"/>
              <a:t>. Интерпретаторът се стартира при всяко изпълнение на програмата.</a:t>
            </a:r>
          </a:p>
          <a:p>
            <a:r>
              <a:rPr lang="bg-BG" dirty="0" smtClean="0"/>
              <a:t>Съответно, интерпретацията на програма забавя изпълнението й.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915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Компилатори и интерпретатори 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Ако дадена програма е компилирана успешно, то в нея със сигурност няма синтактични грешки (но може да има логически).</a:t>
            </a:r>
          </a:p>
          <a:p>
            <a:r>
              <a:rPr lang="bg-BG" dirty="0" smtClean="0"/>
              <a:t>При интерпретацията, синтактичните грешки в сорс кода се откриват по време на транслацията.</a:t>
            </a:r>
          </a:p>
          <a:p>
            <a:r>
              <a:rPr lang="en-US" dirty="0" smtClean="0"/>
              <a:t>C++</a:t>
            </a:r>
            <a:r>
              <a:rPr lang="bg-BG" dirty="0" smtClean="0"/>
              <a:t>,</a:t>
            </a:r>
            <a:r>
              <a:rPr lang="en-US" dirty="0" smtClean="0"/>
              <a:t> C#</a:t>
            </a:r>
            <a:r>
              <a:rPr lang="bg-BG" dirty="0" smtClean="0"/>
              <a:t>  и др. програми се компилират.</a:t>
            </a:r>
          </a:p>
          <a:p>
            <a:r>
              <a:rPr lang="bg-BG" dirty="0" smtClean="0"/>
              <a:t>Пролог, Лисп</a:t>
            </a:r>
            <a:r>
              <a:rPr lang="en-US" dirty="0" smtClean="0"/>
              <a:t>, PHP, Python, JavaScript</a:t>
            </a:r>
            <a:r>
              <a:rPr lang="bg-BG" dirty="0" smtClean="0"/>
              <a:t> и др. – се интерпретират.</a:t>
            </a:r>
          </a:p>
          <a:p>
            <a:r>
              <a:rPr lang="en-US" dirty="0" smtClean="0"/>
              <a:t>Java </a:t>
            </a:r>
            <a:r>
              <a:rPr lang="bg-BG" dirty="0" smtClean="0"/>
              <a:t>комбинира двата подхода: компилаторът на </a:t>
            </a:r>
            <a:r>
              <a:rPr lang="en-US" dirty="0" smtClean="0"/>
              <a:t>Java </a:t>
            </a:r>
            <a:r>
              <a:rPr lang="bg-BG" dirty="0" smtClean="0"/>
              <a:t>създава изпълним код (наречен байт код) за виртуалната машина</a:t>
            </a:r>
            <a:r>
              <a:rPr lang="en-US" dirty="0" smtClean="0"/>
              <a:t> (</a:t>
            </a:r>
            <a:r>
              <a:rPr lang="bg-BG" dirty="0" smtClean="0"/>
              <a:t>ВМ</a:t>
            </a:r>
            <a:r>
              <a:rPr lang="en-US" dirty="0" smtClean="0"/>
              <a:t>)</a:t>
            </a:r>
            <a:r>
              <a:rPr lang="bg-BG" dirty="0" smtClean="0"/>
              <a:t> на </a:t>
            </a:r>
            <a:r>
              <a:rPr lang="en-US" dirty="0" smtClean="0"/>
              <a:t>Java</a:t>
            </a:r>
            <a:r>
              <a:rPr lang="bg-BG" dirty="0" smtClean="0"/>
              <a:t>; ВМ интерпретира байт кода и динамично създава машинни инструкции; Ползите са, че в компилираният байт код няма грешки, той е лесно преносим (може да се изпълнява на всяка платформа с ВМ на </a:t>
            </a:r>
            <a:r>
              <a:rPr lang="en-US" dirty="0" smtClean="0"/>
              <a:t>Java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и др.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664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C++ </a:t>
            </a:r>
            <a:r>
              <a:rPr lang="bg-BG" dirty="0" smtClean="0"/>
              <a:t>програма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Програмата на </a:t>
            </a:r>
            <a:r>
              <a:rPr lang="en-US" dirty="0" smtClean="0"/>
              <a:t>C++</a:t>
            </a:r>
            <a:r>
              <a:rPr lang="bg-BG" dirty="0" smtClean="0"/>
              <a:t> се описва в текстов файл с разширение </a:t>
            </a:r>
            <a:r>
              <a:rPr lang="en-US" dirty="0" err="1" smtClean="0"/>
              <a:t>cpp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В кода се:</a:t>
            </a:r>
          </a:p>
          <a:p>
            <a:pPr lvl="1"/>
            <a:r>
              <a:rPr lang="bg-BG" dirty="0" smtClean="0"/>
              <a:t>Включват стандартни библиотеки</a:t>
            </a:r>
            <a:r>
              <a:rPr lang="en-US" dirty="0" smtClean="0"/>
              <a:t>:</a:t>
            </a:r>
            <a:r>
              <a:rPr lang="bg-BG" dirty="0" smtClean="0"/>
              <a:t> с директива </a:t>
            </a:r>
            <a:r>
              <a:rPr lang="en-US" dirty="0" smtClean="0"/>
              <a:t>#include, </a:t>
            </a:r>
            <a:r>
              <a:rPr lang="bg-BG" dirty="0" smtClean="0"/>
              <a:t>последвана от името на библиотеката във ъглови скоби &lt;&gt;: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bg-BG" sz="2200" dirty="0"/>
          </a:p>
          <a:p>
            <a:pPr lvl="1"/>
            <a:r>
              <a:rPr lang="bg-BG" dirty="0" smtClean="0"/>
              <a:t>Включват заглавни файлове, създадени от програмиста: отново с </a:t>
            </a:r>
            <a:r>
              <a:rPr lang="en-US" dirty="0"/>
              <a:t>#</a:t>
            </a:r>
            <a:r>
              <a:rPr lang="en-US" dirty="0" smtClean="0"/>
              <a:t>include</a:t>
            </a:r>
            <a:r>
              <a:rPr lang="bg-BG" dirty="0" smtClean="0"/>
              <a:t>, но името на файла се задава в кавички</a:t>
            </a:r>
            <a:r>
              <a:rPr lang="en-US" dirty="0" smtClean="0"/>
              <a:t>:</a:t>
            </a:r>
            <a:endParaRPr lang="bg-BG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myfile.h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bg-BG" sz="2200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dirty="0" smtClean="0"/>
              <a:t>	Указаният </a:t>
            </a:r>
            <a:r>
              <a:rPr lang="bg-BG" dirty="0"/>
              <a:t>файл се търси в текущата директория (може да се опише и път). </a:t>
            </a:r>
            <a:r>
              <a:rPr lang="bg-BG" dirty="0"/>
              <a:t>В заглавните файлове може да се описват декларации на променливи или функции, които се дефинират в текущия „</a:t>
            </a:r>
            <a:r>
              <a:rPr lang="en-US" dirty="0" err="1"/>
              <a:t>cpp</a:t>
            </a:r>
            <a:r>
              <a:rPr lang="bg-BG" dirty="0"/>
              <a:t>“-файл.</a:t>
            </a:r>
          </a:p>
          <a:p>
            <a:pPr lvl="1"/>
            <a:r>
              <a:rPr lang="bg-BG" dirty="0" smtClean="0"/>
              <a:t>Указват използвани области на имената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using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 smtClean="0"/>
              <a:t>Дефинират глобални променливи (и константи) и функции</a:t>
            </a:r>
          </a:p>
          <a:p>
            <a:pPr lvl="1"/>
            <a:r>
              <a:rPr lang="bg-BG" dirty="0" smtClean="0"/>
              <a:t>Описва основната функция от която стартира програмата: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186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Области на имената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Една област на имената </a:t>
            </a:r>
            <a:r>
              <a:rPr lang="en-US" b="1" dirty="0" smtClean="0"/>
              <a:t>namespace</a:t>
            </a:r>
            <a:r>
              <a:rPr lang="bg-BG" b="1" dirty="0" smtClean="0"/>
              <a:t> групира</a:t>
            </a:r>
            <a:r>
              <a:rPr lang="bg-BG" dirty="0" smtClean="0"/>
              <a:t> различни обекти: </a:t>
            </a:r>
            <a:r>
              <a:rPr lang="bg-BG" b="1" dirty="0" smtClean="0"/>
              <a:t>функции, променливи и др. под общо име</a:t>
            </a:r>
            <a:r>
              <a:rPr lang="bg-BG" dirty="0" smtClean="0"/>
              <a:t>.</a:t>
            </a:r>
          </a:p>
          <a:p>
            <a:r>
              <a:rPr lang="en-US" dirty="0" smtClean="0"/>
              <a:t>Namespace-</a:t>
            </a:r>
            <a:r>
              <a:rPr lang="bg-BG" dirty="0" err="1" smtClean="0"/>
              <a:t>ът</a:t>
            </a:r>
            <a:r>
              <a:rPr lang="en-US" dirty="0" smtClean="0"/>
              <a:t> </a:t>
            </a:r>
            <a:r>
              <a:rPr lang="bg-BG" b="1" dirty="0"/>
              <a:t>задава контекст, в който дефинираме </a:t>
            </a:r>
            <a:r>
              <a:rPr lang="bg-BG" b="1" dirty="0" smtClean="0"/>
              <a:t>имена за различни елементи</a:t>
            </a:r>
            <a:r>
              <a:rPr lang="bg-BG" dirty="0" smtClean="0"/>
              <a:t>.</a:t>
            </a:r>
            <a:endParaRPr lang="bg-BG" dirty="0"/>
          </a:p>
          <a:p>
            <a:r>
              <a:rPr lang="bg-BG" dirty="0" smtClean="0"/>
              <a:t>Възможно е да имаме функции и променливи с едни и същи декларации, но в различни </a:t>
            </a:r>
            <a:r>
              <a:rPr lang="en-US" dirty="0" smtClean="0"/>
              <a:t>namespace</a:t>
            </a:r>
            <a:r>
              <a:rPr lang="bg-BG" dirty="0" smtClean="0"/>
              <a:t>-</a:t>
            </a:r>
            <a:r>
              <a:rPr lang="bg-BG" dirty="0" err="1" smtClean="0"/>
              <a:t>ове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b="1" dirty="0" smtClean="0"/>
              <a:t>Квалифицираното (пълното) име</a:t>
            </a:r>
            <a:r>
              <a:rPr lang="bg-BG" dirty="0" smtClean="0"/>
              <a:t> на елемент от дадена област е: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&lt;</a:t>
            </a:r>
            <a:r>
              <a:rPr lang="bg-BG" dirty="0" err="1" smtClean="0"/>
              <a:t>име_на_област</a:t>
            </a:r>
            <a:r>
              <a:rPr lang="bg-BG" dirty="0" smtClean="0"/>
              <a:t>&gt;::&lt;</a:t>
            </a:r>
            <a:r>
              <a:rPr lang="bg-BG" dirty="0" err="1" smtClean="0"/>
              <a:t>име_на_елемент</a:t>
            </a:r>
            <a:r>
              <a:rPr lang="bg-BG" dirty="0" smtClean="0"/>
              <a:t>&gt;</a:t>
            </a:r>
          </a:p>
          <a:p>
            <a:r>
              <a:rPr lang="en-US" b="1" dirty="0" err="1" smtClean="0"/>
              <a:t>std</a:t>
            </a:r>
            <a:r>
              <a:rPr lang="bg-BG" b="1" dirty="0" smtClean="0"/>
              <a:t> е стандартна област на имената,</a:t>
            </a:r>
            <a:r>
              <a:rPr lang="bg-BG" dirty="0" smtClean="0"/>
              <a:t> в която са дефинирани множество елементи.</a:t>
            </a:r>
          </a:p>
          <a:p>
            <a:r>
              <a:rPr lang="bg-BG" dirty="0" smtClean="0"/>
              <a:t>Може да използваме пълните имена или кратките, но само ако преди това укажем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smtClean="0"/>
              <a:t>using namespace &lt;</a:t>
            </a:r>
            <a:r>
              <a:rPr lang="bg-BG" dirty="0" err="1"/>
              <a:t>име_на_област</a:t>
            </a:r>
            <a:r>
              <a:rPr lang="en-US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6417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и използване на области на имената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ru-R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създаване на namespace с име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PI=3.14;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пълното име на cout e std::cout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"n1::PI="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namespace с име </a:t>
            </a:r>
            <a:r>
              <a:rPr lang="ru-R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3.14159;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 marL="457200" lvl="1" indent="0">
              <a:buNone/>
            </a:pP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"n2::PI="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n2::f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</a:t>
            </a:r>
            <a:r>
              <a:rPr lang="ru-R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790086"/>
            <a:ext cx="598095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17097</TotalTime>
  <Words>994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Програмиране (със C++)   4. Транслатори</vt:lpstr>
      <vt:lpstr>PowerPoint Presentation</vt:lpstr>
      <vt:lpstr>Транслатор (1)</vt:lpstr>
      <vt:lpstr>Транслатор (2)</vt:lpstr>
      <vt:lpstr>Компилатори и интерпретатори (1)</vt:lpstr>
      <vt:lpstr>Компилатори и интерпретатори (2)</vt:lpstr>
      <vt:lpstr>Структура на C++ програма</vt:lpstr>
      <vt:lpstr>Области на имената</vt:lpstr>
      <vt:lpstr>Дефиниране и използване на области на имената</vt:lpstr>
      <vt:lpstr>Директиви към предпроцесора</vt:lpstr>
      <vt:lpstr>Процес на транслиране</vt:lpstr>
      <vt:lpstr>Фази при транслиране (1)</vt:lpstr>
      <vt:lpstr>Фази при транслиране (2)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4. Транслатори</dc:title>
  <dc:creator>Емил Хаджиколев</dc:creator>
  <cp:lastModifiedBy>Емил Хаджиколев</cp:lastModifiedBy>
  <cp:revision>328</cp:revision>
  <dcterms:created xsi:type="dcterms:W3CDTF">2016-10-15T19:21:59Z</dcterms:created>
  <dcterms:modified xsi:type="dcterms:W3CDTF">2016-10-31T09:25:53Z</dcterms:modified>
</cp:coreProperties>
</file>