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81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6" r:id="rId28"/>
    <p:sldId id="291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мил Хаджиколев" initials="Е. Х." lastIdx="1" clrIdx="0">
    <p:extLst>
      <p:ext uri="{19B8F6BF-5375-455C-9EA6-DF929625EA0E}">
        <p15:presenceInfo xmlns:p15="http://schemas.microsoft.com/office/powerpoint/2012/main" userId="Емил Хаджикол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58" y="96"/>
      </p:cViewPr>
      <p:guideLst>
        <p:guide orient="horz" pos="2160"/>
        <p:guide pos="2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9.11.2016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62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9.11.2016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7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9.11.2016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7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9.11.2016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66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9.11.2016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13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9.11.2016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31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9.11.2016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1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9.11.2016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77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9.11.2016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3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9.11.2016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9.11.2016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3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2FB-E808-44BB-925D-B8BEA9DFF4ED}" type="datetimeFigureOut">
              <a:rPr lang="bg-BG" smtClean="0"/>
              <a:pPr/>
              <a:t>9.11.2016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1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9622"/>
            <a:ext cx="9144000" cy="3311887"/>
          </a:xfrm>
        </p:spPr>
        <p:txBody>
          <a:bodyPr>
            <a:noAutofit/>
          </a:bodyPr>
          <a:lstStyle/>
          <a:p>
            <a:r>
              <a:rPr lang="bg-BG" sz="5400" dirty="0" smtClean="0"/>
              <a:t>Програмиране </a:t>
            </a:r>
            <a:r>
              <a:rPr lang="bg-BG" sz="5400" dirty="0"/>
              <a:t>(със </a:t>
            </a:r>
            <a:r>
              <a:rPr lang="en-US" sz="5400" dirty="0"/>
              <a:t>C++</a:t>
            </a:r>
            <a:r>
              <a:rPr lang="bg-BG" sz="5400" dirty="0" smtClean="0"/>
              <a:t>)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bg-BG" sz="5400" dirty="0" smtClean="0"/>
              <a:t>7</a:t>
            </a:r>
            <a:r>
              <a:rPr lang="en-US" sz="5400" dirty="0" smtClean="0"/>
              <a:t>. </a:t>
            </a:r>
            <a:r>
              <a:rPr lang="bg-BG" sz="5400" dirty="0" smtClean="0"/>
              <a:t>Логически данни</a:t>
            </a:r>
            <a:endParaRPr lang="bg-BG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963"/>
            <a:ext cx="9144000" cy="1102936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Доц. д-р Емил Хаджиколев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3490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Логика на основните функции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63272"/>
            <a:ext cx="10896601" cy="4395195"/>
          </a:xfrm>
        </p:spPr>
        <p:txBody>
          <a:bodyPr>
            <a:noAutofit/>
          </a:bodyPr>
          <a:lstStyle/>
          <a:p>
            <a:pPr lvl="0"/>
            <a:r>
              <a:rPr lang="bg-BG" sz="2400" b="1" dirty="0" smtClean="0"/>
              <a:t>Конюнкция (логическо И)</a:t>
            </a:r>
            <a:r>
              <a:rPr lang="bg-BG" sz="2400" dirty="0" smtClean="0"/>
              <a:t> – резултатът е истина, само ако и двата операнда (</a:t>
            </a:r>
            <a:r>
              <a:rPr lang="en-US" sz="2400" dirty="0" smtClean="0"/>
              <a:t>p </a:t>
            </a:r>
            <a:r>
              <a:rPr lang="bg-BG" sz="2400" dirty="0" smtClean="0"/>
              <a:t>и </a:t>
            </a:r>
            <a:r>
              <a:rPr lang="en-US" sz="2400" dirty="0" smtClean="0"/>
              <a:t>q</a:t>
            </a:r>
            <a:r>
              <a:rPr lang="bg-BG" sz="2400" dirty="0" smtClean="0"/>
              <a:t>) са истина; в противен случай е лъжа.</a:t>
            </a:r>
            <a:endParaRPr lang="en-US" sz="2400" dirty="0" smtClean="0"/>
          </a:p>
          <a:p>
            <a:pPr lvl="0"/>
            <a:r>
              <a:rPr lang="bg-BG" sz="2400" b="1" dirty="0" smtClean="0"/>
              <a:t>Дизюнкция (логическо ИЛИ)</a:t>
            </a:r>
            <a:r>
              <a:rPr lang="bg-BG" sz="2400" dirty="0" smtClean="0"/>
              <a:t> – резултатът е истина, ако поне единия от двата операнда (</a:t>
            </a:r>
            <a:r>
              <a:rPr lang="en-US" sz="2400" dirty="0" smtClean="0"/>
              <a:t>p </a:t>
            </a:r>
            <a:r>
              <a:rPr lang="bg-BG" sz="2400" dirty="0" smtClean="0"/>
              <a:t>или </a:t>
            </a:r>
            <a:r>
              <a:rPr lang="en-US" sz="2400" dirty="0" smtClean="0"/>
              <a:t>q</a:t>
            </a:r>
            <a:r>
              <a:rPr lang="bg-BG" sz="2400" dirty="0" smtClean="0"/>
              <a:t>) е истина; в противен случай е лъжа.</a:t>
            </a:r>
            <a:endParaRPr lang="en-US" sz="2400" dirty="0" smtClean="0"/>
          </a:p>
          <a:p>
            <a:pPr lvl="0"/>
            <a:r>
              <a:rPr lang="bg-BG" sz="2400" b="1" dirty="0" smtClean="0"/>
              <a:t>Импликация (следствие)</a:t>
            </a:r>
            <a:r>
              <a:rPr lang="bg-BG" sz="2400" dirty="0" smtClean="0"/>
              <a:t> – има стойност истина в два случая – ако от „лъжа следва лъжа или истина” и „от истина следва истина”; лъжа е само случая, че „от истина следва лъжа”.</a:t>
            </a:r>
            <a:endParaRPr lang="en-US" sz="2400" dirty="0" smtClean="0"/>
          </a:p>
          <a:p>
            <a:pPr lvl="0"/>
            <a:r>
              <a:rPr lang="bg-BG" sz="2400" b="1" dirty="0" smtClean="0"/>
              <a:t>Еквивалентност</a:t>
            </a:r>
            <a:r>
              <a:rPr lang="bg-BG" sz="2400" dirty="0" smtClean="0"/>
              <a:t> – резултатът е истина, ако двата операнда (</a:t>
            </a:r>
            <a:r>
              <a:rPr lang="en-US" sz="2400" dirty="0" smtClean="0"/>
              <a:t>p </a:t>
            </a:r>
            <a:r>
              <a:rPr lang="bg-BG" sz="2400" dirty="0" smtClean="0"/>
              <a:t>и </a:t>
            </a:r>
            <a:r>
              <a:rPr lang="en-US" sz="2400" dirty="0" smtClean="0"/>
              <a:t>q</a:t>
            </a:r>
            <a:r>
              <a:rPr lang="bg-BG" sz="2400" dirty="0" smtClean="0"/>
              <a:t>) имат една и съща стойност; в противен случай е лъжа.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Логика на основните функции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20940"/>
            <a:ext cx="10896601" cy="4166595"/>
          </a:xfrm>
        </p:spPr>
        <p:txBody>
          <a:bodyPr>
            <a:noAutofit/>
          </a:bodyPr>
          <a:lstStyle/>
          <a:p>
            <a:pPr lvl="0"/>
            <a:r>
              <a:rPr lang="bg-BG" sz="2400" b="1" dirty="0" smtClean="0"/>
              <a:t>Сума по модул 2 (изключващо или)</a:t>
            </a:r>
            <a:r>
              <a:rPr lang="bg-BG" sz="2400" dirty="0" smtClean="0"/>
              <a:t> – резултатът е истина, ако двата операнда (</a:t>
            </a:r>
            <a:r>
              <a:rPr lang="en-US" sz="2400" dirty="0" smtClean="0"/>
              <a:t>p </a:t>
            </a:r>
            <a:r>
              <a:rPr lang="bg-BG" sz="2400" dirty="0" smtClean="0"/>
              <a:t>и </a:t>
            </a:r>
            <a:r>
              <a:rPr lang="en-US" sz="2400" dirty="0" smtClean="0"/>
              <a:t>q</a:t>
            </a:r>
            <a:r>
              <a:rPr lang="bg-BG" sz="2400" dirty="0" smtClean="0"/>
              <a:t>) са различни; иначе е лъжа. Друга логика (в контекста на „изключващо или”) е: резултатът е истина, ако само първия или само втория операнд са истина; в противен случай е лъжа. Трети вариант за интерпретация, свързан със „сума по модул 2” е, че функцията е подобна на </a:t>
            </a:r>
            <a:r>
              <a:rPr lang="bg-BG" sz="2400" dirty="0" err="1" smtClean="0"/>
              <a:t>побитово</a:t>
            </a:r>
            <a:r>
              <a:rPr lang="bg-BG" sz="2400" dirty="0" smtClean="0"/>
              <a:t> сумиране – 0+0=0; 0+1=1; 1+0=1; 1+1=(1)0. В резултата на последното равенство остава само нулата, а единицата преминава в по-старшия разряд.</a:t>
            </a:r>
            <a:endParaRPr lang="en-US" sz="2400" dirty="0" smtClean="0"/>
          </a:p>
          <a:p>
            <a:pPr lvl="0"/>
            <a:r>
              <a:rPr lang="bg-BG" sz="2400" b="1" dirty="0" smtClean="0"/>
              <a:t>Стрелка на Пирс (логическо ИЛИ-НЕ)</a:t>
            </a:r>
            <a:r>
              <a:rPr lang="bg-BG" sz="2400" dirty="0" smtClean="0"/>
              <a:t> – отрицание на дизюнкцията.</a:t>
            </a:r>
            <a:endParaRPr lang="en-US" sz="2400" dirty="0" smtClean="0"/>
          </a:p>
          <a:p>
            <a:r>
              <a:rPr lang="bg-BG" sz="2400" b="1" dirty="0" smtClean="0"/>
              <a:t>Щрих на Шефер (логическо и-не)</a:t>
            </a:r>
            <a:r>
              <a:rPr lang="bg-BG" sz="2400" dirty="0" smtClean="0"/>
              <a:t> – отрицание на конюнкцията.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4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Функционално пълна система от логически 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4224"/>
            <a:ext cx="10515600" cy="4050740"/>
          </a:xfrm>
        </p:spPr>
        <p:txBody>
          <a:bodyPr/>
          <a:lstStyle/>
          <a:p>
            <a:r>
              <a:rPr lang="bg-BG" dirty="0" smtClean="0"/>
              <a:t>Някои логически функции могат да се изразят чрез други логически функции.</a:t>
            </a:r>
          </a:p>
          <a:p>
            <a:r>
              <a:rPr lang="bg-BG" b="1" dirty="0" smtClean="0"/>
              <a:t>Функционално пълна система от логически функции</a:t>
            </a:r>
            <a:r>
              <a:rPr lang="bg-BG" dirty="0" smtClean="0"/>
              <a:t> се нарича всяка съвкупност от краен брой логически функции, чрез които могат да се представят всички останали логически функции.</a:t>
            </a:r>
          </a:p>
          <a:p>
            <a:r>
              <a:rPr lang="bg-BG" b="1" dirty="0" smtClean="0"/>
              <a:t>Примери</a:t>
            </a:r>
            <a:r>
              <a:rPr lang="bg-BG" dirty="0" smtClean="0"/>
              <a:t> за функционално пълни системи от логически функции:</a:t>
            </a:r>
          </a:p>
          <a:p>
            <a:pPr lvl="1"/>
            <a:r>
              <a:rPr lang="bg-BG" dirty="0" smtClean="0"/>
              <a:t>отрицание и конюнкция</a:t>
            </a:r>
            <a:r>
              <a:rPr lang="en-US" dirty="0" smtClean="0"/>
              <a:t>;</a:t>
            </a:r>
          </a:p>
          <a:p>
            <a:pPr lvl="1"/>
            <a:r>
              <a:rPr lang="bg-BG" dirty="0" smtClean="0"/>
              <a:t>отрицание и дизюнкция</a:t>
            </a:r>
            <a:r>
              <a:rPr lang="en-US" dirty="0" smtClean="0"/>
              <a:t>;</a:t>
            </a:r>
          </a:p>
          <a:p>
            <a:pPr lvl="1"/>
            <a:r>
              <a:rPr lang="bg-BG" dirty="0" smtClean="0"/>
              <a:t>и др.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Класически базис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2860"/>
            <a:ext cx="10515600" cy="4144869"/>
          </a:xfrm>
        </p:spPr>
        <p:txBody>
          <a:bodyPr/>
          <a:lstStyle/>
          <a:p>
            <a:r>
              <a:rPr lang="bg-BG" dirty="0" smtClean="0"/>
              <a:t>Най-голямо приложение в компютрите и езиците за програмиране намира т. нар. </a:t>
            </a:r>
            <a:r>
              <a:rPr lang="bg-BG" b="1" dirty="0" smtClean="0"/>
              <a:t>класически базис.</a:t>
            </a:r>
            <a:endParaRPr lang="bg-BG" dirty="0" smtClean="0"/>
          </a:p>
          <a:p>
            <a:r>
              <a:rPr lang="bg-BG" b="1" dirty="0" smtClean="0"/>
              <a:t>Класически базис – </a:t>
            </a:r>
            <a:r>
              <a:rPr lang="bg-BG" dirty="0" smtClean="0"/>
              <a:t>състои се от функциите </a:t>
            </a:r>
            <a:r>
              <a:rPr lang="bg-BG" b="1" dirty="0" smtClean="0"/>
              <a:t>конюнкция, дизюнкция и отрицание</a:t>
            </a:r>
            <a:r>
              <a:rPr lang="bg-BG" dirty="0" smtClean="0"/>
              <a:t>. </a:t>
            </a:r>
          </a:p>
          <a:p>
            <a:r>
              <a:rPr lang="bg-BG" dirty="0" smtClean="0"/>
              <a:t>По-рядко използван, но зададен като възможен за използване оператор в езиците за програмиране е </a:t>
            </a:r>
            <a:r>
              <a:rPr lang="bg-BG" b="1" dirty="0" smtClean="0"/>
              <a:t>„Изключващо ИЛИ”</a:t>
            </a:r>
            <a:r>
              <a:rPr lang="bg-BG" dirty="0" smtClean="0"/>
              <a:t>. </a:t>
            </a:r>
          </a:p>
          <a:p>
            <a:r>
              <a:rPr lang="bg-BG" dirty="0" smtClean="0"/>
              <a:t>Тези четири оператора (функции) не са минимален базис, но са естествени и удобни за използване от хората.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Класически базис - 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7469"/>
          </a:xfrm>
        </p:spPr>
        <p:txBody>
          <a:bodyPr/>
          <a:lstStyle/>
          <a:p>
            <a:r>
              <a:rPr lang="bg-BG" dirty="0" smtClean="0"/>
              <a:t>Има различни математически означения за операторите от класическия базис.</a:t>
            </a:r>
          </a:p>
          <a:p>
            <a:r>
              <a:rPr lang="bg-BG" dirty="0" smtClean="0"/>
              <a:t>в различни езици за програмиране често се използват следните означения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3977640"/>
          <a:ext cx="9614647" cy="1219200"/>
        </p:xfrm>
        <a:graphic>
          <a:graphicData uri="http://schemas.openxmlformats.org/drawingml/2006/table">
            <a:tbl>
              <a:tblPr/>
              <a:tblGrid>
                <a:gridCol w="2327209"/>
                <a:gridCol w="1415560"/>
                <a:gridCol w="1588658"/>
                <a:gridCol w="2044483"/>
                <a:gridCol w="2238737"/>
              </a:tblGrid>
              <a:tr h="3657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</a:rPr>
                        <a:t>Функция/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</a:rPr>
                        <a:t>езици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</a:rPr>
                        <a:t>Отрицание 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</a:rPr>
                        <a:t>Логическо И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</a:rPr>
                        <a:t>Логическо ИЛИ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</a:rPr>
                        <a:t>Изключващо ИЛИ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</a:rPr>
                        <a:t>В повечето </a:t>
                      </a:r>
                      <a:r>
                        <a:rPr lang="bg-BG" sz="2000" b="1" dirty="0" smtClean="0">
                          <a:latin typeface="Times New Roman"/>
                          <a:ea typeface="Times New Roman"/>
                        </a:rPr>
                        <a:t>ЕП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!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</a:rPr>
                        <a:t>&amp;&amp;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||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^</a:t>
                      </a:r>
                    </a:p>
                  </a:txBody>
                  <a:tcPr marL="12700" marR="127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</a:rPr>
                        <a:t>В някои ЕП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NOT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AND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OR</a:t>
                      </a:r>
                    </a:p>
                  </a:txBody>
                  <a:tcPr marL="12700" marR="127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XOR</a:t>
                      </a:r>
                    </a:p>
                  </a:txBody>
                  <a:tcPr marL="12700" marR="127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Съждително смятане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3542"/>
            <a:ext cx="10515600" cy="3701116"/>
          </a:xfrm>
        </p:spPr>
        <p:txBody>
          <a:bodyPr>
            <a:normAutofit/>
          </a:bodyPr>
          <a:lstStyle/>
          <a:p>
            <a:r>
              <a:rPr lang="bg-BG" b="1" dirty="0" smtClean="0"/>
              <a:t>Съждителен израз</a:t>
            </a:r>
            <a:r>
              <a:rPr lang="bg-BG" dirty="0" smtClean="0"/>
              <a:t> е съвкупност от съждителни променливи a, b, c и т.н., свързани със знаци за логически операции (!, &amp;&amp;, || и др.) и скоби, за указване приоритета на операциите.</a:t>
            </a:r>
          </a:p>
          <a:p>
            <a:r>
              <a:rPr lang="bg-BG" dirty="0" smtClean="0"/>
              <a:t>От съществено значение е да се прави </a:t>
            </a:r>
            <a:r>
              <a:rPr lang="bg-BG" b="1" dirty="0" smtClean="0"/>
              <a:t>разлика </a:t>
            </a:r>
            <a:r>
              <a:rPr lang="bg-BG" dirty="0" smtClean="0"/>
              <a:t>между </a:t>
            </a:r>
            <a:r>
              <a:rPr lang="bg-BG" b="1" dirty="0" smtClean="0"/>
              <a:t>съждение</a:t>
            </a:r>
            <a:r>
              <a:rPr lang="bg-BG" dirty="0" smtClean="0"/>
              <a:t> и </a:t>
            </a:r>
            <a:r>
              <a:rPr lang="bg-BG" b="1" dirty="0" smtClean="0"/>
              <a:t>съждителен израз</a:t>
            </a:r>
            <a:r>
              <a:rPr lang="bg-BG" dirty="0" smtClean="0"/>
              <a:t>.</a:t>
            </a:r>
            <a:r>
              <a:rPr lang="en-US" dirty="0" smtClean="0"/>
              <a:t> </a:t>
            </a:r>
            <a:endParaRPr lang="bg-BG" dirty="0" smtClean="0"/>
          </a:p>
          <a:p>
            <a:r>
              <a:rPr lang="bg-BG" b="1" dirty="0" smtClean="0"/>
              <a:t>Съждителният израз</a:t>
            </a:r>
            <a:r>
              <a:rPr lang="bg-BG" dirty="0" smtClean="0"/>
              <a:t> </a:t>
            </a:r>
            <a:r>
              <a:rPr lang="bg-BG" b="1" dirty="0" smtClean="0"/>
              <a:t>описва цял клас от съждения със сходна структура!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Съждително смятане -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Съждителният израз p||q изразява логическата структура на следните съждения:</a:t>
            </a:r>
            <a:endParaRPr lang="en-US" dirty="0" smtClean="0"/>
          </a:p>
          <a:p>
            <a:pPr lvl="1"/>
            <a:r>
              <a:rPr lang="bg-BG" dirty="0" smtClean="0"/>
              <a:t>„Едно изречение е просто </a:t>
            </a:r>
            <a:r>
              <a:rPr lang="bg-BG" b="1" dirty="0" smtClean="0"/>
              <a:t>или</a:t>
            </a:r>
            <a:r>
              <a:rPr lang="bg-BG" dirty="0" smtClean="0"/>
              <a:t> едно изречение е съставно”</a:t>
            </a:r>
            <a:endParaRPr lang="en-US" dirty="0" smtClean="0"/>
          </a:p>
          <a:p>
            <a:pPr lvl="1"/>
            <a:r>
              <a:rPr lang="bg-BG" dirty="0" smtClean="0"/>
              <a:t>„Утре времето ще е топло </a:t>
            </a:r>
            <a:r>
              <a:rPr lang="bg-BG" b="1" dirty="0" smtClean="0"/>
              <a:t>или</a:t>
            </a:r>
            <a:r>
              <a:rPr lang="bg-BG" dirty="0" smtClean="0"/>
              <a:t> утре ще вали сняг“.</a:t>
            </a:r>
            <a:endParaRPr lang="en-US" dirty="0" smtClean="0"/>
          </a:p>
          <a:p>
            <a:r>
              <a:rPr lang="bg-BG" dirty="0" smtClean="0"/>
              <a:t>Замествайки променливите в един съждителен израз със съждения, се получава съждение. </a:t>
            </a:r>
          </a:p>
          <a:p>
            <a:r>
              <a:rPr lang="bg-BG" dirty="0" smtClean="0"/>
              <a:t>За да се определи верността на едно сложно съждение, е необходимо да се знае каква е верността на съставящите го прости съждения и смисъла на свързващите ги логически операции.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Приоритет на логическите 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0436"/>
            <a:ext cx="10515600" cy="3566646"/>
          </a:xfrm>
        </p:spPr>
        <p:txBody>
          <a:bodyPr/>
          <a:lstStyle/>
          <a:p>
            <a:r>
              <a:rPr lang="bg-BG" dirty="0" smtClean="0"/>
              <a:t>Логическите оператори си имат </a:t>
            </a:r>
            <a:r>
              <a:rPr lang="bg-BG" b="1" dirty="0" smtClean="0"/>
              <a:t>приоритет.</a:t>
            </a:r>
          </a:p>
          <a:p>
            <a:r>
              <a:rPr lang="bg-BG" b="1" dirty="0" smtClean="0"/>
              <a:t>Приоритетът определя последователността на изпълнение на операторите</a:t>
            </a:r>
            <a:r>
              <a:rPr lang="bg-BG" dirty="0" smtClean="0"/>
              <a:t>. </a:t>
            </a:r>
          </a:p>
          <a:p>
            <a:r>
              <a:rPr lang="bg-BG" b="1" dirty="0" smtClean="0"/>
              <a:t>С най-висок приоритет</a:t>
            </a:r>
            <a:r>
              <a:rPr lang="bg-BG" dirty="0" smtClean="0"/>
              <a:t> е отрицанието, следван от конкюнкция, дизюнкция, импликация и еквивалентност. </a:t>
            </a:r>
          </a:p>
          <a:p>
            <a:r>
              <a:rPr lang="bg-BG" dirty="0" smtClean="0"/>
              <a:t>За </a:t>
            </a:r>
            <a:r>
              <a:rPr lang="bg-BG" b="1" dirty="0" smtClean="0"/>
              <a:t>промяна на приоритета на операторите</a:t>
            </a:r>
            <a:r>
              <a:rPr lang="bg-BG" dirty="0" smtClean="0"/>
              <a:t> се използват скоби.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Закони на съждителното смятане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09" y="1825624"/>
            <a:ext cx="11389659" cy="4319681"/>
          </a:xfrm>
        </p:spPr>
        <p:txBody>
          <a:bodyPr numCol="2">
            <a:noAutofit/>
          </a:bodyPr>
          <a:lstStyle/>
          <a:p>
            <a:pPr lvl="0"/>
            <a:r>
              <a:rPr lang="bg-BG" sz="2600" b="1" i="1" dirty="0" smtClean="0"/>
              <a:t>Комутативен закон	</a:t>
            </a:r>
            <a:endParaRPr lang="en-US" sz="2600" dirty="0" smtClean="0"/>
          </a:p>
          <a:p>
            <a:pPr lvl="1">
              <a:buNone/>
            </a:pPr>
            <a:r>
              <a:rPr lang="en-US" sz="2600" dirty="0" smtClean="0"/>
              <a:t>p &amp;&amp; q </a:t>
            </a:r>
            <a:r>
              <a:rPr lang="en-US" sz="2600" dirty="0" smtClean="0">
                <a:sym typeface="Wingdings"/>
              </a:rPr>
              <a:t></a:t>
            </a:r>
            <a:r>
              <a:rPr lang="en-US" sz="2600" dirty="0" smtClean="0"/>
              <a:t> q &amp;&amp; p</a:t>
            </a:r>
          </a:p>
          <a:p>
            <a:pPr lvl="1">
              <a:buNone/>
            </a:pPr>
            <a:r>
              <a:rPr lang="en-US" sz="2600" dirty="0" smtClean="0"/>
              <a:t>p || q </a:t>
            </a:r>
            <a:r>
              <a:rPr lang="en-US" sz="2600" dirty="0" smtClean="0">
                <a:sym typeface="Wingdings"/>
              </a:rPr>
              <a:t></a:t>
            </a:r>
            <a:r>
              <a:rPr lang="en-US" sz="2600" dirty="0" smtClean="0"/>
              <a:t> q || p</a:t>
            </a:r>
          </a:p>
          <a:p>
            <a:pPr lvl="0"/>
            <a:r>
              <a:rPr lang="bg-BG" sz="2600" b="1" i="1" dirty="0" smtClean="0"/>
              <a:t>Асоциативен закон</a:t>
            </a:r>
            <a:endParaRPr lang="en-US" sz="2600" dirty="0" smtClean="0"/>
          </a:p>
          <a:p>
            <a:pPr lvl="1">
              <a:buNone/>
            </a:pPr>
            <a:r>
              <a:rPr lang="en-US" sz="2600" dirty="0" smtClean="0"/>
              <a:t>(p &amp;&amp; q) &amp;&amp; r </a:t>
            </a:r>
            <a:r>
              <a:rPr lang="en-US" sz="2600" dirty="0" smtClean="0">
                <a:sym typeface="Wingdings"/>
              </a:rPr>
              <a:t></a:t>
            </a:r>
            <a:r>
              <a:rPr lang="en-US" sz="2600" dirty="0" smtClean="0"/>
              <a:t> p &amp;&amp; (q &amp;&amp; r)</a:t>
            </a:r>
          </a:p>
          <a:p>
            <a:pPr lvl="1">
              <a:buNone/>
            </a:pPr>
            <a:r>
              <a:rPr lang="en-US" sz="2600" dirty="0" smtClean="0"/>
              <a:t>(p || q) || r </a:t>
            </a:r>
            <a:r>
              <a:rPr lang="en-US" sz="2600" dirty="0" smtClean="0">
                <a:sym typeface="Wingdings"/>
              </a:rPr>
              <a:t></a:t>
            </a:r>
            <a:r>
              <a:rPr lang="en-US" sz="2600" dirty="0" smtClean="0"/>
              <a:t> p || (q || r)</a:t>
            </a:r>
          </a:p>
          <a:p>
            <a:pPr lvl="0"/>
            <a:r>
              <a:rPr lang="bg-BG" sz="2600" b="1" i="1" dirty="0" smtClean="0"/>
              <a:t>Дистрибутивен закон</a:t>
            </a:r>
            <a:endParaRPr lang="en-US" sz="2600" dirty="0" smtClean="0"/>
          </a:p>
          <a:p>
            <a:pPr lvl="1">
              <a:buNone/>
            </a:pPr>
            <a:r>
              <a:rPr lang="en-US" sz="2600" dirty="0" smtClean="0"/>
              <a:t>(p || q) &amp;&amp; r </a:t>
            </a:r>
            <a:r>
              <a:rPr lang="en-US" sz="2600" dirty="0" smtClean="0">
                <a:sym typeface="Wingdings"/>
              </a:rPr>
              <a:t></a:t>
            </a:r>
            <a:r>
              <a:rPr lang="en-US" sz="2600" dirty="0" smtClean="0"/>
              <a:t> p &amp;&amp; r || q &amp;&amp; r</a:t>
            </a:r>
          </a:p>
          <a:p>
            <a:pPr lvl="1">
              <a:buNone/>
            </a:pPr>
            <a:r>
              <a:rPr lang="en-US" sz="2600" dirty="0" smtClean="0"/>
              <a:t>(p &amp;&amp; q) || r </a:t>
            </a:r>
            <a:r>
              <a:rPr lang="en-US" sz="2600" dirty="0" smtClean="0">
                <a:sym typeface="Wingdings"/>
              </a:rPr>
              <a:t></a:t>
            </a:r>
            <a:r>
              <a:rPr lang="en-US" sz="2600" dirty="0" smtClean="0"/>
              <a:t> (p || r) &amp;&amp; (q || r)</a:t>
            </a:r>
          </a:p>
          <a:p>
            <a:pPr lvl="0"/>
            <a:r>
              <a:rPr lang="bg-BG" sz="2600" b="1" i="1" dirty="0" smtClean="0"/>
              <a:t>Закони на де Морган</a:t>
            </a:r>
            <a:endParaRPr lang="en-US" sz="2600" dirty="0" smtClean="0"/>
          </a:p>
          <a:p>
            <a:pPr lvl="1">
              <a:buNone/>
            </a:pPr>
            <a:r>
              <a:rPr lang="en-US" sz="2600" dirty="0" smtClean="0"/>
              <a:t>!(p &amp;&amp; q) </a:t>
            </a:r>
            <a:r>
              <a:rPr lang="en-US" sz="2600" dirty="0" smtClean="0">
                <a:sym typeface="Wingdings"/>
              </a:rPr>
              <a:t></a:t>
            </a:r>
            <a:r>
              <a:rPr lang="en-US" sz="2600" dirty="0" smtClean="0"/>
              <a:t> !p || !q</a:t>
            </a:r>
          </a:p>
          <a:p>
            <a:pPr lvl="1">
              <a:buNone/>
            </a:pPr>
            <a:r>
              <a:rPr lang="en-US" sz="2600" dirty="0" smtClean="0"/>
              <a:t>!(p || q) </a:t>
            </a:r>
            <a:r>
              <a:rPr lang="en-US" sz="2600" dirty="0" smtClean="0">
                <a:sym typeface="Wingdings"/>
              </a:rPr>
              <a:t></a:t>
            </a:r>
            <a:r>
              <a:rPr lang="en-US" sz="2600" dirty="0" smtClean="0"/>
              <a:t> !p &amp;&amp; !q</a:t>
            </a:r>
          </a:p>
          <a:p>
            <a:pPr lvl="0"/>
            <a:r>
              <a:rPr lang="bg-BG" sz="2600" b="1" i="1" dirty="0" smtClean="0"/>
              <a:t>Закон за контрапозицията</a:t>
            </a:r>
            <a:endParaRPr lang="en-US" sz="2600" dirty="0" smtClean="0"/>
          </a:p>
          <a:p>
            <a:pPr lvl="1">
              <a:buNone/>
            </a:pPr>
            <a:r>
              <a:rPr lang="en-US" sz="2600" dirty="0" smtClean="0"/>
              <a:t>p </a:t>
            </a:r>
            <a:r>
              <a:rPr lang="en-US" sz="2600" dirty="0" smtClean="0">
                <a:sym typeface="Wingdings"/>
              </a:rPr>
              <a:t></a:t>
            </a:r>
            <a:r>
              <a:rPr lang="en-US" sz="2600" dirty="0" smtClean="0"/>
              <a:t> q </a:t>
            </a:r>
            <a:r>
              <a:rPr lang="en-US" sz="2600" dirty="0" smtClean="0">
                <a:sym typeface="Wingdings"/>
              </a:rPr>
              <a:t></a:t>
            </a:r>
            <a:r>
              <a:rPr lang="en-US" sz="2600" dirty="0" smtClean="0"/>
              <a:t> !q </a:t>
            </a:r>
            <a:r>
              <a:rPr lang="en-US" sz="2600" dirty="0" smtClean="0">
                <a:sym typeface="Wingdings"/>
              </a:rPr>
              <a:t></a:t>
            </a:r>
            <a:r>
              <a:rPr lang="en-US" sz="2600" dirty="0" smtClean="0"/>
              <a:t> !p</a:t>
            </a:r>
          </a:p>
          <a:p>
            <a:pPr lvl="0"/>
            <a:r>
              <a:rPr lang="bg-BG" sz="2600" b="1" i="1" dirty="0" smtClean="0"/>
              <a:t>Закон за изключеното трето</a:t>
            </a:r>
            <a:endParaRPr lang="en-US" sz="2600" dirty="0" smtClean="0"/>
          </a:p>
          <a:p>
            <a:pPr lvl="1">
              <a:buNone/>
            </a:pPr>
            <a:r>
              <a:rPr lang="en-US" sz="2600" dirty="0" smtClean="0"/>
              <a:t>p || !p </a:t>
            </a:r>
            <a:r>
              <a:rPr lang="en-US" sz="2600" dirty="0" smtClean="0">
                <a:sym typeface="Wingdings"/>
              </a:rPr>
              <a:t></a:t>
            </a:r>
            <a:r>
              <a:rPr lang="en-US" sz="2600" dirty="0" smtClean="0"/>
              <a:t> 1</a:t>
            </a:r>
          </a:p>
          <a:p>
            <a:pPr lvl="0"/>
            <a:r>
              <a:rPr lang="bg-BG" sz="2600" b="1" i="1" dirty="0" smtClean="0"/>
              <a:t>Закон за силогизма (транзитивност) </a:t>
            </a:r>
            <a:endParaRPr lang="en-US" sz="2600" dirty="0" smtClean="0"/>
          </a:p>
          <a:p>
            <a:pPr lvl="1">
              <a:buNone/>
            </a:pPr>
            <a:r>
              <a:rPr lang="en-US" sz="2600" dirty="0" smtClean="0"/>
              <a:t>(p </a:t>
            </a:r>
            <a:r>
              <a:rPr lang="en-US" sz="2600" dirty="0" smtClean="0">
                <a:sym typeface="Wingdings"/>
              </a:rPr>
              <a:t></a:t>
            </a:r>
            <a:r>
              <a:rPr lang="en-US" sz="2600" dirty="0" smtClean="0"/>
              <a:t> q) &amp;&amp; (q </a:t>
            </a:r>
            <a:r>
              <a:rPr lang="en-US" sz="2600" dirty="0" smtClean="0">
                <a:sym typeface="Wingdings"/>
              </a:rPr>
              <a:t></a:t>
            </a:r>
            <a:r>
              <a:rPr lang="en-US" sz="2600" dirty="0" smtClean="0"/>
              <a:t> p) </a:t>
            </a:r>
            <a:r>
              <a:rPr lang="en-US" sz="2600" dirty="0" smtClean="0">
                <a:sym typeface="Wingdings"/>
              </a:rPr>
              <a:t></a:t>
            </a:r>
            <a:r>
              <a:rPr lang="en-US" sz="2600" dirty="0" smtClean="0"/>
              <a:t> p ↔ 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0" y="513042"/>
            <a:ext cx="8229601" cy="1325563"/>
          </a:xfrm>
        </p:spPr>
        <p:txBody>
          <a:bodyPr>
            <a:normAutofit/>
          </a:bodyPr>
          <a:lstStyle/>
          <a:p>
            <a:r>
              <a:rPr lang="bg-BG" dirty="0" smtClean="0"/>
              <a:t>Доказателство на законите за съждителното смятане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5247"/>
            <a:ext cx="10515600" cy="3728010"/>
          </a:xfrm>
        </p:spPr>
        <p:txBody>
          <a:bodyPr/>
          <a:lstStyle/>
          <a:p>
            <a:r>
              <a:rPr lang="bg-BG" dirty="0" smtClean="0"/>
              <a:t>Законите за съждителното смятане могат лесно да бъдат доказани чрез използване на таблици за истинност, по следния начин: </a:t>
            </a:r>
          </a:p>
          <a:p>
            <a:pPr lvl="1"/>
            <a:r>
              <a:rPr lang="bg-BG" dirty="0" smtClean="0"/>
              <a:t>Първо е необходимо да се образуват всички възможни набори от стойности на двете логически променливи p и q. </a:t>
            </a:r>
          </a:p>
          <a:p>
            <a:pPr lvl="1"/>
            <a:r>
              <a:rPr lang="bg-BG" dirty="0" smtClean="0"/>
              <a:t>След това последователно се изчисляват и сравняват стойностите на левия и десния израз. </a:t>
            </a:r>
          </a:p>
          <a:p>
            <a:pPr lvl="1"/>
            <a:r>
              <a:rPr lang="bg-BG" dirty="0" smtClean="0"/>
              <a:t>Ако двата израза имат равни стойности за еднаквите стойности на променливите, можем да твърдим че законът е общовалиден.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4187"/>
            <a:ext cx="10515600" cy="304221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Логически съждения;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Булева алгебра</a:t>
            </a:r>
            <a:r>
              <a:rPr lang="en-US" dirty="0" smtClean="0"/>
              <a:t>;</a:t>
            </a:r>
            <a:endParaRPr lang="bg-BG" dirty="0" smtClean="0"/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Функции на една и две булеви променливи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</a:t>
            </a:r>
            <a:r>
              <a:rPr lang="bg-BG" dirty="0" smtClean="0"/>
              <a:t>оператори;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Логически изрази;</a:t>
            </a:r>
          </a:p>
          <a:p>
            <a:pPr marL="514350" indent="-514350">
              <a:buFont typeface="+mj-lt"/>
              <a:buAutoNum type="arabicPeriod"/>
            </a:pPr>
            <a:r>
              <a:rPr lang="bg-BG" smtClean="0"/>
              <a:t>Условен оператор.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00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Пример: Да се докаже законът на де Морган !(</a:t>
            </a:r>
            <a:r>
              <a:rPr lang="en-US" dirty="0" smtClean="0"/>
              <a:t>p</a:t>
            </a:r>
            <a:r>
              <a:rPr lang="bg-BG" dirty="0" smtClean="0"/>
              <a:t> &amp;&amp; </a:t>
            </a:r>
            <a:r>
              <a:rPr lang="en-US" dirty="0" smtClean="0"/>
              <a:t>q</a:t>
            </a:r>
            <a:r>
              <a:rPr lang="bg-BG" dirty="0" smtClean="0"/>
              <a:t>) </a:t>
            </a:r>
            <a:r>
              <a:rPr lang="en-US" dirty="0" smtClean="0">
                <a:sym typeface="Wingdings"/>
              </a:rPr>
              <a:t></a:t>
            </a:r>
            <a:r>
              <a:rPr lang="bg-BG" dirty="0" smtClean="0"/>
              <a:t> !</a:t>
            </a:r>
            <a:r>
              <a:rPr lang="en-US" dirty="0" smtClean="0"/>
              <a:t>p</a:t>
            </a:r>
            <a:r>
              <a:rPr lang="bg-BG" dirty="0" smtClean="0"/>
              <a:t> || !</a:t>
            </a:r>
            <a:r>
              <a:rPr lang="en-US" dirty="0" smtClean="0"/>
              <a:t>q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95824" y="2770093"/>
          <a:ext cx="8128001" cy="1524000"/>
        </p:xfrm>
        <a:graphic>
          <a:graphicData uri="http://schemas.openxmlformats.org/drawingml/2006/table">
            <a:tbl>
              <a:tblPr/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182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p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q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p &amp;&amp;q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!(p &amp;&amp;q)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!p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!q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</a:rPr>
                        <a:t>!p || !q</a:t>
                      </a:r>
                      <a:endParaRPr lang="en-US" sz="2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02588" cy="1325563"/>
          </a:xfrm>
        </p:spPr>
        <p:txBody>
          <a:bodyPr/>
          <a:lstStyle/>
          <a:p>
            <a:r>
              <a:rPr lang="bg-BG" dirty="0" smtClean="0"/>
              <a:t>Следствия от законите за съждителното смятане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1800"/>
            <a:ext cx="10515600" cy="4037293"/>
          </a:xfrm>
        </p:spPr>
        <p:txBody>
          <a:bodyPr>
            <a:normAutofit/>
          </a:bodyPr>
          <a:lstStyle/>
          <a:p>
            <a:pPr lvl="0"/>
            <a:r>
              <a:rPr lang="bg-BG" sz="2400" b="1" i="1" dirty="0" smtClean="0"/>
              <a:t>Закон за слепване </a:t>
            </a:r>
            <a:endParaRPr lang="en-US" sz="2400" dirty="0" smtClean="0"/>
          </a:p>
          <a:p>
            <a:pPr lvl="1">
              <a:buNone/>
            </a:pPr>
            <a:r>
              <a:rPr lang="en-US" dirty="0" smtClean="0"/>
              <a:t>p &amp;&amp; q || p &amp;&amp; !q </a:t>
            </a:r>
            <a:r>
              <a:rPr lang="en-US" dirty="0" smtClean="0">
                <a:sym typeface="Wingdings"/>
              </a:rPr>
              <a:t></a:t>
            </a:r>
            <a:r>
              <a:rPr lang="en-US" dirty="0" smtClean="0"/>
              <a:t> p</a:t>
            </a:r>
            <a:endParaRPr lang="bg-BG" dirty="0" smtClean="0"/>
          </a:p>
          <a:p>
            <a:pPr lvl="1">
              <a:buNone/>
            </a:pPr>
            <a:r>
              <a:rPr lang="en-US" dirty="0" smtClean="0"/>
              <a:t>(p || q) &amp;&amp; (p || !q) </a:t>
            </a:r>
            <a:r>
              <a:rPr lang="en-US" dirty="0" smtClean="0">
                <a:sym typeface="Wingdings"/>
              </a:rPr>
              <a:t></a:t>
            </a:r>
            <a:r>
              <a:rPr lang="en-US" dirty="0" smtClean="0"/>
              <a:t> p</a:t>
            </a:r>
          </a:p>
          <a:p>
            <a:pPr lvl="0"/>
            <a:r>
              <a:rPr lang="bg-BG" sz="2400" b="1" i="1" dirty="0" smtClean="0"/>
              <a:t>Закон за поглъщане </a:t>
            </a:r>
            <a:endParaRPr lang="en-US" sz="2400" dirty="0" smtClean="0"/>
          </a:p>
          <a:p>
            <a:pPr lvl="1">
              <a:buNone/>
            </a:pPr>
            <a:r>
              <a:rPr lang="en-US" dirty="0" smtClean="0"/>
              <a:t>p || (p &amp;&amp; q) </a:t>
            </a:r>
            <a:r>
              <a:rPr lang="en-US" dirty="0" smtClean="0">
                <a:sym typeface="Wingdings"/>
              </a:rPr>
              <a:t></a:t>
            </a:r>
            <a:r>
              <a:rPr lang="en-US" dirty="0" smtClean="0"/>
              <a:t> p </a:t>
            </a:r>
          </a:p>
          <a:p>
            <a:pPr lvl="1">
              <a:buNone/>
            </a:pPr>
            <a:r>
              <a:rPr lang="en-US" dirty="0" smtClean="0"/>
              <a:t>p &amp;&amp; (p || q) </a:t>
            </a:r>
            <a:r>
              <a:rPr lang="en-US" dirty="0" smtClean="0">
                <a:sym typeface="Wingdings"/>
              </a:rPr>
              <a:t></a:t>
            </a:r>
            <a:r>
              <a:rPr lang="en-US" dirty="0" smtClean="0"/>
              <a:t> p</a:t>
            </a:r>
          </a:p>
          <a:p>
            <a:pPr lvl="0"/>
            <a:r>
              <a:rPr lang="bg-BG" sz="2400" b="1" i="1" dirty="0" smtClean="0"/>
              <a:t>Закон за съкращаване </a:t>
            </a:r>
            <a:endParaRPr lang="en-US" sz="2400" dirty="0" smtClean="0"/>
          </a:p>
          <a:p>
            <a:pPr lvl="1">
              <a:buNone/>
            </a:pPr>
            <a:r>
              <a:rPr lang="en-US" dirty="0" smtClean="0"/>
              <a:t>p || (!p &amp;&amp; q) </a:t>
            </a:r>
            <a:r>
              <a:rPr lang="en-US" dirty="0" smtClean="0">
                <a:sym typeface="Wingdings"/>
              </a:rPr>
              <a:t></a:t>
            </a:r>
            <a:r>
              <a:rPr lang="en-US" dirty="0" smtClean="0"/>
              <a:t> p || q</a:t>
            </a:r>
          </a:p>
          <a:p>
            <a:pPr lvl="1">
              <a:buNone/>
            </a:pPr>
            <a:r>
              <a:rPr lang="en-US" dirty="0" smtClean="0"/>
              <a:t>p &amp;&amp; (!p || q) </a:t>
            </a:r>
            <a:r>
              <a:rPr lang="en-US" dirty="0" smtClean="0">
                <a:sym typeface="Wingdings"/>
              </a:rPr>
              <a:t></a:t>
            </a:r>
            <a:r>
              <a:rPr lang="en-US" dirty="0" smtClean="0"/>
              <a:t> p &amp;&amp; q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448800" cy="1325563"/>
          </a:xfrm>
        </p:spPr>
        <p:txBody>
          <a:bodyPr/>
          <a:lstStyle/>
          <a:p>
            <a:r>
              <a:rPr lang="bg-BG" dirty="0" smtClean="0"/>
              <a:t>Преобразуване на сложни изрази до по-прости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Законите на съждителното смятане и следствията могат да се използват за преобразуване на сложните изрази до по-прости.</a:t>
            </a:r>
            <a:endParaRPr lang="en-US" dirty="0" smtClean="0"/>
          </a:p>
          <a:p>
            <a:r>
              <a:rPr lang="bg-BG" b="1" dirty="0" smtClean="0"/>
              <a:t>Пример:</a:t>
            </a:r>
            <a:r>
              <a:rPr lang="bg-BG" dirty="0" smtClean="0"/>
              <a:t> Да се опрости изразът p || (</a:t>
            </a:r>
            <a:r>
              <a:rPr lang="en-US" dirty="0" smtClean="0"/>
              <a:t>p</a:t>
            </a:r>
            <a:r>
              <a:rPr lang="bg-BG" dirty="0" smtClean="0"/>
              <a:t> &amp;&amp; </a:t>
            </a:r>
            <a:r>
              <a:rPr lang="en-US" dirty="0" smtClean="0"/>
              <a:t>q</a:t>
            </a:r>
            <a:r>
              <a:rPr lang="bg-BG" dirty="0" smtClean="0"/>
              <a:t>).</a:t>
            </a:r>
          </a:p>
          <a:p>
            <a:endParaRPr lang="bg-BG" dirty="0" smtClean="0"/>
          </a:p>
          <a:p>
            <a:pPr>
              <a:buNone/>
            </a:pPr>
            <a:r>
              <a:rPr lang="en-US" dirty="0" smtClean="0"/>
              <a:t>p || (p &amp;&amp; q) </a:t>
            </a:r>
            <a:r>
              <a:rPr lang="bg-BG" dirty="0" smtClean="0"/>
              <a:t>=</a:t>
            </a:r>
          </a:p>
          <a:p>
            <a:pPr>
              <a:buNone/>
            </a:pPr>
            <a:r>
              <a:rPr lang="en-US" dirty="0" smtClean="0"/>
              <a:t>(p &amp;&amp; 1) || (p &amp;&amp; q) =</a:t>
            </a:r>
            <a:endParaRPr lang="bg-BG" dirty="0" smtClean="0"/>
          </a:p>
          <a:p>
            <a:pPr>
              <a:buNone/>
            </a:pPr>
            <a:r>
              <a:rPr lang="en-US" dirty="0" smtClean="0"/>
              <a:t>p &amp;&amp; (1 || q) =</a:t>
            </a:r>
            <a:endParaRPr lang="bg-BG" dirty="0" smtClean="0"/>
          </a:p>
          <a:p>
            <a:pPr>
              <a:buNone/>
            </a:pPr>
            <a:r>
              <a:rPr lang="en-US" dirty="0" smtClean="0"/>
              <a:t>p &amp;&amp; 1 =</a:t>
            </a:r>
            <a:endParaRPr lang="bg-BG" dirty="0" smtClean="0"/>
          </a:p>
          <a:p>
            <a:pPr>
              <a:buNone/>
            </a:pPr>
            <a:r>
              <a:rPr lang="en-US" dirty="0" smtClean="0"/>
              <a:t>p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 тип и </a:t>
            </a:r>
            <a:r>
              <a:rPr lang="bg-BG" dirty="0" smtClean="0"/>
              <a:t>литерали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Възможните стойности на </a:t>
            </a:r>
            <a:r>
              <a:rPr lang="bg-BG" b="1" dirty="0"/>
              <a:t>булевия тип </a:t>
            </a:r>
            <a:r>
              <a:rPr lang="en-US" b="1" dirty="0" smtClean="0"/>
              <a:t>bool </a:t>
            </a:r>
            <a:r>
              <a:rPr lang="bg-BG" dirty="0" smtClean="0"/>
              <a:t>са </a:t>
            </a:r>
            <a:r>
              <a:rPr lang="bg-BG" b="1" dirty="0"/>
              <a:t>литералите </a:t>
            </a:r>
            <a:r>
              <a:rPr lang="en-US" b="1" dirty="0"/>
              <a:t>true</a:t>
            </a:r>
            <a:r>
              <a:rPr lang="bg-BG" b="1" dirty="0"/>
              <a:t> (истина) и </a:t>
            </a:r>
            <a:r>
              <a:rPr lang="en-US" b="1" dirty="0"/>
              <a:t>false</a:t>
            </a:r>
            <a:r>
              <a:rPr lang="bg-BG" b="1" dirty="0"/>
              <a:t> (лъжа</a:t>
            </a:r>
            <a:r>
              <a:rPr lang="bg-BG" b="1" dirty="0" smtClean="0"/>
              <a:t>).</a:t>
            </a:r>
            <a:endParaRPr lang="en-US" b="1" dirty="0" smtClean="0"/>
          </a:p>
          <a:p>
            <a:r>
              <a:rPr lang="bg-BG" dirty="0" smtClean="0"/>
              <a:t>В </a:t>
            </a:r>
            <a:r>
              <a:rPr lang="en-US" dirty="0" smtClean="0"/>
              <a:t>C++</a:t>
            </a:r>
            <a:r>
              <a:rPr lang="bg-BG" dirty="0" smtClean="0"/>
              <a:t> всеки израз със стойност 0 се приема за </a:t>
            </a:r>
            <a:r>
              <a:rPr lang="en-US" dirty="0" smtClean="0"/>
              <a:t>false</a:t>
            </a:r>
            <a:r>
              <a:rPr lang="bg-BG" dirty="0" smtClean="0"/>
              <a:t>, и всеки израз с различна от </a:t>
            </a:r>
            <a:r>
              <a:rPr lang="en-US" dirty="0" smtClean="0"/>
              <a:t>0 </a:t>
            </a:r>
            <a:r>
              <a:rPr lang="bg-BG" dirty="0" smtClean="0"/>
              <a:t>стойност се приема за </a:t>
            </a:r>
            <a:r>
              <a:rPr lang="en-US" dirty="0" smtClean="0"/>
              <a:t>true.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b;</a:t>
            </a: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50;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16" y="4419637"/>
            <a:ext cx="2954414" cy="113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57639"/>
              </p:ext>
            </p:extLst>
          </p:nvPr>
        </p:nvGraphicFramePr>
        <p:xfrm>
          <a:off x="1533534" y="3429000"/>
          <a:ext cx="5308582" cy="21116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100075"/>
                <a:gridCol w="3208507"/>
              </a:tblGrid>
              <a:tr h="4223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Оператор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Име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223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Логическо 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3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Логическо ИЛИ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3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Отрицание </a:t>
                      </a:r>
                      <a:r>
                        <a:rPr lang="bg-BG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– </a:t>
                      </a:r>
                      <a:r>
                        <a:rPr lang="bg-BG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3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^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Изключващо ИЛИ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09037" y="1690688"/>
            <a:ext cx="10515600" cy="1568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Операндите на </a:t>
            </a:r>
            <a:r>
              <a:rPr lang="bg-BG" dirty="0" smtClean="0"/>
              <a:t>логическите оператори са логически стойности (изрази, които имат логическа стойност), </a:t>
            </a:r>
            <a:r>
              <a:rPr lang="bg-BG" dirty="0"/>
              <a:t>резултатът също е </a:t>
            </a:r>
            <a:r>
              <a:rPr lang="bg-BG" dirty="0" smtClean="0"/>
              <a:t>логическа стойност.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90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Таблица на истинност на логическо 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04" y="3884611"/>
            <a:ext cx="10515600" cy="22029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b="1" dirty="0"/>
              <a:t>Пример за логическо И: </a:t>
            </a:r>
            <a:endParaRPr lang="bg-BG" dirty="0"/>
          </a:p>
          <a:p>
            <a:r>
              <a:rPr lang="bg-BG" i="1" dirty="0"/>
              <a:t>До участие в конкурс се допускат лица, които са навършили 16 години и представят автобиография (CV).</a:t>
            </a:r>
            <a:endParaRPr lang="bg-BG" dirty="0"/>
          </a:p>
          <a:p>
            <a:r>
              <a:rPr lang="bg-BG" dirty="0"/>
              <a:t>За да участва конкретен човек (Иван) в конкурса трябва да удовлетворява едновременно и двете условия.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523457"/>
              </p:ext>
            </p:extLst>
          </p:nvPr>
        </p:nvGraphicFramePr>
        <p:xfrm>
          <a:off x="2476922" y="1809749"/>
          <a:ext cx="3850782" cy="1524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38248"/>
                <a:gridCol w="990041"/>
                <a:gridCol w="1922493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&amp;&amp; b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4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Таблица на истинност на логическо ИЛИ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04" y="3522133"/>
            <a:ext cx="10515600" cy="23791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b="1" dirty="0"/>
              <a:t>Пример за логическо ИЛИ:</a:t>
            </a:r>
            <a:endParaRPr lang="bg-BG" dirty="0"/>
          </a:p>
          <a:p>
            <a:r>
              <a:rPr lang="bg-BG" i="1" dirty="0"/>
              <a:t>За участие в състезание се допускат лица, които са навършили 12 години или са с придружител.</a:t>
            </a:r>
            <a:endParaRPr lang="bg-BG" dirty="0"/>
          </a:p>
          <a:p>
            <a:r>
              <a:rPr lang="bg-BG" dirty="0"/>
              <a:t>Достатъчно е само едно от условията да е изпълнено, за да се допусне Иван до конкурса:</a:t>
            </a:r>
          </a:p>
          <a:p>
            <a:pPr lvl="1"/>
            <a:r>
              <a:rPr lang="bg-BG" dirty="0"/>
              <a:t>да е по-голям от 12 г.;</a:t>
            </a:r>
          </a:p>
          <a:p>
            <a:pPr lvl="1"/>
            <a:r>
              <a:rPr lang="bg-BG" dirty="0"/>
              <a:t>да е с придружител;</a:t>
            </a:r>
          </a:p>
          <a:p>
            <a:pPr lvl="1"/>
            <a:r>
              <a:rPr lang="bg-BG" dirty="0"/>
              <a:t>може да са изпълнени и двете условия едновременно – по-голям от 12 г. и с придружител.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06277"/>
              </p:ext>
            </p:extLst>
          </p:nvPr>
        </p:nvGraphicFramePr>
        <p:xfrm>
          <a:off x="2688588" y="1843616"/>
          <a:ext cx="3850782" cy="1524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38248"/>
                <a:gridCol w="990041"/>
                <a:gridCol w="1922493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</a:t>
                      </a:r>
                      <a:r>
                        <a:rPr lang="en-US" sz="2000" b="1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|| </a:t>
                      </a:r>
                      <a:r>
                        <a:rPr lang="en-US" sz="20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5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Таблица на истинност на логическо отрицание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904" y="3522133"/>
            <a:ext cx="10515600" cy="23791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b="1" dirty="0"/>
              <a:t>Пример за логическо отрицание:</a:t>
            </a:r>
            <a:endParaRPr lang="bg-BG" dirty="0"/>
          </a:p>
          <a:p>
            <a:r>
              <a:rPr lang="bg-BG" i="1" dirty="0"/>
              <a:t>За участие в конкурс се допускат лица, които не са по-малки от 12 г.</a:t>
            </a:r>
            <a:endParaRPr lang="bg-BG" dirty="0"/>
          </a:p>
          <a:p>
            <a:r>
              <a:rPr lang="bg-BG" dirty="0"/>
              <a:t>Отричаме (не допускаме) участието на хора по-малки от 12 г.</a:t>
            </a:r>
          </a:p>
          <a:p>
            <a:r>
              <a:rPr lang="bg-BG" dirty="0"/>
              <a:t>Понякога може да се избегне отрицание: В примера, може да се изисква лицата да са по-големи от 12 г. т.е.</a:t>
            </a:r>
            <a:r>
              <a:rPr lang="bg-BG" b="1" i="1" dirty="0"/>
              <a:t> !(&lt;12г.) е равносилно на (&gt;12г.)</a:t>
            </a:r>
            <a:r>
              <a:rPr lang="bg-BG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09207"/>
              </p:ext>
            </p:extLst>
          </p:nvPr>
        </p:nvGraphicFramePr>
        <p:xfrm>
          <a:off x="2849234" y="1927384"/>
          <a:ext cx="2677182" cy="9144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74033"/>
                <a:gridCol w="1403149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!a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0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на истинност на </a:t>
            </a:r>
            <a:r>
              <a:rPr lang="bg-BG" dirty="0" smtClean="0"/>
              <a:t>изключващо ИЛИ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634205"/>
              </p:ext>
            </p:extLst>
          </p:nvPr>
        </p:nvGraphicFramePr>
        <p:xfrm>
          <a:off x="2488333" y="1986228"/>
          <a:ext cx="4285868" cy="13716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60801"/>
                <a:gridCol w="1295400"/>
                <a:gridCol w="1829667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^ b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false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4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Логически изрази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dirty="0" smtClean="0"/>
              <a:t>В логическият израз участват един или повече логически оператори.</a:t>
            </a:r>
          </a:p>
          <a:p>
            <a:r>
              <a:rPr lang="bg-BG" dirty="0" smtClean="0"/>
              <a:t>Всеки от операторите има различен приоритет – първо се прилага логическото отрицание, след това И, и накрая ИЛИ.</a:t>
            </a:r>
          </a:p>
          <a:p>
            <a:r>
              <a:rPr lang="bg-BG" dirty="0" smtClean="0"/>
              <a:t>Ако искаме да променяме приоритета, използваме скоби, изразите в които се изчисляват с най голям приоритет.</a:t>
            </a:r>
          </a:p>
          <a:p>
            <a:r>
              <a:rPr lang="bg-BG" dirty="0" smtClean="0"/>
              <a:t>Еквивалентни, например са изразите 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bg-BG" dirty="0" smtClean="0"/>
              <a:t>!а </a:t>
            </a:r>
            <a:r>
              <a:rPr lang="en-US" dirty="0"/>
              <a:t>&amp;&amp; </a:t>
            </a:r>
            <a:r>
              <a:rPr lang="en-US" dirty="0" smtClean="0"/>
              <a:t>b </a:t>
            </a:r>
            <a:r>
              <a:rPr lang="en-US" dirty="0"/>
              <a:t>|| </a:t>
            </a:r>
            <a:r>
              <a:rPr lang="en-US" dirty="0" smtClean="0"/>
              <a:t>c </a:t>
            </a:r>
            <a:r>
              <a:rPr lang="bg-BG" dirty="0" smtClean="0"/>
              <a:t>    и     </a:t>
            </a:r>
            <a:r>
              <a:rPr lang="bg-BG" dirty="0"/>
              <a:t>((!а) </a:t>
            </a:r>
            <a:r>
              <a:rPr lang="en-US" dirty="0"/>
              <a:t>&amp;&amp; b</a:t>
            </a:r>
            <a:r>
              <a:rPr lang="bg-BG" dirty="0"/>
              <a:t>)</a:t>
            </a:r>
            <a:r>
              <a:rPr lang="en-US" dirty="0"/>
              <a:t> || </a:t>
            </a:r>
            <a:r>
              <a:rPr lang="en-US" dirty="0" smtClean="0"/>
              <a:t>c</a:t>
            </a:r>
            <a:r>
              <a:rPr lang="bg-BG" dirty="0" smtClean="0"/>
              <a:t>, </a:t>
            </a:r>
          </a:p>
          <a:p>
            <a:pPr marL="0" indent="0">
              <a:buNone/>
            </a:pPr>
            <a:r>
              <a:rPr lang="bg-BG" dirty="0" smtClean="0"/>
              <a:t>но съвсем друг смисъл имат напр.,</a:t>
            </a:r>
          </a:p>
          <a:p>
            <a:pPr marL="0" indent="0">
              <a:buNone/>
            </a:pPr>
            <a:r>
              <a:rPr lang="bg-BG" dirty="0" smtClean="0"/>
              <a:t>	!(а </a:t>
            </a:r>
            <a:r>
              <a:rPr lang="en-US" dirty="0"/>
              <a:t>&amp;&amp; b || </a:t>
            </a:r>
            <a:r>
              <a:rPr lang="en-US" dirty="0" smtClean="0"/>
              <a:t>c</a:t>
            </a:r>
            <a:r>
              <a:rPr lang="bg-BG" dirty="0" smtClean="0"/>
              <a:t>), !(а </a:t>
            </a:r>
            <a:r>
              <a:rPr lang="en-US" dirty="0"/>
              <a:t>&amp;&amp; </a:t>
            </a:r>
            <a:r>
              <a:rPr lang="en-US" dirty="0" smtClean="0"/>
              <a:t>b</a:t>
            </a:r>
            <a:r>
              <a:rPr lang="bg-BG" dirty="0" smtClean="0"/>
              <a:t>)</a:t>
            </a:r>
            <a:r>
              <a:rPr lang="en-US" dirty="0" smtClean="0"/>
              <a:t> </a:t>
            </a:r>
            <a:r>
              <a:rPr lang="en-US" dirty="0"/>
              <a:t>|| </a:t>
            </a:r>
            <a:r>
              <a:rPr lang="en-US" dirty="0" smtClean="0"/>
              <a:t>c</a:t>
            </a:r>
            <a:r>
              <a:rPr lang="bg-BG" dirty="0" smtClean="0"/>
              <a:t>, </a:t>
            </a:r>
            <a:r>
              <a:rPr lang="bg-BG" dirty="0"/>
              <a:t>!а </a:t>
            </a:r>
            <a:r>
              <a:rPr lang="en-US" dirty="0"/>
              <a:t>&amp;&amp; </a:t>
            </a:r>
            <a:r>
              <a:rPr lang="bg-BG" dirty="0" smtClean="0"/>
              <a:t>(</a:t>
            </a:r>
            <a:r>
              <a:rPr lang="en-US" dirty="0" smtClean="0"/>
              <a:t>b </a:t>
            </a:r>
            <a:r>
              <a:rPr lang="en-US" dirty="0"/>
              <a:t>|| </a:t>
            </a:r>
            <a:r>
              <a:rPr lang="en-US" dirty="0" smtClean="0"/>
              <a:t>c</a:t>
            </a:r>
            <a:r>
              <a:rPr lang="bg-BG" dirty="0" smtClean="0"/>
              <a:t>)</a:t>
            </a:r>
            <a:r>
              <a:rPr lang="en-US" dirty="0" smtClean="0"/>
              <a:t> </a:t>
            </a:r>
            <a:endParaRPr lang="bg-BG" dirty="0" smtClean="0"/>
          </a:p>
          <a:p>
            <a:r>
              <a:rPr lang="bg-BG" dirty="0" smtClean="0"/>
              <a:t>Логическите изрази се изчисляват отляво надясно, и може в процеса на изпълнение да не се изчислят докрай. Напр. </a:t>
            </a:r>
            <a:r>
              <a:rPr lang="bg-BG" dirty="0"/>
              <a:t>няма смисъл да се изчислява </a:t>
            </a:r>
            <a:r>
              <a:rPr lang="bg-BG" dirty="0" smtClean="0"/>
              <a:t>под-израза </a:t>
            </a:r>
            <a:r>
              <a:rPr lang="bg-BG" dirty="0"/>
              <a:t>в </a:t>
            </a:r>
            <a:r>
              <a:rPr lang="bg-BG" dirty="0" smtClean="0"/>
              <a:t>скобите ако е пресметнато, че първата част е  </a:t>
            </a:r>
            <a:r>
              <a:rPr lang="en-US" dirty="0" smtClean="0"/>
              <a:t>true</a:t>
            </a:r>
            <a:r>
              <a:rPr lang="bg-BG" dirty="0" smtClean="0"/>
              <a:t> (може да не е литерал)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true</a:t>
            </a:r>
            <a:r>
              <a:rPr lang="bg-BG" dirty="0" smtClean="0"/>
              <a:t> </a:t>
            </a:r>
            <a:r>
              <a:rPr lang="en-US" dirty="0" smtClean="0"/>
              <a:t>|| (a || b &amp;&amp; c…)</a:t>
            </a:r>
            <a:endParaRPr lang="bg-BG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bg-BG" dirty="0" smtClean="0"/>
              <a:t>Ако първата част е </a:t>
            </a:r>
            <a:r>
              <a:rPr lang="en-US" dirty="0" smtClean="0"/>
              <a:t>false</a:t>
            </a:r>
            <a:r>
              <a:rPr lang="bg-BG" dirty="0" smtClean="0"/>
              <a:t>, ще се наложи да се изчисли и останалата част от израза.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8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Булева алгебра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4906"/>
            <a:ext cx="4903694" cy="2827057"/>
          </a:xfrm>
        </p:spPr>
        <p:txBody>
          <a:bodyPr/>
          <a:lstStyle/>
          <a:p>
            <a:r>
              <a:rPr lang="bg-BG" dirty="0" smtClean="0"/>
              <a:t>Джордж Бул, английски учител по математика</a:t>
            </a:r>
            <a:r>
              <a:rPr lang="en-US" dirty="0" smtClean="0"/>
              <a:t>, </a:t>
            </a:r>
            <a:r>
              <a:rPr lang="bg-BG" dirty="0" smtClean="0"/>
              <a:t>1847г.</a:t>
            </a:r>
            <a:endParaRPr lang="en-US" dirty="0" smtClean="0"/>
          </a:p>
          <a:p>
            <a:r>
              <a:rPr lang="bg-BG" dirty="0" smtClean="0"/>
              <a:t>Опит за формализиране на логиката с цел въвеждане и използване на алгебрични методи в логиката.</a:t>
            </a:r>
            <a:endParaRPr lang="en-US" dirty="0"/>
          </a:p>
        </p:txBody>
      </p:sp>
      <p:pic>
        <p:nvPicPr>
          <p:cNvPr id="4" name="Picture 3" descr="George_Boo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8305" y="1470032"/>
            <a:ext cx="3496235" cy="4279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7376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Функция за оценяване дали участник отговаря на условията за участие: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 участие в състезание се допускат лица, които са навършили 12 години или са с придружител.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Параметри са възраст и "има ли придружител</a:t>
            </a:r>
            <a:r>
              <a:rPr lang="ru-R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?".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have_companion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bg-B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bg-BG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=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12 ||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have_companion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приет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придружител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have_companion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 -&gt; 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bg-B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bg-BG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setlocale(</a:t>
            </a:r>
            <a:r>
              <a:rPr lang="ru-RU" sz="1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"bg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 = 15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задаване на стойности за </a:t>
            </a:r>
            <a:r>
              <a:rPr lang="ru-R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участник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have_companion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accept(age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have_companion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проверка</a:t>
            </a:r>
            <a:endParaRPr lang="bg-BG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може и без променливи в основната програма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accept(11,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bg-BG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accept(9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bg-BG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781" y="4447168"/>
            <a:ext cx="3695238" cy="8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Условен оператор </a:t>
            </a:r>
            <a:r>
              <a:rPr lang="bg-BG" dirty="0" smtClean="0"/>
              <a:t>?: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Чрез тройния условен оператор ?: се изчислява един от два възможни израза, в зависимост от истинността на някакво логическо условие.</a:t>
            </a:r>
          </a:p>
          <a:p>
            <a:r>
              <a:rPr lang="bg-BG" b="1" dirty="0"/>
              <a:t>Синтаксисът</a:t>
            </a:r>
            <a:r>
              <a:rPr lang="bg-BG" dirty="0"/>
              <a:t> на тройния оператор е следният:</a:t>
            </a:r>
          </a:p>
          <a:p>
            <a:pPr marL="0" indent="0">
              <a:buNone/>
            </a:pPr>
            <a:r>
              <a:rPr lang="bg-BG" dirty="0" smtClean="0"/>
              <a:t>	</a:t>
            </a:r>
            <a:r>
              <a:rPr lang="bg-BG" b="1" dirty="0"/>
              <a:t>&lt;логическо условие&gt; ? &lt;израз_</a:t>
            </a:r>
            <a:r>
              <a:rPr lang="en-US" b="1" dirty="0"/>
              <a:t>true</a:t>
            </a:r>
            <a:r>
              <a:rPr lang="bg-BG" b="1" dirty="0"/>
              <a:t>&gt; : &lt;израз_</a:t>
            </a:r>
            <a:r>
              <a:rPr lang="en-US" b="1" dirty="0"/>
              <a:t>false</a:t>
            </a:r>
            <a:r>
              <a:rPr lang="bg-BG" b="1" dirty="0"/>
              <a:t>&gt;;</a:t>
            </a:r>
          </a:p>
          <a:p>
            <a:r>
              <a:rPr lang="bg-BG" dirty="0"/>
              <a:t>Първият операнд е логическо условие. Другите два операнда са изрази, чийто резултатен тип обикновено е един и същ (но това не е задължително). Ако логическото условие има стойност </a:t>
            </a:r>
            <a:r>
              <a:rPr lang="en-US" dirty="0"/>
              <a:t>true</a:t>
            </a:r>
            <a:r>
              <a:rPr lang="bg-BG" dirty="0"/>
              <a:t>, оператора връща като резултат стойността на израза след ?, иначе – израза след :.</a:t>
            </a:r>
          </a:p>
          <a:p>
            <a:r>
              <a:rPr lang="bg-BG" dirty="0"/>
              <a:t>Когато резултатът от изпълнението на условния оператор се присвоява на променлива, двата израза трябва са от тип, съвместим с типа на променливата</a:t>
            </a:r>
            <a:r>
              <a:rPr lang="bg-BG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752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Подобрение на примера (с условен оператор)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Функция за оценяване дали участник отговаря на условията за участие: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 участие в състезание се допускат лица, които са навършили 12 години или са с придружител.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Параметри са </a:t>
            </a:r>
            <a:r>
              <a:rPr lang="bg-BG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име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ru-R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възраст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ru-R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"има ли придружител?".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testPerson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have_companion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accept =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12 || 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have_companion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=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(accept ?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bg-BG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може да участва в конкурса. Възраст: 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bg-BG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bg-BG" sz="10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bg-B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to_string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 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Придружител: 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have_companion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да"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"не"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bg-BG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"."</a:t>
            </a:r>
            <a:r>
              <a:rPr lang="bg-BG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</a:t>
            </a:r>
            <a:r>
              <a:rPr lang="en-US" sz="1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457200" lvl="1" indent="0">
              <a:buNone/>
            </a:pP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bg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bg-BG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testPerson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Иван"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12,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testPerson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Мария"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12,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testPerson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bg-BG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Петър"</a:t>
            </a: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bg-BG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40" y="4622873"/>
            <a:ext cx="6793651" cy="11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9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Логически съждения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3201"/>
            <a:ext cx="10515600" cy="3929716"/>
          </a:xfrm>
        </p:spPr>
        <p:txBody>
          <a:bodyPr/>
          <a:lstStyle/>
          <a:p>
            <a:r>
              <a:rPr lang="bg-BG" dirty="0" smtClean="0"/>
              <a:t>Основен обект на изследване в булевата алгебра са </a:t>
            </a:r>
            <a:r>
              <a:rPr lang="bg-BG" b="1" dirty="0" smtClean="0"/>
              <a:t>логическите съждения</a:t>
            </a:r>
            <a:r>
              <a:rPr lang="en-US" b="1" dirty="0" smtClean="0"/>
              <a:t>.</a:t>
            </a:r>
          </a:p>
          <a:p>
            <a:r>
              <a:rPr lang="bg-BG" b="1" dirty="0" smtClean="0"/>
              <a:t>Съждение</a:t>
            </a:r>
            <a:r>
              <a:rPr lang="bg-BG" dirty="0" smtClean="0"/>
              <a:t> - твърдение, което може да се оцени като </a:t>
            </a:r>
            <a:r>
              <a:rPr lang="bg-BG" b="1" dirty="0" smtClean="0"/>
              <a:t>истина</a:t>
            </a:r>
            <a:r>
              <a:rPr lang="bg-BG" dirty="0" smtClean="0"/>
              <a:t> (</a:t>
            </a:r>
            <a:r>
              <a:rPr lang="en-US" dirty="0" smtClean="0"/>
              <a:t>true</a:t>
            </a:r>
            <a:r>
              <a:rPr lang="bg-BG" dirty="0" smtClean="0"/>
              <a:t>, 1) или </a:t>
            </a:r>
            <a:r>
              <a:rPr lang="bg-BG" b="1" dirty="0" smtClean="0"/>
              <a:t>лъжа</a:t>
            </a:r>
            <a:r>
              <a:rPr lang="bg-BG" dirty="0" smtClean="0"/>
              <a:t> (</a:t>
            </a:r>
            <a:r>
              <a:rPr lang="en-US" dirty="0" smtClean="0"/>
              <a:t>false</a:t>
            </a:r>
            <a:r>
              <a:rPr lang="bg-BG" dirty="0" smtClean="0"/>
              <a:t>, 0).</a:t>
            </a:r>
          </a:p>
          <a:p>
            <a:r>
              <a:rPr lang="bg-BG" b="1" dirty="0" smtClean="0"/>
              <a:t>Примери:</a:t>
            </a:r>
            <a:r>
              <a:rPr lang="bg-BG" dirty="0" smtClean="0"/>
              <a:t> </a:t>
            </a:r>
          </a:p>
          <a:p>
            <a:pPr lvl="1"/>
            <a:r>
              <a:rPr lang="bg-BG" dirty="0" smtClean="0"/>
              <a:t>„България е държава” е съждение, което има стойност истина.</a:t>
            </a:r>
          </a:p>
          <a:p>
            <a:pPr lvl="1"/>
            <a:r>
              <a:rPr lang="bg-BG" dirty="0" smtClean="0"/>
              <a:t>„България е континент” е съждение, със стойност лъжа.</a:t>
            </a:r>
          </a:p>
          <a:p>
            <a:pPr lvl="1"/>
            <a:r>
              <a:rPr lang="bg-BG" dirty="0" smtClean="0"/>
              <a:t>„Къде се намира България?” и „Само ако можех да спечеля 1 милион лева от тотото!” не са съждения.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Предикати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0095"/>
            <a:ext cx="10515600" cy="3620434"/>
          </a:xfrm>
        </p:spPr>
        <p:txBody>
          <a:bodyPr/>
          <a:lstStyle/>
          <a:p>
            <a:r>
              <a:rPr lang="bg-BG" b="1" dirty="0" smtClean="0"/>
              <a:t>Предикат - </a:t>
            </a:r>
            <a:r>
              <a:rPr lang="bg-BG" dirty="0" smtClean="0"/>
              <a:t>съждение, което в определен момент не може да бъде оценено като истина или лъжа.</a:t>
            </a:r>
          </a:p>
          <a:p>
            <a:r>
              <a:rPr lang="bg-BG" b="1" dirty="0" smtClean="0"/>
              <a:t>Пример за предикат</a:t>
            </a:r>
            <a:r>
              <a:rPr lang="bg-BG" dirty="0" smtClean="0"/>
              <a:t>: „Числото x е четно” </a:t>
            </a:r>
          </a:p>
          <a:p>
            <a:pPr lvl="1"/>
            <a:r>
              <a:rPr lang="bg-BG" dirty="0" smtClean="0"/>
              <a:t>Ние не знаем кое е числото x, затова не можем да определим дали е четно или нечетно. </a:t>
            </a:r>
          </a:p>
          <a:p>
            <a:pPr lvl="1"/>
            <a:r>
              <a:rPr lang="bg-BG" dirty="0" smtClean="0"/>
              <a:t>При зададена конкретна стойност на променливата x, напр. x = 20, изречението „Числото 20 е четно” става съждение, което може да се оцени като вярно.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Прости и съставни съждения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/>
              <a:t>Просто съждение</a:t>
            </a:r>
            <a:r>
              <a:rPr lang="bg-BG" dirty="0" smtClean="0"/>
              <a:t> - съждение, което се формулира чрез просто изречение и утвърждава или отрича един признак.</a:t>
            </a:r>
          </a:p>
          <a:p>
            <a:pPr lvl="1"/>
            <a:r>
              <a:rPr lang="bg-BG" b="1" dirty="0" smtClean="0"/>
              <a:t>Пример</a:t>
            </a:r>
            <a:r>
              <a:rPr lang="bg-BG" dirty="0" smtClean="0"/>
              <a:t>: „Земята е кръгла”</a:t>
            </a:r>
          </a:p>
          <a:p>
            <a:r>
              <a:rPr lang="bg-BG" b="1" dirty="0" smtClean="0"/>
              <a:t>Съставно съждение</a:t>
            </a:r>
            <a:r>
              <a:rPr lang="bg-BG" dirty="0" smtClean="0"/>
              <a:t> – състои се от две или повече прости съждения. Конструира се с помощта на логически съюзи и словосъчетания – „не”, „и”, „или”, „ако ... то”, „тогава и само тогава, когато” и т.н. </a:t>
            </a:r>
          </a:p>
          <a:p>
            <a:pPr lvl="1"/>
            <a:r>
              <a:rPr lang="bg-BG" b="1" dirty="0" smtClean="0"/>
              <a:t>Пример</a:t>
            </a:r>
            <a:r>
              <a:rPr lang="bg-BG" dirty="0" smtClean="0"/>
              <a:t>: „Земята е кръгла и Луната се върти около Земята”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Логически променливи и функции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5136776"/>
          </a:xfrm>
        </p:spPr>
        <p:txBody>
          <a:bodyPr>
            <a:normAutofit/>
          </a:bodyPr>
          <a:lstStyle/>
          <a:p>
            <a:r>
              <a:rPr lang="bg-BG" b="1" dirty="0" smtClean="0"/>
              <a:t>Логически константи</a:t>
            </a:r>
            <a:r>
              <a:rPr lang="bg-BG" dirty="0" smtClean="0"/>
              <a:t> – 0 и 1.</a:t>
            </a:r>
          </a:p>
          <a:p>
            <a:r>
              <a:rPr lang="bg-BG" b="1" dirty="0" smtClean="0"/>
              <a:t>Логическа променлива</a:t>
            </a:r>
            <a:r>
              <a:rPr lang="bg-BG" dirty="0" smtClean="0"/>
              <a:t> - величина, която може да приема различни стойности във времето – 0 или 1.</a:t>
            </a:r>
          </a:p>
          <a:p>
            <a:r>
              <a:rPr lang="bg-BG" b="1" dirty="0" smtClean="0"/>
              <a:t>Логическа (булева) функция</a:t>
            </a:r>
            <a:r>
              <a:rPr lang="bg-BG" dirty="0" smtClean="0"/>
              <a:t> - функция, чиято стойност зависи от краен брой логически променливи.</a:t>
            </a:r>
          </a:p>
          <a:p>
            <a:pPr lvl="1"/>
            <a:r>
              <a:rPr lang="bg-BG" dirty="0" smtClean="0"/>
              <a:t>Множеството от конкретни стойности на променливите на дадена логическа функция се нарича </a:t>
            </a:r>
            <a:r>
              <a:rPr lang="bg-BG" b="1" dirty="0" smtClean="0"/>
              <a:t>набор.</a:t>
            </a:r>
          </a:p>
          <a:p>
            <a:pPr lvl="1"/>
            <a:r>
              <a:rPr lang="bg-BG" dirty="0" smtClean="0"/>
              <a:t>Една логическа функция може да се дефинира по няколко начина - </a:t>
            </a:r>
            <a:r>
              <a:rPr lang="bg-BG" b="1" dirty="0" smtClean="0"/>
              <a:t>словесно</a:t>
            </a:r>
            <a:r>
              <a:rPr lang="bg-BG" dirty="0" smtClean="0"/>
              <a:t> (чрез текст), </a:t>
            </a:r>
            <a:r>
              <a:rPr lang="bg-BG" b="1" dirty="0" smtClean="0"/>
              <a:t>таблично</a:t>
            </a:r>
            <a:r>
              <a:rPr lang="bg-BG" dirty="0" smtClean="0"/>
              <a:t> (чрез таблици на истинност), </a:t>
            </a:r>
            <a:r>
              <a:rPr lang="bg-BG" b="1" dirty="0" smtClean="0"/>
              <a:t>аналитично</a:t>
            </a:r>
            <a:r>
              <a:rPr lang="bg-BG" dirty="0" smtClean="0"/>
              <a:t> (чрез формула) или </a:t>
            </a:r>
            <a:r>
              <a:rPr lang="bg-BG" b="1" dirty="0" smtClean="0"/>
              <a:t>графично</a:t>
            </a:r>
            <a:r>
              <a:rPr lang="bg-BG" dirty="0" smtClean="0"/>
              <a:t> (чрез графика).</a:t>
            </a:r>
          </a:p>
          <a:p>
            <a:pPr lvl="1"/>
            <a:r>
              <a:rPr lang="bg-BG" b="1" dirty="0" smtClean="0"/>
              <a:t>Табличното представяне</a:t>
            </a:r>
            <a:r>
              <a:rPr lang="bg-BG" dirty="0" smtClean="0"/>
              <a:t> на булева функция изисква явно задаване на всевъзможните набори от допустими стойности на променливите, и съответната стойност на функцията.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Функции на една булева променлива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12" y="1546412"/>
            <a:ext cx="10824882" cy="3442447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Брой на възможните набори – два;</a:t>
            </a:r>
          </a:p>
          <a:p>
            <a:r>
              <a:rPr lang="bg-BG" dirty="0" smtClean="0"/>
              <a:t>Брой на функциите – четири.</a:t>
            </a:r>
          </a:p>
          <a:p>
            <a:pPr lvl="1"/>
            <a:r>
              <a:rPr lang="bg-BG" b="1" dirty="0" smtClean="0"/>
              <a:t>Идентитетът </a:t>
            </a:r>
            <a:r>
              <a:rPr lang="bg-BG" dirty="0" smtClean="0"/>
              <a:t>е функция, която повтаря стойностите на променливата величина. </a:t>
            </a:r>
          </a:p>
          <a:p>
            <a:pPr lvl="1"/>
            <a:r>
              <a:rPr lang="bg-BG" dirty="0" smtClean="0"/>
              <a:t>При </a:t>
            </a:r>
            <a:r>
              <a:rPr lang="bg-BG" b="1" dirty="0" smtClean="0"/>
              <a:t>отрицанието</a:t>
            </a:r>
            <a:r>
              <a:rPr lang="bg-BG" dirty="0" smtClean="0"/>
              <a:t>, функцията приема стойности, противоположни на стойностите на променливата. </a:t>
            </a:r>
          </a:p>
          <a:p>
            <a:pPr lvl="1"/>
            <a:r>
              <a:rPr lang="bg-BG" dirty="0" smtClean="0"/>
              <a:t>Функция, която има стойност 0 („невярно”), без значение от конкретната стойност на променливата, се нарича </a:t>
            </a:r>
            <a:r>
              <a:rPr lang="bg-BG" b="1" dirty="0" smtClean="0"/>
              <a:t>противоречие</a:t>
            </a:r>
          </a:p>
          <a:p>
            <a:pPr lvl="1"/>
            <a:r>
              <a:rPr lang="bg-BG" dirty="0" smtClean="0"/>
              <a:t>Ако стойността на една функция е винаги 1 („вярно”), функцията се нарича </a:t>
            </a:r>
            <a:r>
              <a:rPr lang="bg-BG" b="1" dirty="0" smtClean="0"/>
              <a:t>тавтология</a:t>
            </a:r>
            <a:r>
              <a:rPr lang="bg-BG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11945" y="4921625"/>
          <a:ext cx="8982630" cy="1479176"/>
        </p:xfrm>
        <a:graphic>
          <a:graphicData uri="http://schemas.openxmlformats.org/drawingml/2006/table">
            <a:tbl>
              <a:tblPr/>
              <a:tblGrid>
                <a:gridCol w="1796526"/>
                <a:gridCol w="1796526"/>
                <a:gridCol w="1796526"/>
                <a:gridCol w="1796526"/>
                <a:gridCol w="1796526"/>
              </a:tblGrid>
              <a:tr h="7395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bg-BG" sz="20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(p)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  <a:cs typeface="Times New Roman"/>
                        </a:rPr>
                        <a:t>Идентитет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bg-BG" sz="2000" b="1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(p)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  <a:cs typeface="Times New Roman"/>
                        </a:rPr>
                        <a:t>Отрицание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bg-BG" sz="2000" b="1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(p)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  <a:cs typeface="Times New Roman"/>
                        </a:rPr>
                        <a:t>Противоречие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US" sz="2000" b="1" baseline="-25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(p)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  <a:cs typeface="Times New Roman"/>
                        </a:rPr>
                        <a:t>Тавтология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697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7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Функции на две булеви променливи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50814"/>
            <a:ext cx="10515600" cy="1455457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Брой на възможните набори – четири;</a:t>
            </a:r>
          </a:p>
          <a:p>
            <a:r>
              <a:rPr lang="bg-BG" dirty="0" smtClean="0"/>
              <a:t>Брой на функциите – шестнадесет.</a:t>
            </a:r>
          </a:p>
          <a:p>
            <a:r>
              <a:rPr lang="bg-BG" dirty="0" smtClean="0"/>
              <a:t>По-важни функции: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027792"/>
              </p:ext>
            </p:extLst>
          </p:nvPr>
        </p:nvGraphicFramePr>
        <p:xfrm>
          <a:off x="605120" y="3254189"/>
          <a:ext cx="11308977" cy="3073101"/>
        </p:xfrm>
        <a:graphic>
          <a:graphicData uri="http://schemas.openxmlformats.org/drawingml/2006/table">
            <a:tbl>
              <a:tblPr/>
              <a:tblGrid>
                <a:gridCol w="1256553"/>
                <a:gridCol w="1256553"/>
                <a:gridCol w="1256553"/>
                <a:gridCol w="1256553"/>
                <a:gridCol w="1256553"/>
                <a:gridCol w="1256553"/>
                <a:gridCol w="1256553"/>
                <a:gridCol w="1256553"/>
                <a:gridCol w="1256553"/>
              </a:tblGrid>
              <a:tr h="18438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  <a:cs typeface="Times New Roman"/>
                        </a:rPr>
                        <a:t>конюнк</a:t>
                      </a: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r>
                        <a:rPr lang="bg-BG" sz="2000" b="1">
                          <a:latin typeface="Times New Roman"/>
                          <a:ea typeface="Times New Roman"/>
                          <a:cs typeface="Times New Roman"/>
                        </a:rPr>
                        <a:t>ция (и)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p ˄ q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  <a:cs typeface="Times New Roman"/>
                        </a:rPr>
                        <a:t>дизюнк- ция (или)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p ˅ q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  <a:cs typeface="Times New Roman"/>
                        </a:rPr>
                        <a:t>импли</a:t>
                      </a: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bg-BG" sz="2000" b="1">
                          <a:latin typeface="Times New Roman"/>
                          <a:ea typeface="Times New Roman"/>
                          <a:cs typeface="Times New Roman"/>
                        </a:rPr>
                        <a:t>кация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  <a:cs typeface="Times New Roman"/>
                        </a:rPr>
                        <a:t>(следствие)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p → q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 smtClean="0">
                          <a:latin typeface="Times New Roman"/>
                          <a:ea typeface="Times New Roman"/>
                          <a:cs typeface="Times New Roman"/>
                        </a:rPr>
                        <a:t>еквивалентност</a:t>
                      </a:r>
                      <a:endParaRPr lang="en-US" sz="20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p 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↔ q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  <a:cs typeface="Times New Roman"/>
                        </a:rPr>
                        <a:t>сума по модул 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  <a:cs typeface="Times New Roman"/>
                        </a:rPr>
                        <a:t>(изключващо или)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p </a:t>
                      </a:r>
                      <a:r>
                        <a:rPr lang="en-US" sz="2000">
                          <a:solidFill>
                            <a:srgbClr val="252525"/>
                          </a:solidFill>
                          <a:latin typeface="Cambria Math"/>
                          <a:ea typeface="Times New Roman"/>
                          <a:cs typeface="Cambria Math"/>
                        </a:rPr>
                        <a:t>⊕</a:t>
                      </a: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 q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>
                          <a:latin typeface="Times New Roman"/>
                          <a:ea typeface="Times New Roman"/>
                          <a:cs typeface="Times New Roman"/>
                        </a:rPr>
                        <a:t>стрелка на Пирс (логическо или-не)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p ↓ q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b="1" dirty="0">
                          <a:latin typeface="Times New Roman"/>
                          <a:ea typeface="Times New Roman"/>
                          <a:cs typeface="Times New Roman"/>
                        </a:rPr>
                        <a:t>щрих на Шефер</a:t>
                      </a:r>
                      <a:br>
                        <a:rPr lang="bg-BG" sz="2000" b="1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bg-BG" sz="2000" b="1" dirty="0">
                          <a:latin typeface="Times New Roman"/>
                          <a:ea typeface="Times New Roman"/>
                          <a:cs typeface="Times New Roman"/>
                        </a:rPr>
                        <a:t>(логическо и-не)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p | q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07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18240</TotalTime>
  <Words>2342</Words>
  <Application>Microsoft Office PowerPoint</Application>
  <PresentationFormat>Widescreen</PresentationFormat>
  <Paragraphs>405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Wingdings</vt:lpstr>
      <vt:lpstr>Office Theme</vt:lpstr>
      <vt:lpstr>Програмиране (със C++)   7. Логически данни</vt:lpstr>
      <vt:lpstr>PowerPoint Presentation</vt:lpstr>
      <vt:lpstr>Булева алгебра</vt:lpstr>
      <vt:lpstr>Логически съждения</vt:lpstr>
      <vt:lpstr>Предикати</vt:lpstr>
      <vt:lpstr>Прости и съставни съждения</vt:lpstr>
      <vt:lpstr>Логически променливи и функции </vt:lpstr>
      <vt:lpstr>Функции на една булева променлива</vt:lpstr>
      <vt:lpstr>Функции на две булеви променливи</vt:lpstr>
      <vt:lpstr>Логика на основните функции (1)</vt:lpstr>
      <vt:lpstr>Логика на основните функции (2)</vt:lpstr>
      <vt:lpstr>Функционално пълна система от логически функции</vt:lpstr>
      <vt:lpstr>Класически базис</vt:lpstr>
      <vt:lpstr>Класически базис - означения</vt:lpstr>
      <vt:lpstr>Съждително смятане</vt:lpstr>
      <vt:lpstr>Съждително смятане - пример</vt:lpstr>
      <vt:lpstr>Приоритет на логическите оператори</vt:lpstr>
      <vt:lpstr>Закони на съждителното смятане</vt:lpstr>
      <vt:lpstr>Доказателство на законите за съждителното смятане</vt:lpstr>
      <vt:lpstr>Пример: Да се докаже законът на де Морган !(p &amp;&amp; q)  !p || !q</vt:lpstr>
      <vt:lpstr>Следствия от законите за съждителното смятане</vt:lpstr>
      <vt:lpstr>Преобразуване на сложни изрази до по-прости</vt:lpstr>
      <vt:lpstr>Булев тип и литерали в C++</vt:lpstr>
      <vt:lpstr>Логически оператори</vt:lpstr>
      <vt:lpstr>Таблица на истинност на логическо И</vt:lpstr>
      <vt:lpstr>Таблица на истинност на логическо ИЛИ</vt:lpstr>
      <vt:lpstr>Таблица на истинност на логическо отрицание</vt:lpstr>
      <vt:lpstr>Таблица на истинност на изключващо ИЛИ</vt:lpstr>
      <vt:lpstr>Логически изрази</vt:lpstr>
      <vt:lpstr>Пример</vt:lpstr>
      <vt:lpstr>Условен оператор ?:</vt:lpstr>
      <vt:lpstr>Подобрение на примера (с условен оператор)</vt:lpstr>
    </vt:vector>
  </TitlesOfParts>
  <Company>ФМИ-ПУ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Програмиране (със C++)   7. Логически данни</dc:title>
  <dc:creator>Емил Хаджиколев</dc:creator>
  <cp:lastModifiedBy>Емил Хаджиколев</cp:lastModifiedBy>
  <cp:revision>353</cp:revision>
  <dcterms:created xsi:type="dcterms:W3CDTF">2016-10-15T19:21:59Z</dcterms:created>
  <dcterms:modified xsi:type="dcterms:W3CDTF">2016-11-09T18:33:07Z</dcterms:modified>
</cp:coreProperties>
</file>