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92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62" y="102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i="1" dirty="0"/>
              <a:t>8. </a:t>
            </a:r>
            <a:r>
              <a:rPr lang="bg-BG" i="1" dirty="0"/>
              <a:t>Булева алгебра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Станка Хаджиколева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Логика на основните функции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3272"/>
            <a:ext cx="10896601" cy="4395195"/>
          </a:xfrm>
        </p:spPr>
        <p:txBody>
          <a:bodyPr>
            <a:noAutofit/>
          </a:bodyPr>
          <a:lstStyle/>
          <a:p>
            <a:pPr lvl="0"/>
            <a:r>
              <a:rPr lang="bg-BG" sz="2400" b="1" dirty="0"/>
              <a:t>Конюнкция (логическо И)</a:t>
            </a:r>
            <a:r>
              <a:rPr lang="bg-BG" sz="2400" dirty="0"/>
              <a:t> – резултатът е истина, само ако и двата операнда (</a:t>
            </a:r>
            <a:r>
              <a:rPr lang="en-US" sz="2400" dirty="0"/>
              <a:t>p </a:t>
            </a:r>
            <a:r>
              <a:rPr lang="bg-BG" sz="2400" dirty="0"/>
              <a:t>и </a:t>
            </a:r>
            <a:r>
              <a:rPr lang="en-US" sz="2400" dirty="0"/>
              <a:t>q</a:t>
            </a:r>
            <a:r>
              <a:rPr lang="bg-BG" sz="2400" dirty="0"/>
              <a:t>) са истина; в противен случай е лъжа.</a:t>
            </a:r>
            <a:endParaRPr lang="en-US" sz="2400" dirty="0"/>
          </a:p>
          <a:p>
            <a:pPr lvl="0"/>
            <a:r>
              <a:rPr lang="bg-BG" sz="2400" b="1" dirty="0"/>
              <a:t>Дизюнкция (логическо ИЛИ)</a:t>
            </a:r>
            <a:r>
              <a:rPr lang="bg-BG" sz="2400" dirty="0"/>
              <a:t> – резултатът е истина, ако поне единия от двата операнда (</a:t>
            </a:r>
            <a:r>
              <a:rPr lang="en-US" sz="2400" dirty="0"/>
              <a:t>p </a:t>
            </a:r>
            <a:r>
              <a:rPr lang="bg-BG" sz="2400" dirty="0"/>
              <a:t>или </a:t>
            </a:r>
            <a:r>
              <a:rPr lang="en-US" sz="2400" dirty="0"/>
              <a:t>q</a:t>
            </a:r>
            <a:r>
              <a:rPr lang="bg-BG" sz="2400" dirty="0"/>
              <a:t>) е истина; в противен случай е лъжа.</a:t>
            </a:r>
            <a:endParaRPr lang="en-US" sz="2400" dirty="0"/>
          </a:p>
          <a:p>
            <a:pPr lvl="0"/>
            <a:r>
              <a:rPr lang="bg-BG" sz="2400" b="1" dirty="0"/>
              <a:t>Импликация (следствие)</a:t>
            </a:r>
            <a:r>
              <a:rPr lang="bg-BG" sz="2400" dirty="0"/>
              <a:t> – има стойност истина в два случая – ако от „лъжа следва лъжа или истина” и „от истина следва истина”; лъжа е само случая, че „от истина следва лъжа”.</a:t>
            </a:r>
            <a:endParaRPr lang="en-US" sz="2400" dirty="0"/>
          </a:p>
          <a:p>
            <a:pPr lvl="0"/>
            <a:r>
              <a:rPr lang="bg-BG" sz="2400" b="1" dirty="0"/>
              <a:t>Еквивалентност</a:t>
            </a:r>
            <a:r>
              <a:rPr lang="bg-BG" sz="2400" dirty="0"/>
              <a:t> – резултатът е истина, ако двата операнда (</a:t>
            </a:r>
            <a:r>
              <a:rPr lang="en-US" sz="2400" dirty="0"/>
              <a:t>p </a:t>
            </a:r>
            <a:r>
              <a:rPr lang="bg-BG" sz="2400" dirty="0"/>
              <a:t>и </a:t>
            </a:r>
            <a:r>
              <a:rPr lang="en-US" sz="2400" dirty="0"/>
              <a:t>q</a:t>
            </a:r>
            <a:r>
              <a:rPr lang="bg-BG" sz="2400" dirty="0"/>
              <a:t>) имат една и съща стойност; в противен случай е лъжа.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Логика на основните функции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940"/>
            <a:ext cx="10896601" cy="4166595"/>
          </a:xfrm>
        </p:spPr>
        <p:txBody>
          <a:bodyPr>
            <a:noAutofit/>
          </a:bodyPr>
          <a:lstStyle/>
          <a:p>
            <a:pPr lvl="0"/>
            <a:r>
              <a:rPr lang="bg-BG" sz="2400" b="1" dirty="0"/>
              <a:t>Сума по модул 2 (изключващо или)</a:t>
            </a:r>
            <a:r>
              <a:rPr lang="bg-BG" sz="2400" dirty="0"/>
              <a:t> – резултатът е истина, ако двата операнда (</a:t>
            </a:r>
            <a:r>
              <a:rPr lang="en-US" sz="2400" dirty="0"/>
              <a:t>p </a:t>
            </a:r>
            <a:r>
              <a:rPr lang="bg-BG" sz="2400" dirty="0"/>
              <a:t>и </a:t>
            </a:r>
            <a:r>
              <a:rPr lang="en-US" sz="2400" dirty="0"/>
              <a:t>q</a:t>
            </a:r>
            <a:r>
              <a:rPr lang="bg-BG" sz="2400" dirty="0"/>
              <a:t>) са различни; иначе е лъжа. Друга логика (в контекста на „изключващо или”) е: резултатът е истина, ако само първия или само втория операнд са истина; в противен случай е лъжа. Трети вариант за интерпретация, свързан със „сума по модул 2” е, че функцията е подобна на </a:t>
            </a:r>
            <a:r>
              <a:rPr lang="bg-BG" sz="2400" dirty="0" err="1"/>
              <a:t>побитово</a:t>
            </a:r>
            <a:r>
              <a:rPr lang="bg-BG" sz="2400" dirty="0"/>
              <a:t> сумиране – 0+0=0; 0+1=1; 1+0=1; 1+1=(1)0. В резултата на последното равенство остава само нулата, а единицата преминава в по-старшия разряд.</a:t>
            </a:r>
            <a:endParaRPr lang="en-US" sz="2400" dirty="0"/>
          </a:p>
          <a:p>
            <a:pPr lvl="0"/>
            <a:r>
              <a:rPr lang="bg-BG" sz="2400" b="1" dirty="0"/>
              <a:t>Стрелка на Пирс (логическо ИЛИ-НЕ)</a:t>
            </a:r>
            <a:r>
              <a:rPr lang="bg-BG" sz="2400" dirty="0"/>
              <a:t> – отрицание на дизюнкцията.</a:t>
            </a:r>
            <a:endParaRPr lang="en-US" sz="2400" dirty="0"/>
          </a:p>
          <a:p>
            <a:r>
              <a:rPr lang="bg-BG" sz="2400" b="1" dirty="0"/>
              <a:t>Щрих на Шефер (логическо и-не)</a:t>
            </a:r>
            <a:r>
              <a:rPr lang="bg-BG" sz="2400" dirty="0"/>
              <a:t> – отрицание на конюнкцията.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4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 пълна система от логически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4050740"/>
          </a:xfrm>
        </p:spPr>
        <p:txBody>
          <a:bodyPr/>
          <a:lstStyle/>
          <a:p>
            <a:r>
              <a:rPr lang="bg-BG" dirty="0"/>
              <a:t>Някои логически функции могат да се изразят чрез други логически функции.</a:t>
            </a:r>
          </a:p>
          <a:p>
            <a:r>
              <a:rPr lang="bg-BG" b="1" dirty="0"/>
              <a:t>Функционално пълна система от логически функции</a:t>
            </a:r>
            <a:r>
              <a:rPr lang="bg-BG" dirty="0"/>
              <a:t> се нарича всяка съвкупност от краен брой логически функции, чрез които могат да се представят всички останали логически функции.</a:t>
            </a:r>
          </a:p>
          <a:p>
            <a:r>
              <a:rPr lang="bg-BG" b="1" dirty="0"/>
              <a:t>Примери</a:t>
            </a:r>
            <a:r>
              <a:rPr lang="bg-BG" dirty="0"/>
              <a:t> за функционално пълни системи от логически функции:</a:t>
            </a:r>
          </a:p>
          <a:p>
            <a:pPr lvl="1"/>
            <a:r>
              <a:rPr lang="bg-BG" dirty="0"/>
              <a:t>отрицание и конюнкция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отрицание и дизюнкция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и др.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Класически базис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144869"/>
          </a:xfrm>
        </p:spPr>
        <p:txBody>
          <a:bodyPr/>
          <a:lstStyle/>
          <a:p>
            <a:r>
              <a:rPr lang="bg-BG" dirty="0"/>
              <a:t>Най-голямо приложение в компютрите и езиците за програмиране намира т. нар. </a:t>
            </a:r>
            <a:r>
              <a:rPr lang="bg-BG" b="1" dirty="0"/>
              <a:t>класически базис.</a:t>
            </a:r>
            <a:endParaRPr lang="bg-BG" dirty="0"/>
          </a:p>
          <a:p>
            <a:r>
              <a:rPr lang="bg-BG" b="1" dirty="0"/>
              <a:t>Класически базис – </a:t>
            </a:r>
            <a:r>
              <a:rPr lang="bg-BG" dirty="0"/>
              <a:t>състои се от функциите </a:t>
            </a:r>
            <a:r>
              <a:rPr lang="bg-BG" b="1" dirty="0"/>
              <a:t>конюнкция, дизюнкция и отрицание</a:t>
            </a:r>
            <a:r>
              <a:rPr lang="bg-BG" dirty="0"/>
              <a:t>. </a:t>
            </a:r>
          </a:p>
          <a:p>
            <a:r>
              <a:rPr lang="bg-BG" dirty="0"/>
              <a:t>По-рядко използван, но зададен като възможен за използване оператор в езиците за програмиране е </a:t>
            </a:r>
            <a:r>
              <a:rPr lang="bg-BG" b="1" dirty="0"/>
              <a:t>„Изключващо ИЛИ”</a:t>
            </a:r>
            <a:r>
              <a:rPr lang="bg-BG" dirty="0"/>
              <a:t>. </a:t>
            </a:r>
          </a:p>
          <a:p>
            <a:r>
              <a:rPr lang="bg-BG" dirty="0"/>
              <a:t>Тези четири оператора (функции) не са минимален базис, но са естествени и удобни за използване от хората.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Класически базис - 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7469"/>
          </a:xfrm>
        </p:spPr>
        <p:txBody>
          <a:bodyPr/>
          <a:lstStyle/>
          <a:p>
            <a:r>
              <a:rPr lang="bg-BG" dirty="0"/>
              <a:t>Има различни математически означения за операторите от класическия базис.</a:t>
            </a:r>
          </a:p>
          <a:p>
            <a:r>
              <a:rPr lang="bg-BG" dirty="0"/>
              <a:t>в различни езици за програмиране често се използват следните означения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977640"/>
          <a:ext cx="9614647" cy="1219200"/>
        </p:xfrm>
        <a:graphic>
          <a:graphicData uri="http://schemas.openxmlformats.org/drawingml/2006/table">
            <a:tbl>
              <a:tblPr/>
              <a:tblGrid>
                <a:gridCol w="232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Функция/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езици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Отрицание 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Логическо 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Логическо ИЛИ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Изключващо ИЛИ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В повечето ЕП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!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&amp;&amp;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||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^</a:t>
                      </a:r>
                    </a:p>
                  </a:txBody>
                  <a:tcPr marL="12700" marR="1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В някои ЕП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NOT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AND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OR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XOR</a:t>
                      </a:r>
                    </a:p>
                  </a:txBody>
                  <a:tcPr marL="12700" marR="1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Съждително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542"/>
            <a:ext cx="10515600" cy="3701116"/>
          </a:xfrm>
        </p:spPr>
        <p:txBody>
          <a:bodyPr>
            <a:normAutofit/>
          </a:bodyPr>
          <a:lstStyle/>
          <a:p>
            <a:r>
              <a:rPr lang="bg-BG" b="1" dirty="0"/>
              <a:t>Съждителен израз</a:t>
            </a:r>
            <a:r>
              <a:rPr lang="bg-BG" dirty="0"/>
              <a:t> е съвкупност от съждителни променливи a, b, c и т.н., свързани със знаци за логически операции (!, &amp;&amp;, || и др.) и скоби, за указване приоритета на операциите.</a:t>
            </a:r>
          </a:p>
          <a:p>
            <a:r>
              <a:rPr lang="bg-BG" dirty="0"/>
              <a:t>От съществено значение е да се прави </a:t>
            </a:r>
            <a:r>
              <a:rPr lang="bg-BG" b="1" dirty="0"/>
              <a:t>разлика </a:t>
            </a:r>
            <a:r>
              <a:rPr lang="bg-BG" dirty="0"/>
              <a:t>между </a:t>
            </a:r>
            <a:r>
              <a:rPr lang="bg-BG" b="1" dirty="0"/>
              <a:t>съждение</a:t>
            </a:r>
            <a:r>
              <a:rPr lang="bg-BG" dirty="0"/>
              <a:t> и </a:t>
            </a:r>
            <a:r>
              <a:rPr lang="bg-BG" b="1" dirty="0"/>
              <a:t>съждителен израз</a:t>
            </a:r>
            <a:r>
              <a:rPr lang="bg-BG" dirty="0"/>
              <a:t>.</a:t>
            </a:r>
            <a:r>
              <a:rPr lang="en-US" dirty="0"/>
              <a:t> </a:t>
            </a:r>
            <a:endParaRPr lang="bg-BG" dirty="0"/>
          </a:p>
          <a:p>
            <a:r>
              <a:rPr lang="bg-BG" b="1" dirty="0"/>
              <a:t>Съждителният израз</a:t>
            </a:r>
            <a:r>
              <a:rPr lang="bg-BG" dirty="0"/>
              <a:t> </a:t>
            </a:r>
            <a:r>
              <a:rPr lang="bg-BG" b="1" dirty="0"/>
              <a:t>описва цял клас от съждения със сходна структура!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Съждително смятане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Съждителният израз p||q изразява логическата структура на следните съждения:</a:t>
            </a:r>
            <a:endParaRPr lang="en-US" dirty="0"/>
          </a:p>
          <a:p>
            <a:pPr lvl="1"/>
            <a:r>
              <a:rPr lang="bg-BG" dirty="0"/>
              <a:t>„Едно изречение е просто </a:t>
            </a:r>
            <a:r>
              <a:rPr lang="bg-BG" b="1" dirty="0"/>
              <a:t>или</a:t>
            </a:r>
            <a:r>
              <a:rPr lang="bg-BG" dirty="0"/>
              <a:t> едно изречение е съставно”</a:t>
            </a:r>
            <a:endParaRPr lang="en-US" dirty="0"/>
          </a:p>
          <a:p>
            <a:pPr lvl="1"/>
            <a:r>
              <a:rPr lang="bg-BG" dirty="0"/>
              <a:t>„Утре времето ще е топло </a:t>
            </a:r>
            <a:r>
              <a:rPr lang="bg-BG" b="1" dirty="0"/>
              <a:t>или</a:t>
            </a:r>
            <a:r>
              <a:rPr lang="bg-BG" dirty="0"/>
              <a:t> утре ще вали сняг“.</a:t>
            </a:r>
            <a:endParaRPr lang="en-US" dirty="0"/>
          </a:p>
          <a:p>
            <a:r>
              <a:rPr lang="bg-BG" dirty="0"/>
              <a:t>Замествайки променливите в един съждителен израз със съждения, се получава съждение. </a:t>
            </a:r>
          </a:p>
          <a:p>
            <a:r>
              <a:rPr lang="bg-BG" dirty="0"/>
              <a:t>За да се определи верността на едно сложно съждение, е необходимо да се знае каква е верността на съставящите го прости съждения и смисъла на свързващите ги логически операции.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логическите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436"/>
            <a:ext cx="10515600" cy="3566646"/>
          </a:xfrm>
        </p:spPr>
        <p:txBody>
          <a:bodyPr/>
          <a:lstStyle/>
          <a:p>
            <a:r>
              <a:rPr lang="bg-BG" dirty="0"/>
              <a:t>Логическите оператори си имат </a:t>
            </a:r>
            <a:r>
              <a:rPr lang="bg-BG" b="1" dirty="0"/>
              <a:t>приоритет.</a:t>
            </a:r>
          </a:p>
          <a:p>
            <a:r>
              <a:rPr lang="bg-BG" b="1" dirty="0"/>
              <a:t>Приоритетът определя последователността на изпълнение на операторите</a:t>
            </a:r>
            <a:r>
              <a:rPr lang="bg-BG" dirty="0"/>
              <a:t>. </a:t>
            </a:r>
          </a:p>
          <a:p>
            <a:r>
              <a:rPr lang="bg-BG" b="1" dirty="0"/>
              <a:t>С най-висок приоритет</a:t>
            </a:r>
            <a:r>
              <a:rPr lang="bg-BG" dirty="0"/>
              <a:t> е отрицанието, следван от конкюнкция, дизюнкция, импликация и еквивалентност. </a:t>
            </a:r>
          </a:p>
          <a:p>
            <a:r>
              <a:rPr lang="bg-BG" dirty="0"/>
              <a:t>За </a:t>
            </a:r>
            <a:r>
              <a:rPr lang="bg-BG" b="1" dirty="0"/>
              <a:t>промяна на приоритета на операторите</a:t>
            </a:r>
            <a:r>
              <a:rPr lang="bg-BG" dirty="0"/>
              <a:t> се използват скоби.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на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09" y="1825624"/>
            <a:ext cx="11389659" cy="5032376"/>
          </a:xfrm>
        </p:spPr>
        <p:txBody>
          <a:bodyPr numCol="2">
            <a:noAutofit/>
          </a:bodyPr>
          <a:lstStyle/>
          <a:p>
            <a:pPr lvl="0"/>
            <a:r>
              <a:rPr lang="bg-BG" sz="2600" b="1" i="1" dirty="0"/>
              <a:t>Комутативен закон	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p &amp;&amp; q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q &amp;&amp; p . ^</a:t>
            </a:r>
          </a:p>
          <a:p>
            <a:pPr lvl="1">
              <a:buNone/>
            </a:pPr>
            <a:r>
              <a:rPr lang="en-US" sz="2600" dirty="0"/>
              <a:t>p || q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q || p  + v</a:t>
            </a:r>
          </a:p>
          <a:p>
            <a:pPr lvl="0"/>
            <a:r>
              <a:rPr lang="bg-BG" sz="2600" b="1" i="1" dirty="0"/>
              <a:t>Асоциативен закон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(p &amp;&amp; q) &amp;&amp; r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p &amp;&amp; (q &amp;&amp; r)</a:t>
            </a:r>
          </a:p>
          <a:p>
            <a:pPr lvl="1">
              <a:buNone/>
            </a:pPr>
            <a:r>
              <a:rPr lang="en-US" sz="2600" dirty="0"/>
              <a:t>(p || q) || r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p || (q || r)</a:t>
            </a:r>
          </a:p>
          <a:p>
            <a:pPr lvl="0"/>
            <a:r>
              <a:rPr lang="bg-BG" sz="2600" b="1" i="1" dirty="0"/>
              <a:t>Дистрибутивен закон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(p || q) &amp;&amp; r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p &amp;&amp; r || q &amp;&amp; r</a:t>
            </a:r>
          </a:p>
          <a:p>
            <a:pPr lvl="1">
              <a:buNone/>
            </a:pPr>
            <a:r>
              <a:rPr lang="en-US" sz="2600" dirty="0"/>
              <a:t>(p &amp;&amp; q) || r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(p || r) &amp;&amp; (q || r)</a:t>
            </a:r>
            <a:endParaRPr lang="bg-BG" sz="2600" dirty="0"/>
          </a:p>
          <a:p>
            <a:r>
              <a:rPr lang="bg-BG" sz="2600" b="1" i="1" dirty="0"/>
              <a:t>Закон за двойното отрицание</a:t>
            </a:r>
          </a:p>
          <a:p>
            <a:pPr lvl="1">
              <a:buNone/>
            </a:pPr>
            <a:r>
              <a:rPr lang="en-US" sz="2600" dirty="0"/>
              <a:t>!(!p) </a:t>
            </a:r>
            <a:r>
              <a:rPr lang="en-US" sz="2600" dirty="0">
                <a:sym typeface="Wingdings"/>
              </a:rPr>
              <a:t> </a:t>
            </a:r>
            <a:r>
              <a:rPr lang="en-US" sz="2600" dirty="0"/>
              <a:t>p</a:t>
            </a:r>
          </a:p>
          <a:p>
            <a:pPr lvl="0"/>
            <a:r>
              <a:rPr lang="bg-BG" sz="2600" b="1" i="1" dirty="0"/>
              <a:t>Закони на де Морган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!(p &amp;&amp; q)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!p || !q</a:t>
            </a:r>
          </a:p>
          <a:p>
            <a:pPr lvl="1">
              <a:buNone/>
            </a:pPr>
            <a:r>
              <a:rPr lang="en-US" sz="2600" dirty="0"/>
              <a:t>!(p || q)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!p &amp;&amp; !q</a:t>
            </a:r>
          </a:p>
          <a:p>
            <a:pPr lvl="0"/>
            <a:r>
              <a:rPr lang="bg-BG" sz="2600" b="1" i="1" dirty="0"/>
              <a:t>Закон за контрапозицията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p </a:t>
            </a:r>
            <a:r>
              <a:rPr lang="en-US" sz="2600" dirty="0">
                <a:sym typeface="Wingdings"/>
              </a:rPr>
              <a:t></a:t>
            </a:r>
            <a:r>
              <a:rPr lang="en-US" sz="2600" dirty="0"/>
              <a:t> q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!q </a:t>
            </a:r>
            <a:r>
              <a:rPr lang="en-US" sz="2600" dirty="0">
                <a:sym typeface="Wingdings"/>
              </a:rPr>
              <a:t></a:t>
            </a:r>
            <a:r>
              <a:rPr lang="en-US" sz="2600" dirty="0"/>
              <a:t> !p</a:t>
            </a:r>
          </a:p>
          <a:p>
            <a:pPr lvl="0"/>
            <a:r>
              <a:rPr lang="bg-BG" sz="2600" b="1" i="1" dirty="0"/>
              <a:t>Закон за изключеното трето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p || !p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1</a:t>
            </a:r>
          </a:p>
          <a:p>
            <a:pPr lvl="0"/>
            <a:r>
              <a:rPr lang="bg-BG" sz="2600" b="1" i="1" dirty="0"/>
              <a:t>Закон за силогизма (транзитивност) </a:t>
            </a:r>
            <a:endParaRPr lang="en-US" sz="2600" dirty="0"/>
          </a:p>
          <a:p>
            <a:pPr lvl="1">
              <a:buNone/>
            </a:pPr>
            <a:r>
              <a:rPr lang="en-US" sz="2600" dirty="0"/>
              <a:t>(p </a:t>
            </a:r>
            <a:r>
              <a:rPr lang="en-US" sz="2600" dirty="0">
                <a:sym typeface="Wingdings"/>
              </a:rPr>
              <a:t></a:t>
            </a:r>
            <a:r>
              <a:rPr lang="en-US" sz="2600" dirty="0"/>
              <a:t> q) &amp;&amp; (q </a:t>
            </a:r>
            <a:r>
              <a:rPr lang="en-US" sz="2600" dirty="0">
                <a:sym typeface="Wingdings"/>
              </a:rPr>
              <a:t></a:t>
            </a:r>
            <a:r>
              <a:rPr lang="en-US" sz="2600" dirty="0"/>
              <a:t> p) </a:t>
            </a:r>
            <a:r>
              <a:rPr lang="en-US" sz="2600" dirty="0">
                <a:sym typeface="Wingdings"/>
              </a:rPr>
              <a:t></a:t>
            </a:r>
            <a:r>
              <a:rPr lang="en-US" sz="2600" dirty="0"/>
              <a:t> p ↔ q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0" y="513042"/>
            <a:ext cx="8229601" cy="1325563"/>
          </a:xfrm>
        </p:spPr>
        <p:txBody>
          <a:bodyPr>
            <a:normAutofit/>
          </a:bodyPr>
          <a:lstStyle/>
          <a:p>
            <a:r>
              <a:rPr lang="bg-BG" dirty="0"/>
              <a:t>Доказателство на законите за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247"/>
            <a:ext cx="10515600" cy="3728010"/>
          </a:xfrm>
        </p:spPr>
        <p:txBody>
          <a:bodyPr/>
          <a:lstStyle/>
          <a:p>
            <a:r>
              <a:rPr lang="bg-BG" dirty="0"/>
              <a:t>Законите за съждителното смятане могат лесно да бъдат доказани чрез използване на таблици за истинност, по следния начин: </a:t>
            </a:r>
          </a:p>
          <a:p>
            <a:pPr lvl="1"/>
            <a:r>
              <a:rPr lang="bg-BG" dirty="0"/>
              <a:t>Първо е необходимо да се образуват всички възможни набори от стойности на двете логически променливи p и q. </a:t>
            </a:r>
          </a:p>
          <a:p>
            <a:pPr lvl="1"/>
            <a:r>
              <a:rPr lang="bg-BG" dirty="0"/>
              <a:t>След това последователно се изчисляват и сравняват стойностите на левия и десния израз. </a:t>
            </a:r>
          </a:p>
          <a:p>
            <a:pPr lvl="1"/>
            <a:r>
              <a:rPr lang="bg-BG" dirty="0"/>
              <a:t>Ако двата израза имат равни стойности за еднаквите стойности на променливите, можем да твърдим че законът е общовалиден.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съждения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Булева алгебра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Функции на една и две булеви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Да се докаже законът на де Морган !(</a:t>
            </a:r>
            <a:r>
              <a:rPr lang="en-US" dirty="0"/>
              <a:t>p</a:t>
            </a:r>
            <a:r>
              <a:rPr lang="bg-BG" dirty="0"/>
              <a:t> &amp;&amp; </a:t>
            </a:r>
            <a:r>
              <a:rPr lang="en-US" dirty="0"/>
              <a:t>q</a:t>
            </a:r>
            <a:r>
              <a:rPr lang="bg-BG" dirty="0"/>
              <a:t>) </a:t>
            </a:r>
            <a:r>
              <a:rPr lang="en-US" dirty="0">
                <a:sym typeface="Wingdings"/>
              </a:rPr>
              <a:t></a:t>
            </a:r>
            <a:r>
              <a:rPr lang="bg-BG" dirty="0"/>
              <a:t> !</a:t>
            </a:r>
            <a:r>
              <a:rPr lang="en-US" dirty="0"/>
              <a:t>p</a:t>
            </a:r>
            <a:r>
              <a:rPr lang="bg-BG" dirty="0"/>
              <a:t> || !</a:t>
            </a:r>
            <a:r>
              <a:rPr lang="en-US" dirty="0"/>
              <a:t>q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5824" y="2770093"/>
          <a:ext cx="8128001" cy="1524000"/>
        </p:xfrm>
        <a:graphic>
          <a:graphicData uri="http://schemas.openxmlformats.org/drawingml/2006/table">
            <a:tbl>
              <a:tblPr/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q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p &amp;&amp;q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!(p &amp;&amp;q)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!p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!p || !q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588" cy="1325563"/>
          </a:xfrm>
        </p:spPr>
        <p:txBody>
          <a:bodyPr/>
          <a:lstStyle/>
          <a:p>
            <a:r>
              <a:rPr lang="bg-BG" dirty="0"/>
              <a:t>Следствия от законите за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800"/>
            <a:ext cx="10515600" cy="4037293"/>
          </a:xfrm>
        </p:spPr>
        <p:txBody>
          <a:bodyPr>
            <a:normAutofit/>
          </a:bodyPr>
          <a:lstStyle/>
          <a:p>
            <a:pPr lvl="0"/>
            <a:r>
              <a:rPr lang="bg-BG" sz="2400" b="1" i="1" dirty="0"/>
              <a:t>Закон за слепване </a:t>
            </a:r>
            <a:endParaRPr lang="en-US" sz="2400" dirty="0"/>
          </a:p>
          <a:p>
            <a:pPr lvl="1">
              <a:buNone/>
            </a:pPr>
            <a:r>
              <a:rPr lang="en-US" dirty="0"/>
              <a:t>p &amp;&amp; q || p &amp;&amp; !q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</a:t>
            </a:r>
            <a:endParaRPr lang="bg-BG" dirty="0"/>
          </a:p>
          <a:p>
            <a:pPr lvl="1">
              <a:buNone/>
            </a:pPr>
            <a:r>
              <a:rPr lang="en-US" dirty="0"/>
              <a:t>(p || q) &amp;&amp; (p || !q)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</a:t>
            </a:r>
          </a:p>
          <a:p>
            <a:pPr lvl="0"/>
            <a:r>
              <a:rPr lang="bg-BG" sz="2400" b="1" i="1" dirty="0"/>
              <a:t>Закон за поглъщане </a:t>
            </a:r>
            <a:endParaRPr lang="en-US" sz="2400" dirty="0"/>
          </a:p>
          <a:p>
            <a:pPr lvl="1">
              <a:buNone/>
            </a:pPr>
            <a:r>
              <a:rPr lang="en-US" dirty="0"/>
              <a:t>p || (p &amp;&amp; q)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 </a:t>
            </a:r>
          </a:p>
          <a:p>
            <a:pPr lvl="1">
              <a:buNone/>
            </a:pPr>
            <a:r>
              <a:rPr lang="en-US" dirty="0"/>
              <a:t>p &amp;&amp; (p || q)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</a:t>
            </a:r>
          </a:p>
          <a:p>
            <a:pPr lvl="0"/>
            <a:r>
              <a:rPr lang="bg-BG" sz="2400" b="1" i="1" dirty="0"/>
              <a:t>Закон за съкращаване </a:t>
            </a:r>
            <a:endParaRPr lang="en-US" sz="2400" dirty="0"/>
          </a:p>
          <a:p>
            <a:pPr lvl="1">
              <a:buNone/>
            </a:pPr>
            <a:r>
              <a:rPr lang="en-US" dirty="0"/>
              <a:t>p || (!p &amp;&amp; q)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 || q</a:t>
            </a:r>
          </a:p>
          <a:p>
            <a:pPr lvl="1">
              <a:buNone/>
            </a:pPr>
            <a:r>
              <a:rPr lang="en-US" dirty="0"/>
              <a:t>p &amp;&amp; (!p || q)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p &amp;&amp; 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448800" cy="1325563"/>
          </a:xfrm>
        </p:spPr>
        <p:txBody>
          <a:bodyPr/>
          <a:lstStyle/>
          <a:p>
            <a:r>
              <a:rPr lang="bg-BG" dirty="0"/>
              <a:t>Преобразуване на сложни изрази до по-прости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Законите на съждителното смятане и следствията могат да се използват за преобразуване на сложните изрази до по-прости.</a:t>
            </a:r>
            <a:endParaRPr lang="en-US" dirty="0"/>
          </a:p>
          <a:p>
            <a:r>
              <a:rPr lang="bg-BG" b="1" dirty="0"/>
              <a:t>Пример:</a:t>
            </a:r>
            <a:r>
              <a:rPr lang="bg-BG" dirty="0"/>
              <a:t> Да се опрости изразът p || (</a:t>
            </a:r>
            <a:r>
              <a:rPr lang="en-US" dirty="0"/>
              <a:t>p</a:t>
            </a:r>
            <a:r>
              <a:rPr lang="bg-BG" dirty="0"/>
              <a:t> &amp;&amp; </a:t>
            </a:r>
            <a:r>
              <a:rPr lang="en-US" dirty="0"/>
              <a:t>q</a:t>
            </a:r>
            <a:r>
              <a:rPr lang="bg-BG" dirty="0"/>
              <a:t>).</a:t>
            </a:r>
          </a:p>
          <a:p>
            <a:endParaRPr lang="bg-BG" dirty="0"/>
          </a:p>
          <a:p>
            <a:pPr>
              <a:buNone/>
            </a:pPr>
            <a:r>
              <a:rPr lang="en-US" dirty="0"/>
              <a:t>p || (p &amp;&amp; q) </a:t>
            </a:r>
            <a:r>
              <a:rPr lang="bg-BG" dirty="0"/>
              <a:t>=</a:t>
            </a:r>
          </a:p>
          <a:p>
            <a:pPr>
              <a:buNone/>
            </a:pPr>
            <a:r>
              <a:rPr lang="en-US" dirty="0"/>
              <a:t>(p &amp;&amp; 1) || (p &amp;&amp; q) =</a:t>
            </a:r>
            <a:endParaRPr lang="bg-BG" dirty="0"/>
          </a:p>
          <a:p>
            <a:pPr>
              <a:buNone/>
            </a:pPr>
            <a:r>
              <a:rPr lang="en-US" dirty="0"/>
              <a:t>p &amp;&amp; (1 || q) =</a:t>
            </a:r>
            <a:endParaRPr lang="bg-BG" dirty="0"/>
          </a:p>
          <a:p>
            <a:pPr>
              <a:buNone/>
            </a:pPr>
            <a:r>
              <a:rPr lang="en-US" dirty="0"/>
              <a:t>p &amp;&amp; 1 =</a:t>
            </a:r>
            <a:endParaRPr lang="bg-BG" dirty="0"/>
          </a:p>
          <a:p>
            <a:pPr>
              <a:buNone/>
            </a:pPr>
            <a:r>
              <a:rPr lang="en-US" dirty="0"/>
              <a:t>p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алгебра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906"/>
            <a:ext cx="4903694" cy="386144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Джордж Бул, английски учител по математика</a:t>
            </a:r>
            <a:r>
              <a:rPr lang="en-US" dirty="0"/>
              <a:t>, </a:t>
            </a:r>
            <a:r>
              <a:rPr lang="bg-BG" dirty="0"/>
              <a:t>1847г.</a:t>
            </a:r>
            <a:endParaRPr lang="en-US" dirty="0"/>
          </a:p>
          <a:p>
            <a:r>
              <a:rPr lang="bg-BG" dirty="0"/>
              <a:t>Опит за формализиране на логиката с цел въвеждане и използване на алгебрични методи в логиката.</a:t>
            </a:r>
          </a:p>
          <a:p>
            <a:endParaRPr lang="bg-BG" dirty="0"/>
          </a:p>
          <a:p>
            <a:r>
              <a:rPr lang="bg-BG" b="1" dirty="0"/>
              <a:t>Използва се за създаване на разклонения в логиката на програмите.</a:t>
            </a:r>
            <a:endParaRPr lang="en-US" b="1" dirty="0"/>
          </a:p>
        </p:txBody>
      </p:sp>
      <p:pic>
        <p:nvPicPr>
          <p:cNvPr id="4" name="Picture 3" descr="George_Bo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305" y="1470032"/>
            <a:ext cx="3496235" cy="4279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съждения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201"/>
            <a:ext cx="10515600" cy="3929716"/>
          </a:xfrm>
        </p:spPr>
        <p:txBody>
          <a:bodyPr/>
          <a:lstStyle/>
          <a:p>
            <a:r>
              <a:rPr lang="bg-BG" dirty="0"/>
              <a:t>Основен обект на изследване в булевата алгебра са </a:t>
            </a:r>
            <a:r>
              <a:rPr lang="bg-BG" b="1" dirty="0"/>
              <a:t>логическите съждения</a:t>
            </a:r>
            <a:r>
              <a:rPr lang="en-US" b="1" dirty="0"/>
              <a:t>.</a:t>
            </a:r>
          </a:p>
          <a:p>
            <a:r>
              <a:rPr lang="bg-BG" b="1" dirty="0"/>
              <a:t>Съждение</a:t>
            </a:r>
            <a:r>
              <a:rPr lang="bg-BG" dirty="0"/>
              <a:t> - твърдение, което може да се оцени като </a:t>
            </a:r>
            <a:r>
              <a:rPr lang="bg-BG" b="1" dirty="0"/>
              <a:t>истина</a:t>
            </a:r>
            <a:r>
              <a:rPr lang="bg-BG" dirty="0"/>
              <a:t> (</a:t>
            </a:r>
            <a:r>
              <a:rPr lang="en-US" dirty="0"/>
              <a:t>true</a:t>
            </a:r>
            <a:r>
              <a:rPr lang="bg-BG" dirty="0"/>
              <a:t>, 1) или </a:t>
            </a:r>
            <a:r>
              <a:rPr lang="bg-BG" b="1" dirty="0"/>
              <a:t>лъжа</a:t>
            </a:r>
            <a:r>
              <a:rPr lang="bg-BG" dirty="0"/>
              <a:t> (</a:t>
            </a:r>
            <a:r>
              <a:rPr lang="en-US" dirty="0"/>
              <a:t>false</a:t>
            </a:r>
            <a:r>
              <a:rPr lang="bg-BG" dirty="0"/>
              <a:t>, 0).</a:t>
            </a:r>
          </a:p>
          <a:p>
            <a:r>
              <a:rPr lang="bg-BG" b="1" dirty="0"/>
              <a:t>Примери: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„България е държава” е съждение, което има стойност истина.</a:t>
            </a:r>
          </a:p>
          <a:p>
            <a:pPr lvl="1"/>
            <a:r>
              <a:rPr lang="bg-BG" dirty="0"/>
              <a:t>„България е континент” е съждение, със стойност лъжа.</a:t>
            </a:r>
          </a:p>
          <a:p>
            <a:pPr lvl="1"/>
            <a:r>
              <a:rPr lang="bg-BG" dirty="0"/>
              <a:t>„Къде се намира България?” и „Само ако можех да спечеля 1 милион лева от тотото!” не са съждения.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3620434"/>
          </a:xfrm>
        </p:spPr>
        <p:txBody>
          <a:bodyPr/>
          <a:lstStyle/>
          <a:p>
            <a:r>
              <a:rPr lang="bg-BG" b="1" dirty="0"/>
              <a:t>Предикат - </a:t>
            </a:r>
            <a:r>
              <a:rPr lang="bg-BG" dirty="0"/>
              <a:t>съждение, което в определен момент не може да бъде оценено като истина или лъжа.</a:t>
            </a:r>
          </a:p>
          <a:p>
            <a:r>
              <a:rPr lang="bg-BG" b="1" dirty="0"/>
              <a:t>Пример за предикат</a:t>
            </a:r>
            <a:r>
              <a:rPr lang="bg-BG" dirty="0"/>
              <a:t>: „Числото x е четно” </a:t>
            </a:r>
          </a:p>
          <a:p>
            <a:pPr lvl="1"/>
            <a:r>
              <a:rPr lang="bg-BG" dirty="0"/>
              <a:t>Ние не знаем кое е числото x, затова не можем да определим дали е четно или нечетно. </a:t>
            </a:r>
          </a:p>
          <a:p>
            <a:pPr lvl="1"/>
            <a:r>
              <a:rPr lang="bg-BG" dirty="0"/>
              <a:t>При зададена конкретна стойност на променливата x, напр. x = 20, изречението „Числото 20 е четно” става съждение, което може да се оцени като вярно.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и съставни съждения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Просто съждение</a:t>
            </a:r>
            <a:r>
              <a:rPr lang="bg-BG" dirty="0"/>
              <a:t> - съждение, което се формулира чрез просто изречение и утвърждава или отрича един признак.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 „Земята е кръгла”</a:t>
            </a:r>
          </a:p>
          <a:p>
            <a:r>
              <a:rPr lang="bg-BG" b="1" dirty="0"/>
              <a:t>Съставно съждение</a:t>
            </a:r>
            <a:r>
              <a:rPr lang="bg-BG" dirty="0"/>
              <a:t> – състои се от две или повече прости съждения. Конструира се с помощта на логически съюзи и словосъчетания – „не”, „и”, „или”, „ако ... то”, „тогава и само тогава, когато” и т.н. 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 „Земята е кръгла и Луната се върти около Земята”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променливи и функции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5136776"/>
          </a:xfrm>
        </p:spPr>
        <p:txBody>
          <a:bodyPr>
            <a:normAutofit/>
          </a:bodyPr>
          <a:lstStyle/>
          <a:p>
            <a:r>
              <a:rPr lang="bg-BG" b="1" dirty="0"/>
              <a:t>Логически константи</a:t>
            </a:r>
            <a:r>
              <a:rPr lang="bg-BG" dirty="0"/>
              <a:t> – 0 и 1.</a:t>
            </a:r>
          </a:p>
          <a:p>
            <a:r>
              <a:rPr lang="bg-BG" b="1" dirty="0"/>
              <a:t>Логическа променлива</a:t>
            </a:r>
            <a:r>
              <a:rPr lang="bg-BG" dirty="0"/>
              <a:t> - величина, която може да приема различни стойности във времето – 0 или 1.</a:t>
            </a:r>
          </a:p>
          <a:p>
            <a:r>
              <a:rPr lang="bg-BG" b="1" dirty="0"/>
              <a:t>Логическа (булева) функция</a:t>
            </a:r>
            <a:r>
              <a:rPr lang="bg-BG" dirty="0"/>
              <a:t> - функция, чиято стойност зависи от краен брой логически променливи.</a:t>
            </a:r>
          </a:p>
          <a:p>
            <a:pPr lvl="1"/>
            <a:r>
              <a:rPr lang="bg-BG" dirty="0"/>
              <a:t>Множеството от конкретни стойности на променливите на дадена логическа функция се нарича </a:t>
            </a:r>
            <a:r>
              <a:rPr lang="bg-BG" b="1" dirty="0"/>
              <a:t>набор.</a:t>
            </a:r>
          </a:p>
          <a:p>
            <a:pPr lvl="1"/>
            <a:r>
              <a:rPr lang="bg-BG" dirty="0"/>
              <a:t>Една логическа функция може да се дефинира по няколко начина - </a:t>
            </a:r>
            <a:r>
              <a:rPr lang="bg-BG" b="1" dirty="0"/>
              <a:t>словесно</a:t>
            </a:r>
            <a:r>
              <a:rPr lang="bg-BG" dirty="0"/>
              <a:t> (чрез текст), </a:t>
            </a:r>
            <a:r>
              <a:rPr lang="bg-BG" b="1" dirty="0"/>
              <a:t>таблично</a:t>
            </a:r>
            <a:r>
              <a:rPr lang="bg-BG" dirty="0"/>
              <a:t> (чрез таблици на истинност), </a:t>
            </a:r>
            <a:r>
              <a:rPr lang="bg-BG" b="1" dirty="0"/>
              <a:t>аналитично</a:t>
            </a:r>
            <a:r>
              <a:rPr lang="bg-BG" dirty="0"/>
              <a:t> (чрез формула) или </a:t>
            </a:r>
            <a:r>
              <a:rPr lang="bg-BG" b="1" dirty="0"/>
              <a:t>графично</a:t>
            </a:r>
            <a:r>
              <a:rPr lang="bg-BG" dirty="0"/>
              <a:t> (чрез графика).</a:t>
            </a:r>
          </a:p>
          <a:p>
            <a:pPr lvl="1"/>
            <a:r>
              <a:rPr lang="bg-BG" b="1" dirty="0"/>
              <a:t>Табличното представяне</a:t>
            </a:r>
            <a:r>
              <a:rPr lang="bg-BG" dirty="0"/>
              <a:t> на булева функция изисква явно задаване на всевъзможните набори от допустими стойности на променливите, и съответната стойност на функцията.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на една булева 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546412"/>
            <a:ext cx="10824882" cy="3442447"/>
          </a:xfrm>
        </p:spPr>
        <p:txBody>
          <a:bodyPr>
            <a:normAutofit fontScale="92500"/>
          </a:bodyPr>
          <a:lstStyle/>
          <a:p>
            <a:r>
              <a:rPr lang="bg-BG" dirty="0"/>
              <a:t>Брой на възможните набори – два;</a:t>
            </a:r>
          </a:p>
          <a:p>
            <a:r>
              <a:rPr lang="bg-BG" dirty="0"/>
              <a:t>Брой на функциите – четири.</a:t>
            </a:r>
          </a:p>
          <a:p>
            <a:pPr lvl="1"/>
            <a:r>
              <a:rPr lang="bg-BG" b="1" dirty="0"/>
              <a:t>Идентитетът </a:t>
            </a:r>
            <a:r>
              <a:rPr lang="bg-BG" dirty="0"/>
              <a:t>е функция, която повтаря стойностите на променливата величина. 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отрицанието</a:t>
            </a:r>
            <a:r>
              <a:rPr lang="bg-BG" dirty="0"/>
              <a:t>, функцията приема стойности, противоположни на стойностите на променливата. </a:t>
            </a:r>
          </a:p>
          <a:p>
            <a:pPr lvl="1"/>
            <a:r>
              <a:rPr lang="bg-BG" dirty="0"/>
              <a:t>Функция, която има стойност 0 („невярно”), без значение от конкретната стойност на променливата, се нарича </a:t>
            </a:r>
            <a:r>
              <a:rPr lang="bg-BG" b="1" dirty="0"/>
              <a:t>противоречие</a:t>
            </a:r>
          </a:p>
          <a:p>
            <a:pPr lvl="1"/>
            <a:r>
              <a:rPr lang="bg-BG" dirty="0"/>
              <a:t>Ако стойността на една функция е винаги 1 („вярно”), функцията се нарича </a:t>
            </a:r>
            <a:r>
              <a:rPr lang="bg-BG" b="1" dirty="0"/>
              <a:t>тавтология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11945" y="4921625"/>
          <a:ext cx="8982630" cy="1479176"/>
        </p:xfrm>
        <a:graphic>
          <a:graphicData uri="http://schemas.openxmlformats.org/drawingml/2006/table">
            <a:tbl>
              <a:tblPr/>
              <a:tblGrid>
                <a:gridCol w="179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Идентитет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Отрицание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Противоречие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Тавтология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на две булеви променливи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50814"/>
            <a:ext cx="10515600" cy="14554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Брой на възможните набори – четири;</a:t>
            </a:r>
          </a:p>
          <a:p>
            <a:r>
              <a:rPr lang="bg-BG" dirty="0"/>
              <a:t>Брой на функциите – шестнадесет.</a:t>
            </a:r>
          </a:p>
          <a:p>
            <a:r>
              <a:rPr lang="bg-BG" dirty="0"/>
              <a:t>По-важни функции: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7792"/>
              </p:ext>
            </p:extLst>
          </p:nvPr>
        </p:nvGraphicFramePr>
        <p:xfrm>
          <a:off x="605120" y="3254189"/>
          <a:ext cx="11308977" cy="3073101"/>
        </p:xfrm>
        <a:graphic>
          <a:graphicData uri="http://schemas.openxmlformats.org/drawingml/2006/table">
            <a:tbl>
              <a:tblPr/>
              <a:tblGrid>
                <a:gridCol w="125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6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43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конюнк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ция (и)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˄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дизюнк- ция (или)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˅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импли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кация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(следствие)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→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еквивалентност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↔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сума по модул 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(изключващо или)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</a:t>
                      </a:r>
                      <a:r>
                        <a:rPr lang="en-US" sz="2000" dirty="0">
                          <a:solidFill>
                            <a:srgbClr val="252525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⊕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стрелка на Пирс (логическо или-не)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 ↓ q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щрих на Шефер</a:t>
                      </a:r>
                      <a:b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(логическо и-не)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|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18640</TotalTime>
  <Words>1780</Words>
  <Application>Microsoft Office PowerPoint</Application>
  <PresentationFormat>Widescreen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8. Булева алгебра</vt:lpstr>
      <vt:lpstr>PowerPoint Presentation</vt:lpstr>
      <vt:lpstr>Булева алгебра</vt:lpstr>
      <vt:lpstr>Логически съждения</vt:lpstr>
      <vt:lpstr>Предикати</vt:lpstr>
      <vt:lpstr>Прости и съставни съждения</vt:lpstr>
      <vt:lpstr>Логически променливи и функции </vt:lpstr>
      <vt:lpstr>Функции на една булева променлива</vt:lpstr>
      <vt:lpstr>Функции на две булеви променливи</vt:lpstr>
      <vt:lpstr>Логика на основните функции (1)</vt:lpstr>
      <vt:lpstr>Логика на основните функции (2)</vt:lpstr>
      <vt:lpstr>Функционално пълна система от логически функции</vt:lpstr>
      <vt:lpstr>Класически базис</vt:lpstr>
      <vt:lpstr>Класически базис - означения</vt:lpstr>
      <vt:lpstr>Съждително смятане</vt:lpstr>
      <vt:lpstr>Съждително смятане - пример</vt:lpstr>
      <vt:lpstr>Приоритет на логическите оператори</vt:lpstr>
      <vt:lpstr>Закони на съждителното смятане</vt:lpstr>
      <vt:lpstr>Доказателство на законите за съждителното смятане</vt:lpstr>
      <vt:lpstr>Пример: Да се докаже законът на де Морган !(p &amp;&amp; q)  !p || !q</vt:lpstr>
      <vt:lpstr>Следствия от законите за съждителното смятане</vt:lpstr>
      <vt:lpstr>Преобразуване на сложни изрази до по-прости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7. Логически данни</dc:title>
  <dc:creator>Емил Хаджиколев</dc:creator>
  <cp:lastModifiedBy>Elena</cp:lastModifiedBy>
  <cp:revision>359</cp:revision>
  <dcterms:created xsi:type="dcterms:W3CDTF">2016-10-15T19:21:59Z</dcterms:created>
  <dcterms:modified xsi:type="dcterms:W3CDTF">2020-10-20T11:39:42Z</dcterms:modified>
</cp:coreProperties>
</file>