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06" r:id="rId5"/>
    <p:sldId id="259" r:id="rId6"/>
    <p:sldId id="261" r:id="rId7"/>
    <p:sldId id="260" r:id="rId8"/>
    <p:sldId id="262" r:id="rId9"/>
    <p:sldId id="263" r:id="rId10"/>
    <p:sldId id="265" r:id="rId11"/>
    <p:sldId id="264" r:id="rId12"/>
    <p:sldId id="271" r:id="rId13"/>
    <p:sldId id="266" r:id="rId14"/>
    <p:sldId id="268" r:id="rId15"/>
    <p:sldId id="269" r:id="rId16"/>
    <p:sldId id="270" r:id="rId17"/>
    <p:sldId id="267" r:id="rId18"/>
    <p:sldId id="272" r:id="rId19"/>
    <p:sldId id="274" r:id="rId20"/>
    <p:sldId id="275" r:id="rId21"/>
    <p:sldId id="285" r:id="rId22"/>
    <p:sldId id="286" r:id="rId23"/>
    <p:sldId id="276" r:id="rId24"/>
    <p:sldId id="277" r:id="rId25"/>
    <p:sldId id="279" r:id="rId26"/>
    <p:sldId id="278" r:id="rId27"/>
    <p:sldId id="273" r:id="rId28"/>
    <p:sldId id="281" r:id="rId29"/>
    <p:sldId id="282" r:id="rId30"/>
    <p:sldId id="283" r:id="rId31"/>
    <p:sldId id="287" r:id="rId32"/>
    <p:sldId id="288" r:id="rId33"/>
    <p:sldId id="284" r:id="rId34"/>
    <p:sldId id="289" r:id="rId35"/>
    <p:sldId id="290" r:id="rId36"/>
    <p:sldId id="291" r:id="rId37"/>
    <p:sldId id="292" r:id="rId38"/>
    <p:sldId id="305" r:id="rId39"/>
    <p:sldId id="294" r:id="rId40"/>
    <p:sldId id="300" r:id="rId41"/>
    <p:sldId id="293" r:id="rId42"/>
    <p:sldId id="295" r:id="rId43"/>
    <p:sldId id="296" r:id="rId44"/>
    <p:sldId id="297" r:id="rId45"/>
    <p:sldId id="298" r:id="rId46"/>
    <p:sldId id="299" r:id="rId47"/>
    <p:sldId id="301" r:id="rId48"/>
    <p:sldId id="303" r:id="rId49"/>
    <p:sldId id="302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://en.cppreference.com/w/cpp/keyword/break" TargetMode="External"/><Relationship Id="rId18" Type="http://schemas.openxmlformats.org/officeDocument/2006/relationships/hyperlink" Target="http://en.cppreference.com/w/cpp/keyword/char32_t" TargetMode="External"/><Relationship Id="rId26" Type="http://schemas.openxmlformats.org/officeDocument/2006/relationships/hyperlink" Target="http://en.cppreference.com/w/cpp/keyword/decltype" TargetMode="External"/><Relationship Id="rId39" Type="http://schemas.openxmlformats.org/officeDocument/2006/relationships/hyperlink" Target="http://en.cppreference.com/w/cpp/keyword/for" TargetMode="External"/><Relationship Id="rId21" Type="http://schemas.openxmlformats.org/officeDocument/2006/relationships/hyperlink" Target="http://en.cppreference.com/w/cpp/keyword/concept" TargetMode="External"/><Relationship Id="rId34" Type="http://schemas.openxmlformats.org/officeDocument/2006/relationships/hyperlink" Target="http://en.cppreference.com/w/cpp/keyword/explicit" TargetMode="External"/><Relationship Id="rId42" Type="http://schemas.openxmlformats.org/officeDocument/2006/relationships/hyperlink" Target="http://en.cppreference.com/w/cpp/keyword/if" TargetMode="External"/><Relationship Id="rId47" Type="http://schemas.openxmlformats.org/officeDocument/2006/relationships/hyperlink" Target="http://en.cppreference.com/mwiki/index.php?title=cpp/keyword/module&amp;action=edit&amp;redlink=1" TargetMode="External"/><Relationship Id="rId50" Type="http://schemas.openxmlformats.org/officeDocument/2006/relationships/hyperlink" Target="http://en.cppreference.com/w/cpp/keyword/new" TargetMode="External"/><Relationship Id="rId55" Type="http://schemas.openxmlformats.org/officeDocument/2006/relationships/hyperlink" Target="http://en.cppreference.com/w/cpp/keyword/operator" TargetMode="External"/><Relationship Id="rId63" Type="http://schemas.openxmlformats.org/officeDocument/2006/relationships/hyperlink" Target="http://en.cppreference.com/w/cpp/keyword/requires" TargetMode="External"/><Relationship Id="rId68" Type="http://schemas.openxmlformats.org/officeDocument/2006/relationships/hyperlink" Target="http://en.cppreference.com/w/cpp/keyword/static" TargetMode="External"/><Relationship Id="rId76" Type="http://schemas.openxmlformats.org/officeDocument/2006/relationships/hyperlink" Target="http://en.cppreference.com/w/cpp/keyword/throw" TargetMode="External"/><Relationship Id="rId84" Type="http://schemas.openxmlformats.org/officeDocument/2006/relationships/hyperlink" Target="http://en.cppreference.com/w/cpp/keyword/using" TargetMode="External"/><Relationship Id="rId89" Type="http://schemas.openxmlformats.org/officeDocument/2006/relationships/hyperlink" Target="http://en.cppreference.com/w/cpp/keyword/while" TargetMode="External"/><Relationship Id="rId7" Type="http://schemas.openxmlformats.org/officeDocument/2006/relationships/hyperlink" Target="http://en.cppreference.com/w/cpp/keyword/asm" TargetMode="External"/><Relationship Id="rId71" Type="http://schemas.openxmlformats.org/officeDocument/2006/relationships/hyperlink" Target="http://en.cppreference.com/w/cpp/keyword/struct" TargetMode="External"/><Relationship Id="rId2" Type="http://schemas.openxmlformats.org/officeDocument/2006/relationships/hyperlink" Target="http://en.cppreference.com/w/cpp/keyword" TargetMode="External"/><Relationship Id="rId16" Type="http://schemas.openxmlformats.org/officeDocument/2006/relationships/hyperlink" Target="http://en.cppreference.com/w/cpp/keyword/char" TargetMode="External"/><Relationship Id="rId29" Type="http://schemas.openxmlformats.org/officeDocument/2006/relationships/hyperlink" Target="http://en.cppreference.com/w/cpp/keyword/do" TargetMode="External"/><Relationship Id="rId11" Type="http://schemas.openxmlformats.org/officeDocument/2006/relationships/hyperlink" Target="http://en.cppreference.com/w/cpp/keyword/bitor" TargetMode="External"/><Relationship Id="rId24" Type="http://schemas.openxmlformats.org/officeDocument/2006/relationships/hyperlink" Target="http://en.cppreference.com/w/cpp/keyword/const_cast" TargetMode="External"/><Relationship Id="rId32" Type="http://schemas.openxmlformats.org/officeDocument/2006/relationships/hyperlink" Target="http://en.cppreference.com/w/cpp/keyword/else" TargetMode="External"/><Relationship Id="rId37" Type="http://schemas.openxmlformats.org/officeDocument/2006/relationships/hyperlink" Target="http://en.cppreference.com/w/cpp/keyword/false" TargetMode="External"/><Relationship Id="rId40" Type="http://schemas.openxmlformats.org/officeDocument/2006/relationships/hyperlink" Target="http://en.cppreference.com/w/cpp/keyword/friend" TargetMode="External"/><Relationship Id="rId45" Type="http://schemas.openxmlformats.org/officeDocument/2006/relationships/hyperlink" Target="http://en.cppreference.com/mwiki/index.php?title=cpp/keyword/import&amp;action=edit&amp;redlink=1" TargetMode="External"/><Relationship Id="rId53" Type="http://schemas.openxmlformats.org/officeDocument/2006/relationships/hyperlink" Target="http://en.cppreference.com/w/cpp/keyword/not_eq" TargetMode="External"/><Relationship Id="rId58" Type="http://schemas.openxmlformats.org/officeDocument/2006/relationships/hyperlink" Target="http://en.cppreference.com/w/cpp/keyword/private" TargetMode="External"/><Relationship Id="rId66" Type="http://schemas.openxmlformats.org/officeDocument/2006/relationships/hyperlink" Target="http://en.cppreference.com/w/cpp/keyword/signed" TargetMode="External"/><Relationship Id="rId74" Type="http://schemas.openxmlformats.org/officeDocument/2006/relationships/hyperlink" Target="http://en.cppreference.com/w/cpp/keyword/this" TargetMode="External"/><Relationship Id="rId79" Type="http://schemas.openxmlformats.org/officeDocument/2006/relationships/hyperlink" Target="http://en.cppreference.com/w/cpp/keyword/typedef" TargetMode="External"/><Relationship Id="rId87" Type="http://schemas.openxmlformats.org/officeDocument/2006/relationships/hyperlink" Target="http://en.cppreference.com/w/cpp/keyword/volatile" TargetMode="External"/><Relationship Id="rId5" Type="http://schemas.openxmlformats.org/officeDocument/2006/relationships/hyperlink" Target="http://en.cppreference.com/w/cpp/keyword/and" TargetMode="External"/><Relationship Id="rId61" Type="http://schemas.openxmlformats.org/officeDocument/2006/relationships/hyperlink" Target="http://en.cppreference.com/w/cpp/keyword/register" TargetMode="External"/><Relationship Id="rId82" Type="http://schemas.openxmlformats.org/officeDocument/2006/relationships/hyperlink" Target="http://en.cppreference.com/w/cpp/keyword/union" TargetMode="External"/><Relationship Id="rId90" Type="http://schemas.openxmlformats.org/officeDocument/2006/relationships/hyperlink" Target="http://en.cppreference.com/w/cpp/keyword/xor" TargetMode="External"/><Relationship Id="rId19" Type="http://schemas.openxmlformats.org/officeDocument/2006/relationships/hyperlink" Target="http://en.cppreference.com/w/cpp/keyword/class" TargetMode="External"/><Relationship Id="rId14" Type="http://schemas.openxmlformats.org/officeDocument/2006/relationships/hyperlink" Target="http://en.cppreference.com/w/cpp/keyword/case" TargetMode="External"/><Relationship Id="rId22" Type="http://schemas.openxmlformats.org/officeDocument/2006/relationships/hyperlink" Target="http://en.cppreference.com/w/cpp/keyword/const" TargetMode="External"/><Relationship Id="rId27" Type="http://schemas.openxmlformats.org/officeDocument/2006/relationships/hyperlink" Target="http://en.cppreference.com/w/cpp/keyword/default" TargetMode="External"/><Relationship Id="rId30" Type="http://schemas.openxmlformats.org/officeDocument/2006/relationships/hyperlink" Target="http://en.cppreference.com/w/cpp/keyword/double" TargetMode="External"/><Relationship Id="rId35" Type="http://schemas.openxmlformats.org/officeDocument/2006/relationships/hyperlink" Target="http://en.cppreference.com/w/cpp/keyword/export" TargetMode="External"/><Relationship Id="rId43" Type="http://schemas.openxmlformats.org/officeDocument/2006/relationships/hyperlink" Target="http://en.cppreference.com/w/cpp/keyword/inline" TargetMode="External"/><Relationship Id="rId48" Type="http://schemas.openxmlformats.org/officeDocument/2006/relationships/hyperlink" Target="http://en.cppreference.com/w/cpp/keyword/mutable" TargetMode="External"/><Relationship Id="rId56" Type="http://schemas.openxmlformats.org/officeDocument/2006/relationships/hyperlink" Target="http://en.cppreference.com/w/cpp/keyword/or" TargetMode="External"/><Relationship Id="rId64" Type="http://schemas.openxmlformats.org/officeDocument/2006/relationships/hyperlink" Target="http://en.cppreference.com/w/cpp/keyword/return" TargetMode="External"/><Relationship Id="rId69" Type="http://schemas.openxmlformats.org/officeDocument/2006/relationships/hyperlink" Target="http://en.cppreference.com/w/cpp/keyword/static_assert" TargetMode="External"/><Relationship Id="rId77" Type="http://schemas.openxmlformats.org/officeDocument/2006/relationships/hyperlink" Target="http://en.cppreference.com/w/cpp/keyword/true" TargetMode="External"/><Relationship Id="rId8" Type="http://schemas.openxmlformats.org/officeDocument/2006/relationships/hyperlink" Target="http://en.cppreference.com/w/cpp/language/transactional_memory" TargetMode="External"/><Relationship Id="rId51" Type="http://schemas.openxmlformats.org/officeDocument/2006/relationships/hyperlink" Target="http://en.cppreference.com/w/cpp/keyword/noexcept" TargetMode="External"/><Relationship Id="rId72" Type="http://schemas.openxmlformats.org/officeDocument/2006/relationships/hyperlink" Target="http://en.cppreference.com/w/cpp/keyword/switch" TargetMode="External"/><Relationship Id="rId80" Type="http://schemas.openxmlformats.org/officeDocument/2006/relationships/hyperlink" Target="http://en.cppreference.com/w/cpp/keyword/typeid" TargetMode="External"/><Relationship Id="rId85" Type="http://schemas.openxmlformats.org/officeDocument/2006/relationships/hyperlink" Target="http://en.cppreference.com/w/cpp/keyword/virtual" TargetMode="External"/><Relationship Id="rId3" Type="http://schemas.openxmlformats.org/officeDocument/2006/relationships/hyperlink" Target="http://en.cppreference.com/w/cpp/keyword/alignas" TargetMode="External"/><Relationship Id="rId12" Type="http://schemas.openxmlformats.org/officeDocument/2006/relationships/hyperlink" Target="http://en.cppreference.com/w/cpp/keyword/bool" TargetMode="External"/><Relationship Id="rId17" Type="http://schemas.openxmlformats.org/officeDocument/2006/relationships/hyperlink" Target="http://en.cppreference.com/w/cpp/keyword/char16_t" TargetMode="External"/><Relationship Id="rId25" Type="http://schemas.openxmlformats.org/officeDocument/2006/relationships/hyperlink" Target="http://en.cppreference.com/w/cpp/keyword/continue" TargetMode="External"/><Relationship Id="rId33" Type="http://schemas.openxmlformats.org/officeDocument/2006/relationships/hyperlink" Target="http://en.cppreference.com/w/cpp/keyword/enum" TargetMode="External"/><Relationship Id="rId38" Type="http://schemas.openxmlformats.org/officeDocument/2006/relationships/hyperlink" Target="http://en.cppreference.com/w/cpp/keyword/float" TargetMode="External"/><Relationship Id="rId46" Type="http://schemas.openxmlformats.org/officeDocument/2006/relationships/hyperlink" Target="http://en.cppreference.com/w/cpp/keyword/long" TargetMode="External"/><Relationship Id="rId59" Type="http://schemas.openxmlformats.org/officeDocument/2006/relationships/hyperlink" Target="http://en.cppreference.com/w/cpp/keyword/protected" TargetMode="External"/><Relationship Id="rId67" Type="http://schemas.openxmlformats.org/officeDocument/2006/relationships/hyperlink" Target="http://en.cppreference.com/w/cpp/keyword/sizeof" TargetMode="External"/><Relationship Id="rId20" Type="http://schemas.openxmlformats.org/officeDocument/2006/relationships/hyperlink" Target="http://en.cppreference.com/w/cpp/keyword/compl" TargetMode="External"/><Relationship Id="rId41" Type="http://schemas.openxmlformats.org/officeDocument/2006/relationships/hyperlink" Target="http://en.cppreference.com/w/cpp/keyword/goto" TargetMode="External"/><Relationship Id="rId54" Type="http://schemas.openxmlformats.org/officeDocument/2006/relationships/hyperlink" Target="http://en.cppreference.com/w/cpp/keyword/nullptr" TargetMode="External"/><Relationship Id="rId62" Type="http://schemas.openxmlformats.org/officeDocument/2006/relationships/hyperlink" Target="http://en.cppreference.com/w/cpp/keyword/reinterpret_cast" TargetMode="External"/><Relationship Id="rId70" Type="http://schemas.openxmlformats.org/officeDocument/2006/relationships/hyperlink" Target="http://en.cppreference.com/w/cpp/keyword/static_cast" TargetMode="External"/><Relationship Id="rId75" Type="http://schemas.openxmlformats.org/officeDocument/2006/relationships/hyperlink" Target="http://en.cppreference.com/w/cpp/keyword/thread_local" TargetMode="External"/><Relationship Id="rId83" Type="http://schemas.openxmlformats.org/officeDocument/2006/relationships/hyperlink" Target="http://en.cppreference.com/w/cpp/keyword/unsigned" TargetMode="External"/><Relationship Id="rId88" Type="http://schemas.openxmlformats.org/officeDocument/2006/relationships/hyperlink" Target="http://en.cppreference.com/w/cpp/keyword/wchar_t" TargetMode="External"/><Relationship Id="rId91" Type="http://schemas.openxmlformats.org/officeDocument/2006/relationships/hyperlink" Target="http://en.cppreference.com/w/cpp/keyword/xor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keyword/and_eq" TargetMode="External"/><Relationship Id="rId15" Type="http://schemas.openxmlformats.org/officeDocument/2006/relationships/hyperlink" Target="http://en.cppreference.com/w/cpp/keyword/catch" TargetMode="External"/><Relationship Id="rId23" Type="http://schemas.openxmlformats.org/officeDocument/2006/relationships/hyperlink" Target="http://en.cppreference.com/w/cpp/keyword/constexpr" TargetMode="External"/><Relationship Id="rId28" Type="http://schemas.openxmlformats.org/officeDocument/2006/relationships/hyperlink" Target="http://en.cppreference.com/w/cpp/keyword/delete" TargetMode="External"/><Relationship Id="rId36" Type="http://schemas.openxmlformats.org/officeDocument/2006/relationships/hyperlink" Target="http://en.cppreference.com/w/cpp/keyword/extern" TargetMode="External"/><Relationship Id="rId49" Type="http://schemas.openxmlformats.org/officeDocument/2006/relationships/hyperlink" Target="http://en.cppreference.com/w/cpp/keyword/namespace" TargetMode="External"/><Relationship Id="rId57" Type="http://schemas.openxmlformats.org/officeDocument/2006/relationships/hyperlink" Target="http://en.cppreference.com/w/cpp/keyword/or_eq" TargetMode="External"/><Relationship Id="rId10" Type="http://schemas.openxmlformats.org/officeDocument/2006/relationships/hyperlink" Target="http://en.cppreference.com/w/cpp/keyword/bitand" TargetMode="External"/><Relationship Id="rId31" Type="http://schemas.openxmlformats.org/officeDocument/2006/relationships/hyperlink" Target="http://en.cppreference.com/w/cpp/keyword/dynamic_cast" TargetMode="External"/><Relationship Id="rId44" Type="http://schemas.openxmlformats.org/officeDocument/2006/relationships/hyperlink" Target="http://en.cppreference.com/w/cpp/keyword/int" TargetMode="External"/><Relationship Id="rId52" Type="http://schemas.openxmlformats.org/officeDocument/2006/relationships/hyperlink" Target="http://en.cppreference.com/w/cpp/keyword/not" TargetMode="External"/><Relationship Id="rId60" Type="http://schemas.openxmlformats.org/officeDocument/2006/relationships/hyperlink" Target="http://en.cppreference.com/w/cpp/keyword/public" TargetMode="External"/><Relationship Id="rId65" Type="http://schemas.openxmlformats.org/officeDocument/2006/relationships/hyperlink" Target="http://en.cppreference.com/w/cpp/keyword/short" TargetMode="External"/><Relationship Id="rId73" Type="http://schemas.openxmlformats.org/officeDocument/2006/relationships/hyperlink" Target="http://en.cppreference.com/w/cpp/keyword/template" TargetMode="External"/><Relationship Id="rId78" Type="http://schemas.openxmlformats.org/officeDocument/2006/relationships/hyperlink" Target="http://en.cppreference.com/w/cpp/keyword/try" TargetMode="External"/><Relationship Id="rId81" Type="http://schemas.openxmlformats.org/officeDocument/2006/relationships/hyperlink" Target="http://en.cppreference.com/w/cpp/keyword/typename" TargetMode="External"/><Relationship Id="rId86" Type="http://schemas.openxmlformats.org/officeDocument/2006/relationships/hyperlink" Target="http://en.cppreference.com/w/cpp/keyword/void" TargetMode="External"/><Relationship Id="rId4" Type="http://schemas.openxmlformats.org/officeDocument/2006/relationships/hyperlink" Target="http://en.cppreference.com/w/cpp/keyword/alignof" TargetMode="External"/><Relationship Id="rId9" Type="http://schemas.openxmlformats.org/officeDocument/2006/relationships/hyperlink" Target="http://en.cppreference.com/w/cpp/keyword/aut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expressions#Opera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explicit_cast" TargetMode="External"/><Relationship Id="rId13" Type="http://schemas.openxmlformats.org/officeDocument/2006/relationships/hyperlink" Target="http://en.cppreference.com/w/cpp/language/parameter_pack" TargetMode="External"/><Relationship Id="rId3" Type="http://schemas.openxmlformats.org/officeDocument/2006/relationships/hyperlink" Target="http://en.cppreference.com/w/cpp/language/static_cast" TargetMode="External"/><Relationship Id="rId7" Type="http://schemas.openxmlformats.org/officeDocument/2006/relationships/hyperlink" Target="http://en.cppreference.com/w/cpp/language/reinterpret_cast" TargetMode="External"/><Relationship Id="rId12" Type="http://schemas.openxmlformats.org/officeDocument/2006/relationships/hyperlink" Target="http://en.cppreference.com/w/cpp/language/sizeof..." TargetMode="External"/><Relationship Id="rId2" Type="http://schemas.openxmlformats.org/officeDocument/2006/relationships/hyperlink" Target="http://en.cppreference.com/w/cpp/language/expressions#Operator" TargetMode="External"/><Relationship Id="rId16" Type="http://schemas.openxmlformats.org/officeDocument/2006/relationships/hyperlink" Target="http://en.cppreference.com/w/cpp/language/align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cv" TargetMode="External"/><Relationship Id="rId11" Type="http://schemas.openxmlformats.org/officeDocument/2006/relationships/hyperlink" Target="http://en.cppreference.com/w/cpp/language/sizeof" TargetMode="External"/><Relationship Id="rId5" Type="http://schemas.openxmlformats.org/officeDocument/2006/relationships/hyperlink" Target="http://en.cppreference.com/w/cpp/language/const_cast" TargetMode="External"/><Relationship Id="rId15" Type="http://schemas.openxmlformats.org/officeDocument/2006/relationships/hyperlink" Target="http://en.cppreference.com/w/cpp/language/noexcept" TargetMode="External"/><Relationship Id="rId10" Type="http://schemas.openxmlformats.org/officeDocument/2006/relationships/hyperlink" Target="http://en.cppreference.com/w/cpp/memory/new/operator_delete" TargetMode="External"/><Relationship Id="rId4" Type="http://schemas.openxmlformats.org/officeDocument/2006/relationships/hyperlink" Target="http://en.cppreference.com/w/cpp/language/dynamic_cast" TargetMode="External"/><Relationship Id="rId9" Type="http://schemas.openxmlformats.org/officeDocument/2006/relationships/hyperlink" Target="http://en.cppreference.com/w/cpp/memory/new/operator_new" TargetMode="External"/><Relationship Id="rId14" Type="http://schemas.openxmlformats.org/officeDocument/2006/relationships/hyperlink" Target="http://en.cppreference.com/w/cpp/language/type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ptutor.com/ascii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bg-BG" i="1" dirty="0"/>
              <a:t>1</a:t>
            </a:r>
            <a:r>
              <a:rPr lang="bg-BG" altLang="bg-BG" i="1" dirty="0"/>
              <a:t>5.</a:t>
            </a:r>
            <a:r>
              <a:rPr lang="en-US" altLang="bg-BG" i="1" dirty="0"/>
              <a:t>2.</a:t>
            </a:r>
            <a:r>
              <a:rPr lang="bg-BG" i="1" dirty="0"/>
              <a:t> Въведение в програмирането</a:t>
            </a:r>
            <a:br>
              <a:rPr lang="en-US" i="1" dirty="0"/>
            </a:br>
            <a:r>
              <a:rPr lang="bg-BG" i="1" dirty="0"/>
              <a:t>със </a:t>
            </a:r>
            <a:r>
              <a:rPr lang="en-US" i="1" dirty="0"/>
              <a:t>C++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Шрифтове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Шрифтовете определят графични представяния на символите </a:t>
            </a:r>
            <a:r>
              <a:rPr lang="bg-BG" dirty="0"/>
              <a:t>от кодовите таблици. Един символ може да има различни графични представяния за различните шрифтове.</a:t>
            </a:r>
          </a:p>
          <a:p>
            <a:r>
              <a:rPr lang="bg-BG" dirty="0"/>
              <a:t>Шрифтовете имат характеристики, чрез които може да се променя изображението им: размер на буквите, тегло (</a:t>
            </a:r>
            <a:r>
              <a:rPr lang="bg-BG" dirty="0" err="1"/>
              <a:t>normal</a:t>
            </a:r>
            <a:r>
              <a:rPr lang="bg-BG" dirty="0"/>
              <a:t>, </a:t>
            </a:r>
            <a:r>
              <a:rPr lang="bg-BG" dirty="0" err="1"/>
              <a:t>bold</a:t>
            </a:r>
            <a:r>
              <a:rPr lang="bg-BG" dirty="0"/>
              <a:t> и др.), наклон (</a:t>
            </a:r>
            <a:r>
              <a:rPr lang="bg-BG" dirty="0" err="1"/>
              <a:t>normal</a:t>
            </a:r>
            <a:r>
              <a:rPr lang="bg-BG" dirty="0"/>
              <a:t>, </a:t>
            </a:r>
            <a:r>
              <a:rPr lang="bg-BG" dirty="0" err="1"/>
              <a:t>italic</a:t>
            </a:r>
            <a:r>
              <a:rPr lang="bg-BG" dirty="0"/>
              <a:t> и др.) и др. Не е задължително един шрифт да има графично представяне за всички символи, които могат да се запишат чрез използваната кодова таблица.</a:t>
            </a:r>
          </a:p>
          <a:p>
            <a:r>
              <a:rPr lang="bg-BG" dirty="0"/>
              <a:t>Някои по-известни шрифтове са </a:t>
            </a:r>
            <a:r>
              <a:rPr lang="en-US" dirty="0"/>
              <a:t>Times New Roman, Verdana, Arial, Courier.</a:t>
            </a:r>
            <a:r>
              <a:rPr lang="bg-BG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17110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ЕП и кодови таблици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При различни ЕП се поддържат като основни различни кодови таблици.</a:t>
            </a:r>
          </a:p>
          <a:p>
            <a:r>
              <a:rPr lang="bg-BG" b="1" dirty="0"/>
              <a:t>В езика </a:t>
            </a:r>
            <a:r>
              <a:rPr lang="en-US" b="1" dirty="0"/>
              <a:t>C++ </a:t>
            </a:r>
            <a:r>
              <a:rPr lang="bg-BG" b="1" dirty="0"/>
              <a:t>се поддържа </a:t>
            </a:r>
            <a:r>
              <a:rPr lang="en-US" b="1" dirty="0"/>
              <a:t>ASCII </a:t>
            </a:r>
            <a:r>
              <a:rPr lang="bg-BG" b="1" dirty="0"/>
              <a:t>кодовата таблица. При създадените по-късно езици (</a:t>
            </a:r>
            <a:r>
              <a:rPr lang="en-US" b="1" dirty="0"/>
              <a:t>Java, C# </a:t>
            </a:r>
            <a:r>
              <a:rPr lang="bg-BG" b="1" dirty="0"/>
              <a:t>и др.)</a:t>
            </a:r>
            <a:r>
              <a:rPr lang="en-US" b="1" dirty="0"/>
              <a:t> </a:t>
            </a:r>
            <a:r>
              <a:rPr lang="bg-BG" b="1" dirty="0"/>
              <a:t>се поддържа </a:t>
            </a:r>
            <a:r>
              <a:rPr lang="en-US" b="1" dirty="0"/>
              <a:t>UNICODE</a:t>
            </a:r>
            <a:r>
              <a:rPr lang="bg-BG" b="1" dirty="0"/>
              <a:t> като базов език</a:t>
            </a:r>
            <a:r>
              <a:rPr lang="en-US" b="1" dirty="0"/>
              <a:t>.</a:t>
            </a:r>
            <a:endParaRPr lang="bg-BG" b="1" dirty="0"/>
          </a:p>
          <a:p>
            <a:r>
              <a:rPr lang="bg-BG" dirty="0"/>
              <a:t>Поради това </a:t>
            </a:r>
            <a:r>
              <a:rPr lang="bg-BG" b="1" dirty="0"/>
              <a:t>работата с български символи в </a:t>
            </a:r>
            <a:r>
              <a:rPr lang="en-US" b="1" dirty="0"/>
              <a:t>C++ </a:t>
            </a:r>
            <a:r>
              <a:rPr lang="bg-BG" b="1" dirty="0"/>
              <a:t>е затруднен</a:t>
            </a:r>
            <a:r>
              <a:rPr lang="en-US" b="1" dirty="0"/>
              <a:t>a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Текста на програмите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C++ </a:t>
            </a:r>
            <a:r>
              <a:rPr lang="bg-BG" dirty="0"/>
              <a:t>може да бъде записан с различни кодировки (вкл. и </a:t>
            </a:r>
            <a:r>
              <a:rPr lang="en-US" dirty="0"/>
              <a:t>UNICODE</a:t>
            </a:r>
            <a:r>
              <a:rPr lang="bg-BG" dirty="0"/>
              <a:t>), но български букви се кодират като 8-битови (</a:t>
            </a:r>
            <a:r>
              <a:rPr lang="en-US" dirty="0"/>
              <a:t>ASCII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символи.</a:t>
            </a:r>
            <a:endParaRPr lang="en-US" dirty="0"/>
          </a:p>
          <a:p>
            <a:r>
              <a:rPr lang="bg-BG" b="1" dirty="0"/>
              <a:t>От версия </a:t>
            </a:r>
            <a:r>
              <a:rPr lang="en-US" b="1" dirty="0"/>
              <a:t>C++14 </a:t>
            </a:r>
            <a:r>
              <a:rPr lang="bg-BG" b="1" dirty="0"/>
              <a:t>са предоставени средства за работа с </a:t>
            </a:r>
            <a:r>
              <a:rPr lang="en-US" b="1" dirty="0" err="1"/>
              <a:t>multibyte</a:t>
            </a:r>
            <a:r>
              <a:rPr lang="bg-BG" b="1" dirty="0"/>
              <a:t> низове и може да се работи с български език. </a:t>
            </a:r>
            <a:r>
              <a:rPr lang="bg-BG" dirty="0"/>
              <a:t>За целта обаче трябва средата/компилатора да поддържа </a:t>
            </a:r>
            <a:r>
              <a:rPr lang="en-US" dirty="0"/>
              <a:t>C++14</a:t>
            </a:r>
            <a:r>
              <a:rPr lang="bg-BG" dirty="0"/>
              <a:t> и конзолата да поддържа български език (в </a:t>
            </a:r>
            <a:r>
              <a:rPr lang="en-US" dirty="0"/>
              <a:t>Windows XP</a:t>
            </a:r>
            <a:r>
              <a:rPr lang="bg-BG" dirty="0"/>
              <a:t>, например,</a:t>
            </a:r>
            <a:r>
              <a:rPr lang="en-US" dirty="0"/>
              <a:t> </a:t>
            </a:r>
            <a:r>
              <a:rPr lang="bg-BG" dirty="0"/>
              <a:t>конзолата не е кирилизирана).</a:t>
            </a:r>
          </a:p>
        </p:txBody>
      </p:sp>
    </p:spTree>
    <p:extLst>
      <p:ext uri="{BB962C8B-B14F-4D97-AF65-F5344CB8AC3E}">
        <p14:creationId xmlns:p14="http://schemas.microsoft.com/office/powerpoint/2010/main" val="163183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български език в конзолата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- на български език в случая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 на български\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84" y="1964349"/>
            <a:ext cx="5879365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Думи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стандартни </a:t>
            </a:r>
            <a:r>
              <a:rPr lang="bg-BG" b="1" i="1" dirty="0"/>
              <a:t>ключови думи</a:t>
            </a:r>
            <a:r>
              <a:rPr lang="bg-BG" b="1" dirty="0"/>
              <a:t> </a:t>
            </a:r>
            <a:r>
              <a:rPr lang="bg-BG" dirty="0"/>
              <a:t>– носещи различни видове смисъл;</a:t>
            </a:r>
          </a:p>
          <a:p>
            <a:pPr lvl="1"/>
            <a:r>
              <a:rPr lang="bg-BG" b="1" i="1" dirty="0"/>
              <a:t>специални символи </a:t>
            </a:r>
            <a:r>
              <a:rPr lang="en-US" dirty="0"/>
              <a:t>– </a:t>
            </a:r>
            <a:r>
              <a:rPr lang="bg-BG" dirty="0"/>
              <a:t>използвани с определени цели</a:t>
            </a:r>
            <a:endParaRPr lang="en-US" dirty="0"/>
          </a:p>
          <a:p>
            <a:pPr lvl="2"/>
            <a:r>
              <a:rPr lang="bg-BG" dirty="0"/>
              <a:t>оператори</a:t>
            </a:r>
            <a:r>
              <a:rPr lang="en-US" dirty="0"/>
              <a:t>;</a:t>
            </a:r>
          </a:p>
          <a:p>
            <a:pPr lvl="2"/>
            <a:r>
              <a:rPr lang="bg-BG" dirty="0"/>
              <a:t>коментари</a:t>
            </a:r>
            <a:r>
              <a:rPr lang="en-US" dirty="0"/>
              <a:t>;</a:t>
            </a:r>
          </a:p>
          <a:p>
            <a:pPr lvl="2"/>
            <a:r>
              <a:rPr lang="bg-BG" dirty="0"/>
              <a:t>разделители;</a:t>
            </a:r>
          </a:p>
          <a:p>
            <a:pPr lvl="1"/>
            <a:r>
              <a:rPr lang="bg-BG" b="1" i="1" dirty="0"/>
              <a:t>идентификатори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3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Ключовите думи определят смисъла на специфични части от кода</a:t>
            </a:r>
            <a:r>
              <a:rPr lang="bg-BG" dirty="0"/>
              <a:t>, записан, обикновено, след тях.</a:t>
            </a:r>
          </a:p>
          <a:p>
            <a:r>
              <a:rPr lang="bg-BG" dirty="0"/>
              <a:t>След записването им, се очаква (от компилатора) задаването на свързани с тях неща.</a:t>
            </a:r>
          </a:p>
          <a:p>
            <a:r>
              <a:rPr lang="bg-BG" dirty="0"/>
              <a:t>Например</a:t>
            </a:r>
            <a:r>
              <a:rPr lang="en-US" dirty="0"/>
              <a:t>,</a:t>
            </a:r>
            <a:r>
              <a:rPr lang="bg-BG" dirty="0"/>
              <a:t> ключовата дума „</a:t>
            </a:r>
            <a:r>
              <a:rPr lang="en-US" dirty="0" err="1"/>
              <a:t>int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указва тип, след който трябва да се зададе (не винаги е задължително) име на променлива: „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bg-BG" dirty="0"/>
              <a:t>“ означава, че сме декларирали променлива с име </a:t>
            </a:r>
            <a:r>
              <a:rPr lang="en-US" dirty="0"/>
              <a:t>age </a:t>
            </a:r>
            <a:r>
              <a:rPr lang="bg-BG" dirty="0"/>
              <a:t>от тип за цяло число </a:t>
            </a:r>
            <a:r>
              <a:rPr lang="en-US" dirty="0"/>
              <a:t>int.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8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68"/>
            <a:ext cx="10896600" cy="609229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Ключови думи в </a:t>
            </a:r>
            <a:r>
              <a:rPr lang="en-US" dirty="0"/>
              <a:t>C++ (</a:t>
            </a:r>
            <a:r>
              <a:rPr lang="en-US" dirty="0">
                <a:hlinkClick r:id="rId2"/>
              </a:rPr>
              <a:t>http://en.cppreference.com/w/cpp/keyword</a:t>
            </a:r>
            <a:r>
              <a:rPr lang="en-US" dirty="0"/>
              <a:t>)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618068"/>
          <a:ext cx="8576733" cy="6070600"/>
        </p:xfrm>
        <a:graphic>
          <a:graphicData uri="http://schemas.openxmlformats.org/drawingml/2006/table">
            <a:tbl>
              <a:tblPr/>
              <a:tblGrid>
                <a:gridCol w="285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0600"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" tooltip="cpp/keyword/alignas"/>
                        </a:rPr>
                        <a:t>alignas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cpp/keyword/alignof"/>
                        </a:rPr>
                        <a:t>alignof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pp/keyword/and"/>
                        </a:rPr>
                        <a:t>and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" tooltip="cpp/keyword/and eq"/>
                        </a:rPr>
                        <a:t>and_eq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" tooltip="cpp/keyword/asm"/>
                        </a:rPr>
                        <a:t>asm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atomic_cancel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atomic_commit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atomic_noexcept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keyword/auto"/>
                        </a:rPr>
                        <a:t>auto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0" tooltip="cpp/keyword/bitand"/>
                        </a:rPr>
                        <a:t>bitand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cpp/keyword/bitor"/>
                        </a:rPr>
                        <a:t>bitor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keyword/bool"/>
                        </a:rPr>
                        <a:t>bool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keyword/break"/>
                        </a:rPr>
                        <a:t>break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cpp/keyword/case"/>
                        </a:rPr>
                        <a:t>case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cpp/keyword/catch"/>
                        </a:rPr>
                        <a:t>catch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cpp/keyword/char"/>
                        </a:rPr>
                        <a:t>char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cpp/keyword/char16 t"/>
                        </a:rPr>
                        <a:t>char16_t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8" tooltip="cpp/keyword/char32 t"/>
                        </a:rPr>
                        <a:t>char32_t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9" tooltip="cpp/keyword/class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0" tooltip="cpp/keyword/compl"/>
                        </a:rPr>
                        <a:t>compl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1" tooltip="cpp/keyword/concept"/>
                        </a:rPr>
                        <a:t>concept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(concepts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2" tooltip="cpp/keyword/const"/>
                        </a:rPr>
                        <a:t>const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3" tooltip="cpp/keyword/constexpr"/>
                        </a:rPr>
                        <a:t>constexpr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4" tooltip="cpp/keyword/const cast"/>
                        </a:rPr>
                        <a:t>const_cast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5" tooltip="cpp/keyword/continue"/>
                        </a:rPr>
                        <a:t>continue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6" tooltip="cpp/keyword/decltype"/>
                        </a:rPr>
                        <a:t>decltype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7" tooltip="cpp/keyword/default"/>
                        </a:rPr>
                        <a:t>default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8" tooltip="cpp/keyword/delete"/>
                        </a:rPr>
                        <a:t>delete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9" tooltip="cpp/keyword/do"/>
                        </a:rPr>
                        <a:t>do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0" tooltip="cpp/keyword/double"/>
                        </a:rPr>
                        <a:t>double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1" tooltip="cpp/keyword/dynamic cast"/>
                        </a:rPr>
                        <a:t>dynamic_cast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2" tooltip="cpp/keyword/else"/>
                        </a:rPr>
                        <a:t>else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3" tooltip="cpp/keyword/enum"/>
                        </a:rPr>
                        <a:t>enum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4" tooltip="cpp/keyword/explicit"/>
                        </a:rPr>
                        <a:t>explicit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5" tooltip="cpp/keyword/export"/>
                        </a:rPr>
                        <a:t>export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6" tooltip="cpp/keyword/extern"/>
                        </a:rPr>
                        <a:t>extern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7" tooltip="cpp/keyword/false"/>
                        </a:rPr>
                        <a:t>false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8" tooltip="cpp/keyword/float"/>
                        </a:rPr>
                        <a:t>float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9" tooltip="cpp/keyword/for"/>
                        </a:rPr>
                        <a:t>for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0" tooltip="cpp/keyword/friend"/>
                        </a:rPr>
                        <a:t>friend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1" tooltip="cpp/keyword/goto"/>
                        </a:rPr>
                        <a:t>goto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2" tooltip="cpp/keyword/if"/>
                        </a:rPr>
                        <a:t>if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3" tooltip="cpp/keyword/inline"/>
                        </a:rPr>
                        <a:t>inline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4" tooltip="cpp/keyword/int"/>
                        </a:rPr>
                        <a:t>int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A55858"/>
                          </a:solidFill>
                          <a:effectLst/>
                          <a:hlinkClick r:id="rId45" tooltip="cpp/keyword/import (page does not exist)"/>
                        </a:rPr>
                        <a:t>import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(modules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6" tooltip="cpp/keyword/long"/>
                        </a:rPr>
                        <a:t>long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A55858"/>
                          </a:solidFill>
                          <a:effectLst/>
                          <a:hlinkClick r:id="rId47" tooltip="cpp/keyword/module (page does not exist)"/>
                        </a:rPr>
                        <a:t>module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(modules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8" tooltip="cpp/keyword/mutable"/>
                        </a:rPr>
                        <a:t>mutable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9" tooltip="cpp/keyword/namespace"/>
                        </a:rPr>
                        <a:t>namespace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0" tooltip="cpp/keyword/new"/>
                        </a:rPr>
                        <a:t>new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1" tooltip="cpp/keyword/noexcept"/>
                        </a:rPr>
                        <a:t>noexcept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2" tooltip="cpp/keyword/not"/>
                        </a:rPr>
                        <a:t>not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3" tooltip="cpp/keyword/not eq"/>
                        </a:rPr>
                        <a:t>not_eq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4" tooltip="cpp/keyword/nullptr"/>
                        </a:rPr>
                        <a:t>nullptr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5" tooltip="cpp/keyword/operator"/>
                        </a:rPr>
                        <a:t>operator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6" tooltip="cpp/keyword/or"/>
                        </a:rPr>
                        <a:t>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7" tooltip="cpp/keyword/or eq"/>
                        </a:rPr>
                        <a:t>or_eq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8" tooltip="cpp/keyword/private"/>
                        </a:rPr>
                        <a:t>private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9" tooltip="cpp/keyword/protected"/>
                        </a:rPr>
                        <a:t>protected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0" tooltip="cpp/keyword/public"/>
                        </a:rPr>
                        <a:t>public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1" tooltip="cpp/keyword/register"/>
                        </a:rPr>
                        <a:t>register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(2)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2" tooltip="cpp/keyword/reinterpret cast"/>
                        </a:rPr>
                        <a:t>reinterpret_cast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3" tooltip="cpp/keyword/requires"/>
                        </a:rPr>
                        <a:t>requires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(concepts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4" tooltip="cpp/keyword/return"/>
                        </a:rPr>
                        <a:t>return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5" tooltip="cpp/keyword/short"/>
                        </a:rPr>
                        <a:t>short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6" tooltip="cpp/keyword/signed"/>
                        </a:rPr>
                        <a:t>signed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7" tooltip="cpp/keyword/sizeof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8" tooltip="cpp/keyword/static"/>
                        </a:rPr>
                        <a:t>static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9" tooltip="cpp/keyword/static assert"/>
                        </a:rPr>
                        <a:t>static_assert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0" tooltip="cpp/keyword/static cast"/>
                        </a:rPr>
                        <a:t>static_cast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1" tooltip="cpp/keyword/struct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2" tooltip="cpp/keyword/switch"/>
                        </a:rPr>
                        <a:t>switch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synchronized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3" tooltip="cpp/keyword/template"/>
                        </a:rPr>
                        <a:t>template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4" tooltip="cpp/keyword/this"/>
                        </a:rPr>
                        <a:t>this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5" tooltip="cpp/keyword/thread local"/>
                        </a:rPr>
                        <a:t>thread_local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6" tooltip="cpp/keyword/throw"/>
                        </a:rPr>
                        <a:t>throw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7" tooltip="cpp/keyword/true"/>
                        </a:rPr>
                        <a:t>true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8" tooltip="cpp/keyword/try"/>
                        </a:rPr>
                        <a:t>try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9" tooltip="cpp/keyword/typedef"/>
                        </a:rPr>
                        <a:t>typedef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0" tooltip="cpp/keyword/typeid"/>
                        </a:rPr>
                        <a:t>typeid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1" tooltip="cpp/keyword/typename"/>
                        </a:rPr>
                        <a:t>typename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2" tooltip="cpp/keyword/union"/>
                        </a:rPr>
                        <a:t>union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3" tooltip="cpp/keyword/unsigned"/>
                        </a:rPr>
                        <a:t>unsigned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4" tooltip="cpp/keyword/using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5" tooltip="cpp/keyword/virtual"/>
                        </a:rPr>
                        <a:t>virtual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6" tooltip="cpp/keyword/void"/>
                        </a:rPr>
                        <a:t>void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7" tooltip="cpp/keyword/volatile"/>
                        </a:rPr>
                        <a:t>volatile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8" tooltip="cpp/keyword/wchar t"/>
                        </a:rPr>
                        <a:t>wchar_t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9" tooltip="cpp/keyword/while"/>
                        </a:rPr>
                        <a:t>while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90" tooltip="cpp/keyword/xor"/>
                        </a:rPr>
                        <a:t>xor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91" tooltip="cpp/keyword/xor eq"/>
                        </a:rPr>
                        <a:t>xor_eq</a:t>
                      </a: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групи ключови думи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96661"/>
              </p:ext>
            </p:extLst>
          </p:nvPr>
        </p:nvGraphicFramePr>
        <p:xfrm>
          <a:off x="1380066" y="2011680"/>
          <a:ext cx="9009259" cy="249789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6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модификатори за достъп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private, protected, public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управляващи конструкции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break, case, continue, default, do, else, for, if, return, switch, while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примитивни типове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bool, char,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wchar_t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char16_t, char32_t, double, float,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long, short, signed, unsigned,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декларации </a:t>
                      </a:r>
                      <a:r>
                        <a:rPr lang="bg-BG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 съставни типове и области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class,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struct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union, </a:t>
                      </a:r>
                      <a:r>
                        <a:rPr lang="en-US" sz="1600" baseline="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enum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typedef</a:t>
                      </a:r>
                      <a:r>
                        <a:rPr lang="bg-BG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namespace</a:t>
                      </a:r>
                      <a:endParaRPr lang="en-US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прихващане на грешки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try, catch, throw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други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модификатори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virtual, volatile, inline, mutable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други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this,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true,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false, new, delete</a:t>
                      </a:r>
                      <a:endParaRPr lang="en-US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63291"/>
            <a:ext cx="10515600" cy="161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Ще разгледаме част от ключовите думи в следващи лекции</a:t>
            </a:r>
          </a:p>
          <a:p>
            <a:r>
              <a:rPr lang="bg-BG" dirty="0"/>
              <a:t>За част от ключовите думи има съответни оператор: </a:t>
            </a:r>
            <a:r>
              <a:rPr lang="en-US" dirty="0"/>
              <a:t>and-&amp;&amp;, or-|| </a:t>
            </a:r>
            <a:r>
              <a:rPr lang="bg-BG" dirty="0"/>
              <a:t>и др.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21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операции - терминология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Операторите извършват специфични действия върху обекти </a:t>
            </a:r>
            <a:r>
              <a:rPr lang="bg-BG" dirty="0"/>
              <a:t>(наречени операнди) от подходящи типове.</a:t>
            </a:r>
          </a:p>
          <a:p>
            <a:r>
              <a:rPr lang="bg-BG" b="1" dirty="0"/>
              <a:t>Действията, които се извършват от операторите се наричат операции</a:t>
            </a:r>
            <a:r>
              <a:rPr lang="bg-BG" dirty="0"/>
              <a:t>.</a:t>
            </a:r>
          </a:p>
          <a:p>
            <a:r>
              <a:rPr lang="bg-BG" dirty="0"/>
              <a:t>т.е. </a:t>
            </a:r>
            <a:r>
              <a:rPr lang="bg-BG" b="1" dirty="0"/>
              <a:t>Операторът извършва операция върху операнди</a:t>
            </a:r>
            <a:r>
              <a:rPr lang="bg-BG" dirty="0"/>
              <a:t>.</a:t>
            </a:r>
          </a:p>
          <a:p>
            <a:r>
              <a:rPr lang="bg-BG" dirty="0"/>
              <a:t>Например, символът ‚+‘ в математиката и езиците за програмиране е оператор за извършване на операцията сумиране, която се прилага върху два операнда-числа.</a:t>
            </a:r>
          </a:p>
          <a:p>
            <a:r>
              <a:rPr lang="bg-BG" b="1" dirty="0"/>
              <a:t>Операндите понякога се наричат и аргументи</a:t>
            </a:r>
            <a:r>
              <a:rPr lang="bg-BG" dirty="0"/>
              <a:t>.</a:t>
            </a:r>
          </a:p>
          <a:p>
            <a:r>
              <a:rPr lang="bg-BG" dirty="0"/>
              <a:t>В различни литературни източници (на български език), операторите се наричат операции (а думата оператор се използва за команда или конструкция).</a:t>
            </a:r>
          </a:p>
        </p:txBody>
      </p:sp>
    </p:spTree>
    <p:extLst>
      <p:ext uri="{BB962C8B-B14F-4D97-AF65-F5344CB8AC3E}">
        <p14:creationId xmlns:p14="http://schemas.microsoft.com/office/powerpoint/2010/main" val="285278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1733" cy="1116542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Основни оператори в </a:t>
            </a:r>
            <a:r>
              <a:rPr lang="en-US" sz="3200" dirty="0"/>
              <a:t>C++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100" dirty="0">
                <a:hlinkClick r:id="rId2"/>
              </a:rPr>
              <a:t>http://en.cppreference.com/w/cpp/language/expressions#Operator</a:t>
            </a:r>
            <a:r>
              <a:rPr lang="bg-BG" sz="3100" dirty="0"/>
              <a:t>)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5944" y="1351940"/>
          <a:ext cx="9811844" cy="5178480"/>
        </p:xfrm>
        <a:graphic>
          <a:graphicData uri="http://schemas.openxmlformats.org/drawingml/2006/table">
            <a:tbl>
              <a:tblPr/>
              <a:tblGrid>
                <a:gridCol w="140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281">
                <a:tc gridSpan="7">
                  <a:txBody>
                    <a:bodyPr/>
                    <a:lstStyle/>
                    <a:p>
                      <a:pPr algn="ctr"/>
                      <a:r>
                        <a:rPr lang="bg-BG" sz="1700" dirty="0">
                          <a:effectLst/>
                        </a:rPr>
                        <a:t>Основни оператори в </a:t>
                      </a:r>
                      <a:r>
                        <a:rPr lang="en-US" sz="1700" dirty="0">
                          <a:effectLst/>
                        </a:rPr>
                        <a:t>C++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За присвояване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Increment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 </a:t>
                      </a:r>
                      <a:r>
                        <a:rPr lang="bg-BG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и 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decrement (</a:t>
                      </a:r>
                      <a:r>
                        <a:rPr lang="bg-BG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увеличаване/намаляване с единица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Аритметични</a:t>
                      </a:r>
                    </a:p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(и </a:t>
                      </a:r>
                      <a:r>
                        <a:rPr lang="bg-BG" sz="17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побитови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Логически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За сравнение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Достъп до </a:t>
                      </a:r>
                      <a:r>
                        <a:rPr lang="bg-BG" sz="17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поделемент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 (</a:t>
                      </a:r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member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Други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8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+=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-=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*=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/=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%=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^=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&lt;&lt;=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&gt;&gt;=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++a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--a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++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+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-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*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/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%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~a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^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&lt;&lt;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&gt;&gt;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!a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&amp;&amp;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||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==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!=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&gt;=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a[b]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&amp;a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a-&gt;b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a.b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a-&gt;*b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a.*b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a(...)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a, b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? :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52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Специални оператори в </a:t>
            </a:r>
            <a:r>
              <a:rPr lang="en-US" sz="2800" dirty="0"/>
              <a:t>C++</a:t>
            </a:r>
            <a:br>
              <a:rPr lang="bg-BG" sz="2800" dirty="0"/>
            </a:br>
            <a:r>
              <a:rPr lang="bg-BG" sz="2800" dirty="0"/>
              <a:t>(</a:t>
            </a:r>
            <a:r>
              <a:rPr lang="en-US" sz="2800" dirty="0">
                <a:hlinkClick r:id="rId2"/>
              </a:rPr>
              <a:t>http://en.cppreference.com/w/cpp/language/expressions#Operator</a:t>
            </a:r>
            <a:r>
              <a:rPr lang="bg-BG" sz="2800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2545028"/>
          <a:ext cx="10515599" cy="3749040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/>
                        </a:rPr>
                        <a:t>Специални</a:t>
                      </a:r>
                      <a:r>
                        <a:rPr lang="bg-BG" baseline="0" dirty="0">
                          <a:effectLst/>
                        </a:rPr>
                        <a:t> оператори в </a:t>
                      </a:r>
                      <a:r>
                        <a:rPr lang="en-US" baseline="0" dirty="0">
                          <a:effectLst/>
                        </a:rPr>
                        <a:t>C++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3" tooltip="cpp/language/static cast"/>
                        </a:rPr>
                        <a:t>static_cast</a:t>
                      </a:r>
                      <a:r>
                        <a:rPr lang="en-US" dirty="0">
                          <a:effectLst/>
                        </a:rPr>
                        <a:t> converts one type to another related type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cpp/language/dynamic cast"/>
                        </a:rPr>
                        <a:t>dynamic_cast</a:t>
                      </a:r>
                      <a:r>
                        <a:rPr lang="en-US" dirty="0">
                          <a:effectLst/>
                        </a:rPr>
                        <a:t> converts within inheritance hierarchies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5" tooltip="cpp/language/const cast"/>
                        </a:rPr>
                        <a:t>const_cast</a:t>
                      </a:r>
                      <a:r>
                        <a:rPr lang="en-US" dirty="0">
                          <a:effectLst/>
                        </a:rPr>
                        <a:t> adds or removes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cv"/>
                        </a:rPr>
                        <a:t>cv</a:t>
                      </a:r>
                      <a:r>
                        <a:rPr lang="en-US" dirty="0">
                          <a:effectLst/>
                        </a:rPr>
                        <a:t> qualifiers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7" tooltip="cpp/language/reinterpret cast"/>
                        </a:rPr>
                        <a:t>reinterpret_cast</a:t>
                      </a:r>
                      <a:r>
                        <a:rPr lang="en-US" dirty="0">
                          <a:effectLst/>
                        </a:rPr>
                        <a:t> converts type to unrelated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explicit cast"/>
                        </a:rPr>
                        <a:t>C-style cast</a:t>
                      </a:r>
                      <a:r>
                        <a:rPr lang="en-US" dirty="0">
                          <a:effectLst/>
                        </a:rPr>
                        <a:t> converts one type to another by a mix of </a:t>
                      </a:r>
                      <a:r>
                        <a:rPr lang="en-US" dirty="0" err="1">
                          <a:effectLst/>
                        </a:rPr>
                        <a:t>static_cast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dirty="0" err="1">
                          <a:effectLst/>
                        </a:rPr>
                        <a:t>const_cast</a:t>
                      </a:r>
                      <a:r>
                        <a:rPr lang="en-US" dirty="0">
                          <a:effectLst/>
                        </a:rPr>
                        <a:t>, and </a:t>
                      </a:r>
                      <a:r>
                        <a:rPr lang="en-US" dirty="0" err="1">
                          <a:effectLst/>
                        </a:rPr>
                        <a:t>reinterpret_cast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memory/new/operator new"/>
                        </a:rPr>
                        <a:t>new</a:t>
                      </a:r>
                      <a:r>
                        <a:rPr lang="en-US" dirty="0">
                          <a:effectLst/>
                        </a:rPr>
                        <a:t> allocates memory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0" tooltip="cpp/memory/new/operator delete"/>
                        </a:rPr>
                        <a:t>delete</a:t>
                      </a:r>
                      <a:r>
                        <a:rPr lang="en-US" dirty="0">
                          <a:effectLst/>
                        </a:rPr>
                        <a:t> deallocates memory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cpp/language/sizeof"/>
                        </a:rPr>
                        <a:t>sizeof</a:t>
                      </a:r>
                      <a:r>
                        <a:rPr lang="en-US" dirty="0">
                          <a:effectLst/>
                        </a:rPr>
                        <a:t> queries the size of a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2" tooltip="cpp/language/sizeof..."/>
                        </a:rPr>
                        <a:t>sizeof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language/sizeof..."/>
                        </a:rPr>
                        <a:t>...</a:t>
                      </a:r>
                      <a:r>
                        <a:rPr lang="en-US" dirty="0">
                          <a:effectLst/>
                        </a:rPr>
                        <a:t> queries the size of a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language/parameter pack"/>
                        </a:rPr>
                        <a:t>parameter pack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4" tooltip="cpp/language/typeid"/>
                        </a:rPr>
                        <a:t>typeid</a:t>
                      </a:r>
                      <a:r>
                        <a:rPr lang="en-US" dirty="0">
                          <a:effectLst/>
                        </a:rPr>
                        <a:t> queries the type information of a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5" tooltip="cpp/language/noexcept"/>
                        </a:rPr>
                        <a:t>noexcept</a:t>
                      </a:r>
                      <a:r>
                        <a:rPr lang="en-US" dirty="0">
                          <a:effectLst/>
                        </a:rPr>
                        <a:t> checks if an expression can throw an exception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6" tooltip="cpp/language/alignof"/>
                        </a:rPr>
                        <a:t>alignof</a:t>
                      </a:r>
                      <a:r>
                        <a:rPr lang="en-US" dirty="0">
                          <a:effectLst/>
                        </a:rPr>
                        <a:t> queries alignment requirements of a type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22867" y="1690688"/>
            <a:ext cx="10117667" cy="719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В лекциите ще разгледаме само някои от специалните оператори.</a:t>
            </a:r>
          </a:p>
        </p:txBody>
      </p:sp>
    </p:spTree>
    <p:extLst>
      <p:ext uri="{BB962C8B-B14F-4D97-AF65-F5344CB8AC3E}">
        <p14:creationId xmlns:p14="http://schemas.microsoft.com/office/powerpoint/2010/main" val="13392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елементи в ЕП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Синтаксис и семантика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грешки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константи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</a:t>
            </a:r>
            <a:r>
              <a:rPr lang="bg-BG" b="1" dirty="0"/>
              <a:t>оператори</a:t>
            </a:r>
            <a:r>
              <a:rPr lang="bg-BG" dirty="0"/>
              <a:t> с един, два или три аргумента (операнда). Те се наричат съответно </a:t>
            </a:r>
            <a:r>
              <a:rPr lang="bg-BG" b="1" dirty="0"/>
              <a:t>унарни (</a:t>
            </a:r>
            <a:r>
              <a:rPr lang="en-US" b="1" dirty="0"/>
              <a:t>unary</a:t>
            </a:r>
            <a:r>
              <a:rPr lang="bg-BG" b="1" dirty="0"/>
              <a:t>), бинарни (</a:t>
            </a:r>
            <a:r>
              <a:rPr lang="en-US" b="1" dirty="0"/>
              <a:t>binary</a:t>
            </a:r>
            <a:r>
              <a:rPr lang="bg-BG" b="1" dirty="0"/>
              <a:t>), тройни (</a:t>
            </a:r>
            <a:r>
              <a:rPr lang="en-US" b="1" dirty="0"/>
              <a:t>ternary</a:t>
            </a:r>
            <a:r>
              <a:rPr lang="bg-BG" b="1" dirty="0"/>
              <a:t>)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Израз е комбинация от оператори и операнди</a:t>
            </a:r>
            <a:r>
              <a:rPr lang="bg-BG" dirty="0"/>
              <a:t>. Резултатът от изчислението на израз е стойност от някакъв тип – за число, низ или друг. Операндите могат да бъдат както конкретни литерали, така и променливи, константи или функции, получаващи стойност по време на изпълнение на програмата.</a:t>
            </a:r>
          </a:p>
          <a:p>
            <a:r>
              <a:rPr lang="bg-BG" b="1" dirty="0"/>
              <a:t>Начинът на изчисляване на един израз зависи от приоритета и асоциативността на участващите оператори.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519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операторите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Приоритетът определя реда на прилагане на операторите. </a:t>
            </a:r>
            <a:r>
              <a:rPr lang="ru-RU" dirty="0"/>
              <a:t>Операторите с по-висок приоритет се изчисляват преди тези с по-нисък. Например, при аритметичните оператори, с по-висок приоритет са *, /, %, а с по-нисък + и -. Приоритетът може да се промени като се използват скоби. </a:t>
            </a:r>
          </a:p>
          <a:p>
            <a:r>
              <a:rPr lang="ru-RU" dirty="0"/>
              <a:t>В следната таблица може да се види резултатът от изчислението на елементарен израз, с и без използване на скоби.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Изрази 1 и 3 са еквивалентни. В зависимост от конкретната задача, която трябва да се реши, всеки един от изразите може да е правилен.</a:t>
            </a:r>
          </a:p>
          <a:p>
            <a:r>
              <a:rPr lang="ru-RU" dirty="0"/>
              <a:t>Ако не сме сигурни в приоритетите на операторите е добре да използваме скоби, за да не възникват семантични грешки. 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4867" y="3539066"/>
          <a:ext cx="2624666" cy="1320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Израз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Резултат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1+2*3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(1+2)*3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1+(2*3)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66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Асоциативност на операторите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Асоциативността определя реда на присъединяване на операндите към оператора.</a:t>
            </a:r>
          </a:p>
          <a:p>
            <a:r>
              <a:rPr lang="bg-BG" b="1" dirty="0"/>
              <a:t>При повечето оператори, първо се взима</a:t>
            </a:r>
            <a:r>
              <a:rPr lang="en-US" b="1" dirty="0"/>
              <a:t>/</a:t>
            </a:r>
            <a:r>
              <a:rPr lang="bg-BG" b="1" dirty="0"/>
              <a:t>изчислява стойността на левия операнд, а след това на десния</a:t>
            </a:r>
            <a:r>
              <a:rPr lang="bg-BG" dirty="0"/>
              <a:t>. Те се наричат </a:t>
            </a:r>
            <a:r>
              <a:rPr lang="bg-BG" b="1" dirty="0"/>
              <a:t>ляво-асоциативни</a:t>
            </a:r>
            <a:r>
              <a:rPr lang="bg-BG" dirty="0"/>
              <a:t>.</a:t>
            </a:r>
          </a:p>
          <a:p>
            <a:r>
              <a:rPr lang="bg-BG" b="1" dirty="0"/>
              <a:t>При унарните оператори, обаче, има само един десен операнд и първо се изчислява неговата стойност</a:t>
            </a:r>
            <a:r>
              <a:rPr lang="bg-BG" dirty="0"/>
              <a:t>. Такава е логиката </a:t>
            </a:r>
            <a:r>
              <a:rPr lang="bg-BG" b="1" dirty="0"/>
              <a:t>и при оператора за присвояване:</a:t>
            </a:r>
            <a:r>
              <a:rPr lang="bg-BG" dirty="0"/>
              <a:t> </a:t>
            </a:r>
            <a:r>
              <a:rPr lang="bg-BG" b="1" dirty="0"/>
              <a:t>първо се изчислява изразът в дясно, а след това той се присвоява на променливата в ляво</a:t>
            </a:r>
            <a:r>
              <a:rPr lang="bg-BG" dirty="0"/>
              <a:t>. Унарните оператори и операторите за присвояване са </a:t>
            </a:r>
            <a:r>
              <a:rPr lang="bg-BG" b="1" dirty="0"/>
              <a:t>дясно-асоциативни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Коментарите описват алгоритъма, който се реализира в програмата и отделните подпрограми, както и смисъла на дадена величина отделен ред или група от редове на кода.</a:t>
            </a:r>
          </a:p>
          <a:p>
            <a:r>
              <a:rPr lang="bg-BG" dirty="0"/>
              <a:t>Коментарите се използват единствено от хората, които пишат или разглеждат изходния (</a:t>
            </a:r>
            <a:r>
              <a:rPr lang="en-US" dirty="0"/>
              <a:t>source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код на програмата. Целта е да се подпомагат бъдещите промени на кода.</a:t>
            </a:r>
          </a:p>
          <a:p>
            <a:r>
              <a:rPr lang="bg-BG" dirty="0"/>
              <a:t>В някои ЕП (</a:t>
            </a:r>
            <a:r>
              <a:rPr lang="en-US" dirty="0"/>
              <a:t>Java, C#</a:t>
            </a:r>
            <a:r>
              <a:rPr lang="bg-BG" dirty="0"/>
              <a:t>) от коментарите</a:t>
            </a:r>
            <a:r>
              <a:rPr lang="en-US" dirty="0"/>
              <a:t> </a:t>
            </a:r>
            <a:r>
              <a:rPr lang="bg-BG" dirty="0"/>
              <a:t>и кода може да се генерира автоматично (със стандартни инструменти) документация (във вид на уеб страници), която улеснява четенето и разбирането на библиотеките и възможностите, които те предлагат. За </a:t>
            </a:r>
            <a:r>
              <a:rPr lang="en-US" dirty="0"/>
              <a:t>C</a:t>
            </a:r>
            <a:r>
              <a:rPr lang="bg-BG" dirty="0"/>
              <a:t>++ няма стандартизирани инструменти (може да се ползва </a:t>
            </a:r>
            <a:r>
              <a:rPr lang="en-US" dirty="0" err="1"/>
              <a:t>Doxygen</a:t>
            </a:r>
            <a:r>
              <a:rPr lang="bg-BG" dirty="0"/>
              <a:t>).</a:t>
            </a:r>
          </a:p>
          <a:p>
            <a:r>
              <a:rPr lang="bg-BG" dirty="0"/>
              <a:t>Коментарите не участват в изпълнимия код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42444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Това е коментар,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записан на няколко реда.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това е коментар на един ред</a:t>
            </a:r>
            <a:endParaRPr lang="bg-BG" dirty="0"/>
          </a:p>
          <a:p>
            <a:r>
              <a:rPr lang="bg-BG" dirty="0"/>
              <a:t>Коментарите на един ред започват с // и завършват в края на реда (със символ за край на ред – </a:t>
            </a:r>
            <a:r>
              <a:rPr lang="en-US" dirty="0"/>
              <a:t>enter – </a:t>
            </a:r>
            <a:r>
              <a:rPr lang="bg-BG" dirty="0"/>
              <a:t>който не се вижда)</a:t>
            </a:r>
          </a:p>
          <a:p>
            <a:r>
              <a:rPr lang="bg-BG" dirty="0"/>
              <a:t>Коментарите на няколко реда започват със символите /* и завършват със символите */</a:t>
            </a:r>
          </a:p>
        </p:txBody>
      </p:sp>
    </p:spTree>
    <p:extLst>
      <p:ext uri="{BB962C8B-B14F-4D97-AF65-F5344CB8AC3E}">
        <p14:creationId xmlns:p14="http://schemas.microsoft.com/office/powerpoint/2010/main" val="2264441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Бели полета (вид разделители)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Белите полета са символи, които служат за форматиране на кода и разделяне на думите една от друга. Те са два основни вида:</a:t>
            </a:r>
          </a:p>
          <a:p>
            <a:pPr lvl="0"/>
            <a:r>
              <a:rPr lang="bg-BG" b="1" dirty="0"/>
              <a:t>Край на ред</a:t>
            </a:r>
            <a:r>
              <a:rPr lang="bg-BG" dirty="0"/>
              <a:t> (</a:t>
            </a:r>
            <a:r>
              <a:rPr lang="en-US" dirty="0"/>
              <a:t>Line Terminators</a:t>
            </a:r>
            <a:r>
              <a:rPr lang="bg-BG" dirty="0"/>
              <a:t>) – използват се </a:t>
            </a:r>
            <a:r>
              <a:rPr lang="en-US" dirty="0"/>
              <a:t>ASCII </a:t>
            </a:r>
            <a:r>
              <a:rPr lang="bg-BG" dirty="0"/>
              <a:t>символите </a:t>
            </a:r>
            <a:r>
              <a:rPr lang="en-US" dirty="0"/>
              <a:t>LF</a:t>
            </a:r>
            <a:r>
              <a:rPr lang="bg-BG" dirty="0"/>
              <a:t> (с код 10 – </a:t>
            </a:r>
            <a:r>
              <a:rPr lang="en-US" dirty="0"/>
              <a:t>newline</a:t>
            </a:r>
            <a:r>
              <a:rPr lang="bg-BG" dirty="0"/>
              <a:t>), </a:t>
            </a:r>
            <a:r>
              <a:rPr lang="en-US" dirty="0"/>
              <a:t>CR</a:t>
            </a:r>
            <a:r>
              <a:rPr lang="bg-BG" dirty="0"/>
              <a:t> (с код 13 – </a:t>
            </a:r>
            <a:r>
              <a:rPr lang="en-US" dirty="0"/>
              <a:t>return</a:t>
            </a:r>
            <a:r>
              <a:rPr lang="bg-BG" dirty="0"/>
              <a:t>) или комбинация от двата. В зависимост от текстовия редактор и операционната система при натискане на клавиша „</a:t>
            </a:r>
            <a:r>
              <a:rPr lang="en-US" dirty="0"/>
              <a:t>Enter</a:t>
            </a:r>
            <a:r>
              <a:rPr lang="bg-BG" dirty="0"/>
              <a:t>” се записва някой от вариантите.</a:t>
            </a:r>
          </a:p>
          <a:p>
            <a:pPr lvl="0"/>
            <a:r>
              <a:rPr lang="bg-BG" b="1" dirty="0"/>
              <a:t>Бяло поле</a:t>
            </a:r>
            <a:r>
              <a:rPr lang="bg-BG" dirty="0"/>
              <a:t> (</a:t>
            </a:r>
            <a:r>
              <a:rPr lang="en-US" dirty="0"/>
              <a:t>White Space</a:t>
            </a:r>
            <a:r>
              <a:rPr lang="bg-BG" dirty="0"/>
              <a:t>) – интервал (код 32) и таб (код 9).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5398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Разделители в ЕП (и </a:t>
            </a:r>
            <a:r>
              <a:rPr lang="en-US" dirty="0"/>
              <a:t>C</a:t>
            </a:r>
            <a:r>
              <a:rPr lang="bg-BG" dirty="0"/>
              <a:t>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Използват се за разделяне на специални части от кода:</a:t>
            </a:r>
          </a:p>
          <a:p>
            <a:pPr lvl="0"/>
            <a:r>
              <a:rPr lang="bg-BG" dirty="0"/>
              <a:t>( ) – заграждат формалните и фактическите параметри при деклариране и извикване на функции; участват в математически изрази; използват се при преобразуване по тип и при оператори за контрол на изпълнението на кода;</a:t>
            </a:r>
          </a:p>
          <a:p>
            <a:pPr lvl="0"/>
            <a:r>
              <a:rPr lang="bg-BG" dirty="0"/>
              <a:t>{ } – при работа с масиви и дефиниране на блокове;</a:t>
            </a:r>
          </a:p>
          <a:p>
            <a:pPr lvl="0"/>
            <a:r>
              <a:rPr lang="bg-BG" dirty="0"/>
              <a:t>[ ] – при работа с масиви;</a:t>
            </a:r>
          </a:p>
          <a:p>
            <a:pPr lvl="0"/>
            <a:r>
              <a:rPr lang="bg-BG" dirty="0"/>
              <a:t>&lt;&gt; – при работа с шаблонни типове (</a:t>
            </a:r>
            <a:r>
              <a:rPr lang="en-US" dirty="0"/>
              <a:t>generics, templates</a:t>
            </a:r>
            <a:r>
              <a:rPr lang="bg-BG" dirty="0"/>
              <a:t>)</a:t>
            </a:r>
          </a:p>
          <a:p>
            <a:pPr lvl="0"/>
            <a:r>
              <a:rPr lang="bg-BG" dirty="0"/>
              <a:t>; – край на команда;</a:t>
            </a:r>
          </a:p>
          <a:p>
            <a:pPr lvl="0"/>
            <a:r>
              <a:rPr lang="bg-BG" dirty="0"/>
              <a:t>, – разделя променливи при декларация;</a:t>
            </a:r>
          </a:p>
          <a:p>
            <a:pPr lvl="0"/>
            <a:r>
              <a:rPr lang="bg-BG" dirty="0"/>
              <a:t>" – текст заграден в кавички е низ;</a:t>
            </a:r>
          </a:p>
          <a:p>
            <a:pPr lvl="0"/>
            <a:r>
              <a:rPr lang="en-US" dirty="0"/>
              <a:t>'</a:t>
            </a:r>
            <a:r>
              <a:rPr lang="bg-BG" dirty="0"/>
              <a:t>  - апостроф, за ограждане на символи</a:t>
            </a:r>
            <a:r>
              <a:rPr lang="en-US" dirty="0"/>
              <a:t>.</a:t>
            </a:r>
            <a:endParaRPr lang="bg-BG" dirty="0"/>
          </a:p>
          <a:p>
            <a:pPr lvl="0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116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Идентификатори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Идентификаторите задават уникални имена</a:t>
            </a:r>
            <a:r>
              <a:rPr lang="en-US" dirty="0"/>
              <a:t> </a:t>
            </a:r>
            <a:r>
              <a:rPr lang="bg-BG" dirty="0"/>
              <a:t>за елементи на програмата – функции, променливи, константи и др.</a:t>
            </a:r>
          </a:p>
          <a:p>
            <a:r>
              <a:rPr lang="bg-BG" dirty="0"/>
              <a:t>След дефинирането им елементите могат многократно да бъдат използвани чрез името си.</a:t>
            </a:r>
          </a:p>
          <a:p>
            <a:r>
              <a:rPr lang="bg-BG" dirty="0"/>
              <a:t>Има различни стилове за описване на идентификатори, но някои от общоприетите техники са следните:</a:t>
            </a:r>
          </a:p>
          <a:p>
            <a:pPr lvl="1"/>
            <a:r>
              <a:rPr lang="bg-BG" dirty="0"/>
              <a:t>Добре е имената да са смислени – може да са съставени и от няколко думи;</a:t>
            </a:r>
          </a:p>
          <a:p>
            <a:pPr lvl="1"/>
            <a:r>
              <a:rPr lang="bg-BG" dirty="0"/>
              <a:t>Имената на функции, променливи, константи започват с малка буква;</a:t>
            </a:r>
          </a:p>
          <a:p>
            <a:pPr lvl="1"/>
            <a:r>
              <a:rPr lang="bg-BG" dirty="0"/>
              <a:t>Имена на съставни типове, създадени от потребителя започват с голяма буква, но при някои стилове може и да е малка;</a:t>
            </a:r>
          </a:p>
          <a:p>
            <a:pPr lvl="1"/>
            <a:r>
              <a:rPr lang="bg-BG" dirty="0"/>
              <a:t>Всяка следваща дума (след първата) започва с голяма буква (обектно-ориентиран стил) или се използва символа _, като разделител между думите (процедурен стил).</a:t>
            </a:r>
          </a:p>
          <a:p>
            <a:endParaRPr lang="bg-BG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257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Идентификатори(2)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Идентификаторите в ЕП и </a:t>
            </a:r>
            <a:r>
              <a:rPr lang="en-US" dirty="0"/>
              <a:t>(C</a:t>
            </a:r>
            <a:r>
              <a:rPr lang="bg-BG" dirty="0"/>
              <a:t>++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може да съдържат букви</a:t>
            </a:r>
            <a:r>
              <a:rPr lang="bg-BG" dirty="0"/>
              <a:t> (може и на български, но зависи от версията на </a:t>
            </a:r>
            <a:r>
              <a:rPr lang="en-US" dirty="0"/>
              <a:t>C++</a:t>
            </a:r>
            <a:r>
              <a:rPr lang="bg-BG" dirty="0"/>
              <a:t> или използвания ЕП) 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_</a:t>
            </a:r>
            <a:r>
              <a:rPr lang="bg-BG" dirty="0"/>
              <a:t> (подчертаващо тире);</a:t>
            </a:r>
          </a:p>
          <a:p>
            <a:pPr lvl="1"/>
            <a:r>
              <a:rPr lang="bg-BG" b="1" dirty="0"/>
              <a:t>може да започват с буква или _</a:t>
            </a:r>
            <a:r>
              <a:rPr lang="bg-BG" dirty="0"/>
              <a:t>;</a:t>
            </a:r>
          </a:p>
          <a:p>
            <a:pPr lvl="1"/>
            <a:r>
              <a:rPr lang="bg-BG" b="1" dirty="0"/>
              <a:t>не може да започват с цифра</a:t>
            </a:r>
            <a:r>
              <a:rPr lang="bg-BG" dirty="0"/>
              <a:t>;</a:t>
            </a:r>
          </a:p>
          <a:p>
            <a:pPr lvl="1"/>
            <a:r>
              <a:rPr lang="bg-BG" b="1" dirty="0"/>
              <a:t>не може да съдържат специални символи (бели полета, разделители и основни оператори)</a:t>
            </a:r>
            <a:r>
              <a:rPr lang="bg-BG" dirty="0"/>
              <a:t>. В </a:t>
            </a:r>
            <a:r>
              <a:rPr lang="en-US" dirty="0"/>
              <a:t>C++ </a:t>
            </a:r>
            <a:r>
              <a:rPr lang="bg-BG" dirty="0"/>
              <a:t>само, оператори могат да бъдат предефинирани. Тогава има изключение от това правило – създава се функция със специално име </a:t>
            </a:r>
            <a:r>
              <a:rPr lang="en-US" dirty="0" err="1"/>
              <a:t>operatorX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dirty="0"/>
              <a:t>X </a:t>
            </a:r>
            <a:r>
              <a:rPr lang="bg-BG" dirty="0"/>
              <a:t>е съществуващ оператор...</a:t>
            </a:r>
          </a:p>
          <a:p>
            <a:pPr lvl="1"/>
            <a:r>
              <a:rPr lang="bg-BG" b="1" dirty="0"/>
              <a:t>не може да са ключови думи</a:t>
            </a:r>
            <a:r>
              <a:rPr lang="bg-BG" dirty="0"/>
              <a:t> (защото те се интерпретират по специални правила), но може да съдържат като част от името ключова дума.</a:t>
            </a:r>
          </a:p>
          <a:p>
            <a:r>
              <a:rPr lang="bg-BG" dirty="0"/>
              <a:t>В </a:t>
            </a:r>
            <a:r>
              <a:rPr lang="en-US" dirty="0"/>
              <a:t>C++ (</a:t>
            </a:r>
            <a:r>
              <a:rPr lang="bg-BG" dirty="0"/>
              <a:t>и други ЕП) се прави разлика между малки и големи букви – </a:t>
            </a:r>
            <a:r>
              <a:rPr lang="bg-BG" dirty="0" err="1"/>
              <a:t>напр</a:t>
            </a:r>
            <a:r>
              <a:rPr lang="en-US" dirty="0"/>
              <a:t>.,</a:t>
            </a:r>
            <a:r>
              <a:rPr lang="bg-BG" dirty="0"/>
              <a:t> идентификатор „</a:t>
            </a:r>
            <a:r>
              <a:rPr lang="en-US" dirty="0"/>
              <a:t>age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е различен от „</a:t>
            </a:r>
            <a:r>
              <a:rPr lang="en-US" dirty="0"/>
              <a:t>Age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или „</a:t>
            </a:r>
            <a:r>
              <a:rPr lang="en-US" dirty="0" err="1"/>
              <a:t>aGe</a:t>
            </a:r>
            <a:r>
              <a:rPr lang="bg-BG" dirty="0"/>
              <a:t>“</a:t>
            </a:r>
            <a:r>
              <a:rPr lang="en-US" dirty="0"/>
              <a:t>.</a:t>
            </a:r>
            <a:endParaRPr lang="bg-BG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490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идентификатори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Добър стил</a:t>
                      </a:r>
                      <a:r>
                        <a:rPr lang="en-US" baseline="0" dirty="0"/>
                        <a:t>, </a:t>
                      </a:r>
                      <a:r>
                        <a:rPr lang="bg-BG" baseline="0" dirty="0"/>
                        <a:t>правилни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Лош стил</a:t>
                      </a:r>
                      <a:r>
                        <a:rPr lang="en-US" baseline="0" dirty="0"/>
                        <a:t>, </a:t>
                      </a:r>
                      <a:r>
                        <a:rPr lang="bg-BG" baseline="0" dirty="0"/>
                        <a:t>правилни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Неправилни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 = 2;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 = 2;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parvoime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parvo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това е променлива за</a:t>
                      </a:r>
                      <a:r>
                        <a:rPr lang="bg-B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име</a:t>
                      </a:r>
                      <a:endParaRPr lang="bg-B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first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first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99933"/>
            <a:ext cx="10515600" cy="247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4000" dirty="0"/>
              <a:t>Защо…?</a:t>
            </a:r>
          </a:p>
        </p:txBody>
      </p:sp>
    </p:spTree>
    <p:extLst>
      <p:ext uri="{BB962C8B-B14F-4D97-AF65-F5344CB8AC3E}">
        <p14:creationId xmlns:p14="http://schemas.microsoft.com/office/powerpoint/2010/main" val="41021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545"/>
            <a:ext cx="10642600" cy="574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 тази лекция ще разгледаме:</a:t>
            </a:r>
          </a:p>
          <a:p>
            <a:r>
              <a:rPr lang="bg-BG" b="1" dirty="0"/>
              <a:t>Основни елементи на ЕП</a:t>
            </a:r>
            <a:r>
              <a:rPr lang="bg-BG" dirty="0"/>
              <a:t> (подобни са на ЕЕ) и в частност на </a:t>
            </a:r>
            <a:r>
              <a:rPr lang="en-US" dirty="0"/>
              <a:t>C++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Символи/знаци</a:t>
            </a:r>
            <a:r>
              <a:rPr lang="bg-BG" dirty="0"/>
              <a:t> от определена азбука (</a:t>
            </a:r>
            <a:r>
              <a:rPr lang="bg-BG" b="1" dirty="0"/>
              <a:t>от различни кодови таблици</a:t>
            </a:r>
            <a:r>
              <a:rPr lang="bg-BG" dirty="0"/>
              <a:t>);</a:t>
            </a:r>
          </a:p>
          <a:p>
            <a:pPr lvl="1"/>
            <a:r>
              <a:rPr lang="bg-BG" dirty="0"/>
              <a:t>Различни видове </a:t>
            </a:r>
            <a:r>
              <a:rPr lang="bg-BG" b="1" dirty="0"/>
              <a:t>думи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стандартни </a:t>
            </a:r>
            <a:r>
              <a:rPr lang="bg-BG" b="1" i="1" dirty="0"/>
              <a:t>ключови думи</a:t>
            </a:r>
            <a:r>
              <a:rPr lang="bg-BG" b="1" dirty="0"/>
              <a:t> </a:t>
            </a:r>
            <a:r>
              <a:rPr lang="bg-BG" dirty="0"/>
              <a:t>– носещи различни видове смисъл;</a:t>
            </a:r>
          </a:p>
          <a:p>
            <a:pPr lvl="2"/>
            <a:r>
              <a:rPr lang="bg-BG" b="1" i="1" dirty="0"/>
              <a:t>специални символи</a:t>
            </a:r>
            <a:r>
              <a:rPr lang="en-US" b="1" i="1" dirty="0"/>
              <a:t> </a:t>
            </a:r>
            <a:r>
              <a:rPr lang="en-US" dirty="0"/>
              <a:t>– </a:t>
            </a:r>
            <a:r>
              <a:rPr lang="bg-BG" dirty="0"/>
              <a:t>използвани с определени цели</a:t>
            </a:r>
            <a:endParaRPr lang="en-US" dirty="0"/>
          </a:p>
          <a:p>
            <a:pPr lvl="3"/>
            <a:r>
              <a:rPr lang="bg-BG" b="1" dirty="0"/>
              <a:t>оператори</a:t>
            </a:r>
            <a:r>
              <a:rPr lang="en-US" dirty="0"/>
              <a:t>;</a:t>
            </a:r>
          </a:p>
          <a:p>
            <a:pPr lvl="3"/>
            <a:r>
              <a:rPr lang="bg-BG" b="1" dirty="0"/>
              <a:t>коментари</a:t>
            </a:r>
            <a:r>
              <a:rPr lang="en-US" dirty="0"/>
              <a:t>;</a:t>
            </a:r>
          </a:p>
          <a:p>
            <a:pPr lvl="3"/>
            <a:r>
              <a:rPr lang="bg-BG" b="1" dirty="0"/>
              <a:t>разделители</a:t>
            </a:r>
            <a:r>
              <a:rPr lang="bg-BG" dirty="0"/>
              <a:t>;</a:t>
            </a:r>
          </a:p>
          <a:p>
            <a:pPr lvl="2"/>
            <a:r>
              <a:rPr lang="bg-BG" b="1" i="1" dirty="0"/>
              <a:t>идентификатори;</a:t>
            </a:r>
            <a:endParaRPr lang="bg-BG" dirty="0"/>
          </a:p>
          <a:p>
            <a:r>
              <a:rPr lang="bg-BG" b="1" dirty="0"/>
              <a:t>Синтаксис и семантика на кода и съответните видове грешки</a:t>
            </a:r>
            <a:endParaRPr lang="bg-BG" dirty="0"/>
          </a:p>
          <a:p>
            <a:r>
              <a:rPr lang="bg-BG" b="1" i="1" dirty="0"/>
              <a:t>Декларация, дефиниция и инициализация на променливи</a:t>
            </a:r>
            <a:r>
              <a:rPr lang="en-US" b="1" i="1" dirty="0"/>
              <a:t> </a:t>
            </a:r>
            <a:r>
              <a:rPr lang="bg-BG" b="1" i="1" dirty="0"/>
              <a:t>и константи</a:t>
            </a:r>
            <a:r>
              <a:rPr lang="bg-B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93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Литералите са част от думите в ЕП. Те представят числови, булеви и други стойности от различни типове в кода на програмата. Ще ги разгледаме по-подробно в следващи лекции. Основните видове са:</a:t>
            </a:r>
          </a:p>
          <a:p>
            <a:pPr lvl="0"/>
            <a:r>
              <a:rPr lang="bg-BG" dirty="0"/>
              <a:t>Числа – описани по стандартни начини чрез цифри и други символи – </a:t>
            </a:r>
            <a:r>
              <a:rPr lang="bg-BG" b="1" dirty="0"/>
              <a:t>0, </a:t>
            </a:r>
            <a:r>
              <a:rPr lang="en-US" b="1" dirty="0"/>
              <a:t>1</a:t>
            </a:r>
            <a:r>
              <a:rPr lang="bg-BG" b="1" dirty="0"/>
              <a:t>.</a:t>
            </a:r>
            <a:r>
              <a:rPr lang="en-US" b="1" dirty="0"/>
              <a:t>1, 2.2E4(=22000), 1234567890123456789LL</a:t>
            </a:r>
            <a:r>
              <a:rPr lang="en-US" dirty="0"/>
              <a:t> (</a:t>
            </a:r>
            <a:r>
              <a:rPr lang="bg-BG" dirty="0"/>
              <a:t>число от тип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Низ – текст, заграден в кавички – </a:t>
            </a:r>
            <a:r>
              <a:rPr lang="bg-BG" b="1" dirty="0"/>
              <a:t>"Текст на български\</a:t>
            </a:r>
            <a:r>
              <a:rPr lang="en-US" b="1" dirty="0"/>
              <a:t>n"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Символ – символ, заграден в апострофи</a:t>
            </a:r>
            <a:r>
              <a:rPr lang="en-US" dirty="0"/>
              <a:t> - </a:t>
            </a:r>
            <a:r>
              <a:rPr lang="en-US" b="1" dirty="0"/>
              <a:t>'s'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Литерали за булеви стойности – </a:t>
            </a:r>
            <a:r>
              <a:rPr lang="en-US" b="1" dirty="0"/>
              <a:t>true, false</a:t>
            </a:r>
            <a:r>
              <a:rPr lang="bg-BG" dirty="0"/>
              <a:t>;</a:t>
            </a:r>
          </a:p>
          <a:p>
            <a:pPr lvl="0"/>
            <a:r>
              <a:rPr lang="en-US" b="1" dirty="0"/>
              <a:t>NULL</a:t>
            </a:r>
            <a:r>
              <a:rPr lang="bg-BG" dirty="0"/>
              <a:t> – литерал, за задаване на стойност на динамични обекти. Означава „неизвестна стойност“</a:t>
            </a:r>
            <a:r>
              <a:rPr lang="en-US" dirty="0"/>
              <a:t> </a:t>
            </a:r>
            <a:r>
              <a:rPr lang="bg-BG" dirty="0"/>
              <a:t>или „нулев адрес“. Съответства на стойност 0 при числовите типове и на </a:t>
            </a:r>
            <a:r>
              <a:rPr lang="en-US" dirty="0"/>
              <a:t>false </a:t>
            </a:r>
            <a:r>
              <a:rPr lang="bg-BG" dirty="0"/>
              <a:t>при </a:t>
            </a:r>
            <a:r>
              <a:rPr lang="en-US" dirty="0"/>
              <a:t>bool.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84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Величини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Величините представят данни.</a:t>
            </a:r>
          </a:p>
          <a:p>
            <a:r>
              <a:rPr lang="bg-BG" b="1" dirty="0"/>
              <a:t>Величините служат за съхранение на стойности от определени типове.</a:t>
            </a:r>
          </a:p>
          <a:p>
            <a:r>
              <a:rPr lang="bg-BG" dirty="0"/>
              <a:t>Имат </a:t>
            </a:r>
            <a:r>
              <a:rPr lang="bg-BG" b="1" dirty="0"/>
              <a:t>три основни характеристики</a:t>
            </a:r>
            <a:r>
              <a:rPr lang="bg-BG" dirty="0"/>
              <a:t>:</a:t>
            </a:r>
          </a:p>
          <a:p>
            <a:pPr lvl="1"/>
            <a:r>
              <a:rPr lang="bg-BG" b="1" i="1" dirty="0"/>
              <a:t>тип;</a:t>
            </a:r>
          </a:p>
          <a:p>
            <a:pPr lvl="1"/>
            <a:r>
              <a:rPr lang="bg-BG" b="1" i="1" dirty="0"/>
              <a:t>име/идентификатор (за някои видове величини);</a:t>
            </a:r>
          </a:p>
          <a:p>
            <a:pPr lvl="1"/>
            <a:r>
              <a:rPr lang="bg-BG" b="1" i="1" dirty="0"/>
              <a:t>стойност.</a:t>
            </a:r>
          </a:p>
          <a:p>
            <a:r>
              <a:rPr lang="bg-BG" b="1" dirty="0"/>
              <a:t>Величините са два вида:</a:t>
            </a:r>
          </a:p>
          <a:p>
            <a:pPr lvl="1"/>
            <a:r>
              <a:rPr lang="bg-BG" b="1" i="1" dirty="0"/>
              <a:t>Променливи;</a:t>
            </a:r>
          </a:p>
          <a:p>
            <a:pPr lvl="1"/>
            <a:r>
              <a:rPr lang="bg-BG" b="1" i="1" dirty="0"/>
              <a:t>Константи;</a:t>
            </a:r>
          </a:p>
          <a:p>
            <a:r>
              <a:rPr lang="bg-BG" dirty="0"/>
              <a:t>В зависимост от това, къде се използват величините, могат да имат специфични наименования – поле на клас/структура, променлива, константа, формален параметър на функция/метод, фактически параметър на функция/метод.</a:t>
            </a:r>
          </a:p>
        </p:txBody>
      </p:sp>
    </p:spTree>
    <p:extLst>
      <p:ext uri="{BB962C8B-B14F-4D97-AF65-F5344CB8AC3E}">
        <p14:creationId xmlns:p14="http://schemas.microsoft.com/office/powerpoint/2010/main" val="3497289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Променливи.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bg-BG" b="1" dirty="0"/>
              <a:t>Променливите могат да променят стойността си по време на изпълнение на програмата</a:t>
            </a:r>
            <a:r>
              <a:rPr lang="bg-BG" dirty="0"/>
              <a:t>. Имат име, чрез което става обръщение към тях. Биват два вида:</a:t>
            </a:r>
          </a:p>
          <a:p>
            <a:r>
              <a:rPr lang="bg-BG" b="1" dirty="0"/>
              <a:t>Вътрешни</a:t>
            </a:r>
            <a:r>
              <a:rPr lang="bg-BG" dirty="0"/>
              <a:t> – контролират се от програмата;</a:t>
            </a:r>
          </a:p>
          <a:p>
            <a:r>
              <a:rPr lang="bg-BG" b="1" dirty="0"/>
              <a:t>Външни</a:t>
            </a:r>
            <a:r>
              <a:rPr lang="bg-BG" dirty="0"/>
              <a:t> – стойността им се определя от средата, в която се изпълнява програмата. Напр. има променлива за системното време.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2016;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тип;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променлива от тип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стойността на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2016;</a:t>
            </a: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2016 е литерал;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= year + 1;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изчислява се израза от дясно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оператора „=“, защото той е</a:t>
            </a: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дясно-асоциативен. Получава 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2017 и стойността му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се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присвоява като нова стойност на променливата year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е литерал;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894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Константи.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bg-BG" b="1" dirty="0"/>
              <a:t>Константи – стойността им се задава еднократно</a:t>
            </a:r>
            <a:r>
              <a:rPr lang="bg-BG" dirty="0"/>
              <a:t>. Те са два вида:</a:t>
            </a:r>
          </a:p>
          <a:p>
            <a:r>
              <a:rPr lang="bg-BG" b="1" dirty="0"/>
              <a:t>Именувани константи</a:t>
            </a:r>
            <a:r>
              <a:rPr lang="bg-BG" dirty="0"/>
              <a:t> – подобно на променливите – имат име, но не могат да променят стойността си;</a:t>
            </a:r>
          </a:p>
          <a:p>
            <a:r>
              <a:rPr lang="bg-BG" b="1" dirty="0"/>
              <a:t>Литерали</a:t>
            </a:r>
            <a:r>
              <a:rPr lang="bg-BG" dirty="0"/>
              <a:t> – записана директно в кода на програмата стойност, която няма съответно име.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константа - const – PI, от тип за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реални числа double, със стойност 3.14;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 е литерал;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 = 3.14159265359;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грешка - не може да се присвоява нова стойност на константа;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3.14159265359 е литерал;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258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Типът определя </a:t>
            </a:r>
            <a:r>
              <a:rPr lang="bg-BG" dirty="0" err="1"/>
              <a:t>дефиниционна</a:t>
            </a:r>
            <a:r>
              <a:rPr lang="bg-BG" dirty="0"/>
              <a:t> област на величините, т.е. </a:t>
            </a:r>
            <a:r>
              <a:rPr lang="bg-BG" b="1" dirty="0"/>
              <a:t>множество от възможни стойности, които могат да се присвояват на величините, както и операциите и релациите, които могат да се прилагат на величините от този тип</a:t>
            </a:r>
            <a:endParaRPr lang="bg-BG" dirty="0"/>
          </a:p>
          <a:p>
            <a:r>
              <a:rPr lang="bg-BG" dirty="0"/>
              <a:t>Всеки тип се характеризира с</a:t>
            </a:r>
          </a:p>
          <a:p>
            <a:pPr lvl="1"/>
            <a:r>
              <a:rPr lang="bg-BG" dirty="0"/>
              <a:t>име</a:t>
            </a:r>
          </a:p>
          <a:p>
            <a:pPr lvl="1"/>
            <a:r>
              <a:rPr lang="bg-BG" dirty="0"/>
              <a:t>размер на паметта (брой битове), необходими за запис на величина от съответния тип.</a:t>
            </a:r>
          </a:p>
          <a:p>
            <a:r>
              <a:rPr lang="bg-BG" dirty="0"/>
              <a:t>В ЕП съществуват </a:t>
            </a:r>
            <a:r>
              <a:rPr lang="bg-BG" b="1" dirty="0"/>
              <a:t>два вида типове</a:t>
            </a:r>
          </a:p>
          <a:p>
            <a:pPr lvl="1"/>
            <a:r>
              <a:rPr lang="bg-BG" b="1" dirty="0"/>
              <a:t>примитивни </a:t>
            </a:r>
            <a:r>
              <a:rPr lang="bg-BG" dirty="0"/>
              <a:t>(прости, елементарни)</a:t>
            </a:r>
          </a:p>
          <a:p>
            <a:pPr lvl="1"/>
            <a:r>
              <a:rPr lang="bg-BG" b="1" dirty="0"/>
              <a:t>съставни</a:t>
            </a:r>
            <a:r>
              <a:rPr lang="bg-BG" dirty="0"/>
              <a:t> (сложни)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188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Примитивните типове са четири вида</a:t>
            </a:r>
            <a:r>
              <a:rPr lang="bg-BG" dirty="0"/>
              <a:t>: </a:t>
            </a:r>
          </a:p>
          <a:p>
            <a:pPr lvl="1"/>
            <a:r>
              <a:rPr lang="bg-BG" dirty="0"/>
              <a:t>за цели числа – </a:t>
            </a:r>
            <a:r>
              <a:rPr lang="en-US" b="1" i="1" dirty="0" err="1"/>
              <a:t>int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реални числа</a:t>
            </a:r>
            <a:r>
              <a:rPr lang="en-US" dirty="0"/>
              <a:t> </a:t>
            </a:r>
            <a:r>
              <a:rPr lang="bg-BG" dirty="0"/>
              <a:t>с плаваща запетая – </a:t>
            </a:r>
            <a:r>
              <a:rPr lang="en-US" b="1" i="1" dirty="0"/>
              <a:t>float, double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булеви стойности</a:t>
            </a:r>
            <a:r>
              <a:rPr lang="en-US" dirty="0"/>
              <a:t> – </a:t>
            </a:r>
            <a:r>
              <a:rPr lang="en-US" b="1" i="1" dirty="0"/>
              <a:t>bool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символи</a:t>
            </a:r>
            <a:r>
              <a:rPr lang="en-US" dirty="0"/>
              <a:t> – </a:t>
            </a:r>
            <a:r>
              <a:rPr lang="en-US" b="1" i="1" dirty="0"/>
              <a:t>char</a:t>
            </a:r>
            <a:r>
              <a:rPr lang="en-US" dirty="0"/>
              <a:t> (</a:t>
            </a:r>
            <a:r>
              <a:rPr lang="bg-BG" dirty="0"/>
              <a:t>и други разновидности</a:t>
            </a:r>
            <a:r>
              <a:rPr lang="en-US" dirty="0"/>
              <a:t>)</a:t>
            </a:r>
            <a:r>
              <a:rPr lang="en-US" b="1" i="1" dirty="0"/>
              <a:t>.</a:t>
            </a:r>
          </a:p>
          <a:p>
            <a:r>
              <a:rPr lang="bg-BG" b="1" dirty="0"/>
              <a:t>При типа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bg-BG" dirty="0"/>
              <a:t>може да се укажат </a:t>
            </a:r>
            <a:r>
              <a:rPr lang="bg-BG" b="1" dirty="0"/>
              <a:t>модификатори за знак:</a:t>
            </a:r>
          </a:p>
          <a:p>
            <a:pPr lvl="1"/>
            <a:r>
              <a:rPr lang="en-US" b="1" i="1" dirty="0"/>
              <a:t>signed</a:t>
            </a:r>
            <a:r>
              <a:rPr lang="en-US" dirty="0"/>
              <a:t> – </a:t>
            </a:r>
            <a:r>
              <a:rPr lang="bg-BG" dirty="0"/>
              <a:t>със знак</a:t>
            </a:r>
          </a:p>
          <a:p>
            <a:pPr lvl="1"/>
            <a:r>
              <a:rPr lang="en-US" b="1" i="1" dirty="0"/>
              <a:t>unsigned</a:t>
            </a:r>
            <a:r>
              <a:rPr lang="en-US" dirty="0"/>
              <a:t> – </a:t>
            </a:r>
            <a:r>
              <a:rPr lang="bg-BG" dirty="0"/>
              <a:t>без знак</a:t>
            </a:r>
          </a:p>
          <a:p>
            <a:r>
              <a:rPr lang="bg-BG" dirty="0"/>
              <a:t>За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bg-BG" dirty="0"/>
              <a:t>може да се указва допълнително и размера (байтовете) с помощта на ключовите думи </a:t>
            </a:r>
            <a:r>
              <a:rPr lang="en-US" dirty="0"/>
              <a:t>short </a:t>
            </a:r>
            <a:r>
              <a:rPr lang="bg-BG" dirty="0"/>
              <a:t>и </a:t>
            </a:r>
            <a:r>
              <a:rPr lang="en-US" dirty="0"/>
              <a:t>long</a:t>
            </a:r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401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b="1" dirty="0"/>
              <a:t>Съставните типове обикновено комбинират няколко величини от различни типове и/или методи</a:t>
            </a:r>
            <a:r>
              <a:rPr lang="bg-BG" dirty="0"/>
              <a:t>. </a:t>
            </a:r>
          </a:p>
          <a:p>
            <a:pPr lvl="0"/>
            <a:r>
              <a:rPr lang="bg-BG" b="1" dirty="0"/>
              <a:t>Съставните типове в </a:t>
            </a:r>
            <a:r>
              <a:rPr lang="en-US" b="1" dirty="0"/>
              <a:t>C++ </a:t>
            </a:r>
            <a:r>
              <a:rPr lang="bg-BG" b="1" dirty="0"/>
              <a:t>са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b="1" i="1" dirty="0"/>
              <a:t>масив;</a:t>
            </a:r>
            <a:endParaRPr lang="bg-BG" dirty="0"/>
          </a:p>
          <a:p>
            <a:pPr lvl="1"/>
            <a:r>
              <a:rPr lang="bg-BG" b="1" i="1" dirty="0"/>
              <a:t>структура;</a:t>
            </a:r>
          </a:p>
          <a:p>
            <a:pPr lvl="1"/>
            <a:r>
              <a:rPr lang="bg-BG" b="1" i="1" dirty="0"/>
              <a:t>обединение;</a:t>
            </a:r>
          </a:p>
          <a:p>
            <a:pPr lvl="1"/>
            <a:r>
              <a:rPr lang="bg-BG" b="1" i="1" dirty="0"/>
              <a:t>изброим тип;</a:t>
            </a:r>
          </a:p>
          <a:p>
            <a:pPr lvl="1"/>
            <a:r>
              <a:rPr lang="bg-BG" b="1" i="1" dirty="0"/>
              <a:t>клас.</a:t>
            </a:r>
          </a:p>
          <a:p>
            <a:r>
              <a:rPr lang="bg-BG" dirty="0"/>
              <a:t>В други ЕП има различни базови съставни типове – допълнителни (като интерфейси) и/или липсващи (структура, обединение).</a:t>
            </a:r>
          </a:p>
        </p:txBody>
      </p:sp>
    </p:spTree>
    <p:extLst>
      <p:ext uri="{BB962C8B-B14F-4D97-AF65-F5344CB8AC3E}">
        <p14:creationId xmlns:p14="http://schemas.microsoft.com/office/powerpoint/2010/main" val="205987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</a:t>
            </a:r>
            <a:r>
              <a:rPr lang="en-US" dirty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Специален съставен тип в </a:t>
            </a:r>
            <a:r>
              <a:rPr lang="en-US" b="1" dirty="0"/>
              <a:t>C++ e </a:t>
            </a:r>
            <a:r>
              <a:rPr lang="bg-BG" b="1" dirty="0"/>
              <a:t>класът </a:t>
            </a:r>
            <a:r>
              <a:rPr lang="en-US" b="1" dirty="0"/>
              <a:t>string</a:t>
            </a:r>
            <a:r>
              <a:rPr lang="bg-BG" b="1" dirty="0"/>
              <a:t> за работа с низове</a:t>
            </a:r>
            <a:r>
              <a:rPr lang="bg-BG" dirty="0"/>
              <a:t>. Той донякъде прилича на примитивен тип, тъй като за него са създадени специални оператори за присвояване на стойност (=), конкатениране (слепване) на низове (+)</a:t>
            </a:r>
            <a:r>
              <a:rPr lang="en-US" dirty="0"/>
              <a:t>, </a:t>
            </a:r>
            <a:r>
              <a:rPr lang="bg-BG" dirty="0"/>
              <a:t>сравнение на два низа.</a:t>
            </a:r>
          </a:p>
          <a:p>
            <a:r>
              <a:rPr lang="bg-BG" dirty="0"/>
              <a:t>За да използваме типът </a:t>
            </a:r>
            <a:r>
              <a:rPr lang="en-US" dirty="0"/>
              <a:t>string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в началото на нашата програма трябва да включим библиотеката </a:t>
            </a:r>
            <a:r>
              <a:rPr lang="en-US" dirty="0"/>
              <a:t>string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4842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4400" dirty="0"/>
          </a:p>
          <a:p>
            <a:pPr marL="0" indent="0">
              <a:buNone/>
            </a:pPr>
            <a:r>
              <a:rPr lang="bg-BG" sz="4400" dirty="0"/>
              <a:t>2. Синтаксис и семантика</a:t>
            </a:r>
            <a:endParaRPr lang="en-US" sz="4400" dirty="0"/>
          </a:p>
          <a:p>
            <a:pPr marL="0" indent="0">
              <a:buNone/>
            </a:pPr>
            <a:r>
              <a:rPr lang="bg-BG" sz="4400" dirty="0"/>
              <a:t>3. Видове грешки</a:t>
            </a:r>
          </a:p>
          <a:p>
            <a:pPr marL="0" indent="0">
              <a:buNone/>
            </a:pPr>
            <a:r>
              <a:rPr lang="bg-BG" sz="4400" dirty="0"/>
              <a:t>4. Променливи и константи</a:t>
            </a:r>
          </a:p>
        </p:txBody>
      </p:sp>
    </p:spTree>
    <p:extLst>
      <p:ext uri="{BB962C8B-B14F-4D97-AF65-F5344CB8AC3E}">
        <p14:creationId xmlns:p14="http://schemas.microsoft.com/office/powerpoint/2010/main" val="2074662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и семантика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Синтаксисът на ЕП (и на ЕЕ) определя как може да се комбинират различните елементи на езика.</a:t>
            </a:r>
          </a:p>
          <a:p>
            <a:r>
              <a:rPr lang="bg-BG" b="1" dirty="0"/>
              <a:t>Синтаксисът задава правила за създаване на коректни езикови конструкции.</a:t>
            </a:r>
          </a:p>
          <a:p>
            <a:r>
              <a:rPr lang="bg-BG" b="1" dirty="0"/>
              <a:t>Семантиката определя какъв е смисъла на правилните езикови конструкции</a:t>
            </a:r>
            <a:r>
              <a:rPr lang="bg-BG" dirty="0"/>
              <a:t> т.е. как те се разбират от хората и от машините.</a:t>
            </a:r>
          </a:p>
          <a:p>
            <a:r>
              <a:rPr lang="bg-BG" dirty="0"/>
              <a:t>Възможно е една програма да е написана синтактично вярно, но смисълът ѝ да е грешен.</a:t>
            </a:r>
          </a:p>
        </p:txBody>
      </p:sp>
    </p:spTree>
    <p:extLst>
      <p:ext uri="{BB962C8B-B14F-4D97-AF65-F5344CB8AC3E}">
        <p14:creationId xmlns:p14="http://schemas.microsoft.com/office/powerpoint/2010/main" val="41383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sz="4400" dirty="0"/>
          </a:p>
          <a:p>
            <a:pPr marL="0" indent="0">
              <a:buNone/>
            </a:pPr>
            <a:r>
              <a:rPr lang="bg-BG" sz="4400" dirty="0"/>
              <a:t>1. Основни елементи в ЕП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58671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Видове грешки в програмите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bg-BG" sz="2400" b="1" dirty="0"/>
              <a:t>Синтактични</a:t>
            </a:r>
            <a:r>
              <a:rPr lang="bg-BG" altLang="bg-BG" sz="2400" dirty="0"/>
              <a:t> – грешки, при които не са спазени правилата за писане на код на програмите – напр. декларацията на променлива и други езикови конструкции завършват задължително със символа </a:t>
            </a:r>
            <a:r>
              <a:rPr lang="en-US" altLang="bg-BG" sz="2400" dirty="0"/>
              <a:t>‘;’</a:t>
            </a:r>
            <a:r>
              <a:rPr lang="bg-BG" altLang="bg-BG" sz="2400" dirty="0"/>
              <a:t>. При липсата му програмата се счита за грешна и не може да бъде компилирана/интерпретирана.</a:t>
            </a:r>
          </a:p>
          <a:p>
            <a:pPr>
              <a:lnSpc>
                <a:spcPct val="80000"/>
              </a:lnSpc>
            </a:pPr>
            <a:r>
              <a:rPr lang="bg-BG" altLang="bg-BG" sz="2400" b="1" dirty="0"/>
              <a:t>Семантични</a:t>
            </a:r>
            <a:r>
              <a:rPr lang="bg-BG" altLang="bg-BG" sz="2400" dirty="0"/>
              <a:t> (логически, смислови) – грешки, които не могат да бъдат уловени от транслатора. При такива грешки програмата извежда грешни резултати при изпълнение</a:t>
            </a:r>
            <a:r>
              <a:rPr lang="en-US" altLang="bg-BG" sz="2400" dirty="0"/>
              <a:t> (</a:t>
            </a:r>
            <a:r>
              <a:rPr lang="bg-BG" altLang="bg-BG" sz="2400" dirty="0"/>
              <a:t>в </a:t>
            </a:r>
            <a:r>
              <a:rPr lang="en-US" altLang="bg-BG" sz="2400" dirty="0"/>
              <a:t>run-time)</a:t>
            </a:r>
            <a:r>
              <a:rPr lang="bg-BG" altLang="bg-BG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винаги;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понякога - случайно може да изведе и верен резултат.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bg-BG" altLang="bg-BG" sz="2000" dirty="0"/>
              <a:t>Напр., семантична грешка е “произведението на </a:t>
            </a:r>
            <a:r>
              <a:rPr lang="en-US" altLang="bg-BG" sz="2000" dirty="0"/>
              <a:t>x </a:t>
            </a:r>
            <a:r>
              <a:rPr lang="bg-BG" altLang="bg-BG" sz="2000" dirty="0"/>
              <a:t>и </a:t>
            </a:r>
            <a:r>
              <a:rPr lang="en-US" altLang="bg-BG" sz="2000" dirty="0"/>
              <a:t>y</a:t>
            </a:r>
            <a:r>
              <a:rPr lang="bg-BG" altLang="bg-BG" sz="2000" dirty="0"/>
              <a:t>”</a:t>
            </a:r>
            <a:r>
              <a:rPr lang="en-US" altLang="bg-BG" sz="2000" dirty="0"/>
              <a:t> </a:t>
            </a:r>
            <a:r>
              <a:rPr lang="bg-BG" altLang="bg-BG" sz="2000" dirty="0"/>
              <a:t>да запишем като “</a:t>
            </a:r>
            <a:r>
              <a:rPr lang="en-US" altLang="bg-BG" sz="2000" dirty="0"/>
              <a:t>x/y</a:t>
            </a:r>
            <a:r>
              <a:rPr lang="bg-BG" altLang="bg-BG" sz="2000" dirty="0"/>
              <a:t>” (за </a:t>
            </a:r>
            <a:r>
              <a:rPr lang="en-US" altLang="bg-BG" sz="2000" dirty="0"/>
              <a:t>x=1 </a:t>
            </a:r>
            <a:r>
              <a:rPr lang="bg-BG" altLang="bg-BG" sz="2000" dirty="0"/>
              <a:t>и </a:t>
            </a:r>
            <a:r>
              <a:rPr lang="en-US" altLang="bg-BG" sz="2000" dirty="0"/>
              <a:t>y=1 </a:t>
            </a:r>
            <a:r>
              <a:rPr lang="bg-BG" altLang="bg-BG" sz="2000" dirty="0"/>
              <a:t>ще се получи верен резултат)</a:t>
            </a:r>
            <a:r>
              <a:rPr lang="en-US" altLang="bg-BG" sz="2000" dirty="0"/>
              <a:t>.</a:t>
            </a:r>
            <a:endParaRPr lang="bg-BG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86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Декларация, дефиниция, инициализация на променлива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Променлива</a:t>
            </a:r>
            <a:r>
              <a:rPr lang="bg-BG" dirty="0"/>
              <a:t> в повечето ЕП и </a:t>
            </a:r>
            <a:r>
              <a:rPr lang="en-US" dirty="0"/>
              <a:t>C++ </a:t>
            </a:r>
            <a:r>
              <a:rPr lang="bg-BG" b="1" dirty="0"/>
              <a:t>се декларира със следния синтаксис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b="1" dirty="0"/>
              <a:t>&lt;тип&gt; &lt;</a:t>
            </a:r>
            <a:r>
              <a:rPr lang="bg-BG" b="1" dirty="0" err="1"/>
              <a:t>идентификатор_на_променлива</a:t>
            </a:r>
            <a:r>
              <a:rPr lang="bg-BG" b="1" dirty="0"/>
              <a:t>&gt;; </a:t>
            </a:r>
          </a:p>
          <a:p>
            <a:pPr lvl="1"/>
            <a:r>
              <a:rPr lang="bg-BG" dirty="0"/>
              <a:t>В ъглови скоби </a:t>
            </a:r>
            <a:r>
              <a:rPr lang="en-US" dirty="0"/>
              <a:t>(&lt;&gt;) </a:t>
            </a:r>
            <a:r>
              <a:rPr lang="bg-BG" dirty="0"/>
              <a:t>се описват задължителните елементи.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тип</a:t>
            </a:r>
            <a:r>
              <a:rPr lang="bg-BG" dirty="0"/>
              <a:t> се задава идентификатор на </a:t>
            </a:r>
            <a:r>
              <a:rPr lang="bg-BG" b="1" dirty="0"/>
              <a:t>съществуващ примитивен или съставен тип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 За </a:t>
            </a:r>
            <a:r>
              <a:rPr lang="bg-BG" b="1" dirty="0" err="1"/>
              <a:t>идентификатор_на_променлива</a:t>
            </a:r>
            <a:r>
              <a:rPr lang="bg-BG" dirty="0"/>
              <a:t> задаваме сами, като той трябва да </a:t>
            </a:r>
            <a:r>
              <a:rPr lang="bg-BG" b="1" dirty="0"/>
              <a:t>отговаря на условията за съставяне на идентификатори</a:t>
            </a:r>
            <a:r>
              <a:rPr lang="bg-BG" dirty="0"/>
              <a:t>.</a:t>
            </a:r>
          </a:p>
          <a:p>
            <a:pPr lvl="1"/>
            <a:r>
              <a:rPr lang="bg-BG" b="1" dirty="0"/>
              <a:t>Конструкцията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синтактичната конструкция за декларация на променлива) </a:t>
            </a:r>
            <a:r>
              <a:rPr lang="bg-BG" b="1" dirty="0"/>
              <a:t>приключва с точка и запетая </a:t>
            </a:r>
            <a:r>
              <a:rPr lang="bg-BG" dirty="0"/>
              <a:t>(;).</a:t>
            </a:r>
            <a:endParaRPr lang="bg-BG" b="1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7922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Декларация, дефиниция, инициализация на променлива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Задаването на стойност на променлива се извършва с оператора за присвояване „=”</a:t>
            </a:r>
            <a:r>
              <a:rPr lang="en-US" dirty="0"/>
              <a:t> </a:t>
            </a:r>
            <a:r>
              <a:rPr lang="bg-BG" dirty="0"/>
              <a:t>или в скоби </a:t>
            </a:r>
            <a:r>
              <a:rPr lang="bg-BG"/>
              <a:t>след името.</a:t>
            </a:r>
            <a:endParaRPr lang="bg-BG" dirty="0"/>
          </a:p>
          <a:p>
            <a:r>
              <a:rPr lang="bg-BG" b="1" dirty="0"/>
              <a:t>Ако едновременно с декларацията на променлива ѝ се задава стойност, декларацията се нарича дефиниция;</a:t>
            </a:r>
          </a:p>
          <a:p>
            <a:r>
              <a:rPr lang="bg-BG" b="1" dirty="0"/>
              <a:t>Първоначалното задаване на стойност на променлива се нарича инициализация; т.е. дефиницията включва инициализация;</a:t>
            </a:r>
          </a:p>
          <a:p>
            <a:r>
              <a:rPr lang="bg-BG" dirty="0"/>
              <a:t>В различни ЕП, при декларация променливата автоматично се инициализира (например 0 за числовите типове, </a:t>
            </a:r>
            <a:r>
              <a:rPr lang="en-US" dirty="0"/>
              <a:t>false </a:t>
            </a:r>
            <a:r>
              <a:rPr lang="bg-BG" dirty="0"/>
              <a:t>за булевите).</a:t>
            </a:r>
          </a:p>
          <a:p>
            <a:r>
              <a:rPr lang="bg-BG" dirty="0"/>
              <a:t>Използването на </a:t>
            </a:r>
            <a:r>
              <a:rPr lang="bg-BG" dirty="0" err="1"/>
              <a:t>неинициализирана</a:t>
            </a:r>
            <a:r>
              <a:rPr lang="bg-BG" dirty="0"/>
              <a:t> променлива, обикновено, води до грешка при компилиране.</a:t>
            </a:r>
          </a:p>
          <a:p>
            <a:r>
              <a:rPr lang="bg-BG" b="1" dirty="0"/>
              <a:t>В С++ променливите от примитивен тип не се инициализират автоматично при декларация</a:t>
            </a:r>
            <a:r>
              <a:rPr lang="bg-BG" dirty="0"/>
              <a:t> – но различни компилатори може да правят това.</a:t>
            </a:r>
            <a:endParaRPr lang="en-US" dirty="0"/>
          </a:p>
          <a:p>
            <a:r>
              <a:rPr lang="bg-BG" dirty="0"/>
              <a:t>В С++ при съставен тип се прави автоматична инициализация на </a:t>
            </a:r>
            <a:r>
              <a:rPr lang="bg-BG" dirty="0" err="1"/>
              <a:t>поделементи</a:t>
            </a:r>
            <a:r>
              <a:rPr lang="bg-BG" dirty="0"/>
              <a:t> (което ще разгледаме малко по-подробно в следваща лекция).</a:t>
            </a:r>
            <a:endParaRPr lang="en-US" dirty="0"/>
          </a:p>
          <a:p>
            <a:pPr marL="0" indent="0">
              <a:buNone/>
            </a:pPr>
            <a:endParaRPr lang="bg-BG" b="1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850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на български език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     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декларация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//cout &lt;&lt; "d = " &lt;&lt; d &lt;&lt; "\n";  // грешка - използва се неинициализирана променлива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4.5;      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първоначално задаване на стойност -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d е 4.5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5.5;      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стойност - не е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d е 5.5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3.5;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включва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f е 3.5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38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"низ1"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неявно използване на конструктор на класа string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"низ2"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явно използване на конструктор на класа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празен низ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s4;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празен низ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s4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"низ3"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нова стойност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"s1 = "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s2 = "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s3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s4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s4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s1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низ1,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низ2,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= , s4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низ3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"празен ли е низа s3: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съответства на true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"празен ли е низа s4: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(s4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 - съответства на false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2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(3)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6" y="2457571"/>
            <a:ext cx="7161904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1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Едновременна декларация на няколко променливи от един и същи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bg-BG" sz="2400" b="1" dirty="0"/>
              <a:t>&lt;тип&gt; &lt;</a:t>
            </a:r>
            <a:r>
              <a:rPr lang="bg-BG" sz="2400" b="1" dirty="0" err="1"/>
              <a:t>списък_с_идентификатори</a:t>
            </a:r>
            <a:r>
              <a:rPr lang="bg-BG" sz="2400" b="1" dirty="0"/>
              <a:t>&gt;; </a:t>
            </a:r>
          </a:p>
          <a:p>
            <a:pPr marL="0" indent="0">
              <a:buNone/>
            </a:pPr>
            <a:r>
              <a:rPr lang="bg-BG" sz="2400" dirty="0"/>
              <a:t>където </a:t>
            </a:r>
            <a:r>
              <a:rPr lang="bg-BG" sz="2400" dirty="0" err="1"/>
              <a:t>списък_с_идентификатори</a:t>
            </a:r>
            <a:r>
              <a:rPr lang="bg-BG" sz="2400" dirty="0"/>
              <a:t> е</a:t>
            </a:r>
          </a:p>
          <a:p>
            <a:pPr marL="0" indent="0">
              <a:buNone/>
            </a:pPr>
            <a:r>
              <a:rPr lang="bg-BG" sz="2400" b="1" dirty="0"/>
              <a:t>	&lt;идентификатор</a:t>
            </a:r>
            <a:r>
              <a:rPr lang="en-US" sz="2400" b="1" dirty="0"/>
              <a:t>_</a:t>
            </a:r>
            <a:r>
              <a:rPr lang="bg-BG" sz="2400" b="1" dirty="0"/>
              <a:t>1&gt;, &lt;идентификатор</a:t>
            </a:r>
            <a:r>
              <a:rPr lang="en-US" sz="2400" b="1" dirty="0"/>
              <a:t>_</a:t>
            </a:r>
            <a:r>
              <a:rPr lang="bg-BG" sz="2400" b="1" dirty="0"/>
              <a:t>2&gt;…, &lt;идентификатор_</a:t>
            </a:r>
            <a:r>
              <a:rPr lang="en-US" sz="2400" b="1" dirty="0"/>
              <a:t>n</a:t>
            </a:r>
            <a:r>
              <a:rPr lang="bg-BG" sz="2400" b="1" dirty="0"/>
              <a:t>&gt;</a:t>
            </a:r>
          </a:p>
          <a:p>
            <a:r>
              <a:rPr lang="bg-BG" dirty="0"/>
              <a:t>Пример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d1, d2;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bg-BG" dirty="0"/>
              <a:t>По време на декларацията може да се задават стойности (с оператор „=“</a:t>
            </a:r>
            <a:r>
              <a:rPr lang="en-US" dirty="0"/>
              <a:t> </a:t>
            </a:r>
            <a:r>
              <a:rPr lang="bg-BG" dirty="0"/>
              <a:t>или в скоби след името):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d1=3.1, d2(4.1);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2905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именувани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Именуваните константи се дефинират подобно на променливите но с </a:t>
            </a:r>
            <a:r>
              <a:rPr lang="bg-BG" b="1" dirty="0"/>
              <a:t>модификатор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bg-BG" dirty="0"/>
              <a:t>пред типа: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bg-BG" b="1" dirty="0"/>
              <a:t>&lt;тип&gt; &lt;</a:t>
            </a:r>
            <a:r>
              <a:rPr lang="bg-BG" b="1" dirty="0" err="1"/>
              <a:t>идентификатор_на_константа</a:t>
            </a:r>
            <a:r>
              <a:rPr lang="bg-BG" b="1" dirty="0"/>
              <a:t>&gt; = &lt;стойност&gt;; </a:t>
            </a:r>
          </a:p>
          <a:p>
            <a:r>
              <a:rPr lang="bg-BG" dirty="0"/>
              <a:t>Задължително, стойност на константата се задава при декларацията на променлива.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3.14159265359;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на константа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 това (в кода) може само да се използва</a:t>
            </a:r>
          </a:p>
        </p:txBody>
      </p:sp>
    </p:spTree>
    <p:extLst>
      <p:ext uri="{BB962C8B-B14F-4D97-AF65-F5344CB8AC3E}">
        <p14:creationId xmlns:p14="http://schemas.microsoft.com/office/powerpoint/2010/main" val="50077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за именуване на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Прието е константите да се записват с главни букви (за да се различават от променливите);</a:t>
            </a:r>
          </a:p>
          <a:p>
            <a:r>
              <a:rPr lang="bg-BG" dirty="0"/>
              <a:t>Ако идентификаторите се състоят от повече думи, те се отделят с подчертаващо тире (_).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8533" y="4207932"/>
          <a:ext cx="936413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Добър стил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Лош стил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COLOR_BLACK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"black"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COLOR_WHITE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"white"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color_black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"black"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colorWhite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"white"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07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променливи, литерали, именувани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Ако на няколко места в кода се налага да използваме една и съща константа, кой от следните два кода е по добър и защо?</a:t>
            </a:r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9800" y="2929467"/>
          <a:ext cx="103124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Код 1: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 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fr-FR" sz="180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константа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</a:t>
                      </a:r>
                      <a:endParaRPr lang="fr-FR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= 3;              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bg-BG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радиус</a:t>
                      </a:r>
                    </a:p>
                    <a:p>
                      <a:endParaRPr lang="bg-BG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"Лице на кръг с радиус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*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"Обиколка на кръг с радиус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2 * PI *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Код </a:t>
                      </a:r>
                      <a:r>
                        <a:rPr lang="bg-BG" baseline="0" dirty="0"/>
                        <a:t>2:</a:t>
                      </a:r>
                      <a:endParaRPr lang="bg-BG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"Лице на кръг с радиус 3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3.14159265359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"Обиколка на кръг с радиус 3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3.14159265359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0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Кодови таблици и символи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Символите, които записваме в текста на програмите</a:t>
            </a:r>
            <a:r>
              <a:rPr lang="en-US" dirty="0"/>
              <a:t>,</a:t>
            </a:r>
            <a:r>
              <a:rPr lang="bg-BG" dirty="0"/>
              <a:t> са от определени кодови таблици. В различни кодови таблици един символ заема повече или по-малко памет (брой байтове, с които се представя). </a:t>
            </a:r>
          </a:p>
          <a:p>
            <a:r>
              <a:rPr lang="bg-BG" b="1" dirty="0"/>
              <a:t>Кодовите таблици на символите(знак</a:t>
            </a:r>
            <a:r>
              <a:rPr lang="en-US" b="1" dirty="0"/>
              <a:t>,</a:t>
            </a:r>
            <a:r>
              <a:rPr lang="bg-BG" b="1" dirty="0"/>
              <a:t> </a:t>
            </a:r>
            <a:r>
              <a:rPr lang="en-US" b="1" dirty="0"/>
              <a:t>character</a:t>
            </a:r>
            <a:r>
              <a:rPr lang="bg-BG" b="1" dirty="0"/>
              <a:t>) описват множество двойки от вида „число-символ”. </a:t>
            </a:r>
            <a:r>
              <a:rPr lang="bg-BG" dirty="0"/>
              <a:t>Те задават съответствие между символ и число, чрез което той се представя. Символите са букви от естествените езици, цифри, аритметични оператори, специални символи (интервал, </a:t>
            </a:r>
            <a:r>
              <a:rPr lang="en-US" dirty="0"/>
              <a:t>tab</a:t>
            </a:r>
            <a:r>
              <a:rPr lang="bg-BG" dirty="0"/>
              <a:t>, </a:t>
            </a:r>
            <a:r>
              <a:rPr lang="en-US" dirty="0"/>
              <a:t>ins</a:t>
            </a:r>
            <a:r>
              <a:rPr lang="bg-BG" dirty="0"/>
              <a:t>, </a:t>
            </a:r>
            <a:r>
              <a:rPr lang="en-US" dirty="0"/>
              <a:t>del</a:t>
            </a:r>
            <a:r>
              <a:rPr lang="bg-BG" dirty="0"/>
              <a:t>, край на ред...) и др.</a:t>
            </a:r>
          </a:p>
          <a:p>
            <a:r>
              <a:rPr lang="bg-BG" dirty="0"/>
              <a:t>Един и същи символ може да има различни кодове в различни кодови таблици.</a:t>
            </a:r>
          </a:p>
          <a:p>
            <a:r>
              <a:rPr lang="bg-BG" b="1" dirty="0"/>
              <a:t>При запис на конкретен символ (в текстов файл), в паметта се записва неговия числов код (във вид на нули и единици) от конкретна кодова таблица.</a:t>
            </a:r>
          </a:p>
          <a:p>
            <a:r>
              <a:rPr lang="bg-BG" b="1" dirty="0"/>
              <a:t>За да бъде разчетена правилно дадена последователност от нули и единици, трябва да се знае каква кодовата таблица е използвана за кодирането ѝ. </a:t>
            </a:r>
            <a:r>
              <a:rPr lang="bg-BG" dirty="0"/>
              <a:t>Чрез нея се определят групичките битове, сформиращи кода на един символ, а в зависимост от кода се изобразява съответния му символ.</a:t>
            </a:r>
          </a:p>
          <a:p>
            <a:r>
              <a:rPr lang="bg-BG" dirty="0"/>
              <a:t>Текстообработващите програми скриват тези детайли от потребителите.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506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кодова таблица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Първата компютърна кодова таблица е ASCII </a:t>
            </a:r>
            <a:r>
              <a:rPr lang="bg-BG" dirty="0"/>
              <a:t>(American Standard </a:t>
            </a:r>
            <a:r>
              <a:rPr lang="bg-BG" dirty="0" err="1"/>
              <a:t>Code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Information</a:t>
            </a:r>
            <a:r>
              <a:rPr lang="bg-BG" dirty="0"/>
              <a:t> </a:t>
            </a:r>
            <a:r>
              <a:rPr lang="bg-BG" dirty="0" err="1"/>
              <a:t>Interchange</a:t>
            </a:r>
            <a:r>
              <a:rPr lang="bg-BG" dirty="0"/>
              <a:t>). Тя е 7-битова и дефинира записа на 128 стандартни символа, базирани на латинската азбука. Разширената 8 битовата версия (</a:t>
            </a:r>
            <a:r>
              <a:rPr lang="bg-BG" dirty="0" err="1"/>
              <a:t>Extended</a:t>
            </a:r>
            <a:r>
              <a:rPr lang="bg-BG" dirty="0"/>
              <a:t> ASCII) позволява записването на специфични езикови символи на избран естествен език. При това обаче, един и същи код може да има различни съответни символи за различните езици.</a:t>
            </a:r>
          </a:p>
          <a:p>
            <a:r>
              <a:rPr lang="bg-BG" dirty="0"/>
              <a:t>Разработените след нея кодови таблици се съобразяват с основната 7-битова ASCII таблица и в тях първите 128 символа имат еднакви съответни цифрови кодове.</a:t>
            </a:r>
          </a:p>
        </p:txBody>
      </p:sp>
    </p:spTree>
    <p:extLst>
      <p:ext uri="{BB962C8B-B14F-4D97-AF65-F5344CB8AC3E}">
        <p14:creationId xmlns:p14="http://schemas.microsoft.com/office/powerpoint/2010/main" val="1446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7999"/>
            <a:ext cx="10515600" cy="588963"/>
          </a:xfrm>
        </p:spPr>
        <p:txBody>
          <a:bodyPr>
            <a:normAutofit fontScale="62500" lnSpcReduction="20000"/>
          </a:bodyPr>
          <a:lstStyle/>
          <a:p>
            <a:r>
              <a:rPr lang="bg-BG" sz="2400" dirty="0"/>
              <a:t>ASCII кодовата таблица, източник: </a:t>
            </a:r>
            <a:r>
              <a:rPr lang="bg-BG" sz="2400" u="sng" dirty="0">
                <a:hlinkClick r:id="rId2"/>
              </a:rPr>
              <a:t>http://www.cpptutor.com/ascii.htm</a:t>
            </a:r>
            <a:endParaRPr lang="bg-BG" sz="2400" u="sng" dirty="0"/>
          </a:p>
          <a:p>
            <a:r>
              <a:rPr lang="bg-BG" sz="2400" dirty="0"/>
              <a:t>Първите 32 символа са специални – някои от тях нямат изображения</a:t>
            </a:r>
          </a:p>
        </p:txBody>
      </p:sp>
      <p:pic>
        <p:nvPicPr>
          <p:cNvPr id="4" name="Picture 3" descr="ascii_tab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134"/>
            <a:ext cx="8483600" cy="5418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bg-BG" dirty="0"/>
              <a:t>UNICODE стандарт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5227492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На базата на </a:t>
            </a:r>
            <a:r>
              <a:rPr lang="en-US" dirty="0"/>
              <a:t>ASCII </a:t>
            </a:r>
            <a:r>
              <a:rPr lang="bg-BG" dirty="0"/>
              <a:t>кодовата таблица са създадени </a:t>
            </a:r>
            <a:r>
              <a:rPr lang="bg-BG" b="1" dirty="0"/>
              <a:t>множество други кодови таблици </a:t>
            </a:r>
            <a:r>
              <a:rPr lang="bg-BG" dirty="0"/>
              <a:t>(описани в стандарти ISO-8859-</a:t>
            </a:r>
            <a:r>
              <a:rPr lang="en-US" dirty="0"/>
              <a:t>n</a:t>
            </a:r>
            <a:r>
              <a:rPr lang="bg-BG" dirty="0"/>
              <a:t>, </a:t>
            </a:r>
            <a:r>
              <a:rPr lang="en-US" dirty="0"/>
              <a:t>Windows</a:t>
            </a:r>
            <a:r>
              <a:rPr lang="bg-BG" dirty="0"/>
              <a:t>-</a:t>
            </a:r>
            <a:r>
              <a:rPr lang="en-US" dirty="0"/>
              <a:t>n </a:t>
            </a:r>
            <a:r>
              <a:rPr lang="bg-BG" dirty="0"/>
              <a:t>и др.), включващи освен основните 128 символа и символи от специфични езици.</a:t>
            </a:r>
          </a:p>
          <a:p>
            <a:r>
              <a:rPr lang="en-US" b="1" dirty="0"/>
              <a:t>ASCII </a:t>
            </a:r>
            <a:r>
              <a:rPr lang="bg-BG" b="1" dirty="0"/>
              <a:t>символите, обикновено, запазват позициите си в различните кодови таблици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Поради необходимостта от стандартизиране, в последствие е създаден </a:t>
            </a:r>
            <a:r>
              <a:rPr lang="bg-BG" b="1" dirty="0"/>
              <a:t>универсалния стандарт </a:t>
            </a:r>
            <a:r>
              <a:rPr lang="en-US" b="1" dirty="0"/>
              <a:t>UNICODE</a:t>
            </a:r>
            <a:r>
              <a:rPr lang="bg-BG" dirty="0"/>
              <a:t>. Той е </a:t>
            </a:r>
            <a:r>
              <a:rPr lang="bg-BG" b="1" dirty="0"/>
              <a:t>многоезичен и описва символите на всички естествени езици, както и други специални символи</a:t>
            </a:r>
            <a:r>
              <a:rPr lang="bg-BG" dirty="0"/>
              <a:t>.</a:t>
            </a:r>
          </a:p>
          <a:p>
            <a:r>
              <a:rPr lang="bg-BG" b="1" dirty="0"/>
              <a:t>Символите в </a:t>
            </a:r>
            <a:r>
              <a:rPr lang="en-US" b="1" dirty="0"/>
              <a:t>UNICODE </a:t>
            </a:r>
            <a:r>
              <a:rPr lang="bg-BG" b="1" dirty="0"/>
              <a:t>заемат от 1 до 4 байта</a:t>
            </a:r>
            <a:r>
              <a:rPr lang="en-US" dirty="0"/>
              <a:t>.</a:t>
            </a:r>
            <a:endParaRPr lang="bg-BG" dirty="0"/>
          </a:p>
          <a:p>
            <a:r>
              <a:rPr lang="en-US" b="1" dirty="0"/>
              <a:t>UTF-8, UTF-</a:t>
            </a:r>
            <a:r>
              <a:rPr lang="bg-BG" b="1" dirty="0"/>
              <a:t>16</a:t>
            </a:r>
            <a:r>
              <a:rPr lang="en-US" b="1" dirty="0"/>
              <a:t>, UTF-</a:t>
            </a:r>
            <a:r>
              <a:rPr lang="bg-BG" b="1" dirty="0"/>
              <a:t>32</a:t>
            </a:r>
            <a:r>
              <a:rPr lang="en-US" b="1" dirty="0"/>
              <a:t> </a:t>
            </a:r>
            <a:r>
              <a:rPr lang="bg-BG" dirty="0"/>
              <a:t>са различни конкретни кодови таблици за работа с </a:t>
            </a:r>
            <a:r>
              <a:rPr lang="en-US" dirty="0"/>
              <a:t>UNICODE </a:t>
            </a:r>
            <a:r>
              <a:rPr lang="bg-BG" dirty="0"/>
              <a:t>символи. Те ползват различен брой битове (8, 16, 32) за кодиране на символите. Изборът на конкретна </a:t>
            </a:r>
            <a:r>
              <a:rPr lang="en-US" dirty="0"/>
              <a:t>UTF</a:t>
            </a:r>
            <a:r>
              <a:rPr lang="bg-BG" dirty="0"/>
              <a:t>-кодировка – в случаи, в които може да указваме това – е избор между заемана памет за символите и/или бързодействие.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ASCII </a:t>
            </a:r>
            <a:r>
              <a:rPr lang="bg-BG" dirty="0"/>
              <a:t>символи е удачно да се ползва </a:t>
            </a:r>
            <a:r>
              <a:rPr lang="en-US" dirty="0"/>
              <a:t>UTF-8</a:t>
            </a:r>
            <a:r>
              <a:rPr lang="bg-BG" dirty="0"/>
              <a:t>, тъй като заемат 1 байт. Ако за тях ползваме например </a:t>
            </a:r>
            <a:r>
              <a:rPr lang="en-US" dirty="0"/>
              <a:t>UTF-32</a:t>
            </a:r>
            <a:r>
              <a:rPr lang="bg-BG" dirty="0"/>
              <a:t>, то</a:t>
            </a:r>
            <a:r>
              <a:rPr lang="en-US" dirty="0"/>
              <a:t> </a:t>
            </a:r>
            <a:r>
              <a:rPr lang="bg-BG" dirty="0"/>
              <a:t>ще се ползват 3 излишни байта за кодирането им. </a:t>
            </a:r>
          </a:p>
          <a:p>
            <a:pPr lvl="1"/>
            <a:r>
              <a:rPr lang="bg-BG" dirty="0"/>
              <a:t>Ако представяме</a:t>
            </a:r>
            <a:r>
              <a:rPr lang="en-US" dirty="0"/>
              <a:t> </a:t>
            </a:r>
            <a:r>
              <a:rPr lang="bg-BG" dirty="0"/>
              <a:t>символи</a:t>
            </a:r>
            <a:r>
              <a:rPr lang="en-US" dirty="0"/>
              <a:t>,</a:t>
            </a:r>
            <a:r>
              <a:rPr lang="bg-BG" dirty="0"/>
              <a:t> които заемат няколко байта с </a:t>
            </a:r>
            <a:r>
              <a:rPr lang="en-US" dirty="0"/>
              <a:t>UTF</a:t>
            </a:r>
            <a:r>
              <a:rPr lang="bg-BG" dirty="0"/>
              <a:t>-8</a:t>
            </a:r>
            <a:r>
              <a:rPr lang="en-US" dirty="0"/>
              <a:t>, </a:t>
            </a:r>
            <a:r>
              <a:rPr lang="bg-BG" dirty="0"/>
              <a:t>пък увеличава броя на операциите при кодиране/декодиране и намалява бързодействието.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Българските букви в </a:t>
            </a:r>
            <a:r>
              <a:rPr lang="en-US" dirty="0"/>
              <a:t>UNICODE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9" y="1803400"/>
          <a:ext cx="7103533" cy="34170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4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7094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1040 - А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1041 - Б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1042 - В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1043 - Г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1044 - Д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1045 - Е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1046 - Ж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1047 - З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1048 - И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1049 - Й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1050 - К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1051 - Л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1052 - М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1053 - Н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1054 - О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1055 - П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1056 - Р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1057 - С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1058 - Т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1059 - У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1060 - Ф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1061 - Х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1062 - Ц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1063 - Ч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1064 - Ш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1065 - Щ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1066 - Ъ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1067 - Ы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1068 - Ь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1069 - Э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1070 - Ю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1071 - Я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1072 - а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1073 - б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1074 - в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1075 - г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1076 - д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1077 - е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1078 - ж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1079 - з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1080 - и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1081 - й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1082 - к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1083 - л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1084 - м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1085 - 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1086 - о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1087 - п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1088 - р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1089 - с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1090 - т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1091 - у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1092 - ф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1093 - х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1094 - ц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1095 - ч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1096 - ш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1097 - щ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1098 - ъ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1099 - ы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1100 - ь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1101 - э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1102 - ю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1103 - я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2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15888</TotalTime>
  <Words>5277</Words>
  <Application>Microsoft Office PowerPoint</Application>
  <PresentationFormat>Widescreen</PresentationFormat>
  <Paragraphs>450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15.2. Въведение в програмирането със C++</vt:lpstr>
      <vt:lpstr>PowerPoint Presentation</vt:lpstr>
      <vt:lpstr>PowerPoint Presentation</vt:lpstr>
      <vt:lpstr>PowerPoint Presentation</vt:lpstr>
      <vt:lpstr>Кодови таблици и символи</vt:lpstr>
      <vt:lpstr>ASCII кодова таблица</vt:lpstr>
      <vt:lpstr>PowerPoint Presentation</vt:lpstr>
      <vt:lpstr>UNICODE стандарт</vt:lpstr>
      <vt:lpstr>Българските букви в UNICODE</vt:lpstr>
      <vt:lpstr>Шрифтове</vt:lpstr>
      <vt:lpstr>ЕП и кодови таблици</vt:lpstr>
      <vt:lpstr>Работа с български език в конзолата</vt:lpstr>
      <vt:lpstr>Думи в ЕП</vt:lpstr>
      <vt:lpstr>Ключови думи</vt:lpstr>
      <vt:lpstr>PowerPoint Presentation</vt:lpstr>
      <vt:lpstr>Основни групи ключови думи</vt:lpstr>
      <vt:lpstr>Оператори и операции - терминология</vt:lpstr>
      <vt:lpstr>Основни оператори в C++ (http://en.cppreference.com/w/cpp/language/expressions#Operator)</vt:lpstr>
      <vt:lpstr>Специални оператори в C++ (http://en.cppreference.com/w/cpp/language/expressions#Operator)</vt:lpstr>
      <vt:lpstr>Оператори и изрази</vt:lpstr>
      <vt:lpstr>Приоритет на операторите</vt:lpstr>
      <vt:lpstr>Асоциативност на операторите</vt:lpstr>
      <vt:lpstr>Коментари</vt:lpstr>
      <vt:lpstr>Коментари в C++</vt:lpstr>
      <vt:lpstr>Бели полета (вид разделители)</vt:lpstr>
      <vt:lpstr>Разделители в ЕП (и C++)</vt:lpstr>
      <vt:lpstr>Идентификатори (1)</vt:lpstr>
      <vt:lpstr>Идентификатори(2)</vt:lpstr>
      <vt:lpstr>Примери за идентификатори</vt:lpstr>
      <vt:lpstr>Литерали</vt:lpstr>
      <vt:lpstr>Величини</vt:lpstr>
      <vt:lpstr>Променливи. Пример</vt:lpstr>
      <vt:lpstr>Константи. Пример</vt:lpstr>
      <vt:lpstr>Типове</vt:lpstr>
      <vt:lpstr>Примитивни типове</vt:lpstr>
      <vt:lpstr>Съставни типове</vt:lpstr>
      <vt:lpstr>Тип string</vt:lpstr>
      <vt:lpstr>PowerPoint Presentation</vt:lpstr>
      <vt:lpstr>Синтаксис и семантика</vt:lpstr>
      <vt:lpstr>Видове грешки в програмите</vt:lpstr>
      <vt:lpstr>Декларация, дефиниция, инициализация на променлива (1)</vt:lpstr>
      <vt:lpstr>Декларация, дефиниция, инициализация на променлива (2)</vt:lpstr>
      <vt:lpstr>Декларация, дефиниция, инициализация на променлива в C++. Пример (1)</vt:lpstr>
      <vt:lpstr>Декларация, дефиниция, инициализация на променлива в C++. Пример (2)</vt:lpstr>
      <vt:lpstr>Декларация, дефиниция, инициализация на променлива в C++. Пример (3)</vt:lpstr>
      <vt:lpstr>Едновременна декларация на няколко променливи от един и същи тип</vt:lpstr>
      <vt:lpstr>Дефиниция на именувани константи</vt:lpstr>
      <vt:lpstr>Стил за именуване на константи</vt:lpstr>
      <vt:lpstr>Използване на променливи, литерали, именувани константи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Svetoslav</cp:lastModifiedBy>
  <cp:revision>708</cp:revision>
  <dcterms:created xsi:type="dcterms:W3CDTF">2019-04-07T06:26:30Z</dcterms:created>
  <dcterms:modified xsi:type="dcterms:W3CDTF">2020-09-09T18:49:22Z</dcterms:modified>
</cp:coreProperties>
</file>