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6" r:id="rId11"/>
    <p:sldId id="265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85" r:id="rId20"/>
    <p:sldId id="274" r:id="rId21"/>
    <p:sldId id="275" r:id="rId22"/>
    <p:sldId id="276" r:id="rId23"/>
    <p:sldId id="277" r:id="rId24"/>
    <p:sldId id="281" r:id="rId25"/>
    <p:sldId id="282" r:id="rId26"/>
    <p:sldId id="286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9.9.2020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</a:t>
            </a:r>
            <a:r>
              <a:rPr lang="bg-BG" altLang="bg-BG" i="1" dirty="0"/>
              <a:t>6</a:t>
            </a:r>
            <a:r>
              <a:rPr lang="en-US" altLang="bg-BG" i="1" dirty="0"/>
              <a:t>.</a:t>
            </a:r>
            <a:r>
              <a:rPr lang="bg-BG" i="1" dirty="0"/>
              <a:t> </a:t>
            </a:r>
            <a:r>
              <a:rPr lang="bg-BG" sz="6000" i="1" dirty="0"/>
              <a:t>Алгоритми и програми 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860A-B3A7-4F7D-8745-ED44F50B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B641-D9F9-4089-8B38-70A2AB51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много от случаите част от даден алгоритъм може да бъде обособена като самостоятелен под алгоритъм, който:</a:t>
            </a:r>
          </a:p>
          <a:p>
            <a:pPr lvl="1"/>
            <a:r>
              <a:rPr lang="bg-BG" dirty="0"/>
              <a:t>се ползва многократно в основния алгоритъм;</a:t>
            </a:r>
          </a:p>
          <a:p>
            <a:pPr lvl="1"/>
            <a:r>
              <a:rPr lang="bg-BG" dirty="0"/>
              <a:t>има сложна логика;</a:t>
            </a:r>
          </a:p>
          <a:p>
            <a:pPr lvl="1"/>
            <a:r>
              <a:rPr lang="bg-BG" dirty="0"/>
              <a:t>може да бъде използван и при решения на други конкретни задачи.</a:t>
            </a:r>
          </a:p>
          <a:p>
            <a:r>
              <a:rPr lang="bg-BG" dirty="0"/>
              <a:t>Всеки под алгоритъм има собствени входни данни, междинни</a:t>
            </a:r>
            <a:r>
              <a:rPr lang="en-US" dirty="0"/>
              <a:t> </a:t>
            </a:r>
            <a:r>
              <a:rPr lang="bg-BG" dirty="0"/>
              <a:t>и изходни данни. Входните се получават от извикващия алгоритъм, а изходните се предават към него.</a:t>
            </a:r>
          </a:p>
          <a:p>
            <a:r>
              <a:rPr lang="bg-BG" dirty="0"/>
              <a:t>В примера с правоъгълниците подалгоритми може да бъдат изчисленията на лицето и периметъра. При тях логиката не е много сложна, но при други математически задачи може да има сложни изчисления. От друга страна формулите могат да се ползват от други програми, ако бъдат изнесени в отделна библиотека.</a:t>
            </a:r>
          </a:p>
        </p:txBody>
      </p:sp>
    </p:spTree>
    <p:extLst>
      <p:ext uri="{BB962C8B-B14F-4D97-AF65-F5344CB8AC3E}">
        <p14:creationId xmlns:p14="http://schemas.microsoft.com/office/powerpoint/2010/main" val="19234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Линейни</a:t>
            </a:r>
            <a:endParaRPr lang="en-US" dirty="0"/>
          </a:p>
          <a:p>
            <a:pPr lvl="0"/>
            <a:r>
              <a:rPr lang="bg-BG" dirty="0"/>
              <a:t>Разклонени</a:t>
            </a:r>
            <a:endParaRPr lang="en-US" dirty="0"/>
          </a:p>
          <a:p>
            <a:pPr lvl="0"/>
            <a:r>
              <a:rPr lang="bg-BG" dirty="0"/>
              <a:t>Циклични</a:t>
            </a:r>
            <a:endParaRPr lang="en-US" dirty="0"/>
          </a:p>
          <a:p>
            <a:pPr lvl="0"/>
            <a:r>
              <a:rPr lang="bg-BG" dirty="0"/>
              <a:t>Рекурсивни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b="1" dirty="0"/>
              <a:t>Всички описани стъпки се изпълняват последователно, без значение от конкретните входни данни.</a:t>
            </a:r>
          </a:p>
          <a:p>
            <a:pPr lvl="0"/>
            <a:r>
              <a:rPr lang="bg-BG" dirty="0"/>
              <a:t>Описаният по-горе алгоритъм за периметър и лице на правоъгълник е линеен.</a:t>
            </a:r>
          </a:p>
        </p:txBody>
      </p:sp>
    </p:spTree>
    <p:extLst>
      <p:ext uri="{BB962C8B-B14F-4D97-AF65-F5344CB8AC3E}">
        <p14:creationId xmlns:p14="http://schemas.microsoft.com/office/powerpoint/2010/main" val="334800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Разклонени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В зависимост от конкретните входни данни и междинни резултати се изпълняват различни стъпки.</a:t>
            </a:r>
          </a:p>
          <a:p>
            <a:endParaRPr lang="bg-BG" dirty="0"/>
          </a:p>
          <a:p>
            <a:r>
              <a:rPr lang="bg-BG" dirty="0"/>
              <a:t>т.е. Алгоритъмът (както обикновено) се описва като последователност от стъпки. Но </a:t>
            </a:r>
            <a:r>
              <a:rPr lang="bg-BG" b="1" dirty="0"/>
              <a:t>в зависимост от дадени условия </a:t>
            </a:r>
            <a:r>
              <a:rPr lang="bg-BG" dirty="0"/>
              <a:t>(определени върху входни данни и междинни резултати) </a:t>
            </a:r>
            <a:r>
              <a:rPr lang="bg-BG" b="1" dirty="0"/>
              <a:t>в алгоритъма се предвиждат различни възможни пътища </a:t>
            </a:r>
            <a:r>
              <a:rPr lang="bg-BG" dirty="0"/>
              <a:t>(преминавания през стъпки). При това някои от стъпките се пропускат.</a:t>
            </a:r>
          </a:p>
        </p:txBody>
      </p:sp>
    </p:spTree>
    <p:extLst>
      <p:ext uri="{BB962C8B-B14F-4D97-AF65-F5344CB8AC3E}">
        <p14:creationId xmlns:p14="http://schemas.microsoft.com/office/powerpoint/2010/main" val="222352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Разклонен алгоритъм: Определяне на по-голямото от две числа a и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стойността на </a:t>
            </a:r>
            <a:r>
              <a:rPr lang="bg-BG" b="1" dirty="0"/>
              <a:t>a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стойността на </a:t>
            </a:r>
            <a:r>
              <a:rPr lang="en-US" b="1" dirty="0"/>
              <a:t>b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a е по-голямо от b. Ако а е по-голямо от b, преминаване на стъпка 4. В противен случай преминаване на стъпка 5.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a. Преминаване на стъпка 8.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a е по-малко от b. Ако a е по-малко от b, преминаване на стъпка 6. В противен случай преминаване на стъпка 7. 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b. Преминаване на стъпка 8.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на съобщение „Двете числа са равни”.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  <a:p>
            <a:pPr marL="0" indent="0">
              <a:buNone/>
            </a:pPr>
            <a:r>
              <a:rPr lang="bg-BG" dirty="0"/>
              <a:t>В този пример, в стъпки 3 и 5 има условия, които определят различни начини, по които може да продължи изпълнението на алгоритъма. </a:t>
            </a:r>
          </a:p>
        </p:txBody>
      </p:sp>
    </p:spTree>
    <p:extLst>
      <p:ext uri="{BB962C8B-B14F-4D97-AF65-F5344CB8AC3E}">
        <p14:creationId xmlns:p14="http://schemas.microsoft.com/office/powerpoint/2010/main" val="264653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Циклични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При тях част от стъпките на алгоритъма се изпълняват многократно, обикновено върху различни данни (стойности на участващите променливи).</a:t>
            </a:r>
          </a:p>
          <a:p>
            <a:pPr lvl="0"/>
            <a:r>
              <a:rPr lang="bg-BG" dirty="0"/>
              <a:t>Броят на изпълненията се контролира от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426874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Цикличен алгоритъм: сума на числата от 1 до n (</a:t>
            </a:r>
            <a:r>
              <a:rPr lang="en-US" dirty="0"/>
              <a:t>n</a:t>
            </a:r>
            <a:r>
              <a:rPr lang="bg-BG" dirty="0"/>
              <a:t>&gt;0)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стойността на числото 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Проверка дали n &gt; 0. Ако n &gt; 0, преминаване към стъпка 3, в противен случай преминаване към стъпка 1.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Присвояване стойност </a:t>
            </a:r>
            <a:r>
              <a:rPr lang="en-US" dirty="0"/>
              <a:t>1</a:t>
            </a:r>
            <a:r>
              <a:rPr lang="bg-BG" dirty="0"/>
              <a:t> на променлива за брояч i.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Присвояване стойност </a:t>
            </a:r>
            <a:r>
              <a:rPr lang="en-US" dirty="0"/>
              <a:t>0</a:t>
            </a:r>
            <a:r>
              <a:rPr lang="bg-BG" dirty="0"/>
              <a:t> на променливата за сума </a:t>
            </a:r>
            <a:r>
              <a:rPr lang="en-US" dirty="0"/>
              <a:t>S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i &lt; n. Ако i &lt; n, преминаване на стъпка 6. В противен случай, преминаване към стъпка 8.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Изчисляване </a:t>
            </a:r>
            <a:r>
              <a:rPr lang="en-US" b="1" dirty="0"/>
              <a:t>S</a:t>
            </a:r>
            <a:r>
              <a:rPr lang="bg-BG" b="1" dirty="0"/>
              <a:t> = </a:t>
            </a:r>
            <a:r>
              <a:rPr lang="en-US" b="1" dirty="0"/>
              <a:t>S</a:t>
            </a:r>
            <a:r>
              <a:rPr lang="bg-BG" b="1" dirty="0"/>
              <a:t> + </a:t>
            </a:r>
            <a:r>
              <a:rPr lang="en-US" b="1" dirty="0" err="1"/>
              <a:t>i</a:t>
            </a:r>
            <a:r>
              <a:rPr lang="bg-BG" b="1" dirty="0"/>
              <a:t>.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bg-BG" b="1" dirty="0"/>
              <a:t>Изчисляване i = i + 1.</a:t>
            </a:r>
            <a:r>
              <a:rPr lang="en-US" b="1" dirty="0"/>
              <a:t> </a:t>
            </a:r>
            <a:r>
              <a:rPr lang="bg-BG" b="1" dirty="0"/>
              <a:t>Преминаване към стъпка 5.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S.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  <a:p>
            <a:pPr marL="0" indent="0">
              <a:buNone/>
            </a:pPr>
            <a:r>
              <a:rPr lang="bg-BG" dirty="0"/>
              <a:t>Стъпки 5, 6 и 7 може да се изпълняват многократно.</a:t>
            </a:r>
          </a:p>
        </p:txBody>
      </p:sp>
    </p:spTree>
    <p:extLst>
      <p:ext uri="{BB962C8B-B14F-4D97-AF65-F5344CB8AC3E}">
        <p14:creationId xmlns:p14="http://schemas.microsoft.com/office/powerpoint/2010/main" val="324225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При рекурсивните алгоритми на някоя от стъпките е необходимо да се изпълни същия алгоритъм директно (с други входни параметри) или индиректно (чрез друг алгоритъм).</a:t>
            </a:r>
          </a:p>
          <a:p>
            <a:pPr lvl="0"/>
            <a:endParaRPr lang="bg-BG" dirty="0"/>
          </a:p>
          <a:p>
            <a:pPr lvl="0"/>
            <a:r>
              <a:rPr lang="bg-BG" dirty="0"/>
              <a:t>При рекурсивните алгоритми в някоя от стъпките при определено условие се обръщаме към същия алгоритъм, но с различни входни данни.</a:t>
            </a:r>
          </a:p>
          <a:p>
            <a:pPr lvl="0"/>
            <a:r>
              <a:rPr lang="bg-BG" dirty="0"/>
              <a:t>Условията зависят от входните данни и трябва да са такива, че в определен случай рекурсивното използване да спре.</a:t>
            </a:r>
          </a:p>
        </p:txBody>
      </p:sp>
    </p:spTree>
    <p:extLst>
      <p:ext uri="{BB962C8B-B14F-4D97-AF65-F5344CB8AC3E}">
        <p14:creationId xmlns:p14="http://schemas.microsoft.com/office/powerpoint/2010/main" val="95888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Рекурсивни алгоритми: </a:t>
            </a:r>
            <a:r>
              <a:rPr lang="bg-BG" dirty="0" err="1"/>
              <a:t>факториел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bg-BG" dirty="0"/>
              <a:t>Тривиален пример за рекурсивен алгоритъм е намирането на </a:t>
            </a:r>
            <a:r>
              <a:rPr lang="bg-BG" dirty="0" err="1"/>
              <a:t>факториел</a:t>
            </a:r>
            <a:r>
              <a:rPr lang="bg-BG" dirty="0"/>
              <a:t> от цяло неотрицателно число </a:t>
            </a:r>
            <a:r>
              <a:rPr lang="en-US" dirty="0"/>
              <a:t>n</a:t>
            </a:r>
            <a:r>
              <a:rPr lang="bg-BG" dirty="0"/>
              <a:t>.</a:t>
            </a:r>
          </a:p>
          <a:p>
            <a:pPr lvl="0"/>
            <a:r>
              <a:rPr lang="bg-BG" dirty="0"/>
              <a:t>По дефиниция </a:t>
            </a:r>
            <a:r>
              <a:rPr lang="bg-BG" dirty="0" err="1"/>
              <a:t>факториел</a:t>
            </a:r>
            <a:r>
              <a:rPr lang="bg-BG" dirty="0"/>
              <a:t> от </a:t>
            </a:r>
            <a:r>
              <a:rPr lang="en-US" dirty="0"/>
              <a:t>n </a:t>
            </a:r>
            <a:r>
              <a:rPr lang="bg-BG" dirty="0"/>
              <a:t>се записва с формулата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n</a:t>
            </a:r>
            <a:r>
              <a:rPr lang="bg-BG" dirty="0"/>
              <a:t>!=</a:t>
            </a:r>
            <a:r>
              <a:rPr lang="en-US" dirty="0"/>
              <a:t>n</a:t>
            </a:r>
            <a:r>
              <a:rPr lang="bg-BG" dirty="0"/>
              <a:t>*(</a:t>
            </a:r>
            <a:r>
              <a:rPr lang="en-US" dirty="0"/>
              <a:t>n</a:t>
            </a:r>
            <a:r>
              <a:rPr lang="bg-BG" dirty="0"/>
              <a:t>-1)*(</a:t>
            </a:r>
            <a:r>
              <a:rPr lang="en-US" dirty="0"/>
              <a:t>n</a:t>
            </a:r>
            <a:r>
              <a:rPr lang="bg-BG" dirty="0"/>
              <a:t>-2)...3*2*1, а </a:t>
            </a:r>
          </a:p>
          <a:p>
            <a:pPr marL="0" indent="0">
              <a:buNone/>
            </a:pPr>
            <a:r>
              <a:rPr lang="bg-BG" dirty="0"/>
              <a:t>	0! = 1</a:t>
            </a:r>
          </a:p>
          <a:p>
            <a:r>
              <a:rPr lang="bg-BG" dirty="0"/>
              <a:t>Тази дефиниция може да я представим и като рекурсивна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n</a:t>
            </a:r>
            <a:r>
              <a:rPr lang="bg-BG" dirty="0"/>
              <a:t>!=</a:t>
            </a:r>
            <a:r>
              <a:rPr lang="en-US" dirty="0"/>
              <a:t>n</a:t>
            </a:r>
            <a:r>
              <a:rPr lang="bg-BG" dirty="0"/>
              <a:t>*(</a:t>
            </a:r>
            <a:r>
              <a:rPr lang="en-US" dirty="0"/>
              <a:t>n</a:t>
            </a:r>
            <a:r>
              <a:rPr lang="bg-BG" dirty="0"/>
              <a:t>-1)!,</a:t>
            </a:r>
          </a:p>
          <a:p>
            <a:pPr marL="0" indent="0">
              <a:buNone/>
            </a:pPr>
            <a:r>
              <a:rPr lang="bg-BG" dirty="0"/>
              <a:t>	0! = 1</a:t>
            </a:r>
          </a:p>
          <a:p>
            <a:r>
              <a:rPr lang="bg-BG" dirty="0"/>
              <a:t>т.е. за да намерим </a:t>
            </a:r>
            <a:r>
              <a:rPr lang="bg-BG" dirty="0" err="1"/>
              <a:t>факториел</a:t>
            </a:r>
            <a:r>
              <a:rPr lang="bg-BG" dirty="0"/>
              <a:t> от </a:t>
            </a:r>
            <a:r>
              <a:rPr lang="en-US" dirty="0"/>
              <a:t>n </a:t>
            </a:r>
            <a:r>
              <a:rPr lang="bg-BG" dirty="0"/>
              <a:t>трябва да умножим </a:t>
            </a:r>
            <a:r>
              <a:rPr lang="en-US" dirty="0"/>
              <a:t>n </a:t>
            </a:r>
            <a:r>
              <a:rPr lang="bg-BG" dirty="0"/>
              <a:t>с </a:t>
            </a:r>
            <a:r>
              <a:rPr lang="bg-BG" dirty="0" err="1"/>
              <a:t>факториел</a:t>
            </a:r>
            <a:r>
              <a:rPr lang="bg-BG" dirty="0"/>
              <a:t> от (</a:t>
            </a:r>
            <a:r>
              <a:rPr lang="en-US" dirty="0"/>
              <a:t>n</a:t>
            </a:r>
            <a:r>
              <a:rPr lang="bg-BG" dirty="0"/>
              <a:t>-1). При рекурсивните извиквания входният параметър ще намалява непрекъснато. Условието за спиране на рекурсивните извиквания е входният параметър да е 0 (или 1).</a:t>
            </a:r>
          </a:p>
          <a:p>
            <a:r>
              <a:rPr lang="bg-BG" dirty="0"/>
              <a:t>Тази задача може да се реализира и чрез цикличен алгоритъм.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lv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44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Алгоритъм на Евклид за намиране на най-големия общ делител на две естествени числа </a:t>
            </a:r>
            <a:r>
              <a:rPr lang="en-US" altLang="bg-BG" sz="4800" dirty="0"/>
              <a:t>n </a:t>
            </a:r>
            <a:r>
              <a:rPr lang="bg-BG" altLang="bg-BG" sz="4800" dirty="0"/>
              <a:t>и </a:t>
            </a:r>
            <a:r>
              <a:rPr lang="en-US" altLang="bg-BG" sz="4800" dirty="0"/>
              <a:t>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altLang="bg-BG" dirty="0"/>
              <a:t>Един от най-древните математически алгоритми.</a:t>
            </a:r>
          </a:p>
          <a:p>
            <a:pPr marL="0" indent="0">
              <a:buNone/>
            </a:pPr>
            <a:r>
              <a:rPr lang="bg-BG" altLang="bg-BG" dirty="0"/>
              <a:t>Не много подробно описани стъпки: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Ако </a:t>
            </a:r>
            <a:r>
              <a:rPr lang="en-US" altLang="bg-BG" dirty="0"/>
              <a:t>m&lt;n, </a:t>
            </a:r>
            <a:r>
              <a:rPr lang="bg-BG" altLang="bg-BG" dirty="0"/>
              <a:t>разменяме числата</a:t>
            </a:r>
            <a:r>
              <a:rPr lang="en-US" altLang="bg-BG" dirty="0"/>
              <a:t>.</a:t>
            </a:r>
            <a:endParaRPr lang="bg-BG" altLang="bg-BG" dirty="0"/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На </a:t>
            </a:r>
            <a:r>
              <a:rPr lang="en-US" altLang="bg-BG" dirty="0"/>
              <a:t>m </a:t>
            </a:r>
            <a:r>
              <a:rPr lang="bg-BG" altLang="bg-BG" dirty="0"/>
              <a:t>присвояваме нова стойност: остатъка от делението на </a:t>
            </a:r>
            <a:r>
              <a:rPr lang="en-US" altLang="bg-BG" dirty="0"/>
              <a:t>m </a:t>
            </a:r>
            <a:r>
              <a:rPr lang="bg-BG" altLang="bg-BG" dirty="0"/>
              <a:t>с</a:t>
            </a:r>
            <a:r>
              <a:rPr lang="en-US" altLang="bg-BG" dirty="0"/>
              <a:t> n</a:t>
            </a:r>
            <a:r>
              <a:rPr lang="bg-BG" altLang="bg-BG" dirty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Ако </a:t>
            </a:r>
            <a:r>
              <a:rPr lang="en-US" altLang="bg-BG" dirty="0"/>
              <a:t>m </a:t>
            </a:r>
            <a:r>
              <a:rPr lang="bg-BG" altLang="bg-BG" dirty="0"/>
              <a:t>е различно от 0 изпълняваме отново стъпка 1 с новите стойности на числата.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(Иначе се получава) резултат: </a:t>
            </a:r>
            <a:r>
              <a:rPr lang="en-US" altLang="bg-BG" dirty="0"/>
              <a:t>n </a:t>
            </a:r>
            <a:r>
              <a:rPr lang="bg-BG" altLang="bg-BG" dirty="0"/>
              <a:t>е търсения най-голям общ делител.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b="1" dirty="0"/>
              <a:t>Този алгоритъм е комбинация от няколко основни типа.</a:t>
            </a:r>
          </a:p>
          <a:p>
            <a:pPr marL="0" indent="0">
              <a:buNone/>
            </a:pPr>
            <a:r>
              <a:rPr lang="bg-BG" b="1" dirty="0"/>
              <a:t>Кои са те?</a:t>
            </a:r>
          </a:p>
        </p:txBody>
      </p:sp>
    </p:spTree>
    <p:extLst>
      <p:ext uri="{BB962C8B-B14F-4D97-AF65-F5344CB8AC3E}">
        <p14:creationId xmlns:p14="http://schemas.microsoft.com/office/powerpoint/2010/main" val="298470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понятия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данни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</a:t>
            </a:r>
            <a:r>
              <a:rPr lang="bg-BG"/>
              <a:t>видове алгоритми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Програма и подпрограми в </a:t>
            </a:r>
            <a:r>
              <a:rPr lang="en-US" dirty="0"/>
              <a:t>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Словесно</a:t>
            </a:r>
            <a:r>
              <a:rPr lang="bg-BG" dirty="0"/>
              <a:t> – на естествен език</a:t>
            </a:r>
          </a:p>
          <a:p>
            <a:r>
              <a:rPr lang="bg-BG" b="1" dirty="0"/>
              <a:t>Блок-</a:t>
            </a:r>
            <a:r>
              <a:rPr lang="bg-BG" b="1" dirty="0" err="1"/>
              <a:t>схемен</a:t>
            </a:r>
            <a:r>
              <a:rPr lang="bg-BG" b="1" dirty="0"/>
              <a:t> език</a:t>
            </a:r>
          </a:p>
          <a:p>
            <a:r>
              <a:rPr lang="bg-BG" b="1" dirty="0"/>
              <a:t>Диаграми</a:t>
            </a:r>
            <a:endParaRPr lang="bg-BG" dirty="0"/>
          </a:p>
          <a:p>
            <a:r>
              <a:rPr lang="bg-BG" b="1" dirty="0"/>
              <a:t>Програмен език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92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Програмен език за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/>
              <a:t>Описанието на алгоритъм на ЕП</a:t>
            </a:r>
            <a:r>
              <a:rPr lang="en-US" dirty="0"/>
              <a:t> </a:t>
            </a:r>
            <a:r>
              <a:rPr lang="bg-BG" dirty="0"/>
              <a:t>е най-високото ниво на формализация на алгоритмите. За да може да се опише алгоритъм на какъвто и да е ЕП, трябва добре да се познават:</a:t>
            </a:r>
          </a:p>
          <a:p>
            <a:r>
              <a:rPr lang="bg-BG" dirty="0"/>
              <a:t>синтактичните възможности на езика;</a:t>
            </a:r>
          </a:p>
          <a:p>
            <a:r>
              <a:rPr lang="bg-BG" dirty="0"/>
              <a:t>стандартни (и съответно ефективни) решения на основни задачи;</a:t>
            </a:r>
          </a:p>
          <a:p>
            <a:r>
              <a:rPr lang="bg-BG" dirty="0"/>
              <a:t>библиотеки, свързани с решението на задачата – напр., може да е необходимо да се визуализира елементарен алгоритъм чрез сложни графични библиотеки, които може да бъдат използвани наготово;</a:t>
            </a:r>
          </a:p>
          <a:p>
            <a:r>
              <a:rPr lang="bg-BG" dirty="0"/>
              <a:t>специализирани техники за разработка – напр. шаблони за дизайн;</a:t>
            </a:r>
          </a:p>
          <a:p>
            <a:r>
              <a:rPr lang="bg-BG" dirty="0"/>
              <a:t>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59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програми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Познаването на един ЕП не е достатъчно за написването на алгоритъм.</a:t>
            </a:r>
          </a:p>
          <a:p>
            <a:r>
              <a:rPr lang="bg-BG" dirty="0"/>
              <a:t>Езикът е само средство, чрез което трябва ефективно да се изрази намерено решение.</a:t>
            </a:r>
          </a:p>
          <a:p>
            <a:r>
              <a:rPr lang="bg-BG" dirty="0"/>
              <a:t>При решаването на сложни задачи (за които е трудно да бъде намерено веднага компютърно решение), е подходящо да се започне с решаване „на хартия” – с описания, скици, диаграми и други. </a:t>
            </a:r>
          </a:p>
          <a:p>
            <a:r>
              <a:rPr lang="bg-BG" dirty="0"/>
              <a:t>При това се извършват различни дейности като:</a:t>
            </a:r>
          </a:p>
          <a:p>
            <a:pPr lvl="1"/>
            <a:r>
              <a:rPr lang="bg-BG" dirty="0"/>
              <a:t>описание на входни данни;</a:t>
            </a:r>
          </a:p>
          <a:p>
            <a:pPr lvl="1"/>
            <a:r>
              <a:rPr lang="bg-BG" dirty="0"/>
              <a:t>очакван краен резултат;</a:t>
            </a:r>
          </a:p>
          <a:p>
            <a:pPr lvl="1"/>
            <a:r>
              <a:rPr lang="bg-BG" dirty="0"/>
              <a:t>формално описание на известни решения – напр. чрез формули;</a:t>
            </a:r>
          </a:p>
          <a:p>
            <a:pPr lvl="1"/>
            <a:r>
              <a:rPr lang="bg-BG" dirty="0"/>
              <a:t>търсене на неизвестни решения;</a:t>
            </a:r>
          </a:p>
          <a:p>
            <a:pPr lvl="1"/>
            <a:r>
              <a:rPr lang="bg-BG" dirty="0"/>
              <a:t>измисляне на решение (ако не е намерено);</a:t>
            </a:r>
          </a:p>
          <a:p>
            <a:pPr lvl="1"/>
            <a:r>
              <a:rPr lang="bg-BG" dirty="0"/>
              <a:t>избор на решение, ако има много такива;</a:t>
            </a:r>
          </a:p>
          <a:p>
            <a:pPr lvl="1"/>
            <a:r>
              <a:rPr lang="bg-BG" dirty="0"/>
              <a:t>разделяне на логиката на решението в самостоятелно решими задачи, които след това се преобразуват в алгоритми.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614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програми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едно приложение може да е необходимо да се реализират много различни алгоритми.</a:t>
            </a:r>
          </a:p>
          <a:p>
            <a:r>
              <a:rPr lang="bg-BG" dirty="0"/>
              <a:t>Реализацията на конкретен алгоритъм може да зависи от специфични изисквания, заложени при проектирането и дизайна на приложението</a:t>
            </a:r>
            <a:r>
              <a:rPr lang="en-US" dirty="0"/>
              <a:t>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863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Програма и подпрограми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Част от алгоритмите може да бъдат описани като подпрограми, които могат да бъдат изпълнявани (еднократно или многократно) от основната програма.</a:t>
            </a:r>
          </a:p>
          <a:p>
            <a:r>
              <a:rPr lang="bg-BG" b="1" dirty="0"/>
              <a:t>Подпрограмата описва алгоритъм, който може да бъде изпълняван самостоятелно и независимо от основната програма. </a:t>
            </a:r>
            <a:r>
              <a:rPr lang="bg-BG" dirty="0"/>
              <a:t>Достатъчно е тя да има </a:t>
            </a:r>
            <a:r>
              <a:rPr lang="bg-BG" b="1" dirty="0"/>
              <a:t>собствени входни параметри и резултат</a:t>
            </a:r>
            <a:r>
              <a:rPr lang="bg-BG" dirty="0"/>
              <a:t>, получаван от изпълнението.</a:t>
            </a:r>
          </a:p>
          <a:p>
            <a:r>
              <a:rPr lang="bg-BG" dirty="0"/>
              <a:t>Подпрограмата може да се използва като </a:t>
            </a:r>
            <a:r>
              <a:rPr lang="bg-BG" b="1" dirty="0"/>
              <a:t>„черна кутия“ </a:t>
            </a:r>
            <a:r>
              <a:rPr lang="bg-BG" dirty="0"/>
              <a:t>от програмата. т.е. за основната програма са важни:</a:t>
            </a:r>
          </a:p>
          <a:p>
            <a:pPr lvl="1"/>
            <a:r>
              <a:rPr lang="bg-BG" b="1" dirty="0"/>
              <a:t>какво прави подпрограмата (каква е логиката й);</a:t>
            </a:r>
          </a:p>
          <a:p>
            <a:pPr lvl="1"/>
            <a:r>
              <a:rPr lang="bg-BG" b="1" dirty="0"/>
              <a:t>какви входни данни да й се доставят;</a:t>
            </a:r>
          </a:p>
          <a:p>
            <a:pPr lvl="1"/>
            <a:r>
              <a:rPr lang="bg-BG" b="1" dirty="0"/>
              <a:t>какъв е резултата, който се получава</a:t>
            </a:r>
            <a:r>
              <a:rPr lang="bg-BG" dirty="0"/>
              <a:t>.</a:t>
            </a:r>
          </a:p>
          <a:p>
            <a:r>
              <a:rPr lang="bg-BG" b="1" dirty="0"/>
              <a:t>За основната програма не е важно как е реализирана подпрограмата.</a:t>
            </a:r>
          </a:p>
          <a:p>
            <a:r>
              <a:rPr lang="bg-BG" b="1" dirty="0"/>
              <a:t>В една подпрограма може да се използват други подпрограми.</a:t>
            </a:r>
          </a:p>
          <a:p>
            <a:endParaRPr lang="bg-BG" b="1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320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подпрограми: процедури и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Функция – подпрограма, която връща резултат от изпълнението си. </a:t>
            </a:r>
            <a:r>
              <a:rPr lang="bg-BG" dirty="0"/>
              <a:t>Резултатът е от някакъв основен (примитивен) тип – число, низ (текст), булева стойност (да/не, истина/лъжа, </a:t>
            </a:r>
            <a:r>
              <a:rPr lang="en-US" dirty="0"/>
              <a:t>true/false, 1/0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или по-сложен тип.</a:t>
            </a:r>
          </a:p>
          <a:p>
            <a:r>
              <a:rPr lang="bg-BG" b="1" dirty="0"/>
              <a:t>Процедура – подпрограма, която не връща резултат от изпълнението си.</a:t>
            </a:r>
            <a:r>
              <a:rPr lang="bg-BG" dirty="0"/>
              <a:t> За да се знае какво се е случило при изпълнението, в този случай, подпрограмата трябва да изведе информация за потребителя в някакъв вид – например, текст в конзолата</a:t>
            </a:r>
          </a:p>
          <a:p>
            <a:r>
              <a:rPr lang="bg-BG" dirty="0"/>
              <a:t>Процедура е частен случай на функция: </a:t>
            </a:r>
            <a:r>
              <a:rPr lang="bg-BG" b="1" dirty="0"/>
              <a:t>процедурата е функция, която връща нищо</a:t>
            </a:r>
            <a:r>
              <a:rPr lang="bg-BG" dirty="0"/>
              <a:t>.</a:t>
            </a:r>
          </a:p>
          <a:p>
            <a:r>
              <a:rPr lang="bg-BG" b="1" dirty="0"/>
              <a:t>(Затова) в </a:t>
            </a:r>
            <a:r>
              <a:rPr lang="en-US" b="1" dirty="0"/>
              <a:t>C++ </a:t>
            </a:r>
            <a:r>
              <a:rPr lang="bg-BG" b="1" dirty="0"/>
              <a:t>подпрограмите, обикновено, се наричат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25590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действия с подпрограми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Декларация </a:t>
            </a:r>
            <a:r>
              <a:rPr lang="bg-BG" dirty="0"/>
              <a:t>– задава се име, типове входни данни, тип на изходен резултат;</a:t>
            </a:r>
          </a:p>
          <a:p>
            <a:r>
              <a:rPr lang="bg-BG" b="1" dirty="0"/>
              <a:t>Дефиниция </a:t>
            </a:r>
            <a:r>
              <a:rPr lang="bg-BG" dirty="0"/>
              <a:t>– описва се алгоритъма, който се изпълнява върху входните данни;</a:t>
            </a:r>
            <a:endParaRPr lang="bg-BG" b="1" dirty="0"/>
          </a:p>
          <a:p>
            <a:r>
              <a:rPr lang="bg-BG" b="1" dirty="0"/>
              <a:t>Използване/Обръщение/Извикване </a:t>
            </a:r>
            <a:r>
              <a:rPr lang="bg-BG" dirty="0"/>
              <a:t>– обръщаме се към подпрограмата чрез името й и конкретни входни данни.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43852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процедури и функции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Декларацията описва заглавна част на подпрограма</a:t>
            </a:r>
            <a:r>
              <a:rPr lang="bg-BG" dirty="0"/>
              <a:t>. Всяка декларация си има </a:t>
            </a:r>
          </a:p>
          <a:p>
            <a:pPr lvl="1"/>
            <a:r>
              <a:rPr lang="bg-BG" b="1" i="1" dirty="0"/>
              <a:t>име </a:t>
            </a:r>
            <a:r>
              <a:rPr lang="bg-BG" dirty="0"/>
              <a:t>– което ние измисляме (и което отговаря на определени правила);</a:t>
            </a:r>
          </a:p>
          <a:p>
            <a:pPr lvl="1"/>
            <a:r>
              <a:rPr lang="bg-BG" b="1" i="1" dirty="0"/>
              <a:t>входни параметри </a:t>
            </a:r>
            <a:r>
              <a:rPr lang="bg-BG" dirty="0"/>
              <a:t>– не са задължителни (някои подпрограми може да не изискват входни параметри);</a:t>
            </a:r>
          </a:p>
          <a:p>
            <a:pPr lvl="1"/>
            <a:r>
              <a:rPr lang="bg-BG" b="1" i="1" dirty="0"/>
              <a:t>тип на връщана стойност</a:t>
            </a:r>
            <a:r>
              <a:rPr lang="bg-BG" dirty="0"/>
              <a:t>.</a:t>
            </a:r>
          </a:p>
          <a:p>
            <a:r>
              <a:rPr lang="bg-BG" b="1" dirty="0"/>
              <a:t>Декларация на процедура:</a:t>
            </a:r>
          </a:p>
          <a:p>
            <a:pPr marL="457200" lvl="1" indent="0">
              <a:buNone/>
            </a:pPr>
            <a:r>
              <a:rPr lang="en-US" b="1" dirty="0"/>
              <a:t>void </a:t>
            </a:r>
            <a:r>
              <a:rPr lang="bg-BG" b="1" dirty="0"/>
              <a:t>име(</a:t>
            </a:r>
            <a:r>
              <a:rPr lang="bg-BG" b="1" dirty="0" err="1"/>
              <a:t>списък_с_входни_параметри</a:t>
            </a:r>
            <a:r>
              <a:rPr lang="bg-BG" b="1" dirty="0"/>
              <a:t>)</a:t>
            </a:r>
          </a:p>
          <a:p>
            <a:pPr marL="457200" lvl="1" indent="0">
              <a:buNone/>
            </a:pPr>
            <a:r>
              <a:rPr lang="bg-BG" dirty="0"/>
              <a:t>„</a:t>
            </a:r>
            <a:r>
              <a:rPr lang="en-US" dirty="0"/>
              <a:t>void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означава, че подпрограмата не връща резултат</a:t>
            </a:r>
          </a:p>
          <a:p>
            <a:r>
              <a:rPr lang="bg-BG" b="1" dirty="0"/>
              <a:t>Декларация на функция:</a:t>
            </a:r>
          </a:p>
          <a:p>
            <a:pPr marL="457200" lvl="1" indent="0">
              <a:buNone/>
            </a:pPr>
            <a:r>
              <a:rPr lang="bg-BG" b="1" dirty="0" err="1"/>
              <a:t>тип_на_връщана_стойност</a:t>
            </a:r>
            <a:r>
              <a:rPr lang="bg-BG" b="1" dirty="0"/>
              <a:t> име(</a:t>
            </a:r>
            <a:r>
              <a:rPr lang="bg-BG" b="1" dirty="0" err="1"/>
              <a:t>списък_с_входни_параметри</a:t>
            </a:r>
            <a:r>
              <a:rPr lang="bg-BG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20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декларации на подпрограми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programInfo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bg-BG" dirty="0"/>
              <a:t>декларация на процедура без параметри – очакваме (като гледаме името </a:t>
            </a:r>
            <a:r>
              <a:rPr lang="en-US" dirty="0" err="1"/>
              <a:t>programInfo</a:t>
            </a:r>
            <a:r>
              <a:rPr lang="bg-BG" dirty="0"/>
              <a:t>) да се изведе (в конзолата) някаква информация за програмата.</a:t>
            </a:r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sum(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</a:t>
            </a:r>
            <a:r>
              <a:rPr lang="en-US" dirty="0"/>
              <a:t>– </a:t>
            </a:r>
            <a:r>
              <a:rPr lang="bg-BG" dirty="0"/>
              <a:t>декларация на функция с два параметъра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 (</a:t>
            </a:r>
            <a:r>
              <a:rPr lang="bg-BG" dirty="0"/>
              <a:t>цели числа от тип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bg-BG" dirty="0"/>
              <a:t>, която връща като резултат цяло число. Ще очакваме като резултат от изпълнението да се получава сумата на числата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</a:t>
            </a:r>
            <a:r>
              <a:rPr lang="bg-BG" dirty="0"/>
              <a:t>.</a:t>
            </a:r>
          </a:p>
          <a:p>
            <a:r>
              <a:rPr lang="bg-BG" dirty="0"/>
              <a:t>Параметрите описани в декларацията се наричат </a:t>
            </a:r>
            <a:r>
              <a:rPr lang="bg-BG" b="1" dirty="0"/>
              <a:t>формални параметри </a:t>
            </a:r>
            <a:r>
              <a:rPr lang="bg-BG" dirty="0"/>
              <a:t>– не са конкретни стойности, а променливи, които може да получават различни стойности при различни извиквания на функцията.</a:t>
            </a:r>
          </a:p>
        </p:txBody>
      </p:sp>
    </p:spTree>
    <p:extLst>
      <p:ext uri="{BB962C8B-B14F-4D97-AF65-F5344CB8AC3E}">
        <p14:creationId xmlns:p14="http://schemas.microsoft.com/office/powerpoint/2010/main" val="2064057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програма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Програмата е специална функция, чието име е „</a:t>
            </a:r>
            <a:r>
              <a:rPr lang="en-US" b="1" dirty="0"/>
              <a:t>main</a:t>
            </a:r>
            <a:r>
              <a:rPr lang="bg-BG" b="1" dirty="0"/>
              <a:t>“</a:t>
            </a:r>
            <a:r>
              <a:rPr lang="en-US" b="1" dirty="0"/>
              <a:t> </a:t>
            </a:r>
            <a:r>
              <a:rPr lang="bg-BG" b="1" dirty="0"/>
              <a:t>и типът на връщана стойност е </a:t>
            </a:r>
            <a:r>
              <a:rPr lang="en-US" b="1" dirty="0" err="1"/>
              <a:t>int</a:t>
            </a:r>
            <a:r>
              <a:rPr lang="en-US" b="1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bg-BG" b="1" dirty="0"/>
              <a:t>Върнатата стойност указва как приключва програмата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 </a:t>
            </a:r>
            <a:r>
              <a:rPr lang="bg-BG" dirty="0"/>
              <a:t>– успешно;</a:t>
            </a:r>
          </a:p>
          <a:p>
            <a:pPr lvl="1"/>
            <a:r>
              <a:rPr lang="bg-BG" dirty="0"/>
              <a:t>1 (или друго различно от 0 число) – неуспешно.</a:t>
            </a:r>
          </a:p>
          <a:p>
            <a:r>
              <a:rPr lang="bg-BG" dirty="0"/>
              <a:t>Върнатата стойност се използва от системата, извикала програмата В стандарта </a:t>
            </a:r>
            <a:r>
              <a:rPr lang="en-US" dirty="0"/>
              <a:t>C++ </a:t>
            </a:r>
            <a:r>
              <a:rPr lang="bg-BG" dirty="0"/>
              <a:t>не се указва как</a:t>
            </a:r>
            <a:r>
              <a:rPr lang="en-US" dirty="0"/>
              <a:t> </a:t>
            </a:r>
            <a:r>
              <a:rPr lang="bg-BG" dirty="0"/>
              <a:t>системата обработва върнатия резултат Не се указва и какви възможни интерпретации може да имат различни ненулеви стойности.</a:t>
            </a:r>
          </a:p>
          <a:p>
            <a:r>
              <a:rPr lang="bg-BG" dirty="0"/>
              <a:t>Често срещан, но некоректен (неописан в стандарта) начин за декларация на основната програма е като </a:t>
            </a:r>
            <a:r>
              <a:rPr lang="en-US" dirty="0"/>
              <a:t>void main()</a:t>
            </a:r>
            <a:r>
              <a:rPr lang="bg-BG" dirty="0"/>
              <a:t>.</a:t>
            </a:r>
          </a:p>
          <a:p>
            <a:r>
              <a:rPr lang="bg-BG" b="1" dirty="0"/>
              <a:t>Изпълнението на програма започва винаги от </a:t>
            </a:r>
            <a:r>
              <a:rPr lang="en-US" b="1" dirty="0"/>
              <a:t>main-</a:t>
            </a:r>
            <a:r>
              <a:rPr lang="bg-BG" b="1" dirty="0"/>
              <a:t>функция.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51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 и програми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b="1" dirty="0"/>
              <a:t>Алгоритъм е описание на последователност от краен брой действия, които се изпълняват за решаването на задача (проблем) или клас от задачи</a:t>
            </a:r>
            <a:r>
              <a:rPr lang="bg-BG" dirty="0"/>
              <a:t>. Задачите може да са математически или от друга предметна област.</a:t>
            </a:r>
          </a:p>
          <a:p>
            <a:r>
              <a:rPr lang="bg-BG" b="1" dirty="0"/>
              <a:t>Програмите представят алгоритмите чрез средствата </a:t>
            </a:r>
            <a:r>
              <a:rPr lang="bg-BG" dirty="0"/>
              <a:t>(езикови конструкции) </a:t>
            </a:r>
            <a:r>
              <a:rPr lang="bg-BG" b="1" dirty="0"/>
              <a:t>на ЕП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с цел автоматизация на изпълнението им.</a:t>
            </a:r>
          </a:p>
          <a:p>
            <a:r>
              <a:rPr lang="bg-BG" dirty="0"/>
              <a:t>Т.е. за да напишем програма, за решението на даден проблем трябва</a:t>
            </a:r>
          </a:p>
          <a:p>
            <a:pPr lvl="1"/>
            <a:r>
              <a:rPr lang="bg-BG" dirty="0"/>
              <a:t>да имаме алгоритъм за решението – описан с текст, схеми, диаграми (или за „по-лесни“ проблеми просто „да знаем“ какъв е алгоритъма за решението);</a:t>
            </a:r>
          </a:p>
          <a:p>
            <a:pPr lvl="1"/>
            <a:r>
              <a:rPr lang="bg-BG" dirty="0"/>
              <a:t>да познаваме добре възможностите и средствата на ЕП, който използваме.</a:t>
            </a:r>
          </a:p>
        </p:txBody>
      </p:sp>
    </p:spTree>
    <p:extLst>
      <p:ext uri="{BB962C8B-B14F-4D97-AF65-F5344CB8AC3E}">
        <p14:creationId xmlns:p14="http://schemas.microsoft.com/office/powerpoint/2010/main" val="155082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функция (процедура)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В дефиницията се описва алгоритъм със средствата на ЕП.</a:t>
            </a:r>
          </a:p>
          <a:p>
            <a:r>
              <a:rPr lang="bg-BG" dirty="0"/>
              <a:t>Дефиницията се огражда във фигурни скоби – лява </a:t>
            </a:r>
            <a:r>
              <a:rPr lang="en-US" dirty="0"/>
              <a:t>{</a:t>
            </a:r>
            <a:r>
              <a:rPr lang="bg-BG" dirty="0"/>
              <a:t> и дясна</a:t>
            </a:r>
            <a:r>
              <a:rPr lang="en-US" dirty="0"/>
              <a:t> }</a:t>
            </a:r>
            <a:r>
              <a:rPr lang="bg-BG" dirty="0"/>
              <a:t>, съответно за начало и край. Нарича се </a:t>
            </a:r>
            <a:r>
              <a:rPr lang="bg-BG" b="1" dirty="0"/>
              <a:t>тяло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bg-BG" b="1" dirty="0"/>
              <a:t>блок на функцията</a:t>
            </a:r>
            <a:r>
              <a:rPr lang="bg-BG" dirty="0"/>
              <a:t>.</a:t>
            </a:r>
          </a:p>
          <a:p>
            <a:r>
              <a:rPr lang="bg-BG" dirty="0"/>
              <a:t>Съдържа команди на ЕП, включително и извиквания на други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Дефиниция на </a:t>
            </a:r>
            <a:r>
              <a:rPr lang="en-US" dirty="0" err="1"/>
              <a:t>programInfo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numbers\n"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b="1" dirty="0"/>
              <a:t>Със „</a:t>
            </a:r>
            <a:r>
              <a:rPr lang="en-US" b="1" dirty="0" err="1"/>
              <a:t>cout</a:t>
            </a:r>
            <a:r>
              <a:rPr lang="en-US" b="1" dirty="0"/>
              <a:t> &lt;&lt;</a:t>
            </a:r>
            <a:r>
              <a:rPr lang="bg-BG" b="1" dirty="0"/>
              <a:t>“</a:t>
            </a:r>
            <a:r>
              <a:rPr lang="en-US" b="1" dirty="0"/>
              <a:t> </a:t>
            </a:r>
            <a:r>
              <a:rPr lang="bg-BG" b="1" dirty="0"/>
              <a:t>в конзолата се извежда низ</a:t>
            </a:r>
            <a:r>
              <a:rPr lang="bg-BG" dirty="0"/>
              <a:t> (текст описан в кавички) </a:t>
            </a:r>
            <a:r>
              <a:rPr lang="bg-BG" b="1" dirty="0"/>
              <a:t>или данни от друг тип</a:t>
            </a:r>
            <a:r>
              <a:rPr lang="bg-BG" dirty="0"/>
              <a:t>.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r>
              <a:rPr lang="bg-BG" dirty="0"/>
              <a:t>е стандартен изходен поток, към който с оператора „&lt;&lt;“ може да предаваме данни</a:t>
            </a:r>
          </a:p>
          <a:p>
            <a:r>
              <a:rPr lang="bg-BG" dirty="0"/>
              <a:t>Може последователно да изведем (да запишем) в потока множество разнотипни данни: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9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  <a:p>
            <a:r>
              <a:rPr lang="bg-BG" dirty="0"/>
              <a:t>Връщането на стойност става с команда </a:t>
            </a:r>
            <a:r>
              <a:rPr lang="en-US" dirty="0"/>
              <a:t>return </a:t>
            </a:r>
            <a:r>
              <a:rPr lang="bg-BG" dirty="0"/>
              <a:t>след, която се задава стойността (получена от изчислението на израз в примера)</a:t>
            </a:r>
          </a:p>
          <a:p>
            <a:r>
              <a:rPr lang="bg-BG" dirty="0"/>
              <a:t>След </a:t>
            </a:r>
            <a:r>
              <a:rPr lang="en-US" dirty="0"/>
              <a:t>return</a:t>
            </a:r>
            <a:r>
              <a:rPr lang="bg-BG" dirty="0"/>
              <a:t> не може да се задават други команди.</a:t>
            </a:r>
          </a:p>
        </p:txBody>
      </p:sp>
    </p:spTree>
    <p:extLst>
      <p:ext uri="{BB962C8B-B14F-4D97-AF65-F5344CB8AC3E}">
        <p14:creationId xmlns:p14="http://schemas.microsoft.com/office/powerpoint/2010/main" val="1229674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Извикването </a:t>
            </a:r>
            <a:r>
              <a:rPr lang="bg-BG" dirty="0"/>
              <a:t>на дефинирана вече функция става чрез </a:t>
            </a:r>
            <a:r>
              <a:rPr lang="bg-BG" b="1" dirty="0"/>
              <a:t>името й и списък от конкретни (фактически) параметри</a:t>
            </a:r>
            <a:r>
              <a:rPr lang="bg-BG" dirty="0"/>
              <a:t>, съответни на формалните.</a:t>
            </a:r>
          </a:p>
          <a:p>
            <a:r>
              <a:rPr lang="bg-BG" dirty="0"/>
              <a:t>При това</a:t>
            </a:r>
          </a:p>
          <a:p>
            <a:pPr lvl="1"/>
            <a:r>
              <a:rPr lang="bg-BG" b="1" dirty="0"/>
              <a:t>всеки формален параметър получава като стойност, съответния фактически параметър</a:t>
            </a:r>
            <a:r>
              <a:rPr lang="bg-BG" dirty="0"/>
              <a:t> и </a:t>
            </a:r>
          </a:p>
          <a:p>
            <a:pPr lvl="1"/>
            <a:r>
              <a:rPr lang="bg-BG" b="1" dirty="0"/>
              <a:t>тялото на функцията се изпълнява за конкретизираните вече формални параметри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88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dirty="0"/>
              <a:t>main-</a:t>
            </a:r>
            <a:r>
              <a:rPr lang="bg-BG" dirty="0"/>
              <a:t>функцията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извикването на sum(2, 3)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+ 3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sum(2, 3)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извикването на sum(5, 6)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"5 + 6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sum(5, 6)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успешно приключване на програмата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  <a:p>
            <a:r>
              <a:rPr lang="bg-BG" dirty="0"/>
              <a:t>Функцията </a:t>
            </a:r>
            <a:r>
              <a:rPr lang="en-US" dirty="0"/>
              <a:t>sum </a:t>
            </a:r>
            <a:r>
              <a:rPr lang="bg-BG" dirty="0"/>
              <a:t>сме извикали двукратно, с различни фактически параметри.</a:t>
            </a:r>
          </a:p>
          <a:p>
            <a:r>
              <a:rPr lang="bg-BG" dirty="0"/>
              <a:t>При извикването на подпрограма тя започва да се изпълнява…</a:t>
            </a:r>
          </a:p>
          <a:p>
            <a:r>
              <a:rPr lang="bg-BG" dirty="0"/>
              <a:t>…а след изпълнението на подпрограмата, продължава да се изпълнява следващата след нея команда .</a:t>
            </a:r>
          </a:p>
        </p:txBody>
      </p:sp>
    </p:spTree>
    <p:extLst>
      <p:ext uri="{BB962C8B-B14F-4D97-AF65-F5344CB8AC3E}">
        <p14:creationId xmlns:p14="http://schemas.microsoft.com/office/powerpoint/2010/main" val="234805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Цялостен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75"/>
            <a:ext cx="10515600" cy="46740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numbers\n"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 извикването на sum(2, 3)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+ 3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sum(2, 3)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 извикването на sum(5, 6)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"5 + 6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sum(5, 6)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успешно приключване на програмата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</a:rPr>
              <a:t>Чрез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се включва стандартната библиотека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iostream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за вход и изход.</a:t>
            </a:r>
          </a:p>
          <a:p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Обектът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-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поток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дефиниран и достъпен в областта на имената (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namespace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, описана в библиотека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iostream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27" y="1690688"/>
            <a:ext cx="7118325" cy="14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Задача</a:t>
            </a:r>
            <a:r>
              <a:rPr lang="bg-BG" dirty="0"/>
              <a:t>: Всяко повторение на еднотипен код може да доведе до</a:t>
            </a:r>
          </a:p>
          <a:p>
            <a:r>
              <a:rPr lang="bg-BG" dirty="0"/>
              <a:t>възникването на грешки (поради грешно изписване) или</a:t>
            </a:r>
          </a:p>
          <a:p>
            <a:r>
              <a:rPr lang="bg-BG" dirty="0"/>
              <a:t>проблеми при последваща необходимост от промени на кода на няколко места (и съответно пропускането на някое от местата).</a:t>
            </a:r>
          </a:p>
          <a:p>
            <a:pPr marL="0" indent="0">
              <a:buNone/>
            </a:pPr>
            <a:r>
              <a:rPr lang="bg-BG" b="1" dirty="0"/>
              <a:t>Оптимизирайте </a:t>
            </a:r>
            <a:r>
              <a:rPr lang="en-US" b="1" dirty="0"/>
              <a:t>main-</a:t>
            </a:r>
            <a:r>
              <a:rPr lang="bg-BG" b="1" dirty="0"/>
              <a:t>функцията, така че да не се повтаря кода за извеждане на резултатите!</a:t>
            </a:r>
          </a:p>
          <a:p>
            <a:pPr marL="0" indent="0">
              <a:buNone/>
            </a:pPr>
            <a:r>
              <a:rPr lang="bg-BG" sz="3600" dirty="0"/>
              <a:t>Предложения???</a:t>
            </a:r>
          </a:p>
        </p:txBody>
      </p:sp>
    </p:spTree>
    <p:extLst>
      <p:ext uri="{BB962C8B-B14F-4D97-AF65-F5344CB8AC3E}">
        <p14:creationId xmlns:p14="http://schemas.microsoft.com/office/powerpoint/2010/main" val="646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Примерни задачи, за които може да се опише алгоритъм (не задължително като програма):</a:t>
            </a:r>
          </a:p>
          <a:p>
            <a:r>
              <a:rPr lang="bg-BG" dirty="0"/>
              <a:t>намирането на корените на квадратно уравнение по стандартната формула x</a:t>
            </a:r>
            <a:r>
              <a:rPr lang="bg-BG" baseline="-25000" dirty="0"/>
              <a:t>1,2</a:t>
            </a:r>
            <a:r>
              <a:rPr lang="bg-BG" dirty="0"/>
              <a:t>= (-</a:t>
            </a:r>
            <a:r>
              <a:rPr lang="en-US" dirty="0"/>
              <a:t>b</a:t>
            </a:r>
            <a:r>
              <a:rPr lang="bg-BG" dirty="0"/>
              <a:t>±√</a:t>
            </a:r>
            <a:r>
              <a:rPr lang="en-US" dirty="0"/>
              <a:t>D</a:t>
            </a:r>
            <a:r>
              <a:rPr lang="bg-BG" dirty="0"/>
              <a:t>)/2</a:t>
            </a:r>
            <a:r>
              <a:rPr lang="en-US" dirty="0"/>
              <a:t>a</a:t>
            </a:r>
            <a:r>
              <a:rPr lang="bg-BG" dirty="0"/>
              <a:t>;</a:t>
            </a:r>
          </a:p>
          <a:p>
            <a:r>
              <a:rPr lang="bg-BG" dirty="0"/>
              <a:t>приготвянето на ястие по дадена рецепта;</a:t>
            </a:r>
          </a:p>
          <a:p>
            <a:r>
              <a:rPr lang="bg-BG" dirty="0"/>
              <a:t>сглобяването на мебел, следвайки инструкциите на производителя;</a:t>
            </a:r>
          </a:p>
          <a:p>
            <a:r>
              <a:rPr lang="bg-BG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70968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Действията, описани от алгоритъма трябва да са достатъчно прости и последователността на изпълнение на действията трябва да е точно определена, така че да могат да бъдат изпълнени от човек или машина без необходимост от осигуряване допълнителни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30452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Алгоритъм за изчисляване на периметър и лице на правоъгълник по зададени дължини на две прилежащи страни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дължината </a:t>
            </a:r>
            <a:r>
              <a:rPr lang="bg-BG" b="1" dirty="0"/>
              <a:t>а</a:t>
            </a:r>
            <a:r>
              <a:rPr lang="bg-BG" dirty="0"/>
              <a:t> на едната страна на правоъгълника.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дължината </a:t>
            </a:r>
            <a:r>
              <a:rPr lang="en-US" b="1" dirty="0"/>
              <a:t>b</a:t>
            </a:r>
            <a:r>
              <a:rPr lang="bg-BG" dirty="0"/>
              <a:t> на втората страна на правоъгълника.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Изчисляване P = 2 * (</a:t>
            </a:r>
            <a:r>
              <a:rPr lang="en-US" dirty="0"/>
              <a:t>a + b</a:t>
            </a:r>
            <a:r>
              <a:rPr lang="bg-BG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Изчисляване S = </a:t>
            </a:r>
            <a:r>
              <a:rPr lang="en-US" dirty="0"/>
              <a:t>a * b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P.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S.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</p:txBody>
      </p:sp>
    </p:spTree>
    <p:extLst>
      <p:ext uri="{BB962C8B-B14F-4D97-AF65-F5344CB8AC3E}">
        <p14:creationId xmlns:p14="http://schemas.microsoft.com/office/powerpoint/2010/main" val="35033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една задача може да се измислят различни решения (алгоритми).</a:t>
            </a:r>
          </a:p>
          <a:p>
            <a:r>
              <a:rPr lang="bg-BG" dirty="0"/>
              <a:t>Компютърните алгоритми реализират модел за решението на задача, който зависи от знанията на програмистите, поставени специфични изисквания, възможностите на избрания език за програмиране и др.</a:t>
            </a:r>
          </a:p>
          <a:p>
            <a:r>
              <a:rPr lang="bg-BG" dirty="0"/>
              <a:t>Използването на абстракции/обобщения (например, променливи </a:t>
            </a:r>
            <a:r>
              <a:rPr lang="en-US" b="1" dirty="0"/>
              <a:t>a</a:t>
            </a:r>
            <a:r>
              <a:rPr lang="bg-BG" dirty="0"/>
              <a:t> и </a:t>
            </a:r>
            <a:r>
              <a:rPr lang="en-US" b="1" dirty="0"/>
              <a:t>b</a:t>
            </a:r>
            <a:r>
              <a:rPr lang="bg-BG" dirty="0"/>
              <a:t> в предходния слайд) прави алгоритъма приложим върху множество конкретни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45759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данни в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Алгоритмите се прилагат върху конкретни </a:t>
            </a:r>
            <a:r>
              <a:rPr lang="bg-BG" b="1" dirty="0"/>
              <a:t>входни данни</a:t>
            </a:r>
            <a:r>
              <a:rPr lang="bg-BG" dirty="0"/>
              <a:t>.</a:t>
            </a:r>
          </a:p>
          <a:p>
            <a:r>
              <a:rPr lang="bg-BG" dirty="0"/>
              <a:t>По време на изпълнение на алгоритъма, в общия случай се получават и обработват </a:t>
            </a:r>
            <a:r>
              <a:rPr lang="bg-BG" b="1" dirty="0"/>
              <a:t>междинни данни</a:t>
            </a:r>
            <a:r>
              <a:rPr lang="bg-BG" dirty="0"/>
              <a:t>.</a:t>
            </a:r>
          </a:p>
          <a:p>
            <a:r>
              <a:rPr lang="bg-BG" b="1" dirty="0"/>
              <a:t>Изходни данни </a:t>
            </a:r>
            <a:r>
              <a:rPr lang="bg-BG" dirty="0"/>
              <a:t>се наричат резултатните данни от цялостното изпълнение на алгоритъма.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Използвайки понятията за данни: А</a:t>
            </a:r>
            <a:r>
              <a:rPr lang="bg-BG" altLang="bg-BG" dirty="0"/>
              <a:t>лгоритъм е последователност от действия, които се извършват върху входните и междинните данни с цел постигане на желан краен резултат.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986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Данните могат да са организирани по различни начини. </a:t>
            </a:r>
          </a:p>
          <a:p>
            <a:r>
              <a:rPr lang="bg-BG" dirty="0"/>
              <a:t>Може да са конкретни числа и/или обекти; колекция (списък, множество или др.) с известен или неизвестен брой елементи;</a:t>
            </a:r>
          </a:p>
          <a:p>
            <a:r>
              <a:rPr lang="bg-BG" dirty="0"/>
              <a:t>Може да се четат от файлове или да се въвеждат от потребител по време на работа на програмата.</a:t>
            </a:r>
          </a:p>
          <a:p>
            <a:r>
              <a:rPr lang="bg-BG" dirty="0"/>
              <a:t>Съответно, за решението на една задача може да се съставят много алгоритми и различни конкретни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9154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14533</TotalTime>
  <Words>2894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16. Алгоритми и програми </vt:lpstr>
      <vt:lpstr>PowerPoint Presentation</vt:lpstr>
      <vt:lpstr>Алгоритми и програми</vt:lpstr>
      <vt:lpstr>Примери за алгоритми</vt:lpstr>
      <vt:lpstr>PowerPoint Presentation</vt:lpstr>
      <vt:lpstr>Алгоритъм за изчисляване на периметър и лице на правоъгълник по зададени дължини на две прилежащи страни</vt:lpstr>
      <vt:lpstr>PowerPoint Presentation</vt:lpstr>
      <vt:lpstr>Видове данни в алгоритмите</vt:lpstr>
      <vt:lpstr>Данни</vt:lpstr>
      <vt:lpstr>Под алгоритми</vt:lpstr>
      <vt:lpstr>Основни типове алгоритми</vt:lpstr>
      <vt:lpstr>Линейни алгоритми</vt:lpstr>
      <vt:lpstr>Разклонени алгоритми</vt:lpstr>
      <vt:lpstr>Разклонен алгоритъм: Определяне на по-голямото от две числа a и b</vt:lpstr>
      <vt:lpstr>Циклични алгоритми</vt:lpstr>
      <vt:lpstr>Цикличен алгоритъм: сума на числата от 1 до n (n&gt;0)</vt:lpstr>
      <vt:lpstr>Рекурсивни алгоритми</vt:lpstr>
      <vt:lpstr>Рекурсивни алгоритми: факториел</vt:lpstr>
      <vt:lpstr>Алгоритъм на Евклид за намиране на най-големия общ делител на две естествени числа n и m</vt:lpstr>
      <vt:lpstr>Начини за описание на алгоритмите</vt:lpstr>
      <vt:lpstr>Програмен език за описание на алгоритмите</vt:lpstr>
      <vt:lpstr>Създаване на програми (1)</vt:lpstr>
      <vt:lpstr>Създаване на програми (2)</vt:lpstr>
      <vt:lpstr>Програма и подпрограми</vt:lpstr>
      <vt:lpstr>Видове подпрограми: процедури и функции</vt:lpstr>
      <vt:lpstr>Основни действия с подпрограми в ЕП</vt:lpstr>
      <vt:lpstr>Декларация на процедури и функции в C++</vt:lpstr>
      <vt:lpstr>Примери за декларации на подпрограми в C++</vt:lpstr>
      <vt:lpstr>Декларация на програма в C++</vt:lpstr>
      <vt:lpstr>Дефиниция на функция (процедура)</vt:lpstr>
      <vt:lpstr>Дефиниция на programInfo()</vt:lpstr>
      <vt:lpstr>Дефиниция на int sum(int a, int b)</vt:lpstr>
      <vt:lpstr>Извикване на функции</vt:lpstr>
      <vt:lpstr>Дефиниране на main-функцията</vt:lpstr>
      <vt:lpstr>Цялостен пример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Svetoslav</cp:lastModifiedBy>
  <cp:revision>701</cp:revision>
  <dcterms:created xsi:type="dcterms:W3CDTF">2019-04-07T06:26:30Z</dcterms:created>
  <dcterms:modified xsi:type="dcterms:W3CDTF">2020-09-09T12:05:21Z</dcterms:modified>
</cp:coreProperties>
</file>