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0" r:id="rId5"/>
    <p:sldId id="261" r:id="rId6"/>
    <p:sldId id="262" r:id="rId7"/>
    <p:sldId id="264" r:id="rId8"/>
    <p:sldId id="259" r:id="rId9"/>
    <p:sldId id="266" r:id="rId10"/>
    <p:sldId id="265" r:id="rId11"/>
    <p:sldId id="267" r:id="rId12"/>
    <p:sldId id="268" r:id="rId13"/>
    <p:sldId id="269" r:id="rId14"/>
    <p:sldId id="270" r:id="rId15"/>
    <p:sldId id="271" r:id="rId16"/>
    <p:sldId id="272" r:id="rId17"/>
    <p:sldId id="273" r:id="rId18"/>
    <p:sldId id="277" r:id="rId19"/>
    <p:sldId id="274" r:id="rId20"/>
    <p:sldId id="278" r:id="rId21"/>
    <p:sldId id="276" r:id="rId22"/>
    <p:sldId id="263" r:id="rId23"/>
    <p:sldId id="275" r:id="rId24"/>
    <p:sldId id="279" r:id="rId25"/>
    <p:sldId id="280" r:id="rId26"/>
    <p:sldId id="281" r:id="rId27"/>
    <p:sldId id="297" r:id="rId28"/>
    <p:sldId id="298" r:id="rId29"/>
    <p:sldId id="299" r:id="rId30"/>
    <p:sldId id="300" r:id="rId31"/>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26" autoAdjust="0"/>
  </p:normalViewPr>
  <p:slideViewPr>
    <p:cSldViewPr snapToGrid="0">
      <p:cViewPr varScale="1">
        <p:scale>
          <a:sx n="105" d="100"/>
          <a:sy n="105" d="100"/>
        </p:scale>
        <p:origin x="7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07517-79B5-4734-9B5F-1031C04EFA42}" type="datetimeFigureOut">
              <a:rPr lang="bg-BG" smtClean="0"/>
              <a:t>9.9.2020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29876-2DB8-4B29-B01D-87F283A13884}" type="slidenum">
              <a:rPr lang="bg-BG" smtClean="0"/>
              <a:t>‹#›</a:t>
            </a:fld>
            <a:endParaRPr lang="bg-BG"/>
          </a:p>
        </p:txBody>
      </p:sp>
    </p:spTree>
    <p:extLst>
      <p:ext uri="{BB962C8B-B14F-4D97-AF65-F5344CB8AC3E}">
        <p14:creationId xmlns:p14="http://schemas.microsoft.com/office/powerpoint/2010/main" val="65303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21A4-E987-4452-9AB9-06E2E3540F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A475320A-27D0-455F-A4B2-AA7A236FA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76DDF537-0FED-4EC0-96FB-AC6E490C43AF}"/>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5" name="Footer Placeholder 4">
            <a:extLst>
              <a:ext uri="{FF2B5EF4-FFF2-40B4-BE49-F238E27FC236}">
                <a16:creationId xmlns:a16="http://schemas.microsoft.com/office/drawing/2014/main" id="{35B5F31A-7BA3-48BE-B4BD-D6E45B9AC46C}"/>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B3EBCAAD-A778-4745-AD0C-9654E36E973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88275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4ACB-6FA3-4F1F-AEDC-613E0BF40737}"/>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D24133E4-6675-4BFF-9989-36C2BFD23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9622470-1DC5-494B-999A-7BBAC28397D2}"/>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5" name="Footer Placeholder 4">
            <a:extLst>
              <a:ext uri="{FF2B5EF4-FFF2-40B4-BE49-F238E27FC236}">
                <a16:creationId xmlns:a16="http://schemas.microsoft.com/office/drawing/2014/main" id="{CB1E2EDC-C81B-480E-9C03-22C0CB949C6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3942BE5-A39A-4DF5-B5E9-6051BB48505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331087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021E7-3D2C-4AF0-8C40-0F7E206E99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193EB1C5-FD72-4080-91F4-AC64A847F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7840A9E2-2F71-4AFD-B740-6ABD4ADE614E}"/>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5" name="Footer Placeholder 4">
            <a:extLst>
              <a:ext uri="{FF2B5EF4-FFF2-40B4-BE49-F238E27FC236}">
                <a16:creationId xmlns:a16="http://schemas.microsoft.com/office/drawing/2014/main" id="{AB335AE3-FD94-4B3D-8F06-B7812E17848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8F3BC042-277F-4659-BF6D-02FBA1A912D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45361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2210-3D5B-423F-B92C-CCC5AFD45E17}"/>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15B684DE-2600-4351-82DE-DDAE0EB67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140EC31E-CD8C-4AB5-B0E4-DCD05236F141}"/>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5" name="Footer Placeholder 4">
            <a:extLst>
              <a:ext uri="{FF2B5EF4-FFF2-40B4-BE49-F238E27FC236}">
                <a16:creationId xmlns:a16="http://schemas.microsoft.com/office/drawing/2014/main" id="{DC7C2683-EC13-4FEE-AF2F-B84C36D77D9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9E904BD7-8146-4E62-B1C7-C657BF64F197}"/>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349990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D78F-0923-4453-AF9B-EBF43CA88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2BCA7F5E-5486-41FD-B139-A3EDF0B9D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5BBB49-3893-447F-8903-A65FEA393268}"/>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5" name="Footer Placeholder 4">
            <a:extLst>
              <a:ext uri="{FF2B5EF4-FFF2-40B4-BE49-F238E27FC236}">
                <a16:creationId xmlns:a16="http://schemas.microsoft.com/office/drawing/2014/main" id="{EF399EE7-5F0A-4D9B-85CA-79E3FC146BA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9CFB4-5A41-4198-86FC-A678D0F8FA0C}"/>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93262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EB22-025B-41F5-AFDE-ED7E093FA50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6433F30C-65C2-4C33-A484-5F01E45A04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BF62CD8E-C4BF-475C-BA2C-4A7F42B19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A3A6C368-D77A-48CF-AAE0-1A775EB542EF}"/>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6" name="Footer Placeholder 5">
            <a:extLst>
              <a:ext uri="{FF2B5EF4-FFF2-40B4-BE49-F238E27FC236}">
                <a16:creationId xmlns:a16="http://schemas.microsoft.com/office/drawing/2014/main" id="{21134B1E-A46F-49FF-BC83-5458A2C565D8}"/>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12F7186-4EDA-4647-BD72-5DC8131BF5DA}"/>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95034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6FA0-25E9-4CBF-8257-6FE51F9E3AB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F899C22C-5E76-448E-9A02-0B5C025BA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ED9A0-E8E2-431A-8042-FF5D49C79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82B17041-EF22-4623-B858-A44EA6E57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2C7874-863E-4310-9630-8DDE3857D7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A0007800-43DF-485D-8088-601826094D6F}"/>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8" name="Footer Placeholder 7">
            <a:extLst>
              <a:ext uri="{FF2B5EF4-FFF2-40B4-BE49-F238E27FC236}">
                <a16:creationId xmlns:a16="http://schemas.microsoft.com/office/drawing/2014/main" id="{332B98B2-8E7D-481F-B456-972880ABCB47}"/>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D48290-6741-4623-8BF4-6FC9D9DCD275}"/>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305938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1910-25B0-4F86-AC2D-AA0621B07FF7}"/>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914C210-BA0E-4404-90D5-5066483366EC}"/>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4" name="Footer Placeholder 3">
            <a:extLst>
              <a:ext uri="{FF2B5EF4-FFF2-40B4-BE49-F238E27FC236}">
                <a16:creationId xmlns:a16="http://schemas.microsoft.com/office/drawing/2014/main" id="{15863A2B-11F7-4423-9E6B-E090960CCE2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AABC33B2-7B1A-47A5-B93C-0C5D049BBE67}"/>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77846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865FA-5954-4092-BE89-A9294C7545A9}"/>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3" name="Footer Placeholder 2">
            <a:extLst>
              <a:ext uri="{FF2B5EF4-FFF2-40B4-BE49-F238E27FC236}">
                <a16:creationId xmlns:a16="http://schemas.microsoft.com/office/drawing/2014/main" id="{777107F4-36D4-4272-A6E4-FC4DD3B9F5D7}"/>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744A0C10-9060-4267-86CA-0D963CA9FA2F}"/>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152451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4A2B-05A9-4405-BBF9-16EEA47FD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6E8FB81C-B581-4CD4-81B4-EB6AC4AA9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F674A658-F145-4161-B57A-DF1AE66FC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C5784-7C38-4258-87BB-FE3B3564FC63}"/>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6" name="Footer Placeholder 5">
            <a:extLst>
              <a:ext uri="{FF2B5EF4-FFF2-40B4-BE49-F238E27FC236}">
                <a16:creationId xmlns:a16="http://schemas.microsoft.com/office/drawing/2014/main" id="{1797D781-49EF-4B83-AD22-5BFBBEDF4289}"/>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7F631C9E-7C19-4492-9540-5336A2A7BFB8}"/>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415643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14DD-05C4-4CBB-A2CB-6CD775916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FC5D7FD-1FF1-4D3F-BF9B-0DFB5D285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BBEE676C-C5FC-4A12-A851-D171C62C4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62C2F-3BEA-4990-BFB6-3271D1E3E935}"/>
              </a:ext>
            </a:extLst>
          </p:cNvPr>
          <p:cNvSpPr>
            <a:spLocks noGrp="1"/>
          </p:cNvSpPr>
          <p:nvPr>
            <p:ph type="dt" sz="half" idx="10"/>
          </p:nvPr>
        </p:nvSpPr>
        <p:spPr/>
        <p:txBody>
          <a:bodyPr/>
          <a:lstStyle/>
          <a:p>
            <a:fld id="{BF8F2AE3-6780-4513-B704-0EAD8486F307}" type="datetimeFigureOut">
              <a:rPr lang="bg-BG" smtClean="0"/>
              <a:t>9.9.2020 г.</a:t>
            </a:fld>
            <a:endParaRPr lang="bg-BG"/>
          </a:p>
        </p:txBody>
      </p:sp>
      <p:sp>
        <p:nvSpPr>
          <p:cNvPr id="6" name="Footer Placeholder 5">
            <a:extLst>
              <a:ext uri="{FF2B5EF4-FFF2-40B4-BE49-F238E27FC236}">
                <a16:creationId xmlns:a16="http://schemas.microsoft.com/office/drawing/2014/main" id="{73DB2B9C-97AD-4641-A1D2-00DDB06108F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E8B7FBE-A44C-4B4F-9624-26CA0E4CDE71}"/>
              </a:ext>
            </a:extLst>
          </p:cNvPr>
          <p:cNvSpPr>
            <a:spLocks noGrp="1"/>
          </p:cNvSpPr>
          <p:nvPr>
            <p:ph type="sldNum" sz="quarter" idx="12"/>
          </p:nvPr>
        </p:nvSpPr>
        <p:spPr/>
        <p:txBody>
          <a:bodyPr/>
          <a:lstStyle/>
          <a:p>
            <a:fld id="{CAC91AC5-9ED3-49CC-AD54-88D30192D287}" type="slidenum">
              <a:rPr lang="bg-BG" smtClean="0"/>
              <a:t>‹#›</a:t>
            </a:fld>
            <a:endParaRPr lang="bg-BG"/>
          </a:p>
        </p:txBody>
      </p:sp>
    </p:spTree>
    <p:extLst>
      <p:ext uri="{BB962C8B-B14F-4D97-AF65-F5344CB8AC3E}">
        <p14:creationId xmlns:p14="http://schemas.microsoft.com/office/powerpoint/2010/main" val="274610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29EFA-6E84-46F1-85F0-69E27ED8C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EE871D20-85B5-4948-B39B-4ACF0C9D8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46ECE80D-F922-425B-9F33-7D5ADD948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F2AE3-6780-4513-B704-0EAD8486F307}" type="datetimeFigureOut">
              <a:rPr lang="bg-BG" smtClean="0"/>
              <a:t>9.9.2020 г.</a:t>
            </a:fld>
            <a:endParaRPr lang="bg-BG"/>
          </a:p>
        </p:txBody>
      </p:sp>
      <p:sp>
        <p:nvSpPr>
          <p:cNvPr id="5" name="Footer Placeholder 4">
            <a:extLst>
              <a:ext uri="{FF2B5EF4-FFF2-40B4-BE49-F238E27FC236}">
                <a16:creationId xmlns:a16="http://schemas.microsoft.com/office/drawing/2014/main" id="{694182AE-3C7C-42A1-BF16-D77BF0A81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65338FC4-5878-4FB1-80CA-1DAB21B56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91AC5-9ED3-49CC-AD54-88D30192D287}" type="slidenum">
              <a:rPr lang="bg-BG" smtClean="0"/>
              <a:t>‹#›</a:t>
            </a:fld>
            <a:endParaRPr lang="bg-BG"/>
          </a:p>
        </p:txBody>
      </p:sp>
    </p:spTree>
    <p:extLst>
      <p:ext uri="{BB962C8B-B14F-4D97-AF65-F5344CB8AC3E}">
        <p14:creationId xmlns:p14="http://schemas.microsoft.com/office/powerpoint/2010/main" val="4279005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81F5-DD3B-4273-BF0F-A096A5E072ED}"/>
              </a:ext>
            </a:extLst>
          </p:cNvPr>
          <p:cNvSpPr>
            <a:spLocks noGrp="1"/>
          </p:cNvSpPr>
          <p:nvPr>
            <p:ph type="ctrTitle"/>
          </p:nvPr>
        </p:nvSpPr>
        <p:spPr/>
        <p:txBody>
          <a:bodyPr>
            <a:normAutofit/>
          </a:bodyPr>
          <a:lstStyle/>
          <a:p>
            <a:r>
              <a:rPr lang="en-US" altLang="bg-BG" i="1" dirty="0"/>
              <a:t>1</a:t>
            </a:r>
            <a:r>
              <a:rPr lang="bg-BG" altLang="bg-BG" i="1" dirty="0"/>
              <a:t>5.1</a:t>
            </a:r>
            <a:r>
              <a:rPr lang="en-US" altLang="bg-BG" i="1" dirty="0"/>
              <a:t>.</a:t>
            </a:r>
            <a:r>
              <a:rPr lang="bg-BG" i="1" dirty="0"/>
              <a:t> Въведение в програмирането</a:t>
            </a:r>
          </a:p>
        </p:txBody>
      </p:sp>
      <p:sp>
        <p:nvSpPr>
          <p:cNvPr id="3" name="Subtitle 2">
            <a:extLst>
              <a:ext uri="{FF2B5EF4-FFF2-40B4-BE49-F238E27FC236}">
                <a16:creationId xmlns:a16="http://schemas.microsoft.com/office/drawing/2014/main" id="{B8D29176-7B3E-4595-B37C-15AC92E442F2}"/>
              </a:ext>
            </a:extLst>
          </p:cNvPr>
          <p:cNvSpPr>
            <a:spLocks noGrp="1"/>
          </p:cNvSpPr>
          <p:nvPr>
            <p:ph type="subTitle" idx="1"/>
          </p:nvPr>
        </p:nvSpPr>
        <p:spPr/>
        <p:txBody>
          <a:bodyPr/>
          <a:lstStyle/>
          <a:p>
            <a:r>
              <a:rPr lang="bg-BG" altLang="bg-BG" dirty="0"/>
              <a:t>Доц. Емил Хаджиколев</a:t>
            </a:r>
          </a:p>
        </p:txBody>
      </p:sp>
    </p:spTree>
    <p:extLst>
      <p:ext uri="{BB962C8B-B14F-4D97-AF65-F5344CB8AC3E}">
        <p14:creationId xmlns:p14="http://schemas.microsoft.com/office/powerpoint/2010/main" val="103659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Нива (поколения) на езиците за програмиране (3)</a:t>
            </a:r>
          </a:p>
        </p:txBody>
      </p:sp>
      <p:sp>
        <p:nvSpPr>
          <p:cNvPr id="3" name="Content Placeholder 2"/>
          <p:cNvSpPr>
            <a:spLocks noGrp="1"/>
          </p:cNvSpPr>
          <p:nvPr>
            <p:ph idx="1"/>
          </p:nvPr>
        </p:nvSpPr>
        <p:spPr/>
        <p:txBody>
          <a:bodyPr>
            <a:normAutofit fontScale="77500" lnSpcReduction="20000"/>
          </a:bodyPr>
          <a:lstStyle/>
          <a:p>
            <a:pPr lvl="0"/>
            <a:r>
              <a:rPr lang="bg-BG" b="1" dirty="0"/>
              <a:t>Четвърто ниво </a:t>
            </a:r>
            <a:r>
              <a:rPr lang="bg-BG" dirty="0"/>
              <a:t>– ориентирани към решението на сложни задачи в определена предметна област. Като основа за програмирането се поставя семантиката (смисъла) на проблемите които се описват. Основават се върху автоматизирането на дейности, които могат да бъдат описани чрез диаграми по специализирани нотации  – диаграми за управление на работни потоци (</a:t>
            </a:r>
            <a:r>
              <a:rPr lang="en-US" dirty="0"/>
              <a:t>data flow diagrams</a:t>
            </a:r>
            <a:r>
              <a:rPr lang="bg-BG" dirty="0"/>
              <a:t>)</a:t>
            </a:r>
            <a:r>
              <a:rPr lang="en-US" dirty="0"/>
              <a:t>, entity relationship (</a:t>
            </a:r>
            <a:r>
              <a:rPr lang="bg-BG" dirty="0"/>
              <a:t>в областта на базите от данни</a:t>
            </a:r>
            <a:r>
              <a:rPr lang="en-US" dirty="0"/>
              <a:t>)</a:t>
            </a:r>
            <a:r>
              <a:rPr lang="bg-BG" dirty="0"/>
              <a:t> и др. Включват среда за разработка, обектно-ориентирани езици, бази от данни и други инструменти. Съдържат множество основни елементи за съответната област и правила за работа с тях. Видове:</a:t>
            </a:r>
          </a:p>
          <a:p>
            <a:pPr lvl="1"/>
            <a:r>
              <a:rPr lang="bg-BG" dirty="0"/>
              <a:t>Дизайнер на бази от данни (</a:t>
            </a:r>
            <a:r>
              <a:rPr lang="en-US" dirty="0"/>
              <a:t>database design tools, database modeler</a:t>
            </a:r>
            <a:r>
              <a:rPr lang="bg-BG" dirty="0"/>
              <a:t>)</a:t>
            </a:r>
          </a:p>
          <a:p>
            <a:pPr lvl="1"/>
            <a:r>
              <a:rPr lang="bg-BG" dirty="0"/>
              <a:t>Генератор на доклади и</a:t>
            </a:r>
            <a:r>
              <a:rPr lang="en-US" dirty="0"/>
              <a:t> </a:t>
            </a:r>
            <a:r>
              <a:rPr lang="bg-BG" dirty="0"/>
              <a:t>справки (</a:t>
            </a:r>
            <a:r>
              <a:rPr lang="en-US" dirty="0"/>
              <a:t>reports</a:t>
            </a:r>
            <a:r>
              <a:rPr lang="bg-BG" dirty="0"/>
              <a:t>) от един или повече източници на данни;</a:t>
            </a:r>
          </a:p>
          <a:p>
            <a:pPr lvl="1"/>
            <a:r>
              <a:rPr lang="bg-BG" dirty="0"/>
              <a:t>Управление на данни </a:t>
            </a:r>
            <a:r>
              <a:rPr lang="en-US" dirty="0"/>
              <a:t>– </a:t>
            </a:r>
            <a:r>
              <a:rPr lang="bg-BG" dirty="0"/>
              <a:t>използват се команди за (задаване на бизнес-работна логика върху данните), статистически анализи и справки;</a:t>
            </a:r>
          </a:p>
          <a:p>
            <a:pPr lvl="1"/>
            <a:r>
              <a:rPr lang="bg-BG" dirty="0"/>
              <a:t>Управление на бизнес процеси.</a:t>
            </a:r>
          </a:p>
          <a:p>
            <a:pPr lvl="1"/>
            <a:r>
              <a:rPr lang="bg-BG" dirty="0"/>
              <a:t>И мн. др.</a:t>
            </a:r>
          </a:p>
          <a:p>
            <a:r>
              <a:rPr lang="bg-BG" b="1" dirty="0"/>
              <a:t>Пето ниво </a:t>
            </a:r>
            <a:r>
              <a:rPr lang="bg-BG" dirty="0"/>
              <a:t>– езици свързани с</a:t>
            </a:r>
            <a:r>
              <a:rPr lang="en-US" dirty="0"/>
              <a:t> </a:t>
            </a:r>
            <a:r>
              <a:rPr lang="bg-BG" dirty="0"/>
              <a:t>обработка на знания и изкуствения интелект</a:t>
            </a:r>
            <a:r>
              <a:rPr lang="en-US" dirty="0"/>
              <a:t>.</a:t>
            </a:r>
            <a:endParaRPr lang="bg-BG" dirty="0"/>
          </a:p>
        </p:txBody>
      </p:sp>
    </p:spTree>
    <p:extLst>
      <p:ext uri="{BB962C8B-B14F-4D97-AF65-F5344CB8AC3E}">
        <p14:creationId xmlns:p14="http://schemas.microsoft.com/office/powerpoint/2010/main" val="179967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Парадигми на програмирането</a:t>
            </a:r>
          </a:p>
        </p:txBody>
      </p:sp>
      <p:sp>
        <p:nvSpPr>
          <p:cNvPr id="3" name="Content Placeholder 2"/>
          <p:cNvSpPr>
            <a:spLocks noGrp="1"/>
          </p:cNvSpPr>
          <p:nvPr>
            <p:ph idx="1"/>
          </p:nvPr>
        </p:nvSpPr>
        <p:spPr/>
        <p:txBody>
          <a:bodyPr>
            <a:normAutofit fontScale="85000" lnSpcReduction="20000"/>
          </a:bodyPr>
          <a:lstStyle/>
          <a:p>
            <a:pPr marL="0" indent="0">
              <a:buNone/>
            </a:pPr>
            <a:r>
              <a:rPr lang="bg-BG" dirty="0"/>
              <a:t>Начините на писане на код са се изменяли във времето. Съществуват различни подходи (парадигми) за създаването на програми:</a:t>
            </a:r>
          </a:p>
          <a:p>
            <a:r>
              <a:rPr lang="bg-BG" dirty="0"/>
              <a:t>Програмиране чрез </a:t>
            </a:r>
            <a:r>
              <a:rPr lang="bg-BG" b="1" dirty="0"/>
              <a:t>задаване на инструкции</a:t>
            </a:r>
            <a:r>
              <a:rPr lang="bg-BG" dirty="0"/>
              <a:t> към процесора</a:t>
            </a:r>
            <a:r>
              <a:rPr lang="bg-BG" b="1" dirty="0"/>
              <a:t> </a:t>
            </a:r>
            <a:r>
              <a:rPr lang="bg-BG" dirty="0"/>
              <a:t>- машинен код и асемблерни езици</a:t>
            </a:r>
          </a:p>
          <a:p>
            <a:r>
              <a:rPr lang="bg-BG" b="1" dirty="0"/>
              <a:t>Процедурно програмиране;</a:t>
            </a:r>
          </a:p>
          <a:p>
            <a:r>
              <a:rPr lang="bg-BG" b="1" dirty="0"/>
              <a:t>Обектно-ориентирано програмиране;</a:t>
            </a:r>
          </a:p>
          <a:p>
            <a:r>
              <a:rPr lang="bg-BG" b="1" dirty="0"/>
              <a:t>Функционално програмиране;</a:t>
            </a:r>
          </a:p>
          <a:p>
            <a:r>
              <a:rPr lang="bg-BG" b="1" dirty="0"/>
              <a:t>Логическо програмиране.</a:t>
            </a:r>
            <a:endParaRPr lang="en-US" b="1" dirty="0"/>
          </a:p>
          <a:p>
            <a:pPr marL="0" indent="0">
              <a:buNone/>
            </a:pPr>
            <a:endParaRPr lang="en-US" dirty="0"/>
          </a:p>
          <a:p>
            <a:pPr marL="0" indent="0">
              <a:buNone/>
            </a:pPr>
            <a:r>
              <a:rPr lang="bg-BG" dirty="0"/>
              <a:t>Някои ЕП поддържат едновременно различни начини за програмиране – процедурно, обектно-ориентирано и функционално.</a:t>
            </a:r>
            <a:r>
              <a:rPr lang="en-US" dirty="0"/>
              <a:t> </a:t>
            </a:r>
            <a:r>
              <a:rPr lang="bg-BG" dirty="0"/>
              <a:t>Програми на такива ЕП могат да бъдат написани, изцяло в един стил (например в процедурен или обектно ориентиран) или като комбинация от части в различни стилове.</a:t>
            </a:r>
          </a:p>
        </p:txBody>
      </p:sp>
    </p:spTree>
    <p:extLst>
      <p:ext uri="{BB962C8B-B14F-4D97-AF65-F5344CB8AC3E}">
        <p14:creationId xmlns:p14="http://schemas.microsoft.com/office/powerpoint/2010/main" val="403562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Процедурно програмиране</a:t>
            </a:r>
          </a:p>
        </p:txBody>
      </p:sp>
      <p:sp>
        <p:nvSpPr>
          <p:cNvPr id="3" name="Content Placeholder 2"/>
          <p:cNvSpPr>
            <a:spLocks noGrp="1"/>
          </p:cNvSpPr>
          <p:nvPr>
            <p:ph idx="1"/>
          </p:nvPr>
        </p:nvSpPr>
        <p:spPr/>
        <p:txBody>
          <a:bodyPr>
            <a:normAutofit fontScale="92500"/>
          </a:bodyPr>
          <a:lstStyle/>
          <a:p>
            <a:r>
              <a:rPr lang="bg-BG" dirty="0"/>
              <a:t>Кодът за създаване на програмите съдържа команди, които се доближават до ЕЕ.</a:t>
            </a:r>
          </a:p>
          <a:p>
            <a:r>
              <a:rPr lang="bg-BG" dirty="0"/>
              <a:t>Решенията на проблемите (алгоритмите) се описват стъпка по стъпка.</a:t>
            </a:r>
            <a:endParaRPr lang="en-US" dirty="0"/>
          </a:p>
          <a:p>
            <a:r>
              <a:rPr lang="bg-BG" dirty="0"/>
              <a:t>Част от стъпките могат се описват като </a:t>
            </a:r>
            <a:r>
              <a:rPr lang="bg-BG" dirty="0" err="1"/>
              <a:t>подалгоритми</a:t>
            </a:r>
            <a:r>
              <a:rPr lang="bg-BG" dirty="0"/>
              <a:t>-процедури, които могат да се извикват и изпълняват многократно.</a:t>
            </a:r>
          </a:p>
          <a:p>
            <a:r>
              <a:rPr lang="bg-BG" dirty="0"/>
              <a:t>Процедурите работят с параметри, глобални и локални данни.</a:t>
            </a:r>
          </a:p>
          <a:p>
            <a:endParaRPr lang="bg-BG" dirty="0"/>
          </a:p>
          <a:p>
            <a:pPr marL="0" indent="0">
              <a:buNone/>
            </a:pPr>
            <a:r>
              <a:rPr lang="bg-BG" dirty="0"/>
              <a:t>Езици:</a:t>
            </a:r>
            <a:r>
              <a:rPr lang="en-US" dirty="0"/>
              <a:t> FORTRAN, ALGOL, COBOL, Basic</a:t>
            </a:r>
            <a:r>
              <a:rPr lang="bg-BG" dirty="0"/>
              <a:t> </a:t>
            </a:r>
            <a:r>
              <a:rPr lang="en-US" dirty="0"/>
              <a:t>(</a:t>
            </a:r>
            <a:r>
              <a:rPr lang="bg-BG" dirty="0"/>
              <a:t>не се ползва)</a:t>
            </a:r>
            <a:r>
              <a:rPr lang="en-US" dirty="0"/>
              <a:t>, Pascal</a:t>
            </a:r>
            <a:r>
              <a:rPr lang="bg-BG" dirty="0"/>
              <a:t> </a:t>
            </a:r>
            <a:r>
              <a:rPr lang="en-US" dirty="0"/>
              <a:t>(</a:t>
            </a:r>
            <a:r>
              <a:rPr lang="bg-BG" dirty="0"/>
              <a:t>не се ползва), </a:t>
            </a:r>
            <a:r>
              <a:rPr lang="en-US" dirty="0"/>
              <a:t>C,</a:t>
            </a:r>
            <a:r>
              <a:rPr lang="bg-BG" dirty="0"/>
              <a:t> </a:t>
            </a:r>
            <a:r>
              <a:rPr lang="en-US" dirty="0"/>
              <a:t>C++, Python, Perl, PHP, Visual Basic, Java, JavaScript, C#</a:t>
            </a:r>
            <a:r>
              <a:rPr lang="bg-BG" dirty="0"/>
              <a:t> и </a:t>
            </a:r>
            <a:r>
              <a:rPr lang="bg-BG" dirty="0" err="1"/>
              <a:t>мн.др</a:t>
            </a:r>
            <a:r>
              <a:rPr lang="bg-BG" dirty="0"/>
              <a:t>.</a:t>
            </a:r>
          </a:p>
          <a:p>
            <a:pPr marL="0" indent="0">
              <a:buNone/>
            </a:pPr>
            <a:endParaRPr lang="bg-BG" dirty="0"/>
          </a:p>
          <a:p>
            <a:endParaRPr lang="bg-BG" dirty="0"/>
          </a:p>
        </p:txBody>
      </p:sp>
    </p:spTree>
    <p:extLst>
      <p:ext uri="{BB962C8B-B14F-4D97-AF65-F5344CB8AC3E}">
        <p14:creationId xmlns:p14="http://schemas.microsoft.com/office/powerpoint/2010/main" val="176008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Обектно-ориентирано програмиране</a:t>
            </a:r>
          </a:p>
        </p:txBody>
      </p:sp>
      <p:sp>
        <p:nvSpPr>
          <p:cNvPr id="3" name="Content Placeholder 2"/>
          <p:cNvSpPr>
            <a:spLocks noGrp="1"/>
          </p:cNvSpPr>
          <p:nvPr>
            <p:ph idx="1"/>
          </p:nvPr>
        </p:nvSpPr>
        <p:spPr/>
        <p:txBody>
          <a:bodyPr>
            <a:normAutofit lnSpcReduction="10000"/>
          </a:bodyPr>
          <a:lstStyle/>
          <a:p>
            <a:r>
              <a:rPr lang="bg-BG" dirty="0"/>
              <a:t>Различна концепция за създаване и структуриране на програми.</a:t>
            </a:r>
          </a:p>
          <a:p>
            <a:r>
              <a:rPr lang="bg-BG" dirty="0"/>
              <a:t>Всеки обект (понятие, процес, модел...) от реалния свят се описва чрез множество от физически и функционални характеристики (реализирани като полета и методи</a:t>
            </a:r>
            <a:r>
              <a:rPr lang="en-US" dirty="0"/>
              <a:t> –</a:t>
            </a:r>
            <a:r>
              <a:rPr lang="bg-BG" dirty="0"/>
              <a:t> описващи, съответно, данни и действия върху данните).</a:t>
            </a:r>
          </a:p>
          <a:p>
            <a:r>
              <a:rPr lang="bg-BG" dirty="0"/>
              <a:t>Обектите комуникират помежду си чрез изпращане на съобщения (извиквания на методи).</a:t>
            </a:r>
            <a:endParaRPr lang="en-US" dirty="0"/>
          </a:p>
          <a:p>
            <a:endParaRPr lang="en-US" dirty="0"/>
          </a:p>
          <a:p>
            <a:pPr marL="0" indent="0">
              <a:buNone/>
            </a:pPr>
            <a:r>
              <a:rPr lang="bg-BG" dirty="0"/>
              <a:t>Езици:</a:t>
            </a:r>
            <a:r>
              <a:rPr lang="en-US" dirty="0"/>
              <a:t> C++, Python, Ruby, PHP, Visual Basic, Java, JavaScript, C#</a:t>
            </a:r>
            <a:r>
              <a:rPr lang="bg-BG" dirty="0"/>
              <a:t> и </a:t>
            </a:r>
            <a:r>
              <a:rPr lang="bg-BG" dirty="0" err="1"/>
              <a:t>мн.др</a:t>
            </a:r>
            <a:r>
              <a:rPr lang="bg-BG" dirty="0"/>
              <a:t>.</a:t>
            </a:r>
          </a:p>
          <a:p>
            <a:endParaRPr lang="bg-BG" dirty="0"/>
          </a:p>
        </p:txBody>
      </p:sp>
    </p:spTree>
    <p:extLst>
      <p:ext uri="{BB962C8B-B14F-4D97-AF65-F5344CB8AC3E}">
        <p14:creationId xmlns:p14="http://schemas.microsoft.com/office/powerpoint/2010/main" val="317226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Функционално програмиране</a:t>
            </a:r>
          </a:p>
        </p:txBody>
      </p:sp>
      <p:sp>
        <p:nvSpPr>
          <p:cNvPr id="3" name="Content Placeholder 2"/>
          <p:cNvSpPr>
            <a:spLocks noGrp="1"/>
          </p:cNvSpPr>
          <p:nvPr>
            <p:ph idx="1"/>
          </p:nvPr>
        </p:nvSpPr>
        <p:spPr/>
        <p:txBody>
          <a:bodyPr>
            <a:normAutofit fontScale="77500" lnSpcReduction="20000"/>
          </a:bodyPr>
          <a:lstStyle/>
          <a:p>
            <a:r>
              <a:rPr lang="bg-BG" altLang="bg-BG" dirty="0">
                <a:cs typeface="Arial" panose="020B0604020202020204" pitchFamily="34" charset="0"/>
              </a:rPr>
              <a:t>Алгоритмите се описват чрез функции.</a:t>
            </a:r>
          </a:p>
          <a:p>
            <a:r>
              <a:rPr lang="bg-BG" dirty="0"/>
              <a:t>Базира се на математическата теорията за</a:t>
            </a:r>
            <a:r>
              <a:rPr lang="bg-BG" altLang="bg-BG" dirty="0"/>
              <a:t> функции и </a:t>
            </a:r>
            <a:r>
              <a:rPr lang="bg-BG" altLang="bg-BG" dirty="0" err="1"/>
              <a:t>ламбда</a:t>
            </a:r>
            <a:r>
              <a:rPr lang="bg-BG" altLang="bg-BG" dirty="0"/>
              <a:t>(</a:t>
            </a:r>
            <a:r>
              <a:rPr lang="he-IL" altLang="bg-BG" dirty="0"/>
              <a:t>ג</a:t>
            </a:r>
            <a:r>
              <a:rPr lang="bg-BG" altLang="bg-BG" dirty="0"/>
              <a:t>) </a:t>
            </a:r>
            <a:r>
              <a:rPr lang="bg-BG" altLang="bg-BG" dirty="0">
                <a:cs typeface="Arial" panose="020B0604020202020204" pitchFamily="34" charset="0"/>
              </a:rPr>
              <a:t>изчисления.</a:t>
            </a:r>
          </a:p>
          <a:p>
            <a:r>
              <a:rPr lang="bg-BG" altLang="bg-BG" dirty="0">
                <a:cs typeface="Arial" panose="020B0604020202020204" pitchFamily="34" charset="0"/>
              </a:rPr>
              <a:t>Една функция се задава като израз, в който участват примитивни и сложни функции.</a:t>
            </a:r>
          </a:p>
          <a:p>
            <a:r>
              <a:rPr lang="bg-BG" altLang="bg-BG" dirty="0">
                <a:cs typeface="Arial" panose="020B0604020202020204" pitchFamily="34" charset="0"/>
              </a:rPr>
              <a:t>В зависимост от стойностите на аргументите, функциите получават различни оценки (стойности).</a:t>
            </a:r>
          </a:p>
          <a:p>
            <a:r>
              <a:rPr lang="bg-BG" altLang="bg-BG" dirty="0">
                <a:cs typeface="Arial" panose="020B0604020202020204" pitchFamily="34" charset="0"/>
              </a:rPr>
              <a:t>Аргументите могат да бъдат функции (включително анонимни).</a:t>
            </a:r>
          </a:p>
          <a:p>
            <a:r>
              <a:rPr lang="bg-BG" altLang="bg-BG" dirty="0">
                <a:cs typeface="Arial" panose="020B0604020202020204" pitchFamily="34" charset="0"/>
              </a:rPr>
              <a:t>Често се използват рекурсивни извиквания на функции – създават се елегантни решения на сложни задачи (което обаче изисква много системни ресурси).</a:t>
            </a:r>
          </a:p>
          <a:p>
            <a:endParaRPr lang="bg-BG" dirty="0"/>
          </a:p>
          <a:p>
            <a:pPr marL="0" indent="0">
              <a:buNone/>
            </a:pPr>
            <a:r>
              <a:rPr lang="bg-BG" dirty="0">
                <a:cs typeface="Arial" panose="020B0604020202020204" pitchFamily="34" charset="0"/>
              </a:rPr>
              <a:t>Езици: </a:t>
            </a:r>
            <a:r>
              <a:rPr lang="en-US" dirty="0">
                <a:cs typeface="Arial" panose="020B0604020202020204" pitchFamily="34" charset="0"/>
              </a:rPr>
              <a:t>LISP</a:t>
            </a:r>
            <a:r>
              <a:rPr lang="bg-BG" dirty="0">
                <a:cs typeface="Arial" panose="020B0604020202020204" pitchFamily="34" charset="0"/>
              </a:rPr>
              <a:t>, </a:t>
            </a:r>
            <a:r>
              <a:rPr lang="en-US" dirty="0">
                <a:cs typeface="Arial" panose="020B0604020202020204" pitchFamily="34" charset="0"/>
              </a:rPr>
              <a:t>Haskell</a:t>
            </a:r>
            <a:r>
              <a:rPr lang="bg-BG" dirty="0">
                <a:cs typeface="Arial" panose="020B0604020202020204" pitchFamily="34" charset="0"/>
              </a:rPr>
              <a:t>, </a:t>
            </a:r>
            <a:r>
              <a:rPr lang="en-US" dirty="0">
                <a:cs typeface="Arial" panose="020B0604020202020204" pitchFamily="34" charset="0"/>
              </a:rPr>
              <a:t>Perl, Python, PHP, F#, C++, Java, C#</a:t>
            </a:r>
            <a:r>
              <a:rPr lang="bg-BG" dirty="0">
                <a:cs typeface="Arial" panose="020B0604020202020204" pitchFamily="34" charset="0"/>
              </a:rPr>
              <a:t>, </a:t>
            </a:r>
            <a:r>
              <a:rPr lang="en-US" dirty="0">
                <a:cs typeface="Arial" panose="020B0604020202020204" pitchFamily="34" charset="0"/>
              </a:rPr>
              <a:t>R, JavaScript </a:t>
            </a:r>
            <a:r>
              <a:rPr lang="bg-BG" dirty="0">
                <a:cs typeface="Arial" panose="020B0604020202020204" pitchFamily="34" charset="0"/>
              </a:rPr>
              <a:t>и др. </a:t>
            </a:r>
          </a:p>
          <a:p>
            <a:pPr marL="0" indent="0">
              <a:buNone/>
            </a:pPr>
            <a:r>
              <a:rPr lang="bg-BG" dirty="0">
                <a:cs typeface="Arial" panose="020B0604020202020204" pitchFamily="34" charset="0"/>
              </a:rPr>
              <a:t>Възможностите за функционално програмиране не са налични от първите версии за някои от езиците.</a:t>
            </a:r>
            <a:endParaRPr lang="en-US" dirty="0">
              <a:cs typeface="Arial" panose="020B0604020202020204" pitchFamily="34" charset="0"/>
            </a:endParaRPr>
          </a:p>
        </p:txBody>
      </p:sp>
    </p:spTree>
    <p:extLst>
      <p:ext uri="{BB962C8B-B14F-4D97-AF65-F5344CB8AC3E}">
        <p14:creationId xmlns:p14="http://schemas.microsoft.com/office/powerpoint/2010/main" val="2976780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Логическо програмиране</a:t>
            </a:r>
          </a:p>
        </p:txBody>
      </p:sp>
      <p:sp>
        <p:nvSpPr>
          <p:cNvPr id="3" name="Content Placeholder 2"/>
          <p:cNvSpPr>
            <a:spLocks noGrp="1"/>
          </p:cNvSpPr>
          <p:nvPr>
            <p:ph idx="1"/>
          </p:nvPr>
        </p:nvSpPr>
        <p:spPr/>
        <p:txBody>
          <a:bodyPr/>
          <a:lstStyle/>
          <a:p>
            <a:r>
              <a:rPr lang="bg-BG" dirty="0"/>
              <a:t>Базира се на обработката на знания/факти.</a:t>
            </a:r>
          </a:p>
          <a:p>
            <a:r>
              <a:rPr lang="bg-BG" dirty="0"/>
              <a:t>За дадена предметна област се описват факти и правила за обектите и взаимоотношения между тях.</a:t>
            </a:r>
          </a:p>
          <a:p>
            <a:r>
              <a:rPr lang="bg-BG" dirty="0"/>
              <a:t>Върху така създадената база от знания (семантична мрежа) се задават въпроси.</a:t>
            </a:r>
          </a:p>
          <a:p>
            <a:endParaRPr lang="bg-BG" dirty="0"/>
          </a:p>
          <a:p>
            <a:pPr marL="0" indent="0">
              <a:buNone/>
            </a:pPr>
            <a:r>
              <a:rPr lang="bg-BG" dirty="0"/>
              <a:t>Език: Пролог</a:t>
            </a:r>
          </a:p>
        </p:txBody>
      </p:sp>
    </p:spTree>
    <p:extLst>
      <p:ext uri="{BB962C8B-B14F-4D97-AF65-F5344CB8AC3E}">
        <p14:creationId xmlns:p14="http://schemas.microsoft.com/office/powerpoint/2010/main" val="414329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Компютърни езици и езици за програмиране</a:t>
            </a:r>
          </a:p>
        </p:txBody>
      </p:sp>
      <p:sp>
        <p:nvSpPr>
          <p:cNvPr id="3" name="Content Placeholder 2"/>
          <p:cNvSpPr>
            <a:spLocks noGrp="1"/>
          </p:cNvSpPr>
          <p:nvPr>
            <p:ph idx="1"/>
          </p:nvPr>
        </p:nvSpPr>
        <p:spPr/>
        <p:txBody>
          <a:bodyPr/>
          <a:lstStyle/>
          <a:p>
            <a:pPr marL="0" indent="0">
              <a:buNone/>
            </a:pPr>
            <a:r>
              <a:rPr lang="bg-BG" dirty="0"/>
              <a:t>Има компютърни езици, които не са ЕП</a:t>
            </a:r>
            <a:r>
              <a:rPr lang="en-US" dirty="0"/>
              <a:t> </a:t>
            </a:r>
            <a:r>
              <a:rPr lang="bg-BG" dirty="0"/>
              <a:t>(но понякога се наричат така) </a:t>
            </a:r>
            <a:r>
              <a:rPr lang="en-US" dirty="0"/>
              <a:t>– </a:t>
            </a:r>
            <a:r>
              <a:rPr lang="bg-BG" dirty="0"/>
              <a:t>с тях не може да се описват алгоритми:</a:t>
            </a:r>
          </a:p>
          <a:p>
            <a:r>
              <a:rPr lang="bg-BG" dirty="0"/>
              <a:t>Маркиращи (</a:t>
            </a:r>
            <a:r>
              <a:rPr lang="en-US" dirty="0"/>
              <a:t>Markup</a:t>
            </a:r>
            <a:r>
              <a:rPr lang="bg-BG" dirty="0"/>
              <a:t>) езици </a:t>
            </a:r>
            <a:r>
              <a:rPr lang="en-US" dirty="0"/>
              <a:t>HTML, XML</a:t>
            </a:r>
            <a:r>
              <a:rPr lang="bg-BG" dirty="0"/>
              <a:t> – описание на структура, съдържание и семантика на документи.</a:t>
            </a:r>
            <a:endParaRPr lang="en-US" dirty="0"/>
          </a:p>
          <a:p>
            <a:r>
              <a:rPr lang="bg-BG" dirty="0"/>
              <a:t>Езици за описание на стилове на документи – </a:t>
            </a:r>
            <a:r>
              <a:rPr lang="en-US" dirty="0"/>
              <a:t>CSS, XSL…</a:t>
            </a:r>
          </a:p>
          <a:p>
            <a:r>
              <a:rPr lang="bg-BG" dirty="0"/>
              <a:t>Езици за работа с бази от данни – </a:t>
            </a:r>
            <a:r>
              <a:rPr lang="en-US" dirty="0"/>
              <a:t>SQL</a:t>
            </a:r>
            <a:r>
              <a:rPr lang="bg-BG" dirty="0"/>
              <a:t> и др.</a:t>
            </a:r>
          </a:p>
          <a:p>
            <a:endParaRPr lang="bg-BG" dirty="0"/>
          </a:p>
          <a:p>
            <a:pPr lvl="1"/>
            <a:endParaRPr lang="bg-BG" dirty="0"/>
          </a:p>
        </p:txBody>
      </p:sp>
    </p:spTree>
    <p:extLst>
      <p:ext uri="{BB962C8B-B14F-4D97-AF65-F5344CB8AC3E}">
        <p14:creationId xmlns:p14="http://schemas.microsoft.com/office/powerpoint/2010/main" val="421088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Стандарти и версии на езиците</a:t>
            </a:r>
          </a:p>
        </p:txBody>
      </p:sp>
      <p:sp>
        <p:nvSpPr>
          <p:cNvPr id="3" name="Content Placeholder 2"/>
          <p:cNvSpPr>
            <a:spLocks noGrp="1"/>
          </p:cNvSpPr>
          <p:nvPr>
            <p:ph idx="1"/>
          </p:nvPr>
        </p:nvSpPr>
        <p:spPr/>
        <p:txBody>
          <a:bodyPr/>
          <a:lstStyle/>
          <a:p>
            <a:r>
              <a:rPr lang="bg-BG" dirty="0"/>
              <a:t>За някои от компютърните езици съществуват </a:t>
            </a:r>
            <a:r>
              <a:rPr lang="en-US" dirty="0"/>
              <a:t>ISO </a:t>
            </a:r>
            <a:r>
              <a:rPr lang="bg-BG" dirty="0"/>
              <a:t>стандарти </a:t>
            </a:r>
            <a:r>
              <a:rPr lang="en-US" dirty="0"/>
              <a:t>– C, C++, C#, JavaScript, Prolog, SQL.</a:t>
            </a:r>
            <a:r>
              <a:rPr lang="bg-BG" dirty="0"/>
              <a:t> Такива езици се имплементират (реализират) от различни разработчици. </a:t>
            </a:r>
            <a:endParaRPr lang="en-US" dirty="0"/>
          </a:p>
          <a:p>
            <a:r>
              <a:rPr lang="bg-BG" dirty="0"/>
              <a:t>Други езици – </a:t>
            </a:r>
            <a:r>
              <a:rPr lang="en-US" dirty="0"/>
              <a:t>Java</a:t>
            </a:r>
            <a:r>
              <a:rPr lang="bg-BG" dirty="0"/>
              <a:t>, </a:t>
            </a:r>
            <a:r>
              <a:rPr lang="en-US" dirty="0"/>
              <a:t>PHP </a:t>
            </a:r>
            <a:r>
              <a:rPr lang="bg-BG" dirty="0"/>
              <a:t>и др. имат един основен разработчик.</a:t>
            </a:r>
          </a:p>
          <a:p>
            <a:endParaRPr lang="bg-BG" dirty="0"/>
          </a:p>
          <a:p>
            <a:r>
              <a:rPr lang="bg-BG" dirty="0"/>
              <a:t>Версии на </a:t>
            </a:r>
            <a:r>
              <a:rPr lang="en-US" dirty="0"/>
              <a:t>C++: C++11 (ISO/IEC 14882:2011), C++14 (ISO/IEC 14882:2014), </a:t>
            </a:r>
            <a:r>
              <a:rPr lang="bg-BG" dirty="0"/>
              <a:t>стандартът </a:t>
            </a:r>
            <a:r>
              <a:rPr lang="en-US" dirty="0"/>
              <a:t>C++17 </a:t>
            </a:r>
            <a:r>
              <a:rPr lang="bg-BG" dirty="0"/>
              <a:t>се разработва и едновременно с това се имплементира.</a:t>
            </a:r>
          </a:p>
          <a:p>
            <a:endParaRPr lang="bg-BG" dirty="0"/>
          </a:p>
        </p:txBody>
      </p:sp>
    </p:spTree>
    <p:extLst>
      <p:ext uri="{BB962C8B-B14F-4D97-AF65-F5344CB8AC3E}">
        <p14:creationId xmlns:p14="http://schemas.microsoft.com/office/powerpoint/2010/main" val="178140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Скриптови езици</a:t>
            </a:r>
          </a:p>
        </p:txBody>
      </p:sp>
      <p:sp>
        <p:nvSpPr>
          <p:cNvPr id="3" name="Content Placeholder 2"/>
          <p:cNvSpPr>
            <a:spLocks noGrp="1"/>
          </p:cNvSpPr>
          <p:nvPr>
            <p:ph idx="1"/>
          </p:nvPr>
        </p:nvSpPr>
        <p:spPr/>
        <p:txBody>
          <a:bodyPr>
            <a:normAutofit fontScale="92500" lnSpcReduction="20000"/>
          </a:bodyPr>
          <a:lstStyle/>
          <a:p>
            <a:r>
              <a:rPr lang="bg-BG" dirty="0"/>
              <a:t>Обикновено, текстовия (сорс) код на програма се компилира, при което се създава изпълним код за конкретна операционна система и за конкретен процесор (8-, 16-, 32- или 64-битов). Изпълнимият код може да се изпълнява самостоятелно и независимо от сорс кода, чрез който е създаден.</a:t>
            </a:r>
          </a:p>
          <a:p>
            <a:r>
              <a:rPr lang="bg-BG" b="1" dirty="0"/>
              <a:t>Скриптови езици са езици, които се изпълняват без да се компилират</a:t>
            </a:r>
            <a:r>
              <a:rPr lang="bg-BG" dirty="0"/>
              <a:t>. Такива обикновено са уеб езиците – </a:t>
            </a:r>
            <a:r>
              <a:rPr lang="en-US" dirty="0"/>
              <a:t>PHP, Python, Perl, Ruby, JavaScript</a:t>
            </a:r>
            <a:r>
              <a:rPr lang="bg-BG" dirty="0"/>
              <a:t>,</a:t>
            </a:r>
            <a:r>
              <a:rPr lang="en-US" dirty="0"/>
              <a:t> R</a:t>
            </a:r>
            <a:r>
              <a:rPr lang="bg-BG" dirty="0"/>
              <a:t> и др.</a:t>
            </a:r>
          </a:p>
          <a:p>
            <a:r>
              <a:rPr lang="bg-BG" dirty="0"/>
              <a:t>Вместо компилатор, при скриптовите езици, е необходим интерпретатор, обикновено, вграден в браузър (</a:t>
            </a:r>
            <a:r>
              <a:rPr lang="en-US" dirty="0"/>
              <a:t>JavaScript</a:t>
            </a:r>
            <a:r>
              <a:rPr lang="bg-BG" dirty="0"/>
              <a:t>) или в сървър</a:t>
            </a:r>
            <a:r>
              <a:rPr lang="en-US" dirty="0"/>
              <a:t> (</a:t>
            </a:r>
            <a:r>
              <a:rPr lang="bg-BG" dirty="0"/>
              <a:t>за всички описани</a:t>
            </a:r>
            <a:r>
              <a:rPr lang="en-US" dirty="0"/>
              <a:t>)</a:t>
            </a:r>
            <a:r>
              <a:rPr lang="bg-BG" dirty="0"/>
              <a:t>.</a:t>
            </a:r>
          </a:p>
          <a:p>
            <a:r>
              <a:rPr lang="bg-BG" b="1" dirty="0"/>
              <a:t>Кода на скриптовите езици се вгражда</a:t>
            </a:r>
            <a:r>
              <a:rPr lang="bg-BG" dirty="0"/>
              <a:t> в други езици (</a:t>
            </a:r>
            <a:r>
              <a:rPr lang="en-US" dirty="0"/>
              <a:t>HTML</a:t>
            </a:r>
            <a:r>
              <a:rPr lang="bg-BG" dirty="0"/>
              <a:t>) и служи за автоматизиране на различни дейности</a:t>
            </a:r>
            <a:r>
              <a:rPr lang="en-US" dirty="0"/>
              <a:t>.</a:t>
            </a:r>
            <a:endParaRPr lang="bg-BG" dirty="0"/>
          </a:p>
        </p:txBody>
      </p:sp>
    </p:spTree>
    <p:extLst>
      <p:ext uri="{BB962C8B-B14F-4D97-AF65-F5344CB8AC3E}">
        <p14:creationId xmlns:p14="http://schemas.microsoft.com/office/powerpoint/2010/main" val="3344904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Интегрирани среди за разработка (1)</a:t>
            </a:r>
          </a:p>
        </p:txBody>
      </p:sp>
      <p:sp>
        <p:nvSpPr>
          <p:cNvPr id="3" name="Content Placeholder 2"/>
          <p:cNvSpPr>
            <a:spLocks noGrp="1"/>
          </p:cNvSpPr>
          <p:nvPr>
            <p:ph idx="1"/>
          </p:nvPr>
        </p:nvSpPr>
        <p:spPr/>
        <p:txBody>
          <a:bodyPr>
            <a:normAutofit/>
          </a:bodyPr>
          <a:lstStyle/>
          <a:p>
            <a:pPr marL="0" indent="0">
              <a:buNone/>
            </a:pPr>
            <a:r>
              <a:rPr lang="en-US" b="1" dirty="0"/>
              <a:t>IDE </a:t>
            </a:r>
            <a:r>
              <a:rPr lang="bg-BG" b="1" dirty="0"/>
              <a:t>– </a:t>
            </a:r>
            <a:r>
              <a:rPr lang="en-US" b="1" dirty="0"/>
              <a:t>Integrated Development Environment</a:t>
            </a:r>
            <a:endParaRPr lang="bg-BG" b="1" dirty="0"/>
          </a:p>
          <a:p>
            <a:pPr marL="0" indent="0">
              <a:buNone/>
            </a:pPr>
            <a:r>
              <a:rPr lang="bg-BG" b="1" dirty="0"/>
              <a:t>Средите за разработка улесняват множество аспекти на софтуерния процес:</a:t>
            </a:r>
          </a:p>
          <a:p>
            <a:r>
              <a:rPr lang="bg-BG" dirty="0"/>
              <a:t>Моделиране</a:t>
            </a:r>
          </a:p>
          <a:p>
            <a:r>
              <a:rPr lang="bg-BG" dirty="0"/>
              <a:t>Програмиране</a:t>
            </a:r>
          </a:p>
          <a:p>
            <a:r>
              <a:rPr lang="bg-BG" dirty="0"/>
              <a:t>Тестване</a:t>
            </a:r>
          </a:p>
          <a:p>
            <a:r>
              <a:rPr lang="bg-BG" dirty="0"/>
              <a:t>Създаване на документация</a:t>
            </a:r>
          </a:p>
          <a:p>
            <a:r>
              <a:rPr lang="bg-BG" dirty="0"/>
              <a:t>И др.</a:t>
            </a:r>
          </a:p>
        </p:txBody>
      </p:sp>
    </p:spTree>
    <p:extLst>
      <p:ext uri="{BB962C8B-B14F-4D97-AF65-F5344CB8AC3E}">
        <p14:creationId xmlns:p14="http://schemas.microsoft.com/office/powerpoint/2010/main" val="275190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pPr marL="514350" indent="-514350">
              <a:buFont typeface="+mj-lt"/>
              <a:buAutoNum type="arabicPeriod"/>
            </a:pPr>
            <a:r>
              <a:rPr lang="bg-BG" dirty="0"/>
              <a:t>Компютърно програмиране</a:t>
            </a:r>
          </a:p>
          <a:p>
            <a:pPr marL="514350" indent="-514350">
              <a:buFont typeface="+mj-lt"/>
              <a:buAutoNum type="arabicPeriod"/>
            </a:pPr>
            <a:r>
              <a:rPr lang="bg-BG" dirty="0"/>
              <a:t>Езици за програмиране, нива на езиците за </a:t>
            </a:r>
            <a:r>
              <a:rPr lang="bg-BG" dirty="0" err="1"/>
              <a:t>програимране</a:t>
            </a:r>
            <a:r>
              <a:rPr lang="bg-BG" dirty="0"/>
              <a:t> и парадигми на програмирането</a:t>
            </a:r>
            <a:endParaRPr lang="en-US" dirty="0"/>
          </a:p>
          <a:p>
            <a:pPr marL="514350" indent="-514350">
              <a:buFont typeface="+mj-lt"/>
              <a:buAutoNum type="arabicPeriod"/>
            </a:pPr>
            <a:r>
              <a:rPr lang="bg-BG" dirty="0"/>
              <a:t>Среди за разработка</a:t>
            </a:r>
            <a:endParaRPr lang="en-US" dirty="0"/>
          </a:p>
          <a:p>
            <a:pPr marL="514350" indent="-514350">
              <a:buFont typeface="+mj-lt"/>
              <a:buAutoNum type="arabicPeriod"/>
            </a:pPr>
            <a:r>
              <a:rPr lang="bg-BG" dirty="0"/>
              <a:t>Видове програми и приложения</a:t>
            </a:r>
          </a:p>
          <a:p>
            <a:pPr marL="514350" indent="-514350">
              <a:buFont typeface="+mj-lt"/>
              <a:buAutoNum type="arabicPeriod"/>
            </a:pPr>
            <a:r>
              <a:rPr lang="bg-BG" dirty="0"/>
              <a:t>Транслатори - компилатори </a:t>
            </a:r>
            <a:r>
              <a:rPr lang="bg-BG"/>
              <a:t>и интерпретатори</a:t>
            </a:r>
            <a:endParaRPr lang="bg-BG" dirty="0"/>
          </a:p>
        </p:txBody>
      </p:sp>
    </p:spTree>
    <p:extLst>
      <p:ext uri="{BB962C8B-B14F-4D97-AF65-F5344CB8AC3E}">
        <p14:creationId xmlns:p14="http://schemas.microsoft.com/office/powerpoint/2010/main" val="322008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Интегрирани среди за разработка (2)</a:t>
            </a:r>
          </a:p>
        </p:txBody>
      </p:sp>
      <p:sp>
        <p:nvSpPr>
          <p:cNvPr id="3" name="Content Placeholder 2"/>
          <p:cNvSpPr>
            <a:spLocks noGrp="1"/>
          </p:cNvSpPr>
          <p:nvPr>
            <p:ph idx="1"/>
          </p:nvPr>
        </p:nvSpPr>
        <p:spPr/>
        <p:txBody>
          <a:bodyPr>
            <a:normAutofit fontScale="77500" lnSpcReduction="20000"/>
          </a:bodyPr>
          <a:lstStyle/>
          <a:p>
            <a:pPr marL="0" indent="0">
              <a:buNone/>
            </a:pPr>
            <a:r>
              <a:rPr lang="bg-BG" b="1" dirty="0"/>
              <a:t>Основни характеристики:</a:t>
            </a:r>
          </a:p>
          <a:p>
            <a:r>
              <a:rPr lang="bg-BG" dirty="0"/>
              <a:t>работа с различни ЕП;</a:t>
            </a:r>
          </a:p>
          <a:p>
            <a:pPr lvl="0"/>
            <a:r>
              <a:rPr lang="bg-BG" dirty="0"/>
              <a:t>управление на множество проекти;</a:t>
            </a:r>
            <a:endParaRPr lang="en-US" dirty="0"/>
          </a:p>
          <a:p>
            <a:pPr lvl="0"/>
            <a:r>
              <a:rPr lang="bg-BG" dirty="0"/>
              <a:t>работа с бази от данни;</a:t>
            </a:r>
          </a:p>
          <a:p>
            <a:pPr lvl="0"/>
            <a:r>
              <a:rPr lang="bg-BG" dirty="0"/>
              <a:t>текстов редактор на кода с вграден анализатор, който:</a:t>
            </a:r>
          </a:p>
          <a:p>
            <a:pPr lvl="1"/>
            <a:r>
              <a:rPr lang="bg-BG" dirty="0"/>
              <a:t>с цел по-добра </a:t>
            </a:r>
            <a:r>
              <a:rPr lang="bg-BG" dirty="0" err="1"/>
              <a:t>четимост</a:t>
            </a:r>
            <a:r>
              <a:rPr lang="bg-BG" dirty="0"/>
              <a:t> на кода оцветява по различен начин различните елементи от кода (величини, подпрограми, методи, ключови думи и др.);</a:t>
            </a:r>
          </a:p>
          <a:p>
            <a:pPr lvl="1"/>
            <a:r>
              <a:rPr lang="bg-BG" dirty="0"/>
              <a:t>по време на писане предлага автоматично довършване на думи (</a:t>
            </a:r>
            <a:r>
              <a:rPr lang="en-US" dirty="0"/>
              <a:t>autocomplete) </a:t>
            </a:r>
            <a:r>
              <a:rPr lang="bg-BG" dirty="0"/>
              <a:t>в зависимост от контекста;</a:t>
            </a:r>
          </a:p>
          <a:p>
            <a:pPr lvl="1"/>
            <a:r>
              <a:rPr lang="bg-BG" dirty="0"/>
              <a:t>предупреждава за възможна неправилна работа на кода, синтактични грешки и др.;</a:t>
            </a:r>
          </a:p>
          <a:p>
            <a:pPr lvl="0"/>
            <a:r>
              <a:rPr lang="bg-BG" dirty="0"/>
              <a:t>лесно стартиране на приложенията</a:t>
            </a:r>
            <a:r>
              <a:rPr lang="en-US" dirty="0"/>
              <a:t>;</a:t>
            </a:r>
            <a:endParaRPr lang="bg-BG" dirty="0"/>
          </a:p>
          <a:p>
            <a:pPr lvl="0"/>
            <a:r>
              <a:rPr lang="bg-BG" dirty="0"/>
              <a:t>автоматизирана работа с кода – преформатиране по определени стандартни правила за писане, автоматично добавяне на елементи и др.;</a:t>
            </a:r>
          </a:p>
          <a:p>
            <a:pPr lvl="0"/>
            <a:r>
              <a:rPr lang="bg-BG" dirty="0"/>
              <a:t>инструменти за </a:t>
            </a:r>
            <a:r>
              <a:rPr lang="bg-BG" dirty="0" err="1"/>
              <a:t>дебъгване</a:t>
            </a:r>
            <a:r>
              <a:rPr lang="bg-BG" dirty="0"/>
              <a:t>, работа в екип, готови шаблони за приложения и др.</a:t>
            </a:r>
          </a:p>
        </p:txBody>
      </p:sp>
    </p:spTree>
    <p:extLst>
      <p:ext uri="{BB962C8B-B14F-4D97-AF65-F5344CB8AC3E}">
        <p14:creationId xmlns:p14="http://schemas.microsoft.com/office/powerpoint/2010/main" val="392896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Конкретни среди за разработка</a:t>
            </a:r>
          </a:p>
        </p:txBody>
      </p:sp>
      <p:sp>
        <p:nvSpPr>
          <p:cNvPr id="3" name="Content Placeholder 2"/>
          <p:cNvSpPr>
            <a:spLocks noGrp="1"/>
          </p:cNvSpPr>
          <p:nvPr>
            <p:ph idx="1"/>
          </p:nvPr>
        </p:nvSpPr>
        <p:spPr/>
        <p:txBody>
          <a:bodyPr>
            <a:normAutofit fontScale="92500" lnSpcReduction="10000"/>
          </a:bodyPr>
          <a:lstStyle/>
          <a:p>
            <a:r>
              <a:rPr lang="en-US" b="1" dirty="0"/>
              <a:t>Microsoft Visual Studio </a:t>
            </a:r>
            <a:r>
              <a:rPr lang="en-US" dirty="0"/>
              <a:t>– з</a:t>
            </a:r>
            <a:r>
              <a:rPr lang="bg-BG" dirty="0"/>
              <a:t>а работа с реализирани от </a:t>
            </a:r>
            <a:r>
              <a:rPr lang="en-US" dirty="0"/>
              <a:t>Microsoft </a:t>
            </a:r>
            <a:r>
              <a:rPr lang="bg-BG" dirty="0"/>
              <a:t>продукти –</a:t>
            </a:r>
            <a:r>
              <a:rPr lang="en-US" dirty="0"/>
              <a:t> Visual C++, Visual C#, Visual F#, Visual Basic, SQL Server</a:t>
            </a:r>
            <a:r>
              <a:rPr lang="bg-BG" dirty="0"/>
              <a:t> и др. (като </a:t>
            </a:r>
            <a:r>
              <a:rPr lang="en-US" dirty="0"/>
              <a:t>JavaScript, Python</a:t>
            </a:r>
            <a:r>
              <a:rPr lang="bg-BG" dirty="0"/>
              <a:t>)</a:t>
            </a:r>
          </a:p>
          <a:p>
            <a:r>
              <a:rPr lang="en-US" b="1" dirty="0"/>
              <a:t>NetBeans</a:t>
            </a:r>
            <a:r>
              <a:rPr lang="en-US" dirty="0"/>
              <a:t> – Java, HTML5, JavaScript, PHP, C, C++</a:t>
            </a:r>
            <a:endParaRPr lang="bg-BG" dirty="0"/>
          </a:p>
          <a:p>
            <a:r>
              <a:rPr lang="en-US" b="1" dirty="0"/>
              <a:t>Eclipse</a:t>
            </a:r>
            <a:r>
              <a:rPr lang="en-US" dirty="0"/>
              <a:t> – Java, C, C++, JavaScript, PHP, Perl, Prolog, Python, R, Ruby </a:t>
            </a:r>
            <a:endParaRPr lang="bg-BG" dirty="0"/>
          </a:p>
          <a:p>
            <a:r>
              <a:rPr lang="en-US" b="1" dirty="0"/>
              <a:t>Android Studio </a:t>
            </a:r>
            <a:r>
              <a:rPr lang="en-US" dirty="0"/>
              <a:t>– </a:t>
            </a:r>
            <a:r>
              <a:rPr lang="bg-BG" dirty="0"/>
              <a:t>разработка на мобилни приложения</a:t>
            </a:r>
          </a:p>
          <a:p>
            <a:r>
              <a:rPr lang="bg-BG" dirty="0"/>
              <a:t>и др.</a:t>
            </a:r>
          </a:p>
          <a:p>
            <a:endParaRPr lang="bg-BG" dirty="0"/>
          </a:p>
          <a:p>
            <a:pPr marL="0" indent="0">
              <a:buNone/>
            </a:pPr>
            <a:r>
              <a:rPr lang="bg-BG" b="1" dirty="0"/>
              <a:t>Средите за разработка притежават възможности за добавяне на </a:t>
            </a:r>
            <a:r>
              <a:rPr lang="en-US" b="1" dirty="0"/>
              <a:t>plugin-</a:t>
            </a:r>
            <a:r>
              <a:rPr lang="bg-BG" b="1" dirty="0"/>
              <a:t>и, улесняващи създаването на специфични приложения.</a:t>
            </a:r>
          </a:p>
        </p:txBody>
      </p:sp>
    </p:spTree>
    <p:extLst>
      <p:ext uri="{BB962C8B-B14F-4D97-AF65-F5344CB8AC3E}">
        <p14:creationId xmlns:p14="http://schemas.microsoft.com/office/powerpoint/2010/main" val="271728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Програми и приложения</a:t>
            </a:r>
          </a:p>
        </p:txBody>
      </p:sp>
      <p:sp>
        <p:nvSpPr>
          <p:cNvPr id="3" name="Content Placeholder 2"/>
          <p:cNvSpPr>
            <a:spLocks noGrp="1"/>
          </p:cNvSpPr>
          <p:nvPr>
            <p:ph idx="1"/>
          </p:nvPr>
        </p:nvSpPr>
        <p:spPr/>
        <p:txBody>
          <a:bodyPr>
            <a:normAutofit fontScale="92500" lnSpcReduction="20000"/>
          </a:bodyPr>
          <a:lstStyle/>
          <a:p>
            <a:r>
              <a:rPr lang="bg-BG" dirty="0"/>
              <a:t>Програмите </a:t>
            </a:r>
            <a:r>
              <a:rPr lang="en-US" dirty="0"/>
              <a:t>(program) </a:t>
            </a:r>
            <a:r>
              <a:rPr lang="bg-BG" dirty="0"/>
              <a:t>реализират решението обикновено на един проблеми.</a:t>
            </a:r>
          </a:p>
          <a:p>
            <a:r>
              <a:rPr lang="bg-BG" dirty="0"/>
              <a:t>Приложенията (</a:t>
            </a:r>
            <a:r>
              <a:rPr lang="en-US" dirty="0"/>
              <a:t>application</a:t>
            </a:r>
            <a:r>
              <a:rPr lang="bg-BG" dirty="0"/>
              <a:t>) решават множество логически-зависими проблеми в дадена предметна област.</a:t>
            </a:r>
          </a:p>
          <a:p>
            <a:pPr lvl="1"/>
            <a:r>
              <a:rPr lang="bg-BG" dirty="0"/>
              <a:t>Може да се реализират като структурно-независими един от друг модули. При уеб приложенията, например, работната им логика е в самостоятелни уеб страници, които обаче работят с обща база от данни;</a:t>
            </a:r>
          </a:p>
          <a:p>
            <a:pPr lvl="1"/>
            <a:r>
              <a:rPr lang="bg-BG" dirty="0"/>
              <a:t>Може да са обединени в по-голяма програма – например, десктоп приложение с меню за достъп на потребителя до различни дейности .</a:t>
            </a:r>
          </a:p>
          <a:p>
            <a:r>
              <a:rPr lang="bg-BG" b="1" dirty="0"/>
              <a:t>Програмите обикновено се състоят от един модул</a:t>
            </a:r>
            <a:r>
              <a:rPr lang="bg-BG" dirty="0"/>
              <a:t> и имат една входна точка за начало на изпълнението си. </a:t>
            </a:r>
            <a:r>
              <a:rPr lang="bg-BG" b="1" dirty="0"/>
              <a:t>Приложенията може да се състоят от много модули</a:t>
            </a:r>
            <a:r>
              <a:rPr lang="bg-BG" dirty="0"/>
              <a:t>, които работят заедно; може да имат различни входни точки и различните модули може да са написани на различни езици.</a:t>
            </a:r>
          </a:p>
        </p:txBody>
      </p:sp>
    </p:spTree>
    <p:extLst>
      <p:ext uri="{BB962C8B-B14F-4D97-AF65-F5344CB8AC3E}">
        <p14:creationId xmlns:p14="http://schemas.microsoft.com/office/powerpoint/2010/main" val="211672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Видове програми и приложения</a:t>
            </a:r>
          </a:p>
        </p:txBody>
      </p:sp>
      <p:sp>
        <p:nvSpPr>
          <p:cNvPr id="3" name="Content Placeholder 2"/>
          <p:cNvSpPr>
            <a:spLocks noGrp="1"/>
          </p:cNvSpPr>
          <p:nvPr>
            <p:ph idx="1"/>
          </p:nvPr>
        </p:nvSpPr>
        <p:spPr/>
        <p:txBody>
          <a:bodyPr/>
          <a:lstStyle/>
          <a:p>
            <a:r>
              <a:rPr lang="bg-BG" dirty="0"/>
              <a:t>Конзолни;</a:t>
            </a:r>
          </a:p>
          <a:p>
            <a:r>
              <a:rPr lang="bg-BG" dirty="0"/>
              <a:t>Десктоп</a:t>
            </a:r>
            <a:r>
              <a:rPr lang="en-US" dirty="0"/>
              <a:t> </a:t>
            </a:r>
            <a:r>
              <a:rPr lang="bg-BG" dirty="0"/>
              <a:t>приложения с графичен потребителски интерфейс (</a:t>
            </a:r>
            <a:r>
              <a:rPr lang="en-US" dirty="0"/>
              <a:t>GUI</a:t>
            </a:r>
            <a:r>
              <a:rPr lang="bg-BG" dirty="0"/>
              <a:t>);</a:t>
            </a:r>
          </a:p>
          <a:p>
            <a:r>
              <a:rPr lang="bg-BG" dirty="0"/>
              <a:t>Уеб</a:t>
            </a:r>
            <a:r>
              <a:rPr lang="en-US" dirty="0"/>
              <a:t> </a:t>
            </a:r>
            <a:r>
              <a:rPr lang="bg-BG" dirty="0"/>
              <a:t>приложения (сайтове);</a:t>
            </a:r>
          </a:p>
          <a:p>
            <a:r>
              <a:rPr lang="bg-BG" dirty="0"/>
              <a:t>Мобилни;</a:t>
            </a:r>
          </a:p>
          <a:p>
            <a:r>
              <a:rPr lang="bg-BG" dirty="0"/>
              <a:t>и др.</a:t>
            </a:r>
          </a:p>
        </p:txBody>
      </p:sp>
    </p:spTree>
    <p:extLst>
      <p:ext uri="{BB962C8B-B14F-4D97-AF65-F5344CB8AC3E}">
        <p14:creationId xmlns:p14="http://schemas.microsoft.com/office/powerpoint/2010/main" val="1596331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Конзолни програми</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86" y="1503425"/>
            <a:ext cx="11885714" cy="4774603"/>
          </a:xfrm>
          <a:prstGeom prst="rect">
            <a:avLst/>
          </a:prstGeom>
        </p:spPr>
      </p:pic>
    </p:spTree>
    <p:extLst>
      <p:ext uri="{BB962C8B-B14F-4D97-AF65-F5344CB8AC3E}">
        <p14:creationId xmlns:p14="http://schemas.microsoft.com/office/powerpoint/2010/main" val="2630734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a:t>Десктоп</a:t>
            </a:r>
            <a:r>
              <a:rPr lang="en-US" dirty="0"/>
              <a:t> </a:t>
            </a:r>
            <a:r>
              <a:rPr lang="bg-BG" dirty="0"/>
              <a:t>приложения с графичен потребителски интерфейс (</a:t>
            </a:r>
            <a:r>
              <a:rPr lang="en-US" dirty="0"/>
              <a:t>GUI</a:t>
            </a:r>
            <a:r>
              <a:rPr lang="bg-BG" dirty="0"/>
              <a:t>)</a:t>
            </a:r>
            <a:br>
              <a:rPr lang="bg-BG" dirty="0"/>
            </a:br>
            <a:endParaRPr lang="bg-BG" dirty="0"/>
          </a:p>
        </p:txBody>
      </p:sp>
      <p:sp>
        <p:nvSpPr>
          <p:cNvPr id="3" name="Content Placeholder 2"/>
          <p:cNvSpPr>
            <a:spLocks noGrp="1"/>
          </p:cNvSpPr>
          <p:nvPr>
            <p:ph idx="1"/>
          </p:nvPr>
        </p:nvSpPr>
        <p:spPr>
          <a:xfrm>
            <a:off x="919680" y="1581179"/>
            <a:ext cx="3281127" cy="4729086"/>
          </a:xfrm>
        </p:spPr>
        <p:txBody>
          <a:bodyPr>
            <a:normAutofit/>
          </a:bodyPr>
          <a:lstStyle/>
          <a:p>
            <a:pPr marL="0" indent="0">
              <a:buNone/>
            </a:pPr>
            <a:r>
              <a:rPr lang="bg-BG" dirty="0"/>
              <a:t>В средите има визуален редактор за избор на компоненти и настройване на характеристиките им, задаване на действия при събития – като, например, натискане на бутон.</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625" y="688064"/>
            <a:ext cx="7449035" cy="5712736"/>
          </a:xfrm>
          <a:prstGeom prst="rect">
            <a:avLst/>
          </a:prstGeom>
        </p:spPr>
      </p:pic>
    </p:spTree>
    <p:extLst>
      <p:ext uri="{BB962C8B-B14F-4D97-AF65-F5344CB8AC3E}">
        <p14:creationId xmlns:p14="http://schemas.microsoft.com/office/powerpoint/2010/main" val="1241857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Уеб и мобилни приложения</a:t>
            </a:r>
          </a:p>
        </p:txBody>
      </p:sp>
      <p:sp>
        <p:nvSpPr>
          <p:cNvPr id="3" name="Content Placeholder 2"/>
          <p:cNvSpPr>
            <a:spLocks noGrp="1"/>
          </p:cNvSpPr>
          <p:nvPr>
            <p:ph idx="1"/>
          </p:nvPr>
        </p:nvSpPr>
        <p:spPr/>
        <p:txBody>
          <a:bodyPr/>
          <a:lstStyle/>
          <a:p>
            <a:pPr marL="0" indent="0">
              <a:buNone/>
            </a:pPr>
            <a:r>
              <a:rPr lang="bg-BG" dirty="0">
                <a:solidFill>
                  <a:srgbClr val="FF0000"/>
                </a:solidFill>
              </a:rPr>
              <a:t>Примери!</a:t>
            </a:r>
          </a:p>
        </p:txBody>
      </p:sp>
    </p:spTree>
    <p:extLst>
      <p:ext uri="{BB962C8B-B14F-4D97-AF65-F5344CB8AC3E}">
        <p14:creationId xmlns:p14="http://schemas.microsoft.com/office/powerpoint/2010/main" val="3469869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Транслатор (1)</a:t>
            </a:r>
          </a:p>
        </p:txBody>
      </p:sp>
      <p:sp>
        <p:nvSpPr>
          <p:cNvPr id="3" name="Content Placeholder 2"/>
          <p:cNvSpPr>
            <a:spLocks noGrp="1"/>
          </p:cNvSpPr>
          <p:nvPr>
            <p:ph idx="1"/>
          </p:nvPr>
        </p:nvSpPr>
        <p:spPr/>
        <p:txBody>
          <a:bodyPr>
            <a:normAutofit fontScale="77500" lnSpcReduction="20000"/>
          </a:bodyPr>
          <a:lstStyle/>
          <a:p>
            <a:r>
              <a:rPr lang="en-US" dirty="0"/>
              <a:t>translator – </a:t>
            </a:r>
            <a:r>
              <a:rPr lang="bg-BG" dirty="0"/>
              <a:t>преводач.</a:t>
            </a:r>
          </a:p>
          <a:p>
            <a:r>
              <a:rPr lang="bg-BG" dirty="0"/>
              <a:t>Транслаторът е специална програма.</a:t>
            </a:r>
          </a:p>
          <a:p>
            <a:r>
              <a:rPr lang="bg-BG" dirty="0"/>
              <a:t>В компютърните езици, транслаторът (обикновено) превежда от език на високо ниво (</a:t>
            </a:r>
            <a:r>
              <a:rPr lang="en-US" dirty="0"/>
              <a:t>C++</a:t>
            </a:r>
            <a:r>
              <a:rPr lang="bg-BG" dirty="0"/>
              <a:t>) към машинен език (на първо ниво).</a:t>
            </a:r>
          </a:p>
          <a:p>
            <a:r>
              <a:rPr lang="bg-BG" dirty="0"/>
              <a:t>Машинният език</a:t>
            </a:r>
          </a:p>
          <a:p>
            <a:pPr lvl="1"/>
            <a:r>
              <a:rPr lang="bg-BG" dirty="0"/>
              <a:t>е специфичен за всеки процесор;</a:t>
            </a:r>
          </a:p>
          <a:p>
            <a:pPr lvl="1"/>
            <a:r>
              <a:rPr lang="bg-BG" dirty="0"/>
              <a:t>състои се от фиксирано множество машинни инструкции (към процесора);</a:t>
            </a:r>
          </a:p>
          <a:p>
            <a:pPr lvl="1"/>
            <a:r>
              <a:rPr lang="bg-BG" dirty="0"/>
              <a:t>машинните инструкции работят с данни;</a:t>
            </a:r>
          </a:p>
          <a:p>
            <a:pPr lvl="1"/>
            <a:r>
              <a:rPr lang="bg-BG" dirty="0"/>
              <a:t>инструкциите и данните се описват в двоичен вид (с нули и единици).</a:t>
            </a:r>
          </a:p>
          <a:p>
            <a:r>
              <a:rPr lang="bg-BG" dirty="0"/>
              <a:t>Една програма написана на език от високо ниво може да бъде транслирана за различни машини чрез специфични транслатори.</a:t>
            </a:r>
          </a:p>
          <a:p>
            <a:r>
              <a:rPr lang="bg-BG" dirty="0"/>
              <a:t>т.е. всяка конструкция на език от високо ниво, конкретен транслатор (за дадена машина) автоматично превежда до няколко съответни машинни инструкции (и данни към тях).</a:t>
            </a:r>
          </a:p>
        </p:txBody>
      </p:sp>
    </p:spTree>
    <p:extLst>
      <p:ext uri="{BB962C8B-B14F-4D97-AF65-F5344CB8AC3E}">
        <p14:creationId xmlns:p14="http://schemas.microsoft.com/office/powerpoint/2010/main" val="2501536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Транслатор (2)</a:t>
            </a:r>
          </a:p>
        </p:txBody>
      </p:sp>
      <p:sp>
        <p:nvSpPr>
          <p:cNvPr id="3" name="Content Placeholder 2"/>
          <p:cNvSpPr>
            <a:spLocks noGrp="1"/>
          </p:cNvSpPr>
          <p:nvPr>
            <p:ph idx="1"/>
          </p:nvPr>
        </p:nvSpPr>
        <p:spPr/>
        <p:txBody>
          <a:bodyPr/>
          <a:lstStyle/>
          <a:p>
            <a:pPr marL="0" indent="0">
              <a:buNone/>
            </a:pPr>
            <a:r>
              <a:rPr lang="bg-BG" dirty="0"/>
              <a:t>По общо:</a:t>
            </a:r>
          </a:p>
          <a:p>
            <a:r>
              <a:rPr lang="bg-BG" dirty="0"/>
              <a:t>Транслаторът </a:t>
            </a:r>
            <a:r>
              <a:rPr lang="bg-BG" b="1" dirty="0"/>
              <a:t>превежда програми, написани на един ЕП </a:t>
            </a:r>
            <a:r>
              <a:rPr lang="bg-BG" dirty="0"/>
              <a:t>(наречен входен) </a:t>
            </a:r>
            <a:r>
              <a:rPr lang="bg-BG" b="1" dirty="0"/>
              <a:t>в програми на друг език </a:t>
            </a:r>
            <a:r>
              <a:rPr lang="bg-BG" dirty="0"/>
              <a:t>(изходен).</a:t>
            </a:r>
          </a:p>
          <a:p>
            <a:r>
              <a:rPr lang="bg-BG" dirty="0"/>
              <a:t>Не е задължително изходните програми да съдържат инструкции за физическа машина.</a:t>
            </a:r>
          </a:p>
          <a:p>
            <a:r>
              <a:rPr lang="bg-BG" dirty="0"/>
              <a:t>Възможно е изходните програми да съдържат инструкции към виртуална машина (специална програма</a:t>
            </a:r>
            <a:r>
              <a:rPr lang="en-US" dirty="0"/>
              <a:t>-</a:t>
            </a:r>
            <a:r>
              <a:rPr lang="bg-BG" dirty="0"/>
              <a:t>абстрактен процесор). От своя страна, виртуалната машина превежда дадените инструкции до машинен език.</a:t>
            </a:r>
          </a:p>
        </p:txBody>
      </p:sp>
    </p:spTree>
    <p:extLst>
      <p:ext uri="{BB962C8B-B14F-4D97-AF65-F5344CB8AC3E}">
        <p14:creationId xmlns:p14="http://schemas.microsoft.com/office/powerpoint/2010/main" val="2154603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Компилатори и интерпретатори (1)</a:t>
            </a:r>
          </a:p>
        </p:txBody>
      </p:sp>
      <p:sp>
        <p:nvSpPr>
          <p:cNvPr id="3" name="Content Placeholder 2"/>
          <p:cNvSpPr>
            <a:spLocks noGrp="1"/>
          </p:cNvSpPr>
          <p:nvPr>
            <p:ph idx="1"/>
          </p:nvPr>
        </p:nvSpPr>
        <p:spPr/>
        <p:txBody>
          <a:bodyPr>
            <a:normAutofit/>
          </a:bodyPr>
          <a:lstStyle/>
          <a:p>
            <a:r>
              <a:rPr lang="bg-BG" dirty="0"/>
              <a:t>Има </a:t>
            </a:r>
            <a:r>
              <a:rPr lang="bg-BG" b="1" dirty="0"/>
              <a:t>два вида транслатори</a:t>
            </a:r>
            <a:r>
              <a:rPr lang="bg-BG" dirty="0"/>
              <a:t>:</a:t>
            </a:r>
          </a:p>
          <a:p>
            <a:pPr lvl="1"/>
            <a:r>
              <a:rPr lang="bg-BG" dirty="0"/>
              <a:t>Компилатор;</a:t>
            </a:r>
          </a:p>
          <a:p>
            <a:pPr lvl="1"/>
            <a:r>
              <a:rPr lang="bg-BG" dirty="0"/>
              <a:t>Интерпретатор.</a:t>
            </a:r>
          </a:p>
          <a:p>
            <a:r>
              <a:rPr lang="bg-BG" b="1" dirty="0"/>
              <a:t>Компилаторът създава </a:t>
            </a:r>
            <a:r>
              <a:rPr lang="bg-BG" dirty="0"/>
              <a:t>еднократно</a:t>
            </a:r>
            <a:r>
              <a:rPr lang="bg-BG" b="1" dirty="0"/>
              <a:t> изпълнима програма </a:t>
            </a:r>
            <a:r>
              <a:rPr lang="bg-BG" dirty="0"/>
              <a:t>(с разширение </a:t>
            </a:r>
            <a:r>
              <a:rPr lang="en-US" dirty="0"/>
              <a:t>exe </a:t>
            </a:r>
            <a:r>
              <a:rPr lang="bg-BG" dirty="0"/>
              <a:t>в </a:t>
            </a:r>
            <a:r>
              <a:rPr lang="en-US" dirty="0"/>
              <a:t>Windows</a:t>
            </a:r>
            <a:r>
              <a:rPr lang="bg-BG" dirty="0"/>
              <a:t>), която може да бъде изпълнявана независимо от сорс кода на входната програма.</a:t>
            </a:r>
          </a:p>
          <a:p>
            <a:r>
              <a:rPr lang="bg-BG" b="1" dirty="0"/>
              <a:t>Интерпретаторът чете сорс кода и го превежда на части като не създава изпълнима програма</a:t>
            </a:r>
            <a:r>
              <a:rPr lang="bg-BG" dirty="0"/>
              <a:t>. Интерпретаторът се стартира при всяко изпълнение на програмата.</a:t>
            </a:r>
          </a:p>
          <a:p>
            <a:r>
              <a:rPr lang="bg-BG" dirty="0"/>
              <a:t>Съответно, интерпретацията на програма забавя изпълнението й.</a:t>
            </a:r>
          </a:p>
        </p:txBody>
      </p:sp>
    </p:spTree>
    <p:extLst>
      <p:ext uri="{BB962C8B-B14F-4D97-AF65-F5344CB8AC3E}">
        <p14:creationId xmlns:p14="http://schemas.microsoft.com/office/powerpoint/2010/main" val="289157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Компютърно програмиране</a:t>
            </a:r>
          </a:p>
        </p:txBody>
      </p:sp>
      <p:sp>
        <p:nvSpPr>
          <p:cNvPr id="3" name="Content Placeholder 2"/>
          <p:cNvSpPr>
            <a:spLocks noGrp="1"/>
          </p:cNvSpPr>
          <p:nvPr>
            <p:ph idx="1"/>
          </p:nvPr>
        </p:nvSpPr>
        <p:spPr/>
        <p:txBody>
          <a:bodyPr/>
          <a:lstStyle/>
          <a:p>
            <a:pPr marL="0" indent="0">
              <a:buNone/>
            </a:pPr>
            <a:r>
              <a:rPr lang="bg-BG" b="1" dirty="0"/>
              <a:t>Компютърно програмиране = програмиране</a:t>
            </a:r>
          </a:p>
          <a:p>
            <a:endParaRPr lang="bg-BG" dirty="0"/>
          </a:p>
          <a:p>
            <a:r>
              <a:rPr lang="bg-BG" dirty="0"/>
              <a:t>Програмирането е </a:t>
            </a:r>
            <a:r>
              <a:rPr lang="bg-BG" b="1" dirty="0"/>
              <a:t>процес на създаване на компютърна програма</a:t>
            </a:r>
            <a:r>
              <a:rPr lang="bg-BG" dirty="0"/>
              <a:t>;</a:t>
            </a:r>
          </a:p>
          <a:p>
            <a:r>
              <a:rPr lang="bg-BG" dirty="0"/>
              <a:t>Програмата </a:t>
            </a:r>
            <a:r>
              <a:rPr lang="bg-BG" b="1" dirty="0"/>
              <a:t>решава някаква задача или по-сложен проблем</a:t>
            </a:r>
            <a:r>
              <a:rPr lang="bg-BG" dirty="0"/>
              <a:t>;</a:t>
            </a:r>
          </a:p>
          <a:p>
            <a:r>
              <a:rPr lang="bg-BG" dirty="0"/>
              <a:t>Решението се описва във вид на </a:t>
            </a:r>
            <a:r>
              <a:rPr lang="bg-BG" b="1" dirty="0"/>
              <a:t>команди, които </a:t>
            </a:r>
            <a:r>
              <a:rPr lang="bg-BG" dirty="0"/>
              <a:t>могат да </a:t>
            </a:r>
            <a:r>
              <a:rPr lang="bg-BG" b="1" dirty="0"/>
              <a:t>се изпълняват автоматизирано</a:t>
            </a:r>
            <a:r>
              <a:rPr lang="bg-BG" dirty="0"/>
              <a:t> (от компютър) и които са написани на език за програмиране;</a:t>
            </a:r>
          </a:p>
          <a:p>
            <a:r>
              <a:rPr lang="bg-BG" dirty="0"/>
              <a:t>Програмирането е част от процеса по разработка на софтуер.</a:t>
            </a:r>
          </a:p>
          <a:p>
            <a:endParaRPr lang="bg-BG" dirty="0"/>
          </a:p>
        </p:txBody>
      </p:sp>
    </p:spTree>
    <p:extLst>
      <p:ext uri="{BB962C8B-B14F-4D97-AF65-F5344CB8AC3E}">
        <p14:creationId xmlns:p14="http://schemas.microsoft.com/office/powerpoint/2010/main" val="3862991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Компилатори и интерпретатори (2)</a:t>
            </a:r>
          </a:p>
        </p:txBody>
      </p:sp>
      <p:sp>
        <p:nvSpPr>
          <p:cNvPr id="3" name="Content Placeholder 2"/>
          <p:cNvSpPr>
            <a:spLocks noGrp="1"/>
          </p:cNvSpPr>
          <p:nvPr>
            <p:ph idx="1"/>
          </p:nvPr>
        </p:nvSpPr>
        <p:spPr/>
        <p:txBody>
          <a:bodyPr>
            <a:normAutofit fontScale="92500" lnSpcReduction="20000"/>
          </a:bodyPr>
          <a:lstStyle/>
          <a:p>
            <a:r>
              <a:rPr lang="bg-BG" dirty="0"/>
              <a:t>Ако дадена програма е компилирана успешно, то в нея със сигурност няма синтактични грешки (но може да има логически).</a:t>
            </a:r>
          </a:p>
          <a:p>
            <a:r>
              <a:rPr lang="bg-BG" dirty="0"/>
              <a:t>При интерпретацията, синтактичните грешки в сорс кода се откриват по време на транслацията.</a:t>
            </a:r>
          </a:p>
          <a:p>
            <a:r>
              <a:rPr lang="en-US" dirty="0"/>
              <a:t>C++</a:t>
            </a:r>
            <a:r>
              <a:rPr lang="bg-BG" dirty="0"/>
              <a:t>,</a:t>
            </a:r>
            <a:r>
              <a:rPr lang="en-US" dirty="0"/>
              <a:t> C#</a:t>
            </a:r>
            <a:r>
              <a:rPr lang="bg-BG" dirty="0"/>
              <a:t>  и др. програми се компилират.</a:t>
            </a:r>
          </a:p>
          <a:p>
            <a:r>
              <a:rPr lang="bg-BG" dirty="0"/>
              <a:t>Пролог, Лисп</a:t>
            </a:r>
            <a:r>
              <a:rPr lang="en-US" dirty="0"/>
              <a:t>, PHP, Python, JavaScript</a:t>
            </a:r>
            <a:r>
              <a:rPr lang="bg-BG" dirty="0"/>
              <a:t> и др. – се интерпретират.</a:t>
            </a:r>
          </a:p>
          <a:p>
            <a:r>
              <a:rPr lang="en-US" dirty="0"/>
              <a:t>Java </a:t>
            </a:r>
            <a:r>
              <a:rPr lang="bg-BG" dirty="0"/>
              <a:t>комбинира двата подхода: компилаторът на </a:t>
            </a:r>
            <a:r>
              <a:rPr lang="en-US" dirty="0"/>
              <a:t>Java </a:t>
            </a:r>
            <a:r>
              <a:rPr lang="bg-BG" dirty="0"/>
              <a:t>създава изпълним код (наречен байт код) за виртуалната машина</a:t>
            </a:r>
            <a:r>
              <a:rPr lang="en-US" dirty="0"/>
              <a:t> (</a:t>
            </a:r>
            <a:r>
              <a:rPr lang="bg-BG" dirty="0"/>
              <a:t>ВМ</a:t>
            </a:r>
            <a:r>
              <a:rPr lang="en-US" dirty="0"/>
              <a:t>)</a:t>
            </a:r>
            <a:r>
              <a:rPr lang="bg-BG" dirty="0"/>
              <a:t> на </a:t>
            </a:r>
            <a:r>
              <a:rPr lang="en-US" dirty="0"/>
              <a:t>Java</a:t>
            </a:r>
            <a:r>
              <a:rPr lang="bg-BG" dirty="0"/>
              <a:t>; ВМ интерпретира байт кода и динамично създава машинни инструкции; Ползите са, че в компилираният байт код няма грешки, той е лесно преносим (може да се изпълнява на всяка платформа с ВМ на </a:t>
            </a:r>
            <a:r>
              <a:rPr lang="en-US" dirty="0"/>
              <a:t>Java</a:t>
            </a:r>
            <a:r>
              <a:rPr lang="bg-BG" dirty="0"/>
              <a:t>)</a:t>
            </a:r>
            <a:r>
              <a:rPr lang="en-US" dirty="0"/>
              <a:t> </a:t>
            </a:r>
            <a:r>
              <a:rPr lang="bg-BG" dirty="0"/>
              <a:t>и др.</a:t>
            </a:r>
          </a:p>
        </p:txBody>
      </p:sp>
    </p:spTree>
    <p:extLst>
      <p:ext uri="{BB962C8B-B14F-4D97-AF65-F5344CB8AC3E}">
        <p14:creationId xmlns:p14="http://schemas.microsoft.com/office/powerpoint/2010/main" val="76646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Основни дейности в софтуерния процес (1)</a:t>
            </a:r>
          </a:p>
        </p:txBody>
      </p:sp>
      <p:sp>
        <p:nvSpPr>
          <p:cNvPr id="3" name="Content Placeholder 2"/>
          <p:cNvSpPr>
            <a:spLocks noGrp="1"/>
          </p:cNvSpPr>
          <p:nvPr>
            <p:ph idx="1"/>
          </p:nvPr>
        </p:nvSpPr>
        <p:spPr>
          <a:xfrm>
            <a:off x="838200" y="1737359"/>
            <a:ext cx="10515600" cy="4428051"/>
          </a:xfrm>
        </p:spPr>
        <p:txBody>
          <a:bodyPr>
            <a:normAutofit fontScale="85000" lnSpcReduction="20000"/>
          </a:bodyPr>
          <a:lstStyle/>
          <a:p>
            <a:pPr marL="0" indent="0">
              <a:buNone/>
            </a:pPr>
            <a:r>
              <a:rPr lang="bg-BG" dirty="0"/>
              <a:t>Софтуерният процес включва множество </a:t>
            </a:r>
            <a:r>
              <a:rPr lang="bg-BG" b="1" dirty="0"/>
              <a:t>дейности</a:t>
            </a:r>
            <a:r>
              <a:rPr lang="bg-BG" dirty="0"/>
              <a:t> като:</a:t>
            </a:r>
          </a:p>
          <a:p>
            <a:r>
              <a:rPr lang="bg-BG" b="1" dirty="0"/>
              <a:t>Анализ на проблема и изисквания към решението му – </a:t>
            </a:r>
            <a:r>
              <a:rPr lang="bg-BG" dirty="0"/>
              <a:t>възможно е да има множество решения, но едно да е по-подходящо.</a:t>
            </a:r>
          </a:p>
          <a:p>
            <a:r>
              <a:rPr lang="bg-BG" b="1" dirty="0"/>
              <a:t>Описание на проблема </a:t>
            </a:r>
            <a:r>
              <a:rPr lang="bg-BG" dirty="0"/>
              <a:t>– с цел съгласуване изискванията на поръчителя и това което изпълнителя (човек или фирма) е разбрал.</a:t>
            </a:r>
          </a:p>
          <a:p>
            <a:r>
              <a:rPr lang="bg-BG" b="1" dirty="0"/>
              <a:t>Разработване на проект</a:t>
            </a:r>
            <a:r>
              <a:rPr lang="bg-BG" dirty="0"/>
              <a:t> за реализацията – при по-сложни проблеми създаването на проект е задължително… В проекта се описват използваните:</a:t>
            </a:r>
          </a:p>
          <a:p>
            <a:pPr lvl="1"/>
            <a:r>
              <a:rPr lang="bg-BG" b="1" i="1" dirty="0"/>
              <a:t>архитектури</a:t>
            </a:r>
            <a:r>
              <a:rPr lang="bg-BG" dirty="0"/>
              <a:t> – отделните модули и компоненти на приложението, и начините на интеграцията им;</a:t>
            </a:r>
          </a:p>
          <a:p>
            <a:pPr lvl="1"/>
            <a:r>
              <a:rPr lang="bg-BG" b="1" i="1" dirty="0"/>
              <a:t>технологии</a:t>
            </a:r>
            <a:r>
              <a:rPr lang="bg-BG" dirty="0"/>
              <a:t> – стандартни готови решения – библиотеки, програми или по-сложни приложения;</a:t>
            </a:r>
          </a:p>
          <a:p>
            <a:pPr lvl="1"/>
            <a:r>
              <a:rPr lang="bg-BG" b="1" i="1" dirty="0"/>
              <a:t>техники за програмиране</a:t>
            </a:r>
            <a:r>
              <a:rPr lang="bg-BG" dirty="0"/>
              <a:t> (не винаги) – специални начини за писане на кода на програмата – стил, шаблони (за дизайн), специфични изисквания…</a:t>
            </a:r>
          </a:p>
          <a:p>
            <a:pPr lvl="1"/>
            <a:r>
              <a:rPr lang="bg-BG" dirty="0"/>
              <a:t>и др.</a:t>
            </a:r>
          </a:p>
        </p:txBody>
      </p:sp>
    </p:spTree>
    <p:extLst>
      <p:ext uri="{BB962C8B-B14F-4D97-AF65-F5344CB8AC3E}">
        <p14:creationId xmlns:p14="http://schemas.microsoft.com/office/powerpoint/2010/main" val="86400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Основни дейности в софтуерния процес (2)</a:t>
            </a:r>
          </a:p>
        </p:txBody>
      </p:sp>
      <p:sp>
        <p:nvSpPr>
          <p:cNvPr id="3" name="Content Placeholder 2"/>
          <p:cNvSpPr>
            <a:spLocks noGrp="1"/>
          </p:cNvSpPr>
          <p:nvPr>
            <p:ph idx="1"/>
          </p:nvPr>
        </p:nvSpPr>
        <p:spPr/>
        <p:txBody>
          <a:bodyPr>
            <a:normAutofit fontScale="92500" lnSpcReduction="20000"/>
          </a:bodyPr>
          <a:lstStyle/>
          <a:p>
            <a:pPr marL="0" indent="0">
              <a:buNone/>
            </a:pPr>
            <a:r>
              <a:rPr lang="bg-BG" b="1" dirty="0"/>
              <a:t>Още дейности</a:t>
            </a:r>
            <a:r>
              <a:rPr lang="bg-BG" dirty="0"/>
              <a:t>:</a:t>
            </a:r>
          </a:p>
          <a:p>
            <a:r>
              <a:rPr lang="bg-BG" dirty="0"/>
              <a:t>Предварително проектиране на по-сложни алгоритми (ако има такива).</a:t>
            </a:r>
          </a:p>
          <a:p>
            <a:r>
              <a:rPr lang="bg-BG" b="1" dirty="0"/>
              <a:t>Разработване на алгоритми </a:t>
            </a:r>
            <a:r>
              <a:rPr lang="bg-BG" dirty="0"/>
              <a:t>– написването (кодирането) им на език за програмиране – това включва разработката както на алгоритми решаващи отделни задачи, така и на цялостното решение.</a:t>
            </a:r>
          </a:p>
          <a:p>
            <a:r>
              <a:rPr lang="bg-BG" b="1" dirty="0"/>
              <a:t>Тестване</a:t>
            </a:r>
            <a:r>
              <a:rPr lang="bg-BG" dirty="0"/>
              <a:t> на алгоритмите, модулите, компонентите и цялостната реализация…</a:t>
            </a:r>
          </a:p>
          <a:p>
            <a:r>
              <a:rPr lang="bg-BG" b="1" dirty="0"/>
              <a:t>… и</a:t>
            </a:r>
            <a:r>
              <a:rPr lang="bg-BG" dirty="0"/>
              <a:t> съответно </a:t>
            </a:r>
            <a:r>
              <a:rPr lang="bg-BG" b="1" dirty="0"/>
              <a:t>отстраняване на грешките</a:t>
            </a:r>
            <a:r>
              <a:rPr lang="bg-BG" dirty="0"/>
              <a:t>.</a:t>
            </a:r>
            <a:endParaRPr lang="en-US" dirty="0"/>
          </a:p>
          <a:p>
            <a:r>
              <a:rPr lang="bg-BG" dirty="0"/>
              <a:t>Създаване на </a:t>
            </a:r>
            <a:r>
              <a:rPr lang="bg-BG" b="1" dirty="0"/>
              <a:t>документация за потребителите </a:t>
            </a:r>
            <a:r>
              <a:rPr lang="bg-BG" dirty="0"/>
              <a:t>на софтуера.</a:t>
            </a:r>
          </a:p>
          <a:p>
            <a:r>
              <a:rPr lang="bg-BG" dirty="0"/>
              <a:t>Поддръжка – промени по кода, администриране (при необходимост)…</a:t>
            </a:r>
          </a:p>
          <a:p>
            <a:r>
              <a:rPr lang="bg-BG" dirty="0"/>
              <a:t>И др.</a:t>
            </a:r>
          </a:p>
        </p:txBody>
      </p:sp>
    </p:spTree>
    <p:extLst>
      <p:ext uri="{BB962C8B-B14F-4D97-AF65-F5344CB8AC3E}">
        <p14:creationId xmlns:p14="http://schemas.microsoft.com/office/powerpoint/2010/main" val="108956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Езици за програмиране</a:t>
            </a:r>
          </a:p>
        </p:txBody>
      </p:sp>
      <p:sp>
        <p:nvSpPr>
          <p:cNvPr id="3" name="Content Placeholder 2"/>
          <p:cNvSpPr>
            <a:spLocks noGrp="1"/>
          </p:cNvSpPr>
          <p:nvPr>
            <p:ph idx="1"/>
          </p:nvPr>
        </p:nvSpPr>
        <p:spPr/>
        <p:txBody>
          <a:bodyPr>
            <a:normAutofit/>
          </a:bodyPr>
          <a:lstStyle/>
          <a:p>
            <a:r>
              <a:rPr lang="bg-BG" dirty="0"/>
              <a:t>Езиците за програмиране (ЕП) са </a:t>
            </a:r>
            <a:r>
              <a:rPr lang="bg-BG" b="1" dirty="0"/>
              <a:t>изкуствени езици</a:t>
            </a:r>
            <a:r>
              <a:rPr lang="bg-BG" dirty="0"/>
              <a:t>.</a:t>
            </a:r>
          </a:p>
          <a:p>
            <a:r>
              <a:rPr lang="bg-BG" dirty="0"/>
              <a:t>(Както естествените езици ЕЕ) ЕП </a:t>
            </a:r>
            <a:r>
              <a:rPr lang="bg-BG" b="1" dirty="0"/>
              <a:t>притежават</a:t>
            </a:r>
            <a:r>
              <a:rPr lang="bg-BG" dirty="0"/>
              <a:t> </a:t>
            </a:r>
            <a:r>
              <a:rPr lang="bg-BG" b="1" dirty="0"/>
              <a:t>правила за описание на различни видове езикови конструкции </a:t>
            </a:r>
            <a:r>
              <a:rPr lang="en-US" dirty="0"/>
              <a:t>(</a:t>
            </a:r>
            <a:r>
              <a:rPr lang="bg-BG" dirty="0"/>
              <a:t>наричани команди, операции или инструкции – съответни на изречения в ЕЕ), разбираеми от компютъра (процесора).</a:t>
            </a:r>
          </a:p>
          <a:p>
            <a:r>
              <a:rPr lang="bg-BG" b="1" dirty="0"/>
              <a:t>Алгоритмите се описват като последователност от команди на ЕП</a:t>
            </a:r>
            <a:r>
              <a:rPr lang="bg-BG" dirty="0"/>
              <a:t>.</a:t>
            </a:r>
          </a:p>
          <a:p>
            <a:r>
              <a:rPr lang="bg-BG" dirty="0"/>
              <a:t>Има различни видове алгоритми: за изчисление, работа с данни, управление и работа с периферни устройства – монитори, принтери, клавиатури, мишки, сензорни екрани и мн. др.</a:t>
            </a:r>
          </a:p>
        </p:txBody>
      </p:sp>
    </p:spTree>
    <p:extLst>
      <p:ext uri="{BB962C8B-B14F-4D97-AF65-F5344CB8AC3E}">
        <p14:creationId xmlns:p14="http://schemas.microsoft.com/office/powerpoint/2010/main" val="87086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Алгоритми</a:t>
            </a:r>
          </a:p>
        </p:txBody>
      </p:sp>
      <p:sp>
        <p:nvSpPr>
          <p:cNvPr id="3" name="Content Placeholder 2"/>
          <p:cNvSpPr>
            <a:spLocks noGrp="1"/>
          </p:cNvSpPr>
          <p:nvPr>
            <p:ph idx="1"/>
          </p:nvPr>
        </p:nvSpPr>
        <p:spPr/>
        <p:txBody>
          <a:bodyPr/>
          <a:lstStyle/>
          <a:p>
            <a:r>
              <a:rPr lang="bg-BG" b="1" dirty="0"/>
              <a:t>Алгоритъм: описание на последователност от действия, които решават определена задача или клас от задачи</a:t>
            </a:r>
            <a:r>
              <a:rPr lang="bg-BG" dirty="0"/>
              <a:t>.</a:t>
            </a:r>
          </a:p>
          <a:p>
            <a:r>
              <a:rPr lang="bg-BG" dirty="0"/>
              <a:t>Алгоритмите може да се представят</a:t>
            </a:r>
          </a:p>
          <a:p>
            <a:pPr lvl="1"/>
            <a:r>
              <a:rPr lang="bg-BG" dirty="0"/>
              <a:t>графично – по специални правила за изобразяване на различни елементи</a:t>
            </a:r>
          </a:p>
          <a:p>
            <a:pPr lvl="1"/>
            <a:r>
              <a:rPr lang="bg-BG" dirty="0"/>
              <a:t>да бъдат описани на естествен език</a:t>
            </a:r>
          </a:p>
          <a:p>
            <a:pPr lvl="1"/>
            <a:r>
              <a:rPr lang="bg-BG" dirty="0"/>
              <a:t>записани на компютърен език</a:t>
            </a:r>
          </a:p>
          <a:p>
            <a:r>
              <a:rPr lang="bg-BG" dirty="0"/>
              <a:t>За да бъдат разбираеми за компютърна система, алгоритмите трябва да бъдат написани на </a:t>
            </a:r>
            <a:r>
              <a:rPr lang="bg-BG" b="1" dirty="0"/>
              <a:t>машинен език</a:t>
            </a:r>
            <a:r>
              <a:rPr lang="bg-BG" dirty="0"/>
              <a:t> за определен вид процесори.</a:t>
            </a:r>
          </a:p>
        </p:txBody>
      </p:sp>
    </p:spTree>
    <p:extLst>
      <p:ext uri="{BB962C8B-B14F-4D97-AF65-F5344CB8AC3E}">
        <p14:creationId xmlns:p14="http://schemas.microsoft.com/office/powerpoint/2010/main" val="248220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Нива (поколения) на езиците за програмиране (1)</a:t>
            </a:r>
          </a:p>
        </p:txBody>
      </p:sp>
      <p:sp>
        <p:nvSpPr>
          <p:cNvPr id="3" name="Content Placeholder 2"/>
          <p:cNvSpPr>
            <a:spLocks noGrp="1"/>
          </p:cNvSpPr>
          <p:nvPr>
            <p:ph idx="1"/>
          </p:nvPr>
        </p:nvSpPr>
        <p:spPr/>
        <p:txBody>
          <a:bodyPr>
            <a:normAutofit lnSpcReduction="10000"/>
          </a:bodyPr>
          <a:lstStyle/>
          <a:p>
            <a:pPr lvl="0"/>
            <a:r>
              <a:rPr lang="bg-BG" b="1" i="1" dirty="0"/>
              <a:t>Машинни езици</a:t>
            </a:r>
            <a:r>
              <a:rPr lang="bg-BG" dirty="0"/>
              <a:t> (първо ниво – 1940 г. – първите модерни компютри) – програмите се описват като последователност от нули и единици (двоичен код), съдържащи директни команди (инструкции) за конкретен тип процесори. Всеки процесор съдържа стандартен основен набор от възможни инструкции, чрез които може да се създават всякакви по-сложни конструкции.</a:t>
            </a:r>
          </a:p>
          <a:p>
            <a:pPr lvl="0"/>
            <a:r>
              <a:rPr lang="bg-BG" b="1" i="1" dirty="0"/>
              <a:t>Асемблерни езици</a:t>
            </a:r>
            <a:r>
              <a:rPr lang="bg-BG" dirty="0"/>
              <a:t> (второ ниво – 1950 г.) – имената на инструкциите се представят чрез символни (мнемонични) кодове; данните могат да се представят като текст, десетични или шестнадесетични числа. По-лесни са за програмистите (спрямо машинните езици), но все още доста трудни. </a:t>
            </a:r>
          </a:p>
        </p:txBody>
      </p:sp>
    </p:spTree>
    <p:extLst>
      <p:ext uri="{BB962C8B-B14F-4D97-AF65-F5344CB8AC3E}">
        <p14:creationId xmlns:p14="http://schemas.microsoft.com/office/powerpoint/2010/main" val="216197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Нива (поколения) на езиците за програмиране (2)</a:t>
            </a:r>
          </a:p>
        </p:txBody>
      </p:sp>
      <p:sp>
        <p:nvSpPr>
          <p:cNvPr id="3" name="Content Placeholder 2"/>
          <p:cNvSpPr>
            <a:spLocks noGrp="1"/>
          </p:cNvSpPr>
          <p:nvPr>
            <p:ph idx="1"/>
          </p:nvPr>
        </p:nvSpPr>
        <p:spPr/>
        <p:txBody>
          <a:bodyPr>
            <a:normAutofit fontScale="92500" lnSpcReduction="10000"/>
          </a:bodyPr>
          <a:lstStyle/>
          <a:p>
            <a:pPr lvl="0"/>
            <a:r>
              <a:rPr lang="bg-BG" b="1" i="1" dirty="0"/>
              <a:t>Високо ниво (трето) – машинно независими езици</a:t>
            </a:r>
            <a:r>
              <a:rPr lang="bg-BG" i="1" dirty="0"/>
              <a:t> </a:t>
            </a:r>
          </a:p>
          <a:p>
            <a:pPr lvl="1"/>
            <a:r>
              <a:rPr lang="bg-BG" dirty="0"/>
              <a:t>Кодът за създаване на програмите съдържа инструкции, които се доближават до естествен език.</a:t>
            </a:r>
          </a:p>
          <a:p>
            <a:pPr lvl="1"/>
            <a:r>
              <a:rPr lang="bg-BG" dirty="0"/>
              <a:t>ЕП има формализиран синтаксис – правила за писане на кода.</a:t>
            </a:r>
          </a:p>
          <a:p>
            <a:pPr lvl="1"/>
            <a:r>
              <a:rPr lang="bg-BG" dirty="0"/>
              <a:t>Относително лесно се създават програми.</a:t>
            </a:r>
          </a:p>
          <a:p>
            <a:pPr lvl="1"/>
            <a:r>
              <a:rPr lang="bg-BG" dirty="0"/>
              <a:t>За да бъдат разбрани от компютър, програмите трябва да бъдат преведени – транслирани – на машинен език. За целта се създават специализирани транслиращи програми – компилатори и интерпретатори – които превеждат кода до специфичен за конкретен процесор машинен език.</a:t>
            </a:r>
          </a:p>
          <a:p>
            <a:pPr lvl="1"/>
            <a:r>
              <a:rPr lang="bg-BG" dirty="0"/>
              <a:t>Притежават възможности за създаване на абстракции (процедури, обекти и др.), които могат да бъдат използвани многократно.</a:t>
            </a:r>
          </a:p>
          <a:p>
            <a:pPr lvl="1"/>
            <a:r>
              <a:rPr lang="bg-BG" dirty="0"/>
              <a:t>В това ниво са по-широко използваните езици за програмиране, като някои от тях притежават и елементи от следващото ниво.</a:t>
            </a:r>
            <a:endParaRPr lang="en-US" dirty="0"/>
          </a:p>
        </p:txBody>
      </p:sp>
    </p:spTree>
    <p:extLst>
      <p:ext uri="{BB962C8B-B14F-4D97-AF65-F5344CB8AC3E}">
        <p14:creationId xmlns:p14="http://schemas.microsoft.com/office/powerpoint/2010/main" val="3756353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13991</TotalTime>
  <Words>2550</Words>
  <Application>Microsoft Office PowerPoint</Application>
  <PresentationFormat>Widescreen</PresentationFormat>
  <Paragraphs>190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15.1. Въведение в програмирането</vt:lpstr>
      <vt:lpstr>PowerPoint Presentation</vt:lpstr>
      <vt:lpstr>Компютърно програмиране</vt:lpstr>
      <vt:lpstr>Основни дейности в софтуерния процес (1)</vt:lpstr>
      <vt:lpstr>Основни дейности в софтуерния процес (2)</vt:lpstr>
      <vt:lpstr>Езици за програмиране</vt:lpstr>
      <vt:lpstr>Алгоритми</vt:lpstr>
      <vt:lpstr>Нива (поколения) на езиците за програмиране (1)</vt:lpstr>
      <vt:lpstr>Нива (поколения) на езиците за програмиране (2)</vt:lpstr>
      <vt:lpstr>Нива (поколения) на езиците за програмиране (3)</vt:lpstr>
      <vt:lpstr>Парадигми на програмирането</vt:lpstr>
      <vt:lpstr>Процедурно програмиране</vt:lpstr>
      <vt:lpstr>Обектно-ориентирано програмиране</vt:lpstr>
      <vt:lpstr>Функционално програмиране</vt:lpstr>
      <vt:lpstr>Логическо програмиране</vt:lpstr>
      <vt:lpstr>Компютърни езици и езици за програмиране</vt:lpstr>
      <vt:lpstr>Стандарти и версии на езиците</vt:lpstr>
      <vt:lpstr>Скриптови езици</vt:lpstr>
      <vt:lpstr>Интегрирани среди за разработка (1)</vt:lpstr>
      <vt:lpstr>Интегрирани среди за разработка (2)</vt:lpstr>
      <vt:lpstr>Конкретни среди за разработка</vt:lpstr>
      <vt:lpstr>Програми и приложения</vt:lpstr>
      <vt:lpstr>Видове програми и приложения</vt:lpstr>
      <vt:lpstr>Конзолни програми</vt:lpstr>
      <vt:lpstr>Десктоп приложения с графичен потребителски интерфейс (GUI) </vt:lpstr>
      <vt:lpstr>Уеб и мобилни приложения</vt:lpstr>
      <vt:lpstr>Транслатор (1)</vt:lpstr>
      <vt:lpstr>Транслатор (2)</vt:lpstr>
      <vt:lpstr>Компилатори и интерпретатори (1)</vt:lpstr>
      <vt:lpstr>Компилатори и интерпретатори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1.Въведение в програмирането в Интернет </dc:title>
  <dc:creator>Emil Hadjikolev</dc:creator>
  <cp:lastModifiedBy>Svetoslav</cp:lastModifiedBy>
  <cp:revision>688</cp:revision>
  <dcterms:created xsi:type="dcterms:W3CDTF">2019-04-07T06:26:30Z</dcterms:created>
  <dcterms:modified xsi:type="dcterms:W3CDTF">2020-09-09T14:01:44Z</dcterms:modified>
</cp:coreProperties>
</file>