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73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4.11.2016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.gov/standards/iso639-2/php/code_list.php" TargetMode="External"/><Relationship Id="rId2" Type="http://schemas.openxmlformats.org/officeDocument/2006/relationships/hyperlink" Target="http://en.cppreference.com/w/cpp/locale/LC_categ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ee825488(v=cs.20).aspx" TargetMode="External"/><Relationship Id="rId4" Type="http://schemas.openxmlformats.org/officeDocument/2006/relationships/hyperlink" Target="https://en.wikipedia.org/wiki/ISO_3166-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5400" dirty="0" smtClean="0"/>
              <a:t>5</a:t>
            </a:r>
            <a:r>
              <a:rPr lang="en-US" sz="5400" dirty="0" smtClean="0"/>
              <a:t>. </a:t>
            </a:r>
            <a:r>
              <a:rPr lang="bg-BG" sz="5400" dirty="0"/>
              <a:t>Типове за знак и низ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 от символи</a:t>
            </a:r>
            <a:r>
              <a:rPr lang="en-US" dirty="0" smtClean="0"/>
              <a:t> – </a:t>
            </a:r>
            <a:r>
              <a:rPr lang="bg-BG" dirty="0" smtClean="0"/>
              <a:t>низове</a:t>
            </a:r>
            <a:r>
              <a:rPr lang="en-US" dirty="0" smtClean="0"/>
              <a:t>,</a:t>
            </a:r>
            <a:r>
              <a:rPr lang="bg-BG" dirty="0" smtClean="0"/>
              <a:t> завършващи с </a:t>
            </a:r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 smtClean="0"/>
              <a:t>На ниско ниво литералът за низ се представя като масив от символи</a:t>
            </a:r>
            <a:r>
              <a:rPr lang="en-US" dirty="0" smtClean="0"/>
              <a:t> (</a:t>
            </a:r>
            <a:r>
              <a:rPr lang="bg-BG" dirty="0" smtClean="0"/>
              <a:t>за масиви ще говорим в следваща лекция по-подробно</a:t>
            </a:r>
            <a:r>
              <a:rPr lang="en-US" dirty="0" smtClean="0"/>
              <a:t>).</a:t>
            </a:r>
            <a:endParaRPr lang="bg-BG" dirty="0" smtClean="0"/>
          </a:p>
          <a:p>
            <a:r>
              <a:rPr lang="bg-BG" dirty="0" smtClean="0"/>
              <a:t>Може да създадем променлива за такъв низ по следния примерен начин: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name[10]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Станислав"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name </a:t>
            </a:r>
            <a:r>
              <a:rPr lang="bg-BG" dirty="0"/>
              <a:t>е името на </a:t>
            </a:r>
            <a:r>
              <a:rPr lang="bg-BG" dirty="0" smtClean="0"/>
              <a:t>променливата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след </a:t>
            </a:r>
            <a:r>
              <a:rPr lang="bg-BG" dirty="0"/>
              <a:t>името задаваме в квадратни скоби максималният брой символи, които </a:t>
            </a:r>
            <a:r>
              <a:rPr lang="bg-BG" dirty="0" smtClean="0"/>
              <a:t>очакваме да се записват в низа;</a:t>
            </a:r>
          </a:p>
          <a:p>
            <a:pPr lvl="1"/>
            <a:r>
              <a:rPr lang="bg-BG" dirty="0"/>
              <a:t>в максималния брой се предвижда място за символа за край '</a:t>
            </a:r>
            <a:r>
              <a:rPr lang="en-US" dirty="0"/>
              <a:t>\0</a:t>
            </a:r>
            <a:r>
              <a:rPr lang="bg-BG" dirty="0"/>
              <a:t>', с който се идентифицира края на </a:t>
            </a:r>
            <a:r>
              <a:rPr lang="bg-BG" dirty="0" smtClean="0"/>
              <a:t>низа.</a:t>
            </a:r>
          </a:p>
          <a:p>
            <a:pPr lvl="1"/>
            <a:r>
              <a:rPr lang="bg-BG" dirty="0" smtClean="0"/>
              <a:t>само при декларацията, с оператор „=“ може да се задава стойност на низа, като последващо задаване на нова стойност се извършва чрез функция (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bg-BG" dirty="0" smtClean="0"/>
              <a:t>но не и с „=“).</a:t>
            </a:r>
            <a:endParaRPr lang="bg-BG" dirty="0"/>
          </a:p>
          <a:p>
            <a:pPr lvl="1"/>
            <a:r>
              <a:rPr lang="bg-BG" dirty="0" smtClean="0"/>
              <a:t>ако символите на инициализиращия литерал са по-малко от максималния брой, в низа остават свободни елементи, ако са повече - може да възникнат проблеми при изпълнение на програмата (при по старите версии на компилаторите);</a:t>
            </a:r>
          </a:p>
        </p:txBody>
      </p:sp>
    </p:spTree>
    <p:extLst>
      <p:ext uri="{BB962C8B-B14F-4D97-AF65-F5344CB8AC3E}">
        <p14:creationId xmlns:p14="http://schemas.microsoft.com/office/powerpoint/2010/main" val="619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char[] </a:t>
            </a:r>
            <a:r>
              <a:rPr lang="bg-BG" dirty="0" smtClean="0"/>
              <a:t>и </a:t>
            </a:r>
            <a:r>
              <a:rPr lang="en-US" dirty="0" smtClean="0"/>
              <a:t>string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Работата с низове от тип </a:t>
            </a:r>
            <a:r>
              <a:rPr lang="en-US" dirty="0" smtClean="0"/>
              <a:t>string </a:t>
            </a:r>
            <a:r>
              <a:rPr lang="bg-BG" dirty="0" smtClean="0"/>
              <a:t>е по-лесна, а с </a:t>
            </a:r>
            <a:r>
              <a:rPr lang="en-US" dirty="0" smtClean="0"/>
              <a:t>char[] – </a:t>
            </a:r>
            <a:r>
              <a:rPr lang="bg-BG" dirty="0" smtClean="0"/>
              <a:t>по-трудна:</a:t>
            </a:r>
          </a:p>
          <a:p>
            <a:pPr lvl="1"/>
            <a:r>
              <a:rPr lang="bg-BG" dirty="0" smtClean="0"/>
              <a:t>при </a:t>
            </a:r>
            <a:r>
              <a:rPr lang="en-US" dirty="0" smtClean="0"/>
              <a:t>char[] </a:t>
            </a:r>
            <a:r>
              <a:rPr lang="bg-BG" dirty="0" smtClean="0"/>
              <a:t>има ограничения в размера, които се задават като константа (напр., </a:t>
            </a:r>
            <a:r>
              <a:rPr lang="en-US" dirty="0" smtClean="0"/>
              <a:t>char[10]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а при </a:t>
            </a:r>
            <a:r>
              <a:rPr lang="en-US" dirty="0" smtClean="0"/>
              <a:t>string </a:t>
            </a:r>
            <a:r>
              <a:rPr lang="bg-BG" dirty="0" smtClean="0"/>
              <a:t>може динамично да се променя броят на символите;</a:t>
            </a:r>
          </a:p>
          <a:p>
            <a:pPr lvl="1"/>
            <a:r>
              <a:rPr lang="bg-BG" dirty="0" smtClean="0"/>
              <a:t>Работата с низове от тип </a:t>
            </a:r>
            <a:r>
              <a:rPr lang="en-US" dirty="0" smtClean="0"/>
              <a:t>char[]</a:t>
            </a:r>
            <a:r>
              <a:rPr lang="bg-BG" dirty="0" smtClean="0"/>
              <a:t> става чрез функции, а със </a:t>
            </a:r>
            <a:r>
              <a:rPr lang="en-US" dirty="0" smtClean="0"/>
              <a:t>string </a:t>
            </a:r>
            <a:r>
              <a:rPr lang="bg-BG" dirty="0" smtClean="0"/>
              <a:t>се работи почти както с променливи от примитивен тип.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Някои ЕП (</a:t>
            </a:r>
            <a:r>
              <a:rPr lang="en-US" dirty="0" smtClean="0"/>
              <a:t>Java</a:t>
            </a:r>
            <a:r>
              <a:rPr lang="bg-BG" dirty="0" smtClean="0"/>
              <a:t>) използват като базова кодировка </a:t>
            </a:r>
            <a:r>
              <a:rPr lang="en-US" dirty="0" smtClean="0"/>
              <a:t>UTF-8</a:t>
            </a:r>
            <a:r>
              <a:rPr lang="bg-BG" dirty="0"/>
              <a:t> (имат късмета да са създадени </a:t>
            </a:r>
            <a:r>
              <a:rPr lang="bg-BG" dirty="0" smtClean="0"/>
              <a:t>по-късно) и нямат усложнения с използването на символи от различни ЕЕ</a:t>
            </a:r>
            <a:r>
              <a:rPr lang="en-US" dirty="0" smtClean="0"/>
              <a:t>. </a:t>
            </a:r>
            <a:r>
              <a:rPr lang="bg-BG" dirty="0" smtClean="0"/>
              <a:t>Типът </a:t>
            </a:r>
            <a:r>
              <a:rPr lang="en-US" dirty="0" smtClean="0"/>
              <a:t>char </a:t>
            </a:r>
            <a:r>
              <a:rPr lang="bg-BG" dirty="0" smtClean="0"/>
              <a:t>при тях е с дължина 2 байта и представят директно </a:t>
            </a:r>
            <a:r>
              <a:rPr lang="en-US" dirty="0" smtClean="0"/>
              <a:t>UNICODE </a:t>
            </a:r>
            <a:r>
              <a:rPr lang="bg-BG" dirty="0" smtClean="0"/>
              <a:t>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32428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char[] </a:t>
            </a:r>
            <a:r>
              <a:rPr lang="bg-BG" dirty="0" smtClean="0"/>
              <a:t>и </a:t>
            </a:r>
            <a:r>
              <a:rPr lang="en-US" dirty="0" smtClean="0"/>
              <a:t>string</a:t>
            </a:r>
            <a:r>
              <a:rPr lang="bg-BG" dirty="0" smtClean="0"/>
              <a:t>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стандартна функция за задаване на локализация на български език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Андрей"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Иванов"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name[10]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Станислав"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конкатенация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"Трите име: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fullName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конкатенация с оператор +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Име:"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 не може да се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конкатенира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+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89" y="1482360"/>
            <a:ext cx="5955555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типа </a:t>
            </a:r>
            <a:r>
              <a:rPr lang="en-US" dirty="0" smtClean="0"/>
              <a:t>char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Един </a:t>
            </a:r>
            <a:r>
              <a:rPr lang="en-US" dirty="0" smtClean="0"/>
              <a:t>ASCII </a:t>
            </a:r>
            <a:r>
              <a:rPr lang="bg-BG" dirty="0" smtClean="0"/>
              <a:t>символ </a:t>
            </a:r>
            <a:r>
              <a:rPr lang="bg-BG" dirty="0"/>
              <a:t>от тип </a:t>
            </a:r>
            <a:r>
              <a:rPr lang="en-US" dirty="0"/>
              <a:t>char </a:t>
            </a:r>
            <a:r>
              <a:rPr lang="bg-BG" dirty="0"/>
              <a:t>се записва в 1 байт (8 </a:t>
            </a:r>
            <a:r>
              <a:rPr lang="bg-BG" dirty="0" smtClean="0"/>
              <a:t>бита)</a:t>
            </a:r>
            <a:r>
              <a:rPr lang="en-US" dirty="0" smtClean="0"/>
              <a:t>;</a:t>
            </a:r>
          </a:p>
          <a:p>
            <a:r>
              <a:rPr lang="bg-BG" dirty="0" smtClean="0"/>
              <a:t>Базовите </a:t>
            </a:r>
            <a:r>
              <a:rPr lang="en-US" dirty="0"/>
              <a:t>ASCII </a:t>
            </a:r>
            <a:r>
              <a:rPr lang="bg-BG" dirty="0" smtClean="0"/>
              <a:t>символи са с номера от 0 до 127, т.е. за представянето им се използват само 7 бита (</a:t>
            </a: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 smtClean="0"/>
              <a:t>=128</a:t>
            </a:r>
            <a:r>
              <a:rPr lang="bg-BG" dirty="0" smtClean="0"/>
              <a:t>).</a:t>
            </a:r>
            <a:endParaRPr lang="en-US" dirty="0" smtClean="0"/>
          </a:p>
          <a:p>
            <a:r>
              <a:rPr lang="en-US" dirty="0"/>
              <a:t>ASCII </a:t>
            </a:r>
            <a:r>
              <a:rPr lang="bg-BG" dirty="0" smtClean="0"/>
              <a:t>символите може да се представят в апострофи или да се задават чрез съответните им цифрови кодове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 = 100;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ASCII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кода на '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d' e 100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отпечатва се b - 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отпечатват се кодовете </a:t>
            </a:r>
            <a:r>
              <a:rPr lang="bg-B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символите 98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- 100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типа </a:t>
            </a:r>
            <a:r>
              <a:rPr lang="en-US" dirty="0" smtClean="0"/>
              <a:t>char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Възможността за записване на символи на различни езици (в </a:t>
            </a:r>
            <a:r>
              <a:rPr lang="en-US" dirty="0" smtClean="0"/>
              <a:t>UNICODE</a:t>
            </a:r>
            <a:r>
              <a:rPr lang="bg-BG" dirty="0" smtClean="0"/>
              <a:t>) е добавена във версия </a:t>
            </a:r>
            <a:r>
              <a:rPr lang="en-US" dirty="0" smtClean="0"/>
              <a:t>C</a:t>
            </a:r>
            <a:r>
              <a:rPr lang="bg-BG" dirty="0" smtClean="0"/>
              <a:t>++11;</a:t>
            </a:r>
          </a:p>
          <a:p>
            <a:r>
              <a:rPr lang="bg-BG" dirty="0" smtClean="0"/>
              <a:t>При това всеки символ се представя чрез няколко байта – като масив </a:t>
            </a:r>
            <a:r>
              <a:rPr lang="en-US" dirty="0" smtClean="0"/>
              <a:t>char[]</a:t>
            </a:r>
            <a:r>
              <a:rPr lang="bg-BG" dirty="0"/>
              <a:t> </a:t>
            </a:r>
            <a:r>
              <a:rPr lang="bg-BG" dirty="0" smtClean="0"/>
              <a:t>(многоезичният низ е масив от масиви). Добавени са и други типове за работа с </a:t>
            </a:r>
            <a:r>
              <a:rPr lang="en-US" dirty="0" smtClean="0"/>
              <a:t>UTF-16</a:t>
            </a:r>
            <a:r>
              <a:rPr lang="bg-BG" dirty="0" smtClean="0"/>
              <a:t> и </a:t>
            </a:r>
            <a:r>
              <a:rPr lang="en-US" dirty="0" smtClean="0"/>
              <a:t>UTF-32</a:t>
            </a:r>
            <a:r>
              <a:rPr lang="bg-BG" dirty="0" smtClean="0"/>
              <a:t> символи:</a:t>
            </a:r>
          </a:p>
          <a:p>
            <a:pPr lvl="1"/>
            <a:r>
              <a:rPr lang="bg-BG" dirty="0" smtClean="0"/>
              <a:t>с </a:t>
            </a:r>
            <a:r>
              <a:rPr lang="en-US" dirty="0" smtClean="0"/>
              <a:t>char[]</a:t>
            </a:r>
            <a:r>
              <a:rPr lang="bg-BG" dirty="0" smtClean="0"/>
              <a:t> се представят </a:t>
            </a:r>
            <a:r>
              <a:rPr lang="en-US" dirty="0" smtClean="0"/>
              <a:t>UTF-8 </a:t>
            </a:r>
            <a:r>
              <a:rPr lang="bg-BG" dirty="0" smtClean="0"/>
              <a:t>символи (променлив брой байтове);</a:t>
            </a:r>
          </a:p>
          <a:p>
            <a:pPr lvl="1"/>
            <a:r>
              <a:rPr lang="en-US" dirty="0" smtClean="0"/>
              <a:t>char16_t</a:t>
            </a:r>
            <a:r>
              <a:rPr lang="en-US" dirty="0"/>
              <a:t>[]</a:t>
            </a:r>
            <a:r>
              <a:rPr lang="bg-BG" dirty="0"/>
              <a:t> – </a:t>
            </a:r>
            <a:r>
              <a:rPr lang="en-US" dirty="0" smtClean="0"/>
              <a:t>UTF-16 (2 </a:t>
            </a:r>
            <a:r>
              <a:rPr lang="bg-BG" dirty="0" smtClean="0"/>
              <a:t>байта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char32_t</a:t>
            </a:r>
            <a:r>
              <a:rPr lang="en-US" dirty="0"/>
              <a:t>[]</a:t>
            </a:r>
            <a:r>
              <a:rPr lang="bg-BG" dirty="0"/>
              <a:t> – </a:t>
            </a:r>
            <a:r>
              <a:rPr lang="en-US" dirty="0" smtClean="0"/>
              <a:t>UTF-32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4</a:t>
            </a:r>
            <a:r>
              <a:rPr lang="en-US" dirty="0" smtClean="0"/>
              <a:t> </a:t>
            </a:r>
            <a:r>
              <a:rPr lang="bg-BG" dirty="0"/>
              <a:t>байта</a:t>
            </a:r>
            <a:r>
              <a:rPr lang="en-US" dirty="0" smtClean="0"/>
              <a:t>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2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char </a:t>
            </a:r>
            <a:r>
              <a:rPr lang="bg-BG" dirty="0" smtClean="0"/>
              <a:t>за работа с числа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променливи от тип </a:t>
            </a:r>
            <a:r>
              <a:rPr lang="en-US" dirty="0" smtClean="0"/>
              <a:t>char </a:t>
            </a:r>
            <a:r>
              <a:rPr lang="bg-BG" dirty="0" smtClean="0"/>
              <a:t>може да записваме числа (както видяхме).</a:t>
            </a:r>
          </a:p>
          <a:p>
            <a:r>
              <a:rPr lang="bg-BG" dirty="0" smtClean="0"/>
              <a:t>дефиниционната </a:t>
            </a:r>
            <a:r>
              <a:rPr lang="bg-BG" dirty="0" smtClean="0"/>
              <a:t>област на типа </a:t>
            </a:r>
            <a:r>
              <a:rPr lang="en-US" dirty="0" smtClean="0"/>
              <a:t>char e [-128, 127];</a:t>
            </a:r>
            <a:endParaRPr lang="bg-BG" dirty="0"/>
          </a:p>
          <a:p>
            <a:r>
              <a:rPr lang="bg-BG" dirty="0" smtClean="0"/>
              <a:t>т.е. за променливи от тип </a:t>
            </a:r>
            <a:r>
              <a:rPr lang="en-US" dirty="0" smtClean="0"/>
              <a:t>char </a:t>
            </a:r>
            <a:r>
              <a:rPr lang="bg-BG" dirty="0" smtClean="0"/>
              <a:t>може да задаваме числа със знак + или -;</a:t>
            </a:r>
          </a:p>
          <a:p>
            <a:r>
              <a:rPr lang="bg-BG" dirty="0" smtClean="0"/>
              <a:t>в паметта, знакът при целочислените числа се определя (обикновено) от първия (старши) бит:</a:t>
            </a:r>
          </a:p>
          <a:p>
            <a:pPr lvl="1"/>
            <a:r>
              <a:rPr lang="bg-BG" dirty="0" smtClean="0"/>
              <a:t>0 – положително число;</a:t>
            </a:r>
          </a:p>
          <a:p>
            <a:pPr lvl="1"/>
            <a:r>
              <a:rPr lang="bg-BG" dirty="0" smtClean="0"/>
              <a:t>1 – отрицателно число;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7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Побитово</a:t>
            </a:r>
            <a:r>
              <a:rPr lang="bg-BG" dirty="0" smtClean="0"/>
              <a:t> представяне на числа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"-2 --&gt;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&lt;8&gt;(-2)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&lt;8&gt;(-1)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0 --&gt;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&lt;8&gt;(0)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1 --&gt;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&lt;8&gt;(1)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2 --&gt;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&lt;8&gt;(2)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29" y="1879794"/>
            <a:ext cx="5815873" cy="15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числа с </a:t>
            </a:r>
            <a:r>
              <a:rPr lang="en-US" dirty="0" smtClean="0"/>
              <a:t>char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 помощта на ключови думи на езика </a:t>
            </a:r>
            <a:r>
              <a:rPr lang="en-US" dirty="0" smtClean="0"/>
              <a:t>C++ с</a:t>
            </a:r>
            <a:r>
              <a:rPr lang="bg-BG" dirty="0" smtClean="0"/>
              <a:t>е указва дали числовите типове са със знак или без знак</a:t>
            </a:r>
          </a:p>
          <a:p>
            <a:r>
              <a:rPr lang="en-US" dirty="0" smtClean="0"/>
              <a:t>[signed] char:</a:t>
            </a:r>
          </a:p>
          <a:p>
            <a:pPr lvl="1"/>
            <a:r>
              <a:rPr lang="en-US" dirty="0" smtClean="0"/>
              <a:t>8 </a:t>
            </a:r>
            <a:r>
              <a:rPr lang="bg-BG" dirty="0" smtClean="0"/>
              <a:t>битови числа със знак в интервал </a:t>
            </a:r>
            <a:r>
              <a:rPr lang="en-US" dirty="0" smtClean="0"/>
              <a:t>[-128, 127]</a:t>
            </a:r>
            <a:r>
              <a:rPr lang="bg-BG" dirty="0" smtClean="0"/>
              <a:t> = </a:t>
            </a:r>
            <a:r>
              <a:rPr lang="en-US" dirty="0" smtClean="0"/>
              <a:t>[-</a:t>
            </a: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-1]</a:t>
            </a:r>
            <a:r>
              <a:rPr lang="bg-BG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signed </a:t>
            </a:r>
            <a:r>
              <a:rPr lang="bg-BG" dirty="0" smtClean="0"/>
              <a:t>се</a:t>
            </a:r>
            <a:r>
              <a:rPr lang="en-US" dirty="0" smtClean="0"/>
              <a:t> </a:t>
            </a:r>
            <a:r>
              <a:rPr lang="bg-BG" dirty="0" smtClean="0"/>
              <a:t>задава по подразбиране;</a:t>
            </a:r>
            <a:endParaRPr lang="en-US" dirty="0" smtClean="0"/>
          </a:p>
          <a:p>
            <a:pPr lvl="1"/>
            <a:r>
              <a:rPr lang="bg-BG" dirty="0" smtClean="0"/>
              <a:t>първият бит определя знака (1-минус, 0-плюс);</a:t>
            </a:r>
          </a:p>
          <a:p>
            <a:r>
              <a:rPr lang="en-US" dirty="0" smtClean="0"/>
              <a:t>unsigned char:</a:t>
            </a:r>
          </a:p>
          <a:p>
            <a:pPr lvl="1"/>
            <a:r>
              <a:rPr lang="en-US" dirty="0"/>
              <a:t>8 </a:t>
            </a:r>
            <a:r>
              <a:rPr lang="bg-BG" dirty="0"/>
              <a:t>битови </a:t>
            </a:r>
            <a:r>
              <a:rPr lang="bg-BG" dirty="0" smtClean="0"/>
              <a:t>числа без знак </a:t>
            </a:r>
            <a:r>
              <a:rPr lang="bg-BG" dirty="0"/>
              <a:t>в </a:t>
            </a:r>
            <a:r>
              <a:rPr lang="bg-BG" dirty="0" smtClean="0"/>
              <a:t>интервал </a:t>
            </a:r>
            <a:r>
              <a:rPr lang="en-US" dirty="0" smtClean="0"/>
              <a:t>[</a:t>
            </a:r>
            <a:r>
              <a:rPr lang="bg-BG" dirty="0" smtClean="0"/>
              <a:t>0</a:t>
            </a:r>
            <a:r>
              <a:rPr lang="en-US" dirty="0" smtClean="0"/>
              <a:t>, </a:t>
            </a:r>
            <a:r>
              <a:rPr lang="bg-BG" dirty="0" smtClean="0"/>
              <a:t>255</a:t>
            </a:r>
            <a:r>
              <a:rPr lang="en-US" dirty="0" smtClean="0"/>
              <a:t>]=[0, 2</a:t>
            </a:r>
            <a:r>
              <a:rPr lang="en-US" baseline="30000" dirty="0" smtClean="0"/>
              <a:t>8</a:t>
            </a:r>
            <a:r>
              <a:rPr lang="en-US" dirty="0" smtClean="0"/>
              <a:t>-1]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няма бит за знак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6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Някои операции за символи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Символите имат числови представяния в кодовите таблици.</a:t>
            </a:r>
          </a:p>
          <a:p>
            <a:r>
              <a:rPr lang="bg-BG" dirty="0" smtClean="0"/>
              <a:t>Буквите от ЕЕ в кодовите таблици са подредени лексикографски – по азбучен ред – „АБВГДЕ...“, после малки букви „</a:t>
            </a:r>
            <a:r>
              <a:rPr lang="bg-BG" dirty="0" err="1" smtClean="0"/>
              <a:t>абвгде</a:t>
            </a:r>
            <a:r>
              <a:rPr lang="bg-BG" dirty="0" smtClean="0"/>
              <a:t>…“</a:t>
            </a:r>
          </a:p>
          <a:p>
            <a:r>
              <a:rPr lang="bg-BG" dirty="0" smtClean="0"/>
              <a:t>Може да се извършват различни </a:t>
            </a:r>
            <a:r>
              <a:rPr lang="bg-BG" b="1" dirty="0" smtClean="0"/>
              <a:t>действия</a:t>
            </a:r>
            <a:r>
              <a:rPr lang="bg-BG" dirty="0" smtClean="0"/>
              <a:t> върху символите </a:t>
            </a:r>
            <a:r>
              <a:rPr lang="bg-BG" b="1" dirty="0" smtClean="0"/>
              <a:t>чрез съответните им числови представяния</a:t>
            </a:r>
            <a:r>
              <a:rPr lang="bg-BG" dirty="0" smtClean="0"/>
              <a:t> (в кодовите таблици);</a:t>
            </a:r>
          </a:p>
          <a:p>
            <a:pPr lvl="1"/>
            <a:r>
              <a:rPr lang="bg-BG" b="1" i="1" dirty="0" smtClean="0"/>
              <a:t>сравнения</a:t>
            </a:r>
            <a:r>
              <a:rPr lang="bg-BG" dirty="0" smtClean="0"/>
              <a:t> – с оператори за сравнение (&lt;, &gt;, &lt;=, &gt;=, ==, !=), които ще разгледаме в следваща лекция;</a:t>
            </a:r>
          </a:p>
          <a:p>
            <a:pPr lvl="1"/>
            <a:r>
              <a:rPr lang="bg-BG" b="1" i="1" dirty="0" smtClean="0"/>
              <a:t>аритметични операции </a:t>
            </a:r>
            <a:r>
              <a:rPr lang="bg-BG" dirty="0" smtClean="0"/>
              <a:t>– само операторът –(</a:t>
            </a:r>
            <a:r>
              <a:rPr lang="bg-BG" smtClean="0"/>
              <a:t>минус) (и + донякъде) </a:t>
            </a:r>
            <a:r>
              <a:rPr lang="bg-BG" dirty="0" smtClean="0"/>
              <a:t>имат смисъл – </a:t>
            </a:r>
            <a:r>
              <a:rPr lang="bg-BG" smtClean="0"/>
              <a:t>с минус може </a:t>
            </a:r>
            <a:r>
              <a:rPr lang="bg-BG" dirty="0" smtClean="0"/>
              <a:t>да се определи близостта на символите (в кодовата таблица);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76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Операции върху низове</a:t>
            </a:r>
            <a:r>
              <a:rPr lang="en-US" dirty="0" smtClean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Тъй като с низовете от тип </a:t>
            </a:r>
            <a:r>
              <a:rPr lang="en-US" dirty="0" smtClean="0"/>
              <a:t>char[] </a:t>
            </a:r>
            <a:r>
              <a:rPr lang="bg-BG" dirty="0" smtClean="0"/>
              <a:t>се работи по-трудно, ние ще работим основно с тип </a:t>
            </a:r>
            <a:r>
              <a:rPr lang="en-US" dirty="0" smtClean="0"/>
              <a:t>string.</a:t>
            </a:r>
            <a:endParaRPr lang="bg-BG" dirty="0"/>
          </a:p>
          <a:p>
            <a:r>
              <a:rPr lang="bg-BG" dirty="0" smtClean="0"/>
              <a:t>В езика </a:t>
            </a:r>
            <a:r>
              <a:rPr lang="en-US" dirty="0" smtClean="0"/>
              <a:t>C </a:t>
            </a:r>
            <a:r>
              <a:rPr lang="bg-BG" dirty="0" smtClean="0"/>
              <a:t>се използват само низове от тип </a:t>
            </a:r>
            <a:r>
              <a:rPr lang="en-US" dirty="0" smtClean="0"/>
              <a:t>char[], </a:t>
            </a:r>
            <a:r>
              <a:rPr lang="bg-BG" dirty="0" smtClean="0"/>
              <a:t>тъй като няма обектно-ориентирани възможности.</a:t>
            </a:r>
          </a:p>
          <a:p>
            <a:r>
              <a:rPr lang="bg-BG" b="1" dirty="0" smtClean="0"/>
              <a:t>Някои основни операции </a:t>
            </a:r>
            <a:r>
              <a:rPr lang="bg-BG" dirty="0" smtClean="0"/>
              <a:t>върху низове от тип </a:t>
            </a:r>
            <a:r>
              <a:rPr lang="en-US" dirty="0" smtClean="0"/>
              <a:t>string</a:t>
            </a:r>
            <a:r>
              <a:rPr lang="bg-BG" dirty="0" smtClean="0"/>
              <a:t> са:</a:t>
            </a:r>
          </a:p>
          <a:p>
            <a:pPr lvl="1"/>
            <a:r>
              <a:rPr lang="bg-BG" b="1" i="1" dirty="0"/>
              <a:t>сравнения</a:t>
            </a:r>
            <a:r>
              <a:rPr lang="bg-BG" dirty="0"/>
              <a:t> – с оператори за сравнение, сравнението се извършва лексикографски: сравняват се символ по символ</a:t>
            </a:r>
            <a:r>
              <a:rPr lang="en-US" dirty="0"/>
              <a:t> (</a:t>
            </a:r>
            <a:r>
              <a:rPr lang="bg-BG" dirty="0"/>
              <a:t>от ляво надясно</a:t>
            </a:r>
            <a:r>
              <a:rPr lang="en-US" dirty="0"/>
              <a:t>)</a:t>
            </a:r>
            <a:r>
              <a:rPr lang="bg-BG" dirty="0"/>
              <a:t>, докато се уточни резултата от сравнението</a:t>
            </a: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"abd"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– при третите символи се разбира резултата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"abd"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0 - при третите символи се разбира резултата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"abcde"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1 - при четвъртите символи се разбира резултата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"bcd"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1 - при първите символи се разбира </a:t>
            </a:r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резултата</a:t>
            </a:r>
            <a:r>
              <a:rPr lang="bg-BG" dirty="0"/>
              <a:t>	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946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Типове и литерали за знаци и низове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 smtClean="0"/>
              <a:t>Ескейп</a:t>
            </a:r>
            <a:r>
              <a:rPr lang="bg-BG" dirty="0" smtClean="0"/>
              <a:t>-последователности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Основни </a:t>
            </a:r>
            <a:r>
              <a:rPr lang="bg-BG" dirty="0"/>
              <a:t>оператори при работа със </a:t>
            </a:r>
            <a:r>
              <a:rPr lang="bg-BG" dirty="0" smtClean="0"/>
              <a:t>знаци…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…и </a:t>
            </a:r>
            <a:r>
              <a:rPr lang="bg-BG" dirty="0"/>
              <a:t>низове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Операции върху низове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bg-BG" b="1" i="1" dirty="0"/>
              <a:t>конкатенация (слепване на низове)</a:t>
            </a:r>
            <a:r>
              <a:rPr lang="bg-BG" dirty="0"/>
              <a:t> – извършва с оператор за конкатенация - +</a:t>
            </a:r>
          </a:p>
          <a:p>
            <a:pPr marL="457200" lvl="1" indent="0">
              <a:buNone/>
            </a:pPr>
            <a:r>
              <a:rPr lang="bg-BG" dirty="0"/>
              <a:t>	</a:t>
            </a:r>
            <a:r>
              <a:rPr lang="en-US" sz="2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низ1"</a:t>
            </a:r>
            <a:r>
              <a:rPr lang="bg-BG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низ2"</a:t>
            </a:r>
            <a:r>
              <a:rPr lang="bg-BG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23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(s1</a:t>
            </a:r>
            <a:r>
              <a:rPr lang="ru-RU" sz="23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s2) </a:t>
            </a:r>
            <a:r>
              <a:rPr lang="ru-RU" sz="23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2300" dirty="0"/>
          </a:p>
          <a:p>
            <a:pPr lvl="2"/>
            <a:r>
              <a:rPr lang="bg-BG" dirty="0"/>
              <a:t>В резултат се образува нов низ ("низ1низ2" в примера), при който вторият низ се прилепва към края на първия;</a:t>
            </a:r>
            <a:endParaRPr lang="en-US" dirty="0"/>
          </a:p>
          <a:p>
            <a:pPr lvl="2"/>
            <a:r>
              <a:rPr lang="bg-BG" dirty="0"/>
              <a:t>Не може да се конкатенират литерали за низ</a:t>
            </a:r>
          </a:p>
          <a:p>
            <a:pPr marL="914400" lvl="2" indent="0">
              <a:buNone/>
            </a:pPr>
            <a:r>
              <a:rPr lang="bg-BG" dirty="0">
                <a:highlight>
                  <a:srgbClr val="FFFFFF"/>
                </a:highlight>
              </a:rPr>
              <a:t>	</a:t>
            </a:r>
            <a:r>
              <a:rPr lang="en-US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низ1"</a:t>
            </a:r>
            <a:r>
              <a:rPr lang="bg-BG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bg-BG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низ2"</a:t>
            </a:r>
          </a:p>
          <a:p>
            <a:pPr lvl="2"/>
            <a:r>
              <a:rPr lang="bg-BG" dirty="0"/>
              <a:t>Може да се конкатенира променлива от тип </a:t>
            </a:r>
            <a:r>
              <a:rPr lang="en-US" dirty="0"/>
              <a:t>string </a:t>
            </a:r>
            <a:r>
              <a:rPr lang="bg-BG" dirty="0"/>
              <a:t>с литерал за низ (защото е предефиниран оператора</a:t>
            </a:r>
            <a:r>
              <a:rPr lang="bg-BG" dirty="0" smtClean="0"/>
              <a:t>) </a:t>
            </a:r>
          </a:p>
          <a:p>
            <a:pPr marL="914400" lvl="2" indent="0">
              <a:buNone/>
            </a:pP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низ"</a:t>
            </a:r>
          </a:p>
          <a:p>
            <a:pPr marL="914400" lvl="2" indent="0">
              <a:buNone/>
            </a:pPr>
            <a:r>
              <a:rPr lang="bg-BG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низ"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bg-BG" dirty="0"/>
              <a:t>Може да се конкатенира променлива от тип </a:t>
            </a:r>
            <a:r>
              <a:rPr lang="en-US" dirty="0"/>
              <a:t>string </a:t>
            </a:r>
            <a:r>
              <a:rPr lang="bg-BG" dirty="0"/>
              <a:t>с </a:t>
            </a:r>
            <a:r>
              <a:rPr lang="bg-BG" dirty="0" smtClean="0"/>
              <a:t>число, което е преобразувано до низ с помощта на функцията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r>
              <a:rPr lang="en-US" dirty="0" smtClean="0"/>
              <a:t>(</a:t>
            </a:r>
            <a:r>
              <a:rPr lang="bg-BG" dirty="0" smtClean="0"/>
              <a:t>&lt;</a:t>
            </a:r>
            <a:r>
              <a:rPr lang="bg-BG" smtClean="0"/>
              <a:t>числова_величина&gt;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bg-BG" dirty="0"/>
          </a:p>
          <a:p>
            <a:pPr marL="914400" lvl="2" indent="0">
              <a:buNone/>
            </a:pP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bg-BG" b="1" i="1" dirty="0" smtClean="0"/>
          </a:p>
          <a:p>
            <a:pPr marL="228600" lvl="2">
              <a:spcBef>
                <a:spcPts val="1000"/>
              </a:spcBef>
            </a:pPr>
            <a:r>
              <a:rPr lang="ru-RU" sz="2800" dirty="0" smtClean="0"/>
              <a:t>Ще </a:t>
            </a:r>
            <a:r>
              <a:rPr lang="ru-RU" sz="2800" dirty="0"/>
              <a:t>разгледаме е следваща лекции алгоритми върху </a:t>
            </a:r>
            <a:r>
              <a:rPr lang="ru-RU" sz="2800" dirty="0" smtClean="0"/>
              <a:t>низове.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639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 за знак 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84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По подразбиране с тип </a:t>
            </a:r>
            <a:r>
              <a:rPr lang="bg-BG" dirty="0" err="1" smtClean="0"/>
              <a:t>char</a:t>
            </a:r>
            <a:r>
              <a:rPr lang="bg-BG" dirty="0" smtClean="0"/>
              <a:t> се представят символи </a:t>
            </a:r>
            <a:r>
              <a:rPr lang="bg-BG" dirty="0"/>
              <a:t>от </a:t>
            </a:r>
            <a:r>
              <a:rPr lang="en-US" dirty="0" smtClean="0"/>
              <a:t>ASCII</a:t>
            </a:r>
            <a:r>
              <a:rPr lang="bg-BG" dirty="0" smtClean="0"/>
              <a:t> кодовата таблица. </a:t>
            </a:r>
          </a:p>
          <a:p>
            <a:r>
              <a:rPr lang="bg-BG" dirty="0" smtClean="0"/>
              <a:t>Символите </a:t>
            </a:r>
            <a:r>
              <a:rPr lang="bg-BG" dirty="0"/>
              <a:t>се използват и като </a:t>
            </a:r>
            <a:r>
              <a:rPr lang="bg-BG" dirty="0" smtClean="0"/>
              <a:t>елементи на низове (от </a:t>
            </a:r>
            <a:r>
              <a:rPr lang="bg-BG" dirty="0"/>
              <a:t>тип </a:t>
            </a:r>
            <a:r>
              <a:rPr lang="en-US" dirty="0" smtClean="0"/>
              <a:t>string</a:t>
            </a:r>
            <a:r>
              <a:rPr lang="bg-BG" dirty="0" smtClean="0"/>
              <a:t>).</a:t>
            </a:r>
          </a:p>
          <a:p>
            <a:r>
              <a:rPr lang="bg-BG" dirty="0" smtClean="0"/>
              <a:t>С функцията </a:t>
            </a:r>
            <a:r>
              <a:rPr lang="en-US" b="1" dirty="0" err="1" smtClean="0"/>
              <a:t>setlocale</a:t>
            </a:r>
            <a:r>
              <a:rPr lang="en-US" b="1" dirty="0" smtClean="0"/>
              <a:t>(</a:t>
            </a:r>
            <a:r>
              <a:rPr lang="bg-BG" b="1" dirty="0" smtClean="0"/>
              <a:t>&lt;</a:t>
            </a:r>
            <a:r>
              <a:rPr lang="bg-BG" b="1" dirty="0" err="1" smtClean="0"/>
              <a:t>константа_за_категория</a:t>
            </a:r>
            <a:r>
              <a:rPr lang="bg-BG" b="1" dirty="0"/>
              <a:t>&gt;</a:t>
            </a:r>
            <a:r>
              <a:rPr lang="en-US" b="1" dirty="0" smtClean="0"/>
              <a:t>, </a:t>
            </a:r>
            <a:r>
              <a:rPr lang="bg-BG" b="1" dirty="0" smtClean="0"/>
              <a:t>&lt;</a:t>
            </a:r>
            <a:r>
              <a:rPr lang="bg-BG" b="1" dirty="0" err="1" smtClean="0"/>
              <a:t>констата_за_локализация</a:t>
            </a:r>
            <a:r>
              <a:rPr lang="bg-BG" b="1" dirty="0" smtClean="0"/>
              <a:t>&gt;</a:t>
            </a:r>
            <a:r>
              <a:rPr lang="en-US" b="1" dirty="0" smtClean="0"/>
              <a:t>)</a:t>
            </a:r>
            <a:r>
              <a:rPr lang="bg-BG" b="1" dirty="0" smtClean="0"/>
              <a:t> от библиотеката </a:t>
            </a:r>
            <a:r>
              <a:rPr lang="en-US" b="1" dirty="0" err="1" smtClean="0"/>
              <a:t>clocale</a:t>
            </a:r>
            <a:r>
              <a:rPr lang="en-US" b="1" dirty="0" smtClean="0"/>
              <a:t>, </a:t>
            </a:r>
            <a:r>
              <a:rPr lang="bg-BG" dirty="0" smtClean="0"/>
              <a:t>стартирана в началото на програмата може да се описват и символи и низове от други ЕЕ в </a:t>
            </a:r>
            <a:r>
              <a:rPr lang="en-US" dirty="0" smtClean="0"/>
              <a:t>UNICODE </a:t>
            </a:r>
            <a:r>
              <a:rPr lang="bg-BG" dirty="0" smtClean="0"/>
              <a:t>формат; По следния начин може да локализираме (зададем език за използваните текстове в) програмата за български език: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"Bulgarian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или други варианти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740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 за знак в </a:t>
            </a:r>
            <a:r>
              <a:rPr lang="en-US" dirty="0" smtClean="0"/>
              <a:t>C++</a:t>
            </a:r>
            <a:r>
              <a:rPr lang="bg-BG" dirty="0" smtClean="0"/>
              <a:t> - локализация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842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категории: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en.cppreference.com/w/cpp/locale/LC_categories</a:t>
            </a:r>
            <a:endParaRPr lang="bg-BG" dirty="0" smtClean="0"/>
          </a:p>
          <a:p>
            <a:r>
              <a:rPr lang="bg-BG" dirty="0"/>
              <a:t>Примерни локализации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en_US</a:t>
            </a:r>
            <a:r>
              <a:rPr lang="en-US" dirty="0"/>
              <a:t>, </a:t>
            </a:r>
            <a:r>
              <a:rPr lang="en-US" dirty="0" err="1"/>
              <a:t>en_GB</a:t>
            </a:r>
            <a:r>
              <a:rPr lang="en-US" dirty="0"/>
              <a:t>, </a:t>
            </a:r>
            <a:r>
              <a:rPr lang="en-US" dirty="0" err="1"/>
              <a:t>bg</a:t>
            </a:r>
            <a:r>
              <a:rPr lang="en-US" dirty="0"/>
              <a:t>, </a:t>
            </a:r>
            <a:r>
              <a:rPr lang="en-US" dirty="0" err="1"/>
              <a:t>bg_BG</a:t>
            </a:r>
            <a:r>
              <a:rPr lang="en-US" dirty="0"/>
              <a:t>, </a:t>
            </a:r>
            <a:r>
              <a:rPr lang="en-US" dirty="0" err="1" smtClean="0"/>
              <a:t>en_US.UTF</a:t>
            </a:r>
            <a:r>
              <a:rPr lang="bg-BG" dirty="0" smtClean="0"/>
              <a:t>-</a:t>
            </a:r>
            <a:r>
              <a:rPr lang="en-US" dirty="0" smtClean="0"/>
              <a:t>8, </a:t>
            </a:r>
            <a:r>
              <a:rPr lang="en-US" dirty="0" err="1"/>
              <a:t>de_DE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В низовете за локализация </a:t>
            </a:r>
            <a:r>
              <a:rPr lang="bg-BG" dirty="0" smtClean="0"/>
              <a:t>участват:</a:t>
            </a:r>
          </a:p>
          <a:p>
            <a:pPr lvl="1"/>
            <a:r>
              <a:rPr lang="bg-BG" dirty="0" err="1" smtClean="0"/>
              <a:t>дву</a:t>
            </a:r>
            <a:r>
              <a:rPr lang="bg-BG" dirty="0" smtClean="0"/>
              <a:t>-буквени </a:t>
            </a:r>
            <a:r>
              <a:rPr lang="en-US" dirty="0" smtClean="0"/>
              <a:t>ISO </a:t>
            </a:r>
            <a:r>
              <a:rPr lang="bg-BG" dirty="0" smtClean="0"/>
              <a:t>кодове за език (или съответните им пълни наименования)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www.loc.gov/standards/iso639-2/php/code_list.php</a:t>
            </a:r>
            <a:r>
              <a:rPr lang="bg-BG" dirty="0" smtClean="0"/>
              <a:t>;</a:t>
            </a:r>
          </a:p>
          <a:p>
            <a:pPr lvl="1"/>
            <a:r>
              <a:rPr lang="bg-BG" dirty="0" err="1" smtClean="0"/>
              <a:t>дву</a:t>
            </a:r>
            <a:r>
              <a:rPr lang="bg-BG" dirty="0" smtClean="0"/>
              <a:t>-буквени </a:t>
            </a:r>
            <a:r>
              <a:rPr lang="en-US" dirty="0"/>
              <a:t>ISO </a:t>
            </a:r>
            <a:r>
              <a:rPr lang="bg-BG" dirty="0"/>
              <a:t>кодове </a:t>
            </a:r>
            <a:r>
              <a:rPr lang="bg-BG" dirty="0" smtClean="0"/>
              <a:t>за държава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en.wikipedia.org/wiki/ISO_3166-1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кодировка</a:t>
            </a:r>
            <a:r>
              <a:rPr lang="en-US" dirty="0" smtClean="0"/>
              <a:t>;</a:t>
            </a:r>
            <a:endParaRPr lang="bg-BG" dirty="0" smtClean="0"/>
          </a:p>
          <a:p>
            <a:pPr lvl="1"/>
            <a:r>
              <a:rPr lang="bg-BG" dirty="0" smtClean="0"/>
              <a:t>и др.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bg-BG" dirty="0" smtClean="0"/>
              <a:t>ще за кодовете: </a:t>
            </a:r>
            <a:r>
              <a:rPr lang="en-US" dirty="0">
                <a:hlinkClick r:id="rId5"/>
              </a:rPr>
              <a:t>https://msdn.microsoft.com/en-us/library/ee825488(v=cs.20).</a:t>
            </a:r>
            <a:r>
              <a:rPr lang="en-US" dirty="0" smtClean="0">
                <a:hlinkClick r:id="rId5"/>
              </a:rPr>
              <a:t>aspx</a:t>
            </a:r>
            <a:r>
              <a:rPr lang="bg-BG" dirty="0" smtClean="0"/>
              <a:t>;</a:t>
            </a:r>
          </a:p>
          <a:p>
            <a:r>
              <a:rPr lang="bg-BG" dirty="0" smtClean="0"/>
              <a:t>Обектите за локализация няма да разглеждаме подробно. Те се описват като низ, но са много по-сложни неща и съдържат множество различни характеристики, които варират (при различните обекти):</a:t>
            </a:r>
            <a:r>
              <a:rPr lang="en-US" dirty="0" smtClean="0"/>
              <a:t> </a:t>
            </a:r>
            <a:r>
              <a:rPr lang="bg-BG" dirty="0" smtClean="0"/>
              <a:t>език; държава; регион; кодировка; представяне на числа, валута, дати и др. </a:t>
            </a:r>
            <a:endParaRPr lang="en-US" dirty="0" smtClean="0"/>
          </a:p>
          <a:p>
            <a:r>
              <a:rPr lang="bg-BG" dirty="0" smtClean="0"/>
              <a:t>библиотеката </a:t>
            </a:r>
            <a:r>
              <a:rPr lang="en-US" dirty="0" err="1" smtClean="0"/>
              <a:t>clocale</a:t>
            </a:r>
            <a:r>
              <a:rPr lang="bg-BG" dirty="0" smtClean="0"/>
              <a:t> не е нужно да се включва изрично в програмата, ако тя се ползва в други включени библиотеки;</a:t>
            </a:r>
          </a:p>
        </p:txBody>
      </p:sp>
    </p:spTree>
    <p:extLst>
      <p:ext uri="{BB962C8B-B14F-4D97-AF65-F5344CB8AC3E}">
        <p14:creationId xmlns:p14="http://schemas.microsoft.com/office/powerpoint/2010/main" val="34940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 за знак в </a:t>
            </a:r>
            <a:r>
              <a:rPr lang="en-US" dirty="0" smtClean="0"/>
              <a:t>C++</a:t>
            </a:r>
            <a:r>
              <a:rPr lang="bg-BG" dirty="0" smtClean="0"/>
              <a:t> - </a:t>
            </a:r>
            <a:r>
              <a:rPr lang="bg-BG" dirty="0" smtClean="0"/>
              <a:t>литерали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Символ </a:t>
            </a:r>
            <a:r>
              <a:rPr lang="bg-BG" dirty="0"/>
              <a:t>може да се представи по различни начини като </a:t>
            </a:r>
            <a:r>
              <a:rPr lang="bg-BG" b="1" dirty="0"/>
              <a:t>литерал</a:t>
            </a:r>
            <a:r>
              <a:rPr lang="bg-BG" dirty="0"/>
              <a:t>, заграден в апострофи:</a:t>
            </a:r>
          </a:p>
          <a:p>
            <a:r>
              <a:rPr lang="bg-BG" b="1" i="1" dirty="0"/>
              <a:t>единичен символ </a:t>
            </a:r>
            <a:r>
              <a:rPr lang="bg-BG" dirty="0"/>
              <a:t>– 'a', </a:t>
            </a:r>
            <a:r>
              <a:rPr lang="bg-BG" dirty="0" smtClean="0"/>
              <a:t>'b' (може и български при включена локализация);</a:t>
            </a:r>
            <a:endParaRPr lang="bg-BG" dirty="0"/>
          </a:p>
          <a:p>
            <a:r>
              <a:rPr lang="bg-BG" dirty="0"/>
              <a:t>с </a:t>
            </a:r>
            <a:r>
              <a:rPr lang="bg-BG" b="1" i="1" dirty="0"/>
              <a:t>код на символ </a:t>
            </a:r>
            <a:r>
              <a:rPr lang="bg-BG" dirty="0"/>
              <a:t>– '\u0061', '\</a:t>
            </a:r>
            <a:r>
              <a:rPr lang="bg-BG" dirty="0" smtClean="0"/>
              <a:t>u0062'</a:t>
            </a:r>
            <a:r>
              <a:rPr lang="en-US" dirty="0" smtClean="0"/>
              <a:t> (</a:t>
            </a:r>
            <a:r>
              <a:rPr lang="bg-BG" dirty="0" smtClean="0"/>
              <a:t>'</a:t>
            </a:r>
            <a:r>
              <a:rPr lang="en-US" dirty="0" smtClean="0"/>
              <a:t>a</a:t>
            </a:r>
            <a:r>
              <a:rPr lang="bg-BG" dirty="0" smtClean="0"/>
              <a:t>' и '</a:t>
            </a:r>
            <a:r>
              <a:rPr lang="en-US" dirty="0" smtClean="0"/>
              <a:t>b</a:t>
            </a:r>
            <a:r>
              <a:rPr lang="bg-BG" dirty="0" smtClean="0"/>
              <a:t>' в </a:t>
            </a:r>
            <a:r>
              <a:rPr lang="en-US" dirty="0" smtClean="0"/>
              <a:t>UNICODE)</a:t>
            </a:r>
            <a:r>
              <a:rPr lang="bg-BG" dirty="0" smtClean="0"/>
              <a:t> </a:t>
            </a:r>
            <a:r>
              <a:rPr lang="bg-BG" dirty="0"/>
              <a:t>– кода се задава с ляво наклонена черта '\', последвана от </a:t>
            </a:r>
            <a:r>
              <a:rPr lang="en-US" dirty="0"/>
              <a:t>u</a:t>
            </a:r>
            <a:r>
              <a:rPr lang="bg-BG" dirty="0"/>
              <a:t> и четири шестнайсетични цифри;</a:t>
            </a:r>
          </a:p>
          <a:p>
            <a:r>
              <a:rPr lang="bg-BG" b="1" i="1" dirty="0" err="1"/>
              <a:t>ескейп</a:t>
            </a:r>
            <a:r>
              <a:rPr lang="bg-BG" b="1" i="1" dirty="0"/>
              <a:t> (</a:t>
            </a:r>
            <a:r>
              <a:rPr lang="en-US" b="1" i="1" dirty="0"/>
              <a:t>escape</a:t>
            </a:r>
            <a:r>
              <a:rPr lang="bg-BG" b="1" i="1" dirty="0"/>
              <a:t>) </a:t>
            </a:r>
            <a:r>
              <a:rPr lang="bg-BG" b="1" i="1" dirty="0" smtClean="0"/>
              <a:t>последователност</a:t>
            </a:r>
            <a:r>
              <a:rPr lang="en-US" b="1" i="1" dirty="0" smtClean="0"/>
              <a:t> </a:t>
            </a:r>
            <a:r>
              <a:rPr lang="bg-BG" dirty="0" smtClean="0"/>
              <a:t>– </a:t>
            </a:r>
            <a:r>
              <a:rPr lang="bg-BG" dirty="0"/>
              <a:t>'\специален символ' – предоставят алтернативен запис на специални символи, които не винаги могат да се запишат като обикновен символ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 др.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1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Някои </a:t>
            </a:r>
            <a:r>
              <a:rPr lang="bg-BG" dirty="0" err="1" smtClean="0"/>
              <a:t>ескейп</a:t>
            </a:r>
            <a:r>
              <a:rPr lang="bg-BG" dirty="0" smtClean="0"/>
              <a:t> последователности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47055"/>
              </p:ext>
            </p:extLst>
          </p:nvPr>
        </p:nvGraphicFramePr>
        <p:xfrm>
          <a:off x="1532467" y="2116667"/>
          <a:ext cx="7454414" cy="2354800"/>
        </p:xfrm>
        <a:graphic>
          <a:graphicData uri="http://schemas.openxmlformats.org/drawingml/2006/table">
            <a:tbl>
              <a:tblPr/>
              <a:tblGrid>
                <a:gridCol w="3791315"/>
                <a:gridCol w="3663099"/>
              </a:tblGrid>
              <a:tr h="33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ескейп</a:t>
                      </a:r>
                      <a:r>
                        <a:rPr lang="bg-BG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последователност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символ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табулация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преминаване на нов ред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\'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апостроф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\"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кавичка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\\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ляво наклонена черта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\0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5333" y="4546599"/>
            <a:ext cx="93133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Тъй като апострофите, кавичките и ляво наклонената черта са специални символи, в определени случаи е необходимо да се </a:t>
            </a:r>
            <a:r>
              <a:rPr lang="bg-BG" sz="2000" dirty="0" err="1"/>
              <a:t>ескейпнат</a:t>
            </a:r>
            <a:r>
              <a:rPr lang="bg-BG" sz="2000" dirty="0"/>
              <a:t>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27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 </a:t>
            </a:r>
            <a:r>
              <a:rPr lang="bg-BG" dirty="0" smtClean="0"/>
              <a:t>за символи и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1"/>
            <a:ext cx="10515600" cy="47857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clocale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локализация за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български език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букваА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българска буква 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букваБ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'Б'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българска буква Б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апостроф =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'\''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кавичка1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'\"'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кавичка като символ...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кавичка2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'"'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може да не се ескейпва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букваА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букваБ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апостроф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кавичка1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кавичка2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"\u0430\u0431\u0432"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абв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ул. \"Цар Асен\" № 24"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кавичките трябва се ескейпват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'\n'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символ за край на ред, а "\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bg-BG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низ, в който има символ за край на ред</a:t>
            </a:r>
          </a:p>
          <a:p>
            <a:pPr marL="0" indent="0">
              <a:buNone/>
            </a:pPr>
            <a:r>
              <a:rPr lang="ru-RU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за </a:t>
            </a:r>
            <a:r>
              <a:rPr lang="bg-BG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 от един символ се заделя повече памет, отколкото за един символ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45" y="1239572"/>
            <a:ext cx="5955555" cy="11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Низ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Низът е последователност от символи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В повечето ЕП </a:t>
            </a:r>
            <a:r>
              <a:rPr lang="en-US" dirty="0" smtClean="0"/>
              <a:t>(</a:t>
            </a:r>
            <a:r>
              <a:rPr lang="bg-BG" dirty="0" smtClean="0"/>
              <a:t>и </a:t>
            </a:r>
            <a:r>
              <a:rPr lang="en-US" dirty="0" smtClean="0"/>
              <a:t>C++) </a:t>
            </a:r>
            <a:r>
              <a:rPr lang="bg-BG" dirty="0" smtClean="0"/>
              <a:t>литералите за низ се ограждат в кавички</a:t>
            </a:r>
            <a:r>
              <a:rPr lang="en-US" dirty="0" smtClean="0"/>
              <a:t>;</a:t>
            </a:r>
          </a:p>
          <a:p>
            <a:r>
              <a:rPr lang="bg-BG" dirty="0" smtClean="0"/>
              <a:t>Типът за низ в </a:t>
            </a:r>
            <a:r>
              <a:rPr lang="en-US" dirty="0" smtClean="0"/>
              <a:t>C++ e string </a:t>
            </a:r>
            <a:r>
              <a:rPr lang="bg-BG" dirty="0" smtClean="0"/>
              <a:t>и е дефиниран в библиотека със същото име.</a:t>
            </a:r>
            <a:r>
              <a:rPr lang="en-US" dirty="0" smtClean="0"/>
              <a:t> string </a:t>
            </a:r>
            <a:r>
              <a:rPr lang="bg-BG" dirty="0" smtClean="0"/>
              <a:t>е клас (сложен тип), но тъй като е често използван, в ЕП се създават улеснения за работа с величини от този тип (за да се работи по-лесно с него). Поради това работата с величини от тип </a:t>
            </a:r>
            <a:r>
              <a:rPr lang="en-US" dirty="0" smtClean="0"/>
              <a:t>string</a:t>
            </a:r>
            <a:r>
              <a:rPr lang="bg-BG" dirty="0" smtClean="0"/>
              <a:t>, прилича на работа с другите примитивни (скаларни) типове.</a:t>
            </a:r>
          </a:p>
        </p:txBody>
      </p:sp>
    </p:spTree>
    <p:extLst>
      <p:ext uri="{BB962C8B-B14F-4D97-AF65-F5344CB8AC3E}">
        <p14:creationId xmlns:p14="http://schemas.microsoft.com/office/powerpoint/2010/main" val="18355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Задаване на стойност на променлива от тип </a:t>
            </a:r>
            <a:r>
              <a:rPr lang="en-US" dirty="0" smtClean="0"/>
              <a:t>string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инициализиране с празен низ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secondName;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автоматична инициализация с празен низ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т.е. за разлика от примитивните типове, низовете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автоматично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 инициализират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"Иванов</a:t>
            </a:r>
            <a:r>
              <a:rPr lang="ru-RU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т.нар. конструктор (вид метод на клас)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lastName2(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"Петрова"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неявно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конструктор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lastName3 =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"Димитрова"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явно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"Андрей"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нови стойности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Петров"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18590</TotalTime>
  <Words>1860</Words>
  <Application>Microsoft Office PowerPoint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Office Theme</vt:lpstr>
      <vt:lpstr>Програмиране (със C++)   5. Типове за знак и низ </vt:lpstr>
      <vt:lpstr>PowerPoint Presentation</vt:lpstr>
      <vt:lpstr>Тип за знак в C++</vt:lpstr>
      <vt:lpstr>Тип за знак в C++ - локализация</vt:lpstr>
      <vt:lpstr>Тип за знак в C++ - литерали</vt:lpstr>
      <vt:lpstr>Някои ескейп последователности</vt:lpstr>
      <vt:lpstr>Пример за символи и низове</vt:lpstr>
      <vt:lpstr>Низ</vt:lpstr>
      <vt:lpstr>Задаване на стойност на променлива от тип string</vt:lpstr>
      <vt:lpstr>Масив от символи – низове, завършващи с NULL</vt:lpstr>
      <vt:lpstr>char[] и string</vt:lpstr>
      <vt:lpstr>char[] и string - пример</vt:lpstr>
      <vt:lpstr>Още за типа char (1)</vt:lpstr>
      <vt:lpstr>Още за типа char (2)</vt:lpstr>
      <vt:lpstr>Използване на char за работа с числа</vt:lpstr>
      <vt:lpstr>Побитово представяне на числа - пример</vt:lpstr>
      <vt:lpstr>Представяне на числа с char</vt:lpstr>
      <vt:lpstr>Някои операции за символи</vt:lpstr>
      <vt:lpstr>Операции върху низове (1)</vt:lpstr>
      <vt:lpstr>Операции върху низове (2)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5. Типове за знак и низ</dc:title>
  <dc:creator>Емил Хаджиколев</dc:creator>
  <cp:lastModifiedBy>Емил Хаджиколев</cp:lastModifiedBy>
  <cp:revision>399</cp:revision>
  <dcterms:created xsi:type="dcterms:W3CDTF">2016-10-15T19:21:59Z</dcterms:created>
  <dcterms:modified xsi:type="dcterms:W3CDTF">2016-11-04T04:01:20Z</dcterms:modified>
</cp:coreProperties>
</file>